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3"/>
  </p:notesMasterIdLst>
  <p:sldIdLst>
    <p:sldId id="279" r:id="rId2"/>
    <p:sldId id="322" r:id="rId3"/>
    <p:sldId id="303" r:id="rId4"/>
    <p:sldId id="286" r:id="rId5"/>
    <p:sldId id="317" r:id="rId6"/>
    <p:sldId id="323" r:id="rId7"/>
    <p:sldId id="321" r:id="rId8"/>
    <p:sldId id="313" r:id="rId9"/>
    <p:sldId id="271" r:id="rId10"/>
    <p:sldId id="272" r:id="rId11"/>
    <p:sldId id="324" r:id="rId12"/>
  </p:sldIdLst>
  <p:sldSz cx="12192000" cy="6858000"/>
  <p:notesSz cx="6858000" cy="9144000"/>
  <p:embeddedFontLs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lef" panose="00000500000000000000" pitchFamily="2" charset="-79"/>
      <p:regular r:id="rId22"/>
      <p:bold r:id="rId23"/>
    </p:embeddedFont>
    <p:embeddedFont>
      <p:font typeface="Lateef" panose="020B0604020202020204" charset="-78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Untitled Section" id="{FE6933FE-35BB-48B1-B07E-7978B5AF47D6}">
          <p14:sldIdLst>
            <p14:sldId id="279"/>
            <p14:sldId id="322"/>
            <p14:sldId id="303"/>
            <p14:sldId id="286"/>
            <p14:sldId id="317"/>
            <p14:sldId id="323"/>
            <p14:sldId id="321"/>
            <p14:sldId id="313"/>
            <p14:sldId id="271"/>
            <p14:sldId id="272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0874" autoAdjust="0"/>
  </p:normalViewPr>
  <p:slideViewPr>
    <p:cSldViewPr snapToGrid="0">
      <p:cViewPr>
        <p:scale>
          <a:sx n="60" d="100"/>
          <a:sy n="60" d="100"/>
        </p:scale>
        <p:origin x="884" y="-132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customschemas.google.com/relationships/presentationmetadata" Target="meta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3A2B9F-11B0-4D68-9E7D-94678A8C1EEC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he-IL"/>
        </a:p>
      </dgm:t>
    </dgm:pt>
    <dgm:pt modelId="{E3806984-3118-43E3-8D02-00887C1C74C8}">
      <dgm:prSet phldrT="[טקסט]" custT="1"/>
      <dgm:spPr/>
      <dgm:t>
        <a:bodyPr/>
        <a:lstStyle/>
        <a:p>
          <a:pPr rtl="1"/>
          <a:r>
            <a:rPr lang="ar-SA" sz="3200" b="1" dirty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سعادة </a:t>
          </a:r>
          <a:endParaRPr lang="he-IL" sz="2800" b="1" dirty="0">
            <a:solidFill>
              <a:schemeClr val="tx1"/>
            </a:solidFill>
            <a:latin typeface="Lateef" panose="020B0604020202020204" charset="-78"/>
          </a:endParaRPr>
        </a:p>
      </dgm:t>
    </dgm:pt>
    <dgm:pt modelId="{FF8FD86C-748D-4365-9EB9-241E653882F3}" type="parTrans" cxnId="{2752DF68-EF4C-4A4E-A276-B81E2D6166CE}">
      <dgm:prSet/>
      <dgm:spPr/>
      <dgm:t>
        <a:bodyPr/>
        <a:lstStyle/>
        <a:p>
          <a:pPr rtl="1"/>
          <a:endParaRPr lang="he-IL"/>
        </a:p>
      </dgm:t>
    </dgm:pt>
    <dgm:pt modelId="{2500EE68-1568-4AE4-89A0-CEC9BE8DC247}" type="sibTrans" cxnId="{2752DF68-EF4C-4A4E-A276-B81E2D6166C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ar-SA" sz="3200" b="1" dirty="0">
              <a:latin typeface="Lateef" panose="020B0604020202020204" charset="-78"/>
              <a:cs typeface="Lateef" panose="020B0604020202020204" charset="-78"/>
            </a:rPr>
            <a:t>راحة بال </a:t>
          </a:r>
          <a:endParaRPr lang="he-IL" sz="3600" b="1" dirty="0">
            <a:latin typeface="Lateef" panose="020B0604020202020204" charset="-78"/>
          </a:endParaRPr>
        </a:p>
      </dgm:t>
    </dgm:pt>
    <dgm:pt modelId="{E65DBACC-FE7C-4180-B810-C82C85A02F4D}">
      <dgm:prSet phldrT="[טקסט]" custT="1"/>
      <dgm:spPr/>
      <dgm:t>
        <a:bodyPr/>
        <a:lstStyle/>
        <a:p>
          <a:pPr rtl="1"/>
          <a:r>
            <a:rPr lang="ar-JO" sz="2800" b="1" dirty="0" smtClean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ا</a:t>
          </a:r>
          <a:r>
            <a:rPr lang="ar-SA" sz="2800" b="1" dirty="0" err="1" smtClean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ستقرار</a:t>
          </a:r>
          <a:r>
            <a:rPr lang="ar-SA" sz="2800" dirty="0" smtClean="0">
              <a:latin typeface="Lateef" panose="020B0604020202020204" charset="-78"/>
              <a:cs typeface="Lateef" panose="020B0604020202020204" charset="-78"/>
            </a:rPr>
            <a:t> </a:t>
          </a:r>
          <a:endParaRPr lang="he-IL" sz="2800" dirty="0">
            <a:latin typeface="Lateef" panose="020B0604020202020204" charset="-78"/>
          </a:endParaRPr>
        </a:p>
      </dgm:t>
    </dgm:pt>
    <dgm:pt modelId="{9F16C36C-1D34-4453-A257-B0BF0088F2E3}" type="parTrans" cxnId="{61076068-19F6-4E27-9B36-D42C95496FD9}">
      <dgm:prSet/>
      <dgm:spPr/>
      <dgm:t>
        <a:bodyPr/>
        <a:lstStyle/>
        <a:p>
          <a:pPr rtl="1"/>
          <a:endParaRPr lang="he-IL"/>
        </a:p>
      </dgm:t>
    </dgm:pt>
    <dgm:pt modelId="{51E4E371-72D3-474D-9C65-24B8828C6732}" type="sibTrans" cxnId="{61076068-19F6-4E27-9B36-D42C95496FD9}">
      <dgm:prSet custT="1"/>
      <dgm:spPr/>
      <dgm:t>
        <a:bodyPr/>
        <a:lstStyle/>
        <a:p>
          <a:pPr rtl="1"/>
          <a:r>
            <a:rPr lang="ar-SA" sz="3200" b="1" dirty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نظرة إيجابي</a:t>
          </a:r>
          <a:r>
            <a:rPr lang="ar-JO" sz="3200" b="1" dirty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ّ</a:t>
          </a:r>
          <a:r>
            <a:rPr lang="ar-SA" sz="3200" b="1" dirty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ة</a:t>
          </a:r>
          <a:endParaRPr lang="he-IL" sz="3200" b="1" dirty="0">
            <a:solidFill>
              <a:schemeClr val="tx1"/>
            </a:solidFill>
            <a:latin typeface="Lateef" panose="020B0604020202020204" charset="-78"/>
          </a:endParaRPr>
        </a:p>
      </dgm:t>
    </dgm:pt>
    <dgm:pt modelId="{C5684CA4-E578-492B-B112-84B25F83D150}">
      <dgm:prSet phldrT="[טקסט]" custT="1"/>
      <dgm:spPr/>
      <dgm:t>
        <a:bodyPr/>
        <a:lstStyle/>
        <a:p>
          <a:pPr rtl="1"/>
          <a:r>
            <a:rPr lang="ar-SA" sz="2800" b="1" dirty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الابتعاد عن التشاؤم </a:t>
          </a:r>
          <a:endParaRPr lang="he-IL" sz="2800" b="1" dirty="0">
            <a:solidFill>
              <a:schemeClr val="tx1"/>
            </a:solidFill>
            <a:latin typeface="Lateef" panose="020B0604020202020204" charset="-78"/>
          </a:endParaRPr>
        </a:p>
      </dgm:t>
    </dgm:pt>
    <dgm:pt modelId="{D82FABF0-1226-4378-840B-4A4793251FF1}" type="parTrans" cxnId="{EE1C841C-B656-44C0-BD27-D6EC31C44527}">
      <dgm:prSet/>
      <dgm:spPr/>
      <dgm:t>
        <a:bodyPr/>
        <a:lstStyle/>
        <a:p>
          <a:pPr rtl="1"/>
          <a:endParaRPr lang="he-IL"/>
        </a:p>
      </dgm:t>
    </dgm:pt>
    <dgm:pt modelId="{30AFF557-921D-42C0-B560-FD93DC76CC44}" type="sibTrans" cxnId="{EE1C841C-B656-44C0-BD27-D6EC31C44527}">
      <dgm:prSet custT="1"/>
      <dgm:spPr/>
      <dgm:t>
        <a:bodyPr/>
        <a:lstStyle/>
        <a:p>
          <a:pPr rtl="1"/>
          <a:r>
            <a:rPr lang="ar-SA" sz="3200" b="1" dirty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طمأنينة</a:t>
          </a:r>
          <a:r>
            <a:rPr lang="ar-SA" sz="3600" dirty="0">
              <a:latin typeface="Lateef" panose="020B0604020202020204" charset="-78"/>
              <a:cs typeface="Lateef" panose="020B0604020202020204" charset="-78"/>
            </a:rPr>
            <a:t> </a:t>
          </a:r>
          <a:endParaRPr lang="he-IL" sz="3600" dirty="0">
            <a:latin typeface="Lateef" panose="020B0604020202020204" charset="-78"/>
          </a:endParaRPr>
        </a:p>
      </dgm:t>
    </dgm:pt>
    <dgm:pt modelId="{1CA74155-BA52-4D98-A027-99263BF79156}" type="pres">
      <dgm:prSet presAssocID="{2E3A2B9F-11B0-4D68-9E7D-94678A8C1EEC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3F9CE147-EF26-4511-8BD4-6641C1C59758}" type="pres">
      <dgm:prSet presAssocID="{E3806984-3118-43E3-8D02-00887C1C74C8}" presName="composite" presStyleCnt="0"/>
      <dgm:spPr/>
    </dgm:pt>
    <dgm:pt modelId="{1EF6B4D2-F461-4A04-9BE3-CE2EBBE661A7}" type="pres">
      <dgm:prSet presAssocID="{E3806984-3118-43E3-8D02-00887C1C74C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EBB7B7D-0E15-496E-9C1F-C13E5E6A17F4}" type="pres">
      <dgm:prSet presAssocID="{E3806984-3118-43E3-8D02-00887C1C74C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E8F58B4-DE2C-4EB9-9D3B-8462DC4BB0F1}" type="pres">
      <dgm:prSet presAssocID="{E3806984-3118-43E3-8D02-00887C1C74C8}" presName="BalanceSpacing" presStyleCnt="0"/>
      <dgm:spPr/>
    </dgm:pt>
    <dgm:pt modelId="{3BA9ECA5-0CA3-45EF-BE22-C41434EC3549}" type="pres">
      <dgm:prSet presAssocID="{E3806984-3118-43E3-8D02-00887C1C74C8}" presName="BalanceSpacing1" presStyleCnt="0"/>
      <dgm:spPr/>
    </dgm:pt>
    <dgm:pt modelId="{62321851-1A60-4E7B-ADEB-E63430B03BDE}" type="pres">
      <dgm:prSet presAssocID="{2500EE68-1568-4AE4-89A0-CEC9BE8DC247}" presName="Accent1Text" presStyleLbl="node1" presStyleIdx="1" presStyleCnt="6"/>
      <dgm:spPr/>
      <dgm:t>
        <a:bodyPr/>
        <a:lstStyle/>
        <a:p>
          <a:pPr rtl="1"/>
          <a:endParaRPr lang="he-IL"/>
        </a:p>
      </dgm:t>
    </dgm:pt>
    <dgm:pt modelId="{4078A3AA-5419-4130-A439-449BF2E347BA}" type="pres">
      <dgm:prSet presAssocID="{2500EE68-1568-4AE4-89A0-CEC9BE8DC247}" presName="spaceBetweenRectangles" presStyleCnt="0"/>
      <dgm:spPr/>
    </dgm:pt>
    <dgm:pt modelId="{3C727AB3-3FE4-401F-B69B-642298910321}" type="pres">
      <dgm:prSet presAssocID="{E65DBACC-FE7C-4180-B810-C82C85A02F4D}" presName="composite" presStyleCnt="0"/>
      <dgm:spPr/>
    </dgm:pt>
    <dgm:pt modelId="{AFD7727A-6018-4380-87DE-CC73F7950008}" type="pres">
      <dgm:prSet presAssocID="{E65DBACC-FE7C-4180-B810-C82C85A02F4D}" presName="Parent1" presStyleLbl="node1" presStyleIdx="2" presStyleCnt="6" custLinFactX="-15359" custLinFactNeighborX="-100000" custLinFactNeighborY="-15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88720C-55C7-4A22-A33A-8A3B51E196DC}" type="pres">
      <dgm:prSet presAssocID="{E65DBACC-FE7C-4180-B810-C82C85A02F4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F49A165-68EE-4099-B542-A2EF338C7EF4}" type="pres">
      <dgm:prSet presAssocID="{E65DBACC-FE7C-4180-B810-C82C85A02F4D}" presName="BalanceSpacing" presStyleCnt="0"/>
      <dgm:spPr/>
    </dgm:pt>
    <dgm:pt modelId="{9880BFA2-E720-4FE2-9FFC-E7B6DFCD7704}" type="pres">
      <dgm:prSet presAssocID="{E65DBACC-FE7C-4180-B810-C82C85A02F4D}" presName="BalanceSpacing1" presStyleCnt="0"/>
      <dgm:spPr/>
    </dgm:pt>
    <dgm:pt modelId="{D210138D-C367-42F3-BE79-DBEEBC56BD04}" type="pres">
      <dgm:prSet presAssocID="{51E4E371-72D3-474D-9C65-24B8828C6732}" presName="Accent1Text" presStyleLbl="node1" presStyleIdx="3" presStyleCnt="6" custLinFactNeighborX="0" custLinFactNeighborY="0"/>
      <dgm:spPr/>
      <dgm:t>
        <a:bodyPr/>
        <a:lstStyle/>
        <a:p>
          <a:pPr rtl="1"/>
          <a:endParaRPr lang="he-IL"/>
        </a:p>
      </dgm:t>
    </dgm:pt>
    <dgm:pt modelId="{3BDDB552-26D7-460B-87DD-DFE146258AA9}" type="pres">
      <dgm:prSet presAssocID="{51E4E371-72D3-474D-9C65-24B8828C6732}" presName="spaceBetweenRectangles" presStyleCnt="0"/>
      <dgm:spPr/>
    </dgm:pt>
    <dgm:pt modelId="{1E0512E9-6F67-46A9-AB9D-EE365DEDDBD9}" type="pres">
      <dgm:prSet presAssocID="{C5684CA4-E578-492B-B112-84B25F83D150}" presName="composite" presStyleCnt="0"/>
      <dgm:spPr/>
    </dgm:pt>
    <dgm:pt modelId="{05EFD652-0B87-4499-842C-B8F0C5BF60E6}" type="pres">
      <dgm:prSet presAssocID="{C5684CA4-E578-492B-B112-84B25F83D150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9BD8DA0-A0F7-41EC-8C35-D568FDF3CAEE}" type="pres">
      <dgm:prSet presAssocID="{C5684CA4-E578-492B-B112-84B25F83D150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0F016661-B9B0-438D-B135-85E33D327F5C}" type="pres">
      <dgm:prSet presAssocID="{C5684CA4-E578-492B-B112-84B25F83D150}" presName="BalanceSpacing" presStyleCnt="0"/>
      <dgm:spPr/>
    </dgm:pt>
    <dgm:pt modelId="{23B397F7-4CFD-4CD6-93BF-8967C1F75F78}" type="pres">
      <dgm:prSet presAssocID="{C5684CA4-E578-492B-B112-84B25F83D150}" presName="BalanceSpacing1" presStyleCnt="0"/>
      <dgm:spPr/>
    </dgm:pt>
    <dgm:pt modelId="{224B5E74-63B8-4635-BCAE-D23F13A47ACC}" type="pres">
      <dgm:prSet presAssocID="{30AFF557-921D-42C0-B560-FD93DC76CC44}" presName="Accent1Text" presStyleLbl="node1" presStyleIdx="5" presStyleCnt="6"/>
      <dgm:spPr/>
      <dgm:t>
        <a:bodyPr/>
        <a:lstStyle/>
        <a:p>
          <a:pPr rtl="1"/>
          <a:endParaRPr lang="he-IL"/>
        </a:p>
      </dgm:t>
    </dgm:pt>
  </dgm:ptLst>
  <dgm:cxnLst>
    <dgm:cxn modelId="{AB2DF889-5566-4F00-A4D6-610DF2EA47A5}" type="presOf" srcId="{30AFF557-921D-42C0-B560-FD93DC76CC44}" destId="{224B5E74-63B8-4635-BCAE-D23F13A47ACC}" srcOrd="0" destOrd="0" presId="urn:microsoft.com/office/officeart/2008/layout/AlternatingHexagons"/>
    <dgm:cxn modelId="{374AE807-C998-41FA-81C0-9931FBAD9B5F}" type="presOf" srcId="{E65DBACC-FE7C-4180-B810-C82C85A02F4D}" destId="{AFD7727A-6018-4380-87DE-CC73F7950008}" srcOrd="0" destOrd="0" presId="urn:microsoft.com/office/officeart/2008/layout/AlternatingHexagons"/>
    <dgm:cxn modelId="{E6FD767C-152A-458F-8DC0-AD2ECBCB2286}" type="presOf" srcId="{2E3A2B9F-11B0-4D68-9E7D-94678A8C1EEC}" destId="{1CA74155-BA52-4D98-A027-99263BF79156}" srcOrd="0" destOrd="0" presId="urn:microsoft.com/office/officeart/2008/layout/AlternatingHexagons"/>
    <dgm:cxn modelId="{C7BFB24A-9CF6-4573-A256-C92E6EAF260F}" type="presOf" srcId="{2500EE68-1568-4AE4-89A0-CEC9BE8DC247}" destId="{62321851-1A60-4E7B-ADEB-E63430B03BDE}" srcOrd="0" destOrd="0" presId="urn:microsoft.com/office/officeart/2008/layout/AlternatingHexagons"/>
    <dgm:cxn modelId="{2752DF68-EF4C-4A4E-A276-B81E2D6166CE}" srcId="{2E3A2B9F-11B0-4D68-9E7D-94678A8C1EEC}" destId="{E3806984-3118-43E3-8D02-00887C1C74C8}" srcOrd="0" destOrd="0" parTransId="{FF8FD86C-748D-4365-9EB9-241E653882F3}" sibTransId="{2500EE68-1568-4AE4-89A0-CEC9BE8DC247}"/>
    <dgm:cxn modelId="{15F43DF1-8D6C-4D68-9FAF-54C91879B03A}" type="presOf" srcId="{51E4E371-72D3-474D-9C65-24B8828C6732}" destId="{D210138D-C367-42F3-BE79-DBEEBC56BD04}" srcOrd="0" destOrd="0" presId="urn:microsoft.com/office/officeart/2008/layout/AlternatingHexagons"/>
    <dgm:cxn modelId="{61076068-19F6-4E27-9B36-D42C95496FD9}" srcId="{2E3A2B9F-11B0-4D68-9E7D-94678A8C1EEC}" destId="{E65DBACC-FE7C-4180-B810-C82C85A02F4D}" srcOrd="1" destOrd="0" parTransId="{9F16C36C-1D34-4453-A257-B0BF0088F2E3}" sibTransId="{51E4E371-72D3-474D-9C65-24B8828C6732}"/>
    <dgm:cxn modelId="{85E2ABE4-274D-434E-AE04-82E5E0432894}" type="presOf" srcId="{C5684CA4-E578-492B-B112-84B25F83D150}" destId="{05EFD652-0B87-4499-842C-B8F0C5BF60E6}" srcOrd="0" destOrd="0" presId="urn:microsoft.com/office/officeart/2008/layout/AlternatingHexagons"/>
    <dgm:cxn modelId="{3466007C-8A8A-4120-9757-ACBFC3CDF916}" type="presOf" srcId="{E3806984-3118-43E3-8D02-00887C1C74C8}" destId="{1EF6B4D2-F461-4A04-9BE3-CE2EBBE661A7}" srcOrd="0" destOrd="0" presId="urn:microsoft.com/office/officeart/2008/layout/AlternatingHexagons"/>
    <dgm:cxn modelId="{EE1C841C-B656-44C0-BD27-D6EC31C44527}" srcId="{2E3A2B9F-11B0-4D68-9E7D-94678A8C1EEC}" destId="{C5684CA4-E578-492B-B112-84B25F83D150}" srcOrd="2" destOrd="0" parTransId="{D82FABF0-1226-4378-840B-4A4793251FF1}" sibTransId="{30AFF557-921D-42C0-B560-FD93DC76CC44}"/>
    <dgm:cxn modelId="{1CBEF954-8545-479F-8F10-C2803A07A657}" type="presParOf" srcId="{1CA74155-BA52-4D98-A027-99263BF79156}" destId="{3F9CE147-EF26-4511-8BD4-6641C1C59758}" srcOrd="0" destOrd="0" presId="urn:microsoft.com/office/officeart/2008/layout/AlternatingHexagons"/>
    <dgm:cxn modelId="{E4E7297D-0BD2-4A12-905C-A764C3FE2109}" type="presParOf" srcId="{3F9CE147-EF26-4511-8BD4-6641C1C59758}" destId="{1EF6B4D2-F461-4A04-9BE3-CE2EBBE661A7}" srcOrd="0" destOrd="0" presId="urn:microsoft.com/office/officeart/2008/layout/AlternatingHexagons"/>
    <dgm:cxn modelId="{FAEF50EC-3FAF-40AA-BC01-54CE9EBE7ECE}" type="presParOf" srcId="{3F9CE147-EF26-4511-8BD4-6641C1C59758}" destId="{BEBB7B7D-0E15-496E-9C1F-C13E5E6A17F4}" srcOrd="1" destOrd="0" presId="urn:microsoft.com/office/officeart/2008/layout/AlternatingHexagons"/>
    <dgm:cxn modelId="{2E82AF6B-0600-4B94-A0EC-E0FE1705C045}" type="presParOf" srcId="{3F9CE147-EF26-4511-8BD4-6641C1C59758}" destId="{CE8F58B4-DE2C-4EB9-9D3B-8462DC4BB0F1}" srcOrd="2" destOrd="0" presId="urn:microsoft.com/office/officeart/2008/layout/AlternatingHexagons"/>
    <dgm:cxn modelId="{224CE7C6-658A-4B0D-8905-0290842C5DBC}" type="presParOf" srcId="{3F9CE147-EF26-4511-8BD4-6641C1C59758}" destId="{3BA9ECA5-0CA3-45EF-BE22-C41434EC3549}" srcOrd="3" destOrd="0" presId="urn:microsoft.com/office/officeart/2008/layout/AlternatingHexagons"/>
    <dgm:cxn modelId="{E3F9AB1B-0A09-45AF-9468-050FF10A9F30}" type="presParOf" srcId="{3F9CE147-EF26-4511-8BD4-6641C1C59758}" destId="{62321851-1A60-4E7B-ADEB-E63430B03BDE}" srcOrd="4" destOrd="0" presId="urn:microsoft.com/office/officeart/2008/layout/AlternatingHexagons"/>
    <dgm:cxn modelId="{9503CB87-6338-45CE-AE00-EE2F1E60AAE0}" type="presParOf" srcId="{1CA74155-BA52-4D98-A027-99263BF79156}" destId="{4078A3AA-5419-4130-A439-449BF2E347BA}" srcOrd="1" destOrd="0" presId="urn:microsoft.com/office/officeart/2008/layout/AlternatingHexagons"/>
    <dgm:cxn modelId="{F140E2EA-C1FF-4E36-9F17-74444BFE5603}" type="presParOf" srcId="{1CA74155-BA52-4D98-A027-99263BF79156}" destId="{3C727AB3-3FE4-401F-B69B-642298910321}" srcOrd="2" destOrd="0" presId="urn:microsoft.com/office/officeart/2008/layout/AlternatingHexagons"/>
    <dgm:cxn modelId="{E32DEF44-BE2B-4136-B66D-9096A693678C}" type="presParOf" srcId="{3C727AB3-3FE4-401F-B69B-642298910321}" destId="{AFD7727A-6018-4380-87DE-CC73F7950008}" srcOrd="0" destOrd="0" presId="urn:microsoft.com/office/officeart/2008/layout/AlternatingHexagons"/>
    <dgm:cxn modelId="{05ABAC74-9476-4600-87A4-1818CABB2B28}" type="presParOf" srcId="{3C727AB3-3FE4-401F-B69B-642298910321}" destId="{DB88720C-55C7-4A22-A33A-8A3B51E196DC}" srcOrd="1" destOrd="0" presId="urn:microsoft.com/office/officeart/2008/layout/AlternatingHexagons"/>
    <dgm:cxn modelId="{CE4CBD81-7F9C-41BE-A7A8-87708D2519DD}" type="presParOf" srcId="{3C727AB3-3FE4-401F-B69B-642298910321}" destId="{BF49A165-68EE-4099-B542-A2EF338C7EF4}" srcOrd="2" destOrd="0" presId="urn:microsoft.com/office/officeart/2008/layout/AlternatingHexagons"/>
    <dgm:cxn modelId="{7C10D45B-0DE0-4BCA-AB83-CD9A71201014}" type="presParOf" srcId="{3C727AB3-3FE4-401F-B69B-642298910321}" destId="{9880BFA2-E720-4FE2-9FFC-E7B6DFCD7704}" srcOrd="3" destOrd="0" presId="urn:microsoft.com/office/officeart/2008/layout/AlternatingHexagons"/>
    <dgm:cxn modelId="{F078E305-733B-4AB3-9FBF-5728C3DC01B4}" type="presParOf" srcId="{3C727AB3-3FE4-401F-B69B-642298910321}" destId="{D210138D-C367-42F3-BE79-DBEEBC56BD04}" srcOrd="4" destOrd="0" presId="urn:microsoft.com/office/officeart/2008/layout/AlternatingHexagons"/>
    <dgm:cxn modelId="{59425963-A312-4C89-8FFC-B5D4AC9BEC45}" type="presParOf" srcId="{1CA74155-BA52-4D98-A027-99263BF79156}" destId="{3BDDB552-26D7-460B-87DD-DFE146258AA9}" srcOrd="3" destOrd="0" presId="urn:microsoft.com/office/officeart/2008/layout/AlternatingHexagons"/>
    <dgm:cxn modelId="{EB04BDBF-5AB3-4663-907D-A9411F2C2569}" type="presParOf" srcId="{1CA74155-BA52-4D98-A027-99263BF79156}" destId="{1E0512E9-6F67-46A9-AB9D-EE365DEDDBD9}" srcOrd="4" destOrd="0" presId="urn:microsoft.com/office/officeart/2008/layout/AlternatingHexagons"/>
    <dgm:cxn modelId="{C315CEB0-99E2-44AB-A3A0-0DD0CCC27127}" type="presParOf" srcId="{1E0512E9-6F67-46A9-AB9D-EE365DEDDBD9}" destId="{05EFD652-0B87-4499-842C-B8F0C5BF60E6}" srcOrd="0" destOrd="0" presId="urn:microsoft.com/office/officeart/2008/layout/AlternatingHexagons"/>
    <dgm:cxn modelId="{5941A145-1268-44C7-A8F0-4EBE3D4B739C}" type="presParOf" srcId="{1E0512E9-6F67-46A9-AB9D-EE365DEDDBD9}" destId="{09BD8DA0-A0F7-41EC-8C35-D568FDF3CAEE}" srcOrd="1" destOrd="0" presId="urn:microsoft.com/office/officeart/2008/layout/AlternatingHexagons"/>
    <dgm:cxn modelId="{9BBB163C-7A7A-4E48-BA7A-335D9BE7A786}" type="presParOf" srcId="{1E0512E9-6F67-46A9-AB9D-EE365DEDDBD9}" destId="{0F016661-B9B0-438D-B135-85E33D327F5C}" srcOrd="2" destOrd="0" presId="urn:microsoft.com/office/officeart/2008/layout/AlternatingHexagons"/>
    <dgm:cxn modelId="{B8C14682-15B9-4D03-9189-DFE73CE4892D}" type="presParOf" srcId="{1E0512E9-6F67-46A9-AB9D-EE365DEDDBD9}" destId="{23B397F7-4CFD-4CD6-93BF-8967C1F75F78}" srcOrd="3" destOrd="0" presId="urn:microsoft.com/office/officeart/2008/layout/AlternatingHexagons"/>
    <dgm:cxn modelId="{E45B533E-02EB-4651-9AFB-EFAFF4496B5D}" type="presParOf" srcId="{1E0512E9-6F67-46A9-AB9D-EE365DEDDBD9}" destId="{224B5E74-63B8-4635-BCAE-D23F13A47AC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6B4D2-F461-4A04-9BE3-CE2EBBE661A7}">
      <dsp:nvSpPr>
        <dsp:cNvPr id="0" name=""/>
        <dsp:cNvSpPr/>
      </dsp:nvSpPr>
      <dsp:spPr>
        <a:xfrm rot="5400000">
          <a:off x="4489595" y="126588"/>
          <a:ext cx="1945456" cy="169254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سعادة </a:t>
          </a:r>
          <a:endParaRPr lang="he-IL" sz="2800" b="1" kern="1200" dirty="0">
            <a:solidFill>
              <a:schemeClr val="tx1"/>
            </a:solidFill>
            <a:latin typeface="Lateef" panose="020B0604020202020204" charset="-78"/>
          </a:endParaRPr>
        </a:p>
      </dsp:txBody>
      <dsp:txXfrm rot="-5400000">
        <a:off x="4879804" y="303301"/>
        <a:ext cx="1165037" cy="1339122"/>
      </dsp:txXfrm>
    </dsp:sp>
    <dsp:sp modelId="{BEBB7B7D-0E15-496E-9C1F-C13E5E6A17F4}">
      <dsp:nvSpPr>
        <dsp:cNvPr id="0" name=""/>
        <dsp:cNvSpPr/>
      </dsp:nvSpPr>
      <dsp:spPr>
        <a:xfrm>
          <a:off x="6359958" y="389225"/>
          <a:ext cx="2171129" cy="116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321851-1A60-4E7B-ADEB-E63430B03BDE}">
      <dsp:nvSpPr>
        <dsp:cNvPr id="0" name=""/>
        <dsp:cNvSpPr/>
      </dsp:nvSpPr>
      <dsp:spPr>
        <a:xfrm rot="5400000">
          <a:off x="2661644" y="126588"/>
          <a:ext cx="1945456" cy="1692547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>
              <a:latin typeface="Lateef" panose="020B0604020202020204" charset="-78"/>
              <a:cs typeface="Lateef" panose="020B0604020202020204" charset="-78"/>
            </a:rPr>
            <a:t>راحة بال </a:t>
          </a:r>
          <a:endParaRPr lang="he-IL" sz="3600" b="1" kern="1200" dirty="0">
            <a:latin typeface="Lateef" panose="020B0604020202020204" charset="-78"/>
          </a:endParaRPr>
        </a:p>
      </dsp:txBody>
      <dsp:txXfrm rot="-5400000">
        <a:off x="3051853" y="303301"/>
        <a:ext cx="1165037" cy="1339122"/>
      </dsp:txXfrm>
    </dsp:sp>
    <dsp:sp modelId="{AFD7727A-6018-4380-87DE-CC73F7950008}">
      <dsp:nvSpPr>
        <dsp:cNvPr id="0" name=""/>
        <dsp:cNvSpPr/>
      </dsp:nvSpPr>
      <dsp:spPr>
        <a:xfrm rot="5400000">
          <a:off x="1619612" y="1748321"/>
          <a:ext cx="1945456" cy="169254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3187339"/>
            <a:satOff val="0"/>
            <a:lumOff val="2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2800" b="1" kern="1200" dirty="0" smtClean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ا</a:t>
          </a:r>
          <a:r>
            <a:rPr lang="ar-SA" sz="2800" b="1" kern="1200" dirty="0" err="1" smtClean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ستقرار</a:t>
          </a:r>
          <a:r>
            <a:rPr lang="ar-SA" sz="2800" kern="1200" dirty="0" smtClean="0">
              <a:latin typeface="Lateef" panose="020B0604020202020204" charset="-78"/>
              <a:cs typeface="Lateef" panose="020B0604020202020204" charset="-78"/>
            </a:rPr>
            <a:t> </a:t>
          </a:r>
          <a:endParaRPr lang="he-IL" sz="2800" kern="1200" dirty="0">
            <a:latin typeface="Lateef" panose="020B0604020202020204" charset="-78"/>
          </a:endParaRPr>
        </a:p>
      </dsp:txBody>
      <dsp:txXfrm rot="-5400000">
        <a:off x="2009821" y="1925034"/>
        <a:ext cx="1165037" cy="1339122"/>
      </dsp:txXfrm>
    </dsp:sp>
    <dsp:sp modelId="{DB88720C-55C7-4A22-A33A-8A3B51E196DC}">
      <dsp:nvSpPr>
        <dsp:cNvPr id="0" name=""/>
        <dsp:cNvSpPr/>
      </dsp:nvSpPr>
      <dsp:spPr>
        <a:xfrm>
          <a:off x="1527442" y="2040528"/>
          <a:ext cx="2101093" cy="116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10138D-C367-42F3-BE79-DBEEBC56BD04}">
      <dsp:nvSpPr>
        <dsp:cNvPr id="0" name=""/>
        <dsp:cNvSpPr/>
      </dsp:nvSpPr>
      <dsp:spPr>
        <a:xfrm rot="5400000">
          <a:off x="5400069" y="1777892"/>
          <a:ext cx="1945456" cy="169254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4781009"/>
            <a:satOff val="0"/>
            <a:lumOff val="3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نظرة إيجابي</a:t>
          </a:r>
          <a:r>
            <a:rPr lang="ar-JO" sz="3200" b="1" kern="1200" dirty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ّ</a:t>
          </a:r>
          <a:r>
            <a:rPr lang="ar-SA" sz="3200" b="1" kern="1200" dirty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ة</a:t>
          </a:r>
          <a:endParaRPr lang="he-IL" sz="3200" b="1" kern="1200" dirty="0">
            <a:solidFill>
              <a:schemeClr val="tx1"/>
            </a:solidFill>
            <a:latin typeface="Lateef" panose="020B0604020202020204" charset="-78"/>
          </a:endParaRPr>
        </a:p>
      </dsp:txBody>
      <dsp:txXfrm rot="-5400000">
        <a:off x="5790278" y="1954605"/>
        <a:ext cx="1165037" cy="1339122"/>
      </dsp:txXfrm>
    </dsp:sp>
    <dsp:sp modelId="{05EFD652-0B87-4499-842C-B8F0C5BF60E6}">
      <dsp:nvSpPr>
        <dsp:cNvPr id="0" name=""/>
        <dsp:cNvSpPr/>
      </dsp:nvSpPr>
      <dsp:spPr>
        <a:xfrm rot="5400000">
          <a:off x="4489595" y="3429196"/>
          <a:ext cx="1945456" cy="169254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6374679"/>
            <a:satOff val="0"/>
            <a:lumOff val="4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الابتعاد عن التشاؤم </a:t>
          </a:r>
          <a:endParaRPr lang="he-IL" sz="2800" b="1" kern="1200" dirty="0">
            <a:solidFill>
              <a:schemeClr val="tx1"/>
            </a:solidFill>
            <a:latin typeface="Lateef" panose="020B0604020202020204" charset="-78"/>
          </a:endParaRPr>
        </a:p>
      </dsp:txBody>
      <dsp:txXfrm rot="-5400000">
        <a:off x="4879804" y="3605909"/>
        <a:ext cx="1165037" cy="1339122"/>
      </dsp:txXfrm>
    </dsp:sp>
    <dsp:sp modelId="{09BD8DA0-A0F7-41EC-8C35-D568FDF3CAEE}">
      <dsp:nvSpPr>
        <dsp:cNvPr id="0" name=""/>
        <dsp:cNvSpPr/>
      </dsp:nvSpPr>
      <dsp:spPr>
        <a:xfrm>
          <a:off x="6359958" y="3691832"/>
          <a:ext cx="2171129" cy="1167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4B5E74-63B8-4635-BCAE-D23F13A47ACC}">
      <dsp:nvSpPr>
        <dsp:cNvPr id="0" name=""/>
        <dsp:cNvSpPr/>
      </dsp:nvSpPr>
      <dsp:spPr>
        <a:xfrm rot="5400000">
          <a:off x="2661644" y="3429196"/>
          <a:ext cx="1945456" cy="169254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7968348"/>
            <a:satOff val="0"/>
            <a:lumOff val="5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>
              <a:solidFill>
                <a:schemeClr val="tx1"/>
              </a:solidFill>
              <a:latin typeface="Lateef" panose="020B0604020202020204" charset="-78"/>
              <a:cs typeface="Lateef" panose="020B0604020202020204" charset="-78"/>
            </a:rPr>
            <a:t>طمأنينة</a:t>
          </a:r>
          <a:r>
            <a:rPr lang="ar-SA" sz="3600" kern="1200" dirty="0">
              <a:latin typeface="Lateef" panose="020B0604020202020204" charset="-78"/>
              <a:cs typeface="Lateef" panose="020B0604020202020204" charset="-78"/>
            </a:rPr>
            <a:t> </a:t>
          </a:r>
          <a:endParaRPr lang="he-IL" sz="3600" kern="1200" dirty="0">
            <a:latin typeface="Lateef" panose="020B0604020202020204" charset="-78"/>
          </a:endParaRPr>
        </a:p>
      </dsp:txBody>
      <dsp:txXfrm rot="-5400000">
        <a:off x="3051853" y="3605909"/>
        <a:ext cx="1165037" cy="1339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4546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0114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592" algn="r" defTabSz="942289" rtl="1">
              <a:buClr>
                <a:srgbClr val="000000"/>
              </a:buClr>
              <a:buSzPts val="1100"/>
              <a:defRPr/>
            </a:pPr>
            <a:r>
              <a:rPr lang="ar-SA" dirty="0"/>
              <a:t>حذف</a:t>
            </a:r>
            <a:r>
              <a:rPr lang="ar-SA" baseline="0" dirty="0"/>
              <a:t> هذه الشريحة إذا لم تكن ضروريّة:</a:t>
            </a:r>
            <a:endParaRPr lang="he-IL" baseline="0" dirty="0"/>
          </a:p>
          <a:p>
            <a:pPr marL="163592" algn="r" defTabSz="942289" rtl="1">
              <a:buClr>
                <a:srgbClr val="000000"/>
              </a:buClr>
              <a:buSzPts val="1100"/>
              <a:defRPr/>
            </a:pPr>
            <a:endParaRPr lang="he-IL" b="1" dirty="0"/>
          </a:p>
          <a:p>
            <a:pPr marL="163592" algn="r" defTabSz="942289" rtl="1">
              <a:buClr>
                <a:srgbClr val="000000"/>
              </a:buClr>
              <a:buSzPts val="1100"/>
              <a:defRPr/>
            </a:pPr>
            <a:r>
              <a:rPr lang="ar-SA" b="1" dirty="0"/>
              <a:t>مدّة الشريحة: دقيقة</a:t>
            </a:r>
            <a:endParaRPr lang="he-IL" b="1" dirty="0"/>
          </a:p>
          <a:p>
            <a:pPr marL="163592" algn="r" rtl="1"/>
            <a:endParaRPr lang="he-IL" dirty="0"/>
          </a:p>
          <a:p>
            <a:pPr marL="163592" algn="r" rtl="1"/>
            <a:r>
              <a:rPr lang="ar-SA" dirty="0"/>
              <a:t>تأكّدوا في هذه الشريحة أنّ الجميع تزوّدوا بالأدوات المساعدة المطلوبة (ننصح بأن تكون هذه الأدوات المساعدة موجودة معكم لتعرضوها كمثال) </a:t>
            </a:r>
            <a:endParaRPr lang="he-IL" dirty="0"/>
          </a:p>
          <a:p>
            <a:pPr marL="163592" algn="r" rtl="1"/>
            <a:r>
              <a:rPr lang="ar-SA" dirty="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lang="he-IL" dirty="0">
              <a:solidFill>
                <a:srgbClr val="FF0000"/>
              </a:solidFill>
            </a:endParaRPr>
          </a:p>
          <a:p>
            <a:pPr marL="163592" algn="r" rtl="1"/>
            <a:endParaRPr lang="he-IL" dirty="0">
              <a:solidFill>
                <a:srgbClr val="FF0000"/>
              </a:solidFill>
            </a:endParaRPr>
          </a:p>
          <a:p>
            <a:pPr marL="163592" algn="r" rtl="1"/>
            <a:r>
              <a:rPr lang="ar-SA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هذا هو الوقت المناسب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 lang="he-IL" dirty="0"/>
          </a:p>
          <a:p>
            <a:pPr marL="163592"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05571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baseline="0" dirty="0"/>
              <a:t>مدّة الشريحة: دقيقتان</a:t>
            </a:r>
            <a:endParaRPr lang="ar-SA" sz="1200" b="1" dirty="0"/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ar-SA" sz="1200" dirty="0">
                <a:solidFill>
                  <a:schemeClr val="tx1"/>
                </a:solidFill>
              </a:rPr>
              <a:t>عرّفوا بأنفسكم وأعرضوا سير الدرس:</a:t>
            </a:r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أنتم مدعوّون للتوجّه</a:t>
            </a:r>
            <a:r>
              <a:rPr lang="ar-SA" sz="1200" baseline="0" dirty="0">
                <a:solidFill>
                  <a:schemeClr val="tx1"/>
                </a:solidFill>
              </a:rPr>
              <a:t>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مرحبًا، اسمي ـــــــــــــــ. أنا أعلّم ـــــــــ من ــــــــــــــ. كيف حالكم؟ يسرّني انضمامكم إليّ...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موضوع الدرس</a:t>
            </a:r>
            <a:r>
              <a:rPr lang="ar-SA" sz="1200" baseline="0" dirty="0">
                <a:solidFill>
                  <a:schemeClr val="tx1"/>
                </a:solidFill>
              </a:rPr>
              <a:t> وهدفه: </a:t>
            </a:r>
            <a:r>
              <a:rPr lang="ar-SA" sz="1200" dirty="0">
                <a:solidFill>
                  <a:schemeClr val="tx1"/>
                </a:solidFill>
              </a:rPr>
              <a:t/>
            </a:r>
            <a:br>
              <a:rPr lang="ar-SA" sz="1200" dirty="0">
                <a:solidFill>
                  <a:schemeClr val="tx1"/>
                </a:solidFill>
              </a:rPr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سنتعلّم في هذا الدرس عن ــــــــــــــــــــ. انضمّوا إليّ وستستمتعون. هل أنتم مستعدّون؟ فلنبدأ" </a:t>
            </a:r>
            <a:endParaRPr lang="ar-SA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نبدأ بـ ….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افتتاحيّة الدرس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ننتقل</a:t>
            </a:r>
            <a:r>
              <a:rPr lang="ar-SA" sz="1200" b="1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إلى الاكتشاف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التعلّم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إكساب -  اكنبوا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هنا سؤالًا مثيرًا للفضول، يجيب عن هدف الدرس)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نتدرّب على …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التدرّب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التجريب)</a:t>
            </a: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نُجمل 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 إجمال الدرس)</a:t>
            </a:r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6949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baseline="0" dirty="0"/>
              <a:t> 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9472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b="1" dirty="0"/>
              <a:t>مدّة</a:t>
            </a:r>
            <a:r>
              <a:rPr lang="ar-SA" b="1" baseline="0" dirty="0"/>
              <a:t> الشريحة: حتّى 5 دقائق</a:t>
            </a: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إجمال وانتقال إلى التدرّب. ستتضمّن هذه الخطوة إجمالًا للمضمون الذي تمّ تعلّمه  والإجابة عن أسئلة مثل: ماذا فعلنا هنا اليوم؟ ماذا تعلّمنا؟ ننصح بدمج العناصر التجريبيّة الممتعة، مثل: لعبة ختاميّة، أحجيّة، نصيحة خاصّة للتعلّم</a:t>
            </a:r>
            <a:r>
              <a:rPr lang="ar-SA" baseline="0" dirty="0"/>
              <a:t> لاحقًا وغير ذلك</a:t>
            </a:r>
            <a:r>
              <a:rPr lang="ar-SA" dirty="0"/>
              <a:t>.</a:t>
            </a:r>
            <a:endParaRPr lang="he-IL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15 دقيقة</a:t>
            </a: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هذه المرحلة اشرحوا للتلاميذ التدرّب</a:t>
            </a:r>
            <a:r>
              <a:rPr lang="ar-SA" b="0" baseline="0" dirty="0"/>
              <a:t> وودّعوهم. </a:t>
            </a:r>
            <a:r>
              <a:rPr lang="ar-SA" b="0" dirty="0"/>
              <a:t>مع خروج</a:t>
            </a:r>
            <a:r>
              <a:rPr lang="ar-SA" b="0" baseline="0" dirty="0"/>
              <a:t> التلاميذ للتدرّب النهائيّ</a:t>
            </a:r>
            <a:r>
              <a:rPr lang="ar-SA" b="0" dirty="0"/>
              <a:t>، ستنتهي مرحلة تصويركم</a:t>
            </a:r>
            <a:r>
              <a:rPr lang="ar-SA" b="0" baseline="0" dirty="0"/>
              <a:t> </a:t>
            </a:r>
            <a:r>
              <a:rPr lang="ar-SA" b="0" dirty="0"/>
              <a:t>كمعلمين ومعلّمات.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نقاط</a:t>
            </a:r>
            <a:r>
              <a:rPr lang="ar-SA" b="1" baseline="0" dirty="0"/>
              <a:t> لتسليط الضوء عليها</a:t>
            </a:r>
            <a:r>
              <a:rPr lang="ar-SA" b="1" dirty="0"/>
              <a:t>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يمكن تنفيذ التدرّب</a:t>
            </a:r>
            <a:r>
              <a:rPr lang="ar-SA" b="0" baseline="0" dirty="0"/>
              <a:t> </a:t>
            </a:r>
            <a:r>
              <a:rPr lang="ar-SA" b="0" dirty="0"/>
              <a:t>في المنزل باستخدام مجموعة منوّعة من الموارد المتاحة في المنزل، مثل: أدوات الكتابة أو الحاسوب اللوحيّ أو الشخصيّ. يمكن استخدام</a:t>
            </a:r>
            <a:r>
              <a:rPr lang="ar-SA" b="0" baseline="0" dirty="0"/>
              <a:t> بيئتي آفاق وكوتار الكتب التعليميّة</a:t>
            </a:r>
            <a:r>
              <a:rPr lang="ar-SA" b="0" dirty="0"/>
              <a:t> (فقط كم خلال حاسوب</a:t>
            </a:r>
            <a:r>
              <a:rPr lang="ar-SA" b="0" baseline="0" dirty="0"/>
              <a:t> محمول</a:t>
            </a:r>
            <a:r>
              <a:rPr lang="ar-SA" b="0" dirty="0"/>
              <a:t>، وذلك لأنّ آفاق وكوتار الكتب التعليميّة لا يعملان بشكل جيد على الحاسوب اللوحيّ/ الهاتف المحمول).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تأكد من إعطاء تلاميذكم تعليمات دقيقة للتدرّب على صعيد المضامين وعلى</a:t>
            </a:r>
            <a:r>
              <a:rPr lang="ar-SA" b="0" baseline="0" dirty="0"/>
              <a:t> صعيد </a:t>
            </a:r>
            <a:r>
              <a:rPr lang="ar-SA" b="0" dirty="0"/>
              <a:t>الفنّيّ، بالإضافة إلى الأوقات الدقيقة للتدرّب.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بالإمكان تضمين العرض </a:t>
            </a:r>
            <a:r>
              <a:rPr lang="ar-SA" b="0" dirty="0" err="1"/>
              <a:t>التقديميّ</a:t>
            </a:r>
            <a:r>
              <a:rPr lang="ar-SA" b="0" dirty="0"/>
              <a:t> صور شاشة</a:t>
            </a:r>
            <a:r>
              <a:rPr lang="ar-SA" b="0" baseline="0" dirty="0"/>
              <a:t> </a:t>
            </a:r>
            <a:r>
              <a:rPr lang="ar-SA" b="0" dirty="0"/>
              <a:t> والشرح شفويًّا ما هو المطلوب منهم تنفيذه.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342" name="Google Shape;34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defTabSz="942289" rtl="1"/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13770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32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32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Google Shape;85;p32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" name="Google Shape;86;p32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7" name="Google Shape;87;p32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88" name="Google Shape;88;p3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32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90" name="Google Shape;90;p32"/>
          <p:cNvSpPr txBox="1"/>
          <p:nvPr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/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2"/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261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  <p:sldLayoutId id="2147483678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x-none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3611" y="3063606"/>
            <a:ext cx="7816850" cy="1067468"/>
          </a:xfrm>
        </p:spPr>
        <p:txBody>
          <a:bodyPr>
            <a:normAutofit fontScale="85000" lnSpcReduction="10000"/>
          </a:bodyPr>
          <a:lstStyle/>
          <a:p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درس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 مفتاح القلب</a:t>
            </a: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 للصفّ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 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الثالث حتّى السادس</a:t>
            </a:r>
            <a:endParaRPr lang="x-none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5147207" cy="649357"/>
          </a:xfrm>
        </p:spPr>
        <p:txBody>
          <a:bodyPr>
            <a:normAutofit/>
          </a:bodyPr>
          <a:lstStyle/>
          <a:p>
            <a:pPr algn="r"/>
            <a:r>
              <a:rPr lang="ar-SA" dirty="0">
                <a:latin typeface="Lateef" panose="020B0604020202020204" charset="-78"/>
                <a:cs typeface="Lateef" panose="020B0604020202020204" charset="-78"/>
              </a:rPr>
              <a:t>موضوع الدرس</a:t>
            </a:r>
            <a:r>
              <a:rPr lang="he-IL" dirty="0">
                <a:latin typeface="Lateef" panose="020B0604020202020204" charset="-78"/>
              </a:rPr>
              <a:t>: 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بنظرة متفائلة </a:t>
            </a:r>
            <a:endParaRPr lang="x-none" sz="3500" dirty="0">
              <a:latin typeface="Lateef" panose="020B0604020202020204" charset="-78"/>
              <a:cs typeface="Lateef" panose="020B0604020202020204" charset="-78"/>
            </a:endParaRP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مع </a:t>
            </a:r>
            <a:r>
              <a:rPr lang="ar-SA" dirty="0" smtClean="0">
                <a:latin typeface="Lateef" panose="01000506020000020003" pitchFamily="2" charset="-78"/>
                <a:cs typeface="Lateef" panose="01000506020000020003" pitchFamily="2" charset="-78"/>
              </a:rPr>
              <a:t>المعلّمة</a:t>
            </a:r>
            <a:r>
              <a:rPr lang="he-IL" dirty="0">
                <a:latin typeface="Lateef" panose="01000506020000020003" pitchFamily="2" charset="-78"/>
              </a:rPr>
              <a:t>:</a:t>
            </a:r>
            <a:r>
              <a:rPr lang="ar-SA" dirty="0">
                <a:latin typeface="Lateef" panose="01000506020000020003" pitchFamily="2" charset="-78"/>
              </a:rPr>
              <a:t> </a:t>
            </a:r>
            <a:r>
              <a:rPr lang="ar-SA" sz="3500" dirty="0">
                <a:latin typeface="Lateef" panose="01000506020000020003" pitchFamily="2" charset="-78"/>
                <a:cs typeface="Lateef" panose="01000506020000020003" pitchFamily="2" charset="-78"/>
              </a:rPr>
              <a:t>إقبال قصيني </a:t>
            </a:r>
            <a:endParaRPr lang="he-IL" sz="3500" dirty="0">
              <a:latin typeface="Lateef" panose="01000506020000020003" pitchFamily="2" charset="-78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  <a:latin typeface="Lateef" panose="01000506020000020003" pitchFamily="2" charset="-78"/>
                <a:cs typeface="Lateef" panose="01000506020000020003" pitchFamily="2" charset="-78"/>
              </a:rPr>
              <a:t>منظومة بثّ قُطريّة</a:t>
            </a:r>
            <a:endParaRPr lang="he-IL" sz="4800" dirty="0">
              <a:solidFill>
                <a:schemeClr val="bg1"/>
              </a:solidFill>
              <a:latin typeface="Lateef" panose="0100050602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33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نواصل التدرّب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345" name="Google Shape;345;p17"/>
          <p:cNvSpPr txBox="1">
            <a:spLocks noGrp="1"/>
          </p:cNvSpPr>
          <p:nvPr>
            <p:ph type="body" sz="quarter" idx="10"/>
          </p:nvPr>
        </p:nvSpPr>
        <p:spPr>
          <a:xfrm>
            <a:off x="1248508" y="1928813"/>
            <a:ext cx="10814538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3600"/>
            </a:pPr>
            <a:r>
              <a:rPr lang="ar-SA" sz="3800" dirty="0" smtClean="0">
                <a:latin typeface="Lateef" panose="020B0604020202020204" charset="-78"/>
                <a:cs typeface="Lateef" panose="020B0604020202020204" charset="-78"/>
              </a:rPr>
              <a:t>هي</a:t>
            </a:r>
            <a:r>
              <a:rPr lang="ar-JO" sz="3800" dirty="0" smtClean="0">
                <a:latin typeface="Lateef" panose="020B0604020202020204" charset="-78"/>
                <a:cs typeface="Lateef" panose="020B0604020202020204" charset="-78"/>
              </a:rPr>
              <a:t>ّا</a:t>
            </a:r>
            <a:r>
              <a:rPr lang="ar-SA" sz="38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800" dirty="0">
                <a:latin typeface="Lateef" panose="020B0604020202020204" charset="-78"/>
                <a:cs typeface="Lateef" panose="020B0604020202020204" charset="-78"/>
              </a:rPr>
              <a:t>بنا نكتشف الشخصي</a:t>
            </a:r>
            <a:r>
              <a:rPr lang="ar-JO" sz="380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800" dirty="0">
                <a:latin typeface="Lateef" panose="020B0604020202020204" charset="-78"/>
                <a:cs typeface="Lateef" panose="020B0604020202020204" charset="-78"/>
              </a:rPr>
              <a:t>ة </a:t>
            </a:r>
            <a:r>
              <a:rPr lang="ar-SA" sz="3800" dirty="0" smtClean="0">
                <a:latin typeface="Lateef" panose="020B0604020202020204" charset="-78"/>
                <a:cs typeface="Lateef" panose="020B0604020202020204" charset="-78"/>
              </a:rPr>
              <a:t>الرابع</a:t>
            </a:r>
            <a:r>
              <a:rPr lang="ar-JO" sz="3800" dirty="0" smtClean="0">
                <a:latin typeface="Lateef" panose="020B0604020202020204" charset="-78"/>
                <a:cs typeface="Lateef" panose="020B0604020202020204" charset="-78"/>
              </a:rPr>
              <a:t>ة</a:t>
            </a:r>
            <a:r>
              <a:rPr lang="ar-SA" sz="3800" dirty="0" smtClean="0">
                <a:latin typeface="Lateef" panose="020B0604020202020204" charset="-78"/>
                <a:cs typeface="Lateef" panose="020B0604020202020204" charset="-78"/>
              </a:rPr>
              <a:t>: </a:t>
            </a:r>
            <a:endParaRPr lang="ar-SA" sz="3800" dirty="0">
              <a:latin typeface="Lateef" panose="020B0604020202020204" charset="-78"/>
              <a:cs typeface="Lateef" panose="020B0604020202020204" charset="-78"/>
            </a:endParaRPr>
          </a:p>
          <a:p>
            <a:pPr algn="ctr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3600"/>
            </a:pPr>
            <a:r>
              <a:rPr lang="ar-SA" sz="3800" b="1" u="sng" dirty="0">
                <a:latin typeface="Lateef" panose="020B0604020202020204" charset="-78"/>
                <a:cs typeface="Lateef" panose="020B0604020202020204" charset="-78"/>
              </a:rPr>
              <a:t>شخصي</a:t>
            </a:r>
            <a:r>
              <a:rPr lang="ar-JO" sz="3800" b="1" u="sng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800" b="1" u="sng" dirty="0">
                <a:latin typeface="Lateef" panose="020B0604020202020204" charset="-78"/>
                <a:cs typeface="Lateef" panose="020B0604020202020204" charset="-78"/>
              </a:rPr>
              <a:t>تك</a:t>
            </a:r>
            <a:r>
              <a:rPr lang="ar-SA" sz="3800" dirty="0">
                <a:latin typeface="Lateef" panose="020B0604020202020204" charset="-78"/>
                <a:cs typeface="Lateef" panose="020B0604020202020204" charset="-78"/>
              </a:rPr>
              <a:t> </a:t>
            </a:r>
          </a:p>
          <a:p>
            <a:pPr marL="0" lvl="0" indent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ar-SA" sz="3800" dirty="0">
              <a:latin typeface="Lateef" panose="020B0604020202020204" charset="-78"/>
              <a:cs typeface="Lateef" panose="020B0604020202020204" charset="-78"/>
            </a:endParaRPr>
          </a:p>
          <a:p>
            <a:pPr lv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3600"/>
            </a:pPr>
            <a:r>
              <a:rPr lang="ar-SA" sz="3800" dirty="0">
                <a:latin typeface="Lateef" panose="020B0604020202020204" charset="-78"/>
                <a:cs typeface="Lateef" panose="020B0604020202020204" charset="-78"/>
              </a:rPr>
              <a:t>ارسم شخصي</a:t>
            </a:r>
            <a:r>
              <a:rPr lang="ar-JO" sz="380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800" dirty="0">
                <a:latin typeface="Lateef" panose="020B0604020202020204" charset="-78"/>
                <a:cs typeface="Lateef" panose="020B0604020202020204" charset="-78"/>
              </a:rPr>
              <a:t>ة </a:t>
            </a:r>
            <a:r>
              <a:rPr lang="ar-JO" sz="3800" dirty="0" smtClean="0">
                <a:latin typeface="Lateef" panose="020B0604020202020204" charset="-78"/>
                <a:cs typeface="Lateef" panose="020B0604020202020204" charset="-78"/>
              </a:rPr>
              <a:t>على الكرتون</a:t>
            </a:r>
            <a:r>
              <a:rPr lang="ar-SA" sz="38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JO" sz="3800" dirty="0">
                <a:latin typeface="Lateef" panose="020B0604020202020204" charset="-78"/>
                <a:cs typeface="Lateef" panose="020B0604020202020204" charset="-78"/>
              </a:rPr>
              <a:t>(</a:t>
            </a:r>
            <a:r>
              <a:rPr lang="ar-SA" sz="3800" dirty="0" smtClean="0">
                <a:latin typeface="Lateef" panose="020B0604020202020204" charset="-78"/>
                <a:cs typeface="Lateef" panose="020B0604020202020204" charset="-78"/>
              </a:rPr>
              <a:t>البرستول</a:t>
            </a:r>
            <a:r>
              <a:rPr lang="ar-JO" sz="3800" dirty="0" smtClean="0">
                <a:latin typeface="Lateef" panose="020B0604020202020204" charset="-78"/>
                <a:cs typeface="Lateef" panose="020B0604020202020204" charset="-78"/>
              </a:rPr>
              <a:t>)،</a:t>
            </a:r>
            <a:r>
              <a:rPr lang="ar-SA" sz="3800" dirty="0" smtClean="0">
                <a:latin typeface="Lateef" panose="020B0604020202020204" charset="-78"/>
                <a:cs typeface="Lateef" panose="020B0604020202020204" charset="-78"/>
              </a:rPr>
              <a:t> ثم</a:t>
            </a:r>
            <a:r>
              <a:rPr lang="ar-JO" sz="380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8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800" dirty="0">
                <a:latin typeface="Lateef" panose="020B0604020202020204" charset="-78"/>
                <a:cs typeface="Lateef" panose="020B0604020202020204" charset="-78"/>
              </a:rPr>
              <a:t>اكتب 5 من </a:t>
            </a:r>
            <a:r>
              <a:rPr lang="ar-JO" sz="3800" dirty="0">
                <a:latin typeface="Lateef" panose="020B0604020202020204" charset="-78"/>
                <a:cs typeface="Lateef" panose="020B0604020202020204" charset="-78"/>
              </a:rPr>
              <a:t>صفاتك</a:t>
            </a:r>
            <a:r>
              <a:rPr lang="ar-SA" sz="3800" dirty="0">
                <a:latin typeface="Lateef" panose="020B0604020202020204" charset="-78"/>
                <a:cs typeface="Lateef" panose="020B0604020202020204" charset="-78"/>
              </a:rPr>
              <a:t> البارزة </a:t>
            </a:r>
            <a:r>
              <a:rPr lang="ar-JO" sz="3800" dirty="0">
                <a:latin typeface="Lateef" panose="020B0604020202020204" charset="-78"/>
                <a:cs typeface="Lateef" panose="020B0604020202020204" charset="-78"/>
              </a:rPr>
              <a:t>في شخصيّتك</a:t>
            </a:r>
            <a:r>
              <a:rPr lang="ar-SA" sz="3800" dirty="0">
                <a:latin typeface="Lateef" panose="020B0604020202020204" charset="-78"/>
                <a:cs typeface="Lateef" panose="020B0604020202020204" charset="-78"/>
              </a:rPr>
              <a:t> التي ذكرت</a:t>
            </a:r>
            <a:r>
              <a:rPr lang="ar-JO" sz="3800" dirty="0">
                <a:latin typeface="Lateef" panose="020B0604020202020204" charset="-78"/>
                <a:cs typeface="Lateef" panose="020B0604020202020204" charset="-78"/>
              </a:rPr>
              <a:t> من خلال الثلاث </a:t>
            </a:r>
            <a:r>
              <a:rPr lang="ar-JO" sz="3800" dirty="0" smtClean="0">
                <a:latin typeface="Lateef" panose="020B0604020202020204" charset="-78"/>
                <a:cs typeface="Lateef" panose="020B0604020202020204" charset="-78"/>
              </a:rPr>
              <a:t>شخصيّات السابقة.</a:t>
            </a:r>
            <a:endParaRPr lang="ar-SA" sz="4000" b="1" dirty="0">
              <a:latin typeface="Lateef" panose="01000506020000020003" pitchFamily="2" charset="-78"/>
              <a:cs typeface="Lateef" panose="01000506020000020003" pitchFamily="2" charset="-78"/>
            </a:endParaRPr>
          </a:p>
          <a:p>
            <a:pPr marL="0" lvl="0" indent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ar-SA" sz="4000" b="1" dirty="0">
              <a:latin typeface="Lateef" panose="01000506020000020003" pitchFamily="2" charset="-78"/>
              <a:cs typeface="Lateef" panose="01000506020000020003" pitchFamily="2" charset="-78"/>
            </a:endParaRPr>
          </a:p>
          <a:p>
            <a:pPr marL="0" lvl="0" indent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4000" b="1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pic>
        <p:nvPicPr>
          <p:cNvPr id="346" name="Google Shape;34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imer_15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02740"/>
            <a:ext cx="1920686" cy="1080386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25" y="1739716"/>
            <a:ext cx="3224102" cy="2111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51BF3B-13A6-0A4E-8FAA-B873039466C3}"/>
              </a:ext>
            </a:extLst>
          </p:cNvPr>
          <p:cNvSpPr txBox="1"/>
          <p:nvPr/>
        </p:nvSpPr>
        <p:spPr>
          <a:xfrm>
            <a:off x="2201662" y="2505230"/>
            <a:ext cx="7767961" cy="1785104"/>
          </a:xfrm>
          <a:prstGeom prst="rect">
            <a:avLst/>
          </a:prstGeom>
          <a:solidFill>
            <a:schemeClr val="accent1"/>
          </a:solidFill>
        </p:spPr>
        <p:txBody>
          <a:bodyPr wrap="square" rtlCol="1" anchor="ctr">
            <a:spAutoFit/>
          </a:bodyPr>
          <a:lstStyle/>
          <a:p>
            <a:pPr algn="ctr"/>
            <a:r>
              <a:rPr lang="ar-JO" sz="5000" dirty="0">
                <a:solidFill>
                  <a:schemeClr val="bg1"/>
                </a:solidFill>
                <a:latin typeface="Lateef" panose="01000506020000020003" pitchFamily="2" charset="-78"/>
                <a:cs typeface="Lateef" panose="01000506020000020003" pitchFamily="2" charset="-78"/>
              </a:rPr>
              <a:t>شكرًا لمشاهدتكم </a:t>
            </a:r>
            <a:r>
              <a:rPr lang="ar-JO" sz="5000" dirty="0" smtClean="0">
                <a:solidFill>
                  <a:schemeClr val="bg1"/>
                </a:solidFill>
                <a:latin typeface="Lateef" panose="01000506020000020003" pitchFamily="2" charset="-78"/>
                <a:cs typeface="Lateef" panose="01000506020000020003" pitchFamily="2" charset="-78"/>
              </a:rPr>
              <a:t>البثّ</a:t>
            </a:r>
            <a:endParaRPr lang="ar-JO" sz="5000" dirty="0">
              <a:solidFill>
                <a:schemeClr val="bg1"/>
              </a:solidFill>
              <a:latin typeface="Lateef" panose="01000506020000020003" pitchFamily="2" charset="-78"/>
              <a:cs typeface="Lateef" panose="01000506020000020003" pitchFamily="2" charset="-78"/>
            </a:endParaRPr>
          </a:p>
          <a:p>
            <a:pPr algn="ctr"/>
            <a:r>
              <a:rPr lang="ar-JO" sz="3000" dirty="0">
                <a:solidFill>
                  <a:schemeClr val="bg1"/>
                </a:solidFill>
                <a:latin typeface="Lateef" panose="01000506020000020003" pitchFamily="2" charset="-78"/>
                <a:cs typeface="Lateef" panose="01000506020000020003" pitchFamily="2" charset="-78"/>
              </a:rPr>
              <a:t>أُنتج لوزارة المعارف بواسطة مركز </a:t>
            </a:r>
            <a:r>
              <a:rPr lang="ar-JO" sz="3000" dirty="0" smtClean="0">
                <a:solidFill>
                  <a:schemeClr val="bg1"/>
                </a:solidFill>
                <a:latin typeface="Lateef" panose="01000506020000020003" pitchFamily="2" charset="-78"/>
                <a:cs typeface="Lateef" panose="01000506020000020003" pitchFamily="2" charset="-78"/>
              </a:rPr>
              <a:t>التكنولوجيّا التربويّة- </a:t>
            </a:r>
            <a:r>
              <a:rPr lang="ar-JO" sz="3000" dirty="0">
                <a:solidFill>
                  <a:schemeClr val="bg1"/>
                </a:solidFill>
                <a:latin typeface="Lateef" panose="01000506020000020003" pitchFamily="2" charset="-78"/>
                <a:cs typeface="Lateef" panose="01000506020000020003" pitchFamily="2" charset="-78"/>
              </a:rPr>
              <a:t>مطاح</a:t>
            </a:r>
            <a:endParaRPr lang="he-IL" sz="3000" dirty="0">
              <a:solidFill>
                <a:schemeClr val="bg1"/>
              </a:solidFill>
              <a:latin typeface="Lateef" panose="01000506020000020003" pitchFamily="2" charset="-78"/>
            </a:endParaRPr>
          </a:p>
          <a:p>
            <a:pPr algn="ctr"/>
            <a:endParaRPr lang="he-IL" sz="3000" dirty="0">
              <a:solidFill>
                <a:schemeClr val="bg1"/>
              </a:solidFill>
              <a:latin typeface="Lateef" panose="01000506020000020003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51BF3B-13A6-0A4E-8FAA-B873039466C3}"/>
              </a:ext>
            </a:extLst>
          </p:cNvPr>
          <p:cNvSpPr txBox="1"/>
          <p:nvPr/>
        </p:nvSpPr>
        <p:spPr>
          <a:xfrm>
            <a:off x="4057651" y="6263258"/>
            <a:ext cx="3809042" cy="553998"/>
          </a:xfrm>
          <a:prstGeom prst="rect">
            <a:avLst/>
          </a:prstGeom>
          <a:solidFill>
            <a:schemeClr val="accent1"/>
          </a:solidFill>
        </p:spPr>
        <p:txBody>
          <a:bodyPr wrap="square" rtlCol="1" anchor="ctr">
            <a:spAutoFit/>
          </a:bodyPr>
          <a:lstStyle/>
          <a:p>
            <a:pPr algn="ctr"/>
            <a:endParaRPr lang="he-IL" sz="3000" dirty="0">
              <a:solidFill>
                <a:schemeClr val="bg1"/>
              </a:solidFill>
              <a:latin typeface="Lateef" panose="01000506020000020003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7650" y="6334125"/>
            <a:ext cx="380904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he-IL" dirty="0">
              <a:solidFill>
                <a:schemeClr val="bg1"/>
              </a:solidFill>
              <a:latin typeface="Lateef" panose="0100050602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7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ماذا يجب أن نحضّر للحصّة؟ </a:t>
            </a:r>
            <a:endParaRPr lang="en-IL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921" y="2655870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25680" y="3170976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344" y="2493073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1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865046" y="376562"/>
            <a:ext cx="10515600" cy="93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ماذا سنتعلّم اليوم؟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7870" y="4591050"/>
            <a:ext cx="2082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מציין מיקום תוכן 1"/>
          <p:cNvSpPr>
            <a:spLocks noGrp="1"/>
          </p:cNvSpPr>
          <p:nvPr>
            <p:ph idx="1"/>
          </p:nvPr>
        </p:nvSpPr>
        <p:spPr>
          <a:xfrm>
            <a:off x="865046" y="1500229"/>
            <a:ext cx="10515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ما هو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التفاؤل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؟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endParaRPr lang="ar-JO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r-SA" sz="3200" dirty="0" err="1" smtClean="0">
                <a:latin typeface="Lateef" panose="020B0604020202020204" charset="-78"/>
                <a:cs typeface="Lateef" panose="020B0604020202020204" charset="-78"/>
              </a:rPr>
              <a:t>نظ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err="1" smtClean="0">
                <a:latin typeface="Lateef" panose="020B0604020202020204" charset="-78"/>
                <a:cs typeface="Lateef" panose="020B0604020202020204" charset="-78"/>
              </a:rPr>
              <a:t>ارات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متفائلة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لقاء مع نفسك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فعّاليّة</a:t>
            </a:r>
          </a:p>
          <a:p>
            <a:pPr>
              <a:buFont typeface="Arial" panose="020B0604020202020204" pitchFamily="34" charset="0"/>
              <a:buChar char="•"/>
            </a:pP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buFont typeface="Arial" panose="020B0604020202020204" pitchFamily="34" charset="0"/>
              <a:buChar char="•"/>
            </a:pP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endParaRPr lang="he-IL" sz="32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82" y="1290321"/>
            <a:ext cx="4865687" cy="499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938" y="6877"/>
            <a:ext cx="10515600" cy="1546304"/>
          </a:xfrm>
        </p:spPr>
        <p:txBody>
          <a:bodyPr/>
          <a:lstStyle/>
          <a:p>
            <a:pPr algn="ctr"/>
            <a:endParaRPr lang="ar-SA" dirty="0"/>
          </a:p>
          <a:p>
            <a:pPr algn="ctr"/>
            <a:r>
              <a:rPr lang="ar-SA" sz="4400" dirty="0">
                <a:latin typeface="Lateef" panose="01000506020000020003" pitchFamily="2" charset="-78"/>
                <a:ea typeface="Open Sans" panose="020B0606030504020204" pitchFamily="34" charset="0"/>
                <a:cs typeface="Lateef" panose="01000506020000020003" pitchFamily="2" charset="-78"/>
              </a:rPr>
              <a:t>    ما هو التفاؤل </a:t>
            </a:r>
            <a:endParaRPr lang="en-US" sz="4400" dirty="0">
              <a:latin typeface="Lateef" panose="01000506020000020003" pitchFamily="2" charset="-78"/>
              <a:ea typeface="Open Sans" panose="020B0606030504020204" pitchFamily="34" charset="0"/>
              <a:cs typeface="Lateef" panose="01000506020000020003" pitchFamily="2" charset="-78"/>
            </a:endParaRP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3590C94C-FF80-4CD1-9DDA-3BED501AE447}"/>
              </a:ext>
            </a:extLst>
          </p:cNvPr>
          <p:cNvSpPr txBox="1"/>
          <p:nvPr/>
        </p:nvSpPr>
        <p:spPr>
          <a:xfrm>
            <a:off x="7838632" y="387229"/>
            <a:ext cx="36224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3600" dirty="0">
                <a:latin typeface="Lateef" panose="020B0604020202020204" charset="-78"/>
                <a:cs typeface="Lateef" panose="020B0604020202020204" charset="-78"/>
              </a:rPr>
              <a:t>نبدأ التعلّم</a:t>
            </a:r>
            <a:endParaRPr lang="ar-SA" sz="3600" dirty="0">
              <a:latin typeface="Lateef" panose="020B0604020202020204" charset="-78"/>
              <a:cs typeface="Lateef" panose="020B0604020202020204" charset="-78"/>
            </a:endParaRPr>
          </a:p>
        </p:txBody>
      </p:sp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223895236"/>
              </p:ext>
            </p:extLst>
          </p:nvPr>
        </p:nvGraphicFramePr>
        <p:xfrm>
          <a:off x="1402531" y="1033561"/>
          <a:ext cx="10058531" cy="5248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3492" y1="6215" x2="83492" y2="6215"/>
                        <a14:foregroundMark x1="79263" y1="11111" x2="79263" y2="11111"/>
                        <a14:foregroundMark x1="77490" y1="12241" x2="77490" y2="12241"/>
                        <a14:foregroundMark x1="57026" y1="13371" x2="57026" y2="13371"/>
                        <a14:foregroundMark x1="54707" y1="6780" x2="54707" y2="6780"/>
                        <a14:foregroundMark x1="52387" y1="6215" x2="52387" y2="6215"/>
                        <a14:foregroundMark x1="73670" y1="47081" x2="73670" y2="47081"/>
                        <a14:foregroundMark x1="82128" y1="47081" x2="81583" y2="45386"/>
                        <a14:foregroundMark x1="85812" y1="49906" x2="85812" y2="49906"/>
                        <a14:foregroundMark x1="86221" y1="50471" x2="87176" y2="47081"/>
                        <a14:foregroundMark x1="92769" y1="36535" x2="87176" y2="39360"/>
                        <a14:foregroundMark x1="57844" y1="58757" x2="57844" y2="58757"/>
                        <a14:foregroundMark x1="71351" y1="71375" x2="70532" y2="73635"/>
                        <a14:foregroundMark x1="77899" y1="93032" x2="77899" y2="93032"/>
                        <a14:foregroundMark x1="54161" y1="80791" x2="54161" y2="78154"/>
                        <a14:foregroundMark x1="59754" y1="70433" x2="60300" y2="67608"/>
                        <a14:foregroundMark x1="64939" y1="58757" x2="64939" y2="58757"/>
                        <a14:foregroundMark x1="63984" y1="58757" x2="62619" y2="58757"/>
                        <a14:foregroundMark x1="33288" y1="40490" x2="33288" y2="40490"/>
                        <a14:foregroundMark x1="37926" y1="45951" x2="38881" y2="47646"/>
                        <a14:foregroundMark x1="48158" y1="50471" x2="48158" y2="50471"/>
                        <a14:foregroundMark x1="57435" y1="50471" x2="57435" y2="50471"/>
                        <a14:foregroundMark x1="68622" y1="57062" x2="68622" y2="57062"/>
                        <a14:foregroundMark x1="74625" y1="42185" x2="74625" y2="42185"/>
                        <a14:foregroundMark x1="86221" y1="51036" x2="86221" y2="51036"/>
                        <a14:foregroundMark x1="80764" y1="60452" x2="80764" y2="60452"/>
                        <a14:foregroundMark x1="20737" y1="68173" x2="20737" y2="68173"/>
                        <a14:foregroundMark x1="15143" y1="73635" x2="15143" y2="73635"/>
                        <a14:foregroundMark x1="31378" y1="75330" x2="31378" y2="75330"/>
                        <a14:backgroundMark x1="87176" y1="69303" x2="87176" y2="69303"/>
                        <a14:backgroundMark x1="91814" y1="68738" x2="91814" y2="67043"/>
                        <a14:backgroundMark x1="83083" y1="27119" x2="83083" y2="27119"/>
                        <a14:backgroundMark x1="95089" y1="7721" x2="95089" y2="7721"/>
                        <a14:backgroundMark x1="94679" y1="7721" x2="94679" y2="7721"/>
                        <a14:backgroundMark x1="42974" y1="12241" x2="42974" y2="12241"/>
                        <a14:backgroundMark x1="7231" y1="5650" x2="7231" y2="5650"/>
                        <a14:backgroundMark x1="12278" y1="94727" x2="12278" y2="94727"/>
                        <a14:backgroundMark x1="29604" y1="83051" x2="29604" y2="83051"/>
                        <a14:backgroundMark x1="45293" y1="78154" x2="45293" y2="78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217" y="2710122"/>
            <a:ext cx="2286000" cy="19208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6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 algn="ctr">
              <a:buClr>
                <a:schemeClr val="accent2"/>
              </a:buClr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نصائح فعّالة لتزرع التفاؤل في حياتك</a:t>
            </a:r>
            <a:endParaRPr lang="en-US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التركيز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على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أ</a:t>
            </a:r>
            <a:r>
              <a:rPr lang="ar-SA" sz="3200" dirty="0" err="1" smtClean="0">
                <a:latin typeface="Lateef" panose="020B0604020202020204" charset="-78"/>
                <a:cs typeface="Lateef" panose="020B0604020202020204" charset="-78"/>
              </a:rPr>
              <a:t>شياء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الايجابي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ة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.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200" dirty="0" err="1" smtClean="0">
                <a:latin typeface="Lateef" panose="020B0604020202020204" charset="-78"/>
                <a:cs typeface="Lateef" panose="020B0604020202020204" charset="-78"/>
              </a:rPr>
              <a:t>التخل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ص من السلبي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ة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.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التوق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ف عن تأنيب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النفس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.</a:t>
            </a: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العناية 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الذاتيّة.</a:t>
            </a: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المشاركة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في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أ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عمال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الخيري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ة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.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الثقة بالنفس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.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الحصول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على الاسترخاء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والراحة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.</a:t>
            </a: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المواظبة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على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الرياضة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.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endParaRPr lang="en-US" sz="3200" dirty="0">
              <a:latin typeface="Lateef" panose="020B0604020202020204" charset="-78"/>
              <a:cs typeface="Lateef" panose="020B0604020202020204" charset="-78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74" y="2033270"/>
            <a:ext cx="2954453" cy="2001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74" y="4435212"/>
            <a:ext cx="2780507" cy="172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80" y="2033270"/>
            <a:ext cx="2350770" cy="235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05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>
              <a:buClr>
                <a:schemeClr val="accent2"/>
              </a:buClr>
            </a:pP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نواصل التعلّم               </a:t>
            </a:r>
            <a:r>
              <a:rPr lang="ar-SA" dirty="0" smtClean="0">
                <a:latin typeface="Lateef" panose="020B0604020202020204" charset="-78"/>
                <a:cs typeface="Lateef" panose="020B0604020202020204" charset="-78"/>
              </a:rPr>
              <a:t>نظارات </a:t>
            </a:r>
            <a:r>
              <a:rPr lang="ar-JO" dirty="0" smtClean="0">
                <a:latin typeface="Lateef" panose="020B0604020202020204" charset="-78"/>
                <a:cs typeface="Lateef" panose="020B0604020202020204" charset="-78"/>
              </a:rPr>
              <a:t>معبّرة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     </a:t>
            </a:r>
            <a:endParaRPr lang="en-US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أ</a:t>
            </a:r>
            <a:r>
              <a:rPr lang="ar-SA" sz="3200" dirty="0" err="1">
                <a:latin typeface="Lateef" panose="020B0604020202020204" charset="-78"/>
                <a:cs typeface="Lateef" panose="020B0604020202020204" charset="-78"/>
              </a:rPr>
              <a:t>مامك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 عدد من ا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لأحداث،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حاول أن 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تعبّر عن مشاعرك في 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كلّ حدث.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/>
            </a:r>
            <a:br>
              <a:rPr lang="ar-SA" sz="3200" dirty="0">
                <a:latin typeface="Lateef" panose="020B0604020202020204" charset="-78"/>
                <a:cs typeface="Lateef" panose="020B0604020202020204" charset="-78"/>
              </a:rPr>
            </a:b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                                          </a:t>
            </a:r>
            <a:br>
              <a:rPr lang="ar-SA" sz="3200" dirty="0">
                <a:latin typeface="Lateef" panose="020B0604020202020204" charset="-78"/>
                <a:cs typeface="Lateef" panose="020B0604020202020204" charset="-78"/>
              </a:rPr>
            </a:b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          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  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 فرح– </a:t>
            </a:r>
            <a:r>
              <a:rPr lang="ar-SA" sz="3200" dirty="0" err="1">
                <a:latin typeface="Lateef" panose="020B0604020202020204" charset="-78"/>
                <a:cs typeface="Lateef" panose="020B0604020202020204" charset="-78"/>
              </a:rPr>
              <a:t>نظ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ارة فاتحة       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                     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  </a:t>
            </a:r>
            <a:r>
              <a:rPr lang="ar-SA" sz="3200" dirty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غ</a:t>
            </a:r>
            <a:r>
              <a:rPr lang="ar-JO" sz="3200" dirty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ا</a:t>
            </a:r>
            <a:r>
              <a:rPr lang="ar-SA" sz="3200" dirty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ضب– </a:t>
            </a:r>
            <a:r>
              <a:rPr lang="ar-SA" sz="3200" dirty="0" err="1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نظ</a:t>
            </a:r>
            <a:r>
              <a:rPr lang="ar-JO" sz="3200" dirty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ارة سوداء </a:t>
            </a: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550" y="3559928"/>
            <a:ext cx="2743200" cy="270344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28" l="575" r="96552">
                        <a14:foregroundMark x1="56897" y1="71038" x2="56897" y2="71038"/>
                        <a14:foregroundMark x1="50575" y1="69945" x2="49425" y2="69945"/>
                        <a14:foregroundMark x1="74138" y1="44809" x2="74138" y2="44809"/>
                        <a14:foregroundMark x1="33908" y1="45355" x2="33908" y2="453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7218" y="3559928"/>
            <a:ext cx="2831255" cy="29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85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3600" dirty="0">
                <a:latin typeface="Lateef" panose="020B0604020202020204" charset="-78"/>
                <a:cs typeface="Lateef" panose="020B0604020202020204" charset="-78"/>
              </a:rPr>
              <a:t> ال</a:t>
            </a:r>
            <a:r>
              <a:rPr lang="ar-JO" sz="3600" dirty="0" smtClean="0">
                <a:latin typeface="Lateef" panose="020B0604020202020204" charset="-78"/>
                <a:cs typeface="Lateef" panose="020B0604020202020204" charset="-78"/>
              </a:rPr>
              <a:t>أحداث</a:t>
            </a:r>
            <a:r>
              <a:rPr lang="ar-SA" sz="3600" dirty="0" smtClean="0">
                <a:latin typeface="Lateef" panose="020B0604020202020204" charset="-78"/>
                <a:cs typeface="Lateef" panose="020B0604020202020204" charset="-78"/>
              </a:rPr>
              <a:t>:                                 </a:t>
            </a:r>
            <a:r>
              <a:rPr lang="ar-SA" sz="3600" dirty="0">
                <a:latin typeface="Lateef" panose="020B0604020202020204" charset="-78"/>
                <a:cs typeface="Lateef" panose="020B0604020202020204" charset="-78"/>
              </a:rPr>
              <a:t>ماذا أشعر؟ </a:t>
            </a:r>
            <a:endParaRPr lang="en-US" sz="3600" dirty="0">
              <a:latin typeface="Lateef" panose="020B0604020202020204" charset="-78"/>
              <a:cs typeface="Lateef" panose="020B0604020202020204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سيقوم صديقي بزيارة بيتي الصغير والضيق بعد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الظهر.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		</a:t>
            </a:r>
            <a:r>
              <a:rPr lang="ar-SA" sz="3200" dirty="0" err="1" smtClean="0">
                <a:latin typeface="Lateef" panose="020B0604020202020204" charset="-78"/>
                <a:cs typeface="Lateef" panose="020B0604020202020204" charset="-78"/>
              </a:rPr>
              <a:t>نظ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ارة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سوداء/ فاتحة</a:t>
            </a:r>
          </a:p>
          <a:p>
            <a:pPr>
              <a:buFont typeface="Arial" pitchFamily="34" charset="0"/>
              <a:buChar char="•"/>
            </a:pP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لم أشارك في رحلة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الصف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ل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أ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ن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ي مرضت.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				</a:t>
            </a:r>
            <a:r>
              <a:rPr lang="ar-SA" sz="3200" dirty="0" err="1" smtClean="0">
                <a:latin typeface="Lateef" panose="020B0604020202020204" charset="-78"/>
                <a:cs typeface="Lateef" panose="020B0604020202020204" charset="-78"/>
              </a:rPr>
              <a:t>نظ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ارة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سوداء/ فاتحة</a:t>
            </a:r>
          </a:p>
          <a:p>
            <a:pPr>
              <a:buFont typeface="Arial" pitchFamily="34" charset="0"/>
              <a:buChar char="•"/>
            </a:pP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 lvl="0">
              <a:buClr>
                <a:srgbClr val="FB2265"/>
              </a:buClr>
              <a:buFont typeface="Arial" pitchFamily="34" charset="0"/>
              <a:buChar char="•"/>
            </a:pP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و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ُ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ضعت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في فرقة رياضة ضعيفة وأنا لاعب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جيد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.			</a:t>
            </a:r>
            <a:r>
              <a:rPr lang="ar-SA" sz="3200" dirty="0" err="1" smtClean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نظ</a:t>
            </a:r>
            <a:r>
              <a:rPr lang="ar-JO" sz="3200" dirty="0" smtClean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smtClean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ارة </a:t>
            </a:r>
            <a:r>
              <a:rPr lang="ar-SA" sz="3200" dirty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سوداء/ فاتحة</a:t>
            </a:r>
          </a:p>
          <a:p>
            <a:pPr marL="0" indent="0"/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 lvl="0">
              <a:buClr>
                <a:srgbClr val="FB2265"/>
              </a:buCl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طلبت مني المعل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err="1">
                <a:latin typeface="Lateef" panose="020B0604020202020204" charset="-78"/>
                <a:cs typeface="Lateef" panose="020B0604020202020204" charset="-78"/>
              </a:rPr>
              <a:t>مة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أ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ن أ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ساعد 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زميلي في فهم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المواد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. 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		</a:t>
            </a:r>
            <a:r>
              <a:rPr lang="ar-SA" sz="3200" dirty="0" err="1" smtClean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نظ</a:t>
            </a:r>
            <a:r>
              <a:rPr lang="ar-JO" sz="3200" dirty="0" smtClean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smtClean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ارة </a:t>
            </a:r>
            <a:r>
              <a:rPr lang="ar-SA" sz="3200" dirty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سوداء/ فاتحة</a:t>
            </a:r>
          </a:p>
          <a:p>
            <a:pPr marL="0" indent="0"/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 lvl="0">
              <a:buClr>
                <a:srgbClr val="FB2265"/>
              </a:buCl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طلبت مني 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أ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م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ي أن أعتني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ب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أ</a:t>
            </a:r>
            <a:r>
              <a:rPr lang="ar-SA" sz="3200" dirty="0" err="1" smtClean="0">
                <a:latin typeface="Lateef" panose="020B0604020202020204" charset="-78"/>
                <a:cs typeface="Lateef" panose="020B0604020202020204" charset="-78"/>
              </a:rPr>
              <a:t>خي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 الصغير.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			</a:t>
            </a:r>
            <a:r>
              <a:rPr lang="ar-SA" sz="3200" dirty="0" err="1" smtClean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نظ</a:t>
            </a:r>
            <a:r>
              <a:rPr lang="ar-JO" sz="3200" dirty="0" smtClean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smtClean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ارة </a:t>
            </a:r>
            <a:r>
              <a:rPr lang="ar-SA" sz="3200" dirty="0">
                <a:solidFill>
                  <a:srgbClr val="424242"/>
                </a:solidFill>
                <a:latin typeface="Lateef" panose="020B0604020202020204" charset="-78"/>
                <a:cs typeface="Lateef" panose="020B0604020202020204" charset="-78"/>
              </a:rPr>
              <a:t>سوداء/ فاتحة</a:t>
            </a:r>
          </a:p>
          <a:p>
            <a:pPr marL="0" indent="0"/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endParaRPr lang="en-US" sz="3200" dirty="0">
              <a:latin typeface="Lateef" panose="020B0604020202020204" charset="-78"/>
              <a:cs typeface="Lateef" panose="020B060402020202020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44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610" y="367868"/>
            <a:ext cx="10515600" cy="1726171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2"/>
              </a:buClr>
              <a:buFont typeface="Arial" pitchFamily="34" charset="0"/>
              <a:buChar char="•"/>
            </a:pPr>
            <a:r>
              <a:rPr lang="ar-JO" sz="3600" dirty="0">
                <a:latin typeface="Lateef" panose="020B0604020202020204" charset="-78"/>
                <a:ea typeface="+mn-ea"/>
                <a:cs typeface="Lateef" panose="020B0604020202020204" charset="-78"/>
              </a:rPr>
              <a:t>فعّاليّة </a:t>
            </a:r>
            <a:r>
              <a:rPr lang="ar-SA" sz="3600" dirty="0">
                <a:latin typeface="Lateef" panose="020B0604020202020204" charset="-78"/>
                <a:ea typeface="+mn-ea"/>
                <a:cs typeface="Lateef" panose="020B0604020202020204" charset="-78"/>
              </a:rPr>
              <a:t>لقاء مع </a:t>
            </a:r>
            <a:r>
              <a:rPr lang="ar-JO" sz="3600" dirty="0">
                <a:latin typeface="Lateef" panose="020B0604020202020204" charset="-78"/>
                <a:ea typeface="+mn-ea"/>
                <a:cs typeface="Lateef" panose="020B0604020202020204" charset="-78"/>
              </a:rPr>
              <a:t>ذاتك:</a:t>
            </a:r>
            <a:r>
              <a:rPr lang="ar-SA" sz="3600" dirty="0">
                <a:latin typeface="Lateef" panose="020B0604020202020204" charset="-78"/>
                <a:ea typeface="+mn-ea"/>
                <a:cs typeface="Lateef" panose="020B0604020202020204" charset="-78"/>
              </a:rPr>
              <a:t>        </a:t>
            </a:r>
            <a:br>
              <a:rPr lang="ar-SA" sz="3600" dirty="0">
                <a:latin typeface="Lateef" panose="020B0604020202020204" charset="-78"/>
                <a:ea typeface="+mn-ea"/>
                <a:cs typeface="Lateef" panose="020B0604020202020204" charset="-78"/>
              </a:rPr>
            </a:br>
            <a:r>
              <a:rPr lang="ar-SA" sz="3600" dirty="0">
                <a:latin typeface="Lateef" panose="020B0604020202020204" charset="-78"/>
                <a:ea typeface="+mn-ea"/>
                <a:cs typeface="Lateef" panose="020B0604020202020204" charset="-78"/>
              </a:rPr>
              <a:t>                  </a:t>
            </a:r>
            <a:r>
              <a:rPr lang="ar-JO" sz="3600" dirty="0" err="1">
                <a:latin typeface="Lateef" panose="020B0604020202020204" charset="-78"/>
                <a:ea typeface="+mn-ea"/>
                <a:cs typeface="Lateef" panose="020B0604020202020204" charset="-78"/>
              </a:rPr>
              <a:t>ا</a:t>
            </a:r>
            <a:r>
              <a:rPr lang="ar-SA" sz="3600" dirty="0" smtClean="0">
                <a:latin typeface="Lateef" panose="020B0604020202020204" charset="-78"/>
                <a:ea typeface="+mn-ea"/>
                <a:cs typeface="Lateef" panose="020B0604020202020204" charset="-78"/>
              </a:rPr>
              <a:t>ختر </a:t>
            </a:r>
            <a:r>
              <a:rPr lang="ar-SA" sz="3600" dirty="0">
                <a:latin typeface="Lateef" panose="020B0604020202020204" charset="-78"/>
                <a:ea typeface="+mn-ea"/>
                <a:cs typeface="Lateef" panose="020B0604020202020204" charset="-78"/>
              </a:rPr>
              <a:t>الشخصي</a:t>
            </a:r>
            <a:r>
              <a:rPr lang="ar-JO" sz="3600" dirty="0">
                <a:latin typeface="Lateef" panose="020B0604020202020204" charset="-78"/>
                <a:ea typeface="+mn-ea"/>
                <a:cs typeface="Lateef" panose="020B0604020202020204" charset="-78"/>
              </a:rPr>
              <a:t>ّ</a:t>
            </a:r>
            <a:r>
              <a:rPr lang="ar-SA" sz="3600" dirty="0">
                <a:latin typeface="Lateef" panose="020B0604020202020204" charset="-78"/>
                <a:ea typeface="+mn-ea"/>
                <a:cs typeface="Lateef" panose="020B0604020202020204" charset="-78"/>
              </a:rPr>
              <a:t>ة ذات المميزات الملائمة ل</a:t>
            </a:r>
            <a:r>
              <a:rPr lang="ar-JO" sz="3600" dirty="0">
                <a:latin typeface="Lateef" panose="020B0604020202020204" charset="-78"/>
                <a:ea typeface="+mn-ea"/>
                <a:cs typeface="Lateef" panose="020B0604020202020204" charset="-78"/>
              </a:rPr>
              <a:t>َ</a:t>
            </a:r>
            <a:r>
              <a:rPr lang="ar-SA" sz="3600" dirty="0">
                <a:latin typeface="Lateef" panose="020B0604020202020204" charset="-78"/>
                <a:ea typeface="+mn-ea"/>
                <a:cs typeface="Lateef" panose="020B0604020202020204" charset="-78"/>
              </a:rPr>
              <a:t>ك حسب </a:t>
            </a:r>
            <a:r>
              <a:rPr lang="ar-SA" sz="3600" dirty="0" smtClean="0">
                <a:latin typeface="Lateef" panose="020B0604020202020204" charset="-78"/>
                <a:ea typeface="+mn-ea"/>
                <a:cs typeface="Lateef" panose="020B0604020202020204" charset="-78"/>
              </a:rPr>
              <a:t>رأيك</a:t>
            </a:r>
            <a:r>
              <a:rPr lang="ar-JO" sz="3600" dirty="0" smtClean="0">
                <a:latin typeface="Lateef" panose="020B0604020202020204" charset="-78"/>
                <a:ea typeface="+mn-ea"/>
                <a:cs typeface="Lateef" panose="020B0604020202020204" charset="-78"/>
              </a:rPr>
              <a:t>.</a:t>
            </a:r>
            <a:endParaRPr lang="en-US" sz="3600" dirty="0">
              <a:latin typeface="Lateef" panose="020B0604020202020204" charset="-78"/>
              <a:ea typeface="+mn-ea"/>
              <a:cs typeface="Lateef" panose="020B0604020202020204" charset="-78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2ACBB7F-7E78-472C-8476-B43B8FE22EE1}"/>
              </a:ext>
            </a:extLst>
          </p:cNvPr>
          <p:cNvSpPr txBox="1">
            <a:spLocks/>
          </p:cNvSpPr>
          <p:nvPr/>
        </p:nvSpPr>
        <p:spPr>
          <a:xfrm>
            <a:off x="9741877" y="2174241"/>
            <a:ext cx="2132843" cy="3992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/>
              <a:defRPr lang="en-US" sz="2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الشخصيّة 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ال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أ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ولى: </a:t>
            </a: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 marL="0" indent="0"/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buFont typeface="Arial" pitchFamily="34" charset="0"/>
              <a:buChar char="•"/>
            </a:pP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مقبول</a:t>
            </a: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مفيد</a:t>
            </a:r>
          </a:p>
          <a:p>
            <a:pP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سعيد</a:t>
            </a:r>
          </a:p>
          <a:p>
            <a:pP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محبوب</a:t>
            </a:r>
          </a:p>
          <a:p>
            <a:pP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كثير الخوف </a:t>
            </a:r>
          </a:p>
          <a:p>
            <a:pPr>
              <a:buFont typeface="Arial" pitchFamily="34" charset="0"/>
              <a:buChar char="•"/>
            </a:pP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عنيف</a:t>
            </a: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 marL="0" indent="0"/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60CB262E-8689-47E3-A6D6-8EB0C0044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16" y="3334598"/>
            <a:ext cx="1940330" cy="18294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F0189EF-3204-48E1-959A-ADEADA47EE76}"/>
              </a:ext>
            </a:extLst>
          </p:cNvPr>
          <p:cNvSpPr txBox="1">
            <a:spLocks/>
          </p:cNvSpPr>
          <p:nvPr/>
        </p:nvSpPr>
        <p:spPr>
          <a:xfrm>
            <a:off x="5274989" y="2110359"/>
            <a:ext cx="2435159" cy="4056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/>
              <a:defRPr lang="en-US" sz="2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الشخصيّة الثانية: </a:t>
            </a:r>
          </a:p>
          <a:p>
            <a:pPr marL="0" indent="0"/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مغلق</a:t>
            </a:r>
          </a:p>
          <a:p>
            <a:pP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ودود </a:t>
            </a:r>
          </a:p>
          <a:p>
            <a:pP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مفيد</a:t>
            </a:r>
          </a:p>
          <a:p>
            <a:pP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جدّي</a:t>
            </a:r>
          </a:p>
          <a:p>
            <a:pP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كسلان</a:t>
            </a:r>
          </a:p>
          <a:p>
            <a:pPr>
              <a:buFont typeface="Arial" pitchFamily="34" charset="0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منعزل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49D7843-F2BA-44E9-B911-596B7D189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67" y="3238016"/>
            <a:ext cx="2132843" cy="2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02C54A-4612-415D-9DE6-A712622B329E}"/>
              </a:ext>
            </a:extLst>
          </p:cNvPr>
          <p:cNvSpPr txBox="1">
            <a:spLocks/>
          </p:cNvSpPr>
          <p:nvPr/>
        </p:nvSpPr>
        <p:spPr>
          <a:xfrm>
            <a:off x="1894099" y="2088606"/>
            <a:ext cx="2063566" cy="40460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/>
              <a:defRPr lang="en-US" sz="2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الشخصيّة الثالثة:</a:t>
            </a:r>
          </a:p>
          <a:p>
            <a:pPr marL="0" indent="0"/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نشيط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مجتهد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ar-SA" sz="3200" dirty="0">
                <a:latin typeface="Lateef" panose="020B0604020202020204" charset="-78"/>
                <a:cs typeface="Lateef" panose="020B0604020202020204" charset="-78"/>
              </a:rPr>
              <a:t>مبادر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ar-SA" sz="3200" dirty="0" err="1" smtClean="0">
                <a:latin typeface="Lateef" panose="020B0604020202020204" charset="-78"/>
                <a:cs typeface="Lateef" panose="020B0604020202020204" charset="-78"/>
              </a:rPr>
              <a:t>متخو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ف</a:t>
            </a: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ar-SA" sz="3200" dirty="0" err="1" smtClean="0">
                <a:latin typeface="Lateef" panose="020B0604020202020204" charset="-78"/>
                <a:cs typeface="Lateef" panose="020B0604020202020204" charset="-78"/>
              </a:rPr>
              <a:t>متطو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dirty="0" smtClean="0">
                <a:latin typeface="Lateef" panose="020B0604020202020204" charset="-78"/>
                <a:cs typeface="Lateef" panose="020B0604020202020204" charset="-78"/>
              </a:rPr>
              <a:t>ع </a:t>
            </a:r>
            <a:endParaRPr lang="ar-SA" sz="3200" dirty="0">
              <a:latin typeface="Lateef" panose="020B0604020202020204" charset="-78"/>
              <a:cs typeface="Lateef" panose="020B0604020202020204" charset="-78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8EF07F3E-676F-42CD-98CF-C69261D1723E}"/>
              </a:ext>
            </a:extLst>
          </p:cNvPr>
          <p:cNvSpPr/>
          <p:nvPr/>
        </p:nvSpPr>
        <p:spPr>
          <a:xfrm>
            <a:off x="7705717" y="2013838"/>
            <a:ext cx="4324586" cy="4396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970CEC2F-0319-438D-80B3-4755403FE80C}"/>
              </a:ext>
            </a:extLst>
          </p:cNvPr>
          <p:cNvSpPr/>
          <p:nvPr/>
        </p:nvSpPr>
        <p:spPr>
          <a:xfrm>
            <a:off x="4113248" y="2013838"/>
            <a:ext cx="3559970" cy="4396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9267E249-A517-4F92-B3EB-9953079CDECE}"/>
              </a:ext>
            </a:extLst>
          </p:cNvPr>
          <p:cNvSpPr/>
          <p:nvPr/>
        </p:nvSpPr>
        <p:spPr>
          <a:xfrm>
            <a:off x="0" y="2013838"/>
            <a:ext cx="4002729" cy="4396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4" y="3238016"/>
            <a:ext cx="2381582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8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ar-SA" sz="4500" dirty="0" smtClean="0">
                <a:latin typeface="Lateef" panose="01000506020000020003" pitchFamily="2" charset="-78"/>
                <a:cs typeface="Lateef" panose="01000506020000020003" pitchFamily="2" charset="-78"/>
              </a:rPr>
              <a:t>نُنهي ونُجمل</a:t>
            </a:r>
            <a:endParaRPr sz="4500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335" name="Google Shape;335;p16"/>
          <p:cNvSpPr txBox="1">
            <a:spLocks noGrp="1"/>
          </p:cNvSpPr>
          <p:nvPr>
            <p:ph type="body" sz="quarter" idx="10"/>
          </p:nvPr>
        </p:nvSpPr>
        <p:spPr>
          <a:xfrm>
            <a:off x="411845" y="1758156"/>
            <a:ext cx="11760721" cy="488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إن</a:t>
            </a: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تحقيق السعادة لا يكون 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إل</a:t>
            </a: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ا 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بالتفاؤل والأمل</a:t>
            </a:r>
            <a:r>
              <a:rPr lang="ar-JO" sz="3500" dirty="0">
                <a:latin typeface="Lateef" panose="020B0604020202020204" charset="-78"/>
                <a:cs typeface="Lateef" panose="020B0604020202020204" charset="-78"/>
              </a:rPr>
              <a:t>،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 فهما أساس السعادة </a:t>
            </a:r>
            <a:r>
              <a:rPr lang="ar-JO" sz="3500" dirty="0">
                <a:latin typeface="Lateef" panose="020B0604020202020204" charset="-78"/>
                <a:cs typeface="Lateef" panose="020B0604020202020204" charset="-78"/>
              </a:rPr>
              <a:t>الدائمة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، ومن أجل ذلك لابد من النظر للحياة نظرة إيجابي</a:t>
            </a:r>
            <a:r>
              <a:rPr lang="ar-JO" sz="350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ة</a:t>
            </a:r>
            <a:r>
              <a:rPr lang="ar-JO" sz="3500" dirty="0">
                <a:latin typeface="Lateef" panose="020B0604020202020204" charset="-78"/>
                <a:cs typeface="Lateef" panose="020B0604020202020204" charset="-78"/>
              </a:rPr>
              <a:t>.</a:t>
            </a:r>
          </a:p>
          <a:p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تشير الدراسات إلى 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أن</a:t>
            </a: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النظرة المتفائلة للحياة تمنحك 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الصح</a:t>
            </a: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ة 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وتقل</a:t>
            </a:r>
            <a:r>
              <a:rPr lang="ar-JO" sz="350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ل </a:t>
            </a: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من 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حدوث 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الأمراض المزمنة وقد تطيل العمر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.</a:t>
            </a:r>
            <a:endParaRPr lang="ar-SA" sz="3500" dirty="0">
              <a:latin typeface="Lateef" panose="020B0604020202020204" charset="-78"/>
              <a:cs typeface="Lateef" panose="020B0604020202020204" charset="-78"/>
            </a:endParaRPr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214" y="3666291"/>
            <a:ext cx="3896269" cy="2438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</TotalTime>
  <Words>557</Words>
  <Application>Microsoft Office PowerPoint</Application>
  <PresentationFormat>מסך רחב</PresentationFormat>
  <Paragraphs>124</Paragraphs>
  <Slides>11</Slides>
  <Notes>7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7" baseType="lpstr">
      <vt:lpstr>Open Sans</vt:lpstr>
      <vt:lpstr>Calibri</vt:lpstr>
      <vt:lpstr>Alef</vt:lpstr>
      <vt:lpstr>Lateef</vt:lpstr>
      <vt:lpstr>Arial</vt:lpstr>
      <vt:lpstr>Office Theme</vt:lpstr>
      <vt:lpstr>מצגת של PowerPoint‏</vt:lpstr>
      <vt:lpstr>ماذا يجب أن نحضّر للحصّة؟ </vt:lpstr>
      <vt:lpstr>ماذا سنتعلّم اليوم؟</vt:lpstr>
      <vt:lpstr>מצגת של PowerPoint‏</vt:lpstr>
      <vt:lpstr>نصائح فعّالة لتزرع التفاؤل في حياتك</vt:lpstr>
      <vt:lpstr>نواصل التعلّم               نظارات معبّرة     </vt:lpstr>
      <vt:lpstr> الأحداث:                                 ماذا أشعر؟ </vt:lpstr>
      <vt:lpstr>فعّاليّة لقاء مع ذاتك:                           اختر الشخصيّة ذات المميزات الملائمة لَك حسب رأيك.</vt:lpstr>
      <vt:lpstr>نُنهي ونُجمل</vt:lpstr>
      <vt:lpstr>نواصل التدرّب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Maha Hajase</cp:lastModifiedBy>
  <cp:revision>168</cp:revision>
  <cp:lastPrinted>2020-03-19T09:38:44Z</cp:lastPrinted>
  <dcterms:created xsi:type="dcterms:W3CDTF">2020-03-11T07:11:19Z</dcterms:created>
  <dcterms:modified xsi:type="dcterms:W3CDTF">2020-04-21T14:08:54Z</dcterms:modified>
</cp:coreProperties>
</file>