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7"/>
  </p:notesMasterIdLst>
  <p:sldIdLst>
    <p:sldId id="279" r:id="rId2"/>
    <p:sldId id="262" r:id="rId3"/>
    <p:sldId id="261" r:id="rId4"/>
    <p:sldId id="288" r:id="rId5"/>
    <p:sldId id="266" r:id="rId6"/>
    <p:sldId id="286" r:id="rId7"/>
    <p:sldId id="285" r:id="rId8"/>
    <p:sldId id="263" r:id="rId9"/>
    <p:sldId id="267" r:id="rId10"/>
    <p:sldId id="291" r:id="rId11"/>
    <p:sldId id="289" r:id="rId12"/>
    <p:sldId id="268" r:id="rId13"/>
    <p:sldId id="271" r:id="rId14"/>
    <p:sldId id="272" r:id="rId15"/>
    <p:sldId id="290" r:id="rId16"/>
  </p:sldIdLst>
  <p:sldSz cx="12192000" cy="6858000"/>
  <p:notesSz cx="6858000" cy="9144000"/>
  <p:embeddedFontLst>
    <p:embeddedFont>
      <p:font typeface="Open Sans" panose="020B0606030504020204" pitchFamily="3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Alef" panose="00000500000000000000" pitchFamily="2" charset="-79"/>
      <p:regular r:id="rId26"/>
      <p:bold r:id="rId27"/>
    </p:embeddedFont>
    <p:embeddedFont>
      <p:font typeface="Lateef" panose="020B0604020202020204" charset="-78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igPMszHxDdxnXXV2fRhwXjI5sI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0874" autoAdjust="0"/>
  </p:normalViewPr>
  <p:slideViewPr>
    <p:cSldViewPr snapToGrid="0">
      <p:cViewPr varScale="1">
        <p:scale>
          <a:sx n="56" d="100"/>
          <a:sy n="56" d="100"/>
        </p:scale>
        <p:origin x="1044" y="48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9160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اكتبوا</a:t>
            </a:r>
            <a:r>
              <a:rPr lang="ar-SA" baseline="0" dirty="0"/>
              <a:t> النصّ الملائم وكذلك المعدّات المطلوبة. </a:t>
            </a:r>
            <a:endParaRPr lang="he-IL" dirty="0"/>
          </a:p>
          <a:p>
            <a:pPr algn="r" rtl="1"/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0114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b="1" dirty="0"/>
              <a:t>مدّة</a:t>
            </a:r>
            <a:r>
              <a:rPr lang="ar-SA" b="1" baseline="0" dirty="0"/>
              <a:t> الشريحة: حتّى 5 دقائق</a:t>
            </a:r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dirty="0"/>
              <a:t>إجمال وانتقال إلى التدرّب. ستتضمّن هذه الخطوة إجمالًا للمضمون الذي تمّ تعلّمه  والإجابة عن أسئلة مثل: ماذا فعلنا هنا اليوم؟ ماذا تعلّمنا؟ ننصح بدمج العناصر التجريبيّة الممتعة، مثل: لعبة ختاميّة، أحجيّة، نصيحة خاصّة للتعلّم</a:t>
            </a:r>
            <a:r>
              <a:rPr lang="ar-SA" baseline="0" dirty="0"/>
              <a:t> لاحقًا وغير ذلك</a:t>
            </a:r>
            <a:r>
              <a:rPr lang="ar-SA" dirty="0"/>
              <a:t>.</a:t>
            </a:r>
            <a:endParaRPr lang="he-IL" dirty="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2" name="Google Shape;33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13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الشريحة: حتّى 15 دقيقة</a:t>
            </a: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في هذه المرحلة اشرحوا للتلاميذ التدرّب</a:t>
            </a:r>
            <a:r>
              <a:rPr lang="ar-SA" b="0" baseline="0" dirty="0"/>
              <a:t> وودّعوهم. </a:t>
            </a:r>
            <a:r>
              <a:rPr lang="ar-SA" b="0" dirty="0"/>
              <a:t>مع خروج</a:t>
            </a:r>
            <a:r>
              <a:rPr lang="ar-SA" b="0" baseline="0" dirty="0"/>
              <a:t> التلاميذ للتدرّب النهائيّ</a:t>
            </a:r>
            <a:r>
              <a:rPr lang="ar-SA" b="0" dirty="0"/>
              <a:t>، ستنتهي مرحلة تصويركم</a:t>
            </a:r>
            <a:r>
              <a:rPr lang="ar-SA" b="0" baseline="0" dirty="0"/>
              <a:t> </a:t>
            </a:r>
            <a:r>
              <a:rPr lang="ar-SA" b="0" dirty="0"/>
              <a:t>كمعلمين ومعلّمات.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نقاط</a:t>
            </a:r>
            <a:r>
              <a:rPr lang="ar-SA" b="1" baseline="0" dirty="0"/>
              <a:t> لتسليط الضوء عليها</a:t>
            </a:r>
            <a:r>
              <a:rPr lang="ar-SA" b="1" dirty="0"/>
              <a:t>: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* يمكن تنفيذ التدرّب</a:t>
            </a:r>
            <a:r>
              <a:rPr lang="ar-SA" b="0" baseline="0" dirty="0"/>
              <a:t> </a:t>
            </a:r>
            <a:r>
              <a:rPr lang="ar-SA" b="0" dirty="0"/>
              <a:t>في المنزل باستخدام مجموعة منوّعة من الموارد المتاحة في المنزل، مثل: أدوات الكتابة أو الحاسوب اللوحيّ أو الشخصيّ. يمكن استخدام</a:t>
            </a:r>
            <a:r>
              <a:rPr lang="ar-SA" b="0" baseline="0" dirty="0"/>
              <a:t> بيئتي آفاق وكوتار الكتب التعليميّة</a:t>
            </a:r>
            <a:r>
              <a:rPr lang="ar-SA" b="0" dirty="0"/>
              <a:t> (فقط كم خلال حاسوب</a:t>
            </a:r>
            <a:r>
              <a:rPr lang="ar-SA" b="0" baseline="0" dirty="0"/>
              <a:t> محمول</a:t>
            </a:r>
            <a:r>
              <a:rPr lang="ar-SA" b="0" dirty="0"/>
              <a:t>، وذلك لأنّ آفاق وكوتار الكتب التعليميّة لا يعملان بشكل جيد على الحاسوب اللوحيّ/ الهاتف المحمول).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* تأكد من إعطاء تلاميذكم تعليمات دقيقة للتدرّب على صعيد المضامين وعلى</a:t>
            </a:r>
            <a:r>
              <a:rPr lang="ar-SA" b="0" baseline="0" dirty="0"/>
              <a:t> صعيد </a:t>
            </a:r>
            <a:r>
              <a:rPr lang="ar-SA" b="0" dirty="0"/>
              <a:t>الفنّيّ، بالإضافة إلى الأوقات الدقيقة للتدرّب.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* بالإمكان تضمين العرض </a:t>
            </a:r>
            <a:r>
              <a:rPr lang="ar-SA" b="0" dirty="0" err="1"/>
              <a:t>التقديميّ</a:t>
            </a:r>
            <a:r>
              <a:rPr lang="ar-SA" b="0" dirty="0"/>
              <a:t> صور شاشة</a:t>
            </a:r>
            <a:r>
              <a:rPr lang="ar-SA" b="0" baseline="0" dirty="0"/>
              <a:t> </a:t>
            </a:r>
            <a:r>
              <a:rPr lang="ar-SA" b="0" dirty="0"/>
              <a:t> والشرح شفويًّا ما هو المطلوب منهم تنفيذه.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</p:txBody>
      </p:sp>
      <p:sp>
        <p:nvSpPr>
          <p:cNvPr id="342" name="Google Shape;34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14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defTabSz="942289" rtl="1"/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15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669546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dirty="0"/>
              <a:t>حذف</a:t>
            </a:r>
            <a:r>
              <a:rPr lang="ar-SA" baseline="0" dirty="0"/>
              <a:t> هذه الشريحة إذا لم تكن ضروريّة:</a:t>
            </a:r>
            <a:endParaRPr lang="he-IL" baseline="0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sz="1200" b="1" dirty="0"/>
              <a:t>مدّة الشريحة: دقيقة</a:t>
            </a:r>
            <a:endParaRPr lang="he-IL" sz="1200" b="1" dirty="0"/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ar-SA" sz="1200" dirty="0"/>
              <a:t>تأكّدوا</a:t>
            </a:r>
            <a:r>
              <a:rPr lang="ar-SA" sz="1200" baseline="0" dirty="0"/>
              <a:t> في هذه الشريحة أنّ الجميع تزوّدوا بالأدوات المساعدة المطلوبة (ننصح بأن تكون هذه الأدوات المساعدة موجودة معكم لتعرضوها كمثال)</a:t>
            </a:r>
            <a:r>
              <a:rPr lang="ar-SA" sz="1200" dirty="0"/>
              <a:t> </a:t>
            </a:r>
            <a:endParaRPr lang="he-IL" sz="1200" dirty="0"/>
          </a:p>
          <a:p>
            <a:pPr marL="158750" indent="0" algn="r" rtl="1">
              <a:buNone/>
            </a:pPr>
            <a:r>
              <a:rPr lang="ar-SA" sz="1200" dirty="0">
                <a:solidFill>
                  <a:srgbClr val="FF0000"/>
                </a:solidFill>
              </a:rPr>
              <a:t>احذفوا ما هو زائد أو أضيفوا حسب الحاجة (احرصوا على حقوق النشر والملكيّة الفكريّة). </a:t>
            </a: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ar-SA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هذا هو الوقت المناسب</a:t>
            </a:r>
            <a:r>
              <a:rPr lang="ar-SA" sz="12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لعرض قواعد السلوك خلال الحصّة: اطلبوا من التلاميذ إغلاق نوافذ تطبيقات أخرى في الحاسوب، إبعاد الأمر المشتّتة للانتباه، الجلوس في غرفة هادئة، التزوّد بالماء، وبالأساس التركيز في الدرس. </a:t>
            </a:r>
            <a:endParaRPr lang="he-IL" dirty="0"/>
          </a:p>
        </p:txBody>
      </p:sp>
      <p:sp>
        <p:nvSpPr>
          <p:cNvPr id="255" name="Google Shape;2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3117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b="1" baseline="0" dirty="0"/>
              <a:t>مدّة الشريحة: دقيقتان</a:t>
            </a:r>
            <a:endParaRPr lang="ar-SA" sz="1200" b="1" dirty="0"/>
          </a:p>
          <a:p>
            <a:pPr marL="158750" indent="0" algn="r" rtl="1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ar-SA" sz="1200" dirty="0">
                <a:solidFill>
                  <a:schemeClr val="tx1"/>
                </a:solidFill>
              </a:rPr>
              <a:t>عرّفوا بأنفسكم وأعرضوا سير الدرس:</a:t>
            </a:r>
          </a:p>
          <a:p>
            <a:pPr marL="158750" indent="0" algn="r" rtl="1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tx1"/>
                </a:solidFill>
              </a:rPr>
              <a:t>أنتم مدعوّون للتوجّه</a:t>
            </a:r>
            <a:r>
              <a:rPr lang="ar-SA" sz="1200" baseline="0" dirty="0">
                <a:solidFill>
                  <a:schemeClr val="tx1"/>
                </a:solidFill>
              </a:rPr>
              <a:t> إلى التلاميذ بصورة شخصيّة: </a:t>
            </a:r>
            <a:r>
              <a:rPr lang="ar-SA" sz="1200" dirty="0"/>
              <a:t/>
            </a:r>
            <a:br>
              <a:rPr lang="ar-SA" sz="1200" dirty="0"/>
            </a:b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accent1">
                    <a:lumMod val="75000"/>
                  </a:schemeClr>
                </a:solidFill>
              </a:rPr>
              <a:t>مثال</a:t>
            </a:r>
            <a:r>
              <a:rPr lang="ar-SA" sz="1200" baseline="0" dirty="0">
                <a:solidFill>
                  <a:schemeClr val="accent1">
                    <a:lumMod val="75000"/>
                  </a:schemeClr>
                </a:solidFill>
              </a:rPr>
              <a:t> على نصّ شفويّ: مرحبًا، اسمي ـــــــــــــــ. أنا أعلّم ـــــــــ من ــــــــــــــ. كيف حالكم؟ يسرّني انضمامكم إليّ... </a:t>
            </a: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158750" indent="0" algn="r" rtl="1" fontAlgn="base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tx1"/>
                </a:solidFill>
              </a:rPr>
              <a:t>موضوع الدرس</a:t>
            </a:r>
            <a:r>
              <a:rPr lang="ar-SA" sz="1200" baseline="0" dirty="0">
                <a:solidFill>
                  <a:schemeClr val="tx1"/>
                </a:solidFill>
              </a:rPr>
              <a:t> وهدفه: </a:t>
            </a:r>
            <a:r>
              <a:rPr lang="ar-SA" sz="1200" dirty="0">
                <a:solidFill>
                  <a:schemeClr val="tx1"/>
                </a:solidFill>
              </a:rPr>
              <a:t/>
            </a:r>
            <a:br>
              <a:rPr lang="ar-SA" sz="1200" dirty="0">
                <a:solidFill>
                  <a:schemeClr val="tx1"/>
                </a:solidFill>
              </a:rPr>
            </a:b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accent1">
                    <a:lumMod val="75000"/>
                  </a:schemeClr>
                </a:solidFill>
              </a:rPr>
              <a:t>مثال</a:t>
            </a:r>
            <a:r>
              <a:rPr lang="ar-SA" sz="1200" baseline="0" dirty="0">
                <a:solidFill>
                  <a:schemeClr val="accent1">
                    <a:lumMod val="75000"/>
                  </a:schemeClr>
                </a:solidFill>
              </a:rPr>
              <a:t> على نصّ شفويّ: سنتعلّم في هذا الدرس عن ــــــــــــــــــــ. انضمّوا إليّ وستستمتعون. هل أنتم مستعدّون؟ فلنبدأ" </a:t>
            </a:r>
            <a:endParaRPr lang="ar-SA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نبدأ بـ ….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افتتاحيّة الدرس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ننتقل</a:t>
            </a:r>
            <a:r>
              <a:rPr lang="ar-SA" sz="1200" b="1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إلى الاكتشاف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التعلّم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/ إكساب -  اكنبوا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هنا سؤالًا مثيرًا للفضول، يجيب عن هدف الدرس)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نتدرّب على …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التدرّب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/ التجريب)</a:t>
            </a: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نُجمل 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(مرحلة إجمال الدرس)</a:t>
            </a:r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</a:t>
            </a:r>
            <a:r>
              <a:rPr lang="ar-JO" b="1" baseline="0" dirty="0"/>
              <a:t> 9-11</a:t>
            </a:r>
            <a:r>
              <a:rPr lang="ar-SA" b="1" baseline="0" dirty="0"/>
              <a:t> تضمّ: إكساب المعرفة</a:t>
            </a:r>
            <a:r>
              <a:rPr lang="he-IL" b="1" baseline="0" dirty="0"/>
              <a:t> </a:t>
            </a:r>
            <a:r>
              <a:rPr lang="ar-JO" b="1" baseline="0" dirty="0"/>
              <a:t>وتفسيرات (معلومات، طرح أسئلة)، لحظة تفكير وتأمّل (تخصيص وقت تفكير للتلاميذ بعد ان قمتم بطرح الأسئلة)، تطرقوا لأفكار قد تكون راودت ذهن التلاميذ</a:t>
            </a:r>
            <a:r>
              <a:rPr lang="ar-SA" b="1" baseline="0" dirty="0"/>
              <a:t>. مدّة هذه الشرائح معًا </a:t>
            </a:r>
            <a:r>
              <a:rPr lang="ar-SA" b="1" dirty="0"/>
              <a:t>20 دقيقة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</a:t>
            </a:r>
            <a:r>
              <a:rPr lang="ar-JO" dirty="0"/>
              <a:t>/معضلة/</a:t>
            </a:r>
            <a:r>
              <a:rPr lang="ar-JO" baseline="0" dirty="0"/>
              <a:t> اشكاليّة.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</a:t>
            </a:r>
            <a:r>
              <a:rPr lang="he-IL" b="1" dirty="0"/>
              <a:t>: </a:t>
            </a:r>
            <a:r>
              <a:rPr lang="ar-SA" b="1" dirty="0"/>
              <a:t>حتّى</a:t>
            </a:r>
            <a:r>
              <a:rPr lang="ar-SA" b="1" baseline="0" dirty="0"/>
              <a:t> دقيقتين</a:t>
            </a:r>
          </a:p>
        </p:txBody>
      </p:sp>
      <p:sp>
        <p:nvSpPr>
          <p:cNvPr id="267" name="Google Shape;26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8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ar-JO" b="1" baseline="0" dirty="0"/>
              <a:t>لحظة تفكير وتأمّل: حتى دقيقة واحدة. بإمكانكم تخصيص جولتيّ تفكير امام الحاسوب. مثلًا: كيف كنت ستتصرف بوضعية مشابهة للإشكالية التالية؟ حاول ان تفكر كيف شعرت عندما واجهت.. </a:t>
            </a:r>
            <a:endParaRPr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9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ar-JO" b="1" baseline="0" dirty="0"/>
              <a:t>لحظة تفكير وتأمّل: حتى دقيقة واحدة. بإمكانكم تخصيص جولتيّ تفكير امام الحاسوب. مثلًا: كيف كنت ستتصرف بوضعية مشابهة للإشكالية التالية؟ حاول ان تفكر كيف شعرت عندما واجهت.. </a:t>
            </a:r>
            <a:endParaRPr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4602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he-IL" b="1" baseline="0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tabLst/>
              <a:defRPr/>
            </a:pPr>
            <a:r>
              <a:rPr lang="ar-JO" b="1" baseline="0" dirty="0"/>
              <a:t>بعد ان فكروا التلاميذ بسؤال/معضلة، يجب ان "نجمع" الأفكار والمشاعر التي قد راودت ذهنهم، مهم جدًا معالجة ذلك، وهذا لعدم مقدرتنا بمحاورة الطلاب. بإمكانكم تناول أفكار ومشاعر مُتداولة التي تتعلق بموضوع الدرس.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8" name="Google Shape;30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8656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he-IL" b="1" baseline="0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tabLst/>
              <a:defRPr/>
            </a:pPr>
            <a:r>
              <a:rPr lang="ar-JO" b="1" baseline="0" dirty="0"/>
              <a:t>بعد ان فكروا التلاميذ بسؤال/معضلة، يجب ان "نجمع" الأفكار والمشاعر التي قد راودت ذهنهم، مهم جدًا معالجة ذلك، وهذا لعدم مقدرتنا بمحاورة الطلاب. بإمكانكم تناول أفكار ومشاعر مُتداولة التي تتعلق بموضوع الدرس.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8" name="Google Shape;30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741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6EAAB5F-1735-EF4E-B629-AFD8B71801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3765" y="1616765"/>
            <a:ext cx="3624470" cy="36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72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כותרת ראשית">
  <p:cSld name="1_כותרת ראשית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32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7354566" y="2026507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32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12947248" y="-3969273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Google Shape;83;p32"/>
          <p:cNvCxnSpPr/>
          <p:nvPr/>
        </p:nvCxnSpPr>
        <p:spPr>
          <a:xfrm>
            <a:off x="7156173" y="1639956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" name="Google Shape;84;p32"/>
          <p:cNvSpPr/>
          <p:nvPr/>
        </p:nvSpPr>
        <p:spPr>
          <a:xfrm rot="-54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5" name="Google Shape;85;p32"/>
          <p:cNvCxnSpPr/>
          <p:nvPr/>
        </p:nvCxnSpPr>
        <p:spPr>
          <a:xfrm>
            <a:off x="4093266" y="4984979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6" name="Google Shape;86;p32"/>
          <p:cNvCxnSpPr/>
          <p:nvPr/>
        </p:nvCxnSpPr>
        <p:spPr>
          <a:xfrm>
            <a:off x="4093266" y="2035982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7" name="Google Shape;87;p32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88" name="Google Shape;88;p32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Google Shape;89;p32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  <p:sp>
        <p:nvSpPr>
          <p:cNvPr id="90" name="Google Shape;90;p32"/>
          <p:cNvSpPr txBox="1"/>
          <p:nvPr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1975" tIns="251975" rIns="251975" bIns="251975" anchor="ctr" anchorCtr="0">
            <a:spAutoFit/>
          </a:bodyPr>
          <a:lstStyle/>
          <a:p>
            <a:pPr marL="0" marR="0" lvl="0" indent="0" algn="ctr" rtl="1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6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תודה שצפיתם בשידור</a:t>
            </a:r>
            <a:endParaRPr/>
          </a:p>
          <a:p>
            <a:pPr marL="0" marR="0" lvl="0" indent="0" algn="ctr" rtl="1">
              <a:lnSpc>
                <a:spcPct val="1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הופק עבור משרד החינוך ע״י מטח</a:t>
            </a: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32"/>
          <p:cNvSpPr/>
          <p:nvPr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32"/>
          <p:cNvSpPr/>
          <p:nvPr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32"/>
          <p:cNvSpPr/>
          <p:nvPr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32"/>
          <p:cNvSpPr txBox="1"/>
          <p:nvPr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shutterstock/com איורים: </a:t>
            </a: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1608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algn="r" rtl="1">
              <a:buClr>
                <a:schemeClr val="accent2"/>
              </a:buCl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2580627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785665" y="181572"/>
            <a:ext cx="10244790" cy="506326"/>
            <a:chOff x="1748087" y="356936"/>
            <a:chExt cx="10244790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43471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 algn="r" rtl="1"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20" y="1928813"/>
            <a:ext cx="10885543" cy="3844925"/>
          </a:xfrm>
        </p:spPr>
        <p:txBody>
          <a:bodyPr>
            <a:normAutofit/>
          </a:bodyPr>
          <a:lstStyle>
            <a:lvl1pPr marL="0" indent="0" algn="r" rtl="1"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65438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35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5D7F59B-EB58-334D-A4C0-1F5193957FC7}"/>
              </a:ext>
            </a:extLst>
          </p:cNvPr>
          <p:cNvSpPr/>
          <p:nvPr userDrawn="1"/>
        </p:nvSpPr>
        <p:spPr>
          <a:xfrm>
            <a:off x="464950" y="1690687"/>
            <a:ext cx="10779314" cy="2819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DC6228F-AC9B-D646-885A-9EB36C602279}"/>
              </a:ext>
            </a:extLst>
          </p:cNvPr>
          <p:cNvGrpSpPr/>
          <p:nvPr userDrawn="1"/>
        </p:nvGrpSpPr>
        <p:grpSpPr>
          <a:xfrm>
            <a:off x="9323841" y="929939"/>
            <a:ext cx="1509481" cy="1509481"/>
            <a:chOff x="2479019" y="1273242"/>
            <a:chExt cx="3938567" cy="393856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0E6B8A0-6C0C-564A-ABE2-193105432E2B}"/>
                </a:ext>
              </a:extLst>
            </p:cNvPr>
            <p:cNvSpPr/>
            <p:nvPr/>
          </p:nvSpPr>
          <p:spPr>
            <a:xfrm>
              <a:off x="2479019" y="1273242"/>
              <a:ext cx="3938567" cy="39385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6A3384C-D7AD-7D4F-93D6-2FD450FD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8062" y="2062285"/>
              <a:ext cx="2360480" cy="2360480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2561102"/>
            <a:ext cx="10074506" cy="1556031"/>
          </a:xfr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0074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489765" y="181572"/>
            <a:ext cx="10435013" cy="506326"/>
            <a:chOff x="1452187" y="356936"/>
            <a:chExt cx="10435013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86448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605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692FF9-9816-1A41-9F19-64AC89C4FE77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C76A5A-A9C6-4148-9667-BA78FBEC1DC5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D310FA-D564-9240-BAF3-B9933A5C6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964832-BAF5-B84F-9EE8-B31B27A731C8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0CB761-1CB6-FC4E-AEC0-ADBE45586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99BDF5-881F-3045-A642-F8E001DE02C9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344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0D38B66-81A0-8845-8E4D-270D2686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כותרת</a:t>
            </a:r>
            <a:endParaRPr lang="x-none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CD0408-AD14-FD42-8A6F-74A4E8842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405D05D-DFE2-6F4E-87B4-26A7DFF726D3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0" r:id="rId2"/>
    <p:sldLayoutId id="2147483671" r:id="rId3"/>
    <p:sldLayoutId id="2147483672" r:id="rId4"/>
    <p:sldLayoutId id="2147483673" r:id="rId5"/>
    <p:sldLayoutId id="2147483679" r:id="rId6"/>
    <p:sldLayoutId id="2147483674" r:id="rId7"/>
    <p:sldLayoutId id="2147483675" r:id="rId8"/>
    <p:sldLayoutId id="2147483676" r:id="rId9"/>
    <p:sldLayoutId id="2147483678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x-none" sz="4400" b="0" i="0" u="none" strike="noStrike" kern="1200" cap="none" dirty="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+mn-cs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45720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en-US" sz="2800" b="0" i="0" u="none" strike="noStrike" kern="1200" cap="none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0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353E3-2652-3F44-939F-0BCFCA29D2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ar-SA" dirty="0">
                <a:latin typeface="Lateef" panose="01000506020000020003" pitchFamily="2" charset="-78"/>
                <a:cs typeface="Lateef" panose="01000506020000020003" pitchFamily="2" charset="-78"/>
              </a:rPr>
              <a:t>درس</a:t>
            </a:r>
            <a:r>
              <a:rPr lang="ar-JO" dirty="0">
                <a:latin typeface="Lateef" panose="01000506020000020003" pitchFamily="2" charset="-78"/>
                <a:cs typeface="Lateef" panose="01000506020000020003" pitchFamily="2" charset="-78"/>
              </a:rPr>
              <a:t> مفتاح القلب</a:t>
            </a:r>
            <a:r>
              <a:rPr lang="ar-SA" dirty="0">
                <a:latin typeface="Lateef" panose="01000506020000020003" pitchFamily="2" charset="-78"/>
                <a:cs typeface="Lateef" panose="01000506020000020003" pitchFamily="2" charset="-78"/>
              </a:rPr>
              <a:t> للصفّ</a:t>
            </a:r>
            <a:r>
              <a:rPr lang="en-US" dirty="0">
                <a:latin typeface="Lateef" panose="01000506020000020003" pitchFamily="2" charset="-78"/>
                <a:cs typeface="Lateef" panose="01000506020000020003" pitchFamily="2" charset="-78"/>
              </a:rPr>
              <a:t> </a:t>
            </a:r>
            <a:r>
              <a:rPr lang="ar-JO" dirty="0">
                <a:latin typeface="Lateef" panose="01000506020000020003" pitchFamily="2" charset="-78"/>
                <a:cs typeface="Lateef" panose="01000506020000020003" pitchFamily="2" charset="-78"/>
              </a:rPr>
              <a:t>الثالث- السادس</a:t>
            </a:r>
            <a:endParaRPr lang="x-none"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0833" y="4419771"/>
            <a:ext cx="5147207" cy="649357"/>
          </a:xfrm>
        </p:spPr>
        <p:txBody>
          <a:bodyPr/>
          <a:lstStyle/>
          <a:p>
            <a:pPr algn="r"/>
            <a:r>
              <a:rPr lang="ar-SA" dirty="0">
                <a:latin typeface="Lateef" panose="01000506020000020003" pitchFamily="2" charset="-78"/>
                <a:cs typeface="Lateef" panose="01000506020000020003" pitchFamily="2" charset="-78"/>
              </a:rPr>
              <a:t>موضوع الدرس</a:t>
            </a:r>
            <a:r>
              <a:rPr lang="he-IL" dirty="0">
                <a:latin typeface="Lateef" panose="01000506020000020003" pitchFamily="2" charset="-78"/>
              </a:rPr>
              <a:t>:</a:t>
            </a:r>
            <a:r>
              <a:rPr lang="ar-JO" dirty="0">
                <a:latin typeface="Lateef" panose="01000506020000020003" pitchFamily="2" charset="-78"/>
                <a:cs typeface="Lateef" panose="01000506020000020003" pitchFamily="2" charset="-78"/>
              </a:rPr>
              <a:t> </a:t>
            </a:r>
            <a:r>
              <a:rPr lang="ar-JO" sz="3500" dirty="0">
                <a:latin typeface="Lateef" panose="01000506020000020003" pitchFamily="2" charset="-78"/>
                <a:cs typeface="Lateef" panose="01000506020000020003" pitchFamily="2" charset="-78"/>
              </a:rPr>
              <a:t>ألعاب مسترجعة</a:t>
            </a:r>
            <a:endParaRPr lang="x-none" sz="3500"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F813B7AB-6F21-3441-8779-6DAF0C6E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94709">
            <a:off x="3733675" y="632278"/>
            <a:ext cx="658648" cy="2212383"/>
          </a:xfrm>
          <a:prstGeom prst="rect">
            <a:avLst/>
          </a:prstGeom>
        </p:spPr>
      </p:pic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 txBox="1">
            <a:spLocks/>
          </p:cNvSpPr>
          <p:nvPr/>
        </p:nvSpPr>
        <p:spPr>
          <a:xfrm>
            <a:off x="2030833" y="5069128"/>
            <a:ext cx="5147207" cy="64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ar-SA" dirty="0">
                <a:latin typeface="Lateef" panose="01000506020000020003" pitchFamily="2" charset="-78"/>
                <a:cs typeface="Lateef" panose="01000506020000020003" pitchFamily="2" charset="-78"/>
              </a:rPr>
              <a:t>مع </a:t>
            </a:r>
            <a:r>
              <a:rPr lang="ar-SA" dirty="0" smtClean="0">
                <a:latin typeface="Lateef" panose="01000506020000020003" pitchFamily="2" charset="-78"/>
                <a:cs typeface="Lateef" panose="01000506020000020003" pitchFamily="2" charset="-78"/>
              </a:rPr>
              <a:t>ال</a:t>
            </a:r>
            <a:r>
              <a:rPr lang="ar-SA" dirty="0">
                <a:latin typeface="Lateef" panose="01000506020000020003" pitchFamily="2" charset="-78"/>
                <a:cs typeface="Lateef" panose="01000506020000020003" pitchFamily="2" charset="-78"/>
              </a:rPr>
              <a:t>معلّمة</a:t>
            </a:r>
            <a:r>
              <a:rPr lang="he-IL" dirty="0">
                <a:latin typeface="Lateef" panose="01000506020000020003" pitchFamily="2" charset="-78"/>
                <a:cs typeface="+mn-cs"/>
              </a:rPr>
              <a:t>:</a:t>
            </a:r>
            <a:r>
              <a:rPr lang="ar-JO" dirty="0">
                <a:latin typeface="Lateef" panose="01000506020000020003" pitchFamily="2" charset="-78"/>
                <a:cs typeface="+mn-cs"/>
              </a:rPr>
              <a:t> </a:t>
            </a:r>
            <a:r>
              <a:rPr lang="ar-JO" sz="3500" dirty="0">
                <a:latin typeface="Lateef" panose="01000506020000020003" pitchFamily="2" charset="-78"/>
                <a:cs typeface="Lateef" panose="01000506020000020003" pitchFamily="2" charset="-78"/>
              </a:rPr>
              <a:t>ريم زعبي- </a:t>
            </a:r>
            <a:r>
              <a:rPr lang="ar-JO" sz="3500" dirty="0" err="1">
                <a:latin typeface="Lateef" panose="01000506020000020003" pitchFamily="2" charset="-78"/>
                <a:cs typeface="Lateef" panose="01000506020000020003" pitchFamily="2" charset="-78"/>
              </a:rPr>
              <a:t>قرطام</a:t>
            </a:r>
            <a:endParaRPr lang="he-IL" sz="3500" dirty="0">
              <a:latin typeface="Lateef" panose="01000506020000020003" pitchFamily="2" charset="-78"/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FD2F8C93-3FB3-4534-9C4B-BEBB9949F13D}"/>
              </a:ext>
            </a:extLst>
          </p:cNvPr>
          <p:cNvSpPr/>
          <p:nvPr/>
        </p:nvSpPr>
        <p:spPr>
          <a:xfrm>
            <a:off x="5462337" y="2129589"/>
            <a:ext cx="5197642" cy="5605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851607-E157-47CE-860B-77E0A93DD1B8}"/>
              </a:ext>
            </a:extLst>
          </p:cNvPr>
          <p:cNvSpPr txBox="1"/>
          <p:nvPr/>
        </p:nvSpPr>
        <p:spPr>
          <a:xfrm>
            <a:off x="5811854" y="1979222"/>
            <a:ext cx="449860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4800" dirty="0">
                <a:solidFill>
                  <a:schemeClr val="bg1"/>
                </a:solidFill>
                <a:latin typeface="Lateef" panose="01000506020000020003" pitchFamily="2" charset="-78"/>
                <a:cs typeface="Lateef" panose="01000506020000020003" pitchFamily="2" charset="-78"/>
              </a:rPr>
              <a:t>منظومة بثّ قُطريّة</a:t>
            </a:r>
            <a:endParaRPr lang="he-IL" sz="4800" dirty="0">
              <a:solidFill>
                <a:schemeClr val="bg1"/>
              </a:solidFill>
              <a:latin typeface="Lateef" panose="0100050602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8336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 txBox="1">
            <a:spLocks noGrp="1"/>
          </p:cNvSpPr>
          <p:nvPr>
            <p:ph type="title"/>
          </p:nvPr>
        </p:nvSpPr>
        <p:spPr>
          <a:xfrm>
            <a:off x="1034373" y="485774"/>
            <a:ext cx="1100671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ar-JO" sz="4500" dirty="0">
                <a:latin typeface="Lateef" panose="01000506020000020003" pitchFamily="2" charset="-78"/>
                <a:cs typeface="Lateef" panose="01000506020000020003" pitchFamily="2" charset="-78"/>
              </a:rPr>
              <a:t>لحظة تفكير وتأمّل:</a:t>
            </a:r>
            <a:r>
              <a:rPr lang="ar-JO" sz="3500" dirty="0">
                <a:latin typeface="Lateef" panose="01000506020000020003" pitchFamily="2" charset="-78"/>
                <a:cs typeface="Lateef" panose="01000506020000020003" pitchFamily="2" charset="-78"/>
              </a:rPr>
              <a:t/>
            </a:r>
            <a:br>
              <a:rPr lang="ar-JO" sz="3500" dirty="0">
                <a:latin typeface="Lateef" panose="01000506020000020003" pitchFamily="2" charset="-78"/>
                <a:cs typeface="Lateef" panose="01000506020000020003" pitchFamily="2" charset="-78"/>
              </a:rPr>
            </a:br>
            <a:r>
              <a:rPr lang="ar-JO" sz="3500" dirty="0">
                <a:latin typeface="Lateef" panose="01000506020000020003" pitchFamily="2" charset="-78"/>
                <a:cs typeface="Lateef" panose="01000506020000020003" pitchFamily="2" charset="-78"/>
              </a:rPr>
              <a:t>ما هي </a:t>
            </a:r>
            <a:r>
              <a:rPr lang="ar-JO" sz="3500" dirty="0" smtClean="0">
                <a:latin typeface="Lateef" panose="01000506020000020003" pitchFamily="2" charset="-78"/>
                <a:cs typeface="Lateef" panose="01000506020000020003" pitchFamily="2" charset="-78"/>
              </a:rPr>
              <a:t>الأغراض </a:t>
            </a:r>
            <a:r>
              <a:rPr lang="ar-JO" sz="3500" dirty="0">
                <a:latin typeface="Lateef" panose="01000506020000020003" pitchFamily="2" charset="-78"/>
                <a:cs typeface="Lateef" panose="01000506020000020003" pitchFamily="2" charset="-78"/>
              </a:rPr>
              <a:t>التي ممكن </a:t>
            </a:r>
            <a:r>
              <a:rPr lang="ar-JO" sz="3500" dirty="0" smtClean="0">
                <a:latin typeface="Lateef" panose="01000506020000020003" pitchFamily="2" charset="-78"/>
                <a:cs typeface="Lateef" panose="01000506020000020003" pitchFamily="2" charset="-78"/>
              </a:rPr>
              <a:t>إعادة </a:t>
            </a:r>
            <a:r>
              <a:rPr lang="ar-JO" sz="3500" dirty="0">
                <a:latin typeface="Lateef" panose="01000506020000020003" pitchFamily="2" charset="-78"/>
                <a:cs typeface="Lateef" panose="01000506020000020003" pitchFamily="2" charset="-78"/>
              </a:rPr>
              <a:t>تدويرها في المنزل؟</a:t>
            </a:r>
            <a:endParaRPr sz="3500"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  <p:pic>
        <p:nvPicPr>
          <p:cNvPr id="304" name="Google Shape;30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084" y="262845"/>
            <a:ext cx="1047545" cy="5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92" y="2991475"/>
            <a:ext cx="2020261" cy="2020261"/>
          </a:xfrm>
          <a:prstGeom prst="rect">
            <a:avLst/>
          </a:prstGeom>
        </p:spPr>
      </p:pic>
      <p:cxnSp>
        <p:nvCxnSpPr>
          <p:cNvPr id="5" name="מחבר חץ ישר 4"/>
          <p:cNvCxnSpPr/>
          <p:nvPr/>
        </p:nvCxnSpPr>
        <p:spPr>
          <a:xfrm flipV="1">
            <a:off x="7409692" y="2804879"/>
            <a:ext cx="621847" cy="3673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114278" y="2505854"/>
            <a:ext cx="14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3200" b="1" dirty="0">
                <a:latin typeface="Lateef" panose="020B0604020202020204" charset="-78"/>
                <a:cs typeface="Lateef" panose="020B0604020202020204" charset="-78"/>
              </a:rPr>
              <a:t>كرتون حليب</a:t>
            </a:r>
            <a:endParaRPr lang="en-US" sz="3200" b="1" dirty="0">
              <a:latin typeface="Lateef" panose="020B0604020202020204" charset="-78"/>
              <a:cs typeface="Lateef" panose="020B0604020202020204" charset="-78"/>
            </a:endParaRPr>
          </a:p>
        </p:txBody>
      </p:sp>
      <p:cxnSp>
        <p:nvCxnSpPr>
          <p:cNvPr id="8" name="מחבר חץ ישר 7"/>
          <p:cNvCxnSpPr>
            <a:cxnSpLocks/>
          </p:cNvCxnSpPr>
          <p:nvPr/>
        </p:nvCxnSpPr>
        <p:spPr>
          <a:xfrm flipV="1">
            <a:off x="7409692" y="4510959"/>
            <a:ext cx="9742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מחבר חץ ישר 9"/>
          <p:cNvCxnSpPr/>
          <p:nvPr/>
        </p:nvCxnSpPr>
        <p:spPr>
          <a:xfrm>
            <a:off x="7088563" y="5192478"/>
            <a:ext cx="942975" cy="4222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מחבר חץ ישר 11"/>
          <p:cNvCxnSpPr/>
          <p:nvPr/>
        </p:nvCxnSpPr>
        <p:spPr>
          <a:xfrm>
            <a:off x="6040814" y="5403616"/>
            <a:ext cx="0" cy="6016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חץ ישר 13"/>
          <p:cNvCxnSpPr/>
          <p:nvPr/>
        </p:nvCxnSpPr>
        <p:spPr>
          <a:xfrm flipH="1">
            <a:off x="4078664" y="5192479"/>
            <a:ext cx="923925" cy="3270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מחבר חץ ישר 15"/>
          <p:cNvCxnSpPr/>
          <p:nvPr/>
        </p:nvCxnSpPr>
        <p:spPr>
          <a:xfrm flipH="1">
            <a:off x="3990017" y="4182349"/>
            <a:ext cx="110121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מחבר חץ ישר 17"/>
          <p:cNvCxnSpPr/>
          <p:nvPr/>
        </p:nvCxnSpPr>
        <p:spPr>
          <a:xfrm flipH="1" flipV="1">
            <a:off x="4412039" y="2763088"/>
            <a:ext cx="679196" cy="4122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מחבר חץ ישר 19"/>
          <p:cNvCxnSpPr/>
          <p:nvPr/>
        </p:nvCxnSpPr>
        <p:spPr>
          <a:xfrm flipH="1" flipV="1">
            <a:off x="6040814" y="2435547"/>
            <a:ext cx="19050" cy="6550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412438" y="4179935"/>
            <a:ext cx="1374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200" b="1">
                <a:latin typeface="Lateef" panose="020B0604020202020204" charset="-78"/>
                <a:cs typeface="Lateef" panose="020B0604020202020204" charset="-78"/>
              </a:defRPr>
            </a:lvl1pPr>
          </a:lstStyle>
          <a:p>
            <a:r>
              <a:rPr lang="ar-JO" dirty="0"/>
              <a:t>كرتون بيض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972791" y="5445745"/>
            <a:ext cx="1367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3200" b="1">
                <a:latin typeface="Lateef" panose="020B0604020202020204" charset="-78"/>
                <a:cs typeface="Lateef" panose="020B0604020202020204" charset="-78"/>
              </a:defRPr>
            </a:lvl1pPr>
          </a:lstStyle>
          <a:p>
            <a:r>
              <a:rPr lang="ar-JO" dirty="0"/>
              <a:t>ورق تواليت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501870" y="5907140"/>
            <a:ext cx="1035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3200" b="1" dirty="0">
                <a:latin typeface="Lateef" panose="020B0604020202020204" charset="-78"/>
                <a:cs typeface="Lateef" panose="020B0604020202020204" charset="-78"/>
              </a:rPr>
              <a:t>معلّبات</a:t>
            </a:r>
            <a:r>
              <a:rPr lang="ar-JO" sz="2000" b="1" dirty="0"/>
              <a:t> </a:t>
            </a:r>
            <a:endParaRPr lang="en-US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207767" y="5322365"/>
            <a:ext cx="761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3200" b="1">
                <a:latin typeface="Lateef" panose="020B0604020202020204" charset="-78"/>
                <a:cs typeface="Lateef" panose="020B0604020202020204" charset="-78"/>
              </a:defRPr>
            </a:lvl1pPr>
          </a:lstStyle>
          <a:p>
            <a:r>
              <a:rPr lang="ar-JO" dirty="0"/>
              <a:t>جريدة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300396" y="3869915"/>
            <a:ext cx="1612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3200" b="1" dirty="0">
                <a:latin typeface="Lateef" panose="020B0604020202020204" charset="-78"/>
                <a:cs typeface="Lateef" panose="020B0604020202020204" charset="-78"/>
              </a:rPr>
              <a:t>قنينة</a:t>
            </a:r>
            <a:r>
              <a:rPr lang="ar-JO" sz="1800" b="1" dirty="0"/>
              <a:t> </a:t>
            </a:r>
            <a:r>
              <a:rPr lang="ar-JO" sz="3200" b="1" dirty="0">
                <a:latin typeface="Lateef" panose="020B0604020202020204" charset="-78"/>
                <a:cs typeface="Lateef" panose="020B0604020202020204" charset="-78"/>
              </a:rPr>
              <a:t>زجاجيّة</a:t>
            </a:r>
            <a:endParaRPr lang="en-US" sz="3200" b="1" dirty="0">
              <a:latin typeface="Lateef" panose="020B0604020202020204" charset="-78"/>
              <a:cs typeface="Lateef" panose="020B0604020202020204" charset="-7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46784" y="1992079"/>
            <a:ext cx="2662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3200" b="1">
                <a:latin typeface="Lateef" panose="020B0604020202020204" charset="-78"/>
                <a:cs typeface="Lateef" panose="020B0604020202020204" charset="-78"/>
              </a:defRPr>
            </a:lvl1pPr>
          </a:lstStyle>
          <a:p>
            <a:r>
              <a:rPr lang="ar-JO" dirty="0"/>
              <a:t>أدوات أحاديّة </a:t>
            </a:r>
            <a:r>
              <a:rPr lang="ar-JO" dirty="0" smtClean="0"/>
              <a:t>الاستعمال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842880" y="2377584"/>
            <a:ext cx="1612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200" b="1">
                <a:latin typeface="Lateef" panose="020B0604020202020204" charset="-78"/>
                <a:cs typeface="Lateef" panose="020B0604020202020204" charset="-78"/>
              </a:defRPr>
            </a:lvl1pPr>
          </a:lstStyle>
          <a:p>
            <a:r>
              <a:rPr lang="ar-JO" dirty="0"/>
              <a:t>صندوق أحذية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52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3"/>
          <p:cNvSpPr txBox="1">
            <a:spLocks noGrp="1"/>
          </p:cNvSpPr>
          <p:nvPr>
            <p:ph type="title"/>
          </p:nvPr>
        </p:nvSpPr>
        <p:spPr>
          <a:xfrm>
            <a:off x="888408" y="842328"/>
            <a:ext cx="11234642" cy="1124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ar-JO" sz="3600" dirty="0">
                <a:latin typeface="Lateef" panose="01000506020000020003" pitchFamily="2" charset="-78"/>
                <a:cs typeface="Lateef" panose="01000506020000020003" pitchFamily="2" charset="-78"/>
              </a:rPr>
              <a:t>أمامكم </a:t>
            </a:r>
            <a:r>
              <a:rPr lang="ar-JO" sz="3600" dirty="0" smtClean="0">
                <a:latin typeface="Lateef" panose="01000506020000020003" pitchFamily="2" charset="-78"/>
                <a:cs typeface="Lateef" panose="01000506020000020003" pitchFamily="2" charset="-78"/>
              </a:rPr>
              <a:t>موادّ نستعملها، </a:t>
            </a:r>
            <a:r>
              <a:rPr lang="ar-JO" sz="3600" dirty="0">
                <a:latin typeface="Lateef" panose="01000506020000020003" pitchFamily="2" charset="-78"/>
                <a:cs typeface="Lateef" panose="01000506020000020003" pitchFamily="2" charset="-78"/>
              </a:rPr>
              <a:t>حاولوا أن تخمنّوا كم من الوقت </a:t>
            </a:r>
            <a:r>
              <a:rPr lang="ar-JO" sz="3600" dirty="0" smtClean="0">
                <a:latin typeface="Lateef" panose="01000506020000020003" pitchFamily="2" charset="-78"/>
                <a:cs typeface="Lateef" panose="01000506020000020003" pitchFamily="2" charset="-78"/>
              </a:rPr>
              <a:t>لتتحلّل </a:t>
            </a:r>
            <a:r>
              <a:rPr lang="ar-JO" sz="3600" dirty="0">
                <a:latin typeface="Lateef" panose="01000506020000020003" pitchFamily="2" charset="-78"/>
                <a:cs typeface="Lateef" panose="01000506020000020003" pitchFamily="2" charset="-78"/>
              </a:rPr>
              <a:t>هذه </a:t>
            </a:r>
            <a:r>
              <a:rPr lang="ar-JO" sz="3600" dirty="0" smtClean="0">
                <a:latin typeface="Lateef" panose="01000506020000020003" pitchFamily="2" charset="-78"/>
                <a:cs typeface="Lateef" panose="01000506020000020003" pitchFamily="2" charset="-78"/>
              </a:rPr>
              <a:t>الموادّ </a:t>
            </a:r>
            <a:r>
              <a:rPr lang="ar-JO" sz="3600" dirty="0">
                <a:latin typeface="Lateef" panose="01000506020000020003" pitchFamily="2" charset="-78"/>
                <a:cs typeface="Lateef" panose="01000506020000020003" pitchFamily="2" charset="-78"/>
              </a:rPr>
              <a:t>في الطبيعة:</a:t>
            </a:r>
            <a:br>
              <a:rPr lang="ar-JO" sz="3600" dirty="0">
                <a:latin typeface="Lateef" panose="01000506020000020003" pitchFamily="2" charset="-78"/>
                <a:cs typeface="Lateef" panose="01000506020000020003" pitchFamily="2" charset="-78"/>
              </a:rPr>
            </a:br>
            <a:endParaRPr sz="3600"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4D1661-978C-E84D-8B56-A48114385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4884" y="1825625"/>
            <a:ext cx="9758916" cy="4351338"/>
          </a:xfrm>
        </p:spPr>
        <p:txBody>
          <a:bodyPr/>
          <a:lstStyle/>
          <a:p>
            <a:pPr marL="0" lvl="0" indent="0">
              <a:buSzPts val="2800"/>
              <a:buNone/>
            </a:pPr>
            <a:r>
              <a:rPr lang="he-IL" dirty="0"/>
              <a:t/>
            </a:r>
            <a:br>
              <a:rPr lang="he-IL" dirty="0"/>
            </a:br>
            <a:endParaRPr lang="he-IL" dirty="0"/>
          </a:p>
          <a:p>
            <a:pPr lvl="0" indent="-50800">
              <a:buSzPts val="2800"/>
              <a:buNone/>
            </a:pPr>
            <a:endParaRPr lang="he-IL" dirty="0"/>
          </a:p>
          <a:p>
            <a:endParaRPr lang="x-none" dirty="0"/>
          </a:p>
        </p:txBody>
      </p:sp>
      <p:pic>
        <p:nvPicPr>
          <p:cNvPr id="311" name="Google Shape;31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טבלה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51969"/>
              </p:ext>
            </p:extLst>
          </p:nvPr>
        </p:nvGraphicFramePr>
        <p:xfrm>
          <a:off x="2032000" y="1571624"/>
          <a:ext cx="8128000" cy="4610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8586">
                <a:tc>
                  <a:txBody>
                    <a:bodyPr/>
                    <a:lstStyle/>
                    <a:p>
                      <a:pPr algn="ctr" rtl="1"/>
                      <a:r>
                        <a:rPr lang="ar-JO" sz="3200" dirty="0">
                          <a:latin typeface="Lateef" panose="020B0604020202020204" charset="-78"/>
                          <a:cs typeface="Lateef" panose="020B0604020202020204" charset="-78"/>
                        </a:rPr>
                        <a:t>الفترة </a:t>
                      </a:r>
                      <a:r>
                        <a:rPr lang="ar-JO" sz="3200" dirty="0" smtClean="0">
                          <a:latin typeface="Lateef" panose="020B0604020202020204" charset="-78"/>
                          <a:cs typeface="Lateef" panose="020B0604020202020204" charset="-78"/>
                        </a:rPr>
                        <a:t>الزمنيّة</a:t>
                      </a:r>
                      <a:endParaRPr lang="en-US" sz="3200" dirty="0">
                        <a:latin typeface="Lateef" panose="020B0604020202020204" charset="-78"/>
                        <a:cs typeface="Lateef" panose="020B060402020202020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3200" b="0" dirty="0" smtClean="0">
                          <a:latin typeface="Lateef" panose="020B0604020202020204" charset="-78"/>
                          <a:cs typeface="Lateef" panose="020B0604020202020204" charset="-78"/>
                        </a:rPr>
                        <a:t>المادّة</a:t>
                      </a:r>
                      <a:endParaRPr lang="en-US" sz="3200" b="0" dirty="0">
                        <a:latin typeface="Lateef" panose="020B0604020202020204" charset="-78"/>
                        <a:cs typeface="Lateef" panose="020B060402020202020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586">
                <a:tc>
                  <a:txBody>
                    <a:bodyPr/>
                    <a:lstStyle/>
                    <a:p>
                      <a:pPr algn="ctr" rtl="1"/>
                      <a:endParaRPr lang="en-US" sz="3200" b="1" dirty="0">
                        <a:latin typeface="Lateef" panose="020B0604020202020204" charset="-78"/>
                        <a:cs typeface="Lateef" panose="020B060402020202020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3200" b="1" dirty="0">
                          <a:latin typeface="Lateef" panose="020B0604020202020204" charset="-78"/>
                          <a:cs typeface="Lateef" panose="020B0604020202020204" charset="-78"/>
                        </a:rPr>
                        <a:t>فضلات الطعام</a:t>
                      </a:r>
                      <a:endParaRPr lang="en-US" sz="3200" b="1" dirty="0">
                        <a:latin typeface="Lateef" panose="020B0604020202020204" charset="-78"/>
                        <a:cs typeface="Lateef" panose="020B060402020202020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8586">
                <a:tc>
                  <a:txBody>
                    <a:bodyPr/>
                    <a:lstStyle/>
                    <a:p>
                      <a:pPr algn="ctr" rtl="1"/>
                      <a:endParaRPr lang="en-US" sz="3200" b="1" dirty="0">
                        <a:latin typeface="Lateef" panose="020B0604020202020204" charset="-78"/>
                        <a:cs typeface="Lateef" panose="020B060402020202020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3200" b="1" dirty="0">
                          <a:latin typeface="Lateef" panose="020B0604020202020204" charset="-78"/>
                          <a:cs typeface="Lateef" panose="020B0604020202020204" charset="-78"/>
                        </a:rPr>
                        <a:t>علب </a:t>
                      </a:r>
                      <a:r>
                        <a:rPr lang="ar-JO" sz="3200" b="1" dirty="0" smtClean="0">
                          <a:latin typeface="Lateef" panose="020B0604020202020204" charset="-78"/>
                          <a:cs typeface="Lateef" panose="020B0604020202020204" charset="-78"/>
                        </a:rPr>
                        <a:t>معدنيّة</a:t>
                      </a:r>
                      <a:endParaRPr lang="en-US" sz="3200" b="1" dirty="0">
                        <a:latin typeface="Lateef" panose="020B0604020202020204" charset="-78"/>
                        <a:cs typeface="Lateef" panose="020B060402020202020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8586">
                <a:tc>
                  <a:txBody>
                    <a:bodyPr/>
                    <a:lstStyle/>
                    <a:p>
                      <a:pPr algn="ctr" rtl="1"/>
                      <a:endParaRPr lang="en-US" sz="3200" b="1" dirty="0">
                        <a:latin typeface="Lateef" panose="020B0604020202020204" charset="-78"/>
                        <a:cs typeface="Lateef" panose="020B060402020202020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3200" b="1" dirty="0">
                          <a:latin typeface="Lateef" panose="020B0604020202020204" charset="-78"/>
                          <a:cs typeface="Lateef" panose="020B0604020202020204" charset="-78"/>
                        </a:rPr>
                        <a:t>صوف</a:t>
                      </a:r>
                      <a:endParaRPr lang="en-US" sz="3200" b="1" dirty="0">
                        <a:latin typeface="Lateef" panose="020B0604020202020204" charset="-78"/>
                        <a:cs typeface="Lateef" panose="020B060402020202020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8586">
                <a:tc>
                  <a:txBody>
                    <a:bodyPr/>
                    <a:lstStyle/>
                    <a:p>
                      <a:pPr algn="ctr" rtl="1"/>
                      <a:endParaRPr lang="en-US" sz="3200" b="1" dirty="0">
                        <a:latin typeface="Lateef" panose="020B0604020202020204" charset="-78"/>
                        <a:cs typeface="Lateef" panose="020B060402020202020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3200" b="1" dirty="0">
                          <a:latin typeface="Lateef" panose="020B0604020202020204" charset="-78"/>
                          <a:cs typeface="Lateef" panose="020B0604020202020204" charset="-78"/>
                        </a:rPr>
                        <a:t>زجاج</a:t>
                      </a:r>
                      <a:endParaRPr lang="en-US" sz="3200" b="1" dirty="0">
                        <a:latin typeface="Lateef" panose="020B0604020202020204" charset="-78"/>
                        <a:cs typeface="Lateef" panose="020B060402020202020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8586">
                <a:tc>
                  <a:txBody>
                    <a:bodyPr/>
                    <a:lstStyle/>
                    <a:p>
                      <a:pPr algn="ctr" rtl="1"/>
                      <a:endParaRPr lang="en-US" sz="3200" b="1" dirty="0">
                        <a:latin typeface="Lateef" panose="020B0604020202020204" charset="-78"/>
                        <a:cs typeface="Lateef" panose="020B060402020202020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3200" b="1" dirty="0">
                          <a:latin typeface="Lateef" panose="020B0604020202020204" charset="-78"/>
                          <a:cs typeface="Lateef" panose="020B0604020202020204" charset="-78"/>
                        </a:rPr>
                        <a:t>كرتون</a:t>
                      </a:r>
                      <a:endParaRPr lang="en-US" sz="3200" b="1" dirty="0">
                        <a:latin typeface="Lateef" panose="020B0604020202020204" charset="-78"/>
                        <a:cs typeface="Lateef" panose="020B060402020202020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8586">
                <a:tc>
                  <a:txBody>
                    <a:bodyPr/>
                    <a:lstStyle/>
                    <a:p>
                      <a:pPr algn="ctr" rtl="1"/>
                      <a:endParaRPr lang="en-US" sz="3200" b="1" dirty="0">
                        <a:latin typeface="Lateef" panose="020B0604020202020204" charset="-78"/>
                        <a:cs typeface="Lateef" panose="020B060402020202020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3200" b="1" dirty="0" err="1">
                          <a:latin typeface="Lateef" panose="020B0604020202020204" charset="-78"/>
                          <a:cs typeface="Lateef" panose="020B0604020202020204" charset="-78"/>
                        </a:rPr>
                        <a:t>كلكار</a:t>
                      </a:r>
                      <a:endParaRPr lang="en-US" sz="3200" b="1" dirty="0">
                        <a:latin typeface="Lateef" panose="020B0604020202020204" charset="-78"/>
                        <a:cs typeface="Lateef" panose="020B060402020202020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63499"/>
            <a:ext cx="2170279" cy="77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2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4D1661-978C-E84D-8B56-A48114385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4884" y="1825625"/>
            <a:ext cx="9758916" cy="4351338"/>
          </a:xfrm>
        </p:spPr>
        <p:txBody>
          <a:bodyPr/>
          <a:lstStyle/>
          <a:p>
            <a:pPr marL="0" lvl="0" indent="0">
              <a:buSzPts val="2800"/>
              <a:buNone/>
            </a:pPr>
            <a:r>
              <a:rPr lang="he-IL" dirty="0"/>
              <a:t/>
            </a:r>
            <a:br>
              <a:rPr lang="he-IL" dirty="0"/>
            </a:br>
            <a:endParaRPr lang="he-IL" dirty="0"/>
          </a:p>
          <a:p>
            <a:pPr lvl="0" indent="-50800">
              <a:buSzPts val="2800"/>
              <a:buNone/>
            </a:pPr>
            <a:endParaRPr lang="he-IL" dirty="0"/>
          </a:p>
          <a:p>
            <a:endParaRPr lang="x-none" dirty="0"/>
          </a:p>
        </p:txBody>
      </p:sp>
      <p:pic>
        <p:nvPicPr>
          <p:cNvPr id="311" name="Google Shape;31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טבלה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084807"/>
              </p:ext>
            </p:extLst>
          </p:nvPr>
        </p:nvGraphicFramePr>
        <p:xfrm>
          <a:off x="2032000" y="1571624"/>
          <a:ext cx="8128000" cy="4610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8586">
                <a:tc>
                  <a:txBody>
                    <a:bodyPr/>
                    <a:lstStyle/>
                    <a:p>
                      <a:pPr algn="ctr" rtl="1"/>
                      <a:r>
                        <a:rPr lang="ar-JO" sz="3200" dirty="0">
                          <a:latin typeface="Lateef" panose="020B0604020202020204" charset="-78"/>
                          <a:cs typeface="Lateef" panose="020B0604020202020204" charset="-78"/>
                        </a:rPr>
                        <a:t>الفترة </a:t>
                      </a:r>
                      <a:r>
                        <a:rPr lang="ar-JO" sz="3200" dirty="0" smtClean="0">
                          <a:latin typeface="Lateef" panose="020B0604020202020204" charset="-78"/>
                          <a:cs typeface="Lateef" panose="020B0604020202020204" charset="-78"/>
                        </a:rPr>
                        <a:t>الزمنيّة</a:t>
                      </a:r>
                      <a:endParaRPr lang="en-US" sz="3200" dirty="0">
                        <a:latin typeface="Lateef" panose="020B0604020202020204" charset="-78"/>
                        <a:cs typeface="Lateef" panose="020B060402020202020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3200" b="0" dirty="0" smtClean="0">
                          <a:latin typeface="Lateef" panose="020B0604020202020204" charset="-78"/>
                          <a:cs typeface="Lateef" panose="020B0604020202020204" charset="-78"/>
                        </a:rPr>
                        <a:t>المادّة</a:t>
                      </a:r>
                      <a:endParaRPr lang="en-US" sz="3200" b="0" dirty="0">
                        <a:latin typeface="Lateef" panose="020B0604020202020204" charset="-78"/>
                        <a:cs typeface="Lateef" panose="020B060402020202020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586">
                <a:tc>
                  <a:txBody>
                    <a:bodyPr/>
                    <a:lstStyle/>
                    <a:p>
                      <a:pPr algn="ctr" rtl="1"/>
                      <a:r>
                        <a:rPr lang="ar-JO" sz="3200" b="1" dirty="0">
                          <a:latin typeface="Lateef" panose="020B0604020202020204" charset="-78"/>
                          <a:cs typeface="Lateef" panose="020B0604020202020204" charset="-78"/>
                        </a:rPr>
                        <a:t>شهر</a:t>
                      </a:r>
                      <a:endParaRPr lang="en-US" sz="3200" b="1" dirty="0">
                        <a:latin typeface="Lateef" panose="020B0604020202020204" charset="-78"/>
                        <a:cs typeface="Lateef" panose="020B060402020202020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3200" b="1" dirty="0">
                          <a:latin typeface="Lateef" panose="020B0604020202020204" charset="-78"/>
                          <a:cs typeface="Lateef" panose="020B0604020202020204" charset="-78"/>
                        </a:rPr>
                        <a:t>فضلات الطعام</a:t>
                      </a:r>
                      <a:endParaRPr lang="en-US" sz="3200" b="1" dirty="0">
                        <a:latin typeface="Lateef" panose="020B0604020202020204" charset="-78"/>
                        <a:cs typeface="Lateef" panose="020B060402020202020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8586">
                <a:tc>
                  <a:txBody>
                    <a:bodyPr/>
                    <a:lstStyle/>
                    <a:p>
                      <a:pPr algn="ctr" rtl="1"/>
                      <a:r>
                        <a:rPr lang="ar-JO" sz="3200" b="1" dirty="0">
                          <a:latin typeface="Lateef" panose="020B0604020202020204" charset="-78"/>
                          <a:cs typeface="Lateef" panose="020B0604020202020204" charset="-78"/>
                        </a:rPr>
                        <a:t>100 سنة</a:t>
                      </a:r>
                      <a:endParaRPr lang="en-US" sz="3200" b="1" dirty="0">
                        <a:latin typeface="Lateef" panose="020B0604020202020204" charset="-78"/>
                        <a:cs typeface="Lateef" panose="020B060402020202020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3200" b="1" dirty="0">
                          <a:latin typeface="Lateef" panose="020B0604020202020204" charset="-78"/>
                          <a:cs typeface="Lateef" panose="020B0604020202020204" charset="-78"/>
                        </a:rPr>
                        <a:t>علب </a:t>
                      </a:r>
                      <a:r>
                        <a:rPr lang="ar-JO" sz="3200" b="1" dirty="0" smtClean="0">
                          <a:latin typeface="Lateef" panose="020B0604020202020204" charset="-78"/>
                          <a:cs typeface="Lateef" panose="020B0604020202020204" charset="-78"/>
                        </a:rPr>
                        <a:t>معدنيّة</a:t>
                      </a:r>
                      <a:endParaRPr lang="en-US" sz="3200" b="1" dirty="0">
                        <a:latin typeface="Lateef" panose="020B0604020202020204" charset="-78"/>
                        <a:cs typeface="Lateef" panose="020B060402020202020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8586">
                <a:tc>
                  <a:txBody>
                    <a:bodyPr/>
                    <a:lstStyle/>
                    <a:p>
                      <a:pPr algn="ctr" rtl="1"/>
                      <a:r>
                        <a:rPr lang="ar-JO" sz="3200" b="1" dirty="0">
                          <a:latin typeface="Lateef" panose="020B0604020202020204" charset="-78"/>
                          <a:cs typeface="Lateef" panose="020B0604020202020204" charset="-78"/>
                        </a:rPr>
                        <a:t>سنة</a:t>
                      </a:r>
                      <a:endParaRPr lang="en-US" sz="3200" b="1" dirty="0">
                        <a:latin typeface="Lateef" panose="020B0604020202020204" charset="-78"/>
                        <a:cs typeface="Lateef" panose="020B060402020202020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3200" b="1" dirty="0">
                          <a:latin typeface="Lateef" panose="020B0604020202020204" charset="-78"/>
                          <a:cs typeface="Lateef" panose="020B0604020202020204" charset="-78"/>
                        </a:rPr>
                        <a:t>صوف</a:t>
                      </a:r>
                      <a:endParaRPr lang="en-US" sz="3200" b="1" dirty="0">
                        <a:latin typeface="Lateef" panose="020B0604020202020204" charset="-78"/>
                        <a:cs typeface="Lateef" panose="020B060402020202020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8586">
                <a:tc>
                  <a:txBody>
                    <a:bodyPr/>
                    <a:lstStyle/>
                    <a:p>
                      <a:pPr algn="ctr" rtl="1"/>
                      <a:r>
                        <a:rPr lang="ar-JO" sz="3200" b="1" dirty="0">
                          <a:latin typeface="Lateef" panose="020B0604020202020204" charset="-78"/>
                          <a:cs typeface="Lateef" panose="020B0604020202020204" charset="-78"/>
                        </a:rPr>
                        <a:t>1000000 سنة</a:t>
                      </a:r>
                      <a:endParaRPr lang="en-US" sz="3200" b="1" dirty="0">
                        <a:latin typeface="Lateef" panose="020B0604020202020204" charset="-78"/>
                        <a:cs typeface="Lateef" panose="020B060402020202020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3200" b="1" dirty="0">
                          <a:latin typeface="Lateef" panose="020B0604020202020204" charset="-78"/>
                          <a:cs typeface="Lateef" panose="020B0604020202020204" charset="-78"/>
                        </a:rPr>
                        <a:t>زجاج</a:t>
                      </a:r>
                      <a:endParaRPr lang="en-US" sz="3200" b="1" dirty="0">
                        <a:latin typeface="Lateef" panose="020B0604020202020204" charset="-78"/>
                        <a:cs typeface="Lateef" panose="020B060402020202020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8586">
                <a:tc>
                  <a:txBody>
                    <a:bodyPr/>
                    <a:lstStyle/>
                    <a:p>
                      <a:pPr algn="ctr" rtl="1"/>
                      <a:r>
                        <a:rPr lang="ar-JO" sz="3200" b="1" dirty="0">
                          <a:latin typeface="Lateef" panose="020B0604020202020204" charset="-78"/>
                          <a:cs typeface="Lateef" panose="020B0604020202020204" charset="-78"/>
                        </a:rPr>
                        <a:t>عدّة أشهر</a:t>
                      </a:r>
                      <a:endParaRPr lang="en-US" sz="3200" b="1" dirty="0">
                        <a:latin typeface="Lateef" panose="020B0604020202020204" charset="-78"/>
                        <a:cs typeface="Lateef" panose="020B060402020202020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3200" b="1" dirty="0">
                          <a:latin typeface="Lateef" panose="020B0604020202020204" charset="-78"/>
                          <a:cs typeface="Lateef" panose="020B0604020202020204" charset="-78"/>
                        </a:rPr>
                        <a:t>كرتون</a:t>
                      </a:r>
                      <a:endParaRPr lang="en-US" sz="3200" b="1" dirty="0">
                        <a:latin typeface="Lateef" panose="020B0604020202020204" charset="-78"/>
                        <a:cs typeface="Lateef" panose="020B060402020202020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8586">
                <a:tc>
                  <a:txBody>
                    <a:bodyPr/>
                    <a:lstStyle/>
                    <a:p>
                      <a:pPr algn="ctr" rtl="1"/>
                      <a:r>
                        <a:rPr lang="ar-JO" sz="3200" b="1" dirty="0">
                          <a:latin typeface="Lateef" panose="020B0604020202020204" charset="-78"/>
                          <a:cs typeface="Lateef" panose="020B0604020202020204" charset="-78"/>
                        </a:rPr>
                        <a:t>لا </a:t>
                      </a:r>
                      <a:r>
                        <a:rPr lang="ar-JO" sz="3200" b="1" dirty="0" smtClean="0">
                          <a:latin typeface="Lateef" panose="020B0604020202020204" charset="-78"/>
                          <a:cs typeface="Lateef" panose="020B0604020202020204" charset="-78"/>
                        </a:rPr>
                        <a:t>يتحلّل بتاتًا</a:t>
                      </a:r>
                      <a:endParaRPr lang="en-US" sz="3200" b="1" dirty="0">
                        <a:latin typeface="Lateef" panose="020B0604020202020204" charset="-78"/>
                        <a:cs typeface="Lateef" panose="020B0604020202020204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3200" b="1" dirty="0" err="1">
                          <a:latin typeface="Lateef" panose="020B0604020202020204" charset="-78"/>
                          <a:cs typeface="Lateef" panose="020B0604020202020204" charset="-78"/>
                        </a:rPr>
                        <a:t>كلكار</a:t>
                      </a:r>
                      <a:endParaRPr lang="en-US" sz="3200" b="1" dirty="0">
                        <a:latin typeface="Lateef" panose="020B0604020202020204" charset="-78"/>
                        <a:cs typeface="Lateef" panose="020B060402020202020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Google Shape;310;p13"/>
          <p:cNvSpPr txBox="1">
            <a:spLocks/>
          </p:cNvSpPr>
          <p:nvPr/>
        </p:nvSpPr>
        <p:spPr>
          <a:xfrm>
            <a:off x="857021" y="574041"/>
            <a:ext cx="11234642" cy="11245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4400"/>
              <a:buFont typeface="Calibri"/>
              <a:buNone/>
            </a:pPr>
            <a:r>
              <a:rPr lang="ar-JO" sz="3600" dirty="0" smtClean="0">
                <a:latin typeface="Lateef" panose="01000506020000020003" pitchFamily="2" charset="-78"/>
                <a:cs typeface="Lateef" panose="01000506020000020003" pitchFamily="2" charset="-78"/>
              </a:rPr>
              <a:t>أمامكم موادّ نستعملها، حاولوا أن تخمنّوا كم من الوقت لتتحلّل هذه الموادّ في الطبيعة:</a:t>
            </a:r>
            <a:br>
              <a:rPr lang="ar-JO" sz="3600" dirty="0" smtClean="0">
                <a:latin typeface="Lateef" panose="01000506020000020003" pitchFamily="2" charset="-78"/>
                <a:cs typeface="Lateef" panose="01000506020000020003" pitchFamily="2" charset="-78"/>
              </a:rPr>
            </a:br>
            <a:endParaRPr lang="ar-JO" sz="3600"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>
              <a:lnSpc>
                <a:spcPct val="90000"/>
              </a:lnSpc>
              <a:buClr>
                <a:schemeClr val="lt1"/>
              </a:buClr>
              <a:buSzPts val="4400"/>
            </a:pPr>
            <a:r>
              <a:rPr lang="ar-SA" sz="4500" dirty="0">
                <a:latin typeface="Lateef" panose="01000506020000020003" pitchFamily="2" charset="-78"/>
                <a:cs typeface="Lateef" panose="01000506020000020003" pitchFamily="2" charset="-78"/>
              </a:rPr>
              <a:t>نُنهي ونُجمل</a:t>
            </a:r>
            <a:endParaRPr sz="4500"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  <p:sp>
        <p:nvSpPr>
          <p:cNvPr id="335" name="Google Shape;335;p16"/>
          <p:cNvSpPr txBox="1">
            <a:spLocks noGrp="1"/>
          </p:cNvSpPr>
          <p:nvPr>
            <p:ph type="body" sz="quarter" idx="10"/>
          </p:nvPr>
        </p:nvSpPr>
        <p:spPr>
          <a:xfrm>
            <a:off x="457200" y="1928813"/>
            <a:ext cx="11289323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/>
            <a:r>
              <a:rPr lang="ar-JO" sz="3200" dirty="0">
                <a:latin typeface="Lateef" panose="020B0604020202020204" charset="-78"/>
                <a:cs typeface="Lateef" panose="020B0604020202020204" charset="-78"/>
              </a:rPr>
              <a:t>علينا أن نحافظ على البيئة ونحميها من 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التلوّث</a:t>
            </a:r>
            <a:r>
              <a:rPr lang="ar-JO" sz="3200" dirty="0">
                <a:latin typeface="Lateef" panose="020B0604020202020204" charset="-78"/>
                <a:cs typeface="Lateef" panose="020B0604020202020204" charset="-78"/>
              </a:rPr>
              <a:t>،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 أحدى أهمّ </a:t>
            </a:r>
            <a:r>
              <a:rPr lang="ar-JO" sz="3200" dirty="0">
                <a:latin typeface="Lateef" panose="020B0604020202020204" charset="-78"/>
                <a:cs typeface="Lateef" panose="020B0604020202020204" charset="-78"/>
              </a:rPr>
              <a:t>الطرق لصنع ذلك هي إعادة تدوير 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الموادّ </a:t>
            </a:r>
            <a:r>
              <a:rPr lang="ar-JO" sz="3200" dirty="0">
                <a:latin typeface="Lateef" panose="020B0604020202020204" charset="-78"/>
                <a:cs typeface="Lateef" panose="020B0604020202020204" charset="-78"/>
              </a:rPr>
              <a:t>لنصنع منها أغراض مفيدة وألعاب ممتعة.</a:t>
            </a:r>
            <a:endParaRPr lang="he-IL" sz="3200" dirty="0">
              <a:latin typeface="Lateef" panose="020B0604020202020204" charset="-78"/>
            </a:endParaRPr>
          </a:p>
        </p:txBody>
      </p:sp>
      <p:pic>
        <p:nvPicPr>
          <p:cNvPr id="336" name="Google Shape;33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227203" y="4424747"/>
            <a:ext cx="1695450" cy="2203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222050">
            <a:off x="319777" y="503469"/>
            <a:ext cx="1596108" cy="820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Ecology over white Free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27" y="2950812"/>
            <a:ext cx="3494343" cy="349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>
              <a:lnSpc>
                <a:spcPct val="90000"/>
              </a:lnSpc>
              <a:buClr>
                <a:schemeClr val="lt1"/>
              </a:buClr>
              <a:buSzPts val="4400"/>
            </a:pPr>
            <a:r>
              <a:rPr lang="ar-SA" dirty="0">
                <a:latin typeface="Lateef" panose="01000506020000020003" pitchFamily="2" charset="-78"/>
                <a:cs typeface="Lateef" panose="01000506020000020003" pitchFamily="2" charset="-78"/>
              </a:rPr>
              <a:t>نواصل التدرّب</a:t>
            </a:r>
            <a:endParaRPr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  <p:sp>
        <p:nvSpPr>
          <p:cNvPr id="345" name="Google Shape;345;p17"/>
          <p:cNvSpPr txBox="1">
            <a:spLocks noGrp="1"/>
          </p:cNvSpPr>
          <p:nvPr>
            <p:ph type="body" sz="quarter" idx="10"/>
          </p:nvPr>
        </p:nvSpPr>
        <p:spPr>
          <a:xfrm>
            <a:off x="587320" y="1656524"/>
            <a:ext cx="10885543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ar-SA" dirty="0">
                <a:latin typeface="Lateef" panose="020B0604020202020204" charset="-78"/>
                <a:cs typeface="Lateef" panose="020B0604020202020204" charset="-78"/>
              </a:rPr>
              <a:t> </a:t>
            </a:r>
            <a:r>
              <a:rPr lang="ar-JO" dirty="0">
                <a:latin typeface="Lateef" panose="020B0604020202020204" charset="-78"/>
                <a:cs typeface="Lateef" panose="020B0604020202020204" charset="-78"/>
              </a:rPr>
              <a:t>تساعدوا مع </a:t>
            </a:r>
            <a:r>
              <a:rPr lang="ar-JO" dirty="0" smtClean="0">
                <a:latin typeface="Lateef" panose="020B0604020202020204" charset="-78"/>
                <a:cs typeface="Lateef" panose="020B0604020202020204" charset="-78"/>
              </a:rPr>
              <a:t>الأهل </a:t>
            </a:r>
            <a:r>
              <a:rPr lang="ar-JO" dirty="0">
                <a:latin typeface="Lateef" panose="020B0604020202020204" charset="-78"/>
                <a:cs typeface="Lateef" panose="020B0604020202020204" charset="-78"/>
              </a:rPr>
              <a:t>لتبنوا </a:t>
            </a:r>
            <a:r>
              <a:rPr lang="ar-JO" dirty="0" smtClean="0">
                <a:latin typeface="Lateef" panose="020B0604020202020204" charset="-78"/>
                <a:cs typeface="Lateef" panose="020B0604020202020204" charset="-78"/>
              </a:rPr>
              <a:t>ألعاب </a:t>
            </a:r>
            <a:r>
              <a:rPr lang="ar-JO" dirty="0">
                <a:latin typeface="Lateef" panose="020B0604020202020204" charset="-78"/>
                <a:cs typeface="Lateef" panose="020B0604020202020204" charset="-78"/>
              </a:rPr>
              <a:t>أخرى من </a:t>
            </a:r>
            <a:r>
              <a:rPr lang="ar-JO" dirty="0" smtClean="0">
                <a:latin typeface="Lateef" panose="020B0604020202020204" charset="-78"/>
                <a:cs typeface="Lateef" panose="020B0604020202020204" charset="-78"/>
              </a:rPr>
              <a:t>موادّ </a:t>
            </a:r>
            <a:r>
              <a:rPr lang="ar-JO" dirty="0">
                <a:latin typeface="Lateef" panose="020B0604020202020204" charset="-78"/>
                <a:cs typeface="Lateef" panose="020B0604020202020204" charset="-78"/>
              </a:rPr>
              <a:t>مسترجعة بالبيت. </a:t>
            </a:r>
          </a:p>
          <a:p>
            <a:pPr marL="0" lvl="0" indent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ar-JO" dirty="0">
                <a:latin typeface="Lateef" panose="020B0604020202020204" charset="-78"/>
                <a:cs typeface="Lateef" panose="020B0604020202020204" charset="-78"/>
              </a:rPr>
              <a:t>بإمكانكم استخدام كرتون الحليب أو </a:t>
            </a:r>
            <a:r>
              <a:rPr lang="ar-JO" dirty="0" smtClean="0">
                <a:latin typeface="Lateef" panose="020B0604020202020204" charset="-78"/>
                <a:cs typeface="Lateef" panose="020B0604020202020204" charset="-78"/>
              </a:rPr>
              <a:t>اللبن</a:t>
            </a:r>
            <a:r>
              <a:rPr lang="ar-JO" dirty="0">
                <a:latin typeface="Lateef" panose="020B0604020202020204" charset="-78"/>
                <a:cs typeface="Lateef" panose="020B0604020202020204" charset="-78"/>
              </a:rPr>
              <a:t>، كرتون البيض، </a:t>
            </a:r>
            <a:r>
              <a:rPr lang="ar-JO" dirty="0" smtClean="0">
                <a:latin typeface="Lateef" panose="020B0604020202020204" charset="-78"/>
                <a:cs typeface="Lateef" panose="020B0604020202020204" charset="-78"/>
              </a:rPr>
              <a:t>أو </a:t>
            </a:r>
            <a:r>
              <a:rPr lang="ar-JO" dirty="0">
                <a:latin typeface="Lateef" panose="020B0604020202020204" charset="-78"/>
                <a:cs typeface="Lateef" panose="020B0604020202020204" charset="-78"/>
              </a:rPr>
              <a:t>صندوق أحذية </a:t>
            </a:r>
            <a:r>
              <a:rPr lang="ar-JO" dirty="0" smtClean="0">
                <a:latin typeface="Lateef" panose="020B0604020202020204" charset="-78"/>
                <a:cs typeface="Lateef" panose="020B0604020202020204" charset="-78"/>
              </a:rPr>
              <a:t>فارغ.</a:t>
            </a:r>
            <a:endParaRPr lang="he-IL" dirty="0">
              <a:latin typeface="Lateef" panose="020B0604020202020204" charset="-78"/>
            </a:endParaRPr>
          </a:p>
        </p:txBody>
      </p:sp>
      <p:pic>
        <p:nvPicPr>
          <p:cNvPr id="346" name="Google Shape;34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085F62B-2B65-48F0-B4FF-DF620B8D10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3361" y="3851273"/>
            <a:ext cx="2988229" cy="164135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1BB0A9D-C17E-43DB-9262-A08E534C8A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79"/>
          <a:stretch/>
        </p:blipFill>
        <p:spPr bwMode="auto">
          <a:xfrm>
            <a:off x="4925367" y="3563509"/>
            <a:ext cx="2824829" cy="192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023906E-57DB-47E7-97AF-589BFA468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83"/>
          <a:stretch/>
        </p:blipFill>
        <p:spPr bwMode="auto">
          <a:xfrm>
            <a:off x="947736" y="3563510"/>
            <a:ext cx="3079795" cy="192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imer_15m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" y="0"/>
            <a:ext cx="2289544" cy="1287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7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A51BF3B-13A6-0A4E-8FAA-B873039466C3}"/>
              </a:ext>
            </a:extLst>
          </p:cNvPr>
          <p:cNvSpPr txBox="1"/>
          <p:nvPr/>
        </p:nvSpPr>
        <p:spPr>
          <a:xfrm>
            <a:off x="2201662" y="2505230"/>
            <a:ext cx="7767961" cy="1785104"/>
          </a:xfrm>
          <a:prstGeom prst="rect">
            <a:avLst/>
          </a:prstGeom>
          <a:solidFill>
            <a:schemeClr val="accent1"/>
          </a:solidFill>
        </p:spPr>
        <p:txBody>
          <a:bodyPr wrap="square" rtlCol="1" anchor="ctr">
            <a:spAutoFit/>
          </a:bodyPr>
          <a:lstStyle/>
          <a:p>
            <a:pPr algn="ctr"/>
            <a:r>
              <a:rPr lang="ar-JO" sz="5000" dirty="0">
                <a:solidFill>
                  <a:schemeClr val="bg1"/>
                </a:solidFill>
                <a:latin typeface="Lateef" panose="01000506020000020003" pitchFamily="2" charset="-78"/>
                <a:cs typeface="Lateef" panose="01000506020000020003" pitchFamily="2" charset="-78"/>
              </a:rPr>
              <a:t>شكرًا لمشاهدتكم </a:t>
            </a:r>
            <a:r>
              <a:rPr lang="ar-JO" sz="5000" dirty="0" smtClean="0">
                <a:solidFill>
                  <a:schemeClr val="bg1"/>
                </a:solidFill>
                <a:latin typeface="Lateef" panose="01000506020000020003" pitchFamily="2" charset="-78"/>
                <a:cs typeface="Lateef" panose="01000506020000020003" pitchFamily="2" charset="-78"/>
              </a:rPr>
              <a:t>البثّ</a:t>
            </a:r>
            <a:endParaRPr lang="ar-JO" sz="5000" dirty="0">
              <a:solidFill>
                <a:schemeClr val="bg1"/>
              </a:solidFill>
              <a:latin typeface="Lateef" panose="01000506020000020003" pitchFamily="2" charset="-78"/>
              <a:cs typeface="Lateef" panose="01000506020000020003" pitchFamily="2" charset="-78"/>
            </a:endParaRPr>
          </a:p>
          <a:p>
            <a:pPr algn="ctr"/>
            <a:r>
              <a:rPr lang="ar-JO" sz="3000" dirty="0">
                <a:solidFill>
                  <a:schemeClr val="bg1"/>
                </a:solidFill>
                <a:latin typeface="Lateef" panose="020B0604020202020204" charset="-78"/>
                <a:cs typeface="Lateef" panose="020B0604020202020204" charset="-78"/>
              </a:rPr>
              <a:t>أُنتج لوزارة المعارف بواسطة مركز </a:t>
            </a:r>
            <a:r>
              <a:rPr lang="ar-JO" sz="3000" dirty="0" smtClean="0">
                <a:solidFill>
                  <a:schemeClr val="bg1"/>
                </a:solidFill>
                <a:latin typeface="Lateef" panose="020B0604020202020204" charset="-78"/>
                <a:cs typeface="Lateef" panose="020B0604020202020204" charset="-78"/>
              </a:rPr>
              <a:t>التكنولوجيّا التربويّة- </a:t>
            </a:r>
            <a:r>
              <a:rPr lang="ar-JO" sz="3000" dirty="0">
                <a:solidFill>
                  <a:schemeClr val="bg1"/>
                </a:solidFill>
                <a:latin typeface="Lateef" panose="020B0604020202020204" charset="-78"/>
                <a:cs typeface="Lateef" panose="020B0604020202020204" charset="-78"/>
              </a:rPr>
              <a:t>مطاح</a:t>
            </a:r>
            <a:endParaRPr lang="he-IL" sz="3000" dirty="0">
              <a:solidFill>
                <a:schemeClr val="bg1"/>
              </a:solidFill>
              <a:latin typeface="Lateef" panose="020B0604020202020204" charset="-78"/>
            </a:endParaRPr>
          </a:p>
          <a:p>
            <a:pPr algn="ctr"/>
            <a:endParaRPr lang="he-IL" sz="3000" dirty="0">
              <a:solidFill>
                <a:schemeClr val="bg1"/>
              </a:solidFill>
              <a:latin typeface="Lateef" panose="01000506020000020003" pitchFamily="2" charset="-78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4960622" y="6390526"/>
            <a:ext cx="2250040" cy="467474"/>
          </a:xfrm>
          <a:prstGeom prst="rect">
            <a:avLst/>
          </a:prstGeom>
          <a:solidFill>
            <a:srgbClr val="4499F6"/>
          </a:solidFill>
          <a:ln>
            <a:solidFill>
              <a:srgbClr val="6EB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360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ar-SA" dirty="0">
                <a:latin typeface="Lateef" panose="01000506020000020003" pitchFamily="2" charset="-78"/>
                <a:cs typeface="Lateef" panose="01000506020000020003" pitchFamily="2" charset="-78"/>
              </a:rPr>
              <a:t>ماذا يجب أن نحضّر للحصّة؟</a:t>
            </a:r>
            <a:r>
              <a:rPr lang="ar-JO" dirty="0">
                <a:latin typeface="Lateef" panose="01000506020000020003" pitchFamily="2" charset="-78"/>
                <a:cs typeface="Lateef" panose="01000506020000020003" pitchFamily="2" charset="-78"/>
              </a:rPr>
              <a:t> فعالية 1</a:t>
            </a:r>
            <a:r>
              <a:rPr lang="ar-SA" dirty="0">
                <a:latin typeface="Lateef" panose="01000506020000020003" pitchFamily="2" charset="-78"/>
                <a:cs typeface="Lateef" panose="01000506020000020003" pitchFamily="2" charset="-78"/>
              </a:rPr>
              <a:t> </a:t>
            </a:r>
            <a:endParaRPr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  <p:pic>
        <p:nvPicPr>
          <p:cNvPr id="258" name="Google Shape;258;p7" descr="https://lh6.googleusercontent.com/-eMfgnnBoalvwbez5LUw5fZPMaUF8tLsgEVyqpJZSRs6vUI-NBsUhcyAWwnkeS-dJMoc4mM-f3uaUsKp7KMQq3UwLMstbZQn1kbiskhzS1RvPVMPnFRl-B8eENN1txr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9132" y="4561144"/>
            <a:ext cx="973634" cy="1615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7" descr="https://lh4.googleusercontent.com/8FRkycPXoj7UiB9dvl8WfvE_rPOmNvworJ3hEUUExH908Pyx1w8Shtg70_9YIyrxXZu2Q5tvXMslWX6PBLNTleMKYZ5Wgwd4UNNj4iBwA-K5B6WNBJ5WFRNSOF3busg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0629" y="2293342"/>
            <a:ext cx="1191396" cy="196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7" descr="https://lh5.googleusercontent.com/ZDoHST6h1OCX-u3R0_z7nNa7SfU7HmVM0D695YAePInfr_qNfjeMwiGEv5CWrEZg9NKaTDrt37AL_GYzZsegn6rlPlFCY3VeGszqUWVyGIQFv4vSJtyKvfOsQffjTrz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7588" y="2293314"/>
            <a:ext cx="914767" cy="147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brown cardboard bo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529" y="4366260"/>
            <a:ext cx="2192579" cy="200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מלבן 1"/>
          <p:cNvSpPr/>
          <p:nvPr/>
        </p:nvSpPr>
        <p:spPr>
          <a:xfrm>
            <a:off x="8839199" y="3275112"/>
            <a:ext cx="1784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99" y="2200303"/>
            <a:ext cx="2431221" cy="161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7588" y="4366260"/>
            <a:ext cx="1961853" cy="200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ar-SA" dirty="0">
                <a:latin typeface="Lateef" panose="01000506020000020003" pitchFamily="2" charset="-78"/>
                <a:cs typeface="Lateef" panose="01000506020000020003" pitchFamily="2" charset="-78"/>
              </a:rPr>
              <a:t>ماذا سنتعلّم اليوم؟</a:t>
            </a:r>
            <a:endParaRPr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  <p:sp>
        <p:nvSpPr>
          <p:cNvPr id="249" name="Google Shape;249;p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ar-JO" sz="3200" dirty="0">
                <a:latin typeface="Lateef" panose="020B0604020202020204" charset="-78"/>
                <a:cs typeface="Lateef" panose="020B0604020202020204" charset="-78"/>
              </a:rPr>
              <a:t>الاسترجاع/ الاستحداث/ إعادة تدوير</a:t>
            </a:r>
          </a:p>
          <a:p>
            <a:pPr marL="457200" lvl="0" indent="-4572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ar-JO" sz="3200" dirty="0">
                <a:latin typeface="Lateef" panose="020B0604020202020204" charset="-78"/>
                <a:cs typeface="Lateef" panose="020B0604020202020204" charset="-78"/>
              </a:rPr>
              <a:t>لماذا نسترجع 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الموادّ؟</a:t>
            </a:r>
            <a:endParaRPr lang="ar-JO" sz="3200" dirty="0">
              <a:latin typeface="Lateef" panose="020B0604020202020204" charset="-78"/>
              <a:cs typeface="Lateef" panose="020B0604020202020204" charset="-78"/>
            </a:endParaRPr>
          </a:p>
          <a:p>
            <a:pPr marL="457200" lvl="0" indent="-4572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ar-JO" sz="3200" dirty="0">
                <a:latin typeface="Lateef" panose="020B0604020202020204" charset="-78"/>
                <a:cs typeface="Lateef" panose="020B0604020202020204" charset="-78"/>
              </a:rPr>
              <a:t>ماذا نستطيع أن نفعل 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بالموادّ </a:t>
            </a:r>
            <a:r>
              <a:rPr lang="ar-JO" sz="3200" dirty="0">
                <a:latin typeface="Lateef" panose="020B0604020202020204" charset="-78"/>
                <a:cs typeface="Lateef" panose="020B0604020202020204" charset="-78"/>
              </a:rPr>
              <a:t>المسترجعة؟</a:t>
            </a:r>
          </a:p>
          <a:p>
            <a:pPr marL="457200" lvl="0" indent="-4572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ar-JO" sz="3200" dirty="0">
                <a:latin typeface="Lateef" panose="020B0604020202020204" charset="-78"/>
                <a:cs typeface="Lateef" panose="020B0604020202020204" charset="-78"/>
              </a:rPr>
              <a:t>بناء ألعاب خاصّة بكم من </a:t>
            </a:r>
            <a:r>
              <a:rPr lang="ar-JO" sz="3200" dirty="0" smtClean="0">
                <a:latin typeface="Lateef" panose="020B0604020202020204" charset="-78"/>
                <a:cs typeface="Lateef" panose="020B0604020202020204" charset="-78"/>
              </a:rPr>
              <a:t>موادّ </a:t>
            </a:r>
            <a:r>
              <a:rPr lang="ar-JO" sz="3200" dirty="0">
                <a:latin typeface="Lateef" panose="020B0604020202020204" charset="-78"/>
                <a:cs typeface="Lateef" panose="020B0604020202020204" charset="-78"/>
              </a:rPr>
              <a:t>مسترجعة</a:t>
            </a:r>
          </a:p>
          <a:p>
            <a:pPr marL="457200" lvl="0" indent="-4572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endParaRPr lang="he-IL" sz="3200" dirty="0">
              <a:latin typeface="Lateef" panose="020B0604020202020204" charset="-78"/>
            </a:endParaRPr>
          </a:p>
        </p:txBody>
      </p:sp>
      <p:pic>
        <p:nvPicPr>
          <p:cNvPr id="250" name="Google Shape;25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057618">
            <a:off x="290049" y="269606"/>
            <a:ext cx="1468977" cy="97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sz="4500" dirty="0" smtClean="0">
                <a:latin typeface="Lateef" panose="020B0604020202020204" charset="-78"/>
                <a:cs typeface="Lateef" panose="020B0604020202020204" charset="-78"/>
              </a:rPr>
              <a:t>اُنظر </a:t>
            </a:r>
            <a:r>
              <a:rPr lang="ar-JO" sz="4500" dirty="0">
                <a:latin typeface="Lateef" panose="020B0604020202020204" charset="-78"/>
                <a:cs typeface="Lateef" panose="020B0604020202020204" charset="-78"/>
              </a:rPr>
              <a:t>إ</a:t>
            </a:r>
            <a:r>
              <a:rPr lang="ar-JO" sz="4500" dirty="0" smtClean="0">
                <a:latin typeface="Lateef" panose="020B0604020202020204" charset="-78"/>
                <a:cs typeface="Lateef" panose="020B0604020202020204" charset="-78"/>
              </a:rPr>
              <a:t>لى الصورة </a:t>
            </a:r>
            <a:r>
              <a:rPr lang="ar-JO" sz="4500" dirty="0">
                <a:latin typeface="Lateef" panose="020B0604020202020204" charset="-78"/>
                <a:cs typeface="Lateef" panose="020B0604020202020204" charset="-78"/>
              </a:rPr>
              <a:t>... ماذا ترى؟</a:t>
            </a:r>
            <a:endParaRPr lang="en-US" sz="4500" dirty="0">
              <a:latin typeface="Lateef" panose="020B0604020202020204" charset="-78"/>
              <a:cs typeface="Lateef" panose="020B0604020202020204" charset="-78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843088"/>
            <a:ext cx="10487024" cy="4237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163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"/>
          <p:cNvSpPr txBox="1">
            <a:spLocks noGrp="1"/>
          </p:cNvSpPr>
          <p:nvPr>
            <p:ph type="title"/>
          </p:nvPr>
        </p:nvSpPr>
        <p:spPr>
          <a:xfrm>
            <a:off x="2964263" y="548912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>
              <a:lnSpc>
                <a:spcPct val="90000"/>
              </a:lnSpc>
              <a:buClr>
                <a:schemeClr val="lt1"/>
              </a:buClr>
              <a:buSzPts val="4400"/>
            </a:pPr>
            <a:r>
              <a:rPr lang="ar-SA" dirty="0">
                <a:latin typeface="Lateef" panose="01000506020000020003" pitchFamily="2" charset="-78"/>
                <a:cs typeface="Lateef" panose="01000506020000020003" pitchFamily="2" charset="-78"/>
              </a:rPr>
              <a:t>الآن سنتعلّم</a:t>
            </a:r>
            <a:r>
              <a:rPr lang="ar-JO" dirty="0">
                <a:latin typeface="Lateef" panose="01000506020000020003" pitchFamily="2" charset="-78"/>
                <a:cs typeface="Lateef" panose="01000506020000020003" pitchFamily="2" charset="-78"/>
              </a:rPr>
              <a:t>: الاسترجاع- الاستحداث- إعادة تدوير</a:t>
            </a:r>
            <a:endParaRPr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  <p:sp>
        <p:nvSpPr>
          <p:cNvPr id="295" name="Google Shape;295;p11"/>
          <p:cNvSpPr txBox="1">
            <a:spLocks noGrp="1"/>
          </p:cNvSpPr>
          <p:nvPr>
            <p:ph type="body" sz="quarter" idx="10"/>
          </p:nvPr>
        </p:nvSpPr>
        <p:spPr>
          <a:xfrm>
            <a:off x="0" y="1804262"/>
            <a:ext cx="11686742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ar-JO" dirty="0">
                <a:latin typeface="Lateef" panose="01000506020000020003" pitchFamily="2" charset="-78"/>
                <a:cs typeface="Lateef" panose="01000506020000020003" pitchFamily="2" charset="-78"/>
              </a:rPr>
              <a:t>أن نعيد استعمال </a:t>
            </a:r>
            <a:r>
              <a:rPr lang="ar-JO" dirty="0" smtClean="0">
                <a:latin typeface="Lateef" panose="01000506020000020003" pitchFamily="2" charset="-78"/>
                <a:cs typeface="Lateef" panose="01000506020000020003" pitchFamily="2" charset="-78"/>
              </a:rPr>
              <a:t>الموادّ </a:t>
            </a:r>
            <a:r>
              <a:rPr lang="ar-JO" dirty="0">
                <a:latin typeface="Lateef" panose="01000506020000020003" pitchFamily="2" charset="-78"/>
                <a:cs typeface="Lateef" panose="01000506020000020003" pitchFamily="2" charset="-78"/>
              </a:rPr>
              <a:t>التي </a:t>
            </a:r>
            <a:r>
              <a:rPr lang="ar-JO" dirty="0" smtClean="0">
                <a:latin typeface="Lateef" panose="01000506020000020003" pitchFamily="2" charset="-78"/>
                <a:cs typeface="Lateef" panose="01000506020000020003" pitchFamily="2" charset="-78"/>
              </a:rPr>
              <a:t>تمّ </a:t>
            </a:r>
            <a:r>
              <a:rPr lang="ar-JO" dirty="0">
                <a:latin typeface="Lateef" panose="01000506020000020003" pitchFamily="2" charset="-78"/>
                <a:cs typeface="Lateef" panose="01000506020000020003" pitchFamily="2" charset="-78"/>
              </a:rPr>
              <a:t>استخدامها بالماضي وتحويلها </a:t>
            </a:r>
            <a:r>
              <a:rPr lang="ar-JO" dirty="0" smtClean="0">
                <a:latin typeface="Lateef" panose="01000506020000020003" pitchFamily="2" charset="-78"/>
                <a:cs typeface="Lateef" panose="01000506020000020003" pitchFamily="2" charset="-78"/>
              </a:rPr>
              <a:t>إلى </a:t>
            </a:r>
            <a:r>
              <a:rPr lang="ar-JO" dirty="0">
                <a:latin typeface="Lateef" panose="01000506020000020003" pitchFamily="2" charset="-78"/>
                <a:cs typeface="Lateef" panose="01000506020000020003" pitchFamily="2" charset="-78"/>
              </a:rPr>
              <a:t>منتجات جديدة مفيدة للإنسان.</a:t>
            </a:r>
          </a:p>
          <a:p>
            <a:pPr algn="ctr"/>
            <a:endParaRPr lang="ar-SA"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618" y="2727731"/>
            <a:ext cx="3591426" cy="3277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4697730" y="1632267"/>
            <a:ext cx="7373010" cy="4997133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Tx/>
              <a:buChar char="•"/>
            </a:pPr>
            <a:r>
              <a:rPr lang="ar-AE" sz="3500" kern="0" dirty="0" smtClean="0">
                <a:latin typeface="Lateef" panose="020B0604020202020204" charset="-78"/>
                <a:cs typeface="Lateef" panose="020B0604020202020204" charset="-78"/>
              </a:rPr>
              <a:t>ل</a:t>
            </a:r>
            <a:r>
              <a:rPr lang="ar-JO" sz="3500" kern="0" dirty="0" smtClean="0">
                <a:latin typeface="Lateef" panose="020B0604020202020204" charset="-78"/>
                <a:cs typeface="Lateef" panose="020B0604020202020204" charset="-78"/>
              </a:rPr>
              <a:t>أ</a:t>
            </a:r>
            <a:r>
              <a:rPr lang="ar-AE" sz="3500" kern="0" dirty="0" smtClean="0">
                <a:latin typeface="Lateef" panose="020B0604020202020204" charset="-78"/>
                <a:cs typeface="Lateef" panose="020B0604020202020204" charset="-78"/>
              </a:rPr>
              <a:t>ن</a:t>
            </a:r>
            <a:r>
              <a:rPr lang="ar-JO" sz="3500" kern="0" dirty="0" smtClean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AE" sz="3500" kern="0" dirty="0" smtClean="0">
                <a:latin typeface="Lateef" panose="020B0604020202020204" charset="-78"/>
                <a:cs typeface="Lateef" panose="020B0604020202020204" charset="-78"/>
              </a:rPr>
              <a:t> ال</a:t>
            </a:r>
            <a:r>
              <a:rPr lang="ar-JO" sz="3500" kern="0" dirty="0" smtClean="0">
                <a:latin typeface="Lateef" panose="020B0604020202020204" charset="-78"/>
                <a:cs typeface="Lateef" panose="020B0604020202020204" charset="-78"/>
              </a:rPr>
              <a:t>إ</a:t>
            </a:r>
            <a:r>
              <a:rPr lang="ar-AE" sz="3500" kern="0" dirty="0" smtClean="0">
                <a:latin typeface="Lateef" panose="020B0604020202020204" charset="-78"/>
                <a:cs typeface="Lateef" panose="020B0604020202020204" charset="-78"/>
              </a:rPr>
              <a:t>نسان </a:t>
            </a:r>
            <a:r>
              <a:rPr lang="ar-AE" sz="3500" kern="0" dirty="0">
                <a:latin typeface="Lateef" panose="020B0604020202020204" charset="-78"/>
                <a:cs typeface="Lateef" panose="020B0604020202020204" charset="-78"/>
              </a:rPr>
              <a:t>يستهلك </a:t>
            </a:r>
            <a:r>
              <a:rPr lang="ar-SA" sz="3500" kern="0" dirty="0">
                <a:latin typeface="Lateef" panose="020B0604020202020204" charset="-78"/>
                <a:cs typeface="Lateef" panose="020B0604020202020204" charset="-78"/>
              </a:rPr>
              <a:t>موارد</a:t>
            </a:r>
            <a:r>
              <a:rPr lang="ar-AE" sz="3500" kern="0" dirty="0">
                <a:latin typeface="Lateef" panose="020B0604020202020204" charset="-78"/>
                <a:cs typeface="Lateef" panose="020B0604020202020204" charset="-78"/>
              </a:rPr>
              <a:t> طبيعي</a:t>
            </a:r>
            <a:r>
              <a:rPr lang="ar-JO" sz="3500" kern="0" dirty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AE" sz="3500" kern="0" dirty="0">
                <a:latin typeface="Lateef" panose="020B0604020202020204" charset="-78"/>
                <a:cs typeface="Lateef" panose="020B0604020202020204" charset="-78"/>
              </a:rPr>
              <a:t>ة</a:t>
            </a:r>
            <a:r>
              <a:rPr lang="ar-SA" sz="3500" kern="0" dirty="0">
                <a:latin typeface="Lateef" panose="020B0604020202020204" charset="-78"/>
                <a:cs typeface="Lateef" panose="020B0604020202020204" charset="-78"/>
              </a:rPr>
              <a:t> أكثر بكثير </a:t>
            </a:r>
            <a:r>
              <a:rPr lang="ar-SA" sz="3500" kern="0" dirty="0" smtClean="0">
                <a:latin typeface="Lateef" panose="020B0604020202020204" charset="-78"/>
                <a:cs typeface="Lateef" panose="020B0604020202020204" charset="-78"/>
              </a:rPr>
              <a:t>مم</a:t>
            </a:r>
            <a:r>
              <a:rPr lang="ar-JO" sz="3500" kern="0" dirty="0" smtClean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500" kern="0" dirty="0" smtClean="0">
                <a:latin typeface="Lateef" panose="020B0604020202020204" charset="-78"/>
                <a:cs typeface="Lateef" panose="020B0604020202020204" charset="-78"/>
              </a:rPr>
              <a:t>ا </a:t>
            </a:r>
            <a:r>
              <a:rPr lang="ar-SA" sz="3500" kern="0" dirty="0">
                <a:latin typeface="Lateef" panose="020B0604020202020204" charset="-78"/>
                <a:cs typeface="Lateef" panose="020B0604020202020204" charset="-78"/>
              </a:rPr>
              <a:t>تنتج لنا الطبيعة</a:t>
            </a:r>
            <a:r>
              <a:rPr lang="ar-AE" sz="3500" kern="0" dirty="0">
                <a:latin typeface="Lateef" panose="020B0604020202020204" charset="-78"/>
                <a:cs typeface="Lateef" panose="020B0604020202020204" charset="-78"/>
              </a:rPr>
              <a:t>.</a:t>
            </a:r>
          </a:p>
          <a:p>
            <a:pPr marL="342900" lvl="0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Tx/>
              <a:buChar char="•"/>
            </a:pPr>
            <a:r>
              <a:rPr lang="ar-AE" sz="3500" kern="0" dirty="0">
                <a:latin typeface="Lateef" panose="020B0604020202020204" charset="-78"/>
                <a:cs typeface="Lateef" panose="020B0604020202020204" charset="-78"/>
              </a:rPr>
              <a:t>هناك نفايات مصنوعة من </a:t>
            </a:r>
            <a:r>
              <a:rPr lang="ar-AE" sz="3500" kern="0" dirty="0" smtClean="0">
                <a:latin typeface="Lateef" panose="020B0604020202020204" charset="-78"/>
                <a:cs typeface="Lateef" panose="020B0604020202020204" charset="-78"/>
              </a:rPr>
              <a:t>مواد</a:t>
            </a:r>
            <a:r>
              <a:rPr lang="ar-JO" sz="3500" kern="0" dirty="0" smtClean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AE" sz="3500" kern="0" dirty="0" smtClean="0">
                <a:latin typeface="Lateef" panose="020B0604020202020204" charset="-78"/>
                <a:cs typeface="Lateef" panose="020B0604020202020204" charset="-78"/>
              </a:rPr>
              <a:t> كالبلاستيك</a:t>
            </a:r>
            <a:r>
              <a:rPr lang="ar-JO" sz="3500" kern="0" dirty="0" smtClean="0">
                <a:latin typeface="Lateef" panose="020B0604020202020204" charset="-78"/>
                <a:cs typeface="Lateef" panose="020B0604020202020204" charset="-78"/>
              </a:rPr>
              <a:t>،</a:t>
            </a:r>
            <a:r>
              <a:rPr lang="ar-AE" sz="3500" kern="0" dirty="0" smtClean="0">
                <a:latin typeface="Lateef" panose="020B0604020202020204" charset="-78"/>
                <a:cs typeface="Lateef" panose="020B0604020202020204" charset="-78"/>
              </a:rPr>
              <a:t> </a:t>
            </a:r>
            <a:r>
              <a:rPr lang="ar-AE" sz="3500" kern="0" dirty="0" err="1" smtClean="0">
                <a:latin typeface="Lateef" panose="020B0604020202020204" charset="-78"/>
                <a:cs typeface="Lateef" panose="020B0604020202020204" charset="-78"/>
              </a:rPr>
              <a:t>الكلكار</a:t>
            </a:r>
            <a:r>
              <a:rPr lang="ar-JO" sz="3500" kern="0" dirty="0" smtClean="0">
                <a:latin typeface="Lateef" panose="020B0604020202020204" charset="-78"/>
                <a:cs typeface="Lateef" panose="020B0604020202020204" charset="-78"/>
              </a:rPr>
              <a:t>،</a:t>
            </a:r>
            <a:r>
              <a:rPr lang="ar-AE" sz="3500" kern="0" dirty="0" smtClean="0">
                <a:latin typeface="Lateef" panose="020B0604020202020204" charset="-78"/>
                <a:cs typeface="Lateef" panose="020B0604020202020204" charset="-78"/>
              </a:rPr>
              <a:t> </a:t>
            </a:r>
            <a:r>
              <a:rPr lang="ar-AE" sz="3500" kern="0" dirty="0">
                <a:latin typeface="Lateef" panose="020B0604020202020204" charset="-78"/>
                <a:cs typeface="Lateef" panose="020B0604020202020204" charset="-78"/>
              </a:rPr>
              <a:t>الزجاج </a:t>
            </a:r>
            <a:r>
              <a:rPr lang="ar-AE" sz="3500" kern="0" dirty="0" smtClean="0">
                <a:latin typeface="Lateef" panose="020B0604020202020204" charset="-78"/>
                <a:cs typeface="Lateef" panose="020B0604020202020204" charset="-78"/>
              </a:rPr>
              <a:t>والنايلون</a:t>
            </a:r>
            <a:r>
              <a:rPr lang="ar-JO" sz="3500" kern="0" dirty="0" smtClean="0">
                <a:latin typeface="Lateef" panose="020B0604020202020204" charset="-78"/>
                <a:cs typeface="Lateef" panose="020B0604020202020204" charset="-78"/>
              </a:rPr>
              <a:t>،</a:t>
            </a:r>
            <a:r>
              <a:rPr lang="ar-AE" sz="3500" kern="0" dirty="0" smtClean="0">
                <a:latin typeface="Lateef" panose="020B0604020202020204" charset="-78"/>
                <a:cs typeface="Lateef" panose="020B0604020202020204" charset="-78"/>
              </a:rPr>
              <a:t> </a:t>
            </a:r>
            <a:r>
              <a:rPr lang="ar-AE" sz="3500" kern="0" dirty="0">
                <a:latin typeface="Lateef" panose="020B0604020202020204" charset="-78"/>
                <a:cs typeface="Lateef" panose="020B0604020202020204" charset="-78"/>
              </a:rPr>
              <a:t>وهي </a:t>
            </a:r>
            <a:r>
              <a:rPr lang="ar-AE" sz="3500" kern="0" dirty="0" smtClean="0">
                <a:latin typeface="Lateef" panose="020B0604020202020204" charset="-78"/>
                <a:cs typeface="Lateef" panose="020B0604020202020204" charset="-78"/>
              </a:rPr>
              <a:t>مواد</a:t>
            </a:r>
            <a:r>
              <a:rPr lang="ar-JO" sz="3500" kern="0" dirty="0" smtClean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AE" sz="3500" kern="0" dirty="0" smtClean="0">
                <a:latin typeface="Lateef" panose="020B0604020202020204" charset="-78"/>
                <a:cs typeface="Lateef" panose="020B0604020202020204" charset="-78"/>
              </a:rPr>
              <a:t> </a:t>
            </a:r>
            <a:r>
              <a:rPr lang="ar-AE" sz="3500" kern="0" dirty="0">
                <a:latin typeface="Lateef" panose="020B0604020202020204" charset="-78"/>
                <a:cs typeface="Lateef" panose="020B0604020202020204" charset="-78"/>
              </a:rPr>
              <a:t>غير </a:t>
            </a:r>
            <a:r>
              <a:rPr lang="ar-AE" sz="3500" kern="0" dirty="0" smtClean="0">
                <a:latin typeface="Lateef" panose="020B0604020202020204" charset="-78"/>
                <a:cs typeface="Lateef" panose="020B0604020202020204" charset="-78"/>
              </a:rPr>
              <a:t>طبيعي</a:t>
            </a:r>
            <a:r>
              <a:rPr lang="ar-JO" sz="3500" kern="0" dirty="0" smtClean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AE" sz="3500" kern="0" dirty="0" smtClean="0">
                <a:latin typeface="Lateef" panose="020B0604020202020204" charset="-78"/>
                <a:cs typeface="Lateef" panose="020B0604020202020204" charset="-78"/>
              </a:rPr>
              <a:t>ة </a:t>
            </a:r>
            <a:r>
              <a:rPr lang="ar-AE" sz="3500" kern="0" dirty="0">
                <a:latin typeface="Lateef" panose="020B0604020202020204" charset="-78"/>
                <a:cs typeface="Lateef" panose="020B0604020202020204" charset="-78"/>
              </a:rPr>
              <a:t>يصعب على الطبيعة </a:t>
            </a:r>
            <a:r>
              <a:rPr lang="en-US" sz="3500" kern="0" dirty="0" err="1">
                <a:latin typeface="Lateef" panose="020B0604020202020204" charset="-78"/>
                <a:cs typeface="Lateef" panose="020B0604020202020204" charset="-78"/>
              </a:rPr>
              <a:t>تفكيك</a:t>
            </a:r>
            <a:r>
              <a:rPr lang="ar-AE" sz="3500" kern="0" dirty="0">
                <a:latin typeface="Lateef" panose="020B0604020202020204" charset="-78"/>
                <a:cs typeface="Lateef" panose="020B0604020202020204" charset="-78"/>
              </a:rPr>
              <a:t>ها وهي مضر</a:t>
            </a:r>
            <a:r>
              <a:rPr lang="ar-JO" sz="3500" kern="0" dirty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AE" sz="3500" kern="0" dirty="0">
                <a:latin typeface="Lateef" panose="020B0604020202020204" charset="-78"/>
                <a:cs typeface="Lateef" panose="020B0604020202020204" charset="-78"/>
              </a:rPr>
              <a:t>ة للكائنات الحي</a:t>
            </a:r>
            <a:r>
              <a:rPr lang="ar-JO" sz="3500" kern="0" dirty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AE" sz="3500" kern="0" dirty="0">
                <a:latin typeface="Lateef" panose="020B0604020202020204" charset="-78"/>
                <a:cs typeface="Lateef" panose="020B0604020202020204" charset="-78"/>
              </a:rPr>
              <a:t>ة فتبقى وقت طويل </a:t>
            </a:r>
            <a:r>
              <a:rPr lang="ar-AE" sz="3500" kern="0" dirty="0" smtClean="0">
                <a:latin typeface="Lateef" panose="020B0604020202020204" charset="-78"/>
                <a:cs typeface="Lateef" panose="020B0604020202020204" charset="-78"/>
              </a:rPr>
              <a:t>حت</a:t>
            </a:r>
            <a:r>
              <a:rPr lang="ar-JO" sz="3500" kern="0" dirty="0" smtClean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AE" sz="3500" kern="0" dirty="0" smtClean="0">
                <a:latin typeface="Lateef" panose="020B0604020202020204" charset="-78"/>
                <a:cs typeface="Lateef" panose="020B0604020202020204" charset="-78"/>
              </a:rPr>
              <a:t>ى </a:t>
            </a:r>
            <a:r>
              <a:rPr lang="ar-AE" sz="3500" kern="0" dirty="0" err="1">
                <a:latin typeface="Lateef" panose="020B0604020202020204" charset="-78"/>
                <a:cs typeface="Lateef" panose="020B0604020202020204" charset="-78"/>
              </a:rPr>
              <a:t>تتفك</a:t>
            </a:r>
            <a:r>
              <a:rPr lang="ar-JO" sz="3500" kern="0" dirty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AE" sz="3500" kern="0" dirty="0">
                <a:latin typeface="Lateef" panose="020B0604020202020204" charset="-78"/>
                <a:cs typeface="Lateef" panose="020B0604020202020204" charset="-78"/>
              </a:rPr>
              <a:t>ك وتضر</a:t>
            </a:r>
            <a:r>
              <a:rPr lang="ar-JO" sz="3500" kern="0" dirty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AE" sz="3500" kern="0" dirty="0">
                <a:latin typeface="Lateef" panose="020B0604020202020204" charset="-78"/>
                <a:cs typeface="Lateef" panose="020B0604020202020204" charset="-78"/>
              </a:rPr>
              <a:t>ها</a:t>
            </a:r>
            <a:r>
              <a:rPr lang="ar-AE" sz="3500" kern="0" dirty="0" smtClean="0">
                <a:latin typeface="Lateef" panose="020B0604020202020204" charset="-78"/>
                <a:cs typeface="Lateef" panose="020B0604020202020204" charset="-78"/>
              </a:rPr>
              <a:t>.</a:t>
            </a:r>
            <a:endParaRPr lang="ar-AE" sz="3500" kern="0" dirty="0">
              <a:latin typeface="Lateef" panose="020B0604020202020204" charset="-78"/>
              <a:cs typeface="Lateef" panose="020B0604020202020204" charset="-78"/>
            </a:endParaRPr>
          </a:p>
          <a:p>
            <a:pPr marL="342900" lvl="0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Tx/>
              <a:buChar char="•"/>
            </a:pPr>
            <a:r>
              <a:rPr lang="ar-SA" sz="3500" kern="0" dirty="0">
                <a:latin typeface="Lateef" panose="020B0604020202020204" charset="-78"/>
                <a:cs typeface="Lateef" panose="020B0604020202020204" charset="-78"/>
              </a:rPr>
              <a:t>مرافق دفن</a:t>
            </a:r>
            <a:r>
              <a:rPr lang="ar-JO" sz="3500" kern="0" dirty="0">
                <a:latin typeface="Lateef" panose="020B0604020202020204" charset="-78"/>
                <a:cs typeface="Lateef" panose="020B0604020202020204" charset="-78"/>
              </a:rPr>
              <a:t> النفايات</a:t>
            </a:r>
            <a:r>
              <a:rPr lang="ar-SA" sz="3500" kern="0" dirty="0">
                <a:latin typeface="Lateef" panose="020B0604020202020204" charset="-78"/>
                <a:cs typeface="Lateef" panose="020B0604020202020204" charset="-78"/>
              </a:rPr>
              <a:t> </a:t>
            </a:r>
            <a:r>
              <a:rPr lang="ar-SA" sz="3500" kern="0" dirty="0" smtClean="0">
                <a:latin typeface="Lateef" panose="020B0604020202020204" charset="-78"/>
                <a:cs typeface="Lateef" panose="020B0604020202020204" charset="-78"/>
              </a:rPr>
              <a:t>تلو</a:t>
            </a:r>
            <a:r>
              <a:rPr lang="ar-JO" sz="3500" kern="0" dirty="0" smtClean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500" kern="0" dirty="0" smtClean="0">
                <a:latin typeface="Lateef" panose="020B0604020202020204" charset="-78"/>
                <a:cs typeface="Lateef" panose="020B0604020202020204" charset="-78"/>
              </a:rPr>
              <a:t>ث</a:t>
            </a:r>
            <a:r>
              <a:rPr lang="ar-JO" sz="3500" kern="0" dirty="0" smtClean="0">
                <a:latin typeface="Lateef" panose="020B0604020202020204" charset="-78"/>
                <a:cs typeface="Lateef" panose="020B0604020202020204" charset="-78"/>
              </a:rPr>
              <a:t> </a:t>
            </a:r>
            <a:r>
              <a:rPr lang="ar-SA" sz="3500" kern="0" dirty="0" smtClean="0">
                <a:latin typeface="Lateef" panose="020B0604020202020204" charset="-78"/>
                <a:cs typeface="Lateef" panose="020B0604020202020204" charset="-78"/>
              </a:rPr>
              <a:t>م</a:t>
            </a:r>
            <a:r>
              <a:rPr lang="ar-JO" sz="3500" kern="0" dirty="0">
                <a:latin typeface="Lateef" panose="020B0604020202020204" charset="-78"/>
                <a:cs typeface="Lateef" panose="020B0604020202020204" charset="-78"/>
              </a:rPr>
              <a:t>ا</a:t>
            </a:r>
            <a:r>
              <a:rPr lang="ar-AE" sz="3500" kern="0" dirty="0" smtClean="0">
                <a:latin typeface="Lateef" panose="020B0604020202020204" charset="-78"/>
                <a:cs typeface="Lateef" panose="020B0604020202020204" charset="-78"/>
              </a:rPr>
              <a:t> </a:t>
            </a:r>
            <a:r>
              <a:rPr lang="ar-AE" sz="3500" kern="0" dirty="0">
                <a:latin typeface="Lateef" panose="020B0604020202020204" charset="-78"/>
                <a:cs typeface="Lateef" panose="020B0604020202020204" charset="-78"/>
              </a:rPr>
              <a:t>حولها</a:t>
            </a:r>
            <a:r>
              <a:rPr lang="ar-SA" sz="3500" kern="0" dirty="0">
                <a:latin typeface="Lateef" panose="020B0604020202020204" charset="-78"/>
                <a:cs typeface="Lateef" panose="020B0604020202020204" charset="-78"/>
              </a:rPr>
              <a:t> الأرض</a:t>
            </a:r>
            <a:r>
              <a:rPr lang="ar-JO" sz="3500" kern="0" dirty="0">
                <a:latin typeface="Lateef" panose="020B0604020202020204" charset="-78"/>
                <a:cs typeface="Lateef" panose="020B0604020202020204" charset="-78"/>
              </a:rPr>
              <a:t>،</a:t>
            </a:r>
            <a:r>
              <a:rPr lang="ar-SA" sz="3500" kern="0" dirty="0">
                <a:latin typeface="Lateef" panose="020B0604020202020204" charset="-78"/>
                <a:cs typeface="Lateef" panose="020B0604020202020204" charset="-78"/>
              </a:rPr>
              <a:t> الهواء </a:t>
            </a:r>
            <a:r>
              <a:rPr lang="ar-AE" sz="3500" kern="0" dirty="0">
                <a:latin typeface="Lateef" panose="020B0604020202020204" charset="-78"/>
                <a:cs typeface="Lateef" panose="020B0604020202020204" charset="-78"/>
              </a:rPr>
              <a:t>والماء</a:t>
            </a:r>
            <a:r>
              <a:rPr lang="ar-AE" sz="3500" kern="0" dirty="0" smtClean="0">
                <a:latin typeface="Lateef" panose="020B0604020202020204" charset="-78"/>
                <a:cs typeface="Lateef" panose="020B0604020202020204" charset="-78"/>
              </a:rPr>
              <a:t>.</a:t>
            </a:r>
            <a:endParaRPr lang="ar-AE" sz="3500" kern="0" dirty="0">
              <a:latin typeface="Lateef" panose="020B0604020202020204" charset="-78"/>
              <a:cs typeface="Lateef" panose="020B0604020202020204" charset="-78"/>
            </a:endParaRP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7B50092D-B4A3-418C-9CA4-CFEFE6BA7DE2}"/>
              </a:ext>
            </a:extLst>
          </p:cNvPr>
          <p:cNvSpPr txBox="1">
            <a:spLocks/>
          </p:cNvSpPr>
          <p:nvPr/>
        </p:nvSpPr>
        <p:spPr>
          <a:xfrm>
            <a:off x="2964263" y="544991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JO" sz="4500" dirty="0">
                <a:latin typeface="Lateef" panose="020B0604020202020204" charset="-78"/>
                <a:cs typeface="Lateef" panose="020B0604020202020204" charset="-78"/>
              </a:rPr>
              <a:t>نواصل </a:t>
            </a:r>
            <a:r>
              <a:rPr lang="ar-JO" sz="4500" dirty="0" smtClean="0">
                <a:latin typeface="Lateef" panose="020B0604020202020204" charset="-78"/>
                <a:cs typeface="Lateef" panose="020B0604020202020204" charset="-78"/>
              </a:rPr>
              <a:t>التعلّم         لماذا نسترجع الموادّ؟</a:t>
            </a:r>
            <a:endParaRPr lang="en-US" sz="4500" dirty="0">
              <a:latin typeface="Lateef" panose="020B0604020202020204" charset="-78"/>
              <a:cs typeface="Lateef" panose="020B0604020202020204" charset="-78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7620"/>
            <a:ext cx="4642474" cy="264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13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JO" sz="4500" dirty="0">
                <a:latin typeface="Lateef" panose="020B0604020202020204" charset="-78"/>
                <a:cs typeface="Lateef" panose="020B0604020202020204" charset="-78"/>
              </a:rPr>
              <a:t>ماذا يمكننا أن نسترجع؟</a:t>
            </a:r>
            <a:endParaRPr lang="en-US" sz="4500" dirty="0">
              <a:latin typeface="Lateef" panose="020B0604020202020204" charset="-78"/>
              <a:cs typeface="Lateef" panose="020B0604020202020204" charset="-78"/>
            </a:endParaRP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422910" y="2087075"/>
            <a:ext cx="10938680" cy="3844925"/>
          </a:xfrm>
        </p:spPr>
        <p:txBody>
          <a:bodyPr/>
          <a:lstStyle/>
          <a:p>
            <a:r>
              <a:rPr lang="ar-JO" dirty="0">
                <a:latin typeface="Lateef" panose="020B0604020202020204" charset="-78"/>
                <a:cs typeface="Lateef" panose="020B0604020202020204" charset="-78"/>
              </a:rPr>
              <a:t>مواد </a:t>
            </a:r>
            <a:r>
              <a:rPr lang="ar-JO" dirty="0" smtClean="0">
                <a:latin typeface="Lateef" panose="020B0604020202020204" charset="-78"/>
                <a:cs typeface="Lateef" panose="020B0604020202020204" charset="-78"/>
              </a:rPr>
              <a:t>بلاستيك، </a:t>
            </a:r>
            <a:r>
              <a:rPr lang="ar-JO" dirty="0">
                <a:latin typeface="Lateef" panose="020B0604020202020204" charset="-78"/>
                <a:cs typeface="Lateef" panose="020B0604020202020204" charset="-78"/>
              </a:rPr>
              <a:t>مواد مصنوعة من </a:t>
            </a:r>
            <a:r>
              <a:rPr lang="ar-JO" dirty="0" smtClean="0">
                <a:latin typeface="Lateef" panose="020B0604020202020204" charset="-78"/>
                <a:cs typeface="Lateef" panose="020B0604020202020204" charset="-78"/>
              </a:rPr>
              <a:t>الزجاج، معادن، ورق، </a:t>
            </a:r>
            <a:r>
              <a:rPr lang="ar-JO" dirty="0">
                <a:latin typeface="Lateef" panose="020B0604020202020204" charset="-78"/>
                <a:cs typeface="Lateef" panose="020B0604020202020204" charset="-78"/>
              </a:rPr>
              <a:t>نفايات </a:t>
            </a:r>
            <a:r>
              <a:rPr lang="ar-JO" dirty="0" smtClean="0">
                <a:latin typeface="Lateef" panose="020B0604020202020204" charset="-78"/>
                <a:cs typeface="Lateef" panose="020B0604020202020204" charset="-78"/>
              </a:rPr>
              <a:t>عضويّة </a:t>
            </a:r>
            <a:r>
              <a:rPr lang="ar-JO" dirty="0">
                <a:latin typeface="Lateef" panose="020B0604020202020204" charset="-78"/>
                <a:cs typeface="Lateef" panose="020B0604020202020204" charset="-78"/>
              </a:rPr>
              <a:t>(طعام</a:t>
            </a:r>
            <a:r>
              <a:rPr lang="ar-JO" dirty="0" smtClean="0">
                <a:latin typeface="Lateef" panose="020B0604020202020204" charset="-78"/>
                <a:cs typeface="Lateef" panose="020B0604020202020204" charset="-78"/>
              </a:rPr>
              <a:t>)، </a:t>
            </a:r>
            <a:r>
              <a:rPr lang="ar-JO" dirty="0">
                <a:latin typeface="Lateef" panose="020B0604020202020204" charset="-78"/>
                <a:cs typeface="Lateef" panose="020B0604020202020204" charset="-78"/>
              </a:rPr>
              <a:t>قماش.</a:t>
            </a:r>
          </a:p>
          <a:p>
            <a:endParaRPr lang="ar-JO" dirty="0">
              <a:latin typeface="Lateef" panose="020B0604020202020204" charset="-78"/>
              <a:cs typeface="Lateef" panose="020B0604020202020204" charset="-78"/>
            </a:endParaRPr>
          </a:p>
          <a:p>
            <a:endParaRPr lang="en-US" dirty="0">
              <a:latin typeface="Lateef" panose="020B0604020202020204" charset="-78"/>
              <a:cs typeface="Lateef" panose="020B0604020202020204" charset="-78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772" y="2993679"/>
            <a:ext cx="7599388" cy="352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43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ar-JO" dirty="0" smtClean="0">
                <a:latin typeface="Lateef" panose="01000506020000020003" pitchFamily="2" charset="-78"/>
                <a:cs typeface="Lateef" panose="01000506020000020003" pitchFamily="2" charset="-78"/>
              </a:rPr>
              <a:t>أيّ </a:t>
            </a:r>
            <a:r>
              <a:rPr lang="ar-JO" dirty="0">
                <a:latin typeface="Lateef" panose="01000506020000020003" pitchFamily="2" charset="-78"/>
                <a:cs typeface="Lateef" panose="01000506020000020003" pitchFamily="2" charset="-78"/>
              </a:rPr>
              <a:t>لعبة يمكننا </a:t>
            </a:r>
            <a:r>
              <a:rPr lang="ar-JO" dirty="0" smtClean="0">
                <a:latin typeface="Lateef" panose="01000506020000020003" pitchFamily="2" charset="-78"/>
                <a:cs typeface="Lateef" panose="01000506020000020003" pitchFamily="2" charset="-78"/>
              </a:rPr>
              <a:t>أن </a:t>
            </a:r>
            <a:r>
              <a:rPr lang="ar-JO" dirty="0">
                <a:latin typeface="Lateef" panose="01000506020000020003" pitchFamily="2" charset="-78"/>
                <a:cs typeface="Lateef" panose="01000506020000020003" pitchFamily="2" charset="-78"/>
              </a:rPr>
              <a:t>نلعبها </a:t>
            </a:r>
            <a:r>
              <a:rPr lang="ar-JO" dirty="0" smtClean="0">
                <a:latin typeface="Lateef" panose="01000506020000020003" pitchFamily="2" charset="-78"/>
                <a:cs typeface="Lateef" panose="01000506020000020003" pitchFamily="2" charset="-78"/>
              </a:rPr>
              <a:t>بواسطة </a:t>
            </a:r>
            <a:r>
              <a:rPr lang="ar-JO" dirty="0">
                <a:latin typeface="Lateef" panose="01000506020000020003" pitchFamily="2" charset="-78"/>
                <a:cs typeface="Lateef" panose="01000506020000020003" pitchFamily="2" charset="-78"/>
              </a:rPr>
              <a:t>عشرة حجارة ولوح؟</a:t>
            </a:r>
            <a:endParaRPr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  <p:sp>
        <p:nvSpPr>
          <p:cNvPr id="270" name="Google Shape;270;p8"/>
          <p:cNvSpPr txBox="1">
            <a:spLocks noGrp="1"/>
          </p:cNvSpPr>
          <p:nvPr>
            <p:ph idx="1"/>
          </p:nvPr>
        </p:nvSpPr>
        <p:spPr>
          <a:xfrm>
            <a:off x="728663" y="1621835"/>
            <a:ext cx="10515600" cy="435133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/>
            <a:endParaRPr lang="he-IL" dirty="0">
              <a:latin typeface="Lateef" panose="01000506020000020003" pitchFamily="2" charset="-78"/>
            </a:endParaRPr>
          </a:p>
        </p:txBody>
      </p:sp>
      <p:pic>
        <p:nvPicPr>
          <p:cNvPr id="271" name="Google Shape;27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62585" y="5570467"/>
            <a:ext cx="1848622" cy="2100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057618">
            <a:off x="290049" y="269606"/>
            <a:ext cx="1468977" cy="97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654" y="1621835"/>
            <a:ext cx="5173371" cy="435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4" y="1621834"/>
            <a:ext cx="5342230" cy="435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 txBox="1">
            <a:spLocks noGrp="1"/>
          </p:cNvSpPr>
          <p:nvPr>
            <p:ph type="title"/>
          </p:nvPr>
        </p:nvSpPr>
        <p:spPr>
          <a:xfrm>
            <a:off x="1034373" y="485774"/>
            <a:ext cx="1100671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ar-JO" sz="4500" dirty="0">
                <a:latin typeface="Lateef" panose="01000506020000020003" pitchFamily="2" charset="-78"/>
                <a:cs typeface="Lateef" panose="01000506020000020003" pitchFamily="2" charset="-78"/>
              </a:rPr>
              <a:t>لحظة تفكير وتأمّل:</a:t>
            </a:r>
            <a:r>
              <a:rPr lang="ar-JO" sz="3500" dirty="0">
                <a:latin typeface="Lateef" panose="01000506020000020003" pitchFamily="2" charset="-78"/>
                <a:cs typeface="Lateef" panose="01000506020000020003" pitchFamily="2" charset="-78"/>
              </a:rPr>
              <a:t/>
            </a:r>
            <a:br>
              <a:rPr lang="ar-JO" sz="3500" dirty="0">
                <a:latin typeface="Lateef" panose="01000506020000020003" pitchFamily="2" charset="-78"/>
                <a:cs typeface="Lateef" panose="01000506020000020003" pitchFamily="2" charset="-78"/>
              </a:rPr>
            </a:br>
            <a:r>
              <a:rPr lang="ar-JO" sz="3500" dirty="0">
                <a:latin typeface="Lateef" panose="01000506020000020003" pitchFamily="2" charset="-78"/>
                <a:cs typeface="Lateef" panose="01000506020000020003" pitchFamily="2" charset="-78"/>
              </a:rPr>
              <a:t>ما هي </a:t>
            </a:r>
            <a:r>
              <a:rPr lang="ar-JO" sz="3500" dirty="0" smtClean="0">
                <a:latin typeface="Lateef" panose="01000506020000020003" pitchFamily="2" charset="-78"/>
                <a:cs typeface="Lateef" panose="01000506020000020003" pitchFamily="2" charset="-78"/>
              </a:rPr>
              <a:t>الأغراض </a:t>
            </a:r>
            <a:r>
              <a:rPr lang="ar-JO" sz="3500" dirty="0">
                <a:latin typeface="Lateef" panose="01000506020000020003" pitchFamily="2" charset="-78"/>
                <a:cs typeface="Lateef" panose="01000506020000020003" pitchFamily="2" charset="-78"/>
              </a:rPr>
              <a:t>التي ممكن </a:t>
            </a:r>
            <a:r>
              <a:rPr lang="ar-JO" sz="3500" dirty="0" smtClean="0">
                <a:latin typeface="Lateef" panose="01000506020000020003" pitchFamily="2" charset="-78"/>
                <a:cs typeface="Lateef" panose="01000506020000020003" pitchFamily="2" charset="-78"/>
              </a:rPr>
              <a:t>إعادة </a:t>
            </a:r>
            <a:r>
              <a:rPr lang="ar-JO" sz="3500" dirty="0">
                <a:latin typeface="Lateef" panose="01000506020000020003" pitchFamily="2" charset="-78"/>
                <a:cs typeface="Lateef" panose="01000506020000020003" pitchFamily="2" charset="-78"/>
              </a:rPr>
              <a:t>تدويرها في المنزل؟</a:t>
            </a:r>
            <a:endParaRPr sz="3500"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  <p:pic>
        <p:nvPicPr>
          <p:cNvPr id="304" name="Google Shape;304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7084" y="262845"/>
            <a:ext cx="1047545" cy="5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92" y="2991475"/>
            <a:ext cx="2020261" cy="2020261"/>
          </a:xfrm>
          <a:prstGeom prst="rect">
            <a:avLst/>
          </a:prstGeom>
        </p:spPr>
      </p:pic>
      <p:cxnSp>
        <p:nvCxnSpPr>
          <p:cNvPr id="5" name="מחבר חץ ישר 4"/>
          <p:cNvCxnSpPr/>
          <p:nvPr/>
        </p:nvCxnSpPr>
        <p:spPr>
          <a:xfrm flipV="1">
            <a:off x="7409692" y="2804879"/>
            <a:ext cx="621847" cy="3673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מחבר חץ ישר 7"/>
          <p:cNvCxnSpPr>
            <a:cxnSpLocks/>
          </p:cNvCxnSpPr>
          <p:nvPr/>
        </p:nvCxnSpPr>
        <p:spPr>
          <a:xfrm flipV="1">
            <a:off x="7409692" y="4510959"/>
            <a:ext cx="9742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מחבר חץ ישר 9"/>
          <p:cNvCxnSpPr/>
          <p:nvPr/>
        </p:nvCxnSpPr>
        <p:spPr>
          <a:xfrm>
            <a:off x="7088563" y="5192478"/>
            <a:ext cx="942975" cy="4222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מחבר חץ ישר 11"/>
          <p:cNvCxnSpPr/>
          <p:nvPr/>
        </p:nvCxnSpPr>
        <p:spPr>
          <a:xfrm>
            <a:off x="6040814" y="5403616"/>
            <a:ext cx="0" cy="6016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חץ ישר 13"/>
          <p:cNvCxnSpPr/>
          <p:nvPr/>
        </p:nvCxnSpPr>
        <p:spPr>
          <a:xfrm flipH="1">
            <a:off x="4078664" y="5192479"/>
            <a:ext cx="923925" cy="3270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מחבר חץ ישר 15"/>
          <p:cNvCxnSpPr/>
          <p:nvPr/>
        </p:nvCxnSpPr>
        <p:spPr>
          <a:xfrm flipH="1">
            <a:off x="3990017" y="4182349"/>
            <a:ext cx="110121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מחבר חץ ישר 17"/>
          <p:cNvCxnSpPr/>
          <p:nvPr/>
        </p:nvCxnSpPr>
        <p:spPr>
          <a:xfrm flipH="1" flipV="1">
            <a:off x="4412039" y="2763088"/>
            <a:ext cx="679196" cy="4122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מחבר חץ ישר 19"/>
          <p:cNvCxnSpPr/>
          <p:nvPr/>
        </p:nvCxnSpPr>
        <p:spPr>
          <a:xfrm flipH="1" flipV="1">
            <a:off x="6040814" y="2435547"/>
            <a:ext cx="19050" cy="6550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0402"/>
            <a:ext cx="2145350" cy="765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2221</TotalTime>
  <Words>908</Words>
  <Application>Microsoft Office PowerPoint</Application>
  <PresentationFormat>מסך רחב</PresentationFormat>
  <Paragraphs>128</Paragraphs>
  <Slides>15</Slides>
  <Notes>12</Notes>
  <HiddenSlides>0</HiddenSlides>
  <MMClips>3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15</vt:i4>
      </vt:variant>
    </vt:vector>
  </HeadingPairs>
  <TitlesOfParts>
    <vt:vector size="21" baseType="lpstr">
      <vt:lpstr>Arial</vt:lpstr>
      <vt:lpstr>Open Sans</vt:lpstr>
      <vt:lpstr>Calibri</vt:lpstr>
      <vt:lpstr>Alef</vt:lpstr>
      <vt:lpstr>Lateef</vt:lpstr>
      <vt:lpstr>Office Theme</vt:lpstr>
      <vt:lpstr>מצגת של PowerPoint‏</vt:lpstr>
      <vt:lpstr>ماذا يجب أن نحضّر للحصّة؟ فعالية 1 </vt:lpstr>
      <vt:lpstr>ماذا سنتعلّم اليوم؟</vt:lpstr>
      <vt:lpstr>اُنظر إلى الصورة ... ماذا ترى؟</vt:lpstr>
      <vt:lpstr>الآن سنتعلّم: الاسترجاع- الاستحداث- إعادة تدوير</vt:lpstr>
      <vt:lpstr>מצגת של PowerPoint‏</vt:lpstr>
      <vt:lpstr>ماذا يمكننا أن نسترجع؟</vt:lpstr>
      <vt:lpstr>أيّ لعبة يمكننا أن نلعبها بواسطة عشرة حجارة ولوح؟</vt:lpstr>
      <vt:lpstr>لحظة تفكير وتأمّل: ما هي الأغراض التي ممكن إعادة تدويرها في المنزل؟</vt:lpstr>
      <vt:lpstr>لحظة تفكير وتأمّل: ما هي الأغراض التي ممكن إعادة تدويرها في المنزل؟</vt:lpstr>
      <vt:lpstr>أمامكم موادّ نستعملها، حاولوا أن تخمنّوا كم من الوقت لتتحلّل هذه الموادّ في الطبيعة: </vt:lpstr>
      <vt:lpstr>מצגת של PowerPoint‏</vt:lpstr>
      <vt:lpstr>نُنهي ونُجمل</vt:lpstr>
      <vt:lpstr>نواصل التدرّب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Ruthy Betinger</dc:creator>
  <cp:lastModifiedBy>Maha Hajase</cp:lastModifiedBy>
  <cp:revision>72</cp:revision>
  <dcterms:created xsi:type="dcterms:W3CDTF">2020-03-11T07:11:19Z</dcterms:created>
  <dcterms:modified xsi:type="dcterms:W3CDTF">2020-04-22T10:06:15Z</dcterms:modified>
</cp:coreProperties>
</file>