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6"/>
  </p:notesMasterIdLst>
  <p:sldIdLst>
    <p:sldId id="260" r:id="rId2"/>
    <p:sldId id="261" r:id="rId3"/>
    <p:sldId id="294" r:id="rId4"/>
    <p:sldId id="296" r:id="rId5"/>
    <p:sldId id="291" r:id="rId6"/>
    <p:sldId id="292" r:id="rId7"/>
    <p:sldId id="266" r:id="rId8"/>
    <p:sldId id="293" r:id="rId9"/>
    <p:sldId id="281" r:id="rId10"/>
    <p:sldId id="297" r:id="rId11"/>
    <p:sldId id="268" r:id="rId12"/>
    <p:sldId id="280" r:id="rId13"/>
    <p:sldId id="283" r:id="rId14"/>
    <p:sldId id="298" r:id="rId15"/>
    <p:sldId id="272" r:id="rId16"/>
    <p:sldId id="295" r:id="rId17"/>
    <p:sldId id="282" r:id="rId18"/>
    <p:sldId id="299" r:id="rId19"/>
    <p:sldId id="300" r:id="rId20"/>
    <p:sldId id="301" r:id="rId21"/>
    <p:sldId id="302" r:id="rId22"/>
    <p:sldId id="303" r:id="rId23"/>
    <p:sldId id="304" r:id="rId24"/>
    <p:sldId id="305" r:id="rId25"/>
  </p:sldIdLst>
  <p:sldSz cx="12192000" cy="6858000"/>
  <p:notesSz cx="6858000" cy="9144000"/>
  <p:embeddedFontLst>
    <p:embeddedFont>
      <p:font typeface="David" panose="020E0502060401010101" pitchFamily="34" charset="-79"/>
      <p:regular r:id="rId27"/>
      <p:bold r:id="rId28"/>
    </p:embeddedFont>
    <p:embeddedFont>
      <p:font typeface="Tahoma" panose="020B0604030504040204" pitchFamily="34" charset="0"/>
      <p:regular r:id="rId29"/>
      <p:bold r:id="rId30"/>
    </p:embeddedFont>
    <p:embeddedFont>
      <p:font typeface="Alef" panose="00000500000000000000" pitchFamily="2" charset="-79"/>
      <p:regular r:id="rId31"/>
      <p:bold r:id="rId32"/>
    </p:embeddedFont>
    <p:embeddedFont>
      <p:font typeface="Calibri" panose="020F0502020204030204" pitchFamily="34"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מקטע ברירת מחדל" id="{2CE464A9-E972-4339-8EE7-98767974E56B}">
          <p14:sldIdLst>
            <p14:sldId id="260"/>
            <p14:sldId id="261"/>
            <p14:sldId id="294"/>
            <p14:sldId id="296"/>
            <p14:sldId id="291"/>
            <p14:sldId id="292"/>
            <p14:sldId id="266"/>
            <p14:sldId id="293"/>
            <p14:sldId id="281"/>
            <p14:sldId id="297"/>
            <p14:sldId id="268"/>
            <p14:sldId id="280"/>
            <p14:sldId id="283"/>
            <p14:sldId id="298"/>
            <p14:sldId id="272"/>
            <p14:sldId id="295"/>
            <p14:sldId id="282"/>
            <p14:sldId id="299"/>
            <p14:sldId id="300"/>
            <p14:sldId id="301"/>
            <p14:sldId id="302"/>
            <p14:sldId id="303"/>
            <p14:sldId id="304"/>
            <p14:sldId id="305"/>
          </p14:sldIdLst>
        </p14:section>
        <p14:section name="מקטע ללא כותרת" id="{DAAB2D4F-F5DF-4376-BEC0-7672853B2FBB}">
          <p14:sldIdLst/>
        </p14:section>
      </p14:sectionLst>
    </p:ex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ללא סגנון, ללא רשת">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סגנון בהיר 2 - הדגשה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0874" autoAdjust="0"/>
  </p:normalViewPr>
  <p:slideViewPr>
    <p:cSldViewPr snapToGrid="0">
      <p:cViewPr varScale="1">
        <p:scale>
          <a:sx n="59" d="100"/>
          <a:sy n="59" d="100"/>
        </p:scale>
        <p:origin x="534" y="72"/>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iw-IL" dirty="0"/>
              <a:t>כתבו את המלל בהתאם ואת הציוד הדרוש.</a:t>
            </a:r>
            <a:endParaRPr dirty="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13</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8893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x-none" b="1" dirty="0"/>
              <a:t>משך השקף: עד 5 דקות</a:t>
            </a:r>
            <a:endParaRPr dirty="0"/>
          </a:p>
          <a:p>
            <a:pPr marL="0" marR="0" lvl="0" indent="0" algn="r" rtl="1">
              <a:lnSpc>
                <a:spcPct val="100000"/>
              </a:lnSpc>
              <a:spcBef>
                <a:spcPts val="0"/>
              </a:spcBef>
              <a:spcAft>
                <a:spcPts val="0"/>
              </a:spcAft>
              <a:buClr>
                <a:srgbClr val="000000"/>
              </a:buClr>
              <a:buSzPts val="1100"/>
              <a:buFont typeface="Arial"/>
              <a:buNone/>
            </a:pPr>
            <a:endParaRPr dirty="0"/>
          </a:p>
          <a:p>
            <a:pPr marL="0" marR="0" lvl="0" indent="0" algn="r" rtl="1">
              <a:lnSpc>
                <a:spcPct val="100000"/>
              </a:lnSpc>
              <a:spcBef>
                <a:spcPts val="0"/>
              </a:spcBef>
              <a:spcAft>
                <a:spcPts val="0"/>
              </a:spcAft>
              <a:buClr>
                <a:srgbClr val="000000"/>
              </a:buClr>
              <a:buSzPts val="1100"/>
              <a:buFont typeface="Arial"/>
              <a:buNone/>
            </a:pPr>
            <a:r>
              <a:rPr lang="x-none" dirty="0"/>
              <a:t>סיכום</a:t>
            </a:r>
            <a:r>
              <a:rPr lang="he-IL" dirty="0"/>
              <a:t> התובנות והמסרים העיקריים</a:t>
            </a:r>
            <a:r>
              <a:rPr lang="x-none" dirty="0"/>
              <a:t> ויציאה ל</a:t>
            </a:r>
            <a:r>
              <a:rPr lang="he-IL" dirty="0"/>
              <a:t>משימה</a:t>
            </a:r>
            <a:r>
              <a:rPr lang="x-none" dirty="0"/>
              <a:t>. שלב זה יכלול סיכום של התוכן הנלמד תוך מענה על שאלות כמו: מה עשינו פה היום? מה למדנו? מומלץ לשלב אלמנטים חווייתיים כגון משחק מסכם, חידה, טיפ מיוחד להמשך הלמידה ועוד.</a:t>
            </a:r>
            <a:endParaRPr dirty="0"/>
          </a:p>
          <a:p>
            <a:pPr marL="0" lvl="0" indent="0" algn="r" rtl="1">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14</a:t>
            </a:fld>
            <a:endParaRPr/>
          </a:p>
        </p:txBody>
      </p:sp>
    </p:spTree>
    <p:extLst>
      <p:ext uri="{BB962C8B-B14F-4D97-AF65-F5344CB8AC3E}">
        <p14:creationId xmlns:p14="http://schemas.microsoft.com/office/powerpoint/2010/main" val="178063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dirty="0"/>
              <a:t>משך השקף: עד 15 דקות</a:t>
            </a:r>
            <a:endParaRPr dirty="0"/>
          </a:p>
          <a:p>
            <a:pPr marL="0" lvl="0" indent="0" algn="r" rtl="1">
              <a:spcBef>
                <a:spcPts val="0"/>
              </a:spcBef>
              <a:spcAft>
                <a:spcPts val="0"/>
              </a:spcAft>
              <a:buClr>
                <a:schemeClr val="dk1"/>
              </a:buClr>
              <a:buSzPts val="1200"/>
              <a:buFont typeface="Calibri"/>
              <a:buNone/>
            </a:pPr>
            <a:endParaRPr b="1" dirty="0"/>
          </a:p>
          <a:p>
            <a:pPr marL="158750" lvl="0" indent="0" algn="r" rtl="1">
              <a:spcBef>
                <a:spcPts val="0"/>
              </a:spcBef>
              <a:spcAft>
                <a:spcPts val="0"/>
              </a:spcAft>
              <a:buClr>
                <a:schemeClr val="dk1"/>
              </a:buClr>
              <a:buSzPts val="1200"/>
              <a:buFont typeface="Calibri"/>
              <a:buNone/>
            </a:pPr>
            <a:r>
              <a:rPr lang="iw-IL" dirty="0"/>
              <a:t>בשלב זה הסבירו לתלמידים את </a:t>
            </a:r>
            <a:r>
              <a:rPr lang="he-IL" dirty="0"/>
              <a:t>המשימה</a:t>
            </a:r>
            <a:r>
              <a:rPr lang="iw-IL" dirty="0"/>
              <a:t> והיפרדו מהם. עם יציאת התלמידים </a:t>
            </a:r>
            <a:r>
              <a:rPr lang="he-IL" dirty="0"/>
              <a:t>למשימה</a:t>
            </a:r>
            <a:r>
              <a:rPr lang="iw-IL" dirty="0"/>
              <a:t> יסתיים שלב הצילום שלכם כמורים.</a:t>
            </a:r>
            <a:endParaRPr dirty="0"/>
          </a:p>
          <a:p>
            <a:pPr marL="0" lvl="0" indent="0" algn="r" rtl="1">
              <a:spcBef>
                <a:spcPts val="0"/>
              </a:spcBef>
              <a:spcAft>
                <a:spcPts val="0"/>
              </a:spcAft>
              <a:buNone/>
            </a:pPr>
            <a:endParaRPr dirty="0"/>
          </a:p>
          <a:p>
            <a:pPr marL="158750" lvl="0" indent="0" algn="r" rtl="1">
              <a:spcBef>
                <a:spcPts val="0"/>
              </a:spcBef>
              <a:spcAft>
                <a:spcPts val="0"/>
              </a:spcAft>
              <a:buClr>
                <a:schemeClr val="dk1"/>
              </a:buClr>
              <a:buSzPts val="1200"/>
              <a:buFont typeface="Calibri"/>
              <a:buNone/>
            </a:pPr>
            <a:r>
              <a:rPr lang="iw-IL" b="1" dirty="0"/>
              <a:t>דגשים</a:t>
            </a:r>
            <a:r>
              <a:rPr lang="iw-IL" dirty="0"/>
              <a:t>:</a:t>
            </a:r>
            <a:endParaRPr dirty="0"/>
          </a:p>
          <a:p>
            <a:pPr marL="158750" lvl="0" indent="0" algn="r" rtl="1">
              <a:spcBef>
                <a:spcPts val="0"/>
              </a:spcBef>
              <a:spcAft>
                <a:spcPts val="0"/>
              </a:spcAft>
              <a:buClr>
                <a:schemeClr val="dk1"/>
              </a:buClr>
              <a:buSzPts val="1200"/>
              <a:buFont typeface="Calibri"/>
              <a:buNone/>
            </a:pPr>
            <a:r>
              <a:rPr lang="iw-IL" dirty="0"/>
              <a:t>*</a:t>
            </a:r>
            <a:r>
              <a:rPr lang="he-IL" dirty="0"/>
              <a:t>המשימה</a:t>
            </a:r>
            <a:r>
              <a:rPr lang="iw-IL" dirty="0"/>
              <a:t> יכול</a:t>
            </a:r>
            <a:r>
              <a:rPr lang="he-IL" dirty="0"/>
              <a:t>ה</a:t>
            </a:r>
            <a:r>
              <a:rPr lang="iw-IL" dirty="0"/>
              <a:t> להתבצע במרחב הביתי תוך שימוש במשאבים מגוונים הנמצאים בבית, כגון כלי כתיבה, טאבלט או המחשב האישי. ניתן להשתמש בסביבות אופק וכותר (רק דרך מחשב נייד, אופק וכותר לא עובדים טוב בטאבלט/ נייד).</a:t>
            </a:r>
            <a:endParaRPr dirty="0"/>
          </a:p>
          <a:p>
            <a:pPr marL="158750" lvl="0" indent="0" algn="r" rtl="1">
              <a:spcBef>
                <a:spcPts val="0"/>
              </a:spcBef>
              <a:spcAft>
                <a:spcPts val="0"/>
              </a:spcAft>
              <a:buClr>
                <a:schemeClr val="dk1"/>
              </a:buClr>
              <a:buSzPts val="1200"/>
              <a:buFont typeface="Calibri"/>
              <a:buNone/>
            </a:pPr>
            <a:r>
              <a:rPr lang="iw-IL" dirty="0"/>
              <a:t>*הקפידו לתת לתלמידים הנחיות מדויקות לביצוע </a:t>
            </a:r>
            <a:r>
              <a:rPr lang="he-IL" dirty="0"/>
              <a:t>המשימה</a:t>
            </a:r>
            <a:r>
              <a:rPr lang="iw-IL" dirty="0"/>
              <a:t> ברמת התוכן וברמה הטכנית, וכן זמנים מדויקים לתרגול. </a:t>
            </a:r>
            <a:endParaRPr dirty="0"/>
          </a:p>
          <a:p>
            <a:pPr marL="158750" lvl="0" indent="0" algn="r" rtl="1">
              <a:spcBef>
                <a:spcPts val="0"/>
              </a:spcBef>
              <a:spcAft>
                <a:spcPts val="0"/>
              </a:spcAft>
              <a:buClr>
                <a:schemeClr val="dk1"/>
              </a:buClr>
              <a:buSzPts val="1200"/>
              <a:buFont typeface="Calibri"/>
              <a:buNone/>
            </a:pPr>
            <a:r>
              <a:rPr lang="iw-IL" dirty="0"/>
              <a:t>*ניתן להטמיע בתוך המצגת צילומי מסך ולהסביר בעל פה מה נדרש מהם לבצע. </a:t>
            </a:r>
            <a:endParaRPr lang="he-IL" dirty="0"/>
          </a:p>
          <a:p>
            <a:pPr marL="158750" lvl="0" indent="0" algn="r" rtl="1">
              <a:spcBef>
                <a:spcPts val="0"/>
              </a:spcBef>
              <a:spcAft>
                <a:spcPts val="0"/>
              </a:spcAft>
              <a:buClr>
                <a:schemeClr val="dk1"/>
              </a:buClr>
              <a:buSzPts val="1200"/>
              <a:buFont typeface="Calibri"/>
              <a:buNone/>
            </a:pPr>
            <a:r>
              <a:rPr lang="he-IL" dirty="0"/>
              <a:t>שקך זה יהיה מוצג למשך כל זמן המשימה עד לסוף השיעור (עד</a:t>
            </a:r>
            <a:r>
              <a:rPr lang="he-IL" baseline="0" dirty="0"/>
              <a:t> תום 45 דקות מתחילתו)</a:t>
            </a:r>
            <a:endParaRPr dirty="0"/>
          </a:p>
          <a:p>
            <a:pPr marL="0" lvl="0" indent="0" algn="r" rtl="1">
              <a:spcBef>
                <a:spcPts val="0"/>
              </a:spcBef>
              <a:spcAft>
                <a:spcPts val="0"/>
              </a:spcAft>
              <a:buClr>
                <a:schemeClr val="dk1"/>
              </a:buClr>
              <a:buSzPts val="1200"/>
              <a:buFont typeface="Calibri"/>
              <a:buNone/>
            </a:pP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טיימר</a:t>
            </a:r>
            <a:r>
              <a:rPr lang="he-IL" baseline="0" dirty="0" smtClean="0"/>
              <a:t> 10 דק'</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17</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5227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a:latin typeface="Tahoma"/>
              <a:ea typeface="Tahoma"/>
              <a:cs typeface="Tahoma"/>
              <a:sym typeface="Tahoma"/>
            </a:endParaRPr>
          </a:p>
        </p:txBody>
      </p:sp>
      <p:sp>
        <p:nvSpPr>
          <p:cNvPr id="350" name="Google Shape;350;p18: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Clr>
                <a:schemeClr val="dk1"/>
              </a:buClr>
              <a:buSzPts val="1200"/>
              <a:buFont typeface="Calibri"/>
              <a:buNone/>
            </a:pPr>
            <a:fld id="{00000000-1234-1234-1234-123412341234}" type="slidenum">
              <a:rPr lang="x-none"/>
              <a:t>19</a:t>
            </a:fld>
            <a:endParaRPr/>
          </a:p>
        </p:txBody>
      </p:sp>
    </p:spTree>
    <p:extLst>
      <p:ext uri="{BB962C8B-B14F-4D97-AF65-F5344CB8AC3E}">
        <p14:creationId xmlns:p14="http://schemas.microsoft.com/office/powerpoint/2010/main" val="323003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a:latin typeface="Tahoma"/>
              <a:ea typeface="Tahoma"/>
              <a:cs typeface="Tahoma"/>
              <a:sym typeface="Tahoma"/>
            </a:endParaRPr>
          </a:p>
        </p:txBody>
      </p:sp>
      <p:sp>
        <p:nvSpPr>
          <p:cNvPr id="359" name="Google Shape;359;p19: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Clr>
                <a:schemeClr val="dk1"/>
              </a:buClr>
              <a:buSzPts val="1200"/>
              <a:buFont typeface="Calibri"/>
              <a:buNone/>
            </a:pPr>
            <a:fld id="{00000000-1234-1234-1234-123412341234}" type="slidenum">
              <a:rPr lang="x-none"/>
              <a:t>20</a:t>
            </a:fld>
            <a:endParaRPr/>
          </a:p>
        </p:txBody>
      </p:sp>
    </p:spTree>
    <p:extLst>
      <p:ext uri="{BB962C8B-B14F-4D97-AF65-F5344CB8AC3E}">
        <p14:creationId xmlns:p14="http://schemas.microsoft.com/office/powerpoint/2010/main" val="2160619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Tahoma"/>
              <a:buNone/>
            </a:pPr>
            <a:r>
              <a:rPr lang="x-none">
                <a:latin typeface="Tahoma"/>
                <a:ea typeface="Tahoma"/>
                <a:cs typeface="Tahoma"/>
                <a:sym typeface="Tahoma"/>
              </a:rPr>
              <a:t>קחו בחשבון שיהיו תלמידים ללא שם משתמש וסיסמה. במקרה כזה הציעו להם להתחבר דרך שם משתמש וסיסמה זמניים שתקבלו בהמשך.</a:t>
            </a:r>
            <a:endParaRPr>
              <a:latin typeface="Tahoma"/>
              <a:ea typeface="Tahoma"/>
              <a:cs typeface="Tahoma"/>
              <a:sym typeface="Tahoma"/>
            </a:endParaRPr>
          </a:p>
        </p:txBody>
      </p:sp>
      <p:sp>
        <p:nvSpPr>
          <p:cNvPr id="368" name="Google Shape;368;p20: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Clr>
                <a:schemeClr val="dk1"/>
              </a:buClr>
              <a:buSzPts val="1200"/>
              <a:buFont typeface="Calibri"/>
              <a:buNone/>
            </a:pPr>
            <a:fld id="{00000000-1234-1234-1234-123412341234}" type="slidenum">
              <a:rPr lang="x-none"/>
              <a:t>21</a:t>
            </a:fld>
            <a:endParaRPr/>
          </a:p>
        </p:txBody>
      </p:sp>
    </p:spTree>
    <p:extLst>
      <p:ext uri="{BB962C8B-B14F-4D97-AF65-F5344CB8AC3E}">
        <p14:creationId xmlns:p14="http://schemas.microsoft.com/office/powerpoint/2010/main" val="2906740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Tahoma"/>
              <a:buNone/>
            </a:pPr>
            <a:r>
              <a:rPr lang="x-none">
                <a:latin typeface="Tahoma"/>
                <a:ea typeface="Tahoma"/>
                <a:cs typeface="Tahoma"/>
                <a:sym typeface="Tahoma"/>
              </a:rPr>
              <a:t>קחו בחשבון שיהיו תלמידים ללא שם משתמש וסיסמה. במקרה כזה הציעו להם להתחבר דרך שם משתמש וסיסמה זמניים שתקבלו בהמשך.</a:t>
            </a:r>
            <a:endParaRPr>
              <a:latin typeface="Tahoma"/>
              <a:ea typeface="Tahoma"/>
              <a:cs typeface="Tahoma"/>
              <a:sym typeface="Tahoma"/>
            </a:endParaRPr>
          </a:p>
        </p:txBody>
      </p:sp>
      <p:sp>
        <p:nvSpPr>
          <p:cNvPr id="368" name="Google Shape;368;p20: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Clr>
                <a:schemeClr val="dk1"/>
              </a:buClr>
              <a:buSzPts val="1200"/>
              <a:buFont typeface="Calibri"/>
              <a:buNone/>
            </a:pPr>
            <a:fld id="{00000000-1234-1234-1234-123412341234}" type="slidenum">
              <a:rPr lang="x-none"/>
              <a:t>22</a:t>
            </a:fld>
            <a:endParaRPr/>
          </a:p>
        </p:txBody>
      </p:sp>
    </p:spTree>
    <p:extLst>
      <p:ext uri="{BB962C8B-B14F-4D97-AF65-F5344CB8AC3E}">
        <p14:creationId xmlns:p14="http://schemas.microsoft.com/office/powerpoint/2010/main" val="557389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Tahoma"/>
              <a:buNone/>
            </a:pPr>
            <a:r>
              <a:rPr lang="x-none">
                <a:latin typeface="Tahoma"/>
                <a:ea typeface="Tahoma"/>
                <a:cs typeface="Tahoma"/>
                <a:sym typeface="Tahoma"/>
              </a:rPr>
              <a:t>קחו בחשבון שיהיו תלמידים ללא שם משתמש וסיסמה. במקרה כזה הציעו להם להתחבר דרך שם משתמש וסיסמה זמניים שתקבלו בהמשך.</a:t>
            </a:r>
            <a:endParaRPr>
              <a:latin typeface="Tahoma"/>
              <a:ea typeface="Tahoma"/>
              <a:cs typeface="Tahoma"/>
              <a:sym typeface="Tahoma"/>
            </a:endParaRPr>
          </a:p>
        </p:txBody>
      </p:sp>
      <p:sp>
        <p:nvSpPr>
          <p:cNvPr id="368" name="Google Shape;368;p20: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Clr>
                <a:schemeClr val="dk1"/>
              </a:buClr>
              <a:buSzPts val="1200"/>
              <a:buFont typeface="Calibri"/>
              <a:buNone/>
            </a:pPr>
            <a:fld id="{00000000-1234-1234-1234-123412341234}" type="slidenum">
              <a:rPr lang="x-none"/>
              <a:t>23</a:t>
            </a:fld>
            <a:endParaRPr/>
          </a:p>
        </p:txBody>
      </p:sp>
    </p:spTree>
    <p:extLst>
      <p:ext uri="{BB962C8B-B14F-4D97-AF65-F5344CB8AC3E}">
        <p14:creationId xmlns:p14="http://schemas.microsoft.com/office/powerpoint/2010/main" val="891740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5247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sz="1200" b="1" dirty="0"/>
              <a:t>משך השקף: 2 דקות</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iw-IL" sz="1200" dirty="0">
                <a:solidFill>
                  <a:schemeClr val="dk1"/>
                </a:solidFill>
              </a:rPr>
              <a:t>הציגו את עצמכם ואת מהלך השיעור:</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iw-IL" sz="1200" dirty="0">
                <a:solidFill>
                  <a:schemeClr val="dk1"/>
                </a:solidFill>
              </a:rPr>
              <a:t>מוזמנים לפנות בצורה אישית לתלמידים:</a:t>
            </a:r>
            <a:r>
              <a:rPr lang="iw-IL" sz="1200" dirty="0"/>
              <a:t/>
            </a:r>
            <a:br>
              <a:rPr lang="iw-IL" sz="1200" dirty="0"/>
            </a:br>
            <a:r>
              <a:rPr lang="iw-IL" sz="1200" dirty="0">
                <a:solidFill>
                  <a:srgbClr val="2F5496"/>
                </a:solidFill>
              </a:rPr>
              <a:t>דוגמה לטקסט שייאמר בעל פה: "שלום, שמי___. אני מורה ל____ ממקום בארץ____. מה שלומכם? אני שמח/ה שהצטרפתם אליי", וכו'.</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iw-IL" sz="1200" dirty="0">
                <a:solidFill>
                  <a:schemeClr val="dk1"/>
                </a:solidFill>
              </a:rPr>
              <a:t>נושא השיעור ומה מטרתו:</a:t>
            </a:r>
            <a:br>
              <a:rPr lang="iw-IL" sz="1200" dirty="0">
                <a:solidFill>
                  <a:schemeClr val="dk1"/>
                </a:solidFill>
              </a:rPr>
            </a:br>
            <a:r>
              <a:rPr lang="iw-IL" sz="1200" dirty="0">
                <a:solidFill>
                  <a:srgbClr val="2F5496"/>
                </a:solidFill>
              </a:rPr>
              <a:t>דוגמה לטקסט שייאמר בעל פה: "בשיעור הזה נלמד על_________. הצטרפו אליי ויהיה לנו כיף. מוכנים? מתחילים!"</a:t>
            </a:r>
            <a:endParaRPr dirty="0"/>
          </a:p>
          <a:p>
            <a:pPr marL="0" lvl="0" indent="0" algn="r" rtl="1">
              <a:spcBef>
                <a:spcPts val="0"/>
              </a:spcBef>
              <a:spcAft>
                <a:spcPts val="0"/>
              </a:spcAft>
              <a:buClr>
                <a:schemeClr val="dk1"/>
              </a:buClr>
              <a:buSzPts val="1200"/>
              <a:buFont typeface="Calibri"/>
              <a:buNone/>
            </a:pPr>
            <a:endParaRPr sz="1200" b="1" dirty="0"/>
          </a:p>
          <a:p>
            <a:pPr marL="133350" lvl="0" indent="0" algn="r" rtl="1">
              <a:lnSpc>
                <a:spcPct val="115000"/>
              </a:lnSpc>
              <a:spcBef>
                <a:spcPts val="800"/>
              </a:spcBef>
              <a:spcAft>
                <a:spcPts val="0"/>
              </a:spcAft>
              <a:buNone/>
            </a:pPr>
            <a:r>
              <a:rPr lang="iw-IL" sz="1200" b="1" dirty="0">
                <a:solidFill>
                  <a:schemeClr val="dk1"/>
                </a:solidFill>
                <a:latin typeface="Alef"/>
                <a:ea typeface="Alef"/>
                <a:cs typeface="Alef"/>
                <a:sym typeface="Alef"/>
              </a:rPr>
              <a:t>נתחיל ב…. </a:t>
            </a:r>
            <a:r>
              <a:rPr lang="iw-IL" sz="1200" dirty="0">
                <a:solidFill>
                  <a:schemeClr val="dk1"/>
                </a:solidFill>
                <a:latin typeface="Alef"/>
                <a:ea typeface="Alef"/>
                <a:cs typeface="Alef"/>
                <a:sym typeface="Alef"/>
              </a:rPr>
              <a:t> (שלב פתיח השיעור)</a:t>
            </a:r>
            <a:endParaRPr dirty="0"/>
          </a:p>
          <a:p>
            <a:pPr marL="133350" lvl="0" indent="0" algn="r" rtl="1">
              <a:lnSpc>
                <a:spcPct val="115000"/>
              </a:lnSpc>
              <a:spcBef>
                <a:spcPts val="0"/>
              </a:spcBef>
              <a:spcAft>
                <a:spcPts val="0"/>
              </a:spcAft>
              <a:buNone/>
            </a:pPr>
            <a:r>
              <a:rPr lang="iw-IL" sz="1200" b="1" dirty="0">
                <a:solidFill>
                  <a:schemeClr val="dk1"/>
                </a:solidFill>
                <a:latin typeface="Alef"/>
                <a:ea typeface="Alef"/>
                <a:cs typeface="Alef"/>
                <a:sym typeface="Alef"/>
              </a:rPr>
              <a:t>נמשיך בלגלות</a:t>
            </a:r>
            <a:r>
              <a:rPr lang="iw-IL" sz="1200" dirty="0">
                <a:solidFill>
                  <a:schemeClr val="dk1"/>
                </a:solidFill>
                <a:latin typeface="Alef"/>
                <a:ea typeface="Alef"/>
                <a:cs typeface="Alef"/>
                <a:sym typeface="Alef"/>
              </a:rPr>
              <a:t> (שלב הלימוד / הקניה - כתבו כאן שאלה מסקרנת שתיתן מענה על מטרת השיעור) </a:t>
            </a:r>
            <a:endParaRPr dirty="0"/>
          </a:p>
          <a:p>
            <a:pPr marL="133350" lvl="0" indent="0" algn="r" rtl="1">
              <a:lnSpc>
                <a:spcPct val="115000"/>
              </a:lnSpc>
              <a:spcBef>
                <a:spcPts val="0"/>
              </a:spcBef>
              <a:spcAft>
                <a:spcPts val="0"/>
              </a:spcAft>
              <a:buNone/>
            </a:pPr>
            <a:r>
              <a:rPr lang="iw-IL" sz="1200" b="1" dirty="0">
                <a:solidFill>
                  <a:schemeClr val="dk1"/>
                </a:solidFill>
                <a:latin typeface="Alef"/>
                <a:ea typeface="Alef"/>
                <a:cs typeface="Alef"/>
                <a:sym typeface="Alef"/>
              </a:rPr>
              <a:t>נתנסה ב… </a:t>
            </a:r>
            <a:r>
              <a:rPr lang="iw-IL" sz="1200" dirty="0">
                <a:solidFill>
                  <a:schemeClr val="dk1"/>
                </a:solidFill>
                <a:latin typeface="Alef"/>
                <a:ea typeface="Alef"/>
                <a:cs typeface="Alef"/>
                <a:sym typeface="Alef"/>
              </a:rPr>
              <a:t>(שלב התרגול / התנסות)</a:t>
            </a:r>
            <a:r>
              <a:rPr lang="iw-IL" sz="1200" b="1" dirty="0">
                <a:solidFill>
                  <a:schemeClr val="dk1"/>
                </a:solidFill>
                <a:latin typeface="Alef"/>
                <a:ea typeface="Alef"/>
                <a:cs typeface="Alef"/>
                <a:sym typeface="Alef"/>
              </a:rPr>
              <a:t> </a:t>
            </a:r>
            <a:endParaRPr dirty="0"/>
          </a:p>
          <a:p>
            <a:pPr marL="133350" lvl="0" indent="0" algn="r" rtl="1">
              <a:lnSpc>
                <a:spcPct val="115000"/>
              </a:lnSpc>
              <a:spcBef>
                <a:spcPts val="0"/>
              </a:spcBef>
              <a:spcAft>
                <a:spcPts val="0"/>
              </a:spcAft>
              <a:buNone/>
            </a:pPr>
            <a:r>
              <a:rPr lang="iw-IL" sz="1200" b="1" dirty="0">
                <a:solidFill>
                  <a:schemeClr val="dk1"/>
                </a:solidFill>
                <a:latin typeface="Alef"/>
                <a:ea typeface="Alef"/>
                <a:cs typeface="Alef"/>
                <a:sym typeface="Alef"/>
              </a:rPr>
              <a:t>נסכם  </a:t>
            </a:r>
            <a:r>
              <a:rPr lang="iw-IL" sz="1200" dirty="0">
                <a:solidFill>
                  <a:schemeClr val="dk1"/>
                </a:solidFill>
                <a:latin typeface="Alef"/>
                <a:ea typeface="Alef"/>
                <a:cs typeface="Alef"/>
                <a:sym typeface="Alef"/>
              </a:rPr>
              <a:t>(שלב סיכום השיעור)</a:t>
            </a: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x-none" dirty="0"/>
              <a:t>למחוק שקופית זו אם אין בה צורך.</a:t>
            </a:r>
            <a:endParaRPr dirty="0"/>
          </a:p>
          <a:p>
            <a:pPr marL="158750" marR="0" lvl="0" indent="0" algn="r" rtl="1">
              <a:lnSpc>
                <a:spcPct val="100000"/>
              </a:lnSpc>
              <a:spcBef>
                <a:spcPts val="0"/>
              </a:spcBef>
              <a:spcAft>
                <a:spcPts val="0"/>
              </a:spcAft>
              <a:buClr>
                <a:srgbClr val="000000"/>
              </a:buClr>
              <a:buSzPts val="1100"/>
              <a:buFont typeface="Arial"/>
              <a:buNone/>
            </a:pPr>
            <a:endParaRPr sz="1200" b="1" dirty="0"/>
          </a:p>
          <a:p>
            <a:pPr marL="158750" marR="0" lvl="0" indent="0" algn="r" rtl="1">
              <a:lnSpc>
                <a:spcPct val="100000"/>
              </a:lnSpc>
              <a:spcBef>
                <a:spcPts val="0"/>
              </a:spcBef>
              <a:spcAft>
                <a:spcPts val="0"/>
              </a:spcAft>
              <a:buClr>
                <a:srgbClr val="000000"/>
              </a:buClr>
              <a:buSzPts val="1100"/>
              <a:buFont typeface="Arial"/>
              <a:buNone/>
            </a:pPr>
            <a:r>
              <a:rPr lang="x-none" sz="1200" b="1" dirty="0"/>
              <a:t>משך השקף: דקה</a:t>
            </a:r>
            <a:endParaRPr dirty="0"/>
          </a:p>
          <a:p>
            <a:pPr marL="158750" lvl="0" indent="0" algn="r" rtl="1">
              <a:spcBef>
                <a:spcPts val="0"/>
              </a:spcBef>
              <a:spcAft>
                <a:spcPts val="0"/>
              </a:spcAft>
              <a:buClr>
                <a:schemeClr val="dk1"/>
              </a:buClr>
              <a:buSzPts val="1200"/>
              <a:buFont typeface="Calibri"/>
              <a:buNone/>
            </a:pPr>
            <a:endParaRPr sz="1200" dirty="0"/>
          </a:p>
          <a:p>
            <a:pPr marL="158750" lvl="0" indent="0" algn="r" rtl="1">
              <a:spcBef>
                <a:spcPts val="0"/>
              </a:spcBef>
              <a:spcAft>
                <a:spcPts val="0"/>
              </a:spcAft>
              <a:buClr>
                <a:schemeClr val="dk1"/>
              </a:buClr>
              <a:buSzPts val="1200"/>
              <a:buFont typeface="Calibri"/>
              <a:buNone/>
            </a:pPr>
            <a:r>
              <a:rPr lang="x-none" sz="1200" dirty="0"/>
              <a:t>בשקף זה ודאו שכולם הצטיידו בעזרים הנדרשים (מומלץ שעזרים אלו יהיו גם אצלכם עבור הדגמה).</a:t>
            </a:r>
            <a:endParaRPr dirty="0"/>
          </a:p>
          <a:p>
            <a:pPr marL="158750" lvl="0" indent="0" algn="r" rtl="1">
              <a:spcBef>
                <a:spcPts val="0"/>
              </a:spcBef>
              <a:spcAft>
                <a:spcPts val="0"/>
              </a:spcAft>
              <a:buClr>
                <a:srgbClr val="FF0000"/>
              </a:buClr>
              <a:buSzPts val="1200"/>
              <a:buFont typeface="Calibri"/>
              <a:buNone/>
            </a:pPr>
            <a:r>
              <a:rPr lang="x-none" sz="1200" dirty="0">
                <a:solidFill>
                  <a:srgbClr val="FF0000"/>
                </a:solidFill>
              </a:rPr>
              <a:t>מחקו את המיותר או הוסיפו במידת הצורך (הקפידו על זכויות היוצרים).</a:t>
            </a:r>
            <a:endParaRPr dirty="0"/>
          </a:p>
          <a:p>
            <a:pPr marL="158750" lvl="0" indent="0" algn="r" rtl="1">
              <a:spcBef>
                <a:spcPts val="0"/>
              </a:spcBef>
              <a:spcAft>
                <a:spcPts val="0"/>
              </a:spcAft>
              <a:buClr>
                <a:schemeClr val="dk1"/>
              </a:buClr>
              <a:buSzPts val="1200"/>
              <a:buFont typeface="Calibri"/>
              <a:buNone/>
            </a:pPr>
            <a:endParaRPr sz="1200" dirty="0">
              <a:solidFill>
                <a:srgbClr val="FF0000"/>
              </a:solidFill>
            </a:endParaRPr>
          </a:p>
          <a:p>
            <a:pPr marL="158750" lvl="0" indent="0" algn="r" rtl="1">
              <a:spcBef>
                <a:spcPts val="0"/>
              </a:spcBef>
              <a:spcAft>
                <a:spcPts val="0"/>
              </a:spcAft>
              <a:buClr>
                <a:srgbClr val="FF0000"/>
              </a:buClr>
              <a:buSzPts val="1200"/>
              <a:buFont typeface="Calibri"/>
              <a:buNone/>
            </a:pPr>
            <a:r>
              <a:rPr lang="x-none" sz="1200" dirty="0">
                <a:solidFill>
                  <a:srgbClr val="FF0000"/>
                </a:solidFill>
              </a:rPr>
              <a:t>זה הזמן להציג את </a:t>
            </a:r>
            <a:r>
              <a:rPr lang="x-none" sz="1200" b="0" i="0" u="none" strike="noStrike" cap="none" dirty="0">
                <a:solidFill>
                  <a:srgbClr val="000000"/>
                </a:solidFill>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a:t>
            </a:fld>
            <a:endParaRPr/>
          </a:p>
        </p:txBody>
      </p:sp>
    </p:spTree>
    <p:extLst>
      <p:ext uri="{BB962C8B-B14F-4D97-AF65-F5344CB8AC3E}">
        <p14:creationId xmlns:p14="http://schemas.microsoft.com/office/powerpoint/2010/main" val="604370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משימה, טיימר 2 דק'</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5</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4865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iw-IL" b="1" dirty="0"/>
              <a:t>רצף מספרי השקפים הבאים </a:t>
            </a:r>
            <a:r>
              <a:rPr lang="he-IL" b="1" dirty="0"/>
              <a:t>9-11 </a:t>
            </a:r>
            <a:r>
              <a:rPr lang="iw-IL" b="1" dirty="0"/>
              <a:t>מכיל בתוכו: הקניית ידע</a:t>
            </a:r>
            <a:r>
              <a:rPr lang="he-IL" b="1" dirty="0"/>
              <a:t> והסברים (מידע,</a:t>
            </a:r>
            <a:r>
              <a:rPr lang="he-IL" b="1" baseline="0" dirty="0"/>
              <a:t> מסרים, שאלות גדולות)</a:t>
            </a:r>
            <a:r>
              <a:rPr lang="iw-IL" b="1" dirty="0"/>
              <a:t>, </a:t>
            </a:r>
            <a:r>
              <a:rPr lang="he-IL" b="1" dirty="0"/>
              <a:t>רגע של מחשבה (זמן</a:t>
            </a:r>
            <a:r>
              <a:rPr lang="he-IL" b="1" baseline="0" dirty="0"/>
              <a:t> חשיבה של התלמידים</a:t>
            </a:r>
            <a:r>
              <a:rPr lang="he-IL" b="1" dirty="0"/>
              <a:t> עם עצמם על מה ששאלתם/הצגתם)</a:t>
            </a:r>
            <a:r>
              <a:rPr lang="iw-IL" b="1" dirty="0"/>
              <a:t>, </a:t>
            </a:r>
            <a:r>
              <a:rPr lang="he-IL" b="1" baseline="0" dirty="0"/>
              <a:t> השלמת פערים (איסוף מחשבות ורעיונות שכנראה עלו במוחם של התלמידים והתייחסות).</a:t>
            </a:r>
            <a:r>
              <a:rPr lang="iw-IL" b="1" dirty="0"/>
              <a:t> משך זמן כל הרצף הוא </a:t>
            </a:r>
            <a:r>
              <a:rPr lang="he-IL" b="1" dirty="0"/>
              <a:t>10-15דקות</a:t>
            </a:r>
            <a:r>
              <a:rPr lang="iw-IL" b="1" dirty="0"/>
              <a:t> סה"כ.</a:t>
            </a:r>
            <a:endParaRPr b="1"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iw-IL" b="1" dirty="0"/>
              <a:t>הקניה: </a:t>
            </a:r>
            <a:r>
              <a:rPr lang="iw-IL" dirty="0"/>
              <a:t>התייחסות </a:t>
            </a:r>
            <a:r>
              <a:rPr lang="he-IL" dirty="0"/>
              <a:t>לנושא השיעור – כמה שיותר </a:t>
            </a:r>
            <a:r>
              <a:rPr lang="iw-IL" dirty="0"/>
              <a:t>ממוקד</a:t>
            </a:r>
            <a:r>
              <a:rPr lang="he-IL" dirty="0"/>
              <a:t>.</a:t>
            </a:r>
            <a:r>
              <a:rPr lang="iw-IL" dirty="0"/>
              <a:t> שימוש במגוון ייצוגי תוכן כגון תמונות וסרטונים - </a:t>
            </a:r>
            <a:r>
              <a:rPr lang="iw-IL" b="1" u="sng" dirty="0"/>
              <a:t>ניתן לצרף סרטונים מבית היוצר של מטח בלבד</a:t>
            </a:r>
            <a:r>
              <a:rPr lang="iw-IL" dirty="0"/>
              <a:t>, צילומי מסך, כתבות, תכנים מספרי הלימוד, טקסט מצומצם </a:t>
            </a:r>
            <a:r>
              <a:rPr lang="iw-IL" b="1" u="sng" dirty="0">
                <a:solidFill>
                  <a:srgbClr val="FF0000"/>
                </a:solidFill>
              </a:rPr>
              <a:t>בהתאם לזכויות יוצרים</a:t>
            </a:r>
            <a:r>
              <a:rPr lang="iw-IL" dirty="0">
                <a:solidFill>
                  <a:srgbClr val="FF0000"/>
                </a:solidFill>
              </a:rPr>
              <a:t>. </a:t>
            </a:r>
            <a:r>
              <a:rPr lang="iw-IL" dirty="0"/>
              <a:t>ניתן לשלב </a:t>
            </a:r>
            <a:r>
              <a:rPr lang="he-IL" dirty="0"/>
              <a:t>"רגע של מחשבה" במקומות בהם חשוב</a:t>
            </a:r>
            <a:r>
              <a:rPr lang="he-IL" baseline="0" dirty="0"/>
              <a:t> לתת לתלמידים זמן עיבוד וחשיבה על השאלה/הדילמה</a:t>
            </a:r>
            <a:r>
              <a:rPr lang="iw-IL" dirty="0"/>
              <a:t>.</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9</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1356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285750" lvl="0" indent="-285750" algn="r" rtl="1">
              <a:spcBef>
                <a:spcPts val="0"/>
              </a:spcBef>
              <a:spcAft>
                <a:spcPts val="0"/>
              </a:spcAft>
              <a:buClr>
                <a:schemeClr val="dk1"/>
              </a:buClr>
              <a:buSzPts val="1200"/>
              <a:buFont typeface="Arial"/>
              <a:buChar char="•"/>
            </a:pPr>
            <a:r>
              <a:rPr lang="he-IL" b="1" dirty="0"/>
              <a:t>רגע של מחשבה</a:t>
            </a:r>
            <a:r>
              <a:rPr lang="x-none" b="1" dirty="0"/>
              <a:t>: </a:t>
            </a:r>
            <a:r>
              <a:rPr lang="he-IL" dirty="0"/>
              <a:t>לא יותר מדקה</a:t>
            </a:r>
            <a:r>
              <a:rPr lang="x-none" dirty="0"/>
              <a:t>. ניתן לעשות 2-1 סבבים של </a:t>
            </a:r>
            <a:r>
              <a:rPr lang="he-IL" dirty="0"/>
              <a:t>מחשבה</a:t>
            </a:r>
            <a:r>
              <a:rPr lang="x-none" dirty="0"/>
              <a:t> מול המחש</a:t>
            </a:r>
            <a:r>
              <a:rPr lang="he-IL" dirty="0"/>
              <a:t>ב.</a:t>
            </a:r>
            <a:r>
              <a:rPr lang="he-IL" baseline="0" dirty="0"/>
              <a:t> למשל – מה אתם הייתם עושים בסיטואציה? נסו לחשוב מתי קרה לכם שהרגשתם... מתי חוויתם .... </a:t>
            </a:r>
            <a:endParaRPr lang="he-IL" baseline="0" dirty="0" smtClean="0"/>
          </a:p>
          <a:p>
            <a:pPr marL="285750" lvl="0" indent="-285750" algn="r" rtl="1">
              <a:spcBef>
                <a:spcPts val="0"/>
              </a:spcBef>
              <a:spcAft>
                <a:spcPts val="0"/>
              </a:spcAft>
              <a:buClr>
                <a:schemeClr val="dk1"/>
              </a:buClr>
              <a:buSzPts val="1200"/>
              <a:buFont typeface="Arial"/>
              <a:buChar char="•"/>
            </a:pPr>
            <a:r>
              <a:rPr lang="he-IL" b="1" baseline="0" dirty="0" smtClean="0"/>
              <a:t>טיימר דקה</a:t>
            </a:r>
            <a:endParaRPr b="1"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a:t>
            </a:fld>
            <a:endParaRPr/>
          </a:p>
        </p:txBody>
      </p:sp>
    </p:spTree>
    <p:extLst>
      <p:ext uri="{BB962C8B-B14F-4D97-AF65-F5344CB8AC3E}">
        <p14:creationId xmlns:p14="http://schemas.microsoft.com/office/powerpoint/2010/main" val="2134762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he-IL" b="1" dirty="0"/>
              <a:t>איסוף והשלמת פערים לאחר "רגע</a:t>
            </a:r>
            <a:r>
              <a:rPr lang="he-IL" b="1" baseline="0" dirty="0"/>
              <a:t> של מחשבה"</a:t>
            </a:r>
            <a:r>
              <a:rPr lang="iw-IL" b="1" dirty="0"/>
              <a:t>: </a:t>
            </a:r>
            <a:r>
              <a:rPr lang="iw-IL" dirty="0"/>
              <a:t>לאחר שהתלמידים </a:t>
            </a:r>
            <a:r>
              <a:rPr lang="he-IL" dirty="0"/>
              <a:t>חשבו על שאלה/דילמה</a:t>
            </a:r>
            <a:r>
              <a:rPr lang="iw-IL" dirty="0"/>
              <a:t>, יש </a:t>
            </a:r>
            <a:r>
              <a:rPr lang="he-IL" dirty="0"/>
              <a:t>"לאסוף" רעיונות,</a:t>
            </a:r>
            <a:r>
              <a:rPr lang="he-IL" baseline="0" dirty="0"/>
              <a:t> תחושות שכנראה עלו במוחם וגם להשלים פערים של הדיון שלא ניתן היה לקיים בפועל</a:t>
            </a:r>
            <a:r>
              <a:rPr lang="iw-IL" dirty="0"/>
              <a:t>. ניתן </a:t>
            </a:r>
            <a:r>
              <a:rPr lang="he-IL" dirty="0"/>
              <a:t>לדבר על תחושות</a:t>
            </a:r>
            <a:r>
              <a:rPr lang="he-IL" baseline="0" dirty="0"/>
              <a:t> או מחשבות נפוצות הקשורים בנושא השיעור. </a:t>
            </a:r>
            <a:endParaRPr b="1"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טיימר</a:t>
            </a:r>
            <a:r>
              <a:rPr lang="he-IL" baseline="0" dirty="0" smtClean="0"/>
              <a:t> 2 דק'</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12</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56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en-IL"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en-IL"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en-IL"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80" name="Google Shape;80;p32"/>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81" name="Google Shape;81;p32"/>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82" name="Google Shape;82;p32"/>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83" name="Google Shape;83;p32"/>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84" name="Google Shape;84;p32"/>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85" name="Google Shape;85;p32"/>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86" name="Google Shape;86;p32"/>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87" name="Google Shape;87;p32"/>
          <p:cNvGrpSpPr/>
          <p:nvPr/>
        </p:nvGrpSpPr>
        <p:grpSpPr>
          <a:xfrm>
            <a:off x="-110840" y="110839"/>
            <a:ext cx="1530097" cy="1525930"/>
            <a:chOff x="8374611" y="4283110"/>
            <a:chExt cx="2300578" cy="2294314"/>
          </a:xfrm>
        </p:grpSpPr>
        <p:pic>
          <p:nvPicPr>
            <p:cNvPr id="88" name="Google Shape;88;p32"/>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89" name="Google Shape;89;p32"/>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200" b="0" i="0" u="none" strike="noStrike" kern="0" cap="none" spc="0" normalizeH="0" baseline="0" noProof="0">
                  <a:ln>
                    <a:noFill/>
                  </a:ln>
                  <a:solidFill>
                    <a:srgbClr val="FFFFFF"/>
                  </a:solidFill>
                  <a:effectLst/>
                  <a:uLnTx/>
                  <a:uFillTx/>
                  <a:latin typeface="Arial"/>
                  <a:ea typeface="Arial"/>
                  <a:cs typeface="Arial"/>
                  <a:sym typeface="Arial"/>
                </a:rPr>
                <a:t>מדינת ישראל</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200" b="0" i="0" u="none" strike="noStrike" kern="0" cap="none" spc="0" normalizeH="0" baseline="0" noProof="0">
                  <a:ln>
                    <a:noFill/>
                  </a:ln>
                  <a:solidFill>
                    <a:srgbClr val="FFFFFF"/>
                  </a:solidFill>
                  <a:effectLst/>
                  <a:uLnTx/>
                  <a:uFillTx/>
                  <a:latin typeface="Arial"/>
                  <a:ea typeface="Arial"/>
                  <a:cs typeface="Arial"/>
                  <a:sym typeface="Arial"/>
                </a:rPr>
                <a:t>משרד החינוך</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0" name="Google Shape;90;p32"/>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defTabSz="914400" rtl="1" eaLnBrk="1" fontAlgn="auto" latinLnBrk="0" hangingPunct="1">
              <a:lnSpc>
                <a:spcPct val="90909"/>
              </a:lnSpc>
              <a:spcBef>
                <a:spcPts val="0"/>
              </a:spcBef>
              <a:spcAft>
                <a:spcPts val="0"/>
              </a:spcAft>
              <a:buClr>
                <a:srgbClr val="000000"/>
              </a:buClr>
              <a:buSzTx/>
              <a:buFont typeface="Arial"/>
              <a:buNone/>
              <a:tabLst/>
              <a:defRPr/>
            </a:pPr>
            <a:r>
              <a:rPr kumimoji="0" lang="x-none" sz="6600" b="0" i="0" u="none" strike="noStrike" kern="0" cap="none" spc="0" normalizeH="0" baseline="0" noProof="0">
                <a:ln>
                  <a:noFill/>
                </a:ln>
                <a:solidFill>
                  <a:srgbClr val="FFFFFF"/>
                </a:solidFill>
                <a:effectLst/>
                <a:uLnTx/>
                <a:uFillTx/>
                <a:latin typeface="Calibri"/>
                <a:ea typeface="Calibri"/>
                <a:cs typeface="Calibri"/>
                <a:sym typeface="Calibri"/>
              </a:rPr>
              <a:t>תודה שצפיתם בשידור</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87500"/>
              </a:lnSpc>
              <a:spcBef>
                <a:spcPts val="0"/>
              </a:spcBef>
              <a:spcAft>
                <a:spcPts val="0"/>
              </a:spcAft>
              <a:buClr>
                <a:srgbClr val="000000"/>
              </a:buClr>
              <a:buSzTx/>
              <a:buFont typeface="Arial"/>
              <a:buNone/>
              <a:tabLst/>
              <a:defRPr/>
            </a:pPr>
            <a:r>
              <a:rPr kumimoji="0" lang="x-none" sz="3200" b="0" i="0" u="none" strike="noStrike" kern="0" cap="none" spc="0" normalizeH="0" baseline="0" noProof="0">
                <a:ln>
                  <a:noFill/>
                </a:ln>
                <a:solidFill>
                  <a:srgbClr val="FFFFFF"/>
                </a:solidFill>
                <a:effectLst/>
                <a:uLnTx/>
                <a:uFillTx/>
                <a:latin typeface="Calibri"/>
                <a:ea typeface="Calibri"/>
                <a:cs typeface="Calibri"/>
                <a:sym typeface="Calibri"/>
              </a:rPr>
              <a:t>הופק עבור משרד החינוך ע״י מטח</a:t>
            </a: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91;p32"/>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92;p32"/>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93;p32"/>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 name="Google Shape;94;p32"/>
          <p:cNvSpPr txBox="1"/>
          <p:nvPr/>
        </p:nvSpPr>
        <p:spPr>
          <a:xfrm>
            <a:off x="3870376" y="6424726"/>
            <a:ext cx="4451248" cy="3231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500" b="0" i="0" u="none" strike="noStrike" kern="0" cap="none" spc="0" normalizeH="0" baseline="0" noProof="0">
                <a:ln>
                  <a:noFill/>
                </a:ln>
                <a:solidFill>
                  <a:srgbClr val="FFFFFF"/>
                </a:solidFill>
                <a:effectLst/>
                <a:uLnTx/>
                <a:uFillTx/>
                <a:latin typeface="Arial"/>
                <a:ea typeface="Arial"/>
                <a:cs typeface="Arial"/>
                <a:sym typeface="Arial"/>
              </a:rPr>
              <a:t>shutterstock/com איורים: </a:t>
            </a:r>
            <a:endParaRPr kumimoji="0" sz="15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098491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en-IL"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en-IL"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mn-cs"/>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a:t>לחץ להוסיף סגנון טקסט גדול של תבנית בסיס</a:t>
            </a:r>
            <a:endParaRPr lang="en-IL"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en-IL"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en-IL"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en-IL"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 id="2147483680" r:id="rId11"/>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en-IL" sz="4400" b="0" i="0" u="none" strike="noStrike" kern="1200" cap="none" dirty="0">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23.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notesSlide" Target="../notesSlides/notesSlide9.xml"/><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openxmlformats.org/officeDocument/2006/relationships/image" Target="../media/image28.jp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2"/>
          </p:nvPr>
        </p:nvSpPr>
        <p:spPr/>
        <p:txBody>
          <a:bodyPr/>
          <a:lstStyle/>
          <a:p>
            <a:pPr lvl="0"/>
            <a:r>
              <a:rPr lang="he-IL" dirty="0" smtClean="0"/>
              <a:t>תורה לכיתה ג </a:t>
            </a:r>
            <a:endParaRPr lang="he-IL" dirty="0"/>
          </a:p>
          <a:p>
            <a:pPr lvl="0"/>
            <a:endParaRPr lang="he-IL" dirty="0"/>
          </a:p>
        </p:txBody>
      </p:sp>
      <p:sp>
        <p:nvSpPr>
          <p:cNvPr id="239" name="Google Shape;239;p5"/>
          <p:cNvSpPr txBox="1">
            <a:spLocks noGrp="1"/>
          </p:cNvSpPr>
          <p:nvPr>
            <p:ph type="body" sz="quarter" idx="13"/>
          </p:nvPr>
        </p:nvSpPr>
        <p:spPr/>
        <p:txBody>
          <a:bodyPr/>
          <a:lstStyle/>
          <a:p>
            <a:pPr lvl="0"/>
            <a:r>
              <a:rPr lang="he-IL" dirty="0" smtClean="0"/>
              <a:t>נושא </a:t>
            </a:r>
            <a:r>
              <a:rPr lang="he-IL" dirty="0" err="1" smtClean="0"/>
              <a:t>השיעור:מפגש</a:t>
            </a:r>
            <a:r>
              <a:rPr lang="he-IL" dirty="0" smtClean="0"/>
              <a:t> האחים עם יוסף </a:t>
            </a:r>
            <a:endParaRPr lang="he-IL" dirty="0"/>
          </a:p>
        </p:txBody>
      </p:sp>
      <p:sp>
        <p:nvSpPr>
          <p:cNvPr id="19" name="Text Placeholder 18">
            <a:extLst>
              <a:ext uri="{FF2B5EF4-FFF2-40B4-BE49-F238E27FC236}">
                <a16:creationId xmlns:a16="http://schemas.microsoft.com/office/drawing/2014/main" id="{91CC378B-9FA6-1B4C-A348-C8DA73E19971}"/>
              </a:ext>
            </a:extLst>
          </p:cNvPr>
          <p:cNvSpPr>
            <a:spLocks noGrp="1"/>
          </p:cNvSpPr>
          <p:nvPr>
            <p:ph type="body" sz="quarter" idx="14"/>
          </p:nvPr>
        </p:nvSpPr>
        <p:spPr/>
        <p:txBody>
          <a:bodyPr/>
          <a:lstStyle/>
          <a:p>
            <a:r>
              <a:rPr lang="he-IL" dirty="0">
                <a:sym typeface="Calibri"/>
              </a:rPr>
              <a:t>עם המורה: </a:t>
            </a:r>
            <a:r>
              <a:rPr lang="he-IL" dirty="0" smtClean="0">
                <a:sym typeface="Calibri"/>
              </a:rPr>
              <a:t>לימור נגר- יוסף</a:t>
            </a:r>
            <a:endParaRPr lang="he-IL" dirty="0">
              <a:sym typeface="Calibri"/>
            </a:endParaRPr>
          </a:p>
          <a:p>
            <a:endParaRPr lang="en-IL"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5" name="Google Shape;240;p5">
            <a:extLst>
              <a:ext uri="{FF2B5EF4-FFF2-40B4-BE49-F238E27FC236}">
                <a16:creationId xmlns:a16="http://schemas.microsoft.com/office/drawing/2014/main" id="{445409F4-D6DB-E449-AE3F-B64FDF06106E}"/>
              </a:ext>
            </a:extLst>
          </p:cNvPr>
          <p:cNvSpPr txBox="1">
            <a:spLocks/>
          </p:cNvSpPr>
          <p:nvPr/>
        </p:nvSpPr>
        <p:spPr>
          <a:xfrm>
            <a:off x="5723467" y="6297467"/>
            <a:ext cx="6468533" cy="560533"/>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lang="en-US" sz="2800" b="0" i="0" u="none" strike="noStrike" kern="1200" cap="none">
                <a:solidFill>
                  <a:schemeClr val="bg1"/>
                </a:solidFill>
                <a:latin typeface="Calibri" panose="020F0502020204030204" pitchFamily="34" charset="0"/>
                <a:ea typeface="+mn-ea"/>
                <a:cs typeface="+mn-cs"/>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he-IL" dirty="0"/>
              <a:t>נא </a:t>
            </a:r>
            <a:r>
              <a:rPr lang="he-IL"/>
              <a:t>הצטיידו </a:t>
            </a:r>
            <a:r>
              <a:rPr lang="he-IL" smtClean="0"/>
              <a:t>בעיפרון</a:t>
            </a:r>
            <a:r>
              <a:rPr lang="he-IL" dirty="0" smtClean="0"/>
              <a:t>, מחברת, חומש בראשית</a:t>
            </a:r>
            <a:endParaRPr lang="he-IL"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רגע של מחשבה</a:t>
            </a:r>
            <a:endParaRPr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p:txBody>
          <a:bodyPr/>
          <a:lstStyle/>
          <a:p>
            <a:pPr marL="0" lvl="0" indent="0">
              <a:spcBef>
                <a:spcPts val="0"/>
              </a:spcBef>
              <a:buSzPts val="2800"/>
              <a:buNone/>
            </a:pPr>
            <a:r>
              <a:rPr lang="he-IL" dirty="0" smtClean="0"/>
              <a:t> </a:t>
            </a:r>
            <a:r>
              <a:rPr lang="he-IL" dirty="0"/>
              <a:t/>
            </a:r>
            <a:br>
              <a:rPr lang="he-IL" dirty="0"/>
            </a:br>
            <a:endParaRPr lang="he-IL" dirty="0"/>
          </a:p>
          <a:p>
            <a:pPr lvl="0" indent="-50800">
              <a:buSzPts val="2800"/>
              <a:buNone/>
            </a:pPr>
            <a:endParaRPr lang="he-IL" dirty="0"/>
          </a:p>
          <a:p>
            <a:endParaRPr lang="x-none" dirty="0"/>
          </a:p>
        </p:txBody>
      </p:sp>
      <p:pic>
        <p:nvPicPr>
          <p:cNvPr id="304" name="Google Shape;304;p12"/>
          <p:cNvPicPr preferRelativeResize="0"/>
          <p:nvPr/>
        </p:nvPicPr>
        <p:blipFill rotWithShape="1">
          <a:blip r:embed="rId5">
            <a:alphaModFix/>
          </a:blip>
          <a:srcRect/>
          <a:stretch/>
        </p:blipFill>
        <p:spPr>
          <a:xfrm>
            <a:off x="347084" y="262845"/>
            <a:ext cx="1047545" cy="550181"/>
          </a:xfrm>
          <a:prstGeom prst="rect">
            <a:avLst/>
          </a:prstGeom>
          <a:noFill/>
          <a:ln>
            <a:noFill/>
          </a:ln>
        </p:spPr>
      </p:pic>
      <p:pic>
        <p:nvPicPr>
          <p:cNvPr id="4" name="תמונה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4667" y="4291639"/>
            <a:ext cx="2020261" cy="2020261"/>
          </a:xfrm>
          <a:prstGeom prst="rect">
            <a:avLst/>
          </a:prstGeom>
        </p:spPr>
      </p:pic>
      <p:sp>
        <p:nvSpPr>
          <p:cNvPr id="7" name="Google Shape;302;p12"/>
          <p:cNvSpPr txBox="1">
            <a:spLocks/>
          </p:cNvSpPr>
          <p:nvPr/>
        </p:nvSpPr>
        <p:spPr>
          <a:xfrm>
            <a:off x="-602672" y="2395851"/>
            <a:ext cx="12416146" cy="1325563"/>
          </a:xfrm>
          <a:prstGeom prst="rect">
            <a:avLst/>
          </a:prstGeom>
          <a:noFill/>
          <a:ln>
            <a:noFill/>
          </a:ln>
        </p:spPr>
        <p:txBody>
          <a:bodyPr spcFirstLastPara="1" vert="horz" wrap="square" lIns="91425" tIns="45700" rIns="91425" bIns="45700" rtlCol="0" anchor="ctr"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Calibri"/>
              <a:buNone/>
            </a:pPr>
            <a:r>
              <a:rPr lang="he-IL" dirty="0" smtClean="0">
                <a:solidFill>
                  <a:schemeClr val="accent6">
                    <a:lumMod val="75000"/>
                  </a:schemeClr>
                </a:solidFill>
              </a:rPr>
              <a:t>כיצד ייתכן שיוסף זיהה את אחיו, והם לא זיהו אותו ?</a:t>
            </a:r>
            <a:endParaRPr lang="he-IL" dirty="0">
              <a:solidFill>
                <a:schemeClr val="accent6">
                  <a:lumMod val="75000"/>
                </a:schemeClr>
              </a:solidFill>
            </a:endParaRPr>
          </a:p>
        </p:txBody>
      </p:sp>
      <p:pic>
        <p:nvPicPr>
          <p:cNvPr id="8" name="טיימר 1 דק">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2359" y="5345615"/>
            <a:ext cx="2495365" cy="1324554"/>
          </a:xfrm>
          <a:prstGeom prst="rect">
            <a:avLst/>
          </a:prstGeom>
        </p:spPr>
      </p:pic>
    </p:spTree>
    <p:extLst>
      <p:ext uri="{BB962C8B-B14F-4D97-AF65-F5344CB8AC3E}">
        <p14:creationId xmlns:p14="http://schemas.microsoft.com/office/powerpoint/2010/main" val="325913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smtClean="0"/>
              <a:t>פרשנות חז"ל</a:t>
            </a:r>
            <a:endParaRPr dirty="0"/>
          </a:p>
        </p:txBody>
      </p:sp>
      <p:sp>
        <p:nvSpPr>
          <p:cNvPr id="2" name="Content Placeholder 1">
            <a:extLst>
              <a:ext uri="{FF2B5EF4-FFF2-40B4-BE49-F238E27FC236}">
                <a16:creationId xmlns:a16="http://schemas.microsoft.com/office/drawing/2014/main" id="{A04D1661-978C-E84D-8B56-A481143850BD}"/>
              </a:ext>
            </a:extLst>
          </p:cNvPr>
          <p:cNvSpPr>
            <a:spLocks noGrp="1"/>
          </p:cNvSpPr>
          <p:nvPr>
            <p:ph sz="half" idx="2"/>
          </p:nvPr>
        </p:nvSpPr>
        <p:spPr>
          <a:xfrm>
            <a:off x="1594884" y="1825625"/>
            <a:ext cx="9758916" cy="4351338"/>
          </a:xfrm>
        </p:spPr>
        <p:txBody>
          <a:bodyPr/>
          <a:lstStyle/>
          <a:p>
            <a:pPr fontAlgn="base"/>
            <a:r>
              <a:rPr lang="he-IL" dirty="0">
                <a:ea typeface="Calibri" panose="020F0502020204030204" pitchFamily="34" charset="0"/>
              </a:rPr>
              <a:t>לפניכם כמה פרשנויות  העונות על שאלה זו,</a:t>
            </a:r>
            <a:r>
              <a:rPr lang="he-IL" dirty="0"/>
              <a:t> הפרשנים השונים מציעים פירושים שונים</a:t>
            </a:r>
            <a:r>
              <a:rPr lang="he-IL" dirty="0">
                <a:ea typeface="Calibri" panose="020F0502020204030204" pitchFamily="34" charset="0"/>
              </a:rPr>
              <a:t> נקרא כל פירוש ונחליט....</a:t>
            </a:r>
          </a:p>
          <a:p>
            <a:pPr marL="0" lvl="0" indent="0">
              <a:buSzPts val="2800"/>
              <a:buNone/>
            </a:pPr>
            <a:r>
              <a:rPr lang="he-IL" dirty="0" smtClean="0"/>
              <a:t>איזו </a:t>
            </a:r>
            <a:r>
              <a:rPr lang="he-IL" dirty="0"/>
              <a:t>פרשנות  נוגעת למראה? </a:t>
            </a:r>
          </a:p>
          <a:p>
            <a:pPr marL="0" lvl="0" indent="0">
              <a:buSzPts val="2800"/>
              <a:buNone/>
            </a:pPr>
            <a:r>
              <a:rPr lang="he-IL" dirty="0"/>
              <a:t>איזו פרשנות  נוגעת לקול? </a:t>
            </a:r>
          </a:p>
          <a:p>
            <a:pPr marL="0" lvl="0" indent="0">
              <a:buSzPts val="2800"/>
              <a:buNone/>
            </a:pPr>
            <a:r>
              <a:rPr lang="he-IL" dirty="0"/>
              <a:t>איזו מביאה שיקולים של מחשבה ודעה? </a:t>
            </a:r>
          </a:p>
          <a:p>
            <a:pPr marL="0" lvl="0" indent="0">
              <a:buSzPts val="2800"/>
              <a:buNone/>
            </a:pPr>
            <a:r>
              <a:rPr lang="he-IL" dirty="0"/>
              <a:t/>
            </a:r>
            <a:br>
              <a:rPr lang="he-IL" dirty="0"/>
            </a:br>
            <a:endParaRPr lang="he-IL" dirty="0"/>
          </a:p>
          <a:p>
            <a:pPr lvl="0" indent="-50800">
              <a:buSzPts val="2800"/>
              <a:buNone/>
            </a:pPr>
            <a:endParaRPr lang="he-IL" dirty="0"/>
          </a:p>
          <a:p>
            <a:endParaRPr lang="en-IL" dirty="0"/>
          </a:p>
        </p:txBody>
      </p:sp>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65046" y="376561"/>
            <a:ext cx="10515600" cy="617849"/>
          </a:xfrm>
        </p:spPr>
        <p:txBody>
          <a:bodyPr>
            <a:normAutofit fontScale="90000"/>
          </a:bodyPr>
          <a:lstStyle/>
          <a:p>
            <a:r>
              <a:rPr lang="he-IL" dirty="0"/>
              <a:t>פרשני חז"ל </a:t>
            </a:r>
          </a:p>
        </p:txBody>
      </p:sp>
      <p:graphicFrame>
        <p:nvGraphicFramePr>
          <p:cNvPr id="6" name="מציין מיקום תוכן 5"/>
          <p:cNvGraphicFramePr>
            <a:graphicFrameLocks noGrp="1"/>
          </p:cNvGraphicFramePr>
          <p:nvPr>
            <p:ph idx="1"/>
            <p:extLst>
              <p:ext uri="{D42A27DB-BD31-4B8C-83A1-F6EECF244321}">
                <p14:modId xmlns:p14="http://schemas.microsoft.com/office/powerpoint/2010/main" val="732477745"/>
              </p:ext>
            </p:extLst>
          </p:nvPr>
        </p:nvGraphicFramePr>
        <p:xfrm>
          <a:off x="838200" y="1291590"/>
          <a:ext cx="10515600" cy="5717603"/>
        </p:xfrm>
        <a:graphic>
          <a:graphicData uri="http://schemas.openxmlformats.org/drawingml/2006/table">
            <a:tbl>
              <a:tblPr rtl="1" firstRow="1" bandRow="1">
                <a:tableStyleId>{5940675A-B579-460E-94D1-54222C63F5DA}</a:tableStyleId>
              </a:tblPr>
              <a:tblGrid>
                <a:gridCol w="1581150">
                  <a:extLst>
                    <a:ext uri="{9D8B030D-6E8A-4147-A177-3AD203B41FA5}">
                      <a16:colId xmlns:a16="http://schemas.microsoft.com/office/drawing/2014/main" val="4189176669"/>
                    </a:ext>
                  </a:extLst>
                </a:gridCol>
                <a:gridCol w="7520940">
                  <a:extLst>
                    <a:ext uri="{9D8B030D-6E8A-4147-A177-3AD203B41FA5}">
                      <a16:colId xmlns:a16="http://schemas.microsoft.com/office/drawing/2014/main" val="2732776793"/>
                    </a:ext>
                  </a:extLst>
                </a:gridCol>
                <a:gridCol w="1413510">
                  <a:extLst>
                    <a:ext uri="{9D8B030D-6E8A-4147-A177-3AD203B41FA5}">
                      <a16:colId xmlns:a16="http://schemas.microsoft.com/office/drawing/2014/main" val="1487264440"/>
                    </a:ext>
                  </a:extLst>
                </a:gridCol>
              </a:tblGrid>
              <a:tr h="1380973">
                <a:tc>
                  <a:txBody>
                    <a:bodyPr/>
                    <a:lstStyle/>
                    <a:p>
                      <a:pPr algn="r" rtl="1"/>
                      <a:r>
                        <a:rPr lang="he-IL" sz="3200" dirty="0" smtClean="0"/>
                        <a:t>הפרשן </a:t>
                      </a:r>
                      <a:endParaRPr lang="he-IL" sz="3200" dirty="0"/>
                    </a:p>
                  </a:txBody>
                  <a:tcPr/>
                </a:tc>
                <a:tc>
                  <a:txBody>
                    <a:bodyPr/>
                    <a:lstStyle/>
                    <a:p>
                      <a:pPr algn="r" rtl="1"/>
                      <a:r>
                        <a:rPr lang="he-IL" sz="3200" dirty="0" smtClean="0"/>
                        <a:t>הפרשנות </a:t>
                      </a:r>
                      <a:endParaRPr lang="he-IL" sz="3200" dirty="0"/>
                    </a:p>
                  </a:txBody>
                  <a:tcPr/>
                </a:tc>
                <a:tc>
                  <a:txBody>
                    <a:bodyPr/>
                    <a:lstStyle/>
                    <a:p>
                      <a:pPr algn="r" rtl="1"/>
                      <a:r>
                        <a:rPr lang="he-IL" sz="3200" dirty="0" smtClean="0"/>
                        <a:t>במלים שלנו </a:t>
                      </a:r>
                      <a:endParaRPr lang="he-IL" sz="3200" dirty="0"/>
                    </a:p>
                  </a:txBody>
                  <a:tcPr/>
                </a:tc>
                <a:extLst>
                  <a:ext uri="{0D108BD9-81ED-4DB2-BD59-A6C34878D82A}">
                    <a16:rowId xmlns:a16="http://schemas.microsoft.com/office/drawing/2014/main" val="114831218"/>
                  </a:ext>
                </a:extLst>
              </a:tr>
              <a:tr h="1593430">
                <a:tc>
                  <a:txBody>
                    <a:bodyPr/>
                    <a:lstStyle/>
                    <a:p>
                      <a:pPr rtl="1"/>
                      <a:r>
                        <a:rPr lang="he-IL" sz="2800" dirty="0" smtClean="0"/>
                        <a:t>רש"י</a:t>
                      </a:r>
                    </a:p>
                    <a:p>
                      <a:pPr rtl="1"/>
                      <a:r>
                        <a:rPr lang="he-IL" sz="2800" dirty="0" smtClean="0"/>
                        <a:t> </a:t>
                      </a:r>
                      <a:endParaRPr lang="he-IL" sz="2800" dirty="0"/>
                    </a:p>
                  </a:txBody>
                  <a:tcPr/>
                </a:tc>
                <a:tc>
                  <a:txBody>
                    <a:bodyPr/>
                    <a:lstStyle/>
                    <a:p>
                      <a:pPr algn="r"/>
                      <a:r>
                        <a:rPr lang="he-IL" sz="2800" b="1" dirty="0" smtClean="0">
                          <a:latin typeface="Calibri" panose="020F0502020204030204" pitchFamily="34" charset="0"/>
                          <a:ea typeface="Calibri" panose="020F0502020204030204" pitchFamily="34" charset="0"/>
                          <a:cs typeface="David" panose="020E0502060401010101" pitchFamily="34" charset="-79"/>
                        </a:rPr>
                        <a:t>שהניחם חתומי זקן </a:t>
                      </a:r>
                      <a:r>
                        <a:rPr lang="he-IL" sz="2800" dirty="0" smtClean="0">
                          <a:latin typeface="Calibri" panose="020F0502020204030204" pitchFamily="34" charset="0"/>
                          <a:ea typeface="Calibri" panose="020F0502020204030204" pitchFamily="34" charset="0"/>
                          <a:cs typeface="David" panose="020E0502060401010101" pitchFamily="34" charset="-79"/>
                        </a:rPr>
                        <a:t>(עם זקן)</a:t>
                      </a:r>
                      <a:r>
                        <a:rPr lang="he-IL" sz="2800" b="1" dirty="0" smtClean="0">
                          <a:latin typeface="Calibri" panose="020F0502020204030204" pitchFamily="34" charset="0"/>
                          <a:ea typeface="Calibri" panose="020F0502020204030204" pitchFamily="34" charset="0"/>
                          <a:cs typeface="David" panose="020E0502060401010101" pitchFamily="34" charset="-79"/>
                        </a:rPr>
                        <a:t> והוא יצא </a:t>
                      </a:r>
                      <a:r>
                        <a:rPr lang="he-IL" sz="2800" b="1" dirty="0" err="1" smtClean="0">
                          <a:latin typeface="Calibri" panose="020F0502020204030204" pitchFamily="34" charset="0"/>
                          <a:ea typeface="Calibri" panose="020F0502020204030204" pitchFamily="34" charset="0"/>
                          <a:cs typeface="David" panose="020E0502060401010101" pitchFamily="34" charset="-79"/>
                        </a:rPr>
                        <a:t>מאצלם</a:t>
                      </a:r>
                      <a:r>
                        <a:rPr lang="he-IL" sz="2800" b="1" dirty="0" smtClean="0">
                          <a:latin typeface="Calibri" panose="020F0502020204030204" pitchFamily="34" charset="0"/>
                          <a:ea typeface="Calibri" panose="020F0502020204030204" pitchFamily="34" charset="0"/>
                          <a:cs typeface="David" panose="020E0502060401010101" pitchFamily="34" charset="-79"/>
                        </a:rPr>
                        <a:t> בלא חתימת זקן </a:t>
                      </a:r>
                      <a:r>
                        <a:rPr lang="he-IL" sz="2800" dirty="0" smtClean="0">
                          <a:latin typeface="Calibri" panose="020F0502020204030204" pitchFamily="34" charset="0"/>
                          <a:ea typeface="Calibri" panose="020F0502020204030204" pitchFamily="34" charset="0"/>
                          <a:cs typeface="David" panose="020E0502060401010101" pitchFamily="34" charset="-79"/>
                        </a:rPr>
                        <a:t>(בלי זקן)</a:t>
                      </a:r>
                      <a:r>
                        <a:rPr lang="he-IL" sz="2800" b="1" dirty="0" smtClean="0">
                          <a:latin typeface="Calibri" panose="020F0502020204030204" pitchFamily="34" charset="0"/>
                          <a:ea typeface="Calibri" panose="020F0502020204030204" pitchFamily="34" charset="0"/>
                          <a:cs typeface="David" panose="020E0502060401010101" pitchFamily="34" charset="-79"/>
                        </a:rPr>
                        <a:t> עכשיו מצאוהו בחתימת זקן </a:t>
                      </a:r>
                      <a:r>
                        <a:rPr lang="he-IL" sz="2800" dirty="0" smtClean="0">
                          <a:latin typeface="Calibri" panose="020F0502020204030204" pitchFamily="34" charset="0"/>
                          <a:ea typeface="Calibri" panose="020F0502020204030204" pitchFamily="34" charset="0"/>
                          <a:cs typeface="David" panose="020E0502060401010101" pitchFamily="34" charset="-79"/>
                        </a:rPr>
                        <a:t>(עם זקן)</a:t>
                      </a:r>
                      <a:r>
                        <a:rPr lang="he-IL" sz="2800" b="1" dirty="0" smtClean="0">
                          <a:latin typeface="Calibri" panose="020F0502020204030204" pitchFamily="34" charset="0"/>
                          <a:ea typeface="Calibri" panose="020F0502020204030204" pitchFamily="34" charset="0"/>
                          <a:cs typeface="David" panose="020E0502060401010101" pitchFamily="34" charset="-79"/>
                        </a:rPr>
                        <a:t>".</a:t>
                      </a:r>
                      <a:endParaRPr lang="en-US" sz="2800" dirty="0">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rtl="1"/>
                      <a:endParaRPr lang="he-IL" sz="2800" dirty="0"/>
                    </a:p>
                  </a:txBody>
                  <a:tcPr/>
                </a:tc>
                <a:extLst>
                  <a:ext uri="{0D108BD9-81ED-4DB2-BD59-A6C34878D82A}">
                    <a16:rowId xmlns:a16="http://schemas.microsoft.com/office/drawing/2014/main" val="2443275817"/>
                  </a:ext>
                </a:extLst>
              </a:tr>
              <a:tr h="430816">
                <a:tc>
                  <a:txBody>
                    <a:bodyPr/>
                    <a:lstStyle/>
                    <a:p>
                      <a:pPr rtl="1"/>
                      <a:r>
                        <a:rPr lang="he-IL" sz="2800" dirty="0" smtClean="0"/>
                        <a:t>רמב"ן </a:t>
                      </a:r>
                      <a:endParaRPr lang="he-IL" sz="2800" dirty="0"/>
                    </a:p>
                  </a:txBody>
                  <a:tcPr/>
                </a:tc>
                <a:tc>
                  <a:txBody>
                    <a:bodyPr/>
                    <a:lstStyle/>
                    <a:p>
                      <a:pPr marL="0" marR="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sz="2800" b="1" dirty="0" smtClean="0">
                          <a:latin typeface="Calibri" panose="020F0502020204030204" pitchFamily="34" charset="0"/>
                          <a:ea typeface="Calibri" panose="020F0502020204030204" pitchFamily="34" charset="0"/>
                          <a:cs typeface="David" panose="020E0502060401010101" pitchFamily="34" charset="-79"/>
                        </a:rPr>
                        <a:t>"לא נתנו לבם שיהיה העבד אשר מכרו לישמעאלים הוא השליט על הארץ".</a:t>
                      </a:r>
                      <a:endParaRPr lang="en-US" sz="2800" dirty="0" smtClean="0">
                        <a:latin typeface="Calibri" panose="020F0502020204030204" pitchFamily="34" charset="0"/>
                        <a:ea typeface="Calibri" panose="020F0502020204030204" pitchFamily="34" charset="0"/>
                        <a:cs typeface="Arial" panose="020B0604020202020204" pitchFamily="34" charset="0"/>
                      </a:endParaRPr>
                    </a:p>
                    <a:p>
                      <a:pPr algn="r" rtl="1"/>
                      <a:endParaRPr lang="he-IL" sz="2800" dirty="0"/>
                    </a:p>
                  </a:txBody>
                  <a:tcPr/>
                </a:tc>
                <a:tc>
                  <a:txBody>
                    <a:bodyPr/>
                    <a:lstStyle/>
                    <a:p>
                      <a:pPr rtl="1"/>
                      <a:r>
                        <a:rPr lang="he-IL" sz="2800" dirty="0" smtClean="0"/>
                        <a:t> </a:t>
                      </a:r>
                      <a:endParaRPr lang="he-IL" sz="2800" dirty="0"/>
                    </a:p>
                  </a:txBody>
                  <a:tcPr/>
                </a:tc>
                <a:extLst>
                  <a:ext uri="{0D108BD9-81ED-4DB2-BD59-A6C34878D82A}">
                    <a16:rowId xmlns:a16="http://schemas.microsoft.com/office/drawing/2014/main" val="1801824139"/>
                  </a:ext>
                </a:extLst>
              </a:tr>
              <a:tr h="430816">
                <a:tc>
                  <a:txBody>
                    <a:bodyPr/>
                    <a:lstStyle/>
                    <a:p>
                      <a:pPr rtl="1"/>
                      <a:r>
                        <a:rPr lang="he-IL" sz="2800" dirty="0" err="1" smtClean="0"/>
                        <a:t>רשב"ם</a:t>
                      </a:r>
                      <a:endParaRPr lang="he-IL" sz="2800" dirty="0" smtClean="0"/>
                    </a:p>
                    <a:p>
                      <a:pPr rtl="1"/>
                      <a:endParaRPr lang="he-IL" sz="2800" dirty="0"/>
                    </a:p>
                  </a:txBody>
                  <a:tcPr/>
                </a:tc>
                <a:tc>
                  <a:txBody>
                    <a:bodyPr/>
                    <a:lstStyle/>
                    <a:p>
                      <a:pPr marL="0" marR="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sz="2800" b="1" dirty="0" smtClean="0">
                          <a:latin typeface="Calibri" panose="020F0502020204030204" pitchFamily="34" charset="0"/>
                          <a:ea typeface="Calibri" panose="020F0502020204030204" pitchFamily="34" charset="0"/>
                          <a:cs typeface="David" panose="020E0502060401010101" pitchFamily="34" charset="-79"/>
                        </a:rPr>
                        <a:t>"וגם מן הקול לא היו מכירים אותו, כי על ידי מתורגמן היה מדבר עמהם"</a:t>
                      </a:r>
                      <a:endParaRPr lang="en-US" sz="2800" dirty="0" smtClean="0">
                        <a:latin typeface="Calibri" panose="020F0502020204030204" pitchFamily="34" charset="0"/>
                        <a:ea typeface="Calibri" panose="020F0502020204030204" pitchFamily="34" charset="0"/>
                        <a:cs typeface="Arial" panose="020B0604020202020204" pitchFamily="34" charset="0"/>
                      </a:endParaRPr>
                    </a:p>
                    <a:p>
                      <a:pPr rtl="1"/>
                      <a:endParaRPr lang="he-IL" sz="2800" dirty="0"/>
                    </a:p>
                  </a:txBody>
                  <a:tcPr/>
                </a:tc>
                <a:tc>
                  <a:txBody>
                    <a:bodyPr/>
                    <a:lstStyle/>
                    <a:p>
                      <a:pPr rtl="1"/>
                      <a:endParaRPr lang="he-IL" sz="2800" dirty="0"/>
                    </a:p>
                  </a:txBody>
                  <a:tcPr/>
                </a:tc>
                <a:extLst>
                  <a:ext uri="{0D108BD9-81ED-4DB2-BD59-A6C34878D82A}">
                    <a16:rowId xmlns:a16="http://schemas.microsoft.com/office/drawing/2014/main" val="3084184786"/>
                  </a:ext>
                </a:extLst>
              </a:tr>
            </a:tbl>
          </a:graphicData>
        </a:graphic>
      </p:graphicFrame>
      <p:pic>
        <p:nvPicPr>
          <p:cNvPr id="3" name="תמונה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9321" y="3381450"/>
            <a:ext cx="1554480" cy="870509"/>
          </a:xfrm>
          <a:prstGeom prst="rect">
            <a:avLst/>
          </a:prstGeom>
        </p:spPr>
      </p:pic>
      <p:pic>
        <p:nvPicPr>
          <p:cNvPr id="4" name="תמונה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5135" y="4729404"/>
            <a:ext cx="748666" cy="901172"/>
          </a:xfrm>
          <a:prstGeom prst="rect">
            <a:avLst/>
          </a:prstGeom>
        </p:spPr>
      </p:pic>
      <p:pic>
        <p:nvPicPr>
          <p:cNvPr id="5" name="תמונה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6561" y="6108021"/>
            <a:ext cx="737510" cy="737510"/>
          </a:xfrm>
          <a:prstGeom prst="rect">
            <a:avLst/>
          </a:prstGeom>
        </p:spPr>
      </p:pic>
      <p:pic>
        <p:nvPicPr>
          <p:cNvPr id="7" name="Timer_02mi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809" y="97656"/>
            <a:ext cx="2270295" cy="1175657"/>
          </a:xfrm>
          <a:prstGeom prst="rect">
            <a:avLst/>
          </a:prstGeom>
        </p:spPr>
      </p:pic>
      <p:pic>
        <p:nvPicPr>
          <p:cNvPr id="8" name="תמונה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4164" y="210009"/>
            <a:ext cx="950949" cy="950949"/>
          </a:xfrm>
          <a:prstGeom prst="rect">
            <a:avLst/>
          </a:prstGeom>
        </p:spPr>
      </p:pic>
    </p:spTree>
    <p:extLst>
      <p:ext uri="{BB962C8B-B14F-4D97-AF65-F5344CB8AC3E}">
        <p14:creationId xmlns:p14="http://schemas.microsoft.com/office/powerpoint/2010/main" val="188792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1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65046" y="376561"/>
            <a:ext cx="10515600" cy="617849"/>
          </a:xfrm>
        </p:spPr>
        <p:txBody>
          <a:bodyPr>
            <a:normAutofit fontScale="90000"/>
          </a:bodyPr>
          <a:lstStyle/>
          <a:p>
            <a:r>
              <a:rPr lang="he-IL" dirty="0" smtClean="0"/>
              <a:t>הפתרון-</a:t>
            </a:r>
            <a:endParaRPr lang="he-IL" dirty="0"/>
          </a:p>
        </p:txBody>
      </p:sp>
      <p:graphicFrame>
        <p:nvGraphicFramePr>
          <p:cNvPr id="6" name="מציין מיקום תוכן 5"/>
          <p:cNvGraphicFramePr>
            <a:graphicFrameLocks noGrp="1"/>
          </p:cNvGraphicFramePr>
          <p:nvPr>
            <p:ph idx="1"/>
            <p:extLst>
              <p:ext uri="{D42A27DB-BD31-4B8C-83A1-F6EECF244321}">
                <p14:modId xmlns:p14="http://schemas.microsoft.com/office/powerpoint/2010/main" val="560135824"/>
              </p:ext>
            </p:extLst>
          </p:nvPr>
        </p:nvGraphicFramePr>
        <p:xfrm>
          <a:off x="838200" y="1291590"/>
          <a:ext cx="10515600" cy="5717603"/>
        </p:xfrm>
        <a:graphic>
          <a:graphicData uri="http://schemas.openxmlformats.org/drawingml/2006/table">
            <a:tbl>
              <a:tblPr rtl="1" firstRow="1" bandRow="1">
                <a:tableStyleId>{5940675A-B579-460E-94D1-54222C63F5DA}</a:tableStyleId>
              </a:tblPr>
              <a:tblGrid>
                <a:gridCol w="1581150">
                  <a:extLst>
                    <a:ext uri="{9D8B030D-6E8A-4147-A177-3AD203B41FA5}">
                      <a16:colId xmlns:a16="http://schemas.microsoft.com/office/drawing/2014/main" val="4189176669"/>
                    </a:ext>
                  </a:extLst>
                </a:gridCol>
                <a:gridCol w="7520940">
                  <a:extLst>
                    <a:ext uri="{9D8B030D-6E8A-4147-A177-3AD203B41FA5}">
                      <a16:colId xmlns:a16="http://schemas.microsoft.com/office/drawing/2014/main" val="2732776793"/>
                    </a:ext>
                  </a:extLst>
                </a:gridCol>
                <a:gridCol w="1413510">
                  <a:extLst>
                    <a:ext uri="{9D8B030D-6E8A-4147-A177-3AD203B41FA5}">
                      <a16:colId xmlns:a16="http://schemas.microsoft.com/office/drawing/2014/main" val="1487264440"/>
                    </a:ext>
                  </a:extLst>
                </a:gridCol>
              </a:tblGrid>
              <a:tr h="1380973">
                <a:tc>
                  <a:txBody>
                    <a:bodyPr/>
                    <a:lstStyle/>
                    <a:p>
                      <a:pPr algn="r" rtl="1"/>
                      <a:r>
                        <a:rPr lang="he-IL" sz="3200" dirty="0" smtClean="0"/>
                        <a:t>הפרשן </a:t>
                      </a:r>
                      <a:endParaRPr lang="he-IL" sz="3200" dirty="0"/>
                    </a:p>
                  </a:txBody>
                  <a:tcPr/>
                </a:tc>
                <a:tc>
                  <a:txBody>
                    <a:bodyPr/>
                    <a:lstStyle/>
                    <a:p>
                      <a:pPr algn="r" rtl="1"/>
                      <a:r>
                        <a:rPr lang="he-IL" sz="3200" dirty="0" smtClean="0"/>
                        <a:t>הפרשנות </a:t>
                      </a:r>
                      <a:endParaRPr lang="he-IL" sz="3200" dirty="0"/>
                    </a:p>
                  </a:txBody>
                  <a:tcPr/>
                </a:tc>
                <a:tc>
                  <a:txBody>
                    <a:bodyPr/>
                    <a:lstStyle/>
                    <a:p>
                      <a:pPr algn="r" rtl="1"/>
                      <a:r>
                        <a:rPr lang="he-IL" sz="3200" dirty="0" smtClean="0"/>
                        <a:t>במלים שלנו </a:t>
                      </a:r>
                      <a:endParaRPr lang="he-IL" sz="3200" dirty="0"/>
                    </a:p>
                  </a:txBody>
                  <a:tcPr/>
                </a:tc>
                <a:extLst>
                  <a:ext uri="{0D108BD9-81ED-4DB2-BD59-A6C34878D82A}">
                    <a16:rowId xmlns:a16="http://schemas.microsoft.com/office/drawing/2014/main" val="114831218"/>
                  </a:ext>
                </a:extLst>
              </a:tr>
              <a:tr h="1593430">
                <a:tc>
                  <a:txBody>
                    <a:bodyPr/>
                    <a:lstStyle/>
                    <a:p>
                      <a:pPr rtl="1"/>
                      <a:r>
                        <a:rPr lang="he-IL" sz="2800" dirty="0" smtClean="0"/>
                        <a:t>רש"י </a:t>
                      </a:r>
                      <a:endParaRPr lang="he-IL" sz="2800" dirty="0"/>
                    </a:p>
                  </a:txBody>
                  <a:tcPr/>
                </a:tc>
                <a:tc>
                  <a:txBody>
                    <a:bodyPr/>
                    <a:lstStyle/>
                    <a:p>
                      <a:pPr algn="r"/>
                      <a:r>
                        <a:rPr lang="he-IL" sz="2800" b="1" dirty="0" smtClean="0">
                          <a:latin typeface="Calibri" panose="020F0502020204030204" pitchFamily="34" charset="0"/>
                          <a:ea typeface="Calibri" panose="020F0502020204030204" pitchFamily="34" charset="0"/>
                          <a:cs typeface="David" panose="020E0502060401010101" pitchFamily="34" charset="-79"/>
                        </a:rPr>
                        <a:t>שהניחם חתומי זקן </a:t>
                      </a:r>
                      <a:r>
                        <a:rPr lang="he-IL" sz="2800" dirty="0" smtClean="0">
                          <a:latin typeface="Calibri" panose="020F0502020204030204" pitchFamily="34" charset="0"/>
                          <a:ea typeface="Calibri" panose="020F0502020204030204" pitchFamily="34" charset="0"/>
                          <a:cs typeface="David" panose="020E0502060401010101" pitchFamily="34" charset="-79"/>
                        </a:rPr>
                        <a:t>(עם זקן)</a:t>
                      </a:r>
                      <a:r>
                        <a:rPr lang="he-IL" sz="2800" b="1" dirty="0" smtClean="0">
                          <a:latin typeface="Calibri" panose="020F0502020204030204" pitchFamily="34" charset="0"/>
                          <a:ea typeface="Calibri" panose="020F0502020204030204" pitchFamily="34" charset="0"/>
                          <a:cs typeface="David" panose="020E0502060401010101" pitchFamily="34" charset="-79"/>
                        </a:rPr>
                        <a:t> והוא יצא </a:t>
                      </a:r>
                      <a:r>
                        <a:rPr lang="he-IL" sz="2800" b="1" dirty="0" err="1" smtClean="0">
                          <a:latin typeface="Calibri" panose="020F0502020204030204" pitchFamily="34" charset="0"/>
                          <a:ea typeface="Calibri" panose="020F0502020204030204" pitchFamily="34" charset="0"/>
                          <a:cs typeface="David" panose="020E0502060401010101" pitchFamily="34" charset="-79"/>
                        </a:rPr>
                        <a:t>מאצלם</a:t>
                      </a:r>
                      <a:r>
                        <a:rPr lang="he-IL" sz="2800" b="1" dirty="0" smtClean="0">
                          <a:latin typeface="Calibri" panose="020F0502020204030204" pitchFamily="34" charset="0"/>
                          <a:ea typeface="Calibri" panose="020F0502020204030204" pitchFamily="34" charset="0"/>
                          <a:cs typeface="David" panose="020E0502060401010101" pitchFamily="34" charset="-79"/>
                        </a:rPr>
                        <a:t> בלא חתימת זקן </a:t>
                      </a:r>
                      <a:r>
                        <a:rPr lang="he-IL" sz="2800" dirty="0" smtClean="0">
                          <a:latin typeface="Calibri" panose="020F0502020204030204" pitchFamily="34" charset="0"/>
                          <a:ea typeface="Calibri" panose="020F0502020204030204" pitchFamily="34" charset="0"/>
                          <a:cs typeface="David" panose="020E0502060401010101" pitchFamily="34" charset="-79"/>
                        </a:rPr>
                        <a:t>(בלי זקן)</a:t>
                      </a:r>
                      <a:r>
                        <a:rPr lang="he-IL" sz="2800" b="1" dirty="0" smtClean="0">
                          <a:latin typeface="Calibri" panose="020F0502020204030204" pitchFamily="34" charset="0"/>
                          <a:ea typeface="Calibri" panose="020F0502020204030204" pitchFamily="34" charset="0"/>
                          <a:cs typeface="David" panose="020E0502060401010101" pitchFamily="34" charset="-79"/>
                        </a:rPr>
                        <a:t> עכשיו מצאוהו בחתימת זקן </a:t>
                      </a:r>
                      <a:r>
                        <a:rPr lang="he-IL" sz="2800" dirty="0" smtClean="0">
                          <a:latin typeface="Calibri" panose="020F0502020204030204" pitchFamily="34" charset="0"/>
                          <a:ea typeface="Calibri" panose="020F0502020204030204" pitchFamily="34" charset="0"/>
                          <a:cs typeface="David" panose="020E0502060401010101" pitchFamily="34" charset="-79"/>
                        </a:rPr>
                        <a:t>(עם זקן)</a:t>
                      </a:r>
                      <a:r>
                        <a:rPr lang="he-IL" sz="2800" b="1" dirty="0" smtClean="0">
                          <a:latin typeface="Calibri" panose="020F0502020204030204" pitchFamily="34" charset="0"/>
                          <a:ea typeface="Calibri" panose="020F0502020204030204" pitchFamily="34" charset="0"/>
                          <a:cs typeface="David" panose="020E0502060401010101" pitchFamily="34" charset="-79"/>
                        </a:rPr>
                        <a:t>".</a:t>
                      </a:r>
                      <a:endParaRPr lang="en-US" sz="2800" dirty="0">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rtl="1"/>
                      <a:r>
                        <a:rPr lang="he-IL" sz="2800" dirty="0" smtClean="0"/>
                        <a:t>מראה </a:t>
                      </a:r>
                      <a:endParaRPr lang="he-IL" sz="2800" dirty="0"/>
                    </a:p>
                  </a:txBody>
                  <a:tcPr/>
                </a:tc>
                <a:extLst>
                  <a:ext uri="{0D108BD9-81ED-4DB2-BD59-A6C34878D82A}">
                    <a16:rowId xmlns:a16="http://schemas.microsoft.com/office/drawing/2014/main" val="2443275817"/>
                  </a:ext>
                </a:extLst>
              </a:tr>
              <a:tr h="430816">
                <a:tc>
                  <a:txBody>
                    <a:bodyPr/>
                    <a:lstStyle/>
                    <a:p>
                      <a:pPr rtl="1"/>
                      <a:r>
                        <a:rPr lang="he-IL" sz="2800" dirty="0" smtClean="0"/>
                        <a:t>רמב"ן </a:t>
                      </a:r>
                      <a:endParaRPr lang="he-IL" sz="2800" dirty="0"/>
                    </a:p>
                  </a:txBody>
                  <a:tcPr/>
                </a:tc>
                <a:tc>
                  <a:txBody>
                    <a:bodyPr/>
                    <a:lstStyle/>
                    <a:p>
                      <a:pPr marL="0" marR="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sz="2800" b="1" dirty="0" smtClean="0">
                          <a:latin typeface="Calibri" panose="020F0502020204030204" pitchFamily="34" charset="0"/>
                          <a:ea typeface="Calibri" panose="020F0502020204030204" pitchFamily="34" charset="0"/>
                          <a:cs typeface="David" panose="020E0502060401010101" pitchFamily="34" charset="-79"/>
                        </a:rPr>
                        <a:t>"לא נתנו לבם שיהיה העבד אשר מכרו לישמעאלים הוא השליט על הארץ".</a:t>
                      </a:r>
                      <a:endParaRPr lang="en-US" sz="2800" dirty="0" smtClean="0">
                        <a:latin typeface="Calibri" panose="020F0502020204030204" pitchFamily="34" charset="0"/>
                        <a:ea typeface="Calibri" panose="020F0502020204030204" pitchFamily="34" charset="0"/>
                        <a:cs typeface="Arial" panose="020B0604020202020204" pitchFamily="34" charset="0"/>
                      </a:endParaRPr>
                    </a:p>
                    <a:p>
                      <a:pPr algn="r" rtl="1"/>
                      <a:endParaRPr lang="he-IL" sz="2800" dirty="0"/>
                    </a:p>
                  </a:txBody>
                  <a:tcPr/>
                </a:tc>
                <a:tc>
                  <a:txBody>
                    <a:bodyPr/>
                    <a:lstStyle/>
                    <a:p>
                      <a:pPr rtl="1"/>
                      <a:r>
                        <a:rPr lang="he-IL" sz="2800" dirty="0" smtClean="0"/>
                        <a:t>מחשבה </a:t>
                      </a:r>
                      <a:endParaRPr lang="he-IL" sz="2800" dirty="0"/>
                    </a:p>
                  </a:txBody>
                  <a:tcPr/>
                </a:tc>
                <a:extLst>
                  <a:ext uri="{0D108BD9-81ED-4DB2-BD59-A6C34878D82A}">
                    <a16:rowId xmlns:a16="http://schemas.microsoft.com/office/drawing/2014/main" val="1801824139"/>
                  </a:ext>
                </a:extLst>
              </a:tr>
              <a:tr h="430816">
                <a:tc>
                  <a:txBody>
                    <a:bodyPr/>
                    <a:lstStyle/>
                    <a:p>
                      <a:pPr rtl="1"/>
                      <a:r>
                        <a:rPr lang="he-IL" sz="2800" dirty="0" err="1" smtClean="0"/>
                        <a:t>רשב"ם</a:t>
                      </a:r>
                      <a:endParaRPr lang="he-IL" sz="2800" dirty="0"/>
                    </a:p>
                  </a:txBody>
                  <a:tcPr/>
                </a:tc>
                <a:tc>
                  <a:txBody>
                    <a:bodyPr/>
                    <a:lstStyle/>
                    <a:p>
                      <a:pPr marL="0" marR="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sz="2800" b="1" dirty="0" smtClean="0">
                          <a:latin typeface="Calibri" panose="020F0502020204030204" pitchFamily="34" charset="0"/>
                          <a:ea typeface="Calibri" panose="020F0502020204030204" pitchFamily="34" charset="0"/>
                          <a:cs typeface="David" panose="020E0502060401010101" pitchFamily="34" charset="-79"/>
                        </a:rPr>
                        <a:t>"וגם מן הקול לא היו מכירים אותו, כי על ידי מתורגמן היה מדבר עמהם"</a:t>
                      </a:r>
                      <a:endParaRPr lang="en-US" sz="2800" dirty="0" smtClean="0">
                        <a:latin typeface="Calibri" panose="020F0502020204030204" pitchFamily="34" charset="0"/>
                        <a:ea typeface="Calibri" panose="020F0502020204030204" pitchFamily="34" charset="0"/>
                        <a:cs typeface="Arial" panose="020B0604020202020204" pitchFamily="34" charset="0"/>
                      </a:endParaRPr>
                    </a:p>
                    <a:p>
                      <a:pPr rtl="1"/>
                      <a:endParaRPr lang="he-IL" sz="2800" dirty="0"/>
                    </a:p>
                  </a:txBody>
                  <a:tcPr/>
                </a:tc>
                <a:tc>
                  <a:txBody>
                    <a:bodyPr/>
                    <a:lstStyle/>
                    <a:p>
                      <a:pPr rtl="1"/>
                      <a:r>
                        <a:rPr lang="he-IL" sz="2800" dirty="0" smtClean="0"/>
                        <a:t>קול </a:t>
                      </a:r>
                      <a:endParaRPr lang="he-IL" sz="2800" dirty="0"/>
                    </a:p>
                  </a:txBody>
                  <a:tcPr/>
                </a:tc>
                <a:extLst>
                  <a:ext uri="{0D108BD9-81ED-4DB2-BD59-A6C34878D82A}">
                    <a16:rowId xmlns:a16="http://schemas.microsoft.com/office/drawing/2014/main" val="3084184786"/>
                  </a:ext>
                </a:extLst>
              </a:tr>
            </a:tbl>
          </a:graphicData>
        </a:graphic>
      </p:graphicFrame>
    </p:spTree>
    <p:extLst>
      <p:ext uri="{BB962C8B-B14F-4D97-AF65-F5344CB8AC3E}">
        <p14:creationId xmlns:p14="http://schemas.microsoft.com/office/powerpoint/2010/main" val="1416190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מסכמים</a:t>
            </a:r>
            <a:endParaRPr dirty="0"/>
          </a:p>
        </p:txBody>
      </p:sp>
      <p:sp>
        <p:nvSpPr>
          <p:cNvPr id="335" name="Google Shape;335;p16"/>
          <p:cNvSpPr txBox="1">
            <a:spLocks noGrp="1"/>
          </p:cNvSpPr>
          <p:nvPr>
            <p:ph type="body" sz="quarter" idx="10"/>
          </p:nvPr>
        </p:nvSpPr>
        <p:spPr>
          <a:xfrm>
            <a:off x="375195" y="1758156"/>
            <a:ext cx="10699733" cy="3844925"/>
          </a:xfrm>
          <a:prstGeom prst="rect">
            <a:avLst/>
          </a:prstGeom>
          <a:noFill/>
          <a:ln>
            <a:noFill/>
          </a:ln>
        </p:spPr>
        <p:txBody>
          <a:bodyPr spcFirstLastPara="1" wrap="square" lIns="91425" tIns="45700" rIns="91425" bIns="45700" anchor="t" anchorCtr="0">
            <a:normAutofit fontScale="92500" lnSpcReduction="20000"/>
          </a:bodyPr>
          <a:lstStyle/>
          <a:p>
            <a:pPr lvl="0">
              <a:lnSpc>
                <a:spcPct val="90000"/>
              </a:lnSpc>
              <a:buClr>
                <a:schemeClr val="dk1"/>
              </a:buClr>
              <a:buSzPts val="3600"/>
            </a:pPr>
            <a:r>
              <a:rPr lang="he-IL" sz="3200" kern="0" dirty="0" smtClean="0">
                <a:solidFill>
                  <a:srgbClr val="4A4A4A"/>
                </a:solidFill>
                <a:latin typeface="inherit"/>
                <a:cs typeface="Calibri"/>
                <a:sym typeface="Calibri"/>
              </a:rPr>
              <a:t>למדנו שאחי </a:t>
            </a:r>
            <a:r>
              <a:rPr lang="he-IL" sz="3200" kern="0" dirty="0">
                <a:solidFill>
                  <a:srgbClr val="4A4A4A"/>
                </a:solidFill>
                <a:latin typeface="inherit"/>
                <a:cs typeface="Calibri"/>
                <a:sym typeface="Calibri"/>
              </a:rPr>
              <a:t>יוסף מגיעים </a:t>
            </a:r>
            <a:r>
              <a:rPr lang="he-IL" sz="3200" kern="0" dirty="0" smtClean="0">
                <a:solidFill>
                  <a:srgbClr val="4A4A4A"/>
                </a:solidFill>
                <a:latin typeface="inherit"/>
                <a:cs typeface="Calibri"/>
                <a:sym typeface="Calibri"/>
              </a:rPr>
              <a:t>למצרים. </a:t>
            </a:r>
            <a:r>
              <a:rPr lang="he-IL" sz="3200" kern="0" dirty="0">
                <a:solidFill>
                  <a:srgbClr val="4A4A4A"/>
                </a:solidFill>
                <a:latin typeface="inherit"/>
                <a:cs typeface="Calibri"/>
                <a:sym typeface="Calibri"/>
              </a:rPr>
              <a:t>שם הם פוגשים את </a:t>
            </a:r>
            <a:r>
              <a:rPr lang="he-IL" sz="3200" kern="0" dirty="0" smtClean="0">
                <a:solidFill>
                  <a:srgbClr val="4A4A4A"/>
                </a:solidFill>
                <a:latin typeface="inherit"/>
                <a:cs typeface="Calibri"/>
                <a:sym typeface="Calibri"/>
              </a:rPr>
              <a:t>יוסף, </a:t>
            </a:r>
            <a:r>
              <a:rPr lang="he-IL" sz="3200" kern="0" dirty="0">
                <a:solidFill>
                  <a:srgbClr val="4A4A4A"/>
                </a:solidFill>
                <a:latin typeface="inherit"/>
                <a:cs typeface="Calibri"/>
                <a:sym typeface="Calibri"/>
              </a:rPr>
              <a:t>אך לא מזהים </a:t>
            </a:r>
            <a:r>
              <a:rPr lang="he-IL" sz="3200" kern="0" dirty="0" smtClean="0">
                <a:solidFill>
                  <a:srgbClr val="4A4A4A"/>
                </a:solidFill>
                <a:latin typeface="inherit"/>
                <a:cs typeface="Calibri"/>
                <a:sym typeface="Calibri"/>
              </a:rPr>
              <a:t>אותו.</a:t>
            </a:r>
          </a:p>
          <a:p>
            <a:pPr lvl="0">
              <a:lnSpc>
                <a:spcPct val="90000"/>
              </a:lnSpc>
              <a:buClr>
                <a:schemeClr val="dk1"/>
              </a:buClr>
              <a:buSzPts val="3600"/>
            </a:pPr>
            <a:r>
              <a:rPr lang="he-IL" sz="3200" kern="0" dirty="0" smtClean="0">
                <a:solidFill>
                  <a:srgbClr val="4A4A4A"/>
                </a:solidFill>
                <a:latin typeface="inherit"/>
                <a:cs typeface="Calibri"/>
                <a:sym typeface="Calibri"/>
              </a:rPr>
              <a:t>לעומתם </a:t>
            </a:r>
            <a:r>
              <a:rPr lang="he-IL" sz="3200" kern="0" dirty="0">
                <a:solidFill>
                  <a:srgbClr val="4A4A4A"/>
                </a:solidFill>
                <a:latin typeface="inherit"/>
                <a:cs typeface="Calibri"/>
                <a:sym typeface="Calibri"/>
              </a:rPr>
              <a:t>הוא מזהה אותם, מתנכר אליהם ומדבר </a:t>
            </a:r>
            <a:r>
              <a:rPr lang="he-IL" sz="3200" kern="0" dirty="0" smtClean="0">
                <a:solidFill>
                  <a:srgbClr val="4A4A4A"/>
                </a:solidFill>
                <a:latin typeface="inherit"/>
                <a:cs typeface="Calibri"/>
                <a:sym typeface="Calibri"/>
              </a:rPr>
              <a:t>אליהם </a:t>
            </a:r>
            <a:r>
              <a:rPr lang="he-IL" sz="3200" kern="0" dirty="0">
                <a:solidFill>
                  <a:srgbClr val="4A4A4A"/>
                </a:solidFill>
                <a:latin typeface="inherit"/>
                <a:cs typeface="Calibri"/>
                <a:sym typeface="Calibri"/>
              </a:rPr>
              <a:t>בצורה קשה.</a:t>
            </a:r>
            <a:r>
              <a:rPr lang="en-US" sz="3200" kern="0" dirty="0">
                <a:solidFill>
                  <a:srgbClr val="4A4A4A"/>
                </a:solidFill>
                <a:latin typeface="inherit"/>
                <a:cs typeface="Calibri"/>
                <a:sym typeface="Calibri"/>
              </a:rPr>
              <a:t/>
            </a:r>
            <a:br>
              <a:rPr lang="en-US" sz="3200" kern="0" dirty="0">
                <a:solidFill>
                  <a:srgbClr val="4A4A4A"/>
                </a:solidFill>
                <a:latin typeface="inherit"/>
                <a:cs typeface="Calibri"/>
                <a:sym typeface="Calibri"/>
              </a:rPr>
            </a:br>
            <a:r>
              <a:rPr lang="he-IL" sz="3200" kern="0" dirty="0">
                <a:solidFill>
                  <a:srgbClr val="4A4A4A"/>
                </a:solidFill>
                <a:latin typeface="inherit"/>
                <a:cs typeface="Calibri"/>
                <a:sym typeface="Calibri"/>
              </a:rPr>
              <a:t/>
            </a:r>
            <a:br>
              <a:rPr lang="he-IL" sz="3200" kern="0" dirty="0">
                <a:solidFill>
                  <a:srgbClr val="4A4A4A"/>
                </a:solidFill>
                <a:latin typeface="inherit"/>
                <a:cs typeface="Calibri"/>
                <a:sym typeface="Calibri"/>
              </a:rPr>
            </a:br>
            <a:r>
              <a:rPr lang="he-IL" sz="3200" kern="0" dirty="0">
                <a:solidFill>
                  <a:srgbClr val="4A4A4A"/>
                </a:solidFill>
                <a:latin typeface="inherit"/>
                <a:cs typeface="Calibri"/>
                <a:sym typeface="Calibri"/>
              </a:rPr>
              <a:t> למדנו דרך </a:t>
            </a:r>
            <a:r>
              <a:rPr lang="he-IL" sz="3200" kern="0" dirty="0" smtClean="0">
                <a:solidFill>
                  <a:srgbClr val="4A4A4A"/>
                </a:solidFill>
                <a:latin typeface="inherit"/>
                <a:cs typeface="Calibri"/>
                <a:sym typeface="Calibri"/>
              </a:rPr>
              <a:t>תמונה </a:t>
            </a:r>
            <a:r>
              <a:rPr lang="he-IL" sz="3200" kern="0" dirty="0">
                <a:solidFill>
                  <a:srgbClr val="4A4A4A"/>
                </a:solidFill>
                <a:latin typeface="inherit"/>
                <a:cs typeface="Calibri"/>
                <a:sym typeface="Calibri"/>
              </a:rPr>
              <a:t>ופרשנים שענו על השאלה </a:t>
            </a:r>
            <a:r>
              <a:rPr lang="he-IL" sz="3200" kern="0" dirty="0" smtClean="0">
                <a:solidFill>
                  <a:srgbClr val="4A4A4A"/>
                </a:solidFill>
                <a:latin typeface="inherit"/>
                <a:cs typeface="Calibri"/>
                <a:sym typeface="Calibri"/>
              </a:rPr>
              <a:t>–</a:t>
            </a:r>
          </a:p>
          <a:p>
            <a:pPr lvl="0">
              <a:lnSpc>
                <a:spcPct val="90000"/>
              </a:lnSpc>
              <a:buClr>
                <a:schemeClr val="dk1"/>
              </a:buClr>
              <a:buSzPts val="3600"/>
            </a:pPr>
            <a:endParaRPr lang="he-IL" sz="2000" kern="0" dirty="0">
              <a:solidFill>
                <a:srgbClr val="4A4A4A"/>
              </a:solidFill>
              <a:latin typeface="inherit"/>
              <a:cs typeface="Calibri"/>
              <a:sym typeface="Calibri"/>
            </a:endParaRPr>
          </a:p>
          <a:p>
            <a:pPr lvl="0">
              <a:lnSpc>
                <a:spcPct val="90000"/>
              </a:lnSpc>
              <a:buClr>
                <a:schemeClr val="dk1"/>
              </a:buClr>
              <a:buSzPts val="3600"/>
            </a:pPr>
            <a:r>
              <a:rPr lang="he-IL" sz="2000" kern="0" dirty="0" smtClean="0">
                <a:solidFill>
                  <a:srgbClr val="4A4A4A"/>
                </a:solidFill>
                <a:latin typeface="inherit"/>
                <a:cs typeface="Calibri"/>
                <a:sym typeface="Calibri"/>
              </a:rPr>
              <a:t> </a:t>
            </a:r>
            <a:r>
              <a:rPr lang="he-IL" sz="3200" kern="0" dirty="0" smtClean="0">
                <a:solidFill>
                  <a:srgbClr val="4A4A4A"/>
                </a:solidFill>
                <a:latin typeface="inherit"/>
                <a:cs typeface="Calibri"/>
                <a:sym typeface="Calibri"/>
              </a:rPr>
              <a:t>כיצד </a:t>
            </a:r>
            <a:r>
              <a:rPr lang="he-IL" sz="3200" kern="0" dirty="0">
                <a:solidFill>
                  <a:srgbClr val="4A4A4A"/>
                </a:solidFill>
                <a:latin typeface="inherit"/>
                <a:cs typeface="Calibri"/>
                <a:sym typeface="Calibri"/>
              </a:rPr>
              <a:t>יתכן שיוסף </a:t>
            </a:r>
            <a:r>
              <a:rPr lang="he-IL" sz="3200" kern="0" dirty="0" smtClean="0">
                <a:solidFill>
                  <a:srgbClr val="4A4A4A"/>
                </a:solidFill>
                <a:latin typeface="inherit"/>
                <a:cs typeface="Calibri"/>
                <a:sym typeface="Calibri"/>
              </a:rPr>
              <a:t>זיהה </a:t>
            </a:r>
            <a:r>
              <a:rPr lang="he-IL" sz="3200" kern="0" dirty="0">
                <a:solidFill>
                  <a:srgbClr val="4A4A4A"/>
                </a:solidFill>
                <a:latin typeface="inherit"/>
                <a:cs typeface="Calibri"/>
                <a:sym typeface="Calibri"/>
              </a:rPr>
              <a:t>את אחיו והם </a:t>
            </a:r>
            <a:r>
              <a:rPr lang="he-IL" sz="3200" kern="0" dirty="0" smtClean="0">
                <a:solidFill>
                  <a:srgbClr val="4A4A4A"/>
                </a:solidFill>
                <a:latin typeface="inherit"/>
                <a:cs typeface="Calibri"/>
                <a:sym typeface="Calibri"/>
              </a:rPr>
              <a:t>לא זיהו אותו?</a:t>
            </a:r>
            <a:endParaRPr lang="he-IL" sz="3200" kern="0" dirty="0" smtClean="0">
              <a:solidFill>
                <a:srgbClr val="4A4A4A"/>
              </a:solidFill>
              <a:latin typeface="inherit"/>
              <a:cs typeface="Calibri"/>
              <a:sym typeface="Calibri"/>
            </a:endParaRPr>
          </a:p>
          <a:p>
            <a:pPr lvl="0">
              <a:lnSpc>
                <a:spcPct val="90000"/>
              </a:lnSpc>
              <a:buClr>
                <a:schemeClr val="dk1"/>
              </a:buClr>
              <a:buSzPts val="3600"/>
            </a:pPr>
            <a:endParaRPr lang="he-IL" sz="3200" kern="0" dirty="0">
              <a:solidFill>
                <a:srgbClr val="4A4A4A"/>
              </a:solidFill>
              <a:latin typeface="inherit"/>
              <a:cs typeface="Calibri"/>
              <a:sym typeface="Calibri"/>
            </a:endParaRPr>
          </a:p>
          <a:p>
            <a:pPr lvl="0" algn="ctr">
              <a:lnSpc>
                <a:spcPct val="90000"/>
              </a:lnSpc>
              <a:buClr>
                <a:schemeClr val="dk1"/>
              </a:buClr>
              <a:buSzPts val="3600"/>
            </a:pPr>
            <a:r>
              <a:rPr lang="he-IL" sz="3200" b="1" kern="0" dirty="0" smtClean="0">
                <a:solidFill>
                  <a:srgbClr val="4A4A4A"/>
                </a:solidFill>
                <a:latin typeface="inherit"/>
                <a:cs typeface="Calibri"/>
                <a:sym typeface="Calibri"/>
              </a:rPr>
              <a:t>מה יקרה </a:t>
            </a:r>
            <a:r>
              <a:rPr lang="he-IL" sz="3200" b="1" kern="0" dirty="0" smtClean="0">
                <a:solidFill>
                  <a:srgbClr val="4A4A4A"/>
                </a:solidFill>
                <a:latin typeface="inherit"/>
                <a:cs typeface="Calibri"/>
                <a:sym typeface="Calibri"/>
              </a:rPr>
              <a:t>בהמשך?</a:t>
            </a:r>
          </a:p>
          <a:p>
            <a:pPr lvl="0" algn="ctr">
              <a:lnSpc>
                <a:spcPct val="90000"/>
              </a:lnSpc>
              <a:buClr>
                <a:schemeClr val="dk1"/>
              </a:buClr>
              <a:buSzPts val="3600"/>
            </a:pPr>
            <a:r>
              <a:rPr lang="he-IL" sz="3200" b="1" kern="0" dirty="0" smtClean="0">
                <a:solidFill>
                  <a:srgbClr val="4A4A4A"/>
                </a:solidFill>
                <a:latin typeface="inherit"/>
                <a:cs typeface="Calibri"/>
                <a:sym typeface="Calibri"/>
              </a:rPr>
              <a:t> </a:t>
            </a:r>
            <a:r>
              <a:rPr lang="he-IL" sz="3200" b="1" kern="0" dirty="0" smtClean="0">
                <a:solidFill>
                  <a:srgbClr val="4A4A4A"/>
                </a:solidFill>
                <a:latin typeface="inherit"/>
                <a:cs typeface="Calibri"/>
                <a:sym typeface="Calibri"/>
              </a:rPr>
              <a:t>האם יוסף </a:t>
            </a:r>
            <a:r>
              <a:rPr lang="he-IL" sz="3200" b="1" kern="0" dirty="0" smtClean="0">
                <a:solidFill>
                  <a:srgbClr val="4A4A4A"/>
                </a:solidFill>
                <a:latin typeface="inherit"/>
                <a:cs typeface="Calibri"/>
                <a:sym typeface="Calibri"/>
              </a:rPr>
              <a:t>ינקום באחיו?</a:t>
            </a:r>
          </a:p>
          <a:p>
            <a:pPr lvl="0" algn="ctr">
              <a:lnSpc>
                <a:spcPct val="90000"/>
              </a:lnSpc>
              <a:buClr>
                <a:schemeClr val="dk1"/>
              </a:buClr>
              <a:buSzPts val="3600"/>
            </a:pPr>
            <a:r>
              <a:rPr lang="he-IL" sz="3200" b="1" kern="0" dirty="0" smtClean="0">
                <a:solidFill>
                  <a:srgbClr val="4A4A4A"/>
                </a:solidFill>
                <a:latin typeface="inherit"/>
                <a:cs typeface="Calibri"/>
                <a:sym typeface="Calibri"/>
              </a:rPr>
              <a:t>או אולי ישלים אתם?</a:t>
            </a:r>
            <a:endParaRPr sz="3200"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4">
            <a:alphaModFix/>
          </a:blip>
          <a:srcRect/>
          <a:stretch/>
        </p:blipFill>
        <p:spPr>
          <a:xfrm flipH="1">
            <a:off x="10513865" y="4654404"/>
            <a:ext cx="1695450" cy="2203596"/>
          </a:xfrm>
          <a:prstGeom prst="rect">
            <a:avLst/>
          </a:prstGeom>
          <a:noFill/>
          <a:ln>
            <a:noFill/>
          </a:ln>
        </p:spPr>
      </p:pic>
      <p:pic>
        <p:nvPicPr>
          <p:cNvPr id="338" name="Google Shape;338;p16"/>
          <p:cNvPicPr preferRelativeResize="0"/>
          <p:nvPr/>
        </p:nvPicPr>
        <p:blipFill rotWithShape="1">
          <a:blip r:embed="rId5">
            <a:alphaModFix/>
          </a:blip>
          <a:srcRect/>
          <a:stretch/>
        </p:blipFill>
        <p:spPr>
          <a:xfrm rot="8222050">
            <a:off x="319777" y="503469"/>
            <a:ext cx="1596108" cy="820856"/>
          </a:xfrm>
          <a:prstGeom prst="rect">
            <a:avLst/>
          </a:prstGeom>
          <a:noFill/>
          <a:ln>
            <a:noFill/>
          </a:ln>
        </p:spPr>
      </p:pic>
    </p:spTree>
    <p:extLst>
      <p:ext uri="{BB962C8B-B14F-4D97-AF65-F5344CB8AC3E}">
        <p14:creationId xmlns:p14="http://schemas.microsoft.com/office/powerpoint/2010/main" val="32545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gn="r" rtl="1">
              <a:lnSpc>
                <a:spcPct val="90000"/>
              </a:lnSpc>
              <a:spcBef>
                <a:spcPts val="0"/>
              </a:spcBef>
              <a:spcAft>
                <a:spcPts val="0"/>
              </a:spcAft>
              <a:buClr>
                <a:schemeClr val="lt1"/>
              </a:buClr>
              <a:buSzPts val="4400"/>
            </a:pPr>
            <a:r>
              <a:rPr lang="he-IL" dirty="0" smtClean="0"/>
              <a:t>משימה בכייף</a:t>
            </a:r>
            <a:endParaRPr dirty="0"/>
          </a:p>
        </p:txBody>
      </p:sp>
      <p:sp>
        <p:nvSpPr>
          <p:cNvPr id="345" name="Google Shape;345;p17"/>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r>
              <a:rPr lang="he-IL" dirty="0" smtClean="0"/>
              <a:t>כתבו </a:t>
            </a:r>
            <a:r>
              <a:rPr lang="he-IL" dirty="0"/>
              <a:t>את שמכם </a:t>
            </a:r>
            <a:r>
              <a:rPr lang="he-IL" dirty="0" smtClean="0"/>
              <a:t>באותיות </a:t>
            </a:r>
            <a:r>
              <a:rPr lang="he-IL" dirty="0" smtClean="0"/>
              <a:t>הכתב המצרי</a:t>
            </a:r>
            <a:r>
              <a:rPr lang="he-IL" dirty="0"/>
              <a:t> </a:t>
            </a:r>
            <a:r>
              <a:rPr lang="he-IL" dirty="0" smtClean="0"/>
              <a:t>הקדום </a:t>
            </a:r>
            <a:endParaRPr dirty="0"/>
          </a:p>
        </p:txBody>
      </p:sp>
      <p:pic>
        <p:nvPicPr>
          <p:cNvPr id="346" name="Google Shape;346;p17"/>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1026" name="Picture 2" descr="File:Rosetta Stone.jpg - Wikimedia Comm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391" y="2792164"/>
            <a:ext cx="2800057" cy="40658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זוכרים את ההתחלה...</a:t>
            </a:r>
            <a:endParaRPr lang="he-IL" dirty="0"/>
          </a:p>
        </p:txBody>
      </p:sp>
      <p:sp>
        <p:nvSpPr>
          <p:cNvPr id="3" name="מציין מיקום טקסט 2"/>
          <p:cNvSpPr>
            <a:spLocks noGrp="1"/>
          </p:cNvSpPr>
          <p:nvPr>
            <p:ph type="body" sz="quarter" idx="10"/>
          </p:nvPr>
        </p:nvSpPr>
        <p:spPr/>
        <p:txBody>
          <a:bodyPr/>
          <a:lstStyle/>
          <a:p>
            <a:endParaRPr lang="he-IL" dirty="0"/>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80" y="1928813"/>
            <a:ext cx="10104120" cy="4063773"/>
          </a:xfrm>
          <a:prstGeom prst="rect">
            <a:avLst/>
          </a:prstGeom>
        </p:spPr>
      </p:pic>
    </p:spTree>
    <p:extLst>
      <p:ext uri="{BB962C8B-B14F-4D97-AF65-F5344CB8AC3E}">
        <p14:creationId xmlns:p14="http://schemas.microsoft.com/office/powerpoint/2010/main" val="5852182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583685" y="663126"/>
            <a:ext cx="9777905" cy="720000"/>
          </a:xfrm>
        </p:spPr>
        <p:txBody>
          <a:bodyPr>
            <a:normAutofit fontScale="90000"/>
          </a:bodyPr>
          <a:lstStyle/>
          <a:p>
            <a:r>
              <a:rPr lang="he-IL" dirty="0" smtClean="0"/>
              <a:t>כתבו את שמכם </a:t>
            </a:r>
            <a:r>
              <a:rPr lang="he-IL" dirty="0" smtClean="0"/>
              <a:t>באותיות </a:t>
            </a:r>
            <a:r>
              <a:rPr lang="he-IL" dirty="0" smtClean="0"/>
              <a:t>הכתב המצרי הקדום </a:t>
            </a:r>
            <a:endParaRPr lang="he-IL" dirty="0"/>
          </a:p>
        </p:txBody>
      </p:sp>
      <p:sp>
        <p:nvSpPr>
          <p:cNvPr id="3" name="מציין מיקום טקסט 2"/>
          <p:cNvSpPr>
            <a:spLocks noGrp="1"/>
          </p:cNvSpPr>
          <p:nvPr>
            <p:ph type="body" sz="quarter" idx="10"/>
          </p:nvPr>
        </p:nvSpPr>
        <p:spPr/>
        <p:txBody>
          <a:bodyPr/>
          <a:lstStyle/>
          <a:p>
            <a:endParaRPr lang="he-IL" dirty="0"/>
          </a:p>
        </p:txBody>
      </p:sp>
      <p:pic>
        <p:nvPicPr>
          <p:cNvPr id="4" name="תמונה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287" y="1928813"/>
            <a:ext cx="10271950" cy="4042954"/>
          </a:xfrm>
          <a:prstGeom prst="rect">
            <a:avLst/>
          </a:prstGeom>
        </p:spPr>
      </p:pic>
      <p:pic>
        <p:nvPicPr>
          <p:cNvPr id="5" name="תמונה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46" y="712323"/>
            <a:ext cx="1511939" cy="1511939"/>
          </a:xfrm>
          <a:prstGeom prst="rect">
            <a:avLst/>
          </a:prstGeom>
        </p:spPr>
      </p:pic>
      <p:pic>
        <p:nvPicPr>
          <p:cNvPr id="6" name="Timer_10m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5535" y="5458613"/>
            <a:ext cx="2722870" cy="1531615"/>
          </a:xfrm>
          <a:prstGeom prst="rect">
            <a:avLst/>
          </a:prstGeom>
        </p:spPr>
      </p:pic>
    </p:spTree>
    <p:extLst>
      <p:ext uri="{BB962C8B-B14F-4D97-AF65-F5344CB8AC3E}">
        <p14:creationId xmlns:p14="http://schemas.microsoft.com/office/powerpoint/2010/main" val="137617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9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ממשיכים לתרגל בבית</a:t>
            </a:r>
            <a:endParaRPr lang="he-IL" dirty="0"/>
          </a:p>
        </p:txBody>
      </p:sp>
      <p:sp>
        <p:nvSpPr>
          <p:cNvPr id="3" name="מציין מיקום טקסט 2"/>
          <p:cNvSpPr>
            <a:spLocks noGrp="1"/>
          </p:cNvSpPr>
          <p:nvPr>
            <p:ph type="body" sz="quarter" idx="10"/>
          </p:nvPr>
        </p:nvSpPr>
        <p:spPr/>
        <p:txBody>
          <a:bodyPr>
            <a:normAutofit/>
          </a:bodyPr>
          <a:lstStyle/>
          <a:p>
            <a:pPr algn="ctr"/>
            <a:r>
              <a:rPr lang="he-IL" sz="4400" dirty="0">
                <a:solidFill>
                  <a:schemeClr val="accent6">
                    <a:lumMod val="75000"/>
                  </a:schemeClr>
                </a:solidFill>
              </a:rPr>
              <a:t>כנסו לאתר אופק מטח </a:t>
            </a:r>
            <a:endParaRPr lang="he-IL" sz="4400" dirty="0" smtClean="0">
              <a:solidFill>
                <a:schemeClr val="accent6">
                  <a:lumMod val="75000"/>
                </a:schemeClr>
              </a:solidFill>
            </a:endParaRPr>
          </a:p>
          <a:p>
            <a:pPr algn="ctr"/>
            <a:r>
              <a:rPr lang="he-IL" sz="4400" dirty="0" smtClean="0">
                <a:solidFill>
                  <a:schemeClr val="accent6">
                    <a:lumMod val="75000"/>
                  </a:schemeClr>
                </a:solidFill>
              </a:rPr>
              <a:t>למשימה </a:t>
            </a:r>
            <a:r>
              <a:rPr lang="he-IL" sz="4400" dirty="0">
                <a:solidFill>
                  <a:schemeClr val="accent6">
                    <a:lumMod val="75000"/>
                  </a:schemeClr>
                </a:solidFill>
              </a:rPr>
              <a:t>בשם : מכירים או לא מכירים </a:t>
            </a:r>
          </a:p>
          <a:p>
            <a:pPr algn="ctr"/>
            <a:endParaRPr lang="he-IL" sz="4400" dirty="0">
              <a:solidFill>
                <a:schemeClr val="accent6">
                  <a:lumMod val="75000"/>
                </a:schemeClr>
              </a:solidFill>
            </a:endParaRPr>
          </a:p>
        </p:txBody>
      </p:sp>
    </p:spTree>
    <p:extLst>
      <p:ext uri="{BB962C8B-B14F-4D97-AF65-F5344CB8AC3E}">
        <p14:creationId xmlns:p14="http://schemas.microsoft.com/office/powerpoint/2010/main" val="14664098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4" name="Title 3">
            <a:extLst>
              <a:ext uri="{FF2B5EF4-FFF2-40B4-BE49-F238E27FC236}">
                <a16:creationId xmlns:a16="http://schemas.microsoft.com/office/drawing/2014/main" id="{975D1265-A608-E649-86EE-20C35B07AA35}"/>
              </a:ext>
            </a:extLst>
          </p:cNvPr>
          <p:cNvSpPr>
            <a:spLocks noGrp="1"/>
          </p:cNvSpPr>
          <p:nvPr>
            <p:ph type="title"/>
          </p:nvPr>
        </p:nvSpPr>
        <p:spPr/>
        <p:txBody>
          <a:bodyPr/>
          <a:lstStyle/>
          <a:p>
            <a:r>
              <a:rPr lang="x-none" dirty="0">
                <a:sym typeface="Calibri"/>
              </a:rPr>
              <a:t>שלב 1 – חיפוש בגוגל</a:t>
            </a:r>
            <a:endParaRPr lang="x-none" dirty="0"/>
          </a:p>
        </p:txBody>
      </p:sp>
      <p:sp>
        <p:nvSpPr>
          <p:cNvPr id="353" name="Google Shape;353;p18"/>
          <p:cNvSpPr txBox="1">
            <a:spLocks noGrp="1"/>
          </p:cNvSpPr>
          <p:nvPr>
            <p:ph idx="1"/>
          </p:nvPr>
        </p:nvSpPr>
        <p:spPr/>
        <p:txBody>
          <a:bodyPr/>
          <a:lstStyle/>
          <a:p>
            <a:pPr lvl="0"/>
            <a:endParaRPr lang="x-none">
              <a:sym typeface="Arial"/>
            </a:endParaRPr>
          </a:p>
          <a:p>
            <a:pPr lvl="0"/>
            <a:endParaRPr lang="x-none">
              <a:sym typeface="Arial"/>
            </a:endParaRPr>
          </a:p>
        </p:txBody>
      </p:sp>
      <p:pic>
        <p:nvPicPr>
          <p:cNvPr id="354" name="Google Shape;354;p18"/>
          <p:cNvPicPr preferRelativeResize="0"/>
          <p:nvPr/>
        </p:nvPicPr>
        <p:blipFill rotWithShape="1">
          <a:blip r:embed="rId3">
            <a:alphaModFix/>
          </a:blip>
          <a:srcRect/>
          <a:stretch/>
        </p:blipFill>
        <p:spPr>
          <a:xfrm>
            <a:off x="2099675" y="1703101"/>
            <a:ext cx="8420725" cy="3451801"/>
          </a:xfrm>
          <a:prstGeom prst="rect">
            <a:avLst/>
          </a:prstGeom>
          <a:noFill/>
          <a:ln>
            <a:noFill/>
          </a:ln>
        </p:spPr>
      </p:pic>
      <p:sp>
        <p:nvSpPr>
          <p:cNvPr id="355" name="Google Shape;355;p18"/>
          <p:cNvSpPr txBox="1"/>
          <p:nvPr/>
        </p:nvSpPr>
        <p:spPr>
          <a:xfrm>
            <a:off x="3124400" y="4160525"/>
            <a:ext cx="2836000" cy="400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1">
              <a:spcBef>
                <a:spcPts val="0"/>
              </a:spcBef>
              <a:spcAft>
                <a:spcPts val="0"/>
              </a:spcAft>
              <a:buNone/>
            </a:pPr>
            <a:r>
              <a:rPr lang="x-none" sz="2400" b="0" i="0" u="none" strike="noStrike" cap="none">
                <a:solidFill>
                  <a:schemeClr val="dk1"/>
                </a:solidFill>
                <a:latin typeface="Tahoma"/>
                <a:ea typeface="Tahoma"/>
                <a:cs typeface="Tahoma"/>
                <a:sym typeface="Tahoma"/>
              </a:rPr>
              <a:t>אופק</a:t>
            </a:r>
            <a:endParaRPr sz="2400" b="0" i="0" u="none" strike="noStrike" cap="none">
              <a:solidFill>
                <a:schemeClr val="dk1"/>
              </a:solidFill>
              <a:latin typeface="Tahoma"/>
              <a:ea typeface="Tahoma"/>
              <a:cs typeface="Tahoma"/>
              <a:sym typeface="Tahoma"/>
            </a:endParaRPr>
          </a:p>
        </p:txBody>
      </p:sp>
    </p:spTree>
    <p:extLst>
      <p:ext uri="{BB962C8B-B14F-4D97-AF65-F5344CB8AC3E}">
        <p14:creationId xmlns:p14="http://schemas.microsoft.com/office/powerpoint/2010/main" val="253870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iw-IL" dirty="0"/>
              <a:t>מה </a:t>
            </a:r>
            <a:r>
              <a:rPr lang="he-IL" dirty="0"/>
              <a:t>נעשה</a:t>
            </a:r>
            <a:r>
              <a:rPr lang="iw-IL" dirty="0"/>
              <a:t> היום?</a:t>
            </a:r>
            <a:endParaRPr dirty="0"/>
          </a:p>
        </p:txBody>
      </p:sp>
      <p:sp>
        <p:nvSpPr>
          <p:cNvPr id="249" name="Google Shape;249;p6"/>
          <p:cNvSpPr txBox="1">
            <a:spLocks noGrp="1"/>
          </p:cNvSpPr>
          <p:nvPr>
            <p:ph idx="1"/>
          </p:nvPr>
        </p:nvSpPr>
        <p:spPr>
          <a:xfrm>
            <a:off x="1168038" y="1923596"/>
            <a:ext cx="10515600" cy="4351338"/>
          </a:xfrm>
          <a:prstGeom prst="rect">
            <a:avLst/>
          </a:prstGeom>
          <a:noFill/>
          <a:ln>
            <a:noFill/>
          </a:ln>
        </p:spPr>
        <p:txBody>
          <a:bodyPr spcFirstLastPara="1" wrap="square" lIns="91425" tIns="45700" rIns="91425" bIns="45700" anchor="t" anchorCtr="0">
            <a:normAutofit/>
          </a:bodyPr>
          <a:lstStyle/>
          <a:p>
            <a:pPr marL="635000" lvl="0" algn="r" rtl="1">
              <a:lnSpc>
                <a:spcPct val="90000"/>
              </a:lnSpc>
              <a:spcBef>
                <a:spcPts val="800"/>
              </a:spcBef>
              <a:spcAft>
                <a:spcPts val="0"/>
              </a:spcAft>
              <a:buSzPts val="2800"/>
              <a:buFont typeface="Wingdings" panose="05000000000000000000" pitchFamily="2" charset="2"/>
              <a:buChar char="§"/>
            </a:pPr>
            <a:r>
              <a:rPr lang="he-IL" dirty="0" smtClean="0"/>
              <a:t>ניזכר </a:t>
            </a:r>
            <a:r>
              <a:rPr lang="he-IL" dirty="0" smtClean="0"/>
              <a:t>באירועים </a:t>
            </a:r>
            <a:r>
              <a:rPr lang="he-IL" dirty="0" smtClean="0"/>
              <a:t>הקודמים. </a:t>
            </a:r>
            <a:endParaRPr lang="he-IL" dirty="0" smtClean="0"/>
          </a:p>
          <a:p>
            <a:pPr marL="635000" lvl="0" algn="r" rtl="1">
              <a:lnSpc>
                <a:spcPct val="90000"/>
              </a:lnSpc>
              <a:spcBef>
                <a:spcPts val="800"/>
              </a:spcBef>
              <a:spcAft>
                <a:spcPts val="0"/>
              </a:spcAft>
              <a:buSzPts val="2800"/>
              <a:buFont typeface="Wingdings" panose="05000000000000000000" pitchFamily="2" charset="2"/>
              <a:buChar char="§"/>
            </a:pPr>
            <a:r>
              <a:rPr lang="he-IL" dirty="0" smtClean="0"/>
              <a:t>נדבר על מפגש האחים עם יוסף </a:t>
            </a:r>
          </a:p>
          <a:p>
            <a:pPr marL="635000" lvl="0" algn="r" rtl="1">
              <a:lnSpc>
                <a:spcPct val="90000"/>
              </a:lnSpc>
              <a:spcBef>
                <a:spcPts val="800"/>
              </a:spcBef>
              <a:spcAft>
                <a:spcPts val="0"/>
              </a:spcAft>
              <a:buSzPts val="2800"/>
              <a:buFont typeface="Wingdings" panose="05000000000000000000" pitchFamily="2" charset="2"/>
              <a:buChar char="§"/>
            </a:pPr>
            <a:r>
              <a:rPr lang="he-IL" dirty="0" smtClean="0"/>
              <a:t>נתבונן בתמונות </a:t>
            </a:r>
          </a:p>
          <a:p>
            <a:pPr marL="635000" lvl="0" algn="r" rtl="1">
              <a:lnSpc>
                <a:spcPct val="90000"/>
              </a:lnSpc>
              <a:spcBef>
                <a:spcPts val="800"/>
              </a:spcBef>
              <a:spcAft>
                <a:spcPts val="0"/>
              </a:spcAft>
              <a:buSzPts val="2800"/>
              <a:buFont typeface="Wingdings" panose="05000000000000000000" pitchFamily="2" charset="2"/>
              <a:buChar char="§"/>
            </a:pPr>
            <a:r>
              <a:rPr lang="he-IL" dirty="0" smtClean="0"/>
              <a:t>נעזר בפרשנות חז"ל </a:t>
            </a:r>
          </a:p>
          <a:p>
            <a:pPr marL="635000" lvl="0" algn="r" rtl="1">
              <a:lnSpc>
                <a:spcPct val="90000"/>
              </a:lnSpc>
              <a:spcBef>
                <a:spcPts val="800"/>
              </a:spcBef>
              <a:spcAft>
                <a:spcPts val="0"/>
              </a:spcAft>
              <a:buSzPts val="2800"/>
              <a:buFont typeface="Wingdings" panose="05000000000000000000" pitchFamily="2" charset="2"/>
              <a:buChar char="§"/>
            </a:pPr>
            <a:r>
              <a:rPr lang="he-IL" dirty="0" smtClean="0"/>
              <a:t>נקנח </a:t>
            </a:r>
            <a:r>
              <a:rPr lang="he-IL" dirty="0" smtClean="0"/>
              <a:t>בחידת בכתב מצרי קדום </a:t>
            </a:r>
            <a:endParaRPr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pic>
        <p:nvPicPr>
          <p:cNvPr id="6" name="מציין מיקום תוכן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621835"/>
            <a:ext cx="5587638" cy="3745040"/>
          </a:xfrm>
          <a:prstGeom prst="rect">
            <a:avLst/>
          </a:prstGeom>
          <a:solidFill>
            <a:schemeClr val="lt1"/>
          </a:solidFill>
          <a:ln w="12700" cap="flat" cmpd="sng">
            <a:solidFill>
              <a:schemeClr val="accent1"/>
            </a:solidFill>
            <a:prstDash val="solid"/>
            <a:miter lim="800000"/>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9"/>
          <p:cNvSpPr txBox="1">
            <a:spLocks noGrp="1"/>
          </p:cNvSpPr>
          <p:nvPr>
            <p:ph type="title"/>
          </p:nvPr>
        </p:nvSpPr>
        <p:spPr/>
        <p:txBody>
          <a:bodyPr/>
          <a:lstStyle/>
          <a:p>
            <a:pPr lvl="0"/>
            <a:r>
              <a:rPr lang="he-IL"/>
              <a:t>שלב 2 – כניסה לאתר </a:t>
            </a:r>
          </a:p>
        </p:txBody>
      </p:sp>
      <p:sp>
        <p:nvSpPr>
          <p:cNvPr id="362" name="Google Shape;362;p19"/>
          <p:cNvSpPr txBox="1">
            <a:spLocks noGrp="1"/>
          </p:cNvSpPr>
          <p:nvPr>
            <p:ph idx="1"/>
          </p:nvPr>
        </p:nvSpPr>
        <p:spPr/>
        <p:txBody>
          <a:bodyPr/>
          <a:lstStyle/>
          <a:p>
            <a:pPr lvl="0"/>
            <a:endParaRPr lang="x-none">
              <a:sym typeface="Arial"/>
            </a:endParaRPr>
          </a:p>
          <a:p>
            <a:pPr lvl="0"/>
            <a:endParaRPr lang="x-none">
              <a:sym typeface="Arial"/>
            </a:endParaRPr>
          </a:p>
        </p:txBody>
      </p:sp>
      <p:pic>
        <p:nvPicPr>
          <p:cNvPr id="363" name="Google Shape;363;p19"/>
          <p:cNvPicPr preferRelativeResize="0"/>
          <p:nvPr/>
        </p:nvPicPr>
        <p:blipFill rotWithShape="1">
          <a:blip r:embed="rId3">
            <a:alphaModFix/>
          </a:blip>
          <a:srcRect r="5490"/>
          <a:stretch/>
        </p:blipFill>
        <p:spPr>
          <a:xfrm>
            <a:off x="4438651" y="1447826"/>
            <a:ext cx="5655851" cy="5032373"/>
          </a:xfrm>
          <a:prstGeom prst="rect">
            <a:avLst/>
          </a:prstGeom>
          <a:noFill/>
          <a:ln>
            <a:noFill/>
          </a:ln>
        </p:spPr>
      </p:pic>
      <p:cxnSp>
        <p:nvCxnSpPr>
          <p:cNvPr id="364" name="Google Shape;364;p19"/>
          <p:cNvCxnSpPr/>
          <p:nvPr/>
        </p:nvCxnSpPr>
        <p:spPr>
          <a:xfrm flipH="1">
            <a:off x="9959351" y="2407625"/>
            <a:ext cx="1744400" cy="812000"/>
          </a:xfrm>
          <a:prstGeom prst="straightConnector1">
            <a:avLst/>
          </a:prstGeom>
          <a:noFill/>
          <a:ln w="38100" cap="flat" cmpd="sng">
            <a:solidFill>
              <a:srgbClr val="980000"/>
            </a:solidFill>
            <a:prstDash val="solid"/>
            <a:round/>
            <a:headEnd type="none" w="sm" len="sm"/>
            <a:tailEnd type="triangle" w="med" len="med"/>
          </a:ln>
        </p:spPr>
      </p:cxnSp>
    </p:spTree>
    <p:extLst>
      <p:ext uri="{BB962C8B-B14F-4D97-AF65-F5344CB8AC3E}">
        <p14:creationId xmlns:p14="http://schemas.microsoft.com/office/powerpoint/2010/main" val="166731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שלב 3 – התחברות לאתר</a:t>
            </a:r>
            <a:endParaRPr/>
          </a:p>
        </p:txBody>
      </p:sp>
      <p:sp>
        <p:nvSpPr>
          <p:cNvPr id="371" name="Google Shape;371;p20"/>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35463" lvl="0" indent="0" algn="r" rtl="1">
              <a:lnSpc>
                <a:spcPct val="90000"/>
              </a:lnSpc>
              <a:spcBef>
                <a:spcPts val="0"/>
              </a:spcBef>
              <a:spcAft>
                <a:spcPts val="0"/>
              </a:spcAft>
              <a:buClr>
                <a:schemeClr val="dk1"/>
              </a:buClr>
              <a:buSzPts val="1500"/>
              <a:buNone/>
            </a:pPr>
            <a:endParaRPr>
              <a:latin typeface="Arial"/>
              <a:ea typeface="Arial"/>
              <a:cs typeface="Arial"/>
              <a:sym typeface="Arial"/>
            </a:endParaRPr>
          </a:p>
          <a:p>
            <a:pPr marL="237060" lvl="0" indent="-101597" algn="r" rtl="1">
              <a:lnSpc>
                <a:spcPct val="90000"/>
              </a:lnSpc>
              <a:spcBef>
                <a:spcPts val="2133"/>
              </a:spcBef>
              <a:spcAft>
                <a:spcPts val="2133"/>
              </a:spcAft>
              <a:buClr>
                <a:schemeClr val="dk1"/>
              </a:buClr>
              <a:buSzPts val="1500"/>
              <a:buNone/>
            </a:pPr>
            <a:endParaRPr>
              <a:latin typeface="Arial"/>
              <a:ea typeface="Arial"/>
              <a:cs typeface="Arial"/>
              <a:sym typeface="Arial"/>
            </a:endParaRPr>
          </a:p>
        </p:txBody>
      </p:sp>
      <p:pic>
        <p:nvPicPr>
          <p:cNvPr id="372" name="Google Shape;372;p20"/>
          <p:cNvPicPr preferRelativeResize="0"/>
          <p:nvPr/>
        </p:nvPicPr>
        <p:blipFill rotWithShape="1">
          <a:blip r:embed="rId3">
            <a:alphaModFix/>
          </a:blip>
          <a:srcRect l="12668"/>
          <a:stretch/>
        </p:blipFill>
        <p:spPr>
          <a:xfrm>
            <a:off x="1651821" y="1371635"/>
            <a:ext cx="10396441" cy="5388915"/>
          </a:xfrm>
          <a:prstGeom prst="rect">
            <a:avLst/>
          </a:prstGeom>
          <a:noFill/>
          <a:ln>
            <a:noFill/>
          </a:ln>
        </p:spPr>
      </p:pic>
      <p:sp>
        <p:nvSpPr>
          <p:cNvPr id="373" name="Google Shape;373;p20"/>
          <p:cNvSpPr/>
          <p:nvPr/>
        </p:nvSpPr>
        <p:spPr>
          <a:xfrm>
            <a:off x="8170606" y="2050389"/>
            <a:ext cx="3183193" cy="2334799"/>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5179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שלב </a:t>
            </a:r>
            <a:r>
              <a:rPr lang="he-IL" dirty="0" smtClean="0"/>
              <a:t>4- הקלידו את שם המשימה בחיפוש</a:t>
            </a:r>
            <a:endParaRPr dirty="0"/>
          </a:p>
        </p:txBody>
      </p:sp>
      <p:sp>
        <p:nvSpPr>
          <p:cNvPr id="371" name="Google Shape;371;p20"/>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35463" lvl="0" indent="0" algn="r" rtl="1">
              <a:lnSpc>
                <a:spcPct val="90000"/>
              </a:lnSpc>
              <a:spcBef>
                <a:spcPts val="0"/>
              </a:spcBef>
              <a:spcAft>
                <a:spcPts val="0"/>
              </a:spcAft>
              <a:buClr>
                <a:schemeClr val="dk1"/>
              </a:buClr>
              <a:buSzPts val="1500"/>
              <a:buNone/>
            </a:pPr>
            <a:endParaRPr>
              <a:latin typeface="Arial"/>
              <a:ea typeface="Arial"/>
              <a:cs typeface="Arial"/>
              <a:sym typeface="Arial"/>
            </a:endParaRPr>
          </a:p>
          <a:p>
            <a:pPr marL="237060" lvl="0" indent="-101597" algn="r" rtl="1">
              <a:lnSpc>
                <a:spcPct val="90000"/>
              </a:lnSpc>
              <a:spcBef>
                <a:spcPts val="2133"/>
              </a:spcBef>
              <a:spcAft>
                <a:spcPts val="2133"/>
              </a:spcAft>
              <a:buClr>
                <a:schemeClr val="dk1"/>
              </a:buClr>
              <a:buSzPts val="1500"/>
              <a:buNone/>
            </a:pPr>
            <a:endParaRPr>
              <a:latin typeface="Arial"/>
              <a:ea typeface="Arial"/>
              <a:cs typeface="Arial"/>
              <a:sym typeface="Arial"/>
            </a:endParaRPr>
          </a:p>
        </p:txBody>
      </p:sp>
      <p:pic>
        <p:nvPicPr>
          <p:cNvPr id="2" name="תמונה 1"/>
          <p:cNvPicPr>
            <a:picLocks noChangeAspect="1"/>
          </p:cNvPicPr>
          <p:nvPr/>
        </p:nvPicPr>
        <p:blipFill>
          <a:blip r:embed="rId3"/>
          <a:stretch>
            <a:fillRect/>
          </a:stretch>
        </p:blipFill>
        <p:spPr>
          <a:xfrm>
            <a:off x="1685492" y="1702124"/>
            <a:ext cx="9458325" cy="4429125"/>
          </a:xfrm>
          <a:prstGeom prst="rect">
            <a:avLst/>
          </a:prstGeom>
        </p:spPr>
      </p:pic>
    </p:spTree>
    <p:extLst>
      <p:ext uri="{BB962C8B-B14F-4D97-AF65-F5344CB8AC3E}">
        <p14:creationId xmlns:p14="http://schemas.microsoft.com/office/powerpoint/2010/main" val="63483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smtClean="0"/>
              <a:t>היכנסו למשימה- בהצלחה!</a:t>
            </a:r>
            <a:endParaRPr dirty="0"/>
          </a:p>
        </p:txBody>
      </p:sp>
      <p:sp>
        <p:nvSpPr>
          <p:cNvPr id="371" name="Google Shape;371;p20"/>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35463" lvl="0" indent="0" algn="r" rtl="1">
              <a:lnSpc>
                <a:spcPct val="90000"/>
              </a:lnSpc>
              <a:spcBef>
                <a:spcPts val="0"/>
              </a:spcBef>
              <a:spcAft>
                <a:spcPts val="0"/>
              </a:spcAft>
              <a:buClr>
                <a:schemeClr val="dk1"/>
              </a:buClr>
              <a:buSzPts val="1500"/>
              <a:buNone/>
            </a:pPr>
            <a:endParaRPr>
              <a:latin typeface="Arial"/>
              <a:ea typeface="Arial"/>
              <a:cs typeface="Arial"/>
              <a:sym typeface="Arial"/>
            </a:endParaRPr>
          </a:p>
          <a:p>
            <a:pPr marL="237060" lvl="0" indent="-101597" algn="r" rtl="1">
              <a:lnSpc>
                <a:spcPct val="90000"/>
              </a:lnSpc>
              <a:spcBef>
                <a:spcPts val="2133"/>
              </a:spcBef>
              <a:spcAft>
                <a:spcPts val="2133"/>
              </a:spcAft>
              <a:buClr>
                <a:schemeClr val="dk1"/>
              </a:buClr>
              <a:buSzPts val="1500"/>
              <a:buNone/>
            </a:pPr>
            <a:endParaRPr>
              <a:latin typeface="Arial"/>
              <a:ea typeface="Arial"/>
              <a:cs typeface="Arial"/>
              <a:sym typeface="Arial"/>
            </a:endParaRPr>
          </a:p>
        </p:txBody>
      </p:sp>
      <p:pic>
        <p:nvPicPr>
          <p:cNvPr id="3" name="תמונה 2"/>
          <p:cNvPicPr>
            <a:picLocks noChangeAspect="1"/>
          </p:cNvPicPr>
          <p:nvPr/>
        </p:nvPicPr>
        <p:blipFill>
          <a:blip r:embed="rId3"/>
          <a:stretch>
            <a:fillRect/>
          </a:stretch>
        </p:blipFill>
        <p:spPr>
          <a:xfrm>
            <a:off x="838200" y="1456672"/>
            <a:ext cx="11052896" cy="3801306"/>
          </a:xfrm>
          <a:prstGeom prst="rect">
            <a:avLst/>
          </a:prstGeom>
        </p:spPr>
      </p:pic>
    </p:spTree>
    <p:extLst>
      <p:ext uri="{BB962C8B-B14F-4D97-AF65-F5344CB8AC3E}">
        <p14:creationId xmlns:p14="http://schemas.microsoft.com/office/powerpoint/2010/main" val="44752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Tree>
    <p:extLst>
      <p:ext uri="{BB962C8B-B14F-4D97-AF65-F5344CB8AC3E}">
        <p14:creationId xmlns:p14="http://schemas.microsoft.com/office/powerpoint/2010/main" val="216100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מי מצליח לפענח מה כתוב כאן...</a:t>
            </a:r>
            <a:endParaRPr lang="he-IL" dirty="0"/>
          </a:p>
        </p:txBody>
      </p:sp>
      <p:sp>
        <p:nvSpPr>
          <p:cNvPr id="3" name="מציין מיקום תוכן 2"/>
          <p:cNvSpPr>
            <a:spLocks noGrp="1"/>
          </p:cNvSpPr>
          <p:nvPr>
            <p:ph sz="half" idx="2"/>
          </p:nvPr>
        </p:nvSpPr>
        <p:spPr/>
        <p:txBody>
          <a:bodyPr/>
          <a:lstStyle/>
          <a:p>
            <a:endParaRPr lang="he-IL"/>
          </a:p>
        </p:txBody>
      </p:sp>
      <p:pic>
        <p:nvPicPr>
          <p:cNvPr id="5" name="מציין מיקום תוכן 4"/>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839788" y="1405900"/>
            <a:ext cx="9950132" cy="4229090"/>
          </a:xfrm>
        </p:spPr>
      </p:pic>
    </p:spTree>
    <p:extLst>
      <p:ext uri="{BB962C8B-B14F-4D97-AF65-F5344CB8AC3E}">
        <p14:creationId xmlns:p14="http://schemas.microsoft.com/office/powerpoint/2010/main" val="3496522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להביא לשיעור?</a:t>
            </a:r>
            <a:endParaRPr/>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5">
            <a:alphaModFix/>
          </a:blip>
          <a:srcRect/>
          <a:stretch/>
        </p:blipFill>
        <p:spPr>
          <a:xfrm>
            <a:off x="7633841" y="2521527"/>
            <a:ext cx="1664227" cy="2153243"/>
          </a:xfrm>
          <a:prstGeom prst="rect">
            <a:avLst/>
          </a:prstGeom>
          <a:ln>
            <a:noFill/>
          </a:ln>
          <a:effectLst>
            <a:outerShdw blurRad="292100" dist="139700" dir="2700000" algn="tl" rotWithShape="0">
              <a:srgbClr val="333333">
                <a:alpha val="65000"/>
              </a:srgbClr>
            </a:outerShdw>
          </a:effectLst>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5400000">
            <a:off x="4498840" y="3039127"/>
            <a:ext cx="1990067" cy="954868"/>
          </a:xfrm>
          <a:prstGeom prst="rect">
            <a:avLst/>
          </a:prstGeom>
          <a:noFill/>
          <a:ln>
            <a:noFill/>
          </a:ln>
        </p:spPr>
      </p:pic>
      <p:pic>
        <p:nvPicPr>
          <p:cNvPr id="9" name="טיימר 1 דק">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2359" y="5345615"/>
            <a:ext cx="2495365" cy="1324554"/>
          </a:xfrm>
          <a:prstGeom prst="rect">
            <a:avLst/>
          </a:prstGeom>
        </p:spPr>
      </p:pic>
      <p:pic>
        <p:nvPicPr>
          <p:cNvPr id="10" name="Picture 2" descr="חומש בראשית אריאל קורן-חומש בראשית לכיתה ב ג"/>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0973" y="2060826"/>
            <a:ext cx="1895475" cy="29146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62293" y="3077207"/>
            <a:ext cx="645759" cy="923330"/>
          </a:xfrm>
          <a:prstGeom prst="rect">
            <a:avLst/>
          </a:prstGeom>
          <a:noFill/>
        </p:spPr>
        <p:txBody>
          <a:bodyPr wrap="square" rtlCol="1">
            <a:spAutoFit/>
          </a:bodyPr>
          <a:lstStyle/>
          <a:p>
            <a:r>
              <a:rPr lang="en-US" sz="5400" b="1" dirty="0" smtClean="0">
                <a:effectLst>
                  <a:outerShdw blurRad="38100" dist="38100" dir="2700000" algn="tl">
                    <a:srgbClr val="000000">
                      <a:alpha val="43137"/>
                    </a:srgbClr>
                  </a:outerShdw>
                </a:effectLst>
              </a:rPr>
              <a:t>+</a:t>
            </a:r>
            <a:endParaRPr lang="he-IL" sz="5400" b="1" dirty="0">
              <a:effectLst>
                <a:outerShdw blurRad="38100" dist="38100" dir="2700000" algn="tl">
                  <a:srgbClr val="000000">
                    <a:alpha val="43137"/>
                  </a:srgbClr>
                </a:outerShdw>
              </a:effectLst>
            </a:endParaRPr>
          </a:p>
        </p:txBody>
      </p:sp>
      <p:sp>
        <p:nvSpPr>
          <p:cNvPr id="12" name="TextBox 11"/>
          <p:cNvSpPr txBox="1"/>
          <p:nvPr/>
        </p:nvSpPr>
        <p:spPr>
          <a:xfrm>
            <a:off x="6479695" y="3054896"/>
            <a:ext cx="645759" cy="923330"/>
          </a:xfrm>
          <a:prstGeom prst="rect">
            <a:avLst/>
          </a:prstGeom>
          <a:noFill/>
        </p:spPr>
        <p:txBody>
          <a:bodyPr wrap="square" rtlCol="1">
            <a:spAutoFit/>
          </a:bodyPr>
          <a:lstStyle/>
          <a:p>
            <a:r>
              <a:rPr lang="en-US" sz="5400" b="1" dirty="0" smtClean="0">
                <a:effectLst>
                  <a:outerShdw blurRad="38100" dist="38100" dir="2700000" algn="tl">
                    <a:srgbClr val="000000">
                      <a:alpha val="43137"/>
                    </a:srgbClr>
                  </a:outerShdw>
                </a:effectLst>
              </a:rPr>
              <a:t>+</a:t>
            </a:r>
            <a:endParaRPr lang="he-IL"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349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בפרקים הקודמים....</a:t>
            </a:r>
            <a:endParaRPr lang="he-IL" dirty="0"/>
          </a:p>
        </p:txBody>
      </p:sp>
      <p:sp>
        <p:nvSpPr>
          <p:cNvPr id="3" name="מציין מיקום תוכן 2"/>
          <p:cNvSpPr>
            <a:spLocks noGrp="1"/>
          </p:cNvSpPr>
          <p:nvPr>
            <p:ph idx="1"/>
          </p:nvPr>
        </p:nvSpPr>
        <p:spPr/>
        <p:txBody>
          <a:bodyPr/>
          <a:lstStyle/>
          <a:p>
            <a:pPr>
              <a:buFont typeface="Wingdings" panose="05000000000000000000" pitchFamily="2" charset="2"/>
              <a:buChar char="q"/>
            </a:pPr>
            <a:r>
              <a:rPr lang="he-IL" b="1" dirty="0" smtClean="0"/>
              <a:t>בשנות הרעב </a:t>
            </a:r>
            <a:r>
              <a:rPr lang="he-IL" b="1" dirty="0" smtClean="0"/>
              <a:t>הקשות </a:t>
            </a:r>
            <a:r>
              <a:rPr lang="he-IL" dirty="0" smtClean="0"/>
              <a:t>ארצות שכנות באו למצרים </a:t>
            </a:r>
            <a:r>
              <a:rPr lang="he-IL" dirty="0" smtClean="0"/>
              <a:t>לשבור בר (לקנות </a:t>
            </a:r>
            <a:r>
              <a:rPr lang="he-IL" dirty="0" smtClean="0"/>
              <a:t>תבואה)</a:t>
            </a:r>
            <a:endParaRPr lang="he-IL" dirty="0" smtClean="0"/>
          </a:p>
          <a:p>
            <a:pPr>
              <a:buFont typeface="Wingdings" panose="05000000000000000000" pitchFamily="2" charset="2"/>
              <a:buChar char="q"/>
            </a:pPr>
            <a:r>
              <a:rPr lang="he-IL" b="1" dirty="0" smtClean="0"/>
              <a:t>יוסף </a:t>
            </a:r>
            <a:r>
              <a:rPr lang="he-IL" b="1" dirty="0" smtClean="0"/>
              <a:t>מתחתן, </a:t>
            </a:r>
            <a:r>
              <a:rPr lang="he-IL" dirty="0" smtClean="0"/>
              <a:t>ונולדים לו שני </a:t>
            </a:r>
            <a:r>
              <a:rPr lang="he-IL" dirty="0" smtClean="0"/>
              <a:t>בנים.</a:t>
            </a:r>
            <a:endParaRPr lang="he-IL" dirty="0" smtClean="0"/>
          </a:p>
          <a:p>
            <a:pPr>
              <a:buFont typeface="Wingdings" panose="05000000000000000000" pitchFamily="2" charset="2"/>
              <a:buChar char="q"/>
            </a:pPr>
            <a:r>
              <a:rPr lang="he-IL" b="1" dirty="0" smtClean="0"/>
              <a:t>יוסף מוציא לפועל </a:t>
            </a:r>
            <a:r>
              <a:rPr lang="he-IL" dirty="0" smtClean="0"/>
              <a:t>את התכנית הכלכלית  של </a:t>
            </a:r>
            <a:r>
              <a:rPr lang="he-IL" dirty="0" smtClean="0"/>
              <a:t>מצרים. </a:t>
            </a:r>
            <a:endParaRPr lang="he-IL" dirty="0" smtClean="0"/>
          </a:p>
          <a:p>
            <a:pPr>
              <a:buFont typeface="Wingdings" panose="05000000000000000000" pitchFamily="2" charset="2"/>
              <a:buChar char="q"/>
            </a:pPr>
            <a:r>
              <a:rPr lang="he-IL" b="1" dirty="0" smtClean="0"/>
              <a:t>תבואה רבה </a:t>
            </a:r>
            <a:r>
              <a:rPr lang="he-IL" dirty="0" smtClean="0"/>
              <a:t>מאוד נאספת </a:t>
            </a:r>
            <a:r>
              <a:rPr lang="he-IL" dirty="0" smtClean="0"/>
              <a:t>למחסנים.</a:t>
            </a:r>
            <a:endParaRPr lang="he-IL" dirty="0" smtClean="0"/>
          </a:p>
          <a:p>
            <a:pPr>
              <a:buFont typeface="Wingdings" panose="05000000000000000000" pitchFamily="2" charset="2"/>
              <a:buChar char="q"/>
            </a:pPr>
            <a:r>
              <a:rPr lang="he-IL" b="1" dirty="0" smtClean="0"/>
              <a:t>יוסף מוצא מהכלא </a:t>
            </a:r>
            <a:r>
              <a:rPr lang="he-IL" dirty="0" smtClean="0"/>
              <a:t>ופותר </a:t>
            </a:r>
            <a:r>
              <a:rPr lang="he-IL" dirty="0" smtClean="0"/>
              <a:t>את </a:t>
            </a:r>
            <a:r>
              <a:rPr lang="he-IL" dirty="0" smtClean="0"/>
              <a:t>החלומות של </a:t>
            </a:r>
            <a:r>
              <a:rPr lang="he-IL" dirty="0" smtClean="0"/>
              <a:t>פרעה.</a:t>
            </a:r>
          </a:p>
          <a:p>
            <a:pPr>
              <a:buFont typeface="Wingdings" panose="05000000000000000000" pitchFamily="2" charset="2"/>
              <a:buChar char="q"/>
            </a:pPr>
            <a:r>
              <a:rPr lang="he-IL" dirty="0" smtClean="0"/>
              <a:t>במשך שבע שנים קונה </a:t>
            </a:r>
            <a:r>
              <a:rPr lang="he-IL" dirty="0" smtClean="0"/>
              <a:t>השלטון </a:t>
            </a:r>
            <a:r>
              <a:rPr lang="he-IL" dirty="0" smtClean="0"/>
              <a:t>את </a:t>
            </a:r>
            <a:r>
              <a:rPr lang="he-IL" b="1" dirty="0" smtClean="0"/>
              <a:t>עודף התבואה </a:t>
            </a:r>
            <a:r>
              <a:rPr lang="he-IL" dirty="0" smtClean="0"/>
              <a:t>של האנשים .</a:t>
            </a:r>
          </a:p>
          <a:p>
            <a:pPr>
              <a:buFont typeface="Wingdings" panose="05000000000000000000" pitchFamily="2" charset="2"/>
              <a:buChar char="q"/>
            </a:pPr>
            <a:r>
              <a:rPr lang="he-IL" b="1" dirty="0" smtClean="0"/>
              <a:t>פרעה ממנה את יוסף </a:t>
            </a:r>
            <a:r>
              <a:rPr lang="he-IL" b="1" dirty="0" smtClean="0"/>
              <a:t>לשליט </a:t>
            </a:r>
            <a:r>
              <a:rPr lang="he-IL" dirty="0" smtClean="0"/>
              <a:t>ומוסר </a:t>
            </a:r>
            <a:r>
              <a:rPr lang="he-IL" dirty="0" smtClean="0"/>
              <a:t>לו את טבעת המלך.</a:t>
            </a:r>
          </a:p>
          <a:p>
            <a:pPr>
              <a:buFont typeface="Wingdings" panose="05000000000000000000" pitchFamily="2" charset="2"/>
              <a:buChar char="q"/>
            </a:pPr>
            <a:endParaRPr lang="he-IL" dirty="0"/>
          </a:p>
          <a:p>
            <a:pPr>
              <a:buFont typeface="Wingdings" panose="05000000000000000000" pitchFamily="2" charset="2"/>
              <a:buChar char="q"/>
            </a:pPr>
            <a:endParaRPr lang="he-IL" dirty="0"/>
          </a:p>
        </p:txBody>
      </p:sp>
      <p:pic>
        <p:nvPicPr>
          <p:cNvPr id="4" name="תמונה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976" y="376561"/>
            <a:ext cx="1097967" cy="1097967"/>
          </a:xfrm>
          <a:prstGeom prst="rect">
            <a:avLst/>
          </a:prstGeom>
        </p:spPr>
      </p:pic>
      <p:pic>
        <p:nvPicPr>
          <p:cNvPr id="5" name="Timer_02mi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7080" y="5336030"/>
            <a:ext cx="2705725" cy="1521970"/>
          </a:xfrm>
          <a:prstGeom prst="rect">
            <a:avLst/>
          </a:prstGeom>
        </p:spPr>
      </p:pic>
      <p:sp>
        <p:nvSpPr>
          <p:cNvPr id="6" name="TextBox 5"/>
          <p:cNvSpPr txBox="1"/>
          <p:nvPr/>
        </p:nvSpPr>
        <p:spPr>
          <a:xfrm>
            <a:off x="11353800" y="3953102"/>
            <a:ext cx="669840" cy="523220"/>
          </a:xfrm>
          <a:prstGeom prst="rect">
            <a:avLst/>
          </a:prstGeom>
          <a:noFill/>
        </p:spPr>
        <p:txBody>
          <a:bodyPr wrap="square" rtlCol="1">
            <a:spAutoFit/>
          </a:bodyPr>
          <a:lstStyle/>
          <a:p>
            <a:r>
              <a:rPr lang="he-IL" sz="2800" dirty="0" smtClean="0"/>
              <a:t>1</a:t>
            </a:r>
            <a:endParaRPr lang="he-IL" sz="2800" dirty="0"/>
          </a:p>
        </p:txBody>
      </p:sp>
    </p:spTree>
    <p:extLst>
      <p:ext uri="{BB962C8B-B14F-4D97-AF65-F5344CB8AC3E}">
        <p14:creationId xmlns:p14="http://schemas.microsoft.com/office/powerpoint/2010/main" val="126023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פתרון- </a:t>
            </a:r>
            <a:endParaRPr lang="he-IL" dirty="0"/>
          </a:p>
        </p:txBody>
      </p:sp>
      <p:sp>
        <p:nvSpPr>
          <p:cNvPr id="3" name="מציין מיקום תוכן 2"/>
          <p:cNvSpPr>
            <a:spLocks noGrp="1"/>
          </p:cNvSpPr>
          <p:nvPr>
            <p:ph idx="1"/>
          </p:nvPr>
        </p:nvSpPr>
        <p:spPr/>
        <p:txBody>
          <a:bodyPr/>
          <a:lstStyle/>
          <a:p>
            <a:pPr marL="0" indent="0"/>
            <a:r>
              <a:rPr lang="he-IL" dirty="0" smtClean="0"/>
              <a:t>7. בשנות </a:t>
            </a:r>
            <a:r>
              <a:rPr lang="he-IL" dirty="0"/>
              <a:t>הרעב </a:t>
            </a:r>
            <a:r>
              <a:rPr lang="he-IL" dirty="0" smtClean="0"/>
              <a:t>הקשות </a:t>
            </a:r>
            <a:r>
              <a:rPr lang="he-IL" dirty="0"/>
              <a:t>ארצות שכנות </a:t>
            </a:r>
            <a:r>
              <a:rPr lang="he-IL" dirty="0" smtClean="0"/>
              <a:t>באו למצרים </a:t>
            </a:r>
            <a:r>
              <a:rPr lang="he-IL" dirty="0"/>
              <a:t>לשבור בר (לקנות </a:t>
            </a:r>
            <a:r>
              <a:rPr lang="he-IL" dirty="0" smtClean="0"/>
              <a:t>תבואה).</a:t>
            </a:r>
            <a:endParaRPr lang="he-IL" dirty="0" smtClean="0"/>
          </a:p>
          <a:p>
            <a:pPr marL="0" indent="0"/>
            <a:r>
              <a:rPr lang="he-IL" dirty="0" smtClean="0"/>
              <a:t>6. יוסף </a:t>
            </a:r>
            <a:r>
              <a:rPr lang="he-IL" dirty="0"/>
              <a:t>מתחתן ונולדים לו שני </a:t>
            </a:r>
            <a:r>
              <a:rPr lang="he-IL" dirty="0" smtClean="0"/>
              <a:t>בנים.</a:t>
            </a:r>
            <a:endParaRPr lang="he-IL" dirty="0"/>
          </a:p>
          <a:p>
            <a:pPr marL="0" indent="0"/>
            <a:r>
              <a:rPr lang="he-IL" dirty="0" smtClean="0"/>
              <a:t>3. יוסף </a:t>
            </a:r>
            <a:r>
              <a:rPr lang="he-IL" dirty="0"/>
              <a:t>מוציא לפועל את התכנית הכלכלית  של </a:t>
            </a:r>
            <a:r>
              <a:rPr lang="he-IL" dirty="0" smtClean="0"/>
              <a:t>מצרים. </a:t>
            </a:r>
            <a:endParaRPr lang="he-IL" dirty="0"/>
          </a:p>
          <a:p>
            <a:pPr marL="0" indent="0"/>
            <a:r>
              <a:rPr lang="he-IL" dirty="0" smtClean="0"/>
              <a:t>5. תבואה </a:t>
            </a:r>
            <a:r>
              <a:rPr lang="he-IL" dirty="0"/>
              <a:t>רבה מאוד נאספת למחסנים .</a:t>
            </a:r>
          </a:p>
          <a:p>
            <a:pPr marL="0" indent="0"/>
            <a:r>
              <a:rPr lang="he-IL" dirty="0" smtClean="0"/>
              <a:t>1. יוסף </a:t>
            </a:r>
            <a:r>
              <a:rPr lang="he-IL" dirty="0"/>
              <a:t>מוצא </a:t>
            </a:r>
            <a:r>
              <a:rPr lang="he-IL" dirty="0" smtClean="0"/>
              <a:t>מהכלא </a:t>
            </a:r>
            <a:r>
              <a:rPr lang="he-IL" dirty="0"/>
              <a:t>ופותר את חלומות פרעה.</a:t>
            </a:r>
          </a:p>
          <a:p>
            <a:pPr marL="0" indent="0"/>
            <a:r>
              <a:rPr lang="he-IL" dirty="0" smtClean="0"/>
              <a:t>4. במשך </a:t>
            </a:r>
            <a:r>
              <a:rPr lang="he-IL" dirty="0"/>
              <a:t>שבע שנים קונה </a:t>
            </a:r>
            <a:r>
              <a:rPr lang="he-IL" dirty="0" smtClean="0"/>
              <a:t>השלטון </a:t>
            </a:r>
            <a:r>
              <a:rPr lang="he-IL" dirty="0"/>
              <a:t>את עודף התבואה של האנשים .</a:t>
            </a:r>
          </a:p>
          <a:p>
            <a:pPr marL="0" indent="0"/>
            <a:r>
              <a:rPr lang="he-IL" dirty="0" smtClean="0"/>
              <a:t>2. פרעה </a:t>
            </a:r>
            <a:r>
              <a:rPr lang="he-IL" dirty="0"/>
              <a:t>ממנה את יוסף לשליט </a:t>
            </a:r>
            <a:r>
              <a:rPr lang="he-IL" dirty="0" smtClean="0"/>
              <a:t>ומוסר </a:t>
            </a:r>
            <a:r>
              <a:rPr lang="he-IL" dirty="0"/>
              <a:t>לו את טבעת המלך.</a:t>
            </a:r>
          </a:p>
          <a:p>
            <a:endParaRPr lang="he-IL" dirty="0"/>
          </a:p>
        </p:txBody>
      </p:sp>
    </p:spTree>
    <p:extLst>
      <p:ext uri="{BB962C8B-B14F-4D97-AF65-F5344CB8AC3E}">
        <p14:creationId xmlns:p14="http://schemas.microsoft.com/office/powerpoint/2010/main" val="1886338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עכשיו לומדים - פרק מ"ב </a:t>
            </a:r>
            <a:endParaRPr dirty="0"/>
          </a:p>
        </p:txBody>
      </p:sp>
      <p:sp>
        <p:nvSpPr>
          <p:cNvPr id="295" name="Google Shape;295;p11"/>
          <p:cNvSpPr txBox="1">
            <a:spLocks noGrp="1"/>
          </p:cNvSpPr>
          <p:nvPr>
            <p:ph type="body" sz="quarter" idx="10"/>
          </p:nvPr>
        </p:nvSpPr>
        <p:spPr>
          <a:xfrm>
            <a:off x="766934" y="2032690"/>
            <a:ext cx="10885543" cy="3844925"/>
          </a:xfrm>
          <a:prstGeom prst="rect">
            <a:avLst/>
          </a:prstGeom>
          <a:noFill/>
          <a:ln>
            <a:noFill/>
          </a:ln>
        </p:spPr>
        <p:txBody>
          <a:bodyPr spcFirstLastPara="1" wrap="square" lIns="91425" tIns="45700" rIns="91425" bIns="45700" anchor="t" anchorCtr="0">
            <a:normAutofit/>
          </a:bodyPr>
          <a:lstStyle/>
          <a:p>
            <a:pPr marL="457200" lvl="0" indent="-228600" algn="ctr">
              <a:lnSpc>
                <a:spcPct val="90000"/>
              </a:lnSpc>
              <a:spcBef>
                <a:spcPts val="800"/>
              </a:spcBef>
              <a:buClr>
                <a:srgbClr val="424242"/>
              </a:buClr>
              <a:buSzPts val="2700"/>
            </a:pPr>
            <a:r>
              <a:rPr lang="iw-IL" sz="1400" dirty="0"/>
              <a:t/>
            </a:r>
            <a:br>
              <a:rPr lang="iw-IL" sz="1400" dirty="0"/>
            </a:br>
            <a:r>
              <a:rPr lang="he-IL" sz="1400" b="1" kern="0" dirty="0">
                <a:solidFill>
                  <a:srgbClr val="000000"/>
                </a:solidFill>
                <a:latin typeface="David" panose="020E0502060401010101" pitchFamily="34" charset="-79"/>
                <a:cs typeface="David" panose="020E0502060401010101" pitchFamily="34" charset="-79"/>
                <a:sym typeface="Calibri"/>
              </a:rPr>
              <a:t>א</a:t>
            </a:r>
            <a:r>
              <a:rPr lang="he-IL" sz="2800" kern="0" dirty="0">
                <a:solidFill>
                  <a:srgbClr val="000000"/>
                </a:solidFill>
                <a:latin typeface="David" panose="020E0502060401010101" pitchFamily="34" charset="-79"/>
                <a:cs typeface="David" panose="020E0502060401010101" pitchFamily="34" charset="-79"/>
                <a:sym typeface="Calibri"/>
              </a:rPr>
              <a:t> וַיַּרְא </a:t>
            </a:r>
            <a:r>
              <a:rPr lang="he-IL" sz="2800" kern="0" dirty="0">
                <a:solidFill>
                  <a:srgbClr val="1152C9">
                    <a:lumMod val="60000"/>
                    <a:lumOff val="40000"/>
                  </a:srgbClr>
                </a:solidFill>
                <a:latin typeface="David" panose="020E0502060401010101" pitchFamily="34" charset="-79"/>
                <a:cs typeface="David" panose="020E0502060401010101" pitchFamily="34" charset="-79"/>
                <a:sym typeface="Calibri"/>
              </a:rPr>
              <a:t>(ראה) </a:t>
            </a:r>
            <a:r>
              <a:rPr lang="he-IL" sz="2800" kern="0" dirty="0">
                <a:solidFill>
                  <a:srgbClr val="000000"/>
                </a:solidFill>
                <a:latin typeface="David" panose="020E0502060401010101" pitchFamily="34" charset="-79"/>
                <a:cs typeface="David" panose="020E0502060401010101" pitchFamily="34" charset="-79"/>
                <a:sym typeface="Calibri"/>
              </a:rPr>
              <a:t>יַעֲקֹב, כִּי יֶשׁ-שֶׁבֶר </a:t>
            </a:r>
            <a:r>
              <a:rPr lang="he-IL" sz="2800" kern="0" dirty="0">
                <a:solidFill>
                  <a:srgbClr val="1152C9">
                    <a:lumMod val="60000"/>
                    <a:lumOff val="40000"/>
                  </a:srgbClr>
                </a:solidFill>
                <a:latin typeface="David" panose="020E0502060401010101" pitchFamily="34" charset="-79"/>
                <a:cs typeface="David" panose="020E0502060401010101" pitchFamily="34" charset="-79"/>
                <a:sym typeface="Calibri"/>
              </a:rPr>
              <a:t>(תבואה למכירה) </a:t>
            </a:r>
            <a:r>
              <a:rPr lang="he-IL" sz="2800" kern="0" dirty="0">
                <a:solidFill>
                  <a:srgbClr val="000000"/>
                </a:solidFill>
                <a:latin typeface="David" panose="020E0502060401010101" pitchFamily="34" charset="-79"/>
                <a:cs typeface="David" panose="020E0502060401010101" pitchFamily="34" charset="-79"/>
                <a:sym typeface="Calibri"/>
              </a:rPr>
              <a:t>בְּמִצְרָיִם; וַיֹּאמֶר יַעֲקֹב לְבָנָיו, לָמָּה תִּתְרָאוּ</a:t>
            </a:r>
            <a:r>
              <a:rPr lang="he-IL" sz="2800" kern="0" dirty="0">
                <a:solidFill>
                  <a:srgbClr val="1152C9">
                    <a:lumMod val="60000"/>
                    <a:lumOff val="40000"/>
                  </a:srgbClr>
                </a:solidFill>
                <a:latin typeface="David" panose="020E0502060401010101" pitchFamily="34" charset="-79"/>
                <a:cs typeface="David" panose="020E0502060401010101" pitchFamily="34" charset="-79"/>
                <a:sym typeface="Calibri"/>
              </a:rPr>
              <a:t>.(למה תיראו חריגים )</a:t>
            </a:r>
            <a:r>
              <a:rPr lang="he-IL" sz="2800" kern="0" dirty="0">
                <a:solidFill>
                  <a:srgbClr val="000000"/>
                </a:solidFill>
                <a:latin typeface="David" panose="020E0502060401010101" pitchFamily="34" charset="-79"/>
                <a:cs typeface="David" panose="020E0502060401010101" pitchFamily="34" charset="-79"/>
                <a:sym typeface="Calibri"/>
              </a:rPr>
              <a:t>  </a:t>
            </a:r>
            <a:r>
              <a:rPr lang="he-IL" sz="2800" b="1" kern="0" dirty="0">
                <a:solidFill>
                  <a:srgbClr val="000000"/>
                </a:solidFill>
                <a:latin typeface="David" panose="020E0502060401010101" pitchFamily="34" charset="-79"/>
                <a:cs typeface="David" panose="020E0502060401010101" pitchFamily="34" charset="-79"/>
                <a:sym typeface="Calibri"/>
              </a:rPr>
              <a:t>ב</a:t>
            </a:r>
            <a:r>
              <a:rPr lang="he-IL" sz="2800" kern="0" dirty="0">
                <a:solidFill>
                  <a:srgbClr val="000000"/>
                </a:solidFill>
                <a:latin typeface="David" panose="020E0502060401010101" pitchFamily="34" charset="-79"/>
                <a:cs typeface="David" panose="020E0502060401010101" pitchFamily="34" charset="-79"/>
                <a:sym typeface="Calibri"/>
              </a:rPr>
              <a:t> וַיֹּאמֶר--הִנֵּה שָׁמַעְתִּי, כִּי יֶשׁ-שֶׁבֶר בְּמִצְרָיִם; רְדוּ-שָׁמָּה וְשִׁבְרוּ-לָנוּ(קנו) מִשָּׁם, וְנִחְיֶה וְלֹא נָמוּת.  </a:t>
            </a:r>
            <a:r>
              <a:rPr lang="he-IL" sz="2800" b="1" kern="0" dirty="0">
                <a:solidFill>
                  <a:srgbClr val="000000"/>
                </a:solidFill>
                <a:latin typeface="David" panose="020E0502060401010101" pitchFamily="34" charset="-79"/>
                <a:cs typeface="David" panose="020E0502060401010101" pitchFamily="34" charset="-79"/>
                <a:sym typeface="Calibri"/>
              </a:rPr>
              <a:t>ג</a:t>
            </a:r>
            <a:r>
              <a:rPr lang="he-IL" sz="2800" kern="0" dirty="0">
                <a:solidFill>
                  <a:srgbClr val="000000"/>
                </a:solidFill>
                <a:latin typeface="David" panose="020E0502060401010101" pitchFamily="34" charset="-79"/>
                <a:cs typeface="David" panose="020E0502060401010101" pitchFamily="34" charset="-79"/>
                <a:sym typeface="Calibri"/>
              </a:rPr>
              <a:t> וַיֵּרְדוּ אֲחֵי-יוֹסֵף, עֲשָׂרָה, לִשְׁבֹּר בָּר (</a:t>
            </a:r>
            <a:r>
              <a:rPr lang="he-IL" sz="2800" kern="0" dirty="0">
                <a:solidFill>
                  <a:srgbClr val="1152C9">
                    <a:lumMod val="60000"/>
                    <a:lumOff val="40000"/>
                  </a:srgbClr>
                </a:solidFill>
                <a:latin typeface="David" panose="020E0502060401010101" pitchFamily="34" charset="-79"/>
                <a:cs typeface="David" panose="020E0502060401010101" pitchFamily="34" charset="-79"/>
                <a:sym typeface="Calibri"/>
              </a:rPr>
              <a:t>לקנות תבואה), </a:t>
            </a:r>
            <a:r>
              <a:rPr lang="he-IL" sz="2800" kern="0" dirty="0">
                <a:solidFill>
                  <a:srgbClr val="000000"/>
                </a:solidFill>
                <a:latin typeface="David" panose="020E0502060401010101" pitchFamily="34" charset="-79"/>
                <a:cs typeface="David" panose="020E0502060401010101" pitchFamily="34" charset="-79"/>
                <a:sym typeface="Calibri"/>
              </a:rPr>
              <a:t>מִמִּצְרָיִם.  </a:t>
            </a:r>
            <a:r>
              <a:rPr lang="he-IL" sz="2800" b="1" kern="0" dirty="0">
                <a:solidFill>
                  <a:srgbClr val="000000"/>
                </a:solidFill>
                <a:latin typeface="David" panose="020E0502060401010101" pitchFamily="34" charset="-79"/>
                <a:cs typeface="David" panose="020E0502060401010101" pitchFamily="34" charset="-79"/>
                <a:sym typeface="Calibri"/>
              </a:rPr>
              <a:t>ד</a:t>
            </a:r>
            <a:r>
              <a:rPr lang="he-IL" sz="2800" kern="0" dirty="0">
                <a:solidFill>
                  <a:srgbClr val="000000"/>
                </a:solidFill>
                <a:latin typeface="David" panose="020E0502060401010101" pitchFamily="34" charset="-79"/>
                <a:cs typeface="David" panose="020E0502060401010101" pitchFamily="34" charset="-79"/>
                <a:sym typeface="Calibri"/>
              </a:rPr>
              <a:t> וְאֶת-בִּנְיָמִין אֲחִי יוֹסֵף </a:t>
            </a:r>
            <a:r>
              <a:rPr lang="he-IL" sz="2800" kern="0" dirty="0">
                <a:solidFill>
                  <a:srgbClr val="1152C9">
                    <a:lumMod val="60000"/>
                    <a:lumOff val="40000"/>
                  </a:srgbClr>
                </a:solidFill>
                <a:latin typeface="David" panose="020E0502060401010101" pitchFamily="34" charset="-79"/>
                <a:cs typeface="David" panose="020E0502060401010101" pitchFamily="34" charset="-79"/>
                <a:sym typeface="Calibri"/>
              </a:rPr>
              <a:t>(גם מאמו), </a:t>
            </a:r>
            <a:r>
              <a:rPr lang="he-IL" sz="2800" kern="0" dirty="0">
                <a:solidFill>
                  <a:srgbClr val="000000"/>
                </a:solidFill>
                <a:latin typeface="David" panose="020E0502060401010101" pitchFamily="34" charset="-79"/>
                <a:cs typeface="David" panose="020E0502060401010101" pitchFamily="34" charset="-79"/>
                <a:sym typeface="Calibri"/>
              </a:rPr>
              <a:t>לֹא-שָׁלַח יַעֲקֹב אֶת-אֶחָיו </a:t>
            </a:r>
            <a:r>
              <a:rPr lang="he-IL" sz="2800" kern="0" dirty="0">
                <a:solidFill>
                  <a:srgbClr val="1152C9">
                    <a:lumMod val="60000"/>
                    <a:lumOff val="40000"/>
                  </a:srgbClr>
                </a:solidFill>
                <a:latin typeface="David" panose="020E0502060401010101" pitchFamily="34" charset="-79"/>
                <a:cs typeface="David" panose="020E0502060401010101" pitchFamily="34" charset="-79"/>
                <a:sym typeface="Calibri"/>
              </a:rPr>
              <a:t>(עם אחיו):</a:t>
            </a:r>
            <a:r>
              <a:rPr lang="he-IL" sz="2800" kern="0" dirty="0">
                <a:solidFill>
                  <a:srgbClr val="000000"/>
                </a:solidFill>
                <a:latin typeface="David" panose="020E0502060401010101" pitchFamily="34" charset="-79"/>
                <a:cs typeface="David" panose="020E0502060401010101" pitchFamily="34" charset="-79"/>
                <a:sym typeface="Calibri"/>
              </a:rPr>
              <a:t>  כִּי אָמַר, </a:t>
            </a:r>
            <a:r>
              <a:rPr lang="he-IL" sz="2800" kern="0" dirty="0" err="1">
                <a:solidFill>
                  <a:srgbClr val="000000"/>
                </a:solidFill>
                <a:latin typeface="David" panose="020E0502060401010101" pitchFamily="34" charset="-79"/>
                <a:cs typeface="David" panose="020E0502060401010101" pitchFamily="34" charset="-79"/>
                <a:sym typeface="Calibri"/>
              </a:rPr>
              <a:t>פֶּן-יִקְרָאֶנּו</a:t>
            </a:r>
            <a:r>
              <a:rPr lang="he-IL" sz="2800" kern="0" dirty="0">
                <a:solidFill>
                  <a:srgbClr val="000000"/>
                </a:solidFill>
                <a:latin typeface="David" panose="020E0502060401010101" pitchFamily="34" charset="-79"/>
                <a:cs typeface="David" panose="020E0502060401010101" pitchFamily="34" charset="-79"/>
                <a:sym typeface="Calibri"/>
              </a:rPr>
              <a:t>ּ  </a:t>
            </a:r>
            <a:r>
              <a:rPr lang="he-IL" sz="2800" kern="0" dirty="0">
                <a:solidFill>
                  <a:srgbClr val="1152C9">
                    <a:lumMod val="60000"/>
                    <a:lumOff val="40000"/>
                  </a:srgbClr>
                </a:solidFill>
                <a:latin typeface="David" panose="020E0502060401010101" pitchFamily="34" charset="-79"/>
                <a:cs typeface="David" panose="020E0502060401010101" pitchFamily="34" charset="-79"/>
                <a:sym typeface="Calibri"/>
              </a:rPr>
              <a:t>(שמע יקרה לו )</a:t>
            </a:r>
            <a:r>
              <a:rPr lang="he-IL" sz="2800" kern="0" dirty="0">
                <a:solidFill>
                  <a:srgbClr val="000000"/>
                </a:solidFill>
                <a:latin typeface="David" panose="020E0502060401010101" pitchFamily="34" charset="-79"/>
                <a:cs typeface="David" panose="020E0502060401010101" pitchFamily="34" charset="-79"/>
                <a:sym typeface="Calibri"/>
              </a:rPr>
              <a:t>אָסוֹן.  </a:t>
            </a:r>
            <a:r>
              <a:rPr lang="he-IL" sz="2800" b="1" kern="0" dirty="0">
                <a:solidFill>
                  <a:srgbClr val="000000"/>
                </a:solidFill>
                <a:latin typeface="David" panose="020E0502060401010101" pitchFamily="34" charset="-79"/>
                <a:cs typeface="David" panose="020E0502060401010101" pitchFamily="34" charset="-79"/>
                <a:sym typeface="Calibri"/>
              </a:rPr>
              <a:t>ה</a:t>
            </a:r>
            <a:r>
              <a:rPr lang="he-IL" sz="2800" kern="0" dirty="0">
                <a:solidFill>
                  <a:srgbClr val="000000"/>
                </a:solidFill>
                <a:latin typeface="David" panose="020E0502060401010101" pitchFamily="34" charset="-79"/>
                <a:cs typeface="David" panose="020E0502060401010101" pitchFamily="34" charset="-79"/>
                <a:sym typeface="Calibri"/>
              </a:rPr>
              <a:t> וַיָּבֹאוּ בְּנֵי יִשְׂרָאֵל, לִשְׁבֹּר בְּתוֹךְ הַבָּאִים </a:t>
            </a:r>
            <a:r>
              <a:rPr lang="he-IL" sz="2800" kern="0" dirty="0">
                <a:solidFill>
                  <a:srgbClr val="1152C9">
                    <a:lumMod val="60000"/>
                    <a:lumOff val="40000"/>
                  </a:srgbClr>
                </a:solidFill>
                <a:latin typeface="David" panose="020E0502060401010101" pitchFamily="34" charset="-79"/>
                <a:cs typeface="David" panose="020E0502060401010101" pitchFamily="34" charset="-79"/>
                <a:sym typeface="Calibri"/>
              </a:rPr>
              <a:t>(הבאים בין האחרים שבאו)</a:t>
            </a:r>
            <a:r>
              <a:rPr lang="he-IL" sz="2800" kern="0" dirty="0">
                <a:solidFill>
                  <a:srgbClr val="000000"/>
                </a:solidFill>
                <a:latin typeface="David" panose="020E0502060401010101" pitchFamily="34" charset="-79"/>
                <a:cs typeface="David" panose="020E0502060401010101" pitchFamily="34" charset="-79"/>
                <a:sym typeface="Calibri"/>
              </a:rPr>
              <a:t>:  כִּי-הָיָה הָרָעָב, בְּאֶרֶץ כְּנָעַן.  </a:t>
            </a:r>
            <a:r>
              <a:rPr lang="he-IL" sz="2800" b="1" kern="0" dirty="0">
                <a:solidFill>
                  <a:srgbClr val="000000"/>
                </a:solidFill>
                <a:latin typeface="David" panose="020E0502060401010101" pitchFamily="34" charset="-79"/>
                <a:cs typeface="David" panose="020E0502060401010101" pitchFamily="34" charset="-79"/>
                <a:sym typeface="Calibri"/>
              </a:rPr>
              <a:t>ו</a:t>
            </a:r>
            <a:r>
              <a:rPr lang="he-IL" sz="2800" kern="0" dirty="0">
                <a:solidFill>
                  <a:srgbClr val="000000"/>
                </a:solidFill>
                <a:latin typeface="David" panose="020E0502060401010101" pitchFamily="34" charset="-79"/>
                <a:cs typeface="David" panose="020E0502060401010101" pitchFamily="34" charset="-79"/>
                <a:sym typeface="Calibri"/>
              </a:rPr>
              <a:t> וְיוֹסֵף, הוּא הַשַּׁלִּיט עַל-הָאָרֶץ--הוּא הַמַּשְׁבִּיר </a:t>
            </a:r>
            <a:r>
              <a:rPr lang="he-IL" sz="2800" kern="0" dirty="0">
                <a:solidFill>
                  <a:srgbClr val="1152C9">
                    <a:lumMod val="60000"/>
                    <a:lumOff val="40000"/>
                  </a:srgbClr>
                </a:solidFill>
                <a:latin typeface="David" panose="020E0502060401010101" pitchFamily="34" charset="-79"/>
                <a:cs typeface="David" panose="020E0502060401010101" pitchFamily="34" charset="-79"/>
                <a:sym typeface="Calibri"/>
              </a:rPr>
              <a:t>(מספק מזון), </a:t>
            </a:r>
            <a:r>
              <a:rPr lang="he-IL" sz="2800" kern="0" dirty="0">
                <a:solidFill>
                  <a:srgbClr val="000000"/>
                </a:solidFill>
                <a:latin typeface="David" panose="020E0502060401010101" pitchFamily="34" charset="-79"/>
                <a:cs typeface="David" panose="020E0502060401010101" pitchFamily="34" charset="-79"/>
                <a:sym typeface="Calibri"/>
              </a:rPr>
              <a:t>ל</a:t>
            </a:r>
            <a:r>
              <a:rPr lang="he-IL" sz="2800" b="1" kern="0" dirty="0">
                <a:solidFill>
                  <a:srgbClr val="000000"/>
                </a:solidFill>
                <a:latin typeface="David" panose="020E0502060401010101" pitchFamily="34" charset="-79"/>
                <a:cs typeface="David" panose="020E0502060401010101" pitchFamily="34" charset="-79"/>
                <a:sym typeface="Calibri"/>
              </a:rPr>
              <a:t>ְכָל-עַם הָאָרֶץ; וַיָּבֹאוּ אֲחֵי יוֹסֵף, וַיִּשְׁתַּחֲווּ-לוֹ אַפַּיִם אָרְצָה.  </a:t>
            </a:r>
            <a:r>
              <a:rPr lang="he-IL" sz="2800" b="1" kern="0" dirty="0" smtClean="0">
                <a:solidFill>
                  <a:srgbClr val="000000"/>
                </a:solidFill>
                <a:latin typeface="David" panose="020E0502060401010101" pitchFamily="34" charset="-79"/>
                <a:cs typeface="David" panose="020E0502060401010101" pitchFamily="34" charset="-79"/>
                <a:sym typeface="Calibri"/>
              </a:rPr>
              <a:t>.</a:t>
            </a:r>
            <a:endParaRPr lang="he-IL" sz="2800" b="1" kern="0" dirty="0">
              <a:solidFill>
                <a:srgbClr val="424242"/>
              </a:solidFill>
              <a:latin typeface="Calibri"/>
              <a:cs typeface="Calibri"/>
              <a:sym typeface="Calibri"/>
            </a:endParaRPr>
          </a:p>
          <a:p>
            <a:pPr marL="0" lvl="0" indent="0" algn="ctr" rtl="1">
              <a:lnSpc>
                <a:spcPct val="90000"/>
              </a:lnSpc>
              <a:spcBef>
                <a:spcPts val="0"/>
              </a:spcBef>
              <a:spcAft>
                <a:spcPts val="0"/>
              </a:spcAft>
              <a:buClr>
                <a:schemeClr val="dk1"/>
              </a:buClr>
              <a:buSzPts val="3600"/>
              <a:buNone/>
            </a:pP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פרק מ"ב </a:t>
            </a:r>
            <a:endParaRPr lang="he-IL" dirty="0"/>
          </a:p>
        </p:txBody>
      </p:sp>
      <p:sp>
        <p:nvSpPr>
          <p:cNvPr id="3" name="מציין מיקום טקסט 2"/>
          <p:cNvSpPr>
            <a:spLocks noGrp="1"/>
          </p:cNvSpPr>
          <p:nvPr>
            <p:ph type="body" sz="quarter" idx="10"/>
          </p:nvPr>
        </p:nvSpPr>
        <p:spPr>
          <a:xfrm>
            <a:off x="476047" y="1961470"/>
            <a:ext cx="10885543" cy="3844925"/>
          </a:xfrm>
        </p:spPr>
        <p:txBody>
          <a:bodyPr/>
          <a:lstStyle/>
          <a:p>
            <a:r>
              <a:rPr lang="he-IL" b="1" kern="0" dirty="0">
                <a:solidFill>
                  <a:srgbClr val="000000"/>
                </a:solidFill>
                <a:latin typeface="David" panose="020E0502060401010101" pitchFamily="34" charset="-79"/>
                <a:cs typeface="David" panose="020E0502060401010101" pitchFamily="34" charset="-79"/>
                <a:sym typeface="Calibri"/>
              </a:rPr>
              <a:t>ז</a:t>
            </a:r>
            <a:r>
              <a:rPr lang="he-IL" kern="0" dirty="0">
                <a:solidFill>
                  <a:srgbClr val="000000"/>
                </a:solidFill>
                <a:latin typeface="David" panose="020E0502060401010101" pitchFamily="34" charset="-79"/>
                <a:cs typeface="David" panose="020E0502060401010101" pitchFamily="34" charset="-79"/>
                <a:sym typeface="Calibri"/>
              </a:rPr>
              <a:t> וַיַּרְא (ראה)יוֹסֵף אֶת-אֶחָיו, וַיַּכִּרֵם </a:t>
            </a:r>
            <a:r>
              <a:rPr lang="he-IL" kern="0" dirty="0">
                <a:solidFill>
                  <a:srgbClr val="1152C9">
                    <a:lumMod val="60000"/>
                    <a:lumOff val="40000"/>
                  </a:srgbClr>
                </a:solidFill>
                <a:latin typeface="David" panose="020E0502060401010101" pitchFamily="34" charset="-79"/>
                <a:cs typeface="David" panose="020E0502060401010101" pitchFamily="34" charset="-79"/>
                <a:sym typeface="Calibri"/>
              </a:rPr>
              <a:t>(זיהה אותם ); </a:t>
            </a:r>
            <a:r>
              <a:rPr lang="he-IL" kern="0" dirty="0">
                <a:solidFill>
                  <a:srgbClr val="000000"/>
                </a:solidFill>
                <a:latin typeface="David" panose="020E0502060401010101" pitchFamily="34" charset="-79"/>
                <a:cs typeface="David" panose="020E0502060401010101" pitchFamily="34" charset="-79"/>
                <a:sym typeface="Calibri"/>
              </a:rPr>
              <a:t>וַיִּתְנַכֵּר אֲלֵיהֶם </a:t>
            </a:r>
            <a:r>
              <a:rPr lang="he-IL" kern="0" dirty="0">
                <a:solidFill>
                  <a:srgbClr val="1152C9">
                    <a:lumMod val="60000"/>
                    <a:lumOff val="40000"/>
                  </a:srgbClr>
                </a:solidFill>
                <a:latin typeface="David" panose="020E0502060401010101" pitchFamily="34" charset="-79"/>
                <a:cs typeface="David" panose="020E0502060401010101" pitchFamily="34" charset="-79"/>
                <a:sym typeface="Calibri"/>
              </a:rPr>
              <a:t>(נהג בהם כזר) </a:t>
            </a:r>
            <a:r>
              <a:rPr lang="he-IL" kern="0" dirty="0">
                <a:solidFill>
                  <a:srgbClr val="000000"/>
                </a:solidFill>
                <a:latin typeface="David" panose="020E0502060401010101" pitchFamily="34" charset="-79"/>
                <a:cs typeface="David" panose="020E0502060401010101" pitchFamily="34" charset="-79"/>
                <a:sym typeface="Calibri"/>
              </a:rPr>
              <a:t>וַיְדַבֵּר אִתָּם קָשׁוֹת </a:t>
            </a:r>
            <a:r>
              <a:rPr lang="he-IL" kern="0" dirty="0">
                <a:solidFill>
                  <a:srgbClr val="1152C9">
                    <a:lumMod val="60000"/>
                    <a:lumOff val="40000"/>
                  </a:srgbClr>
                </a:solidFill>
                <a:latin typeface="David" panose="020E0502060401010101" pitchFamily="34" charset="-79"/>
                <a:cs typeface="David" panose="020E0502060401010101" pitchFamily="34" charset="-79"/>
                <a:sym typeface="Calibri"/>
              </a:rPr>
              <a:t>(דיבורים קשים ), </a:t>
            </a:r>
            <a:r>
              <a:rPr lang="he-IL" kern="0" dirty="0">
                <a:solidFill>
                  <a:srgbClr val="000000"/>
                </a:solidFill>
                <a:latin typeface="David" panose="020E0502060401010101" pitchFamily="34" charset="-79"/>
                <a:cs typeface="David" panose="020E0502060401010101" pitchFamily="34" charset="-79"/>
                <a:sym typeface="Calibri"/>
              </a:rPr>
              <a:t>וַיֹּאמֶר </a:t>
            </a:r>
            <a:r>
              <a:rPr lang="he-IL" kern="0" dirty="0" err="1">
                <a:solidFill>
                  <a:srgbClr val="000000"/>
                </a:solidFill>
                <a:latin typeface="David" panose="020E0502060401010101" pitchFamily="34" charset="-79"/>
                <a:cs typeface="David" panose="020E0502060401010101" pitchFamily="34" charset="-79"/>
                <a:sym typeface="Calibri"/>
              </a:rPr>
              <a:t>אֲלֵהֶם</a:t>
            </a:r>
            <a:r>
              <a:rPr lang="he-IL" kern="0" dirty="0">
                <a:solidFill>
                  <a:srgbClr val="000000"/>
                </a:solidFill>
                <a:latin typeface="David" panose="020E0502060401010101" pitchFamily="34" charset="-79"/>
                <a:cs typeface="David" panose="020E0502060401010101" pitchFamily="34" charset="-79"/>
                <a:sym typeface="Calibri"/>
              </a:rPr>
              <a:t> מֵאַיִן בָּאתֶם, וַיֹּאמְרוּ, מֵאֶרֶץ כְּנַעַן לִשְׁבָּר-אֹכֶל </a:t>
            </a:r>
            <a:r>
              <a:rPr lang="he-IL" kern="0" dirty="0">
                <a:solidFill>
                  <a:srgbClr val="1152C9">
                    <a:lumMod val="60000"/>
                    <a:lumOff val="40000"/>
                  </a:srgbClr>
                </a:solidFill>
                <a:latin typeface="David" panose="020E0502060401010101" pitchFamily="34" charset="-79"/>
                <a:cs typeface="David" panose="020E0502060401010101" pitchFamily="34" charset="-79"/>
                <a:sym typeface="Calibri"/>
              </a:rPr>
              <a:t>(לקנות).</a:t>
            </a:r>
            <a:r>
              <a:rPr lang="he-IL" kern="0" dirty="0">
                <a:solidFill>
                  <a:srgbClr val="000000"/>
                </a:solidFill>
                <a:latin typeface="David" panose="020E0502060401010101" pitchFamily="34" charset="-79"/>
                <a:cs typeface="David" panose="020E0502060401010101" pitchFamily="34" charset="-79"/>
                <a:sym typeface="Calibri"/>
              </a:rPr>
              <a:t>  </a:t>
            </a:r>
            <a:r>
              <a:rPr lang="he-IL" b="1" kern="0" dirty="0">
                <a:solidFill>
                  <a:srgbClr val="000000"/>
                </a:solidFill>
                <a:latin typeface="David" panose="020E0502060401010101" pitchFamily="34" charset="-79"/>
                <a:cs typeface="David" panose="020E0502060401010101" pitchFamily="34" charset="-79"/>
                <a:sym typeface="Calibri"/>
              </a:rPr>
              <a:t>ח</a:t>
            </a:r>
            <a:r>
              <a:rPr lang="he-IL" kern="0" dirty="0">
                <a:solidFill>
                  <a:srgbClr val="000000"/>
                </a:solidFill>
                <a:latin typeface="David" panose="020E0502060401010101" pitchFamily="34" charset="-79"/>
                <a:cs typeface="David" panose="020E0502060401010101" pitchFamily="34" charset="-79"/>
                <a:sym typeface="Calibri"/>
              </a:rPr>
              <a:t> </a:t>
            </a:r>
            <a:r>
              <a:rPr lang="he-IL" b="1" kern="0" dirty="0" err="1">
                <a:solidFill>
                  <a:srgbClr val="000000"/>
                </a:solidFill>
                <a:latin typeface="David" panose="020E0502060401010101" pitchFamily="34" charset="-79"/>
                <a:cs typeface="David" panose="020E0502060401010101" pitchFamily="34" charset="-79"/>
                <a:sym typeface="Calibri"/>
              </a:rPr>
              <a:t>וַיַּכֵּר</a:t>
            </a:r>
            <a:r>
              <a:rPr lang="he-IL" b="1" kern="0" dirty="0">
                <a:solidFill>
                  <a:srgbClr val="000000"/>
                </a:solidFill>
                <a:latin typeface="David" panose="020E0502060401010101" pitchFamily="34" charset="-79"/>
                <a:cs typeface="David" panose="020E0502060401010101" pitchFamily="34" charset="-79"/>
                <a:sym typeface="Calibri"/>
              </a:rPr>
              <a:t> יוֹסֵף, אֶת-אֶחָיו; וְהֵם, לֹא </a:t>
            </a:r>
            <a:r>
              <a:rPr lang="he-IL" b="1" kern="0" dirty="0" err="1">
                <a:solidFill>
                  <a:srgbClr val="000000"/>
                </a:solidFill>
                <a:latin typeface="David" panose="020E0502060401010101" pitchFamily="34" charset="-79"/>
                <a:cs typeface="David" panose="020E0502060401010101" pitchFamily="34" charset="-79"/>
                <a:sym typeface="Calibri"/>
              </a:rPr>
              <a:t>הִכִּרֻהו</a:t>
            </a:r>
            <a:r>
              <a:rPr lang="he-IL" b="1" kern="0" dirty="0">
                <a:solidFill>
                  <a:srgbClr val="000000"/>
                </a:solidFill>
                <a:latin typeface="David" panose="020E0502060401010101" pitchFamily="34" charset="-79"/>
                <a:cs typeface="David" panose="020E0502060401010101" pitchFamily="34" charset="-79"/>
                <a:sym typeface="Calibri"/>
              </a:rPr>
              <a:t>ּ</a:t>
            </a:r>
            <a:endParaRPr lang="he-IL" dirty="0"/>
          </a:p>
        </p:txBody>
      </p:sp>
    </p:spTree>
    <p:extLst>
      <p:ext uri="{BB962C8B-B14F-4D97-AF65-F5344CB8AC3E}">
        <p14:creationId xmlns:p14="http://schemas.microsoft.com/office/powerpoint/2010/main" val="3968164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b="1" dirty="0">
                <a:effectLst>
                  <a:outerShdw blurRad="38100" dist="38100" dir="2700000" algn="tl">
                    <a:srgbClr val="000000">
                      <a:alpha val="43137"/>
                    </a:srgbClr>
                  </a:outerShdw>
                </a:effectLst>
              </a:rPr>
              <a:t>תנו כותרת מעוררת סקרנות לציור</a:t>
            </a:r>
            <a:endParaRPr lang="he-IL" b="1" dirty="0"/>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7400" y="1371600"/>
            <a:ext cx="8435339" cy="4309226"/>
          </a:xfrm>
        </p:spPr>
      </p:pic>
      <p:sp>
        <p:nvSpPr>
          <p:cNvPr id="5" name="TextBox 4"/>
          <p:cNvSpPr txBox="1"/>
          <p:nvPr/>
        </p:nvSpPr>
        <p:spPr>
          <a:xfrm>
            <a:off x="1223010" y="5669280"/>
            <a:ext cx="6309360" cy="369332"/>
          </a:xfrm>
          <a:prstGeom prst="rect">
            <a:avLst/>
          </a:prstGeom>
          <a:noFill/>
        </p:spPr>
        <p:txBody>
          <a:bodyPr wrap="square" rtlCol="1">
            <a:spAutoFit/>
          </a:bodyPr>
          <a:lstStyle/>
          <a:p>
            <a:r>
              <a:rPr lang="he-IL" sz="1800" b="1" dirty="0"/>
              <a:t>ג'יימס </a:t>
            </a:r>
            <a:r>
              <a:rPr lang="he-IL" sz="1800" b="1" dirty="0" err="1"/>
              <a:t>טיסו</a:t>
            </a:r>
            <a:r>
              <a:rPr lang="he-IL" sz="1800" b="1" dirty="0"/>
              <a:t>, יוסף במצרים, מאוסף המוזיאון היהודי של ניו יורק</a:t>
            </a:r>
          </a:p>
        </p:txBody>
      </p:sp>
    </p:spTree>
    <p:extLst>
      <p:ext uri="{BB962C8B-B14F-4D97-AF65-F5344CB8AC3E}">
        <p14:creationId xmlns:p14="http://schemas.microsoft.com/office/powerpoint/2010/main" val="20405503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6567</TotalTime>
  <Words>1087</Words>
  <Application>Microsoft Office PowerPoint</Application>
  <PresentationFormat>מסך רחב</PresentationFormat>
  <Paragraphs>160</Paragraphs>
  <Slides>24</Slides>
  <Notes>19</Notes>
  <HiddenSlides>0</HiddenSlides>
  <MMClips>5</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24</vt:i4>
      </vt:variant>
    </vt:vector>
  </HeadingPairs>
  <TitlesOfParts>
    <vt:vector size="33" baseType="lpstr">
      <vt:lpstr>David</vt:lpstr>
      <vt:lpstr>Arial</vt:lpstr>
      <vt:lpstr>Tahoma</vt:lpstr>
      <vt:lpstr>inherit</vt:lpstr>
      <vt:lpstr>Alef</vt:lpstr>
      <vt:lpstr>Calibri</vt:lpstr>
      <vt:lpstr>Open Sans</vt:lpstr>
      <vt:lpstr>Wingdings</vt:lpstr>
      <vt:lpstr>Office Theme</vt:lpstr>
      <vt:lpstr>מצגת של PowerPoint‏</vt:lpstr>
      <vt:lpstr>מה נעשה היום?</vt:lpstr>
      <vt:lpstr>מי מצליח לפענח מה כתוב כאן...</vt:lpstr>
      <vt:lpstr>מה להביא לשיעור?</vt:lpstr>
      <vt:lpstr>בפרקים הקודמים....</vt:lpstr>
      <vt:lpstr>פתרון- </vt:lpstr>
      <vt:lpstr>עכשיו לומדים - פרק מ"ב </vt:lpstr>
      <vt:lpstr>פרק מ"ב </vt:lpstr>
      <vt:lpstr>תנו כותרת מעוררת סקרנות לציור</vt:lpstr>
      <vt:lpstr>רגע של מחשבה</vt:lpstr>
      <vt:lpstr>פרשנות חז"ל</vt:lpstr>
      <vt:lpstr>פרשני חז"ל </vt:lpstr>
      <vt:lpstr>הפתרון-</vt:lpstr>
      <vt:lpstr>מסכמים</vt:lpstr>
      <vt:lpstr>משימה בכייף</vt:lpstr>
      <vt:lpstr>זוכרים את ההתחלה...</vt:lpstr>
      <vt:lpstr>כתבו את שמכם באותיות הכתב המצרי הקדום </vt:lpstr>
      <vt:lpstr>ממשיכים לתרגל בבית</vt:lpstr>
      <vt:lpstr>שלב 1 – חיפוש בגוגל</vt:lpstr>
      <vt:lpstr>שלב 2 – כניסה לאתר </vt:lpstr>
      <vt:lpstr>שלב 3 – התחברות לאתר</vt:lpstr>
      <vt:lpstr>שלב 4- הקלידו את שם המשימה בחיפוש</vt:lpstr>
      <vt:lpstr>היכנסו למשימה- בהצלחה!</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Yeara Dany</cp:lastModifiedBy>
  <cp:revision>46</cp:revision>
  <dcterms:created xsi:type="dcterms:W3CDTF">2020-03-11T07:11:19Z</dcterms:created>
  <dcterms:modified xsi:type="dcterms:W3CDTF">2020-04-22T17:28:33Z</dcterms:modified>
</cp:coreProperties>
</file>