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avi" ContentType="video/x-msvide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60" r:id="rId1"/>
    <p:sldMasterId id="2147483674" r:id="rId2"/>
  </p:sldMasterIdLst>
  <p:notesMasterIdLst>
    <p:notesMasterId r:id="rId32"/>
  </p:notesMasterIdLst>
  <p:sldIdLst>
    <p:sldId id="284" r:id="rId3"/>
    <p:sldId id="286" r:id="rId4"/>
    <p:sldId id="319" r:id="rId5"/>
    <p:sldId id="293" r:id="rId6"/>
    <p:sldId id="294" r:id="rId7"/>
    <p:sldId id="292" r:id="rId8"/>
    <p:sldId id="291" r:id="rId9"/>
    <p:sldId id="288" r:id="rId10"/>
    <p:sldId id="296" r:id="rId11"/>
    <p:sldId id="290" r:id="rId12"/>
    <p:sldId id="298" r:id="rId13"/>
    <p:sldId id="297" r:id="rId14"/>
    <p:sldId id="289" r:id="rId15"/>
    <p:sldId id="303" r:id="rId16"/>
    <p:sldId id="304" r:id="rId17"/>
    <p:sldId id="305" r:id="rId18"/>
    <p:sldId id="308" r:id="rId19"/>
    <p:sldId id="307" r:id="rId20"/>
    <p:sldId id="306" r:id="rId21"/>
    <p:sldId id="309" r:id="rId22"/>
    <p:sldId id="310" r:id="rId23"/>
    <p:sldId id="311" r:id="rId24"/>
    <p:sldId id="313" r:id="rId25"/>
    <p:sldId id="314" r:id="rId26"/>
    <p:sldId id="315" r:id="rId27"/>
    <p:sldId id="312" r:id="rId28"/>
    <p:sldId id="316" r:id="rId29"/>
    <p:sldId id="317" r:id="rId30"/>
    <p:sldId id="318" r:id="rId31"/>
  </p:sldIdLst>
  <p:sldSz cx="12192000" cy="6858000"/>
  <p:notesSz cx="6858000" cy="9144000"/>
  <p:defaultTextStyle>
    <a:defPPr>
      <a:defRPr lang="he-IL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3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slide" Target="../slides/slide4.xml"/><Relationship Id="rId1" Type="http://schemas.openxmlformats.org/officeDocument/2006/relationships/slide" Target="../slides/slide5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slide" Target="../slides/slide5.xm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slide" Target="../slides/slide4.xml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slide" Target="../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751C7E-FDE6-49F4-9B16-4AB6F8221DDD}" type="doc">
      <dgm:prSet loTypeId="urn:microsoft.com/office/officeart/2005/8/layout/venn1" loCatId="relationship" qsTypeId="urn:microsoft.com/office/officeart/2005/8/quickstyle/3d3" qsCatId="3D" csTypeId="urn:microsoft.com/office/officeart/2005/8/colors/colorful5" csCatId="colorful" phldr="1"/>
      <dgm:spPr/>
    </dgm:pt>
    <dgm:pt modelId="{575A0998-BF20-4EBB-9132-283073784818}">
      <dgm:prSet phldrT="[טקסט]"/>
      <dgm:spPr/>
      <dgm:t>
        <a:bodyPr/>
        <a:lstStyle/>
        <a:p>
          <a:pPr rtl="1"/>
          <a:r>
            <a:rPr lang="he-IL" u="none" dirty="0">
              <a:hlinkClick xmlns:r="http://schemas.openxmlformats.org/officeDocument/2006/relationships" r:id="rId1" action="ppaction://hlinksldjump"/>
            </a:rPr>
            <a:t>גורם אנושי</a:t>
          </a:r>
          <a:endParaRPr lang="he-IL" u="none" dirty="0"/>
        </a:p>
      </dgm:t>
    </dgm:pt>
    <dgm:pt modelId="{2DBC15DB-F6E3-4584-B5D7-F9CA4D1B66F8}" type="parTrans" cxnId="{AFDE89C9-0DD7-4A6B-9DA1-37758ADB8227}">
      <dgm:prSet/>
      <dgm:spPr/>
      <dgm:t>
        <a:bodyPr/>
        <a:lstStyle/>
        <a:p>
          <a:pPr rtl="1"/>
          <a:endParaRPr lang="he-IL"/>
        </a:p>
      </dgm:t>
    </dgm:pt>
    <dgm:pt modelId="{A27A6716-C662-4FF5-8F3C-35F1A9E6D4A3}" type="sibTrans" cxnId="{AFDE89C9-0DD7-4A6B-9DA1-37758ADB8227}">
      <dgm:prSet/>
      <dgm:spPr/>
      <dgm:t>
        <a:bodyPr/>
        <a:lstStyle/>
        <a:p>
          <a:pPr rtl="1"/>
          <a:endParaRPr lang="he-IL"/>
        </a:p>
      </dgm:t>
    </dgm:pt>
    <dgm:pt modelId="{1EC37D4B-AF21-4357-B468-8C77FB9357AF}">
      <dgm:prSet phldrT="[טקסט]"/>
      <dgm:spPr/>
      <dgm:t>
        <a:bodyPr/>
        <a:lstStyle/>
        <a:p>
          <a:pPr rtl="1"/>
          <a:r>
            <a:rPr lang="he-IL" u="sng" dirty="0">
              <a:hlinkClick xmlns:r="http://schemas.openxmlformats.org/officeDocument/2006/relationships" r:id="rId2" action="ppaction://hlinksldjump"/>
            </a:rPr>
            <a:t>גורם סביבתי</a:t>
          </a:r>
          <a:endParaRPr lang="he-IL" u="sng" dirty="0"/>
        </a:p>
      </dgm:t>
    </dgm:pt>
    <dgm:pt modelId="{5551BB30-1224-4A99-A3FF-A0020CB4C24D}" type="parTrans" cxnId="{CA8BB27E-8726-4064-8CC1-228D2312CBD9}">
      <dgm:prSet/>
      <dgm:spPr/>
      <dgm:t>
        <a:bodyPr/>
        <a:lstStyle/>
        <a:p>
          <a:pPr rtl="1"/>
          <a:endParaRPr lang="he-IL"/>
        </a:p>
      </dgm:t>
    </dgm:pt>
    <dgm:pt modelId="{F0D3A9F9-3D45-4C76-B381-DB6D1DCDDB20}" type="sibTrans" cxnId="{CA8BB27E-8726-4064-8CC1-228D2312CBD9}">
      <dgm:prSet/>
      <dgm:spPr/>
      <dgm:t>
        <a:bodyPr/>
        <a:lstStyle/>
        <a:p>
          <a:pPr rtl="1"/>
          <a:endParaRPr lang="he-IL"/>
        </a:p>
      </dgm:t>
    </dgm:pt>
    <dgm:pt modelId="{EA58CB97-6737-469B-BEEB-6273E0F4B164}">
      <dgm:prSet phldrT="[טקסט]"/>
      <dgm:spPr/>
      <dgm:t>
        <a:bodyPr/>
        <a:lstStyle/>
        <a:p>
          <a:pPr rtl="1"/>
          <a:r>
            <a:rPr lang="he-IL" u="none" dirty="0">
              <a:hlinkClick xmlns:r="http://schemas.openxmlformats.org/officeDocument/2006/relationships" r:id="rId3" action="ppaction://hlinksldjump"/>
            </a:rPr>
            <a:t>גורם מכאני</a:t>
          </a:r>
          <a:endParaRPr lang="he-IL" u="none" dirty="0"/>
        </a:p>
      </dgm:t>
    </dgm:pt>
    <dgm:pt modelId="{83130221-B4C7-461D-8A70-19380D0E67B9}" type="parTrans" cxnId="{D85B68D2-172C-4E23-B50D-4B5DF1700E7C}">
      <dgm:prSet/>
      <dgm:spPr/>
      <dgm:t>
        <a:bodyPr/>
        <a:lstStyle/>
        <a:p>
          <a:pPr rtl="1"/>
          <a:endParaRPr lang="he-IL"/>
        </a:p>
      </dgm:t>
    </dgm:pt>
    <dgm:pt modelId="{CDA40C5D-81B8-49CA-9906-789F5B50F163}" type="sibTrans" cxnId="{D85B68D2-172C-4E23-B50D-4B5DF1700E7C}">
      <dgm:prSet/>
      <dgm:spPr/>
      <dgm:t>
        <a:bodyPr/>
        <a:lstStyle/>
        <a:p>
          <a:pPr rtl="1"/>
          <a:endParaRPr lang="he-IL"/>
        </a:p>
      </dgm:t>
    </dgm:pt>
    <dgm:pt modelId="{F24E89DD-16AA-44C8-8F45-92AEF8BA3192}" type="pres">
      <dgm:prSet presAssocID="{13751C7E-FDE6-49F4-9B16-4AB6F8221DDD}" presName="compositeShape" presStyleCnt="0">
        <dgm:presLayoutVars>
          <dgm:chMax val="7"/>
          <dgm:dir/>
          <dgm:resizeHandles val="exact"/>
        </dgm:presLayoutVars>
      </dgm:prSet>
      <dgm:spPr/>
    </dgm:pt>
    <dgm:pt modelId="{7E780C4C-761E-42B9-9DB7-90F7FB713D3D}" type="pres">
      <dgm:prSet presAssocID="{575A0998-BF20-4EBB-9132-283073784818}" presName="circ1" presStyleLbl="vennNode1" presStyleIdx="0" presStyleCnt="3"/>
      <dgm:spPr/>
      <dgm:t>
        <a:bodyPr/>
        <a:lstStyle/>
        <a:p>
          <a:pPr rtl="1"/>
          <a:endParaRPr lang="he-IL"/>
        </a:p>
      </dgm:t>
    </dgm:pt>
    <dgm:pt modelId="{0C5DEE1B-AC63-4C66-9F8A-F28DEBA1057B}" type="pres">
      <dgm:prSet presAssocID="{575A0998-BF20-4EBB-9132-283073784818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pPr rtl="1"/>
          <a:endParaRPr lang="he-IL"/>
        </a:p>
      </dgm:t>
    </dgm:pt>
    <dgm:pt modelId="{BF99C7E7-783B-4BFD-92E6-7690A5417DFA}" type="pres">
      <dgm:prSet presAssocID="{1EC37D4B-AF21-4357-B468-8C77FB9357AF}" presName="circ2" presStyleLbl="vennNode1" presStyleIdx="1" presStyleCnt="3"/>
      <dgm:spPr/>
      <dgm:t>
        <a:bodyPr/>
        <a:lstStyle/>
        <a:p>
          <a:pPr rtl="1"/>
          <a:endParaRPr lang="he-IL"/>
        </a:p>
      </dgm:t>
    </dgm:pt>
    <dgm:pt modelId="{CF377ECE-245E-475B-8A4D-1FCA88171539}" type="pres">
      <dgm:prSet presAssocID="{1EC37D4B-AF21-4357-B468-8C77FB9357AF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pPr rtl="1"/>
          <a:endParaRPr lang="he-IL"/>
        </a:p>
      </dgm:t>
    </dgm:pt>
    <dgm:pt modelId="{2F089171-567B-4EBB-BEB4-4D9CF8DB1677}" type="pres">
      <dgm:prSet presAssocID="{EA58CB97-6737-469B-BEEB-6273E0F4B164}" presName="circ3" presStyleLbl="vennNode1" presStyleIdx="2" presStyleCnt="3"/>
      <dgm:spPr/>
      <dgm:t>
        <a:bodyPr/>
        <a:lstStyle/>
        <a:p>
          <a:pPr rtl="1"/>
          <a:endParaRPr lang="he-IL"/>
        </a:p>
      </dgm:t>
    </dgm:pt>
    <dgm:pt modelId="{E9423D45-90F8-4DEF-BAD2-88FDED11056D}" type="pres">
      <dgm:prSet presAssocID="{EA58CB97-6737-469B-BEEB-6273E0F4B164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pPr rtl="1"/>
          <a:endParaRPr lang="he-IL"/>
        </a:p>
      </dgm:t>
    </dgm:pt>
  </dgm:ptLst>
  <dgm:cxnLst>
    <dgm:cxn modelId="{CA8BB27E-8726-4064-8CC1-228D2312CBD9}" srcId="{13751C7E-FDE6-49F4-9B16-4AB6F8221DDD}" destId="{1EC37D4B-AF21-4357-B468-8C77FB9357AF}" srcOrd="1" destOrd="0" parTransId="{5551BB30-1224-4A99-A3FF-A0020CB4C24D}" sibTransId="{F0D3A9F9-3D45-4C76-B381-DB6D1DCDDB20}"/>
    <dgm:cxn modelId="{4871BDD6-2A49-4BA4-9DAE-A4707CB379D3}" type="presOf" srcId="{13751C7E-FDE6-49F4-9B16-4AB6F8221DDD}" destId="{F24E89DD-16AA-44C8-8F45-92AEF8BA3192}" srcOrd="0" destOrd="0" presId="urn:microsoft.com/office/officeart/2005/8/layout/venn1"/>
    <dgm:cxn modelId="{A91A50AF-D8BB-4088-9EFF-195796680428}" type="presOf" srcId="{EA58CB97-6737-469B-BEEB-6273E0F4B164}" destId="{2F089171-567B-4EBB-BEB4-4D9CF8DB1677}" srcOrd="0" destOrd="0" presId="urn:microsoft.com/office/officeart/2005/8/layout/venn1"/>
    <dgm:cxn modelId="{D85B68D2-172C-4E23-B50D-4B5DF1700E7C}" srcId="{13751C7E-FDE6-49F4-9B16-4AB6F8221DDD}" destId="{EA58CB97-6737-469B-BEEB-6273E0F4B164}" srcOrd="2" destOrd="0" parTransId="{83130221-B4C7-461D-8A70-19380D0E67B9}" sibTransId="{CDA40C5D-81B8-49CA-9906-789F5B50F163}"/>
    <dgm:cxn modelId="{785A446A-42C0-44EA-ABC6-184AC5BD2033}" type="presOf" srcId="{575A0998-BF20-4EBB-9132-283073784818}" destId="{0C5DEE1B-AC63-4C66-9F8A-F28DEBA1057B}" srcOrd="1" destOrd="0" presId="urn:microsoft.com/office/officeart/2005/8/layout/venn1"/>
    <dgm:cxn modelId="{BAB1E0FF-C911-406A-8CD2-6713EB66867D}" type="presOf" srcId="{EA58CB97-6737-469B-BEEB-6273E0F4B164}" destId="{E9423D45-90F8-4DEF-BAD2-88FDED11056D}" srcOrd="1" destOrd="0" presId="urn:microsoft.com/office/officeart/2005/8/layout/venn1"/>
    <dgm:cxn modelId="{AFDE89C9-0DD7-4A6B-9DA1-37758ADB8227}" srcId="{13751C7E-FDE6-49F4-9B16-4AB6F8221DDD}" destId="{575A0998-BF20-4EBB-9132-283073784818}" srcOrd="0" destOrd="0" parTransId="{2DBC15DB-F6E3-4584-B5D7-F9CA4D1B66F8}" sibTransId="{A27A6716-C662-4FF5-8F3C-35F1A9E6D4A3}"/>
    <dgm:cxn modelId="{76E5232E-ECF5-4AA1-9B14-3137B5018224}" type="presOf" srcId="{1EC37D4B-AF21-4357-B468-8C77FB9357AF}" destId="{CF377ECE-245E-475B-8A4D-1FCA88171539}" srcOrd="1" destOrd="0" presId="urn:microsoft.com/office/officeart/2005/8/layout/venn1"/>
    <dgm:cxn modelId="{CC58F5D6-6D3E-4B3A-88F5-6C5957751B61}" type="presOf" srcId="{575A0998-BF20-4EBB-9132-283073784818}" destId="{7E780C4C-761E-42B9-9DB7-90F7FB713D3D}" srcOrd="0" destOrd="0" presId="urn:microsoft.com/office/officeart/2005/8/layout/venn1"/>
    <dgm:cxn modelId="{9EBB99A9-C09D-4892-97E5-D6F8A273AD5E}" type="presOf" srcId="{1EC37D4B-AF21-4357-B468-8C77FB9357AF}" destId="{BF99C7E7-783B-4BFD-92E6-7690A5417DFA}" srcOrd="0" destOrd="0" presId="urn:microsoft.com/office/officeart/2005/8/layout/venn1"/>
    <dgm:cxn modelId="{E1A5A729-6969-4D17-B4C9-35C5D7FC96DD}" type="presParOf" srcId="{F24E89DD-16AA-44C8-8F45-92AEF8BA3192}" destId="{7E780C4C-761E-42B9-9DB7-90F7FB713D3D}" srcOrd="0" destOrd="0" presId="urn:microsoft.com/office/officeart/2005/8/layout/venn1"/>
    <dgm:cxn modelId="{ADA91E64-60CF-4426-8A9E-D9FBE6D588AC}" type="presParOf" srcId="{F24E89DD-16AA-44C8-8F45-92AEF8BA3192}" destId="{0C5DEE1B-AC63-4C66-9F8A-F28DEBA1057B}" srcOrd="1" destOrd="0" presId="urn:microsoft.com/office/officeart/2005/8/layout/venn1"/>
    <dgm:cxn modelId="{AE02A41B-21D3-4267-A02C-F7B347B40253}" type="presParOf" srcId="{F24E89DD-16AA-44C8-8F45-92AEF8BA3192}" destId="{BF99C7E7-783B-4BFD-92E6-7690A5417DFA}" srcOrd="2" destOrd="0" presId="urn:microsoft.com/office/officeart/2005/8/layout/venn1"/>
    <dgm:cxn modelId="{E16C9325-4EB4-4993-BB71-BD4E94DD42B6}" type="presParOf" srcId="{F24E89DD-16AA-44C8-8F45-92AEF8BA3192}" destId="{CF377ECE-245E-475B-8A4D-1FCA88171539}" srcOrd="3" destOrd="0" presId="urn:microsoft.com/office/officeart/2005/8/layout/venn1"/>
    <dgm:cxn modelId="{B2CE59F8-7BCE-44B6-8403-0A45BF601980}" type="presParOf" srcId="{F24E89DD-16AA-44C8-8F45-92AEF8BA3192}" destId="{2F089171-567B-4EBB-BEB4-4D9CF8DB1677}" srcOrd="4" destOrd="0" presId="urn:microsoft.com/office/officeart/2005/8/layout/venn1"/>
    <dgm:cxn modelId="{9A58D919-F1C4-461D-9D1A-7319D7AE5DAC}" type="presParOf" srcId="{F24E89DD-16AA-44C8-8F45-92AEF8BA3192}" destId="{E9423D45-90F8-4DEF-BAD2-88FDED11056D}" srcOrd="5" destOrd="0" presId="urn:microsoft.com/office/officeart/2005/8/layout/venn1"/>
  </dgm:cxnLst>
  <dgm:bg>
    <a:solidFill>
      <a:schemeClr val="bg2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751C7E-FDE6-49F4-9B16-4AB6F8221DDD}" type="doc">
      <dgm:prSet loTypeId="urn:microsoft.com/office/officeart/2005/8/layout/venn1" loCatId="relationship" qsTypeId="urn:microsoft.com/office/officeart/2005/8/quickstyle/3d3" qsCatId="3D" csTypeId="urn:microsoft.com/office/officeart/2005/8/colors/colorful5" csCatId="colorful" phldr="1"/>
      <dgm:spPr/>
    </dgm:pt>
    <dgm:pt modelId="{575A0998-BF20-4EBB-9132-283073784818}">
      <dgm:prSet phldrT="[טקסט]"/>
      <dgm:spPr/>
      <dgm:t>
        <a:bodyPr/>
        <a:lstStyle/>
        <a:p>
          <a:pPr rtl="1"/>
          <a:r>
            <a:rPr lang="he-IL" dirty="0">
              <a:hlinkClick xmlns:r="http://schemas.openxmlformats.org/officeDocument/2006/relationships" r:id="rId1" action="ppaction://hlinksldjump"/>
            </a:rPr>
            <a:t>גורם אנושי</a:t>
          </a:r>
          <a:endParaRPr lang="he-IL" dirty="0"/>
        </a:p>
      </dgm:t>
    </dgm:pt>
    <dgm:pt modelId="{2DBC15DB-F6E3-4584-B5D7-F9CA4D1B66F8}" type="parTrans" cxnId="{AFDE89C9-0DD7-4A6B-9DA1-37758ADB8227}">
      <dgm:prSet/>
      <dgm:spPr/>
      <dgm:t>
        <a:bodyPr/>
        <a:lstStyle/>
        <a:p>
          <a:pPr rtl="1"/>
          <a:endParaRPr lang="he-IL"/>
        </a:p>
      </dgm:t>
    </dgm:pt>
    <dgm:pt modelId="{A27A6716-C662-4FF5-8F3C-35F1A9E6D4A3}" type="sibTrans" cxnId="{AFDE89C9-0DD7-4A6B-9DA1-37758ADB8227}">
      <dgm:prSet/>
      <dgm:spPr/>
      <dgm:t>
        <a:bodyPr/>
        <a:lstStyle/>
        <a:p>
          <a:pPr rtl="1"/>
          <a:endParaRPr lang="he-IL"/>
        </a:p>
      </dgm:t>
    </dgm:pt>
    <dgm:pt modelId="{F24E89DD-16AA-44C8-8F45-92AEF8BA3192}" type="pres">
      <dgm:prSet presAssocID="{13751C7E-FDE6-49F4-9B16-4AB6F8221DDD}" presName="compositeShape" presStyleCnt="0">
        <dgm:presLayoutVars>
          <dgm:chMax val="7"/>
          <dgm:dir/>
          <dgm:resizeHandles val="exact"/>
        </dgm:presLayoutVars>
      </dgm:prSet>
      <dgm:spPr/>
    </dgm:pt>
    <dgm:pt modelId="{1CC0E033-7EB0-476A-A752-E2C3B99C3309}" type="pres">
      <dgm:prSet presAssocID="{575A0998-BF20-4EBB-9132-283073784818}" presName="circ1TxSh" presStyleLbl="vennNode1" presStyleIdx="0" presStyleCnt="1"/>
      <dgm:spPr/>
      <dgm:t>
        <a:bodyPr/>
        <a:lstStyle/>
        <a:p>
          <a:pPr rtl="1"/>
          <a:endParaRPr lang="he-IL"/>
        </a:p>
      </dgm:t>
    </dgm:pt>
  </dgm:ptLst>
  <dgm:cxnLst>
    <dgm:cxn modelId="{B44F3185-B192-401A-A788-046074D8DA23}" type="presOf" srcId="{13751C7E-FDE6-49F4-9B16-4AB6F8221DDD}" destId="{F24E89DD-16AA-44C8-8F45-92AEF8BA3192}" srcOrd="0" destOrd="0" presId="urn:microsoft.com/office/officeart/2005/8/layout/venn1"/>
    <dgm:cxn modelId="{2BEADCA6-AAF8-4E9F-B0BD-8453EC962F7F}" type="presOf" srcId="{575A0998-BF20-4EBB-9132-283073784818}" destId="{1CC0E033-7EB0-476A-A752-E2C3B99C3309}" srcOrd="0" destOrd="0" presId="urn:microsoft.com/office/officeart/2005/8/layout/venn1"/>
    <dgm:cxn modelId="{AFDE89C9-0DD7-4A6B-9DA1-37758ADB8227}" srcId="{13751C7E-FDE6-49F4-9B16-4AB6F8221DDD}" destId="{575A0998-BF20-4EBB-9132-283073784818}" srcOrd="0" destOrd="0" parTransId="{2DBC15DB-F6E3-4584-B5D7-F9CA4D1B66F8}" sibTransId="{A27A6716-C662-4FF5-8F3C-35F1A9E6D4A3}"/>
    <dgm:cxn modelId="{D9DAAB07-2C49-45F5-BE3F-F6855AEE71A8}" type="presParOf" srcId="{F24E89DD-16AA-44C8-8F45-92AEF8BA3192}" destId="{1CC0E033-7EB0-476A-A752-E2C3B99C3309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751C7E-FDE6-49F4-9B16-4AB6F8221DDD}" type="doc">
      <dgm:prSet loTypeId="urn:microsoft.com/office/officeart/2005/8/layout/venn1" loCatId="relationship" qsTypeId="urn:microsoft.com/office/officeart/2005/8/quickstyle/simple2" qsCatId="simple" csTypeId="urn:microsoft.com/office/officeart/2005/8/colors/accent6_1" csCatId="accent6" phldr="1"/>
      <dgm:spPr/>
    </dgm:pt>
    <dgm:pt modelId="{1EC37D4B-AF21-4357-B468-8C77FB9357AF}">
      <dgm:prSet phldrT="[טקסט]"/>
      <dgm:spPr/>
      <dgm:t>
        <a:bodyPr/>
        <a:lstStyle/>
        <a:p>
          <a:pPr rtl="1"/>
          <a:r>
            <a:rPr lang="he-IL" dirty="0">
              <a:hlinkClick xmlns:r="http://schemas.openxmlformats.org/officeDocument/2006/relationships" r:id="rId1" action="ppaction://hlinksldjump"/>
            </a:rPr>
            <a:t>גורם סביבתי</a:t>
          </a:r>
          <a:endParaRPr lang="he-IL" dirty="0"/>
        </a:p>
      </dgm:t>
    </dgm:pt>
    <dgm:pt modelId="{5551BB30-1224-4A99-A3FF-A0020CB4C24D}" type="parTrans" cxnId="{CA8BB27E-8726-4064-8CC1-228D2312CBD9}">
      <dgm:prSet/>
      <dgm:spPr/>
      <dgm:t>
        <a:bodyPr/>
        <a:lstStyle/>
        <a:p>
          <a:pPr rtl="1"/>
          <a:endParaRPr lang="he-IL"/>
        </a:p>
      </dgm:t>
    </dgm:pt>
    <dgm:pt modelId="{F0D3A9F9-3D45-4C76-B381-DB6D1DCDDB20}" type="sibTrans" cxnId="{CA8BB27E-8726-4064-8CC1-228D2312CBD9}">
      <dgm:prSet/>
      <dgm:spPr/>
      <dgm:t>
        <a:bodyPr/>
        <a:lstStyle/>
        <a:p>
          <a:pPr rtl="1"/>
          <a:endParaRPr lang="he-IL"/>
        </a:p>
      </dgm:t>
    </dgm:pt>
    <dgm:pt modelId="{F24E89DD-16AA-44C8-8F45-92AEF8BA3192}" type="pres">
      <dgm:prSet presAssocID="{13751C7E-FDE6-49F4-9B16-4AB6F8221DDD}" presName="compositeShape" presStyleCnt="0">
        <dgm:presLayoutVars>
          <dgm:chMax val="7"/>
          <dgm:dir/>
          <dgm:resizeHandles val="exact"/>
        </dgm:presLayoutVars>
      </dgm:prSet>
      <dgm:spPr/>
    </dgm:pt>
    <dgm:pt modelId="{C43C8A57-EB1A-4AE2-90B9-2A445F962493}" type="pres">
      <dgm:prSet presAssocID="{1EC37D4B-AF21-4357-B468-8C77FB9357AF}" presName="circ1TxSh" presStyleLbl="vennNode1" presStyleIdx="0" presStyleCnt="1"/>
      <dgm:spPr/>
      <dgm:t>
        <a:bodyPr/>
        <a:lstStyle/>
        <a:p>
          <a:pPr rtl="1"/>
          <a:endParaRPr lang="he-IL"/>
        </a:p>
      </dgm:t>
    </dgm:pt>
  </dgm:ptLst>
  <dgm:cxnLst>
    <dgm:cxn modelId="{51F94B65-98BC-41E5-BBD1-55079ACB6468}" type="presOf" srcId="{1EC37D4B-AF21-4357-B468-8C77FB9357AF}" destId="{C43C8A57-EB1A-4AE2-90B9-2A445F962493}" srcOrd="0" destOrd="0" presId="urn:microsoft.com/office/officeart/2005/8/layout/venn1"/>
    <dgm:cxn modelId="{CA8BB27E-8726-4064-8CC1-228D2312CBD9}" srcId="{13751C7E-FDE6-49F4-9B16-4AB6F8221DDD}" destId="{1EC37D4B-AF21-4357-B468-8C77FB9357AF}" srcOrd="0" destOrd="0" parTransId="{5551BB30-1224-4A99-A3FF-A0020CB4C24D}" sibTransId="{F0D3A9F9-3D45-4C76-B381-DB6D1DCDDB20}"/>
    <dgm:cxn modelId="{A73B2A6E-EDD6-4674-8D7D-00DD4E0C3988}" type="presOf" srcId="{13751C7E-FDE6-49F4-9B16-4AB6F8221DDD}" destId="{F24E89DD-16AA-44C8-8F45-92AEF8BA3192}" srcOrd="0" destOrd="0" presId="urn:microsoft.com/office/officeart/2005/8/layout/venn1"/>
    <dgm:cxn modelId="{D269A4F0-499B-4A22-A758-606D50033EF6}" type="presParOf" srcId="{F24E89DD-16AA-44C8-8F45-92AEF8BA3192}" destId="{C43C8A57-EB1A-4AE2-90B9-2A445F962493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3751C7E-FDE6-49F4-9B16-4AB6F8221DDD}" type="doc">
      <dgm:prSet loTypeId="urn:microsoft.com/office/officeart/2005/8/layout/venn1" loCatId="relationship" qsTypeId="urn:microsoft.com/office/officeart/2005/8/quickstyle/simple1" qsCatId="simple" csTypeId="urn:microsoft.com/office/officeart/2005/8/colors/accent4_1" csCatId="accent4" phldr="1"/>
      <dgm:spPr/>
    </dgm:pt>
    <dgm:pt modelId="{EA58CB97-6737-469B-BEEB-6273E0F4B164}">
      <dgm:prSet phldrT="[טקסט]"/>
      <dgm:spPr/>
      <dgm:t>
        <a:bodyPr/>
        <a:lstStyle/>
        <a:p>
          <a:pPr rtl="1"/>
          <a:r>
            <a:rPr lang="he-IL" dirty="0">
              <a:hlinkClick xmlns:r="http://schemas.openxmlformats.org/officeDocument/2006/relationships" r:id="rId1" action="ppaction://hlinksldjump"/>
            </a:rPr>
            <a:t>גורם מכאני</a:t>
          </a:r>
          <a:endParaRPr lang="he-IL" dirty="0"/>
        </a:p>
      </dgm:t>
    </dgm:pt>
    <dgm:pt modelId="{83130221-B4C7-461D-8A70-19380D0E67B9}" type="parTrans" cxnId="{D85B68D2-172C-4E23-B50D-4B5DF1700E7C}">
      <dgm:prSet/>
      <dgm:spPr/>
      <dgm:t>
        <a:bodyPr/>
        <a:lstStyle/>
        <a:p>
          <a:pPr rtl="1"/>
          <a:endParaRPr lang="he-IL"/>
        </a:p>
      </dgm:t>
    </dgm:pt>
    <dgm:pt modelId="{CDA40C5D-81B8-49CA-9906-789F5B50F163}" type="sibTrans" cxnId="{D85B68D2-172C-4E23-B50D-4B5DF1700E7C}">
      <dgm:prSet/>
      <dgm:spPr/>
      <dgm:t>
        <a:bodyPr/>
        <a:lstStyle/>
        <a:p>
          <a:pPr rtl="1"/>
          <a:endParaRPr lang="he-IL"/>
        </a:p>
      </dgm:t>
    </dgm:pt>
    <dgm:pt modelId="{F24E89DD-16AA-44C8-8F45-92AEF8BA3192}" type="pres">
      <dgm:prSet presAssocID="{13751C7E-FDE6-49F4-9B16-4AB6F8221DDD}" presName="compositeShape" presStyleCnt="0">
        <dgm:presLayoutVars>
          <dgm:chMax val="7"/>
          <dgm:dir/>
          <dgm:resizeHandles val="exact"/>
        </dgm:presLayoutVars>
      </dgm:prSet>
      <dgm:spPr/>
    </dgm:pt>
    <dgm:pt modelId="{4948348E-676C-49F1-98A9-935CCA66EE45}" type="pres">
      <dgm:prSet presAssocID="{EA58CB97-6737-469B-BEEB-6273E0F4B164}" presName="circ1TxSh" presStyleLbl="vennNode1" presStyleIdx="0" presStyleCnt="1"/>
      <dgm:spPr/>
      <dgm:t>
        <a:bodyPr/>
        <a:lstStyle/>
        <a:p>
          <a:pPr rtl="1"/>
          <a:endParaRPr lang="he-IL"/>
        </a:p>
      </dgm:t>
    </dgm:pt>
  </dgm:ptLst>
  <dgm:cxnLst>
    <dgm:cxn modelId="{856F95DB-A301-48FB-8BB1-DFB901629B59}" type="presOf" srcId="{EA58CB97-6737-469B-BEEB-6273E0F4B164}" destId="{4948348E-676C-49F1-98A9-935CCA66EE45}" srcOrd="0" destOrd="0" presId="urn:microsoft.com/office/officeart/2005/8/layout/venn1"/>
    <dgm:cxn modelId="{B203337D-7E2F-4BDF-B396-EFF8A5AB0560}" type="presOf" srcId="{13751C7E-FDE6-49F4-9B16-4AB6F8221DDD}" destId="{F24E89DD-16AA-44C8-8F45-92AEF8BA3192}" srcOrd="0" destOrd="0" presId="urn:microsoft.com/office/officeart/2005/8/layout/venn1"/>
    <dgm:cxn modelId="{D85B68D2-172C-4E23-B50D-4B5DF1700E7C}" srcId="{13751C7E-FDE6-49F4-9B16-4AB6F8221DDD}" destId="{EA58CB97-6737-469B-BEEB-6273E0F4B164}" srcOrd="0" destOrd="0" parTransId="{83130221-B4C7-461D-8A70-19380D0E67B9}" sibTransId="{CDA40C5D-81B8-49CA-9906-789F5B50F163}"/>
    <dgm:cxn modelId="{2D41FCBC-A44C-4512-8011-287D5DEBD804}" type="presParOf" srcId="{F24E89DD-16AA-44C8-8F45-92AEF8BA3192}" destId="{4948348E-676C-49F1-98A9-935CCA66EE45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780C4C-761E-42B9-9DB7-90F7FB713D3D}">
      <dsp:nvSpPr>
        <dsp:cNvPr id="0" name=""/>
        <dsp:cNvSpPr/>
      </dsp:nvSpPr>
      <dsp:spPr>
        <a:xfrm>
          <a:off x="3638550" y="67468"/>
          <a:ext cx="3238500" cy="3238500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400300" rtl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he-IL" sz="5400" u="none" kern="1200" dirty="0">
              <a:hlinkClick xmlns:r="http://schemas.openxmlformats.org/officeDocument/2006/relationships" r:id="" action="ppaction://hlinksldjump"/>
            </a:rPr>
            <a:t>גורם אנושי</a:t>
          </a:r>
          <a:endParaRPr lang="he-IL" sz="5400" u="none" kern="1200" dirty="0"/>
        </a:p>
      </dsp:txBody>
      <dsp:txXfrm>
        <a:off x="4070350" y="634206"/>
        <a:ext cx="2374900" cy="1457324"/>
      </dsp:txXfrm>
    </dsp:sp>
    <dsp:sp modelId="{BF99C7E7-783B-4BFD-92E6-7690A5417DFA}">
      <dsp:nvSpPr>
        <dsp:cNvPr id="0" name=""/>
        <dsp:cNvSpPr/>
      </dsp:nvSpPr>
      <dsp:spPr>
        <a:xfrm>
          <a:off x="4807108" y="2091531"/>
          <a:ext cx="3238500" cy="3238500"/>
        </a:xfrm>
        <a:prstGeom prst="ellipse">
          <a:avLst/>
        </a:prstGeom>
        <a:solidFill>
          <a:schemeClr val="accent5">
            <a:alpha val="50000"/>
            <a:hueOff val="3984174"/>
            <a:satOff val="0"/>
            <a:lumOff val="2647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400300" rtl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he-IL" sz="5400" u="sng" kern="1200" dirty="0">
              <a:hlinkClick xmlns:r="http://schemas.openxmlformats.org/officeDocument/2006/relationships" r:id="" action="ppaction://hlinksldjump"/>
            </a:rPr>
            <a:t>גורם סביבתי</a:t>
          </a:r>
          <a:endParaRPr lang="he-IL" sz="5400" u="sng" kern="1200" dirty="0"/>
        </a:p>
      </dsp:txBody>
      <dsp:txXfrm>
        <a:off x="5797550" y="2928143"/>
        <a:ext cx="1943100" cy="1781175"/>
      </dsp:txXfrm>
    </dsp:sp>
    <dsp:sp modelId="{2F089171-567B-4EBB-BEB4-4D9CF8DB1677}">
      <dsp:nvSpPr>
        <dsp:cNvPr id="0" name=""/>
        <dsp:cNvSpPr/>
      </dsp:nvSpPr>
      <dsp:spPr>
        <a:xfrm>
          <a:off x="2469991" y="2091531"/>
          <a:ext cx="3238500" cy="3238500"/>
        </a:xfrm>
        <a:prstGeom prst="ellipse">
          <a:avLst/>
        </a:prstGeom>
        <a:solidFill>
          <a:schemeClr val="accent5">
            <a:alpha val="50000"/>
            <a:hueOff val="7968348"/>
            <a:satOff val="0"/>
            <a:lumOff val="5294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400300" rtl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he-IL" sz="5400" u="none" kern="1200" dirty="0">
              <a:hlinkClick xmlns:r="http://schemas.openxmlformats.org/officeDocument/2006/relationships" r:id="" action="ppaction://hlinksldjump"/>
            </a:rPr>
            <a:t>גורם מכאני</a:t>
          </a:r>
          <a:endParaRPr lang="he-IL" sz="5400" u="none" kern="1200" dirty="0"/>
        </a:p>
      </dsp:txBody>
      <dsp:txXfrm>
        <a:off x="2774950" y="2928143"/>
        <a:ext cx="1943100" cy="17811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C0E033-7EB0-476A-A752-E2C3B99C3309}">
      <dsp:nvSpPr>
        <dsp:cNvPr id="0" name=""/>
        <dsp:cNvSpPr/>
      </dsp:nvSpPr>
      <dsp:spPr>
        <a:xfrm>
          <a:off x="1012774" y="0"/>
          <a:ext cx="3321954" cy="3321954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 rtl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he-IL" sz="6500" kern="1200" dirty="0">
              <a:hlinkClick xmlns:r="http://schemas.openxmlformats.org/officeDocument/2006/relationships" r:id="" action="ppaction://hlinksldjump"/>
            </a:rPr>
            <a:t>גורם אנושי</a:t>
          </a:r>
          <a:endParaRPr lang="he-IL" sz="6500" kern="1200" dirty="0"/>
        </a:p>
      </dsp:txBody>
      <dsp:txXfrm>
        <a:off x="1499263" y="486489"/>
        <a:ext cx="2348976" cy="23489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3C8A57-EB1A-4AE2-90B9-2A445F962493}">
      <dsp:nvSpPr>
        <dsp:cNvPr id="0" name=""/>
        <dsp:cNvSpPr/>
      </dsp:nvSpPr>
      <dsp:spPr>
        <a:xfrm>
          <a:off x="1630984" y="0"/>
          <a:ext cx="3507150" cy="3507150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 rtl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he-IL" sz="6500" kern="1200" dirty="0">
              <a:hlinkClick xmlns:r="http://schemas.openxmlformats.org/officeDocument/2006/relationships" r:id="" action="ppaction://hlinksldjump"/>
            </a:rPr>
            <a:t>גורם סביבתי</a:t>
          </a:r>
          <a:endParaRPr lang="he-IL" sz="6500" kern="1200" dirty="0"/>
        </a:p>
      </dsp:txBody>
      <dsp:txXfrm>
        <a:off x="2144594" y="513610"/>
        <a:ext cx="2479930" cy="24799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48348E-676C-49F1-98A9-935CCA66EE45}">
      <dsp:nvSpPr>
        <dsp:cNvPr id="0" name=""/>
        <dsp:cNvSpPr/>
      </dsp:nvSpPr>
      <dsp:spPr>
        <a:xfrm>
          <a:off x="1781455" y="0"/>
          <a:ext cx="3472426" cy="3472426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 rtl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he-IL" sz="6500" kern="1200" dirty="0">
              <a:hlinkClick xmlns:r="http://schemas.openxmlformats.org/officeDocument/2006/relationships" r:id="" action="ppaction://hlinksldjump"/>
            </a:rPr>
            <a:t>גורם מכאני</a:t>
          </a:r>
          <a:endParaRPr lang="he-IL" sz="6500" kern="1200" dirty="0"/>
        </a:p>
      </dsp:txBody>
      <dsp:txXfrm>
        <a:off x="2289980" y="508525"/>
        <a:ext cx="2455376" cy="24553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9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כותרת עליונה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he-IL"/>
          </a:p>
        </p:txBody>
      </p:sp>
      <p:sp>
        <p:nvSpPr>
          <p:cNvPr id="3" name="מציין מיקום של תאריך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4DDBFEEA-D705-4A89-8281-2046A143AF62}" type="datetimeFigureOut">
              <a:rPr lang="he-IL" smtClean="0"/>
              <a:t>כ"ז/ניסן/תש"פ</a:t>
            </a:fld>
            <a:endParaRPr lang="he-IL"/>
          </a:p>
        </p:txBody>
      </p:sp>
      <p:sp>
        <p:nvSpPr>
          <p:cNvPr id="4" name="מציין מיקום של תמונת שקופית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he-IL"/>
          </a:p>
        </p:txBody>
      </p:sp>
      <p:sp>
        <p:nvSpPr>
          <p:cNvPr id="5" name="מציין מיקום של הערות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he-IL"/>
              <a:t>ערוך סגנונות טקסט של תבנית בסיס</a:t>
            </a:r>
          </a:p>
          <a:p>
            <a:pPr lvl="1"/>
            <a:r>
              <a:rPr lang="he-IL"/>
              <a:t>רמה שניה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6" name="מציין מיקום של כותרת תחתונה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he-IL"/>
          </a:p>
        </p:txBody>
      </p:sp>
      <p:sp>
        <p:nvSpPr>
          <p:cNvPr id="7" name="מציין מיקום של מספר שקופית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D1AFB8E8-6FEA-4642-840B-565CDF1D14BB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01244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35" name="Google Shape;235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rPr lang="x-none"/>
              <a:t>כתבו את המלל בהתאם ואת הציוד הדרוש.</a:t>
            </a:r>
            <a:endParaRPr/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6" name="Google Shape;236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x-none"/>
              <a:t>1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955327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Google Shape;375;p21:notes"/>
          <p:cNvSpPr txBox="1">
            <a:spLocks noGrp="1"/>
          </p:cNvSpPr>
          <p:nvPr>
            <p:ph type="body" idx="1"/>
          </p:nvPr>
        </p:nvSpPr>
        <p:spPr>
          <a:ln/>
        </p:spPr>
        <p:txBody>
          <a:bodyPr/>
          <a:lstStyle/>
          <a:p>
            <a:pPr marL="0" indent="0" eaLnBrk="1" hangingPunct="1">
              <a:buSzPts val="1400"/>
            </a:pPr>
            <a:endParaRPr lang="he-IL" altLang="he-IL" sz="1200" smtClean="0">
              <a:latin typeface="Calibri" panose="020F0502020204030204" pitchFamily="34" charset="0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  <p:sp>
        <p:nvSpPr>
          <p:cNvPr id="52227" name="Google Shape;376;p21:notes"/>
          <p:cNvSpPr>
            <a:spLocks noGrp="1" noRot="1" noChangeAspect="1" noTextEdit="1"/>
          </p:cNvSpPr>
          <p:nvPr>
            <p:ph type="sldImg" idx="2"/>
          </p:nvPr>
        </p:nvSpPr>
        <p:spPr>
          <a:noFill/>
          <a:ln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0130001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0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שקופית כותרת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תמונה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2442" y="24847"/>
            <a:ext cx="1072303" cy="1283836"/>
          </a:xfrm>
          <a:prstGeom prst="rect">
            <a:avLst/>
          </a:prstGeom>
        </p:spPr>
      </p:pic>
      <p:pic>
        <p:nvPicPr>
          <p:cNvPr id="26625" name="Picture 1" descr="D:\My Documents\פרויקטים 2015\רשות לבטיחות בדרכים\משמרות זהב\חושבים חיים.jpg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52400" y="3863975"/>
            <a:ext cx="2771775" cy="3057525"/>
          </a:xfrm>
          <a:prstGeom prst="rect">
            <a:avLst/>
          </a:prstGeom>
          <a:noFill/>
        </p:spPr>
      </p:pic>
      <p:pic>
        <p:nvPicPr>
          <p:cNvPr id="8" name="Picture 3"/>
          <p:cNvPicPr>
            <a:picLocks noChangeAspect="1" noChangeArrowheads="1"/>
          </p:cNvPicPr>
          <p:nvPr userDrawn="1"/>
        </p:nvPicPr>
        <p:blipFill>
          <a:blip r:embed="rId4" cstate="print">
            <a:lum bright="47000" contrast="-70000"/>
          </a:blip>
          <a:srcRect/>
          <a:stretch>
            <a:fillRect/>
          </a:stretch>
        </p:blipFill>
        <p:spPr bwMode="auto">
          <a:xfrm>
            <a:off x="3067473" y="4635500"/>
            <a:ext cx="5294774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כותרת 1"/>
          <p:cNvSpPr>
            <a:spLocks noGrp="1"/>
          </p:cNvSpPr>
          <p:nvPr>
            <p:ph type="ctrTitle"/>
          </p:nvPr>
        </p:nvSpPr>
        <p:spPr>
          <a:xfrm>
            <a:off x="954155" y="1122362"/>
            <a:ext cx="9144000" cy="269129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כותרת משנה 2"/>
          <p:cNvSpPr>
            <a:spLocks noGrp="1"/>
          </p:cNvSpPr>
          <p:nvPr>
            <p:ph type="subTitle" idx="1" hasCustomPrompt="1"/>
          </p:nvPr>
        </p:nvSpPr>
        <p:spPr>
          <a:xfrm>
            <a:off x="954155" y="3935896"/>
            <a:ext cx="9144000" cy="675861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e-IL" dirty="0"/>
              <a:t>שיעור</a:t>
            </a:r>
          </a:p>
        </p:txBody>
      </p:sp>
      <p:sp>
        <p:nvSpPr>
          <p:cNvPr id="6" name="מציין מיקום של מספר שקופית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  <p:sp>
        <p:nvSpPr>
          <p:cNvPr id="7" name="מלבן 6"/>
          <p:cNvSpPr/>
          <p:nvPr userDrawn="1"/>
        </p:nvSpPr>
        <p:spPr>
          <a:xfrm>
            <a:off x="2478155" y="612744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he-IL" dirty="0"/>
              <a:t>תוכנית הכשרת משמרות הזה"ב</a:t>
            </a:r>
          </a:p>
          <a:p>
            <a:pPr algn="ctr"/>
            <a:r>
              <a:rPr lang="he-IL" dirty="0"/>
              <a:t>מהדורה מעודכנת תשע"ה  2015</a:t>
            </a:r>
          </a:p>
        </p:txBody>
      </p:sp>
      <p:sp>
        <p:nvSpPr>
          <p:cNvPr id="9" name="כותרת משנה 2"/>
          <p:cNvSpPr txBox="1">
            <a:spLocks/>
          </p:cNvSpPr>
          <p:nvPr userDrawn="1"/>
        </p:nvSpPr>
        <p:spPr>
          <a:xfrm>
            <a:off x="1109867" y="5380037"/>
            <a:ext cx="8832576" cy="625173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1">
            <a:normAutofit/>
          </a:bodyPr>
          <a:lstStyle>
            <a:lvl1pPr marL="0" indent="0" algn="ct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he-IL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89500" y="0"/>
            <a:ext cx="1254244" cy="886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 descr="C:\Users\shanii\Desktop\אייקונים לנחמה\אגף התנועה.jpg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04900" y="266700"/>
            <a:ext cx="1332821" cy="5984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865709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כותרת ותוכ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5" name="מציין מיקום של כותרת תחתונה 4"/>
          <p:cNvSpPr>
            <a:spLocks noGrp="1"/>
          </p:cNvSpPr>
          <p:nvPr>
            <p:ph type="ftr" sz="quarter" idx="11"/>
          </p:nvPr>
        </p:nvSpPr>
        <p:spPr>
          <a:xfrm>
            <a:off x="11040000" y="967408"/>
            <a:ext cx="1133538" cy="622853"/>
          </a:xfrm>
        </p:spPr>
        <p:txBody>
          <a:bodyPr/>
          <a:lstStyle/>
          <a:p>
            <a:endParaRPr lang="he-IL"/>
          </a:p>
        </p:txBody>
      </p:sp>
      <p:sp>
        <p:nvSpPr>
          <p:cNvPr id="7" name="מציין מיקום של כותרת תחתונה 4"/>
          <p:cNvSpPr txBox="1">
            <a:spLocks/>
          </p:cNvSpPr>
          <p:nvPr userDrawn="1"/>
        </p:nvSpPr>
        <p:spPr>
          <a:xfrm>
            <a:off x="11058462" y="967408"/>
            <a:ext cx="1133538" cy="64781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none"/>
        </p:style>
        <p:txBody>
          <a:bodyPr vert="horz" lIns="91440" tIns="45720" rIns="91440" bIns="45720" rtlCol="1" anchor="ctr"/>
          <a:lstStyle>
            <a:defPPr>
              <a:defRPr lang="he-IL"/>
            </a:defPPr>
            <a:lvl1pPr marL="0" algn="ctr" defTabSz="914400" rtl="1" eaLnBrk="1" latinLnBrk="0" hangingPunct="1">
              <a:defRPr sz="1200" kern="120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he-IL" dirty="0"/>
              <a:t>שיעור: 5</a:t>
            </a:r>
          </a:p>
        </p:txBody>
      </p:sp>
    </p:spTree>
    <p:extLst>
      <p:ext uri="{BB962C8B-B14F-4D97-AF65-F5344CB8AC3E}">
        <p14:creationId xmlns:p14="http://schemas.microsoft.com/office/powerpoint/2010/main" val="1053417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כותרת מקטע עליונ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>
          <a:xfrm>
            <a:off x="425450" y="12144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מציין מיקום של תאריך 3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5" name="מציין מיקום של כותרת תחתונה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529559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שני תכנים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תוכן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5" name="מציין מיקום של תאריך 4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6" name="מציין מיקום של כותרת תחתונה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 dirty="0"/>
          </a:p>
        </p:txBody>
      </p:sp>
      <p:sp>
        <p:nvSpPr>
          <p:cNvPr id="7" name="מציין מיקום של מספר שקופית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356694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השווא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מציין מיקום תוכן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5" name="מציין מיקום טקסט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6" name="מציין מיקום תוכן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7" name="מציין מיקום של תאריך 6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8" name="מציין מיקום של כותרת תחתונה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9" name="מציין מיקום של מספר שקופית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706296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כותרת בלבד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תאריך 2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4" name="מציין מיקום של כותרת תחתונה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5" name="מציין מיקום של מספר שקופית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116345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ריק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תאריך 1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3" name="מציין מיקום של כותרת תחתונה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4" name="מציין מיקום של מספר שקופית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091390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תוכן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טקסט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מציין מיקום של תאריך 4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6" name="מציין מיקום של כותרת תחתונה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 dirty="0"/>
          </a:p>
        </p:txBody>
      </p:sp>
      <p:sp>
        <p:nvSpPr>
          <p:cNvPr id="7" name="מציין מיקום של מספר שקופית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325476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תמונה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תמונה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e-IL"/>
          </a:p>
        </p:txBody>
      </p:sp>
      <p:sp>
        <p:nvSpPr>
          <p:cNvPr id="4" name="מציין מיקום טקסט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מציין מיקום של תאריך 4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6" name="מציין מיקום של כותרת תחתונה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093651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כותרת וטקסט אנכ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טקסט אנכי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5" name="מציין מיקום של כותרת תחתונה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662083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כותרת אנכית וטקס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אנכית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טקסט אנכי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5" name="מציין מיקום של כותרת תחתונה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4528095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hebr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A4A61861-88B3-7A42-91ED-7A4ACD98603B}"/>
              </a:ext>
            </a:extLst>
          </p:cNvPr>
          <p:cNvGrpSpPr/>
          <p:nvPr userDrawn="1"/>
        </p:nvGrpSpPr>
        <p:grpSpPr>
          <a:xfrm>
            <a:off x="0" y="-21949"/>
            <a:ext cx="12192000" cy="1109708"/>
            <a:chOff x="0" y="16151"/>
            <a:chExt cx="12192000" cy="1109708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98B53341-2271-A64F-B5F6-D2D9707A5ED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/>
            <a:srcRect t="12244" b="63870"/>
            <a:stretch/>
          </p:blipFill>
          <p:spPr>
            <a:xfrm flipH="1">
              <a:off x="0" y="16151"/>
              <a:ext cx="12192000" cy="1109708"/>
            </a:xfrm>
            <a:prstGeom prst="rect">
              <a:avLst/>
            </a:prstGeom>
          </p:spPr>
        </p:pic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25D0FF9E-81FB-D549-B1C6-3DD6EF56E419}"/>
                </a:ext>
              </a:extLst>
            </p:cNvPr>
            <p:cNvSpPr/>
            <p:nvPr userDrawn="1"/>
          </p:nvSpPr>
          <p:spPr>
            <a:xfrm>
              <a:off x="874713" y="192427"/>
              <a:ext cx="10442575" cy="75715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en-IL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3CCDB07C-DB3C-3A48-A856-641B20536B1E}"/>
                </a:ext>
              </a:extLst>
            </p:cNvPr>
            <p:cNvSpPr/>
            <p:nvPr userDrawn="1"/>
          </p:nvSpPr>
          <p:spPr>
            <a:xfrm rot="5400000" flipH="1">
              <a:off x="11205600" y="482715"/>
              <a:ext cx="176581" cy="176581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ctr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</a:pPr>
              <a:endParaRPr lang="aa-ET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C57EFB-292E-5C46-A02C-404E104D535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77137" y="254402"/>
            <a:ext cx="10442575" cy="628195"/>
          </a:xfrm>
        </p:spPr>
        <p:txBody>
          <a:bodyPr anchor="ctr"/>
          <a:lstStyle>
            <a:lvl1pPr algn="r" defTabSz="914400" rtl="1" eaLnBrk="1" latinLnBrk="0" hangingPunct="1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None/>
              <a:defRPr lang="en-US" sz="4000" b="0" i="0" kern="1200" dirty="0" smtClean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he-IL" dirty="0"/>
              <a:t>כותרת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EDCA20A-69A0-644F-8E66-4FEC416B053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8262" y="1364112"/>
            <a:ext cx="10331450" cy="4618236"/>
          </a:xfrm>
        </p:spPr>
        <p:txBody>
          <a:bodyPr anchor="t">
            <a:normAutofit/>
          </a:bodyPr>
          <a:lstStyle>
            <a:lvl1pPr marL="457200" indent="-457200" algn="r" rtl="1">
              <a:lnSpc>
                <a:spcPts val="4160"/>
              </a:lnSpc>
              <a:buClr>
                <a:schemeClr val="accent2"/>
              </a:buClr>
              <a:buFont typeface="Arial" panose="020B0604020202020204" pitchFamily="34" charset="0"/>
              <a:buChar char="•"/>
              <a:defRPr sz="33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914400" indent="-457200" algn="r" rtl="1">
              <a:lnSpc>
                <a:spcPts val="4160"/>
              </a:lnSpc>
              <a:buClr>
                <a:schemeClr val="accent2"/>
              </a:buClr>
              <a:buFont typeface="Arial" panose="020B0604020202020204" pitchFamily="34" charset="0"/>
              <a:buChar char="•"/>
              <a:defRPr sz="33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371600" indent="-457200" algn="r" rtl="1">
              <a:lnSpc>
                <a:spcPts val="4160"/>
              </a:lnSpc>
              <a:buClr>
                <a:schemeClr val="accent2"/>
              </a:buClr>
              <a:buFont typeface="Arial" panose="020B0604020202020204" pitchFamily="34" charset="0"/>
              <a:buChar char="•"/>
              <a:defRPr sz="33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828800" indent="-457200" algn="r" rtl="1">
              <a:lnSpc>
                <a:spcPts val="4160"/>
              </a:lnSpc>
              <a:buClr>
                <a:schemeClr val="accent2"/>
              </a:buClr>
              <a:buFont typeface="Arial" panose="020B0604020202020204" pitchFamily="34" charset="0"/>
              <a:buChar char="•"/>
              <a:defRPr sz="33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286000" indent="-457200" algn="r" rtl="1">
              <a:lnSpc>
                <a:spcPts val="4160"/>
              </a:lnSpc>
              <a:buClr>
                <a:schemeClr val="accent2"/>
              </a:buClr>
              <a:buFont typeface="Arial" panose="020B0604020202020204" pitchFamily="34" charset="0"/>
              <a:buChar char="•"/>
              <a:defRPr sz="33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he-IL" dirty="0"/>
              <a:t>טקסט רץ</a:t>
            </a:r>
            <a:endParaRPr lang="en-US" dirty="0"/>
          </a:p>
          <a:p>
            <a:pPr lvl="1"/>
            <a:r>
              <a:rPr lang="he-IL" dirty="0"/>
              <a:t>טקסט רץ</a:t>
            </a:r>
            <a:endParaRPr lang="en-US" dirty="0"/>
          </a:p>
          <a:p>
            <a:pPr lvl="2"/>
            <a:r>
              <a:rPr lang="he-IL" dirty="0"/>
              <a:t>טקסט רץ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3874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Heb_M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3E25FC14-1447-894C-9B3F-3393E44578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2700"/>
            <a:ext cx="12192000" cy="6858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CB555B5A-6A6C-3E4C-ADAE-778B7D2D0359}"/>
              </a:ext>
            </a:extLst>
          </p:cNvPr>
          <p:cNvSpPr/>
          <p:nvPr/>
        </p:nvSpPr>
        <p:spPr>
          <a:xfrm>
            <a:off x="2090531" y="2902421"/>
            <a:ext cx="8636822" cy="12179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aa-E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C9C108D-DF17-D94D-B478-B1D39585A5A5}"/>
              </a:ext>
            </a:extLst>
          </p:cNvPr>
          <p:cNvSpPr/>
          <p:nvPr/>
        </p:nvSpPr>
        <p:spPr>
          <a:xfrm>
            <a:off x="5098472" y="1831503"/>
            <a:ext cx="5884533" cy="107091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aa-ET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483E9F71-40EC-904A-998B-27EBBD81B7D8}"/>
              </a:ext>
            </a:extLst>
          </p:cNvPr>
          <p:cNvCxnSpPr>
            <a:cxnSpLocks/>
          </p:cNvCxnSpPr>
          <p:nvPr/>
        </p:nvCxnSpPr>
        <p:spPr>
          <a:xfrm>
            <a:off x="7156173" y="1639956"/>
            <a:ext cx="4005469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D1DA4F9E-AC5E-4E44-B0D3-AD506CC1F2FB}"/>
              </a:ext>
            </a:extLst>
          </p:cNvPr>
          <p:cNvSpPr/>
          <p:nvPr/>
        </p:nvSpPr>
        <p:spPr>
          <a:xfrm rot="16200000">
            <a:off x="10880058" y="2083803"/>
            <a:ext cx="205896" cy="20589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aa-ET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4CCDBE2-FBDE-6C46-8010-3BEB4D38025B}"/>
              </a:ext>
            </a:extLst>
          </p:cNvPr>
          <p:cNvCxnSpPr>
            <a:cxnSpLocks/>
          </p:cNvCxnSpPr>
          <p:nvPr/>
        </p:nvCxnSpPr>
        <p:spPr>
          <a:xfrm>
            <a:off x="2090531" y="4989650"/>
            <a:ext cx="6836653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32">
            <a:extLst>
              <a:ext uri="{FF2B5EF4-FFF2-40B4-BE49-F238E27FC236}">
                <a16:creationId xmlns:a16="http://schemas.microsoft.com/office/drawing/2014/main" id="{9A49B985-D8AE-614D-A6BB-C3608106238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332187" y="886221"/>
            <a:ext cx="9150178" cy="279169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04F8FB-60CB-9346-BDE4-934153C344C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222638" y="3092183"/>
            <a:ext cx="8382413" cy="82441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r" rtl="1">
              <a:buFontTx/>
              <a:buNone/>
              <a:defRPr sz="5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algn="l" rtl="0">
              <a:defRPr sz="6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l" rtl="0">
              <a:defRPr sz="6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l" rtl="0">
              <a:defRPr sz="60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l" rtl="0">
              <a:defRPr sz="60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he-IL" dirty="0"/>
              <a:t>שיעור חשבון לכיתה א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5EABBC-5AEA-FA4F-B36C-C38528E262D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222639" y="4469272"/>
            <a:ext cx="6704545" cy="411774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r" rtl="1">
              <a:buNone/>
              <a:defRPr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</a:lstStyle>
          <a:p>
            <a:pPr lvl="0"/>
            <a:r>
              <a:rPr lang="he-IL" dirty="0"/>
              <a:t>נושא השיעור: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02EF151-4A98-504F-9823-B535A37E95D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222639" y="5115055"/>
            <a:ext cx="6704013" cy="385860"/>
          </a:xfrm>
          <a:prstGeom prst="rect">
            <a:avLst/>
          </a:prstGeom>
        </p:spPr>
        <p:txBody>
          <a:bodyPr/>
          <a:lstStyle>
            <a:lvl1pPr marL="0" indent="0" algn="r" rtl="1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algn="l" rtl="0">
              <a:defRPr/>
            </a:lvl2pPr>
            <a:lvl3pPr algn="l" rtl="0">
              <a:defRPr/>
            </a:lvl3pPr>
            <a:lvl4pPr algn="l" rtl="0">
              <a:defRPr/>
            </a:lvl4pPr>
            <a:lvl5pPr algn="l" rtl="0">
              <a:defRPr/>
            </a:lvl5pPr>
          </a:lstStyle>
          <a:p>
            <a:pPr lvl="0"/>
            <a:r>
              <a:rPr lang="he-IL" dirty="0"/>
              <a:t>שם המורה: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40169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שקופית כותרת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תמונה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2442" y="24847"/>
            <a:ext cx="1072303" cy="1283836"/>
          </a:xfrm>
          <a:prstGeom prst="rect">
            <a:avLst/>
          </a:prstGeom>
        </p:spPr>
      </p:pic>
      <p:pic>
        <p:nvPicPr>
          <p:cNvPr id="26625" name="Picture 1" descr="D:\My Documents\פרויקטים 2015\רשות לבטיחות בדרכים\משמרות זהב\חושבים חיים.jpg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52400" y="3863975"/>
            <a:ext cx="2771775" cy="3057525"/>
          </a:xfrm>
          <a:prstGeom prst="rect">
            <a:avLst/>
          </a:prstGeom>
          <a:noFill/>
        </p:spPr>
      </p:pic>
      <p:pic>
        <p:nvPicPr>
          <p:cNvPr id="8" name="Picture 3"/>
          <p:cNvPicPr>
            <a:picLocks noChangeAspect="1" noChangeArrowheads="1"/>
          </p:cNvPicPr>
          <p:nvPr userDrawn="1"/>
        </p:nvPicPr>
        <p:blipFill>
          <a:blip r:embed="rId4" cstate="print">
            <a:lum bright="47000" contrast="-70000"/>
          </a:blip>
          <a:srcRect/>
          <a:stretch>
            <a:fillRect/>
          </a:stretch>
        </p:blipFill>
        <p:spPr bwMode="auto">
          <a:xfrm>
            <a:off x="3067473" y="4635500"/>
            <a:ext cx="5294774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כותרת 1"/>
          <p:cNvSpPr>
            <a:spLocks noGrp="1"/>
          </p:cNvSpPr>
          <p:nvPr>
            <p:ph type="ctrTitle"/>
          </p:nvPr>
        </p:nvSpPr>
        <p:spPr>
          <a:xfrm>
            <a:off x="954155" y="1122362"/>
            <a:ext cx="9144000" cy="269129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כותרת משנה 2"/>
          <p:cNvSpPr>
            <a:spLocks noGrp="1"/>
          </p:cNvSpPr>
          <p:nvPr>
            <p:ph type="subTitle" idx="1" hasCustomPrompt="1"/>
          </p:nvPr>
        </p:nvSpPr>
        <p:spPr>
          <a:xfrm>
            <a:off x="954155" y="3935896"/>
            <a:ext cx="9144000" cy="675861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e-IL" dirty="0"/>
              <a:t>שיעור</a:t>
            </a:r>
          </a:p>
        </p:txBody>
      </p:sp>
      <p:sp>
        <p:nvSpPr>
          <p:cNvPr id="6" name="מציין מיקום של מספר שקופית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  <p:sp>
        <p:nvSpPr>
          <p:cNvPr id="7" name="מלבן 6"/>
          <p:cNvSpPr/>
          <p:nvPr userDrawn="1"/>
        </p:nvSpPr>
        <p:spPr>
          <a:xfrm>
            <a:off x="2478155" y="612744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he-IL" dirty="0"/>
              <a:t>תוכנית הכשרת משמרות הזה"ב</a:t>
            </a:r>
          </a:p>
          <a:p>
            <a:pPr algn="ctr"/>
            <a:r>
              <a:rPr lang="he-IL" dirty="0"/>
              <a:t>מהדורה מעודכנת תשע"ה  2015</a:t>
            </a:r>
          </a:p>
        </p:txBody>
      </p:sp>
      <p:sp>
        <p:nvSpPr>
          <p:cNvPr id="9" name="כותרת משנה 2"/>
          <p:cNvSpPr txBox="1">
            <a:spLocks/>
          </p:cNvSpPr>
          <p:nvPr userDrawn="1"/>
        </p:nvSpPr>
        <p:spPr>
          <a:xfrm>
            <a:off x="1109867" y="5380037"/>
            <a:ext cx="8832576" cy="625173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1">
            <a:normAutofit/>
          </a:bodyPr>
          <a:lstStyle>
            <a:lvl1pPr marL="0" indent="0" algn="ct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he-IL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89500" y="0"/>
            <a:ext cx="1254244" cy="886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 descr="C:\Users\shanii\Desktop\אייקונים לנחמה\אגף התנועה.jpg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04900" y="266700"/>
            <a:ext cx="1332821" cy="5984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041240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כותרת ותוכ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7" name="מציין מיקום של כותרת תחתונה 4"/>
          <p:cNvSpPr txBox="1">
            <a:spLocks/>
          </p:cNvSpPr>
          <p:nvPr userDrawn="1"/>
        </p:nvSpPr>
        <p:spPr>
          <a:xfrm>
            <a:off x="11040000" y="1824656"/>
            <a:ext cx="1133538" cy="64781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none"/>
        </p:style>
        <p:txBody>
          <a:bodyPr vert="horz" lIns="91440" tIns="45720" rIns="91440" bIns="45720" rtlCol="1" anchor="ctr"/>
          <a:lstStyle>
            <a:defPPr>
              <a:defRPr lang="he-IL"/>
            </a:defPPr>
            <a:lvl1pPr marL="0" algn="ctr" defTabSz="914400" rtl="1" eaLnBrk="1" latinLnBrk="0" hangingPunct="1">
              <a:defRPr sz="1200" kern="120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he-IL" dirty="0"/>
              <a:t>שיעור: 6</a:t>
            </a:r>
          </a:p>
        </p:txBody>
      </p:sp>
    </p:spTree>
    <p:extLst>
      <p:ext uri="{BB962C8B-B14F-4D97-AF65-F5344CB8AC3E}">
        <p14:creationId xmlns:p14="http://schemas.microsoft.com/office/powerpoint/2010/main" val="31597531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כותרת מקטע עליונ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>
          <a:xfrm>
            <a:off x="425450" y="12144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מציין מיקום של תאריך 3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5" name="מציין מיקום של כותרת תחתונה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1000950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שני תכנים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תוכן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5" name="מציין מיקום של תאריך 4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6" name="מציין מיקום של כותרת תחתונה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 dirty="0"/>
          </a:p>
        </p:txBody>
      </p:sp>
      <p:sp>
        <p:nvSpPr>
          <p:cNvPr id="7" name="מציין מיקום של מספר שקופית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1320377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השווא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מציין מיקום תוכן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5" name="מציין מיקום טקסט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6" name="מציין מיקום תוכן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7" name="מציין מיקום של תאריך 6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8" name="מציין מיקום של כותרת תחתונה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9" name="מציין מיקום של מספר שקופית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0877482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כותרת בלבד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תאריך 2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4" name="מציין מיקום של כותרת תחתונה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5" name="מציין מיקום של מספר שקופית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9885488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ריק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תאריך 1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3" name="מציין מיקום של כותרת תחתונה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4" name="מציין מיקום של מספר שקופית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593437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תוכן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טקסט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מציין מיקום של תאריך 4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6" name="מציין מיקום של כותרת תחתונה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 dirty="0"/>
          </a:p>
        </p:txBody>
      </p:sp>
      <p:sp>
        <p:nvSpPr>
          <p:cNvPr id="7" name="מציין מיקום של מספר שקופית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8504955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תמונה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תמונה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e-IL"/>
          </a:p>
        </p:txBody>
      </p:sp>
      <p:sp>
        <p:nvSpPr>
          <p:cNvPr id="4" name="מציין מיקום טקסט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מציין מיקום של תאריך 4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6" name="מציין מיקום של כותרת תחתונה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1854183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כותרת וטקסט אנכ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טקסט אנכי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5" name="מציין מיקום של כותרת תחתונה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8482812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כותרת אנכית וטקס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אנכית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טקסט אנכי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/>
          <p:cNvSpPr>
            <a:spLocks noGrp="1"/>
          </p:cNvSpPr>
          <p:nvPr>
            <p:ph type="dt" sz="half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FF2537-2581-4597-9E45-373BEE9D1703}" type="datetimeFigureOut">
              <a:rPr lang="he-IL" smtClean="0"/>
              <a:pPr/>
              <a:t>כ"ז/ניסן/תש"פ</a:t>
            </a:fld>
            <a:endParaRPr lang="he-IL"/>
          </a:p>
        </p:txBody>
      </p:sp>
      <p:sp>
        <p:nvSpPr>
          <p:cNvPr id="5" name="מציין מיקום של כותרת תחתונה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0174601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hebr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A4A61861-88B3-7A42-91ED-7A4ACD98603B}"/>
              </a:ext>
            </a:extLst>
          </p:cNvPr>
          <p:cNvGrpSpPr/>
          <p:nvPr userDrawn="1"/>
        </p:nvGrpSpPr>
        <p:grpSpPr>
          <a:xfrm>
            <a:off x="0" y="-21949"/>
            <a:ext cx="12192000" cy="1109708"/>
            <a:chOff x="0" y="16151"/>
            <a:chExt cx="12192000" cy="1109708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98B53341-2271-A64F-B5F6-D2D9707A5ED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/>
            <a:srcRect t="12244" b="63870"/>
            <a:stretch/>
          </p:blipFill>
          <p:spPr>
            <a:xfrm flipH="1">
              <a:off x="0" y="16151"/>
              <a:ext cx="12192000" cy="1109708"/>
            </a:xfrm>
            <a:prstGeom prst="rect">
              <a:avLst/>
            </a:prstGeom>
          </p:spPr>
        </p:pic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25D0FF9E-81FB-D549-B1C6-3DD6EF56E419}"/>
                </a:ext>
              </a:extLst>
            </p:cNvPr>
            <p:cNvSpPr/>
            <p:nvPr userDrawn="1"/>
          </p:nvSpPr>
          <p:spPr>
            <a:xfrm>
              <a:off x="874713" y="192427"/>
              <a:ext cx="10442575" cy="75715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en-IL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3CCDB07C-DB3C-3A48-A856-641B20536B1E}"/>
                </a:ext>
              </a:extLst>
            </p:cNvPr>
            <p:cNvSpPr/>
            <p:nvPr userDrawn="1"/>
          </p:nvSpPr>
          <p:spPr>
            <a:xfrm rot="5400000" flipH="1">
              <a:off x="11205600" y="482715"/>
              <a:ext cx="176581" cy="176581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ctr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</a:pPr>
              <a:endParaRPr lang="aa-ET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C57EFB-292E-5C46-A02C-404E104D535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77137" y="254402"/>
            <a:ext cx="10442575" cy="628195"/>
          </a:xfrm>
        </p:spPr>
        <p:txBody>
          <a:bodyPr anchor="ctr"/>
          <a:lstStyle>
            <a:lvl1pPr algn="r" defTabSz="914400" rtl="1" eaLnBrk="1" latinLnBrk="0" hangingPunct="1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None/>
              <a:defRPr lang="en-US" sz="4000" b="0" i="0" kern="1200" dirty="0" smtClean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he-IL" dirty="0"/>
              <a:t>כותרת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EDCA20A-69A0-644F-8E66-4FEC416B053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8262" y="1364112"/>
            <a:ext cx="10331450" cy="4618236"/>
          </a:xfrm>
        </p:spPr>
        <p:txBody>
          <a:bodyPr anchor="t">
            <a:normAutofit/>
          </a:bodyPr>
          <a:lstStyle>
            <a:lvl1pPr marL="457200" indent="-457200" algn="r" rtl="1">
              <a:lnSpc>
                <a:spcPts val="4160"/>
              </a:lnSpc>
              <a:buClr>
                <a:schemeClr val="accent2"/>
              </a:buClr>
              <a:buFont typeface="Arial" panose="020B0604020202020204" pitchFamily="34" charset="0"/>
              <a:buChar char="•"/>
              <a:defRPr sz="33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914400" indent="-457200" algn="r" rtl="1">
              <a:lnSpc>
                <a:spcPts val="4160"/>
              </a:lnSpc>
              <a:buClr>
                <a:schemeClr val="accent2"/>
              </a:buClr>
              <a:buFont typeface="Arial" panose="020B0604020202020204" pitchFamily="34" charset="0"/>
              <a:buChar char="•"/>
              <a:defRPr sz="33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371600" indent="-457200" algn="r" rtl="1">
              <a:lnSpc>
                <a:spcPts val="4160"/>
              </a:lnSpc>
              <a:buClr>
                <a:schemeClr val="accent2"/>
              </a:buClr>
              <a:buFont typeface="Arial" panose="020B0604020202020204" pitchFamily="34" charset="0"/>
              <a:buChar char="•"/>
              <a:defRPr sz="33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828800" indent="-457200" algn="r" rtl="1">
              <a:lnSpc>
                <a:spcPts val="4160"/>
              </a:lnSpc>
              <a:buClr>
                <a:schemeClr val="accent2"/>
              </a:buClr>
              <a:buFont typeface="Arial" panose="020B0604020202020204" pitchFamily="34" charset="0"/>
              <a:buChar char="•"/>
              <a:defRPr sz="33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286000" indent="-457200" algn="r" rtl="1">
              <a:lnSpc>
                <a:spcPts val="4160"/>
              </a:lnSpc>
              <a:buClr>
                <a:schemeClr val="accent2"/>
              </a:buClr>
              <a:buFont typeface="Arial" panose="020B0604020202020204" pitchFamily="34" charset="0"/>
              <a:buChar char="•"/>
              <a:defRPr sz="33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he-IL" dirty="0"/>
              <a:t>טקסט רץ</a:t>
            </a:r>
            <a:endParaRPr lang="en-US" dirty="0"/>
          </a:p>
          <a:p>
            <a:pPr lvl="1"/>
            <a:r>
              <a:rPr lang="he-IL" dirty="0"/>
              <a:t>טקסט רץ</a:t>
            </a:r>
            <a:endParaRPr lang="en-US" dirty="0"/>
          </a:p>
          <a:p>
            <a:pPr lvl="2"/>
            <a:r>
              <a:rPr lang="he-IL" dirty="0"/>
              <a:t>טקסט רץ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65871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כותרת ראשית">
  <p:cSld name="1_כותרת ראשית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80;p32"/>
          <p:cNvPicPr preferRelativeResize="0"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354888" y="2027238"/>
            <a:ext cx="5046663" cy="502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Google Shape;81;p32"/>
          <p:cNvPicPr preferRelativeResize="0"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47650" y="-3968750"/>
            <a:ext cx="5045075" cy="502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Google Shape;82;p32"/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Google Shape;83;p32"/>
          <p:cNvCxnSpPr>
            <a:cxnSpLocks noChangeShapeType="1"/>
          </p:cNvCxnSpPr>
          <p:nvPr/>
        </p:nvCxnSpPr>
        <p:spPr bwMode="auto">
          <a:xfrm>
            <a:off x="7156450" y="1639888"/>
            <a:ext cx="4005263" cy="0"/>
          </a:xfrm>
          <a:prstGeom prst="straightConnector1">
            <a:avLst/>
          </a:prstGeom>
          <a:noFill/>
          <a:ln w="38100">
            <a:solidFill>
              <a:srgbClr val="FFC000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" name="Google Shape;84;p32"/>
          <p:cNvSpPr>
            <a:spLocks noChangeArrowheads="1"/>
          </p:cNvSpPr>
          <p:nvPr/>
        </p:nvSpPr>
        <p:spPr bwMode="auto">
          <a:xfrm rot="16200000">
            <a:off x="7720806" y="1537494"/>
            <a:ext cx="206375" cy="204788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45700" rIns="91425" bIns="45700" anchor="ctr"/>
          <a:lstStyle>
            <a:lvl1pPr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 algn="ctr" rtl="1" eaLnBrk="1" hangingPunct="1">
              <a:buClr>
                <a:srgbClr val="000000"/>
              </a:buClr>
              <a:buFont typeface="Arial" panose="020B0604020202020204" pitchFamily="34" charset="0"/>
              <a:buNone/>
              <a:defRPr/>
            </a:pPr>
            <a:endParaRPr lang="he-IL" altLang="he-IL" sz="1800" smtClean="0">
              <a:solidFill>
                <a:srgbClr val="FFFFFF"/>
              </a:solidFill>
              <a:latin typeface="Calibri" panose="020F0502020204030204" pitchFamily="34" charset="0"/>
              <a:sym typeface="Calibri" panose="020F0502020204030204" pitchFamily="34" charset="0"/>
            </a:endParaRPr>
          </a:p>
        </p:txBody>
      </p:sp>
      <p:cxnSp>
        <p:nvCxnSpPr>
          <p:cNvPr id="7" name="Google Shape;85;p32"/>
          <p:cNvCxnSpPr>
            <a:cxnSpLocks noChangeShapeType="1"/>
          </p:cNvCxnSpPr>
          <p:nvPr/>
        </p:nvCxnSpPr>
        <p:spPr bwMode="auto">
          <a:xfrm>
            <a:off x="4092575" y="4984750"/>
            <a:ext cx="4006850" cy="0"/>
          </a:xfrm>
          <a:prstGeom prst="straightConnector1">
            <a:avLst/>
          </a:prstGeom>
          <a:noFill/>
          <a:ln w="38100">
            <a:solidFill>
              <a:srgbClr val="FFC000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" name="Google Shape;86;p32"/>
          <p:cNvCxnSpPr>
            <a:cxnSpLocks noChangeShapeType="1"/>
          </p:cNvCxnSpPr>
          <p:nvPr/>
        </p:nvCxnSpPr>
        <p:spPr bwMode="auto">
          <a:xfrm>
            <a:off x="4092575" y="2036763"/>
            <a:ext cx="4006850" cy="0"/>
          </a:xfrm>
          <a:prstGeom prst="straightConnector1">
            <a:avLst/>
          </a:prstGeom>
          <a:noFill/>
          <a:ln w="38100">
            <a:solidFill>
              <a:srgbClr val="FFC000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Google Shape;87;p32"/>
          <p:cNvGrpSpPr>
            <a:grpSpLocks/>
          </p:cNvGrpSpPr>
          <p:nvPr/>
        </p:nvGrpSpPr>
        <p:grpSpPr bwMode="auto">
          <a:xfrm>
            <a:off x="-111125" y="111125"/>
            <a:ext cx="1530350" cy="1525588"/>
            <a:chOff x="8374611" y="4283110"/>
            <a:chExt cx="2300578" cy="2294314"/>
          </a:xfrm>
        </p:grpSpPr>
        <p:pic>
          <p:nvPicPr>
            <p:cNvPr id="10" name="Google Shape;88;p32"/>
            <p:cNvPicPr preferRelativeResize="0"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2938"/>
            <a:stretch>
              <a:fillRect/>
            </a:stretch>
          </p:blipFill>
          <p:spPr bwMode="auto">
            <a:xfrm>
              <a:off x="8873684" y="4283110"/>
              <a:ext cx="1227785" cy="15196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Google Shape;89;p32"/>
            <p:cNvSpPr>
              <a:spLocks noChangeArrowheads="1"/>
            </p:cNvSpPr>
            <p:nvPr/>
          </p:nvSpPr>
          <p:spPr bwMode="auto">
            <a:xfrm>
              <a:off x="8374611" y="5882683"/>
              <a:ext cx="2300578" cy="6947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1425" tIns="45700" rIns="91425" bIns="45700">
              <a:spAutoFit/>
            </a:bodyPr>
            <a:lstStyle>
              <a:lvl1pPr>
                <a:defRPr sz="140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  <a:sym typeface="Arial" panose="020B0604020202020204" pitchFamily="34" charset="0"/>
                </a:defRPr>
              </a:lvl1pPr>
              <a:lvl2pPr marL="742950" indent="-285750">
                <a:defRPr sz="140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  <a:sym typeface="Arial" panose="020B0604020202020204" pitchFamily="34" charset="0"/>
                </a:defRPr>
              </a:lvl2pPr>
              <a:lvl3pPr marL="1143000" indent="-228600">
                <a:defRPr sz="140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  <a:sym typeface="Arial" panose="020B0604020202020204" pitchFamily="34" charset="0"/>
                </a:defRPr>
              </a:lvl3pPr>
              <a:lvl4pPr marL="1600200" indent="-228600">
                <a:defRPr sz="140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  <a:sym typeface="Arial" panose="020B0604020202020204" pitchFamily="34" charset="0"/>
                </a:defRPr>
              </a:lvl4pPr>
              <a:lvl5pPr marL="2057400" indent="-228600">
                <a:defRPr sz="140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  <a:sym typeface="Arial" panose="020B0604020202020204" pitchFamily="34" charset="0"/>
                </a:defRPr>
              </a:lvl5pPr>
              <a:lvl6pPr marL="25146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  <a:sym typeface="Arial" panose="020B0604020202020204" pitchFamily="34" charset="0"/>
                </a:defRPr>
              </a:lvl6pPr>
              <a:lvl7pPr marL="29718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  <a:sym typeface="Arial" panose="020B0604020202020204" pitchFamily="34" charset="0"/>
                </a:defRPr>
              </a:lvl7pPr>
              <a:lvl8pPr marL="3429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  <a:sym typeface="Arial" panose="020B0604020202020204" pitchFamily="34" charset="0"/>
                </a:defRPr>
              </a:lvl8pPr>
              <a:lvl9pPr marL="3886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  <a:sym typeface="Arial" panose="020B0604020202020204" pitchFamily="34" charset="0"/>
                </a:defRPr>
              </a:lvl9pPr>
            </a:lstStyle>
            <a:p>
              <a:pPr algn="ctr" eaLnBrk="1" hangingPunct="1">
                <a:buClr>
                  <a:srgbClr val="000000"/>
                </a:buClr>
                <a:buFont typeface="Arial" panose="020B0604020202020204" pitchFamily="34" charset="0"/>
                <a:buNone/>
                <a:defRPr/>
              </a:pPr>
              <a:r>
                <a:rPr lang="he-IL" altLang="he-IL" sz="1200" smtClean="0">
                  <a:solidFill>
                    <a:srgbClr val="FFFFFF"/>
                  </a:solidFill>
                </a:rPr>
                <a:t>מדינת ישראל</a:t>
              </a:r>
              <a:endParaRPr lang="en-US" altLang="he-IL" smtClean="0"/>
            </a:p>
            <a:p>
              <a:pPr algn="ctr" eaLnBrk="1" hangingPunct="1">
                <a:buClr>
                  <a:srgbClr val="000000"/>
                </a:buClr>
                <a:buFont typeface="Arial" panose="020B0604020202020204" pitchFamily="34" charset="0"/>
                <a:buNone/>
                <a:defRPr/>
              </a:pPr>
              <a:r>
                <a:rPr lang="he-IL" altLang="he-IL" sz="1200" smtClean="0">
                  <a:solidFill>
                    <a:srgbClr val="FFFFFF"/>
                  </a:solidFill>
                </a:rPr>
                <a:t>משרד החינוך</a:t>
              </a:r>
              <a:endParaRPr lang="en-US" altLang="he-IL" smtClean="0"/>
            </a:p>
          </p:txBody>
        </p:sp>
      </p:grpSp>
      <p:sp>
        <p:nvSpPr>
          <p:cNvPr id="12" name="Google Shape;90;p32"/>
          <p:cNvSpPr txBox="1">
            <a:spLocks noChangeArrowheads="1"/>
          </p:cNvSpPr>
          <p:nvPr/>
        </p:nvSpPr>
        <p:spPr bwMode="auto">
          <a:xfrm>
            <a:off x="2211388" y="2447925"/>
            <a:ext cx="7769225" cy="196215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51975" tIns="251975" rIns="251975" bIns="251975" anchor="ctr">
            <a:spAutoFit/>
          </a:bodyPr>
          <a:lstStyle>
            <a:lvl1pPr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 algn="ctr" rtl="1" eaLnBrk="1" hangingPunct="1">
              <a:lnSpc>
                <a:spcPct val="91000"/>
              </a:lnSpc>
              <a:buClr>
                <a:srgbClr val="000000"/>
              </a:buClr>
              <a:buFont typeface="Arial" panose="020B0604020202020204" pitchFamily="34" charset="0"/>
              <a:buNone/>
              <a:defRPr/>
            </a:pPr>
            <a:r>
              <a:rPr lang="he-IL" altLang="he-IL" sz="6600" smtClean="0">
                <a:solidFill>
                  <a:srgbClr val="FFFFFF"/>
                </a:solidFill>
                <a:latin typeface="Calibri" panose="020F0502020204030204" pitchFamily="34" charset="0"/>
                <a:sym typeface="Calibri" panose="020F0502020204030204" pitchFamily="34" charset="0"/>
              </a:rPr>
              <a:t>תודה שצפיתם בשידור</a:t>
            </a:r>
            <a:endParaRPr lang="en-US" altLang="he-IL" smtClean="0"/>
          </a:p>
          <a:p>
            <a:pPr algn="ctr" rtl="1" eaLnBrk="1" hangingPunct="1">
              <a:lnSpc>
                <a:spcPct val="188000"/>
              </a:lnSpc>
              <a:buClr>
                <a:srgbClr val="000000"/>
              </a:buClr>
              <a:buFont typeface="Arial" panose="020B0604020202020204" pitchFamily="34" charset="0"/>
              <a:buNone/>
              <a:defRPr/>
            </a:pPr>
            <a:r>
              <a:rPr lang="he-IL" altLang="he-IL" sz="3200" smtClean="0">
                <a:solidFill>
                  <a:srgbClr val="FFFFFF"/>
                </a:solidFill>
                <a:latin typeface="Calibri" panose="020F0502020204030204" pitchFamily="34" charset="0"/>
                <a:sym typeface="Calibri" panose="020F0502020204030204" pitchFamily="34" charset="0"/>
              </a:rPr>
              <a:t>הופק עבור משרד החינוך ע״י מטח</a:t>
            </a:r>
            <a:endParaRPr lang="en-US" altLang="he-IL" sz="3200" smtClean="0">
              <a:solidFill>
                <a:srgbClr val="FFFFFF"/>
              </a:solidFill>
              <a:latin typeface="Calibri" panose="020F0502020204030204" pitchFamily="34" charset="0"/>
              <a:sym typeface="Calibri" panose="020F0502020204030204" pitchFamily="34" charset="0"/>
            </a:endParaRPr>
          </a:p>
        </p:txBody>
      </p:sp>
      <p:sp>
        <p:nvSpPr>
          <p:cNvPr id="13" name="Google Shape;91;p32"/>
          <p:cNvSpPr>
            <a:spLocks noChangeArrowheads="1"/>
          </p:cNvSpPr>
          <p:nvPr/>
        </p:nvSpPr>
        <p:spPr bwMode="auto">
          <a:xfrm>
            <a:off x="6692900" y="4829175"/>
            <a:ext cx="342900" cy="342900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45700" rIns="91425" bIns="45700" anchor="ctr"/>
          <a:lstStyle>
            <a:lvl1pPr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 algn="ctr" eaLnBrk="1" hangingPunct="1">
              <a:buClr>
                <a:srgbClr val="000000"/>
              </a:buClr>
              <a:buFont typeface="Arial" panose="020B0604020202020204" pitchFamily="34" charset="0"/>
              <a:buNone/>
              <a:defRPr/>
            </a:pPr>
            <a:endParaRPr lang="he-IL" altLang="he-IL" sz="1800" smtClean="0">
              <a:solidFill>
                <a:srgbClr val="FFFFFF"/>
              </a:solidFill>
              <a:latin typeface="Calibri" panose="020F0502020204030204" pitchFamily="34" charset="0"/>
              <a:sym typeface="Calibri" panose="020F0502020204030204" pitchFamily="34" charset="0"/>
            </a:endParaRPr>
          </a:p>
        </p:txBody>
      </p:sp>
      <p:sp>
        <p:nvSpPr>
          <p:cNvPr id="14" name="Google Shape;92;p32"/>
          <p:cNvSpPr>
            <a:spLocks noChangeArrowheads="1"/>
          </p:cNvSpPr>
          <p:nvPr/>
        </p:nvSpPr>
        <p:spPr bwMode="auto">
          <a:xfrm>
            <a:off x="2432050" y="2371725"/>
            <a:ext cx="152400" cy="152400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45700" rIns="91425" bIns="45700" anchor="ctr"/>
          <a:lstStyle>
            <a:lvl1pPr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 algn="ctr" rtl="1" eaLnBrk="1" hangingPunct="1">
              <a:buClr>
                <a:srgbClr val="000000"/>
              </a:buClr>
              <a:buFont typeface="Arial" panose="020B0604020202020204" pitchFamily="34" charset="0"/>
              <a:buNone/>
              <a:defRPr/>
            </a:pPr>
            <a:endParaRPr lang="he-IL" altLang="he-IL" sz="1800" smtClean="0">
              <a:solidFill>
                <a:srgbClr val="FFFFFF"/>
              </a:solidFill>
              <a:latin typeface="Calibri" panose="020F0502020204030204" pitchFamily="34" charset="0"/>
              <a:sym typeface="Calibri" panose="020F0502020204030204" pitchFamily="34" charset="0"/>
            </a:endParaRPr>
          </a:p>
        </p:txBody>
      </p:sp>
      <p:sp>
        <p:nvSpPr>
          <p:cNvPr id="15" name="Google Shape;93;p32"/>
          <p:cNvSpPr/>
          <p:nvPr/>
        </p:nvSpPr>
        <p:spPr>
          <a:xfrm>
            <a:off x="9904413" y="4005263"/>
            <a:ext cx="152400" cy="15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lIns="91425" tIns="45700" rIns="91425" bIns="45700" anchor="ctr"/>
          <a:lstStyle/>
          <a:p>
            <a:pPr algn="ctr" rtl="1" eaLnBrk="1" fontAlgn="auto" hangingPunct="1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/>
            </a:pPr>
            <a:endParaRPr sz="1800" kern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" name="Google Shape;94;p32"/>
          <p:cNvSpPr txBox="1">
            <a:spLocks noChangeArrowheads="1"/>
          </p:cNvSpPr>
          <p:nvPr/>
        </p:nvSpPr>
        <p:spPr bwMode="auto">
          <a:xfrm>
            <a:off x="3870325" y="6424613"/>
            <a:ext cx="4451350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45700" rIns="91425" bIns="45700">
            <a:spAutoFit/>
          </a:bodyPr>
          <a:lstStyle>
            <a:lvl1pPr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 algn="ctr" eaLnBrk="1" hangingPunct="1">
              <a:buClr>
                <a:srgbClr val="000000"/>
              </a:buClr>
              <a:buFont typeface="Arial" panose="020B0604020202020204" pitchFamily="34" charset="0"/>
              <a:buNone/>
              <a:defRPr/>
            </a:pPr>
            <a:r>
              <a:rPr lang="en-US" altLang="he-IL" sz="1500" smtClean="0">
                <a:solidFill>
                  <a:srgbClr val="FFFFFF"/>
                </a:solidFill>
              </a:rPr>
              <a:t>shutterstock/com </a:t>
            </a:r>
            <a:r>
              <a:rPr lang="he-IL" altLang="he-IL" sz="1500" smtClean="0">
                <a:solidFill>
                  <a:srgbClr val="FFFFFF"/>
                </a:solidFill>
              </a:rPr>
              <a:t>איורים</a:t>
            </a:r>
            <a:r>
              <a:rPr lang="en-US" altLang="he-IL" sz="1500" smtClean="0">
                <a:solidFill>
                  <a:srgbClr val="FFFFFF"/>
                </a:solidFill>
              </a:rPr>
              <a:t>: </a:t>
            </a:r>
          </a:p>
        </p:txBody>
      </p:sp>
    </p:spTree>
    <p:extLst>
      <p:ext uri="{BB962C8B-B14F-4D97-AF65-F5344CB8AC3E}">
        <p14:creationId xmlns:p14="http://schemas.microsoft.com/office/powerpoint/2010/main" val="385448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image" Target="../media/image8.jpeg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כותרת 1"/>
          <p:cNvSpPr>
            <a:spLocks noGrp="1"/>
          </p:cNvSpPr>
          <p:nvPr>
            <p:ph type="title"/>
          </p:nvPr>
        </p:nvSpPr>
        <p:spPr>
          <a:xfrm>
            <a:off x="268358" y="113334"/>
            <a:ext cx="10515600" cy="1023955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none"/>
        </p:style>
        <p:txBody>
          <a:bodyPr vert="horz" lIns="91440" tIns="45720" rIns="91440" bIns="45720" rtlCol="1" anchor="ctr">
            <a:normAutofit/>
          </a:bodyPr>
          <a:lstStyle/>
          <a:p>
            <a:r>
              <a:rPr lang="he-IL" dirty="0"/>
              <a:t>לחץ כדי לערוך סגנון כותרת של תבנית בסיס</a:t>
            </a:r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idx="1"/>
          </p:nvPr>
        </p:nvSpPr>
        <p:spPr>
          <a:xfrm>
            <a:off x="268358" y="1281364"/>
            <a:ext cx="10515600" cy="5397732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/>
          <a:p>
            <a:pPr lvl="0"/>
            <a:r>
              <a:rPr lang="he-IL" dirty="0"/>
              <a:t>לחץ כדי לערוך סגנונות טקסט של תבנית בסיס</a:t>
            </a:r>
          </a:p>
          <a:p>
            <a:pPr lvl="1"/>
            <a:r>
              <a:rPr lang="he-IL" dirty="0"/>
              <a:t>רמה שנייה</a:t>
            </a:r>
          </a:p>
          <a:p>
            <a:pPr lvl="2"/>
            <a:r>
              <a:rPr lang="he-IL" dirty="0"/>
              <a:t>רמה שלישית</a:t>
            </a:r>
          </a:p>
          <a:p>
            <a:pPr lvl="3"/>
            <a:r>
              <a:rPr lang="he-IL" dirty="0"/>
              <a:t>רמה רביעית</a:t>
            </a:r>
          </a:p>
          <a:p>
            <a:pPr lvl="4"/>
            <a:r>
              <a:rPr lang="he-IL" dirty="0"/>
              <a:t>רמה חמישית</a:t>
            </a:r>
          </a:p>
        </p:txBody>
      </p:sp>
      <p:sp>
        <p:nvSpPr>
          <p:cNvPr id="6" name="מציין מיקום של מספר שקופית 5"/>
          <p:cNvSpPr>
            <a:spLocks noGrp="1"/>
          </p:cNvSpPr>
          <p:nvPr>
            <p:ph type="sldNum" sz="quarter" idx="4"/>
          </p:nvPr>
        </p:nvSpPr>
        <p:spPr>
          <a:xfrm>
            <a:off x="11270495" y="6408654"/>
            <a:ext cx="672548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  <p:sp>
        <p:nvSpPr>
          <p:cNvPr id="7" name="מלבן 6"/>
          <p:cNvSpPr/>
          <p:nvPr userDrawn="1"/>
        </p:nvSpPr>
        <p:spPr>
          <a:xfrm>
            <a:off x="11040000" y="552"/>
            <a:ext cx="11520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8" name="TextBox 7"/>
          <p:cNvSpPr txBox="1"/>
          <p:nvPr userDrawn="1"/>
        </p:nvSpPr>
        <p:spPr>
          <a:xfrm>
            <a:off x="11120462" y="1824694"/>
            <a:ext cx="1000100" cy="720000"/>
          </a:xfrm>
          <a:prstGeom prst="roundRect">
            <a:avLst/>
          </a:prstGeom>
          <a:gradFill flip="none" rotWithShape="1">
            <a:gsLst>
              <a:gs pos="0">
                <a:srgbClr val="0099CC">
                  <a:tint val="66000"/>
                  <a:satMod val="160000"/>
                </a:srgbClr>
              </a:gs>
              <a:gs pos="50000">
                <a:srgbClr val="0099CC">
                  <a:tint val="44500"/>
                  <a:satMod val="160000"/>
                </a:srgbClr>
              </a:gs>
              <a:gs pos="100000">
                <a:srgbClr val="0099CC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1">
            <a:spAutoFit/>
          </a:bodyPr>
          <a:lstStyle/>
          <a:p>
            <a:pPr algn="ctr"/>
            <a:r>
              <a:rPr lang="he-IL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פתיחה</a:t>
            </a:r>
          </a:p>
        </p:txBody>
      </p:sp>
      <p:sp>
        <p:nvSpPr>
          <p:cNvPr id="9" name="TextBox 8"/>
          <p:cNvSpPr txBox="1"/>
          <p:nvPr userDrawn="1"/>
        </p:nvSpPr>
        <p:spPr>
          <a:xfrm>
            <a:off x="11106719" y="3707470"/>
            <a:ext cx="1000100" cy="578882"/>
          </a:xfrm>
          <a:prstGeom prst="roundRect">
            <a:avLst/>
          </a:prstGeom>
          <a:gradFill flip="none" rotWithShape="1">
            <a:gsLst>
              <a:gs pos="0">
                <a:srgbClr val="0099CC">
                  <a:tint val="66000"/>
                  <a:satMod val="160000"/>
                </a:srgbClr>
              </a:gs>
              <a:gs pos="50000">
                <a:srgbClr val="0099CC">
                  <a:tint val="44500"/>
                  <a:satMod val="160000"/>
                </a:srgbClr>
              </a:gs>
              <a:gs pos="100000">
                <a:srgbClr val="0099CC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1">
            <a:spAutoFit/>
          </a:bodyPr>
          <a:lstStyle/>
          <a:p>
            <a:pPr algn="ctr"/>
            <a:r>
              <a:rPr lang="he-IL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מרחק עצירה</a:t>
            </a:r>
          </a:p>
        </p:txBody>
      </p:sp>
      <p:sp>
        <p:nvSpPr>
          <p:cNvPr id="10" name="TextBox 9"/>
          <p:cNvSpPr txBox="1"/>
          <p:nvPr userDrawn="1"/>
        </p:nvSpPr>
        <p:spPr>
          <a:xfrm>
            <a:off x="11106719" y="4578833"/>
            <a:ext cx="1000100" cy="720000"/>
          </a:xfrm>
          <a:prstGeom prst="roundRect">
            <a:avLst/>
          </a:prstGeom>
          <a:gradFill flip="none" rotWithShape="1">
            <a:gsLst>
              <a:gs pos="0">
                <a:srgbClr val="0099CC">
                  <a:tint val="66000"/>
                  <a:satMod val="160000"/>
                </a:srgbClr>
              </a:gs>
              <a:gs pos="50000">
                <a:srgbClr val="0099CC">
                  <a:tint val="44500"/>
                  <a:satMod val="160000"/>
                </a:srgbClr>
              </a:gs>
              <a:gs pos="100000">
                <a:srgbClr val="0099CC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1">
            <a:spAutoFit/>
          </a:bodyPr>
          <a:lstStyle/>
          <a:p>
            <a:pPr algn="ctr"/>
            <a:r>
              <a:rPr lang="he-IL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גורמים משפיעים בדרך</a:t>
            </a:r>
          </a:p>
        </p:txBody>
      </p:sp>
      <p:sp>
        <p:nvSpPr>
          <p:cNvPr id="12" name="TextBox 11"/>
          <p:cNvSpPr txBox="1"/>
          <p:nvPr userDrawn="1"/>
        </p:nvSpPr>
        <p:spPr>
          <a:xfrm>
            <a:off x="11106719" y="2858388"/>
            <a:ext cx="1000100" cy="578882"/>
          </a:xfrm>
          <a:prstGeom prst="roundRect">
            <a:avLst/>
          </a:prstGeom>
          <a:gradFill flip="none" rotWithShape="1">
            <a:gsLst>
              <a:gs pos="0">
                <a:srgbClr val="0099CC">
                  <a:tint val="66000"/>
                  <a:satMod val="160000"/>
                </a:srgbClr>
              </a:gs>
              <a:gs pos="50000">
                <a:srgbClr val="0099CC">
                  <a:tint val="44500"/>
                  <a:satMod val="160000"/>
                </a:srgbClr>
              </a:gs>
              <a:gs pos="100000">
                <a:srgbClr val="0099CC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1">
            <a:spAutoFit/>
          </a:bodyPr>
          <a:lstStyle/>
          <a:p>
            <a:pPr algn="ctr"/>
            <a:r>
              <a:rPr lang="he-IL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בואו נבחן את עצמנו</a:t>
            </a:r>
          </a:p>
        </p:txBody>
      </p:sp>
      <p:sp>
        <p:nvSpPr>
          <p:cNvPr id="14" name="TextBox 13"/>
          <p:cNvSpPr txBox="1"/>
          <p:nvPr userDrawn="1"/>
        </p:nvSpPr>
        <p:spPr>
          <a:xfrm>
            <a:off x="11106719" y="5600569"/>
            <a:ext cx="1000100" cy="720000"/>
          </a:xfrm>
          <a:prstGeom prst="roundRect">
            <a:avLst/>
          </a:prstGeom>
          <a:gradFill flip="none" rotWithShape="1">
            <a:gsLst>
              <a:gs pos="0">
                <a:srgbClr val="0099CC">
                  <a:tint val="66000"/>
                  <a:satMod val="160000"/>
                </a:srgbClr>
              </a:gs>
              <a:gs pos="50000">
                <a:srgbClr val="0099CC">
                  <a:tint val="44500"/>
                  <a:satMod val="160000"/>
                </a:srgbClr>
              </a:gs>
              <a:gs pos="100000">
                <a:srgbClr val="0099CC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1">
            <a:spAutoFit/>
          </a:bodyPr>
          <a:lstStyle/>
          <a:p>
            <a:pPr algn="ctr"/>
            <a:r>
              <a:rPr lang="he-IL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סיכום</a:t>
            </a:r>
          </a:p>
        </p:txBody>
      </p:sp>
      <p:sp>
        <p:nvSpPr>
          <p:cNvPr id="16" name="מציין מיקום של מספר שקופית 5"/>
          <p:cNvSpPr txBox="1">
            <a:spLocks/>
          </p:cNvSpPr>
          <p:nvPr userDrawn="1"/>
        </p:nvSpPr>
        <p:spPr>
          <a:xfrm>
            <a:off x="11303627" y="6428534"/>
            <a:ext cx="672548" cy="365125"/>
          </a:xfrm>
          <a:prstGeom prst="rect">
            <a:avLst/>
          </a:prstGeom>
        </p:spPr>
        <p:txBody>
          <a:bodyPr/>
          <a:lstStyle>
            <a:defPPr>
              <a:defRPr lang="he-IL"/>
            </a:defPPr>
            <a:lvl1pPr marL="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33ECAC-53BC-409B-A967-2B2FACE508B3}" type="slidenum">
              <a:rPr lang="he-IL" smtClean="0">
                <a:solidFill>
                  <a:schemeClr val="bg1"/>
                </a:solidFill>
              </a:rPr>
              <a:pPr algn="ctr"/>
              <a:t>‹#›</a:t>
            </a:fld>
            <a:endParaRPr lang="he-IL">
              <a:solidFill>
                <a:schemeClr val="bg1"/>
              </a:solidFill>
            </a:endParaRPr>
          </a:p>
        </p:txBody>
      </p:sp>
      <p:sp>
        <p:nvSpPr>
          <p:cNvPr id="5" name="מציין מיקום של כותרת תחתונה 4"/>
          <p:cNvSpPr>
            <a:spLocks noGrp="1"/>
          </p:cNvSpPr>
          <p:nvPr>
            <p:ph type="ftr" sz="quarter" idx="3"/>
          </p:nvPr>
        </p:nvSpPr>
        <p:spPr>
          <a:xfrm>
            <a:off x="11073132" y="1068912"/>
            <a:ext cx="1133538" cy="6478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none"/>
        </p:style>
        <p:txBody>
          <a:bodyPr vert="horz" lIns="91440" tIns="45720" rIns="91440" bIns="45720" rtlCol="1" anchor="ctr"/>
          <a:lstStyle>
            <a:lvl1pPr algn="ctr"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he-IL" dirty="0" smtClean="0"/>
              <a:t>שיעור 4</a:t>
            </a:r>
            <a:endParaRPr lang="he-IL" dirty="0"/>
          </a:p>
        </p:txBody>
      </p:sp>
    </p:spTree>
    <p:extLst>
      <p:ext uri="{BB962C8B-B14F-4D97-AF65-F5344CB8AC3E}">
        <p14:creationId xmlns:p14="http://schemas.microsoft.com/office/powerpoint/2010/main" val="1333488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0"/>
          <a:solidFill>
            <a:schemeClr val="accent1"/>
          </a:solidFill>
          <a:effectLst>
            <a:outerShdw blurRad="38100" dist="25400" dir="5400000" algn="ctr" rotWithShape="0">
              <a:srgbClr val="6E747A">
                <a:alpha val="43000"/>
              </a:srgbClr>
            </a:outerShdw>
          </a:effectLst>
          <a:latin typeface="+mj-lt"/>
          <a:ea typeface="+mj-ea"/>
          <a:cs typeface="+mn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e-IL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כותרת 1"/>
          <p:cNvSpPr>
            <a:spLocks noGrp="1"/>
          </p:cNvSpPr>
          <p:nvPr>
            <p:ph type="title"/>
          </p:nvPr>
        </p:nvSpPr>
        <p:spPr>
          <a:xfrm>
            <a:off x="268358" y="113334"/>
            <a:ext cx="10515600" cy="1023955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none"/>
        </p:style>
        <p:txBody>
          <a:bodyPr vert="horz" lIns="91440" tIns="45720" rIns="91440" bIns="45720" rtlCol="1" anchor="ctr">
            <a:normAutofit/>
          </a:bodyPr>
          <a:lstStyle/>
          <a:p>
            <a:r>
              <a:rPr lang="he-IL" dirty="0"/>
              <a:t>לחץ כדי לערוך סגנון כותרת של תבנית בסיס</a:t>
            </a:r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idx="1"/>
          </p:nvPr>
        </p:nvSpPr>
        <p:spPr>
          <a:xfrm>
            <a:off x="268358" y="1281364"/>
            <a:ext cx="10515600" cy="5397732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/>
          <a:p>
            <a:pPr lvl="0"/>
            <a:r>
              <a:rPr lang="he-IL" dirty="0"/>
              <a:t>לחץ כדי לערוך סגנונות טקסט של תבנית בסיס</a:t>
            </a:r>
          </a:p>
          <a:p>
            <a:pPr lvl="1"/>
            <a:r>
              <a:rPr lang="he-IL" dirty="0"/>
              <a:t>רמה שנייה</a:t>
            </a:r>
          </a:p>
          <a:p>
            <a:pPr lvl="2"/>
            <a:r>
              <a:rPr lang="he-IL" dirty="0"/>
              <a:t>רמה שלישית</a:t>
            </a:r>
          </a:p>
          <a:p>
            <a:pPr lvl="3"/>
            <a:r>
              <a:rPr lang="he-IL" dirty="0"/>
              <a:t>רמה רביעית</a:t>
            </a:r>
          </a:p>
          <a:p>
            <a:pPr lvl="4"/>
            <a:r>
              <a:rPr lang="he-IL" dirty="0"/>
              <a:t>רמה חמישית</a:t>
            </a:r>
          </a:p>
        </p:txBody>
      </p:sp>
      <p:sp>
        <p:nvSpPr>
          <p:cNvPr id="6" name="מציין מיקום של מספר שקופית 5"/>
          <p:cNvSpPr>
            <a:spLocks noGrp="1"/>
          </p:cNvSpPr>
          <p:nvPr>
            <p:ph type="sldNum" sz="quarter" idx="4"/>
          </p:nvPr>
        </p:nvSpPr>
        <p:spPr>
          <a:xfrm>
            <a:off x="11270495" y="6408654"/>
            <a:ext cx="672548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1A33ECAC-53BC-409B-A967-2B2FACE508B3}" type="slidenum">
              <a:rPr lang="he-IL" smtClean="0"/>
              <a:pPr/>
              <a:t>‹#›</a:t>
            </a:fld>
            <a:endParaRPr lang="he-IL"/>
          </a:p>
        </p:txBody>
      </p:sp>
      <p:sp>
        <p:nvSpPr>
          <p:cNvPr id="7" name="מלבן 6"/>
          <p:cNvSpPr/>
          <p:nvPr userDrawn="1"/>
        </p:nvSpPr>
        <p:spPr>
          <a:xfrm>
            <a:off x="11040000" y="0"/>
            <a:ext cx="11520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8" name="TextBox 7"/>
          <p:cNvSpPr txBox="1"/>
          <p:nvPr userDrawn="1"/>
        </p:nvSpPr>
        <p:spPr>
          <a:xfrm>
            <a:off x="11106719" y="3579935"/>
            <a:ext cx="1000100" cy="720000"/>
          </a:xfrm>
          <a:prstGeom prst="roundRect">
            <a:avLst/>
          </a:prstGeom>
          <a:gradFill flip="none" rotWithShape="1">
            <a:gsLst>
              <a:gs pos="0">
                <a:srgbClr val="0099CC">
                  <a:tint val="66000"/>
                  <a:satMod val="160000"/>
                </a:srgbClr>
              </a:gs>
              <a:gs pos="50000">
                <a:srgbClr val="0099CC">
                  <a:tint val="44500"/>
                  <a:satMod val="160000"/>
                </a:srgbClr>
              </a:gs>
              <a:gs pos="100000">
                <a:srgbClr val="0099CC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1">
            <a:spAutoFit/>
          </a:bodyPr>
          <a:lstStyle/>
          <a:p>
            <a:pPr algn="ctr"/>
            <a:r>
              <a:rPr lang="he-IL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פתיחה</a:t>
            </a:r>
          </a:p>
        </p:txBody>
      </p:sp>
      <p:sp>
        <p:nvSpPr>
          <p:cNvPr id="9" name="TextBox 8"/>
          <p:cNvSpPr txBox="1"/>
          <p:nvPr userDrawn="1"/>
        </p:nvSpPr>
        <p:spPr>
          <a:xfrm>
            <a:off x="11114100" y="4541629"/>
            <a:ext cx="1000100" cy="817245"/>
          </a:xfrm>
          <a:prstGeom prst="roundRect">
            <a:avLst/>
          </a:prstGeom>
          <a:gradFill flip="none" rotWithShape="1">
            <a:gsLst>
              <a:gs pos="0">
                <a:srgbClr val="0099CC">
                  <a:tint val="66000"/>
                  <a:satMod val="160000"/>
                </a:srgbClr>
              </a:gs>
              <a:gs pos="50000">
                <a:srgbClr val="0099CC">
                  <a:tint val="44500"/>
                  <a:satMod val="160000"/>
                </a:srgbClr>
              </a:gs>
              <a:gs pos="100000">
                <a:srgbClr val="0099CC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1">
            <a:spAutoFit/>
          </a:bodyPr>
          <a:lstStyle/>
          <a:p>
            <a:pPr algn="ctr"/>
            <a:r>
              <a:rPr lang="he-IL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מצבים</a:t>
            </a:r>
          </a:p>
          <a:p>
            <a:pPr algn="ctr"/>
            <a:r>
              <a:rPr lang="he-IL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ותגובות</a:t>
            </a:r>
          </a:p>
          <a:p>
            <a:pPr algn="ctr"/>
            <a:endParaRPr lang="he-IL" sz="1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4" name="TextBox 13"/>
          <p:cNvSpPr txBox="1"/>
          <p:nvPr userDrawn="1"/>
        </p:nvSpPr>
        <p:spPr>
          <a:xfrm>
            <a:off x="11106719" y="5600569"/>
            <a:ext cx="1000100" cy="720000"/>
          </a:xfrm>
          <a:prstGeom prst="roundRect">
            <a:avLst/>
          </a:prstGeom>
          <a:gradFill flip="none" rotWithShape="1">
            <a:gsLst>
              <a:gs pos="0">
                <a:srgbClr val="0099CC">
                  <a:tint val="66000"/>
                  <a:satMod val="160000"/>
                </a:srgbClr>
              </a:gs>
              <a:gs pos="50000">
                <a:srgbClr val="0099CC">
                  <a:tint val="44500"/>
                  <a:satMod val="160000"/>
                </a:srgbClr>
              </a:gs>
              <a:gs pos="100000">
                <a:srgbClr val="0099CC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1">
            <a:spAutoFit/>
          </a:bodyPr>
          <a:lstStyle/>
          <a:p>
            <a:pPr algn="ctr"/>
            <a:r>
              <a:rPr lang="he-IL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סיכום</a:t>
            </a:r>
          </a:p>
        </p:txBody>
      </p:sp>
      <p:sp>
        <p:nvSpPr>
          <p:cNvPr id="16" name="מציין מיקום של מספר שקופית 5"/>
          <p:cNvSpPr txBox="1">
            <a:spLocks/>
          </p:cNvSpPr>
          <p:nvPr userDrawn="1"/>
        </p:nvSpPr>
        <p:spPr>
          <a:xfrm>
            <a:off x="11303627" y="6428534"/>
            <a:ext cx="672548" cy="365125"/>
          </a:xfrm>
          <a:prstGeom prst="rect">
            <a:avLst/>
          </a:prstGeom>
        </p:spPr>
        <p:txBody>
          <a:bodyPr/>
          <a:lstStyle>
            <a:defPPr>
              <a:defRPr lang="he-IL"/>
            </a:defPPr>
            <a:lvl1pPr marL="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33ECAC-53BC-409B-A967-2B2FACE508B3}" type="slidenum">
              <a:rPr lang="he-IL" smtClean="0">
                <a:solidFill>
                  <a:schemeClr val="bg1"/>
                </a:solidFill>
              </a:rPr>
              <a:pPr algn="ctr"/>
              <a:t>‹#›</a:t>
            </a:fld>
            <a:endParaRPr lang="he-IL">
              <a:solidFill>
                <a:schemeClr val="bg1"/>
              </a:solidFill>
            </a:endParaRPr>
          </a:p>
        </p:txBody>
      </p:sp>
      <p:sp>
        <p:nvSpPr>
          <p:cNvPr id="5" name="מציין מיקום של כותרת תחתונה 4"/>
          <p:cNvSpPr>
            <a:spLocks noGrp="1"/>
          </p:cNvSpPr>
          <p:nvPr>
            <p:ph type="ftr" sz="quarter" idx="3"/>
          </p:nvPr>
        </p:nvSpPr>
        <p:spPr>
          <a:xfrm>
            <a:off x="11040000" y="1069008"/>
            <a:ext cx="1133538" cy="64781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none"/>
        </p:style>
        <p:txBody>
          <a:bodyPr vert="horz" lIns="91440" tIns="45720" rIns="91440" bIns="45720" rtlCol="1" anchor="ctr"/>
          <a:lstStyle>
            <a:lvl1pPr algn="ctr">
              <a:defRPr sz="12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he-IL" dirty="0"/>
              <a:t>שיעור: 6</a:t>
            </a:r>
          </a:p>
        </p:txBody>
      </p:sp>
      <p:pic>
        <p:nvPicPr>
          <p:cNvPr id="2050" name="Picture 2" descr="C:\Users\shanii\Desktop\אייקונים לנחמה\חושבים חיים.jpg2.jpg"/>
          <p:cNvPicPr>
            <a:picLocks noChangeAspect="1" noChangeArrowheads="1"/>
          </p:cNvPicPr>
          <p:nvPr userDrawn="1"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1201400" y="139700"/>
            <a:ext cx="825500" cy="7747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16132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0"/>
          <a:solidFill>
            <a:schemeClr val="accent1"/>
          </a:solidFill>
          <a:effectLst>
            <a:outerShdw blurRad="38100" dist="25400" dir="5400000" algn="ctr" rotWithShape="0">
              <a:srgbClr val="6E747A">
                <a:alpha val="43000"/>
              </a:srgbClr>
            </a:outerShdw>
          </a:effectLst>
          <a:latin typeface="+mj-lt"/>
          <a:ea typeface="+mj-ea"/>
          <a:cs typeface="+mn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e-IL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7" Type="http://schemas.openxmlformats.org/officeDocument/2006/relationships/image" Target="../media/image17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6.png"/><Relationship Id="rId5" Type="http://schemas.openxmlformats.org/officeDocument/2006/relationships/image" Target="../media/image15.gif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slide" Target="slide8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slide" Target="slide8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Relationship Id="rId9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32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32.gif"/><Relationship Id="rId5" Type="http://schemas.openxmlformats.org/officeDocument/2006/relationships/image" Target="../media/image35.gif"/><Relationship Id="rId4" Type="http://schemas.openxmlformats.org/officeDocument/2006/relationships/image" Target="../media/image34.gi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video" Target="../media/media3.avi"/><Relationship Id="rId1" Type="http://schemas.microsoft.com/office/2007/relationships/media" Target="../media/media3.avi"/><Relationship Id="rId4" Type="http://schemas.openxmlformats.org/officeDocument/2006/relationships/image" Target="../media/image3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5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5"/>
          <p:cNvSpPr txBox="1">
            <a:spLocks noGrp="1"/>
          </p:cNvSpPr>
          <p:nvPr>
            <p:ph type="body" sz="quarter" idx="15"/>
          </p:nvPr>
        </p:nvSpPr>
        <p:spPr>
          <a:xfrm>
            <a:off x="1943668" y="3370481"/>
            <a:ext cx="8382413" cy="824410"/>
          </a:xfrm>
        </p:spPr>
        <p:txBody>
          <a:bodyPr/>
          <a:lstStyle/>
          <a:p>
            <a:pPr lvl="0"/>
            <a:r>
              <a:rPr lang="he-IL" sz="4800" dirty="0"/>
              <a:t>משמרות </a:t>
            </a:r>
            <a:r>
              <a:rPr lang="he-IL" sz="4800" dirty="0" err="1"/>
              <a:t>הזה"ב</a:t>
            </a:r>
            <a:r>
              <a:rPr lang="he-IL" sz="4800" dirty="0"/>
              <a:t/>
            </a:r>
            <a:br>
              <a:rPr lang="he-IL" sz="4800" dirty="0"/>
            </a:br>
            <a:endParaRPr lang="he-IL" sz="4800" dirty="0"/>
          </a:p>
        </p:txBody>
      </p:sp>
      <p:sp>
        <p:nvSpPr>
          <p:cNvPr id="239" name="Google Shape;239;p5"/>
          <p:cNvSpPr txBox="1">
            <a:spLocks noGrp="1"/>
          </p:cNvSpPr>
          <p:nvPr>
            <p:ph type="body" sz="quarter" idx="16"/>
          </p:nvPr>
        </p:nvSpPr>
        <p:spPr>
          <a:xfrm>
            <a:off x="2063399" y="4126531"/>
            <a:ext cx="6863253" cy="686155"/>
          </a:xfrm>
        </p:spPr>
        <p:txBody>
          <a:bodyPr/>
          <a:lstStyle/>
          <a:p>
            <a:pPr lvl="0"/>
            <a:r>
              <a:rPr lang="he-IL" dirty="0"/>
              <a:t>נושא השיעור: מרחק עצירה </a:t>
            </a:r>
            <a:r>
              <a:rPr lang="he-IL" dirty="0" smtClean="0"/>
              <a:t>וגורמים </a:t>
            </a:r>
            <a:r>
              <a:rPr lang="he-IL" dirty="0"/>
              <a:t>המשפיעים על ההתרחשות בכביש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2874761-6EDB-5D40-A79B-9C82F478C33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>
            <a:normAutofit fontScale="92500" lnSpcReduction="20000"/>
          </a:bodyPr>
          <a:lstStyle/>
          <a:p>
            <a:r>
              <a:rPr lang="he-IL" dirty="0">
                <a:sym typeface="Calibri"/>
              </a:rPr>
              <a:t>עם המורה: </a:t>
            </a:r>
            <a:r>
              <a:rPr lang="he-IL" dirty="0" smtClean="0">
                <a:sym typeface="Calibri"/>
              </a:rPr>
              <a:t>איילת בכר</a:t>
            </a:r>
            <a:endParaRPr lang="he-IL" dirty="0">
              <a:sym typeface="Calibri"/>
            </a:endParaRPr>
          </a:p>
        </p:txBody>
      </p:sp>
      <p:pic>
        <p:nvPicPr>
          <p:cNvPr id="241" name="Google Shape;241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-2705291">
            <a:off x="3733675" y="632278"/>
            <a:ext cx="658648" cy="2212383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תמונה 3">
            <a:extLst>
              <a:ext uri="{FF2B5EF4-FFF2-40B4-BE49-F238E27FC236}">
                <a16:creationId xmlns:a16="http://schemas.microsoft.com/office/drawing/2014/main" id="{58045537-7301-4BDB-B6DE-BA0FED90282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6652" y="206813"/>
            <a:ext cx="3147361" cy="129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497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כותרת 1">
            <a:extLst>
              <a:ext uri="{FF2B5EF4-FFF2-40B4-BE49-F238E27FC236}">
                <a16:creationId xmlns:a16="http://schemas.microsoft.com/office/drawing/2014/main" id="{00A5380B-7398-4215-BF12-AF49EE9FB257}"/>
              </a:ext>
            </a:extLst>
          </p:cNvPr>
          <p:cNvSpPr txBox="1">
            <a:spLocks/>
          </p:cNvSpPr>
          <p:nvPr/>
        </p:nvSpPr>
        <p:spPr>
          <a:xfrm>
            <a:off x="268358" y="165585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 smtClean="0">
                <a:solidFill>
                  <a:schemeClr val="bg1"/>
                </a:solidFill>
              </a:rPr>
              <a:t>מה נלמד?</a:t>
            </a:r>
            <a:endParaRPr lang="he-IL" dirty="0">
              <a:solidFill>
                <a:schemeClr val="bg1"/>
              </a:solidFill>
            </a:endParaRPr>
          </a:p>
        </p:txBody>
      </p:sp>
      <p:sp>
        <p:nvSpPr>
          <p:cNvPr id="5" name="מציין מיקום תוכן 2">
            <a:extLst>
              <a:ext uri="{FF2B5EF4-FFF2-40B4-BE49-F238E27FC236}">
                <a16:creationId xmlns:a16="http://schemas.microsoft.com/office/drawing/2014/main" id="{5EDF809E-8C2C-47FB-BB95-39A873E0B3B1}"/>
              </a:ext>
            </a:extLst>
          </p:cNvPr>
          <p:cNvSpPr txBox="1">
            <a:spLocks/>
          </p:cNvSpPr>
          <p:nvPr/>
        </p:nvSpPr>
        <p:spPr>
          <a:xfrm>
            <a:off x="268358" y="1281364"/>
            <a:ext cx="10515600" cy="539773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he-IL" b="1" dirty="0" smtClean="0"/>
              <a:t>מהו מרחק עצירה?</a:t>
            </a:r>
            <a:endParaRPr lang="he-IL" b="1" dirty="0"/>
          </a:p>
          <a:p>
            <a:pPr>
              <a:lnSpc>
                <a:spcPct val="200000"/>
              </a:lnSpc>
            </a:pPr>
            <a:r>
              <a:rPr lang="he-IL" b="1" dirty="0" smtClean="0"/>
              <a:t>גורמים המשפיעים על ההתרחשות בכביש</a:t>
            </a:r>
            <a:endParaRPr lang="he-IL" b="1" dirty="0"/>
          </a:p>
          <a:p>
            <a:pPr>
              <a:lnSpc>
                <a:spcPct val="200000"/>
              </a:lnSpc>
            </a:pPr>
            <a:r>
              <a:rPr lang="he-IL" b="1" dirty="0" smtClean="0"/>
              <a:t>סוגי כלי רכב שלא נעצור במשמרות </a:t>
            </a:r>
            <a:r>
              <a:rPr lang="he-IL" b="1" dirty="0" err="1" smtClean="0"/>
              <a:t>הזה"ב</a:t>
            </a:r>
            <a:endParaRPr lang="he-IL" b="1" dirty="0" smtClean="0"/>
          </a:p>
          <a:p>
            <a:pPr>
              <a:lnSpc>
                <a:spcPct val="200000"/>
              </a:lnSpc>
            </a:pPr>
            <a:r>
              <a:rPr lang="he-IL" b="1" dirty="0" smtClean="0"/>
              <a:t>מצבים ותגובות במשמרות </a:t>
            </a:r>
            <a:r>
              <a:rPr lang="he-IL" b="1" dirty="0" err="1" smtClean="0"/>
              <a:t>הזה"</a:t>
            </a:r>
            <a:r>
              <a:rPr lang="he-IL" b="1" dirty="0" err="1"/>
              <a:t>ב</a:t>
            </a:r>
            <a:endParaRPr lang="he-IL" b="1" dirty="0"/>
          </a:p>
        </p:txBody>
      </p:sp>
      <p:sp>
        <p:nvSpPr>
          <p:cNvPr id="6" name="מלבן 4">
            <a:extLst>
              <a:ext uri="{FF2B5EF4-FFF2-40B4-BE49-F238E27FC236}">
                <a16:creationId xmlns:a16="http://schemas.microsoft.com/office/drawing/2014/main" id="{B1A7998B-5A8F-4B58-8D25-35496D6DAA97}"/>
              </a:ext>
            </a:extLst>
          </p:cNvPr>
          <p:cNvSpPr/>
          <p:nvPr/>
        </p:nvSpPr>
        <p:spPr>
          <a:xfrm>
            <a:off x="11053823" y="1743456"/>
            <a:ext cx="1138177" cy="85359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974663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כותרת 1">
            <a:extLst>
              <a:ext uri="{FF2B5EF4-FFF2-40B4-BE49-F238E27FC236}">
                <a16:creationId xmlns:a16="http://schemas.microsoft.com/office/drawing/2014/main" id="{00A5380B-7398-4215-BF12-AF49EE9FB257}"/>
              </a:ext>
            </a:extLst>
          </p:cNvPr>
          <p:cNvSpPr txBox="1">
            <a:spLocks/>
          </p:cNvSpPr>
          <p:nvPr/>
        </p:nvSpPr>
        <p:spPr>
          <a:xfrm>
            <a:off x="268358" y="113334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בשיעור הקודם... </a:t>
            </a:r>
          </a:p>
        </p:txBody>
      </p:sp>
      <p:sp>
        <p:nvSpPr>
          <p:cNvPr id="5" name="מציין מיקום תוכן 2">
            <a:extLst>
              <a:ext uri="{FF2B5EF4-FFF2-40B4-BE49-F238E27FC236}">
                <a16:creationId xmlns:a16="http://schemas.microsoft.com/office/drawing/2014/main" id="{5EDF809E-8C2C-47FB-BB95-39A873E0B3B1}"/>
              </a:ext>
            </a:extLst>
          </p:cNvPr>
          <p:cNvSpPr txBox="1">
            <a:spLocks/>
          </p:cNvSpPr>
          <p:nvPr/>
        </p:nvSpPr>
        <p:spPr>
          <a:xfrm>
            <a:off x="268358" y="1281364"/>
            <a:ext cx="10515600" cy="539773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he-IL" b="1" dirty="0"/>
              <a:t>מהם שלושת סוגי הכבישים בהם קיימים מעברי חציה שלמדנו?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he-IL" b="1" dirty="0">
                <a:solidFill>
                  <a:srgbClr val="7030A0"/>
                </a:solidFill>
              </a:rPr>
              <a:t>מהו תפקידו של האוחז? היכן עליו לעמוד בכל אחד ממעברי החציה? כיצד מחליט להושיט את התמרור לפתיחה או לסגירה של מעבר חציה?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he-IL" b="1" dirty="0">
                <a:solidFill>
                  <a:srgbClr val="C00000"/>
                </a:solidFill>
              </a:rPr>
              <a:t>מהו תפקידו של המתאם? כיצד מחליט האם להורות על פתיחה או סגירה של מעבר חציה?</a:t>
            </a:r>
          </a:p>
        </p:txBody>
      </p:sp>
      <p:sp>
        <p:nvSpPr>
          <p:cNvPr id="6" name="מלבן 4">
            <a:extLst>
              <a:ext uri="{FF2B5EF4-FFF2-40B4-BE49-F238E27FC236}">
                <a16:creationId xmlns:a16="http://schemas.microsoft.com/office/drawing/2014/main" id="{B1A7998B-5A8F-4B58-8D25-35496D6DAA97}"/>
              </a:ext>
            </a:extLst>
          </p:cNvPr>
          <p:cNvSpPr/>
          <p:nvPr/>
        </p:nvSpPr>
        <p:spPr>
          <a:xfrm>
            <a:off x="11053823" y="1743456"/>
            <a:ext cx="1138177" cy="85359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947709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357BA957-D398-4B40-9F3B-15487D107A99}"/>
              </a:ext>
            </a:extLst>
          </p:cNvPr>
          <p:cNvSpPr txBox="1">
            <a:spLocks/>
          </p:cNvSpPr>
          <p:nvPr/>
        </p:nvSpPr>
        <p:spPr>
          <a:xfrm>
            <a:off x="425113" y="169655"/>
            <a:ext cx="10515600" cy="1023955"/>
          </a:xfrm>
          <a:prstGeom prst="roundRect">
            <a:avLst/>
          </a:prstGeom>
        </p:spPr>
        <p:txBody>
          <a:bodyPr>
            <a:normAutofit/>
          </a:bodyPr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נרחיב את הדעת:  מרחק עצירה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0FAA3AE0-ECD7-491C-AAB2-89D26E2849D2}"/>
              </a:ext>
            </a:extLst>
          </p:cNvPr>
          <p:cNvSpPr txBox="1">
            <a:spLocks/>
          </p:cNvSpPr>
          <p:nvPr/>
        </p:nvSpPr>
        <p:spPr>
          <a:xfrm>
            <a:off x="268358" y="2470824"/>
            <a:ext cx="10515600" cy="4208272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anose="020B0604020202020204" pitchFamily="34" charset="0"/>
              <a:buNone/>
            </a:pPr>
            <a:endParaRPr lang="he-IL" sz="7200" b="1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Font typeface="Arial" panose="020B0604020202020204" pitchFamily="34" charset="0"/>
              <a:buNone/>
            </a:pPr>
            <a:endParaRPr lang="he-IL" sz="7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3E2679-FA6D-46E6-B2B7-0B649FDD0D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10151" y="3330574"/>
            <a:ext cx="12763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http://www.elcy.co.il/21/DAL-11.GIF">
            <a:extLst>
              <a:ext uri="{FF2B5EF4-FFF2-40B4-BE49-F238E27FC236}">
                <a16:creationId xmlns:a16="http://schemas.microsoft.com/office/drawing/2014/main" id="{0EEAA065-3C4B-4DBF-995D-B928671033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41" r="12004"/>
          <a:stretch/>
        </p:blipFill>
        <p:spPr bwMode="auto">
          <a:xfrm>
            <a:off x="1225689" y="3330574"/>
            <a:ext cx="1692613" cy="2214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5" descr=" מגה אנימציות - ילדים להורדה ">
            <a:extLst>
              <a:ext uri="{FF2B5EF4-FFF2-40B4-BE49-F238E27FC236}">
                <a16:creationId xmlns:a16="http://schemas.microsoft.com/office/drawing/2014/main" id="{5FC44D7C-1BDA-4756-BB69-6AD6CA962E83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25613" y="1730375"/>
            <a:ext cx="6381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מלבן 6">
            <a:extLst>
              <a:ext uri="{FF2B5EF4-FFF2-40B4-BE49-F238E27FC236}">
                <a16:creationId xmlns:a16="http://schemas.microsoft.com/office/drawing/2014/main" id="{5B61F736-DA65-436D-B846-48C200B1AF03}"/>
              </a:ext>
            </a:extLst>
          </p:cNvPr>
          <p:cNvSpPr/>
          <p:nvPr/>
        </p:nvSpPr>
        <p:spPr>
          <a:xfrm>
            <a:off x="3875633" y="5544765"/>
            <a:ext cx="6241133" cy="707886"/>
          </a:xfrm>
          <a:prstGeom prst="rect">
            <a:avLst/>
          </a:prstGeom>
          <a:solidFill>
            <a:schemeClr val="bg1"/>
          </a:solidFill>
          <a:ln>
            <a:solidFill>
              <a:srgbClr val="0099CC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he-IL" sz="4000" b="1" dirty="0"/>
              <a:t>תשובה שהיא פעולה</a:t>
            </a:r>
          </a:p>
        </p:txBody>
      </p:sp>
      <p:sp>
        <p:nvSpPr>
          <p:cNvPr id="8" name="מלבן 7">
            <a:extLst>
              <a:ext uri="{FF2B5EF4-FFF2-40B4-BE49-F238E27FC236}">
                <a16:creationId xmlns:a16="http://schemas.microsoft.com/office/drawing/2014/main" id="{E3C874C5-BB0B-4B86-A44B-B040AF0E4081}"/>
              </a:ext>
            </a:extLst>
          </p:cNvPr>
          <p:cNvSpPr/>
          <p:nvPr/>
        </p:nvSpPr>
        <p:spPr>
          <a:xfrm>
            <a:off x="3886859" y="4693996"/>
            <a:ext cx="6241133" cy="707886"/>
          </a:xfrm>
          <a:prstGeom prst="rect">
            <a:avLst/>
          </a:prstGeom>
          <a:solidFill>
            <a:schemeClr val="bg1"/>
          </a:solidFill>
          <a:ln>
            <a:solidFill>
              <a:srgbClr val="0099CC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he-IL" sz="4000" b="1" dirty="0"/>
              <a:t>תגובה =</a:t>
            </a:r>
          </a:p>
        </p:txBody>
      </p:sp>
      <p:sp>
        <p:nvSpPr>
          <p:cNvPr id="9" name="מלבן 4">
            <a:extLst>
              <a:ext uri="{FF2B5EF4-FFF2-40B4-BE49-F238E27FC236}">
                <a16:creationId xmlns:a16="http://schemas.microsoft.com/office/drawing/2014/main" id="{3D4BE6DD-8C9F-4E24-9B8F-3B99078F1AA2}"/>
              </a:ext>
            </a:extLst>
          </p:cNvPr>
          <p:cNvSpPr/>
          <p:nvPr/>
        </p:nvSpPr>
        <p:spPr>
          <a:xfrm>
            <a:off x="11053823" y="2669433"/>
            <a:ext cx="1138177" cy="85359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210835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4" presetID="42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C24DE7BD-6B53-470F-8251-C47BC56C1205}"/>
              </a:ext>
            </a:extLst>
          </p:cNvPr>
          <p:cNvSpPr txBox="1">
            <a:spLocks/>
          </p:cNvSpPr>
          <p:nvPr/>
        </p:nvSpPr>
        <p:spPr>
          <a:xfrm>
            <a:off x="399142" y="200338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מה תרגלנו?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120156-F580-4217-BC17-BB231FC512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12875" y="2360153"/>
            <a:ext cx="950471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4" descr="http://www.wikirefua.org.il/images/thumb/d/d0/%D7%90%D7%9C%D7%A6%D7%94%D7%99%D7%99%D7%9E%D7%A83.png/500px-%D7%90%D7%9C%D7%A6%D7%94%D7%99%D7%99%D7%9E%D7%A83.png">
            <a:extLst>
              <a:ext uri="{FF2B5EF4-FFF2-40B4-BE49-F238E27FC236}">
                <a16:creationId xmlns:a16="http://schemas.microsoft.com/office/drawing/2014/main" id="{0CF42917-213F-42E9-AD78-C50B6705D6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l="6133" r="40000" b="47458"/>
          <a:stretch>
            <a:fillRect/>
          </a:stretch>
        </p:blipFill>
        <p:spPr bwMode="auto">
          <a:xfrm>
            <a:off x="8319811" y="3521658"/>
            <a:ext cx="736600" cy="913913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4F0A2DD-B637-4B63-8299-294648A1FE82}"/>
              </a:ext>
            </a:extLst>
          </p:cNvPr>
          <p:cNvSpPr txBox="1"/>
          <p:nvPr/>
        </p:nvSpPr>
        <p:spPr>
          <a:xfrm>
            <a:off x="5106622" y="1464348"/>
            <a:ext cx="2600960" cy="584775"/>
          </a:xfrm>
          <a:prstGeom prst="rect">
            <a:avLst/>
          </a:prstGeom>
          <a:noFill/>
          <a:ln>
            <a:noFill/>
          </a:ln>
        </p:spPr>
        <p:txBody>
          <a:bodyPr wrap="square" rtlCol="1">
            <a:spAutoFit/>
          </a:bodyPr>
          <a:lstStyle/>
          <a:p>
            <a:pPr algn="ctr"/>
            <a:r>
              <a:rPr lang="he-IL" sz="3200" b="1" dirty="0">
                <a:solidFill>
                  <a:schemeClr val="accent2"/>
                </a:solidFill>
              </a:rPr>
              <a:t>במח שלנו: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A6BF9C-A050-427F-B86B-6FF90B4ECCF1}"/>
              </a:ext>
            </a:extLst>
          </p:cNvPr>
          <p:cNvSpPr txBox="1"/>
          <p:nvPr/>
        </p:nvSpPr>
        <p:spPr>
          <a:xfrm>
            <a:off x="2089102" y="1464350"/>
            <a:ext cx="2600960" cy="584775"/>
          </a:xfrm>
          <a:prstGeom prst="rect">
            <a:avLst/>
          </a:prstGeom>
          <a:noFill/>
          <a:ln>
            <a:noFill/>
          </a:ln>
        </p:spPr>
        <p:txBody>
          <a:bodyPr wrap="square" rtlCol="1">
            <a:spAutoFit/>
          </a:bodyPr>
          <a:lstStyle/>
          <a:p>
            <a:pPr algn="ctr"/>
            <a:r>
              <a:rPr lang="he-IL" sz="3200" b="1" dirty="0">
                <a:solidFill>
                  <a:schemeClr val="accent2"/>
                </a:solidFill>
              </a:rPr>
              <a:t>בתרגיל בכיתה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E8DE73-B271-4C2F-BA0D-44EA6DF7ABBF}"/>
              </a:ext>
            </a:extLst>
          </p:cNvPr>
          <p:cNvSpPr txBox="1"/>
          <p:nvPr/>
        </p:nvSpPr>
        <p:spPr>
          <a:xfrm>
            <a:off x="5004526" y="2357375"/>
            <a:ext cx="2600960" cy="720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he-IL" sz="3200" dirty="0">
                <a:solidFill>
                  <a:sysClr val="windowText" lastClr="000000"/>
                </a:solidFill>
              </a:rPr>
              <a:t>גירוי וקלט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A16DEA-236D-4E32-80B6-B13A757331B9}"/>
              </a:ext>
            </a:extLst>
          </p:cNvPr>
          <p:cNvSpPr txBox="1"/>
          <p:nvPr/>
        </p:nvSpPr>
        <p:spPr>
          <a:xfrm>
            <a:off x="1987006" y="2357376"/>
            <a:ext cx="2600960" cy="720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he-IL" sz="3200" dirty="0">
                <a:solidFill>
                  <a:sysClr val="windowText" lastClr="000000"/>
                </a:solidFill>
              </a:rPr>
              <a:t>חפץ נעזב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EA69FA-14D9-4A00-A698-301B4390DA0A}"/>
              </a:ext>
            </a:extLst>
          </p:cNvPr>
          <p:cNvSpPr txBox="1"/>
          <p:nvPr/>
        </p:nvSpPr>
        <p:spPr>
          <a:xfrm>
            <a:off x="4953726" y="3698495"/>
            <a:ext cx="2600960" cy="720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he-IL" sz="3200" dirty="0">
                <a:solidFill>
                  <a:sysClr val="windowText" lastClr="000000"/>
                </a:solidFill>
              </a:rPr>
              <a:t>עיבוד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C766FC6-1B64-4212-8388-8DCE5DAD600D}"/>
              </a:ext>
            </a:extLst>
          </p:cNvPr>
          <p:cNvSpPr txBox="1"/>
          <p:nvPr/>
        </p:nvSpPr>
        <p:spPr>
          <a:xfrm>
            <a:off x="1966686" y="3698498"/>
            <a:ext cx="2600960" cy="720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he-IL" sz="3200" dirty="0">
                <a:solidFill>
                  <a:sysClr val="windowText" lastClr="000000"/>
                </a:solidFill>
              </a:rPr>
              <a:t>מח נותן הוראה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D2430C-5C13-4335-AEB4-94BA2ACCC21A}"/>
              </a:ext>
            </a:extLst>
          </p:cNvPr>
          <p:cNvSpPr txBox="1"/>
          <p:nvPr/>
        </p:nvSpPr>
        <p:spPr>
          <a:xfrm>
            <a:off x="4984206" y="5029455"/>
            <a:ext cx="2600960" cy="720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he-IL" sz="3200" dirty="0">
                <a:solidFill>
                  <a:sysClr val="windowText" lastClr="000000"/>
                </a:solidFill>
              </a:rPr>
              <a:t>תגובה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A4A1B9-1F0A-4C97-A489-AB0FE40B3E1D}"/>
              </a:ext>
            </a:extLst>
          </p:cNvPr>
          <p:cNvSpPr txBox="1"/>
          <p:nvPr/>
        </p:nvSpPr>
        <p:spPr>
          <a:xfrm>
            <a:off x="1966686" y="5029459"/>
            <a:ext cx="2600960" cy="107721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he-IL" sz="3200" dirty="0">
                <a:solidFill>
                  <a:sysClr val="windowText" lastClr="000000"/>
                </a:solidFill>
              </a:rPr>
              <a:t>פעולה פיזית (תפיסת חפץ)</a:t>
            </a:r>
          </a:p>
        </p:txBody>
      </p:sp>
      <p:sp>
        <p:nvSpPr>
          <p:cNvPr id="13" name="חץ למטה 17">
            <a:extLst>
              <a:ext uri="{FF2B5EF4-FFF2-40B4-BE49-F238E27FC236}">
                <a16:creationId xmlns:a16="http://schemas.microsoft.com/office/drawing/2014/main" id="{63E60446-E39A-46B2-9C60-CB9EC36A0D2C}"/>
              </a:ext>
            </a:extLst>
          </p:cNvPr>
          <p:cNvSpPr/>
          <p:nvPr/>
        </p:nvSpPr>
        <p:spPr>
          <a:xfrm>
            <a:off x="8524240" y="3177813"/>
            <a:ext cx="325120" cy="1918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4" name="חץ למטה 18">
            <a:extLst>
              <a:ext uri="{FF2B5EF4-FFF2-40B4-BE49-F238E27FC236}">
                <a16:creationId xmlns:a16="http://schemas.microsoft.com/office/drawing/2014/main" id="{108C8E31-3192-4AF3-B792-F62B64BFD7C2}"/>
              </a:ext>
            </a:extLst>
          </p:cNvPr>
          <p:cNvSpPr/>
          <p:nvPr/>
        </p:nvSpPr>
        <p:spPr>
          <a:xfrm>
            <a:off x="8519201" y="4607877"/>
            <a:ext cx="325120" cy="1918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A7C97C-AB4F-445D-99D8-20B98A4186A8}"/>
              </a:ext>
            </a:extLst>
          </p:cNvPr>
          <p:cNvSpPr txBox="1"/>
          <p:nvPr/>
        </p:nvSpPr>
        <p:spPr>
          <a:xfrm>
            <a:off x="-196089" y="6319630"/>
            <a:ext cx="2832100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2200" dirty="0"/>
              <a:t>נהפוך לנהגים לרגע...</a:t>
            </a:r>
          </a:p>
        </p:txBody>
      </p:sp>
      <p:sp>
        <p:nvSpPr>
          <p:cNvPr id="16" name="מלבן 4">
            <a:extLst>
              <a:ext uri="{FF2B5EF4-FFF2-40B4-BE49-F238E27FC236}">
                <a16:creationId xmlns:a16="http://schemas.microsoft.com/office/drawing/2014/main" id="{9902003F-A9AE-4FFD-83FD-0826764B3DCD}"/>
              </a:ext>
            </a:extLst>
          </p:cNvPr>
          <p:cNvSpPr/>
          <p:nvPr/>
        </p:nvSpPr>
        <p:spPr>
          <a:xfrm>
            <a:off x="11053823" y="3576629"/>
            <a:ext cx="1138177" cy="85359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7" name="חץ למטה 17">
            <a:extLst>
              <a:ext uri="{FF2B5EF4-FFF2-40B4-BE49-F238E27FC236}">
                <a16:creationId xmlns:a16="http://schemas.microsoft.com/office/drawing/2014/main" id="{8A412CE2-D750-4F86-B271-624AAD328528}"/>
              </a:ext>
            </a:extLst>
          </p:cNvPr>
          <p:cNvSpPr/>
          <p:nvPr/>
        </p:nvSpPr>
        <p:spPr>
          <a:xfrm>
            <a:off x="3124926" y="3215475"/>
            <a:ext cx="325120" cy="22555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8" name="חץ למטה 18">
            <a:extLst>
              <a:ext uri="{FF2B5EF4-FFF2-40B4-BE49-F238E27FC236}">
                <a16:creationId xmlns:a16="http://schemas.microsoft.com/office/drawing/2014/main" id="{3AC64FE1-0E08-4173-8803-52EE0B05C1BA}"/>
              </a:ext>
            </a:extLst>
          </p:cNvPr>
          <p:cNvSpPr/>
          <p:nvPr/>
        </p:nvSpPr>
        <p:spPr>
          <a:xfrm>
            <a:off x="3114766" y="4627715"/>
            <a:ext cx="325120" cy="22555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9" name="חץ למטה 17">
            <a:extLst>
              <a:ext uri="{FF2B5EF4-FFF2-40B4-BE49-F238E27FC236}">
                <a16:creationId xmlns:a16="http://schemas.microsoft.com/office/drawing/2014/main" id="{190F7A5D-F671-41D5-A042-9F546B531392}"/>
              </a:ext>
            </a:extLst>
          </p:cNvPr>
          <p:cNvSpPr/>
          <p:nvPr/>
        </p:nvSpPr>
        <p:spPr>
          <a:xfrm>
            <a:off x="6069268" y="3215475"/>
            <a:ext cx="325120" cy="22555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0" name="חץ למטה 18">
            <a:extLst>
              <a:ext uri="{FF2B5EF4-FFF2-40B4-BE49-F238E27FC236}">
                <a16:creationId xmlns:a16="http://schemas.microsoft.com/office/drawing/2014/main" id="{0ED63A5E-2E1E-4FF0-871C-A273B7F21C17}"/>
              </a:ext>
            </a:extLst>
          </p:cNvPr>
          <p:cNvSpPr/>
          <p:nvPr/>
        </p:nvSpPr>
        <p:spPr>
          <a:xfrm>
            <a:off x="6059108" y="4627715"/>
            <a:ext cx="325120" cy="22555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D41C310-27B7-4048-AC45-559FE5C5CAA2}"/>
              </a:ext>
            </a:extLst>
          </p:cNvPr>
          <p:cNvSpPr txBox="1"/>
          <p:nvPr/>
        </p:nvSpPr>
        <p:spPr>
          <a:xfrm>
            <a:off x="8014182" y="1465020"/>
            <a:ext cx="1410439" cy="584775"/>
          </a:xfrm>
          <a:prstGeom prst="rect">
            <a:avLst/>
          </a:prstGeom>
          <a:noFill/>
          <a:ln>
            <a:noFill/>
          </a:ln>
        </p:spPr>
        <p:txBody>
          <a:bodyPr wrap="square" rtlCol="1">
            <a:spAutoFit/>
          </a:bodyPr>
          <a:lstStyle/>
          <a:p>
            <a:pPr algn="ctr"/>
            <a:r>
              <a:rPr lang="he-IL" sz="3200" b="1" dirty="0">
                <a:solidFill>
                  <a:schemeClr val="accent2"/>
                </a:solidFill>
              </a:rPr>
              <a:t>בגוף:</a:t>
            </a:r>
          </a:p>
        </p:txBody>
      </p:sp>
      <p:pic>
        <p:nvPicPr>
          <p:cNvPr id="22" name="Picture 2" descr="http://www.albit.co.il/news/wpzx4zr5.gif">
            <a:extLst>
              <a:ext uri="{FF2B5EF4-FFF2-40B4-BE49-F238E27FC236}">
                <a16:creationId xmlns:a16="http://schemas.microsoft.com/office/drawing/2014/main" id="{542491AF-E9A6-4FB9-9E86-BFA2DA03B3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475" y="4906541"/>
            <a:ext cx="920871" cy="842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9478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/>
      <p:bldP spid="17" grpId="0" animBg="1"/>
      <p:bldP spid="18" grpId="0" animBg="1"/>
      <p:bldP spid="19" grpId="0" animBg="1"/>
      <p:bldP spid="20" grpId="0" animBg="1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כותרת 1">
            <a:extLst>
              <a:ext uri="{FF2B5EF4-FFF2-40B4-BE49-F238E27FC236}">
                <a16:creationId xmlns:a16="http://schemas.microsoft.com/office/drawing/2014/main" id="{20C8AF29-9744-4ABB-B163-1DBF287FF5F9}"/>
              </a:ext>
            </a:extLst>
          </p:cNvPr>
          <p:cNvSpPr txBox="1">
            <a:spLocks/>
          </p:cNvSpPr>
          <p:nvPr/>
        </p:nvSpPr>
        <p:spPr>
          <a:xfrm>
            <a:off x="268358" y="243963"/>
            <a:ext cx="10515600" cy="1023955"/>
          </a:xfrm>
          <a:prstGeom prst="roundRect">
            <a:avLst/>
          </a:prstGeom>
        </p:spPr>
        <p:txBody>
          <a:bodyPr>
            <a:normAutofit fontScale="90000" lnSpcReduction="20000"/>
          </a:bodyPr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pPr algn="ctr"/>
            <a:r>
              <a:rPr lang="he-IL" sz="4900" dirty="0">
                <a:solidFill>
                  <a:schemeClr val="bg1"/>
                </a:solidFill>
              </a:rPr>
              <a:t>נהפוך לנהגים לרגע...</a:t>
            </a:r>
            <a:r>
              <a:rPr lang="he-IL" dirty="0">
                <a:solidFill>
                  <a:schemeClr val="bg1"/>
                </a:solidFill>
              </a:rPr>
              <a:t/>
            </a:r>
            <a:br>
              <a:rPr lang="he-IL" dirty="0">
                <a:solidFill>
                  <a:schemeClr val="bg1"/>
                </a:solidFill>
              </a:rPr>
            </a:br>
            <a:endParaRPr lang="he-IL" dirty="0">
              <a:solidFill>
                <a:schemeClr val="bg1"/>
              </a:solidFill>
            </a:endParaRPr>
          </a:p>
        </p:txBody>
      </p:sp>
      <p:pic>
        <p:nvPicPr>
          <p:cNvPr id="7" name="שיעור 5שקופית 4נהגים דר' X.avi">
            <a:hlinkClick r:id="" action="ppaction://media"/>
            <a:extLst>
              <a:ext uri="{FF2B5EF4-FFF2-40B4-BE49-F238E27FC236}">
                <a16:creationId xmlns:a16="http://schemas.microsoft.com/office/drawing/2014/main" id="{7025D38F-AEE5-4D9B-8385-79478C0019E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758" y="1137289"/>
            <a:ext cx="10972800" cy="5542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07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תמונה 5">
            <a:extLst>
              <a:ext uri="{FF2B5EF4-FFF2-40B4-BE49-F238E27FC236}">
                <a16:creationId xmlns:a16="http://schemas.microsoft.com/office/drawing/2014/main" id="{347DEDF1-9561-4DF0-9645-A399FF1A2D33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 l="8809" r="2588"/>
          <a:stretch>
            <a:fillRect/>
          </a:stretch>
        </p:blipFill>
        <p:spPr bwMode="auto">
          <a:xfrm>
            <a:off x="0" y="805348"/>
            <a:ext cx="10871200" cy="3444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403363F-38B8-45BA-8039-C5D104C35C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29751" y="2465388"/>
            <a:ext cx="1701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תמונה 3" descr="CCI00026.bmp">
            <a:extLst>
              <a:ext uri="{FF2B5EF4-FFF2-40B4-BE49-F238E27FC236}">
                <a16:creationId xmlns:a16="http://schemas.microsoft.com/office/drawing/2014/main" id="{779DC0D6-0EC3-4E09-A5AB-C875560AB371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rcRect l="4419" r="20455" b="34784"/>
          <a:stretch>
            <a:fillRect/>
          </a:stretch>
        </p:blipFill>
        <p:spPr>
          <a:xfrm>
            <a:off x="7208445" y="1241427"/>
            <a:ext cx="749300" cy="89059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DBD6EB-0D2F-4E48-B036-B2219958E6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1000" y="4573588"/>
            <a:ext cx="190500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he-IL" sz="2400" b="1" dirty="0">
                <a:solidFill>
                  <a:srgbClr val="FF0000"/>
                </a:solidFill>
                <a:latin typeface="Calibri" pitchFamily="34" charset="0"/>
              </a:rPr>
              <a:t>מרחק תגובה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2C7F78-C633-4375-8BEB-CFB5B02986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31100" y="4964114"/>
            <a:ext cx="308610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he-IL" dirty="0">
                <a:latin typeface="Calibri" pitchFamily="34" charset="0"/>
              </a:rPr>
              <a:t>המרחק שעובר הרכב מהרגע ש</a:t>
            </a:r>
            <a:r>
              <a:rPr lang="he-IL" b="1" u="sng" dirty="0">
                <a:solidFill>
                  <a:srgbClr val="FF0000"/>
                </a:solidFill>
                <a:latin typeface="Calibri" pitchFamily="34" charset="0"/>
              </a:rPr>
              <a:t>הנהג </a:t>
            </a:r>
            <a:r>
              <a:rPr lang="he-IL" dirty="0">
                <a:latin typeface="Calibri" pitchFamily="34" charset="0"/>
              </a:rPr>
              <a:t>קולט את הסכנה עד לרגע שהוא לוחץ על דוושת הבלם.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B31D61-8528-4EC7-82EA-F115CF2970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89400" y="4573588"/>
            <a:ext cx="259080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he-IL" sz="2400" b="1" dirty="0">
                <a:solidFill>
                  <a:srgbClr val="FF0000"/>
                </a:solidFill>
                <a:latin typeface="Calibri" pitchFamily="34" charset="0"/>
              </a:rPr>
              <a:t>מרחק בלימה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5BDE15-E66A-479E-801F-DD1BEC9DC5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89399" y="5057776"/>
            <a:ext cx="328930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he-IL" dirty="0">
                <a:latin typeface="Calibri" pitchFamily="34" charset="0"/>
              </a:rPr>
              <a:t>המרחק שעובר כלי הרכב מהרגע שהנהג לוחץ על </a:t>
            </a:r>
            <a:r>
              <a:rPr lang="he-IL" b="1" u="sng" dirty="0">
                <a:solidFill>
                  <a:srgbClr val="FF0000"/>
                </a:solidFill>
                <a:latin typeface="Calibri" pitchFamily="34" charset="0"/>
              </a:rPr>
              <a:t>דוושת הבלם </a:t>
            </a:r>
            <a:r>
              <a:rPr lang="he-IL" dirty="0">
                <a:latin typeface="Calibri" pitchFamily="34" charset="0"/>
              </a:rPr>
              <a:t>עד לרגע שהרכב נעצר לחלוטין.</a:t>
            </a:r>
          </a:p>
          <a:p>
            <a:pPr algn="ctr"/>
            <a:r>
              <a:rPr lang="he-IL" b="1" dirty="0">
                <a:latin typeface="Calibri" pitchFamily="34" charset="0"/>
              </a:rPr>
              <a:t>הרכב מתחיל להאט!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D17EED-2F76-4506-AD07-E2B1E21DB8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5190" y="6329645"/>
            <a:ext cx="22479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he-IL" sz="2800" b="1" dirty="0">
                <a:solidFill>
                  <a:srgbClr val="FF0000"/>
                </a:solidFill>
                <a:latin typeface="Calibri" pitchFamily="34" charset="0"/>
              </a:rPr>
              <a:t>מרחק עצירה</a:t>
            </a:r>
          </a:p>
        </p:txBody>
      </p:sp>
      <p:pic>
        <p:nvPicPr>
          <p:cNvPr id="10" name="Picture 35" descr=" מגה אנימציות - ילדים להורדה ">
            <a:extLst>
              <a:ext uri="{FF2B5EF4-FFF2-40B4-BE49-F238E27FC236}">
                <a16:creationId xmlns:a16="http://schemas.microsoft.com/office/drawing/2014/main" id="{3411D84C-88E2-45EF-9135-C33C245AF575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19301" y="98425"/>
            <a:ext cx="8509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77029962-D707-4FAE-8204-12BEC66741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906001" y="1409701"/>
            <a:ext cx="804862" cy="483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4" descr="http://www.wikirefua.org.il/images/thumb/d/d0/%D7%90%D7%9C%D7%A6%D7%94%D7%99%D7%99%D7%9E%D7%A83.png/500px-%D7%90%D7%9C%D7%A6%D7%94%D7%99%D7%99%D7%9E%D7%A83.png">
            <a:extLst>
              <a:ext uri="{FF2B5EF4-FFF2-40B4-BE49-F238E27FC236}">
                <a16:creationId xmlns:a16="http://schemas.microsoft.com/office/drawing/2014/main" id="{C5FA43A9-7205-41C3-BC97-698A08C45C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 l="6133" r="40000" b="47458"/>
          <a:stretch>
            <a:fillRect/>
          </a:stretch>
        </p:blipFill>
        <p:spPr bwMode="auto">
          <a:xfrm>
            <a:off x="8615362" y="1211824"/>
            <a:ext cx="736600" cy="913913"/>
          </a:xfrm>
          <a:prstGeom prst="rect">
            <a:avLst/>
          </a:prstGeom>
          <a:noFill/>
        </p:spPr>
      </p:pic>
      <p:sp>
        <p:nvSpPr>
          <p:cNvPr id="13" name="סוגר מסולסל שמאלי 12">
            <a:extLst>
              <a:ext uri="{FF2B5EF4-FFF2-40B4-BE49-F238E27FC236}">
                <a16:creationId xmlns:a16="http://schemas.microsoft.com/office/drawing/2014/main" id="{C94B062A-D75C-48E4-9125-4063F8C30F7E}"/>
              </a:ext>
            </a:extLst>
          </p:cNvPr>
          <p:cNvSpPr/>
          <p:nvPr/>
        </p:nvSpPr>
        <p:spPr>
          <a:xfrm rot="16200000">
            <a:off x="8884329" y="2863171"/>
            <a:ext cx="304800" cy="2960457"/>
          </a:xfrm>
          <a:prstGeom prst="leftBrace">
            <a:avLst>
              <a:gd name="adj1" fmla="val 35606"/>
              <a:gd name="adj2" fmla="val 50000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4" name="סוגר מסולסל שמאלי 13">
            <a:extLst>
              <a:ext uri="{FF2B5EF4-FFF2-40B4-BE49-F238E27FC236}">
                <a16:creationId xmlns:a16="http://schemas.microsoft.com/office/drawing/2014/main" id="{B1366ADB-EDD9-41E9-A475-C0800D1C37CD}"/>
              </a:ext>
            </a:extLst>
          </p:cNvPr>
          <p:cNvSpPr/>
          <p:nvPr/>
        </p:nvSpPr>
        <p:spPr>
          <a:xfrm rot="16200000">
            <a:off x="5645150" y="2686050"/>
            <a:ext cx="304800" cy="3314700"/>
          </a:xfrm>
          <a:prstGeom prst="leftBrace">
            <a:avLst>
              <a:gd name="adj1" fmla="val 35606"/>
              <a:gd name="adj2" fmla="val 50000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5" name="סוגר מסולסל שמאלי 14">
            <a:extLst>
              <a:ext uri="{FF2B5EF4-FFF2-40B4-BE49-F238E27FC236}">
                <a16:creationId xmlns:a16="http://schemas.microsoft.com/office/drawing/2014/main" id="{2E8291C4-721C-4F51-87B0-43FEA1DA1F88}"/>
              </a:ext>
            </a:extLst>
          </p:cNvPr>
          <p:cNvSpPr/>
          <p:nvPr/>
        </p:nvSpPr>
        <p:spPr>
          <a:xfrm rot="16200000">
            <a:off x="7239000" y="3103660"/>
            <a:ext cx="266700" cy="6489700"/>
          </a:xfrm>
          <a:prstGeom prst="leftBrace">
            <a:avLst>
              <a:gd name="adj1" fmla="val 35606"/>
              <a:gd name="adj2" fmla="val 50000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6" name="כותרת 1">
            <a:extLst>
              <a:ext uri="{FF2B5EF4-FFF2-40B4-BE49-F238E27FC236}">
                <a16:creationId xmlns:a16="http://schemas.microsoft.com/office/drawing/2014/main" id="{BD594F29-567E-47E5-9D17-AE90155DA8EC}"/>
              </a:ext>
            </a:extLst>
          </p:cNvPr>
          <p:cNvSpPr txBox="1">
            <a:spLocks/>
          </p:cNvSpPr>
          <p:nvPr/>
        </p:nvSpPr>
        <p:spPr>
          <a:xfrm>
            <a:off x="268358" y="113335"/>
            <a:ext cx="10515600" cy="737566"/>
          </a:xfrm>
          <a:prstGeom prst="roundRect">
            <a:avLst/>
          </a:prstGeom>
          <a:ln>
            <a:solidFill>
              <a:srgbClr val="0099CC"/>
            </a:solidFill>
          </a:ln>
        </p:spPr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he-IL" sz="3600" b="1" i="0" u="none" strike="noStrike" kern="1200" cap="none" spc="0" normalizeH="0" baseline="0" noProof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n-cs"/>
              </a:rPr>
              <a:t>מרחק עצירה</a:t>
            </a:r>
          </a:p>
        </p:txBody>
      </p:sp>
      <p:sp>
        <p:nvSpPr>
          <p:cNvPr id="17" name="חץ שמאלה 16">
            <a:extLst>
              <a:ext uri="{FF2B5EF4-FFF2-40B4-BE49-F238E27FC236}">
                <a16:creationId xmlns:a16="http://schemas.microsoft.com/office/drawing/2014/main" id="{14566FCB-54EB-4B89-BB7E-E0C65345A7DB}"/>
              </a:ext>
            </a:extLst>
          </p:cNvPr>
          <p:cNvSpPr/>
          <p:nvPr/>
        </p:nvSpPr>
        <p:spPr>
          <a:xfrm>
            <a:off x="9512299" y="1460500"/>
            <a:ext cx="342901" cy="1905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8" name="חץ שמאלה 17">
            <a:extLst>
              <a:ext uri="{FF2B5EF4-FFF2-40B4-BE49-F238E27FC236}">
                <a16:creationId xmlns:a16="http://schemas.microsoft.com/office/drawing/2014/main" id="{5ACE2783-2BCD-4F92-A4C1-583EB4EC2590}"/>
              </a:ext>
            </a:extLst>
          </p:cNvPr>
          <p:cNvSpPr/>
          <p:nvPr/>
        </p:nvSpPr>
        <p:spPr>
          <a:xfrm>
            <a:off x="8001000" y="1433512"/>
            <a:ext cx="368300" cy="2174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9" name="מלבן 4">
            <a:extLst>
              <a:ext uri="{FF2B5EF4-FFF2-40B4-BE49-F238E27FC236}">
                <a16:creationId xmlns:a16="http://schemas.microsoft.com/office/drawing/2014/main" id="{964BF80A-7407-4CFA-8458-093DB3759A8B}"/>
              </a:ext>
            </a:extLst>
          </p:cNvPr>
          <p:cNvSpPr/>
          <p:nvPr/>
        </p:nvSpPr>
        <p:spPr>
          <a:xfrm>
            <a:off x="11037586" y="3608388"/>
            <a:ext cx="1138177" cy="85359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863157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48148E-6 L -0.00104 0.1962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07407E-6 L -0.23802 -0.01319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01" y="-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6" grpId="0" autoUpdateAnimBg="0"/>
      <p:bldP spid="7" grpId="0" autoUpdateAnimBg="0"/>
      <p:bldP spid="8" grpId="0" autoUpdateAnimBg="0"/>
      <p:bldP spid="9" grpId="0" autoUpdateAnimBg="0"/>
      <p:bldP spid="13" grpId="0" animBg="1"/>
      <p:bldP spid="14" grpId="0" animBg="1"/>
      <p:bldP spid="15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AC0C4880-C9AA-4F64-A9D4-CE091AEAB72D}"/>
              </a:ext>
            </a:extLst>
          </p:cNvPr>
          <p:cNvSpPr txBox="1">
            <a:spLocks/>
          </p:cNvSpPr>
          <p:nvPr/>
        </p:nvSpPr>
        <p:spPr>
          <a:xfrm>
            <a:off x="386079" y="342524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לסיכום- מרחק עצירה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188AF4-4880-41D5-A4BC-5EB2A2184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39295" y="2848551"/>
            <a:ext cx="950471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4" descr="http://www.wikirefua.org.il/images/thumb/d/d0/%D7%90%D7%9C%D7%A6%D7%94%D7%99%D7%99%D7%9E%D7%A83.png/500px-%D7%90%D7%9C%D7%A6%D7%94%D7%99%D7%99%D7%9E%D7%A83.png">
            <a:extLst>
              <a:ext uri="{FF2B5EF4-FFF2-40B4-BE49-F238E27FC236}">
                <a16:creationId xmlns:a16="http://schemas.microsoft.com/office/drawing/2014/main" id="{E7295A3D-CDED-4579-A53E-8E361E038E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l="6133" r="40000" b="47458"/>
          <a:stretch>
            <a:fillRect/>
          </a:stretch>
        </p:blipFill>
        <p:spPr bwMode="auto">
          <a:xfrm>
            <a:off x="9872980" y="4049379"/>
            <a:ext cx="736600" cy="913913"/>
          </a:xfrm>
          <a:prstGeom prst="rect">
            <a:avLst/>
          </a:prstGeom>
          <a:noFill/>
        </p:spPr>
      </p:pic>
      <p:pic>
        <p:nvPicPr>
          <p:cNvPr id="5" name="תמונה 4" descr="CCI00026.bmp">
            <a:extLst>
              <a:ext uri="{FF2B5EF4-FFF2-40B4-BE49-F238E27FC236}">
                <a16:creationId xmlns:a16="http://schemas.microsoft.com/office/drawing/2014/main" id="{B8E979AD-8BBB-44BF-8CB5-9B2FFFF36538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rcRect l="4419" r="20455" b="34784"/>
          <a:stretch>
            <a:fillRect/>
          </a:stretch>
        </p:blipFill>
        <p:spPr>
          <a:xfrm>
            <a:off x="9877997" y="5555025"/>
            <a:ext cx="749300" cy="89059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2E131F-F1A7-4BC5-824B-D74CF569A9FF}"/>
              </a:ext>
            </a:extLst>
          </p:cNvPr>
          <p:cNvSpPr txBox="1"/>
          <p:nvPr/>
        </p:nvSpPr>
        <p:spPr>
          <a:xfrm>
            <a:off x="6583680" y="1677040"/>
            <a:ext cx="2600960" cy="584775"/>
          </a:xfrm>
          <a:prstGeom prst="rect">
            <a:avLst/>
          </a:prstGeom>
          <a:noFill/>
          <a:ln>
            <a:noFill/>
          </a:ln>
        </p:spPr>
        <p:txBody>
          <a:bodyPr wrap="square" rtlCol="1">
            <a:spAutoFit/>
          </a:bodyPr>
          <a:lstStyle/>
          <a:p>
            <a:pPr algn="ctr"/>
            <a:r>
              <a:rPr lang="he-IL" sz="3200" b="1" dirty="0">
                <a:solidFill>
                  <a:schemeClr val="accent2"/>
                </a:solidFill>
              </a:rPr>
              <a:t>במח שלנו: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3516B4-2257-40B9-BEA2-7EFC774AEFB3}"/>
              </a:ext>
            </a:extLst>
          </p:cNvPr>
          <p:cNvSpPr txBox="1"/>
          <p:nvPr/>
        </p:nvSpPr>
        <p:spPr>
          <a:xfrm>
            <a:off x="3566160" y="1677042"/>
            <a:ext cx="2600960" cy="584775"/>
          </a:xfrm>
          <a:prstGeom prst="rect">
            <a:avLst/>
          </a:prstGeom>
          <a:noFill/>
          <a:ln>
            <a:noFill/>
          </a:ln>
        </p:spPr>
        <p:txBody>
          <a:bodyPr wrap="square" rtlCol="1">
            <a:spAutoFit/>
          </a:bodyPr>
          <a:lstStyle/>
          <a:p>
            <a:pPr algn="ctr"/>
            <a:r>
              <a:rPr lang="he-IL" sz="3200" b="1" dirty="0">
                <a:solidFill>
                  <a:schemeClr val="accent2"/>
                </a:solidFill>
              </a:rPr>
              <a:t>בתרגיל בכיתה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440710-96EF-4575-8D80-8F17B3F30FFF}"/>
              </a:ext>
            </a:extLst>
          </p:cNvPr>
          <p:cNvSpPr txBox="1"/>
          <p:nvPr/>
        </p:nvSpPr>
        <p:spPr>
          <a:xfrm>
            <a:off x="6624320" y="2712716"/>
            <a:ext cx="2600960" cy="972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he-IL" sz="3200" dirty="0">
                <a:solidFill>
                  <a:sysClr val="windowText" lastClr="000000"/>
                </a:solidFill>
              </a:rPr>
              <a:t>גירוי וקלט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AE3EFF-CC0E-427F-8081-FDB00F675D24}"/>
              </a:ext>
            </a:extLst>
          </p:cNvPr>
          <p:cNvSpPr txBox="1"/>
          <p:nvPr/>
        </p:nvSpPr>
        <p:spPr>
          <a:xfrm>
            <a:off x="3606800" y="2712717"/>
            <a:ext cx="2600960" cy="972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he-IL" sz="3200" dirty="0">
                <a:solidFill>
                  <a:sysClr val="windowText" lastClr="000000"/>
                </a:solidFill>
              </a:rPr>
              <a:t>חפץ נעזב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209718-924E-458D-AA07-631C24511705}"/>
              </a:ext>
            </a:extLst>
          </p:cNvPr>
          <p:cNvSpPr txBox="1"/>
          <p:nvPr/>
        </p:nvSpPr>
        <p:spPr>
          <a:xfrm>
            <a:off x="6573520" y="4053836"/>
            <a:ext cx="2600960" cy="972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he-IL" sz="3200" dirty="0">
                <a:solidFill>
                  <a:sysClr val="windowText" lastClr="000000"/>
                </a:solidFill>
              </a:rPr>
              <a:t>עיבוד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FD4DA4-1C5F-4D17-BFAD-B2C0B56A60C9}"/>
              </a:ext>
            </a:extLst>
          </p:cNvPr>
          <p:cNvSpPr txBox="1"/>
          <p:nvPr/>
        </p:nvSpPr>
        <p:spPr>
          <a:xfrm>
            <a:off x="3586480" y="4053839"/>
            <a:ext cx="2600960" cy="972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he-IL" sz="3200" dirty="0">
                <a:solidFill>
                  <a:sysClr val="windowText" lastClr="000000"/>
                </a:solidFill>
              </a:rPr>
              <a:t>מח נותן הוראה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A476A94-C0CC-4269-80AC-8B6D7958ED39}"/>
              </a:ext>
            </a:extLst>
          </p:cNvPr>
          <p:cNvSpPr txBox="1"/>
          <p:nvPr/>
        </p:nvSpPr>
        <p:spPr>
          <a:xfrm>
            <a:off x="6604000" y="5477396"/>
            <a:ext cx="2600960" cy="972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he-IL" sz="3200" dirty="0">
                <a:solidFill>
                  <a:sysClr val="windowText" lastClr="000000"/>
                </a:solidFill>
              </a:rPr>
              <a:t>תגובה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73DFBE-342B-4414-8AC4-4B62C5DADE37}"/>
              </a:ext>
            </a:extLst>
          </p:cNvPr>
          <p:cNvSpPr txBox="1"/>
          <p:nvPr/>
        </p:nvSpPr>
        <p:spPr>
          <a:xfrm>
            <a:off x="3586480" y="5477400"/>
            <a:ext cx="2600960" cy="972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he-IL" sz="3200" dirty="0">
                <a:solidFill>
                  <a:sysClr val="windowText" lastClr="000000"/>
                </a:solidFill>
              </a:rPr>
              <a:t>פעולה פיזית (תפיסת חפץ)</a:t>
            </a:r>
          </a:p>
        </p:txBody>
      </p:sp>
      <p:sp>
        <p:nvSpPr>
          <p:cNvPr id="14" name="חץ למטה 17">
            <a:extLst>
              <a:ext uri="{FF2B5EF4-FFF2-40B4-BE49-F238E27FC236}">
                <a16:creationId xmlns:a16="http://schemas.microsoft.com/office/drawing/2014/main" id="{8753DFE7-C653-493D-B1D9-27AD714A75D2}"/>
              </a:ext>
            </a:extLst>
          </p:cNvPr>
          <p:cNvSpPr/>
          <p:nvPr/>
        </p:nvSpPr>
        <p:spPr>
          <a:xfrm>
            <a:off x="10056211" y="3697166"/>
            <a:ext cx="325120" cy="1918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5" name="חץ למטה 18">
            <a:extLst>
              <a:ext uri="{FF2B5EF4-FFF2-40B4-BE49-F238E27FC236}">
                <a16:creationId xmlns:a16="http://schemas.microsoft.com/office/drawing/2014/main" id="{FE9FEEFE-8450-4407-87A3-4D1080742A4C}"/>
              </a:ext>
            </a:extLst>
          </p:cNvPr>
          <p:cNvSpPr/>
          <p:nvPr/>
        </p:nvSpPr>
        <p:spPr>
          <a:xfrm>
            <a:off x="10033899" y="5148128"/>
            <a:ext cx="325120" cy="1918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6" name="מלבן 4">
            <a:extLst>
              <a:ext uri="{FF2B5EF4-FFF2-40B4-BE49-F238E27FC236}">
                <a16:creationId xmlns:a16="http://schemas.microsoft.com/office/drawing/2014/main" id="{3C89D2BB-EC5B-4CC2-A699-C9E2D1C433CD}"/>
              </a:ext>
            </a:extLst>
          </p:cNvPr>
          <p:cNvSpPr/>
          <p:nvPr/>
        </p:nvSpPr>
        <p:spPr>
          <a:xfrm>
            <a:off x="11053823" y="3566344"/>
            <a:ext cx="1138177" cy="85359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7" name="חץ למטה 17">
            <a:extLst>
              <a:ext uri="{FF2B5EF4-FFF2-40B4-BE49-F238E27FC236}">
                <a16:creationId xmlns:a16="http://schemas.microsoft.com/office/drawing/2014/main" id="{87E4BA06-1BC8-445F-92B0-FB738D905079}"/>
              </a:ext>
            </a:extLst>
          </p:cNvPr>
          <p:cNvSpPr/>
          <p:nvPr/>
        </p:nvSpPr>
        <p:spPr>
          <a:xfrm>
            <a:off x="4744720" y="3744440"/>
            <a:ext cx="325120" cy="22555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8" name="חץ למטה 18">
            <a:extLst>
              <a:ext uri="{FF2B5EF4-FFF2-40B4-BE49-F238E27FC236}">
                <a16:creationId xmlns:a16="http://schemas.microsoft.com/office/drawing/2014/main" id="{BC37FD06-8092-41F8-A39F-0B0F881B9681}"/>
              </a:ext>
            </a:extLst>
          </p:cNvPr>
          <p:cNvSpPr/>
          <p:nvPr/>
        </p:nvSpPr>
        <p:spPr>
          <a:xfrm>
            <a:off x="4734560" y="5156680"/>
            <a:ext cx="325120" cy="22555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9" name="חץ למטה 17">
            <a:extLst>
              <a:ext uri="{FF2B5EF4-FFF2-40B4-BE49-F238E27FC236}">
                <a16:creationId xmlns:a16="http://schemas.microsoft.com/office/drawing/2014/main" id="{A55C9685-274E-4F08-8DC1-198B357BD992}"/>
              </a:ext>
            </a:extLst>
          </p:cNvPr>
          <p:cNvSpPr/>
          <p:nvPr/>
        </p:nvSpPr>
        <p:spPr>
          <a:xfrm>
            <a:off x="7689062" y="3744440"/>
            <a:ext cx="325120" cy="22555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0" name="חץ למטה 18">
            <a:extLst>
              <a:ext uri="{FF2B5EF4-FFF2-40B4-BE49-F238E27FC236}">
                <a16:creationId xmlns:a16="http://schemas.microsoft.com/office/drawing/2014/main" id="{5FDE7DBE-D9E5-45BC-A73C-D6C7A0E7268F}"/>
              </a:ext>
            </a:extLst>
          </p:cNvPr>
          <p:cNvSpPr/>
          <p:nvPr/>
        </p:nvSpPr>
        <p:spPr>
          <a:xfrm>
            <a:off x="7678902" y="5156680"/>
            <a:ext cx="325120" cy="22555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1F415D8-7771-4138-ABDD-E1B95FE61361}"/>
              </a:ext>
            </a:extLst>
          </p:cNvPr>
          <p:cNvSpPr txBox="1"/>
          <p:nvPr/>
        </p:nvSpPr>
        <p:spPr>
          <a:xfrm>
            <a:off x="9491240" y="1677712"/>
            <a:ext cx="1410439" cy="584775"/>
          </a:xfrm>
          <a:prstGeom prst="rect">
            <a:avLst/>
          </a:prstGeom>
          <a:noFill/>
          <a:ln>
            <a:noFill/>
          </a:ln>
        </p:spPr>
        <p:txBody>
          <a:bodyPr wrap="square" rtlCol="1">
            <a:spAutoFit/>
          </a:bodyPr>
          <a:lstStyle/>
          <a:p>
            <a:pPr algn="ctr"/>
            <a:r>
              <a:rPr lang="he-IL" sz="3200" b="1" dirty="0">
                <a:solidFill>
                  <a:schemeClr val="accent2"/>
                </a:solidFill>
              </a:rPr>
              <a:t>בגוף: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F437E3E-79AA-4721-BDD5-C6783E2B8015}"/>
              </a:ext>
            </a:extLst>
          </p:cNvPr>
          <p:cNvSpPr txBox="1"/>
          <p:nvPr/>
        </p:nvSpPr>
        <p:spPr>
          <a:xfrm>
            <a:off x="531916" y="1673269"/>
            <a:ext cx="2600960" cy="584775"/>
          </a:xfrm>
          <a:prstGeom prst="rect">
            <a:avLst/>
          </a:prstGeom>
          <a:noFill/>
          <a:ln>
            <a:noFill/>
          </a:ln>
        </p:spPr>
        <p:txBody>
          <a:bodyPr wrap="square" rtlCol="1">
            <a:spAutoFit/>
          </a:bodyPr>
          <a:lstStyle/>
          <a:p>
            <a:r>
              <a:rPr lang="he-IL" sz="3200" b="1" dirty="0">
                <a:solidFill>
                  <a:schemeClr val="accent2"/>
                </a:solidFill>
              </a:rPr>
              <a:t>הנהג בכביש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BA2C780-3BDA-4E3C-B2CC-3FFE492087EA}"/>
              </a:ext>
            </a:extLst>
          </p:cNvPr>
          <p:cNvSpPr txBox="1"/>
          <p:nvPr/>
        </p:nvSpPr>
        <p:spPr>
          <a:xfrm>
            <a:off x="531916" y="2718698"/>
            <a:ext cx="2600960" cy="972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1">
            <a:spAutoFit/>
          </a:bodyPr>
          <a:lstStyle/>
          <a:p>
            <a:pPr lvl="0"/>
            <a:r>
              <a:rPr lang="he-IL" sz="3000" dirty="0"/>
              <a:t>ילד מתפרץ לכביש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DE59C23-BD25-4E55-B042-AFCC01A1358B}"/>
              </a:ext>
            </a:extLst>
          </p:cNvPr>
          <p:cNvSpPr txBox="1"/>
          <p:nvPr/>
        </p:nvSpPr>
        <p:spPr>
          <a:xfrm>
            <a:off x="552236" y="4066010"/>
            <a:ext cx="2600960" cy="972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1">
            <a:spAutoFit/>
          </a:bodyPr>
          <a:lstStyle/>
          <a:p>
            <a:pPr lvl="0"/>
            <a:r>
              <a:rPr lang="he-IL" sz="3000" dirty="0"/>
              <a:t>מח נותן הוראה ללחוץ על הבלם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18661F4-23FF-4966-AE8B-0A1D5C49F786}"/>
              </a:ext>
            </a:extLst>
          </p:cNvPr>
          <p:cNvSpPr txBox="1"/>
          <p:nvPr/>
        </p:nvSpPr>
        <p:spPr>
          <a:xfrm>
            <a:off x="552236" y="5473623"/>
            <a:ext cx="2600960" cy="101566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1">
            <a:spAutoFit/>
          </a:bodyPr>
          <a:lstStyle/>
          <a:p>
            <a:pPr lvl="0"/>
            <a:r>
              <a:rPr lang="he-IL" sz="3000" dirty="0"/>
              <a:t>הנהג לוחץ על דוושת הבלם</a:t>
            </a:r>
          </a:p>
        </p:txBody>
      </p:sp>
      <p:sp>
        <p:nvSpPr>
          <p:cNvPr id="26" name="חץ למטה 17">
            <a:extLst>
              <a:ext uri="{FF2B5EF4-FFF2-40B4-BE49-F238E27FC236}">
                <a16:creationId xmlns:a16="http://schemas.microsoft.com/office/drawing/2014/main" id="{D0ACA5F0-B687-42E0-BD26-13E76CCE3B1A}"/>
              </a:ext>
            </a:extLst>
          </p:cNvPr>
          <p:cNvSpPr/>
          <p:nvPr/>
        </p:nvSpPr>
        <p:spPr>
          <a:xfrm>
            <a:off x="1724473" y="3744440"/>
            <a:ext cx="325120" cy="22555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7" name="חץ למטה 18">
            <a:extLst>
              <a:ext uri="{FF2B5EF4-FFF2-40B4-BE49-F238E27FC236}">
                <a16:creationId xmlns:a16="http://schemas.microsoft.com/office/drawing/2014/main" id="{1BECFFE7-0DB1-4699-835F-2705C42EC988}"/>
              </a:ext>
            </a:extLst>
          </p:cNvPr>
          <p:cNvSpPr/>
          <p:nvPr/>
        </p:nvSpPr>
        <p:spPr>
          <a:xfrm>
            <a:off x="1714313" y="5156680"/>
            <a:ext cx="325120" cy="22555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59174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/>
      <p:bldP spid="22" grpId="0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תוכן 2">
            <a:extLst>
              <a:ext uri="{FF2B5EF4-FFF2-40B4-BE49-F238E27FC236}">
                <a16:creationId xmlns:a16="http://schemas.microsoft.com/office/drawing/2014/main" id="{582D6BF8-BB90-4107-857E-32D9D59977E8}"/>
              </a:ext>
            </a:extLst>
          </p:cNvPr>
          <p:cNvSpPr txBox="1">
            <a:spLocks/>
          </p:cNvSpPr>
          <p:nvPr/>
        </p:nvSpPr>
        <p:spPr>
          <a:xfrm>
            <a:off x="268358" y="1281364"/>
            <a:ext cx="10515600" cy="53977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lIns="91440" tIns="45720" rIns="91440" bIns="45720" rtlCol="1">
            <a:normAutofit/>
          </a:bodyPr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he-IL" dirty="0"/>
          </a:p>
        </p:txBody>
      </p:sp>
      <p:sp>
        <p:nvSpPr>
          <p:cNvPr id="3" name="כותרת 1">
            <a:extLst>
              <a:ext uri="{FF2B5EF4-FFF2-40B4-BE49-F238E27FC236}">
                <a16:creationId xmlns:a16="http://schemas.microsoft.com/office/drawing/2014/main" id="{96F81F29-3BF5-49C4-A67D-72A9415B82C9}"/>
              </a:ext>
            </a:extLst>
          </p:cNvPr>
          <p:cNvSpPr txBox="1">
            <a:spLocks/>
          </p:cNvSpPr>
          <p:nvPr/>
        </p:nvSpPr>
        <p:spPr>
          <a:xfrm>
            <a:off x="268358" y="113334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גורמים משפיעים על ההתרחשות בסביבת התחבורה</a:t>
            </a:r>
          </a:p>
        </p:txBody>
      </p:sp>
      <p:graphicFrame>
        <p:nvGraphicFramePr>
          <p:cNvPr id="4" name="מציין מיקום תוכן 3">
            <a:extLst>
              <a:ext uri="{FF2B5EF4-FFF2-40B4-BE49-F238E27FC236}">
                <a16:creationId xmlns:a16="http://schemas.microsoft.com/office/drawing/2014/main" id="{1D466D09-B775-4F76-8F54-D34E43EF6FC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15866872"/>
              </p:ext>
            </p:extLst>
          </p:nvPr>
        </p:nvGraphicFramePr>
        <p:xfrm>
          <a:off x="268288" y="1281113"/>
          <a:ext cx="10515600" cy="5397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מלבן 4">
            <a:extLst>
              <a:ext uri="{FF2B5EF4-FFF2-40B4-BE49-F238E27FC236}">
                <a16:creationId xmlns:a16="http://schemas.microsoft.com/office/drawing/2014/main" id="{40A1775F-1A55-4457-A8E7-70D84AE75C15}"/>
              </a:ext>
            </a:extLst>
          </p:cNvPr>
          <p:cNvSpPr/>
          <p:nvPr/>
        </p:nvSpPr>
        <p:spPr>
          <a:xfrm>
            <a:off x="11053823" y="4479403"/>
            <a:ext cx="1138177" cy="89618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7167215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תוכן 2">
            <a:extLst>
              <a:ext uri="{FF2B5EF4-FFF2-40B4-BE49-F238E27FC236}">
                <a16:creationId xmlns:a16="http://schemas.microsoft.com/office/drawing/2014/main" id="{EDE9A774-F5D7-4CFD-83AF-8A4B6FE240BF}"/>
              </a:ext>
            </a:extLst>
          </p:cNvPr>
          <p:cNvSpPr txBox="1">
            <a:spLocks/>
          </p:cNvSpPr>
          <p:nvPr/>
        </p:nvSpPr>
        <p:spPr>
          <a:xfrm>
            <a:off x="299015" y="1460268"/>
            <a:ext cx="10515600" cy="5397732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45720" rtlCol="1">
            <a:normAutofit/>
          </a:bodyPr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he-IL" dirty="0"/>
          </a:p>
        </p:txBody>
      </p:sp>
      <p:sp>
        <p:nvSpPr>
          <p:cNvPr id="3" name="כותרת 1">
            <a:extLst>
              <a:ext uri="{FF2B5EF4-FFF2-40B4-BE49-F238E27FC236}">
                <a16:creationId xmlns:a16="http://schemas.microsoft.com/office/drawing/2014/main" id="{E26E67CA-AF01-4C00-B1E4-78664D6AFE9F}"/>
              </a:ext>
            </a:extLst>
          </p:cNvPr>
          <p:cNvSpPr txBox="1">
            <a:spLocks/>
          </p:cNvSpPr>
          <p:nvPr/>
        </p:nvSpPr>
        <p:spPr>
          <a:xfrm>
            <a:off x="268358" y="113334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גורמים משפיעים על ההתרחשות בסביבת התחבורה</a:t>
            </a:r>
          </a:p>
        </p:txBody>
      </p:sp>
      <p:graphicFrame>
        <p:nvGraphicFramePr>
          <p:cNvPr id="4" name="מציין מיקום תוכן 3">
            <a:extLst>
              <a:ext uri="{FF2B5EF4-FFF2-40B4-BE49-F238E27FC236}">
                <a16:creationId xmlns:a16="http://schemas.microsoft.com/office/drawing/2014/main" id="{5F301E2D-B193-4870-9585-79F8A9930D3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99547657"/>
              </p:ext>
            </p:extLst>
          </p:nvPr>
        </p:nvGraphicFramePr>
        <p:xfrm>
          <a:off x="2777924" y="2280211"/>
          <a:ext cx="5347504" cy="332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מלבן 4">
            <a:extLst>
              <a:ext uri="{FF2B5EF4-FFF2-40B4-BE49-F238E27FC236}">
                <a16:creationId xmlns:a16="http://schemas.microsoft.com/office/drawing/2014/main" id="{A14C20EF-C09E-4E14-A840-D27514CB68D9}"/>
              </a:ext>
            </a:extLst>
          </p:cNvPr>
          <p:cNvSpPr/>
          <p:nvPr/>
        </p:nvSpPr>
        <p:spPr>
          <a:xfrm>
            <a:off x="11053823" y="4507636"/>
            <a:ext cx="1138177" cy="85359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F9F1CF-C838-4068-A1DC-836D90263CA0}"/>
              </a:ext>
            </a:extLst>
          </p:cNvPr>
          <p:cNvSpPr txBox="1"/>
          <p:nvPr/>
        </p:nvSpPr>
        <p:spPr>
          <a:xfrm>
            <a:off x="7322921" y="1971608"/>
            <a:ext cx="3252486" cy="477054"/>
          </a:xfrm>
          <a:prstGeom prst="accentBorderCallout1">
            <a:avLst>
              <a:gd name="adj1" fmla="val 44786"/>
              <a:gd name="adj2" fmla="val -4063"/>
              <a:gd name="adj3" fmla="val 213751"/>
              <a:gd name="adj4" fmla="val -20539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pPr algn="ctr"/>
            <a:r>
              <a:rPr lang="he-IL" sz="2500" b="1" u="sng" dirty="0"/>
              <a:t>הולכי רגל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6C87CE-36F3-4243-8681-E9011757CF80}"/>
              </a:ext>
            </a:extLst>
          </p:cNvPr>
          <p:cNvSpPr txBox="1"/>
          <p:nvPr/>
        </p:nvSpPr>
        <p:spPr>
          <a:xfrm>
            <a:off x="3831227" y="6167755"/>
            <a:ext cx="3252486" cy="477054"/>
          </a:xfrm>
          <a:prstGeom prst="accentBorderCallout1">
            <a:avLst>
              <a:gd name="adj1" fmla="val 18750"/>
              <a:gd name="adj2" fmla="val -4774"/>
              <a:gd name="adj3" fmla="val -223073"/>
              <a:gd name="adj4" fmla="val 19318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pPr algn="ctr"/>
            <a:r>
              <a:rPr lang="he-IL" sz="2500" b="1" u="sng" dirty="0"/>
              <a:t>רוכבי אופניים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DFBCCC-1183-42F8-B602-FEF699076FA0}"/>
              </a:ext>
            </a:extLst>
          </p:cNvPr>
          <p:cNvSpPr txBox="1"/>
          <p:nvPr/>
        </p:nvSpPr>
        <p:spPr>
          <a:xfrm>
            <a:off x="377248" y="1946475"/>
            <a:ext cx="3252486" cy="477054"/>
          </a:xfrm>
          <a:prstGeom prst="accentBorderCallout1">
            <a:avLst>
              <a:gd name="adj1" fmla="val 27429"/>
              <a:gd name="adj2" fmla="val 104123"/>
              <a:gd name="adj3" fmla="val 176144"/>
              <a:gd name="adj4" fmla="val 122522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pPr algn="ctr"/>
            <a:r>
              <a:rPr lang="he-IL" sz="2500" b="1" u="sng" dirty="0"/>
              <a:t>נהגים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A6B858-CDF0-450D-A46E-7786A2D580D6}"/>
              </a:ext>
            </a:extLst>
          </p:cNvPr>
          <p:cNvSpPr txBox="1"/>
          <p:nvPr/>
        </p:nvSpPr>
        <p:spPr>
          <a:xfrm>
            <a:off x="7322921" y="2575796"/>
            <a:ext cx="3293004" cy="1804749"/>
          </a:xfrm>
          <a:prstGeom prst="wedgeRoundRectCallout">
            <a:avLst>
              <a:gd name="adj1" fmla="val -5883"/>
              <a:gd name="adj2" fmla="val -54404"/>
              <a:gd name="adj3" fmla="val 16667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he-IL" sz="2000" b="1" dirty="0"/>
              <a:t>אינם מודעים לסכנות בכביש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e-IL" sz="2000" b="1" dirty="0"/>
              <a:t>משתמשים במסיחי דעת</a:t>
            </a:r>
          </a:p>
          <a:p>
            <a:endParaRPr lang="he-IL" sz="2000" b="1" dirty="0">
              <a:solidFill>
                <a:srgbClr val="FF0000"/>
              </a:solidFill>
            </a:endParaRPr>
          </a:p>
          <a:p>
            <a:r>
              <a:rPr lang="he-IL" sz="2000" b="1" dirty="0">
                <a:solidFill>
                  <a:srgbClr val="FF0000"/>
                </a:solidFill>
              </a:rPr>
              <a:t>הסכנה: </a:t>
            </a:r>
            <a:r>
              <a:rPr lang="he-IL" sz="2000" b="1" dirty="0"/>
              <a:t>יפתיעו נהגים בכביש</a:t>
            </a:r>
            <a:endParaRPr lang="he-IL" sz="20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8D43CC-3334-4D90-94F6-976AECDA633D}"/>
              </a:ext>
            </a:extLst>
          </p:cNvPr>
          <p:cNvSpPr txBox="1"/>
          <p:nvPr/>
        </p:nvSpPr>
        <p:spPr>
          <a:xfrm>
            <a:off x="7322921" y="4363006"/>
            <a:ext cx="3293004" cy="2145268"/>
          </a:xfrm>
          <a:prstGeom prst="wedgeRoundRectCallout">
            <a:avLst>
              <a:gd name="adj1" fmla="val -55946"/>
              <a:gd name="adj2" fmla="val 43127"/>
              <a:gd name="adj3" fmla="val 16667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he-IL" sz="2000" b="1" dirty="0"/>
              <a:t>מתנהגים כהולכי רגל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e-IL" sz="2000" b="1" dirty="0"/>
              <a:t>מרגישים בטוחים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e-IL" sz="2000" b="1" dirty="0"/>
              <a:t>משתמשים במסיחי דעת</a:t>
            </a:r>
          </a:p>
          <a:p>
            <a:endParaRPr lang="he-IL" sz="2000" b="1" dirty="0">
              <a:solidFill>
                <a:srgbClr val="FF0000"/>
              </a:solidFill>
            </a:endParaRPr>
          </a:p>
          <a:p>
            <a:r>
              <a:rPr lang="he-IL" sz="2000" b="1" dirty="0">
                <a:solidFill>
                  <a:srgbClr val="FF0000"/>
                </a:solidFill>
              </a:rPr>
              <a:t>הסכנה: </a:t>
            </a:r>
            <a:r>
              <a:rPr lang="he-IL" sz="2000" b="1" dirty="0"/>
              <a:t>יפתיעו נהגים והולכי רגל בכביש</a:t>
            </a:r>
            <a:endParaRPr lang="he-IL" sz="20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67B0789-F9E2-4BEB-A99A-4EFFAF11B5E5}"/>
              </a:ext>
            </a:extLst>
          </p:cNvPr>
          <p:cNvSpPr txBox="1"/>
          <p:nvPr/>
        </p:nvSpPr>
        <p:spPr>
          <a:xfrm>
            <a:off x="425905" y="2640074"/>
            <a:ext cx="3155172" cy="1804749"/>
          </a:xfrm>
          <a:prstGeom prst="wedgeRoundRectCallout">
            <a:avLst>
              <a:gd name="adj1" fmla="val -16064"/>
              <a:gd name="adj2" fmla="val -63979"/>
              <a:gd name="adj3" fmla="val 16667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he-IL" sz="2000" b="1" dirty="0"/>
              <a:t>מרגישים בטוחים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e-IL" sz="2000" b="1" dirty="0"/>
              <a:t>משתמשים במסיחי דעת</a:t>
            </a:r>
          </a:p>
          <a:p>
            <a:endParaRPr lang="he-IL" sz="2000" b="1" dirty="0">
              <a:solidFill>
                <a:srgbClr val="FF0000"/>
              </a:solidFill>
            </a:endParaRPr>
          </a:p>
          <a:p>
            <a:r>
              <a:rPr lang="he-IL" sz="2000" b="1" dirty="0">
                <a:solidFill>
                  <a:srgbClr val="FF0000"/>
                </a:solidFill>
              </a:rPr>
              <a:t>הסכנה: </a:t>
            </a:r>
            <a:r>
              <a:rPr lang="he-IL" sz="2000" b="1" dirty="0"/>
              <a:t>אינם שמים לב למתרחש בכביש</a:t>
            </a:r>
            <a:endParaRPr lang="he-IL" sz="20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2" name="Action Button: Return 11">
            <a:hlinkClick r:id="rId7" action="ppaction://hlinksldjump" highlightClick="1"/>
            <a:extLst>
              <a:ext uri="{FF2B5EF4-FFF2-40B4-BE49-F238E27FC236}">
                <a16:creationId xmlns:a16="http://schemas.microsoft.com/office/drawing/2014/main" id="{35B87020-D263-48F3-AB17-97C143875506}"/>
              </a:ext>
            </a:extLst>
          </p:cNvPr>
          <p:cNvSpPr/>
          <p:nvPr/>
        </p:nvSpPr>
        <p:spPr>
          <a:xfrm>
            <a:off x="520861" y="6308203"/>
            <a:ext cx="451412" cy="428263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037427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תוכן 2">
            <a:extLst>
              <a:ext uri="{FF2B5EF4-FFF2-40B4-BE49-F238E27FC236}">
                <a16:creationId xmlns:a16="http://schemas.microsoft.com/office/drawing/2014/main" id="{B00D2BA2-3BD0-4A99-8734-01B79C427EAA}"/>
              </a:ext>
            </a:extLst>
          </p:cNvPr>
          <p:cNvSpPr txBox="1">
            <a:spLocks/>
          </p:cNvSpPr>
          <p:nvPr/>
        </p:nvSpPr>
        <p:spPr>
          <a:xfrm>
            <a:off x="268358" y="1281364"/>
            <a:ext cx="10515600" cy="5397732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45720" rtlCol="1">
            <a:normAutofit/>
          </a:bodyPr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endParaRPr lang="he-IL" dirty="0"/>
          </a:p>
        </p:txBody>
      </p:sp>
      <p:sp>
        <p:nvSpPr>
          <p:cNvPr id="3" name="כותרת 1">
            <a:extLst>
              <a:ext uri="{FF2B5EF4-FFF2-40B4-BE49-F238E27FC236}">
                <a16:creationId xmlns:a16="http://schemas.microsoft.com/office/drawing/2014/main" id="{81B659EA-7F68-4F3B-A826-138194C0B7A6}"/>
              </a:ext>
            </a:extLst>
          </p:cNvPr>
          <p:cNvSpPr txBox="1">
            <a:spLocks/>
          </p:cNvSpPr>
          <p:nvPr/>
        </p:nvSpPr>
        <p:spPr>
          <a:xfrm>
            <a:off x="268358" y="113334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גורמים משפיעים על ההתרחשות בסביבת התחבורה</a:t>
            </a:r>
          </a:p>
        </p:txBody>
      </p:sp>
      <p:graphicFrame>
        <p:nvGraphicFramePr>
          <p:cNvPr id="4" name="מציין מיקום תוכן 3">
            <a:extLst>
              <a:ext uri="{FF2B5EF4-FFF2-40B4-BE49-F238E27FC236}">
                <a16:creationId xmlns:a16="http://schemas.microsoft.com/office/drawing/2014/main" id="{7C49ADEC-BCE5-4D74-B0D7-3AFD4606E4D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73267228"/>
              </p:ext>
            </p:extLst>
          </p:nvPr>
        </p:nvGraphicFramePr>
        <p:xfrm>
          <a:off x="2143387" y="2199190"/>
          <a:ext cx="6769120" cy="3507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מלבן 4">
            <a:extLst>
              <a:ext uri="{FF2B5EF4-FFF2-40B4-BE49-F238E27FC236}">
                <a16:creationId xmlns:a16="http://schemas.microsoft.com/office/drawing/2014/main" id="{9C6AAFAC-1A6D-4F1B-A533-90F0E17B43A7}"/>
              </a:ext>
            </a:extLst>
          </p:cNvPr>
          <p:cNvSpPr/>
          <p:nvPr/>
        </p:nvSpPr>
        <p:spPr>
          <a:xfrm>
            <a:off x="11053823" y="4500856"/>
            <a:ext cx="1138177" cy="85359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E4B72-E060-4677-AE6B-C85BD7E9CFD4}"/>
              </a:ext>
            </a:extLst>
          </p:cNvPr>
          <p:cNvSpPr txBox="1"/>
          <p:nvPr/>
        </p:nvSpPr>
        <p:spPr>
          <a:xfrm>
            <a:off x="7322057" y="3091808"/>
            <a:ext cx="3252486" cy="1328023"/>
          </a:xfrm>
          <a:prstGeom prst="wedgeRoundRectCallout">
            <a:avLst>
              <a:gd name="adj1" fmla="val 1232"/>
              <a:gd name="adj2" fmla="val -85667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he-IL" b="1" dirty="0"/>
              <a:t>ראות לקויה: ערפל, גשם חזק</a:t>
            </a:r>
          </a:p>
          <a:p>
            <a:endParaRPr lang="he-IL" b="1" dirty="0">
              <a:solidFill>
                <a:srgbClr val="FF0000"/>
              </a:solidFill>
            </a:endParaRPr>
          </a:p>
          <a:p>
            <a:r>
              <a:rPr lang="he-IL" b="1" dirty="0">
                <a:solidFill>
                  <a:srgbClr val="FF0000"/>
                </a:solidFill>
              </a:rPr>
              <a:t>הסכנה: </a:t>
            </a:r>
            <a:r>
              <a:rPr lang="he-IL" b="1" dirty="0"/>
              <a:t>יבחינו מאוחר מדיי בהולך רגל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17E8F1-3B78-47FE-80A1-04758A340077}"/>
              </a:ext>
            </a:extLst>
          </p:cNvPr>
          <p:cNvSpPr txBox="1"/>
          <p:nvPr/>
        </p:nvSpPr>
        <p:spPr>
          <a:xfrm>
            <a:off x="268358" y="2924691"/>
            <a:ext cx="3252486" cy="2553891"/>
          </a:xfrm>
          <a:prstGeom prst="wedgeRoundRectCallout">
            <a:avLst>
              <a:gd name="adj1" fmla="val 4791"/>
              <a:gd name="adj2" fmla="val -63059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he-IL" b="1" dirty="0"/>
              <a:t>עצמים החוסמים שדה ראיה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e-IL" b="1" dirty="0"/>
              <a:t>צפיפות בכביש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e-IL" b="1" dirty="0"/>
              <a:t>פקק תנועה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e-IL" b="1" dirty="0"/>
              <a:t>כביש משובש</a:t>
            </a:r>
          </a:p>
          <a:p>
            <a:endParaRPr lang="he-IL" b="1" dirty="0">
              <a:solidFill>
                <a:srgbClr val="FF0000"/>
              </a:solidFill>
            </a:endParaRPr>
          </a:p>
          <a:p>
            <a:r>
              <a:rPr lang="he-IL" b="1" dirty="0">
                <a:solidFill>
                  <a:srgbClr val="FF0000"/>
                </a:solidFill>
              </a:rPr>
              <a:t>הסכנה: </a:t>
            </a:r>
            <a:r>
              <a:rPr lang="he-IL" b="1" dirty="0"/>
              <a:t>מקשים ומפריעים להבחין בהולכי הרגל</a:t>
            </a:r>
          </a:p>
          <a:p>
            <a:endParaRPr lang="he-IL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80A755-900C-4AED-AE58-CA0B0CA218A9}"/>
              </a:ext>
            </a:extLst>
          </p:cNvPr>
          <p:cNvSpPr txBox="1"/>
          <p:nvPr/>
        </p:nvSpPr>
        <p:spPr>
          <a:xfrm>
            <a:off x="7322057" y="2039404"/>
            <a:ext cx="3252486" cy="477054"/>
          </a:xfrm>
          <a:prstGeom prst="accentBorderCallout1">
            <a:avLst>
              <a:gd name="adj1" fmla="val 30882"/>
              <a:gd name="adj2" fmla="val -3707"/>
              <a:gd name="adj3" fmla="val 119779"/>
              <a:gd name="adj4" fmla="val -19472"/>
            </a:avLst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pPr algn="ctr"/>
            <a:r>
              <a:rPr lang="he-IL" sz="2500" b="1" u="sng" dirty="0"/>
              <a:t>תנאי ראות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242546-231B-4C88-958F-A5D372961B8F}"/>
              </a:ext>
            </a:extLst>
          </p:cNvPr>
          <p:cNvSpPr txBox="1"/>
          <p:nvPr/>
        </p:nvSpPr>
        <p:spPr>
          <a:xfrm>
            <a:off x="268358" y="2039404"/>
            <a:ext cx="3252486" cy="477054"/>
          </a:xfrm>
          <a:prstGeom prst="accentBorderCallout1">
            <a:avLst>
              <a:gd name="adj1" fmla="val 79407"/>
              <a:gd name="adj2" fmla="val 103767"/>
              <a:gd name="adj3" fmla="val 136763"/>
              <a:gd name="adj4" fmla="val 123945"/>
            </a:avLst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pPr algn="ctr"/>
            <a:r>
              <a:rPr lang="he-IL" sz="2500" b="1" u="sng" dirty="0"/>
              <a:t>תנאי דרך</a:t>
            </a:r>
          </a:p>
        </p:txBody>
      </p:sp>
      <p:sp>
        <p:nvSpPr>
          <p:cNvPr id="10" name="Action Button: Return 10">
            <a:hlinkClick r:id="rId7" action="ppaction://hlinksldjump" highlightClick="1"/>
            <a:extLst>
              <a:ext uri="{FF2B5EF4-FFF2-40B4-BE49-F238E27FC236}">
                <a16:creationId xmlns:a16="http://schemas.microsoft.com/office/drawing/2014/main" id="{12A8DFD3-E2BC-43BA-999F-BE71B2C4E5F9}"/>
              </a:ext>
            </a:extLst>
          </p:cNvPr>
          <p:cNvSpPr/>
          <p:nvPr/>
        </p:nvSpPr>
        <p:spPr>
          <a:xfrm>
            <a:off x="428263" y="6111434"/>
            <a:ext cx="451412" cy="428263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453172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תוכן 2">
            <a:extLst>
              <a:ext uri="{FF2B5EF4-FFF2-40B4-BE49-F238E27FC236}">
                <a16:creationId xmlns:a16="http://schemas.microsoft.com/office/drawing/2014/main" id="{96C2F69C-8010-4FE6-B2AA-4AFC93A8C0DD}"/>
              </a:ext>
            </a:extLst>
          </p:cNvPr>
          <p:cNvSpPr txBox="1">
            <a:spLocks/>
          </p:cNvSpPr>
          <p:nvPr/>
        </p:nvSpPr>
        <p:spPr>
          <a:xfrm>
            <a:off x="268358" y="1281364"/>
            <a:ext cx="10515600" cy="5397732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45720" rtlCol="1">
            <a:normAutofit/>
          </a:bodyPr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he-IL" dirty="0"/>
          </a:p>
        </p:txBody>
      </p:sp>
      <p:sp>
        <p:nvSpPr>
          <p:cNvPr id="3" name="כותרת 1">
            <a:extLst>
              <a:ext uri="{FF2B5EF4-FFF2-40B4-BE49-F238E27FC236}">
                <a16:creationId xmlns:a16="http://schemas.microsoft.com/office/drawing/2014/main" id="{7FF95B49-C919-41CC-B8E9-C673DAE83BB4}"/>
              </a:ext>
            </a:extLst>
          </p:cNvPr>
          <p:cNvSpPr txBox="1">
            <a:spLocks/>
          </p:cNvSpPr>
          <p:nvPr/>
        </p:nvSpPr>
        <p:spPr>
          <a:xfrm>
            <a:off x="268358" y="113334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גורמים משפיעים על ההתרחשות בסביבת התחבורה</a:t>
            </a:r>
          </a:p>
        </p:txBody>
      </p:sp>
      <p:graphicFrame>
        <p:nvGraphicFramePr>
          <p:cNvPr id="4" name="מציין מיקום תוכן 3">
            <a:extLst>
              <a:ext uri="{FF2B5EF4-FFF2-40B4-BE49-F238E27FC236}">
                <a16:creationId xmlns:a16="http://schemas.microsoft.com/office/drawing/2014/main" id="{33171B5B-61F2-4A6C-8548-9BFA9022898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749775"/>
              </p:ext>
            </p:extLst>
          </p:nvPr>
        </p:nvGraphicFramePr>
        <p:xfrm>
          <a:off x="2235984" y="2233914"/>
          <a:ext cx="7035337" cy="3472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מלבן 4">
            <a:extLst>
              <a:ext uri="{FF2B5EF4-FFF2-40B4-BE49-F238E27FC236}">
                <a16:creationId xmlns:a16="http://schemas.microsoft.com/office/drawing/2014/main" id="{AD3D55FE-C930-4B62-8202-AD6C44422114}"/>
              </a:ext>
            </a:extLst>
          </p:cNvPr>
          <p:cNvSpPr/>
          <p:nvPr/>
        </p:nvSpPr>
        <p:spPr>
          <a:xfrm>
            <a:off x="11053823" y="4510424"/>
            <a:ext cx="1138177" cy="85359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8798EF-1608-4DBF-82EE-9E816E7C6494}"/>
              </a:ext>
            </a:extLst>
          </p:cNvPr>
          <p:cNvSpPr txBox="1"/>
          <p:nvPr/>
        </p:nvSpPr>
        <p:spPr>
          <a:xfrm>
            <a:off x="7430947" y="2559811"/>
            <a:ext cx="3252486" cy="715089"/>
          </a:xfrm>
          <a:prstGeom prst="wedgeRoundRectCallout">
            <a:avLst>
              <a:gd name="adj1" fmla="val 5858"/>
              <a:gd name="adj2" fmla="val -97993"/>
              <a:gd name="adj3" fmla="val 16667"/>
            </a:avLst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r>
              <a:rPr lang="he-IL" b="1" dirty="0">
                <a:solidFill>
                  <a:srgbClr val="FF0000"/>
                </a:solidFill>
              </a:rPr>
              <a:t>הסכנה: </a:t>
            </a:r>
            <a:r>
              <a:rPr lang="he-IL" b="1" dirty="0"/>
              <a:t>אובדן שליטה ברכב</a:t>
            </a:r>
          </a:p>
          <a:p>
            <a:r>
              <a:rPr lang="he-IL" b="1" dirty="0"/>
              <a:t>ותאונות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0B5A2D-E3F7-49A7-BEF4-D5E5213BF0D4}"/>
              </a:ext>
            </a:extLst>
          </p:cNvPr>
          <p:cNvSpPr txBox="1"/>
          <p:nvPr/>
        </p:nvSpPr>
        <p:spPr>
          <a:xfrm>
            <a:off x="377248" y="3069219"/>
            <a:ext cx="3252486" cy="1634490"/>
          </a:xfrm>
          <a:prstGeom prst="wedgeRoundRectCallout">
            <a:avLst>
              <a:gd name="adj1" fmla="val -2683"/>
              <a:gd name="adj2" fmla="val -82830"/>
              <a:gd name="adj3" fmla="val 16667"/>
            </a:avLst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r>
              <a:rPr lang="he-IL" b="1" u="sng" dirty="0"/>
              <a:t>בלמים שחוקים / פגומים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e-IL" b="1" dirty="0"/>
              <a:t>אינם בולמים את הרכב במהירות ובעוצמה הנדרשת</a:t>
            </a:r>
          </a:p>
          <a:p>
            <a:r>
              <a:rPr lang="he-IL" b="1" dirty="0">
                <a:solidFill>
                  <a:srgbClr val="FF0000"/>
                </a:solidFill>
              </a:rPr>
              <a:t>הסכנה: </a:t>
            </a:r>
            <a:r>
              <a:rPr lang="he-IL" b="1" dirty="0"/>
              <a:t>מרחק בלימה מתארך</a:t>
            </a:r>
          </a:p>
          <a:p>
            <a:r>
              <a:rPr lang="he-IL" b="1" dirty="0"/>
              <a:t>סכנה לאיבוד שליטה ברכב</a:t>
            </a:r>
            <a:endParaRPr lang="he-IL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CBB7BD-BB5D-4C56-A83E-24A68F56B612}"/>
              </a:ext>
            </a:extLst>
          </p:cNvPr>
          <p:cNvSpPr txBox="1"/>
          <p:nvPr/>
        </p:nvSpPr>
        <p:spPr>
          <a:xfrm>
            <a:off x="7481209" y="4285616"/>
            <a:ext cx="3252486" cy="1634490"/>
          </a:xfrm>
          <a:prstGeom prst="wedgeRoundRectCallout">
            <a:avLst>
              <a:gd name="adj1" fmla="val -62825"/>
              <a:gd name="adj2" fmla="val 44637"/>
              <a:gd name="adj3" fmla="val 16667"/>
            </a:avLst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he-IL" b="1" dirty="0"/>
              <a:t>פוגע באחיזת הצמיג בכביש</a:t>
            </a:r>
          </a:p>
          <a:p>
            <a:endParaRPr lang="he-IL" b="1" dirty="0">
              <a:solidFill>
                <a:srgbClr val="FF0000"/>
              </a:solidFill>
            </a:endParaRPr>
          </a:p>
          <a:p>
            <a:r>
              <a:rPr lang="he-IL" b="1" dirty="0">
                <a:solidFill>
                  <a:srgbClr val="FF0000"/>
                </a:solidFill>
              </a:rPr>
              <a:t>הסכנה: </a:t>
            </a:r>
            <a:r>
              <a:rPr lang="he-IL" b="1" dirty="0"/>
              <a:t>מרחק בלימה מתארך</a:t>
            </a:r>
          </a:p>
          <a:p>
            <a:r>
              <a:rPr lang="he-IL" b="1" dirty="0"/>
              <a:t>וסכנת החלקה</a:t>
            </a:r>
            <a:endParaRPr lang="he-IL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F44C3A-0903-421A-A7DC-5239DEEAC481}"/>
              </a:ext>
            </a:extLst>
          </p:cNvPr>
          <p:cNvSpPr txBox="1"/>
          <p:nvPr/>
        </p:nvSpPr>
        <p:spPr>
          <a:xfrm>
            <a:off x="7430947" y="1702426"/>
            <a:ext cx="3252486" cy="477054"/>
          </a:xfrm>
          <a:prstGeom prst="accentBorderCallout1">
            <a:avLst>
              <a:gd name="adj1" fmla="val 30882"/>
              <a:gd name="adj2" fmla="val -2995"/>
              <a:gd name="adj3" fmla="val 187715"/>
              <a:gd name="adj4" fmla="val -19472"/>
            </a:avLst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pPr>
              <a:defRPr/>
            </a:pPr>
            <a:r>
              <a:rPr lang="he-IL" sz="2500" b="1" u="sng" dirty="0"/>
              <a:t>תקלות בכלי הרכב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7B7779-D23F-4B97-A661-7ADC788DBBBF}"/>
              </a:ext>
            </a:extLst>
          </p:cNvPr>
          <p:cNvSpPr txBox="1"/>
          <p:nvPr/>
        </p:nvSpPr>
        <p:spPr>
          <a:xfrm>
            <a:off x="377248" y="1942771"/>
            <a:ext cx="3252486" cy="477054"/>
          </a:xfrm>
          <a:prstGeom prst="accentBorderCallout1">
            <a:avLst>
              <a:gd name="adj1" fmla="val 72128"/>
              <a:gd name="adj2" fmla="val 103411"/>
              <a:gd name="adj3" fmla="val 151321"/>
              <a:gd name="adj4" fmla="val 129994"/>
            </a:avLst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r>
              <a:rPr lang="he-IL" sz="2500" b="1" u="sng" dirty="0"/>
              <a:t>בלמים שחוקים / פגומים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7B71346-973F-4B63-8FE5-DAA472D65460}"/>
              </a:ext>
            </a:extLst>
          </p:cNvPr>
          <p:cNvSpPr txBox="1"/>
          <p:nvPr/>
        </p:nvSpPr>
        <p:spPr>
          <a:xfrm>
            <a:off x="4178461" y="5920106"/>
            <a:ext cx="3252486" cy="477054"/>
          </a:xfrm>
          <a:prstGeom prst="accentBorderCallout1">
            <a:avLst>
              <a:gd name="adj1" fmla="val 26029"/>
              <a:gd name="adj2" fmla="val -2639"/>
              <a:gd name="adj3" fmla="val -96160"/>
              <a:gd name="adj4" fmla="val 18607"/>
            </a:avLst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1">
            <a:spAutoFit/>
          </a:bodyPr>
          <a:lstStyle/>
          <a:p>
            <a:r>
              <a:rPr lang="he-IL" sz="2500" b="1" u="sng" dirty="0"/>
              <a:t>צמיגים שחוקים</a:t>
            </a:r>
          </a:p>
        </p:txBody>
      </p:sp>
    </p:spTree>
    <p:extLst>
      <p:ext uri="{BB962C8B-B14F-4D97-AF65-F5344CB8AC3E}">
        <p14:creationId xmlns:p14="http://schemas.microsoft.com/office/powerpoint/2010/main" val="3294473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C500D8D-4FFA-4EE1-AE7F-CBA53AA8B08D}"/>
              </a:ext>
            </a:extLst>
          </p:cNvPr>
          <p:cNvSpPr txBox="1">
            <a:spLocks/>
          </p:cNvSpPr>
          <p:nvPr/>
        </p:nvSpPr>
        <p:spPr>
          <a:xfrm>
            <a:off x="268358" y="113334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לסיכום, מה למדנו ? 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A56C4331-569C-469A-81C1-C969F8686477}"/>
              </a:ext>
            </a:extLst>
          </p:cNvPr>
          <p:cNvSpPr txBox="1">
            <a:spLocks/>
          </p:cNvSpPr>
          <p:nvPr/>
        </p:nvSpPr>
        <p:spPr>
          <a:xfrm>
            <a:off x="268358" y="1281364"/>
            <a:ext cx="10515600" cy="539773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he-IL" b="1">
                <a:solidFill>
                  <a:srgbClr val="7030A0"/>
                </a:solidFill>
              </a:rPr>
              <a:t>1. מהו מרחק עצירה ומדוע משפיע על בחירתה של נקודת הציון?</a:t>
            </a:r>
          </a:p>
          <a:p>
            <a:pPr marL="0" indent="0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he-IL" b="1">
                <a:solidFill>
                  <a:srgbClr val="0070C0"/>
                </a:solidFill>
              </a:rPr>
              <a:t>2. גורמים משפיעים על סביבת התחבורה: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he-IL"/>
              <a:t>	גורם אנושי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he-IL"/>
              <a:t>	גורם סביבתי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he-IL"/>
              <a:t>	גורם מכאני</a:t>
            </a:r>
          </a:p>
          <a:p>
            <a:pPr marL="0" indent="0">
              <a:lnSpc>
                <a:spcPct val="200000"/>
              </a:lnSpc>
              <a:buFont typeface="Arial" panose="020B0604020202020204" pitchFamily="34" charset="0"/>
              <a:buNone/>
            </a:pPr>
            <a:endParaRPr lang="he-IL"/>
          </a:p>
          <a:p>
            <a:pPr>
              <a:lnSpc>
                <a:spcPct val="200000"/>
              </a:lnSpc>
            </a:pPr>
            <a:endParaRPr lang="he-IL"/>
          </a:p>
          <a:p>
            <a:pPr>
              <a:lnSpc>
                <a:spcPct val="200000"/>
              </a:lnSpc>
            </a:pPr>
            <a:endParaRPr lang="he-IL" dirty="0"/>
          </a:p>
        </p:txBody>
      </p:sp>
      <p:sp>
        <p:nvSpPr>
          <p:cNvPr id="4" name="מלבן 3">
            <a:extLst>
              <a:ext uri="{FF2B5EF4-FFF2-40B4-BE49-F238E27FC236}">
                <a16:creationId xmlns:a16="http://schemas.microsoft.com/office/drawing/2014/main" id="{836F6A57-E490-44FD-BEC3-13EB36DBD756}"/>
              </a:ext>
            </a:extLst>
          </p:cNvPr>
          <p:cNvSpPr/>
          <p:nvPr/>
        </p:nvSpPr>
        <p:spPr>
          <a:xfrm>
            <a:off x="11053823" y="5522976"/>
            <a:ext cx="1138177" cy="85359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19062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כותרת 1">
            <a:extLst>
              <a:ext uri="{FF2B5EF4-FFF2-40B4-BE49-F238E27FC236}">
                <a16:creationId xmlns:a16="http://schemas.microsoft.com/office/drawing/2014/main" id="{7B10E31A-C602-4307-BA1E-1B80953E2B66}"/>
              </a:ext>
            </a:extLst>
          </p:cNvPr>
          <p:cNvSpPr txBox="1">
            <a:spLocks/>
          </p:cNvSpPr>
          <p:nvPr/>
        </p:nvSpPr>
        <p:spPr>
          <a:xfrm>
            <a:off x="268358" y="163438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מצבים ותגובות</a:t>
            </a:r>
          </a:p>
        </p:txBody>
      </p:sp>
      <p:sp>
        <p:nvSpPr>
          <p:cNvPr id="5" name="מציין מיקום תוכן 2">
            <a:extLst>
              <a:ext uri="{FF2B5EF4-FFF2-40B4-BE49-F238E27FC236}">
                <a16:creationId xmlns:a16="http://schemas.microsoft.com/office/drawing/2014/main" id="{2C63C2BF-B8F4-443B-B8D5-7078DA3AB1D5}"/>
              </a:ext>
            </a:extLst>
          </p:cNvPr>
          <p:cNvSpPr txBox="1">
            <a:spLocks/>
          </p:cNvSpPr>
          <p:nvPr/>
        </p:nvSpPr>
        <p:spPr>
          <a:xfrm>
            <a:off x="268358" y="1425055"/>
            <a:ext cx="10515600" cy="2312736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he-IL" sz="3200" b="1" dirty="0"/>
              <a:t>כיצד עלינו לפעול כשאנחנו במשמרת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he-IL" sz="3200" b="1" dirty="0"/>
              <a:t>ונתקלים במצבים שונים בסביבת התחבורה?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None/>
            </a:pPr>
            <a:endParaRPr lang="he-IL" sz="3200" b="1" dirty="0"/>
          </a:p>
          <a:p>
            <a:pPr>
              <a:lnSpc>
                <a:spcPct val="100000"/>
              </a:lnSpc>
              <a:buFont typeface="Arial" panose="020B0604020202020204" pitchFamily="34" charset="0"/>
              <a:buNone/>
            </a:pPr>
            <a:endParaRPr lang="he-IL" sz="3200" dirty="0"/>
          </a:p>
        </p:txBody>
      </p:sp>
      <p:sp>
        <p:nvSpPr>
          <p:cNvPr id="6" name="מלבן 5">
            <a:extLst>
              <a:ext uri="{FF2B5EF4-FFF2-40B4-BE49-F238E27FC236}">
                <a16:creationId xmlns:a16="http://schemas.microsoft.com/office/drawing/2014/main" id="{1F3F75C1-FDFB-4C95-819D-BE95065E7D86}"/>
              </a:ext>
            </a:extLst>
          </p:cNvPr>
          <p:cNvSpPr/>
          <p:nvPr/>
        </p:nvSpPr>
        <p:spPr>
          <a:xfrm>
            <a:off x="1580606" y="2683109"/>
            <a:ext cx="9203352" cy="295465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28600" indent="-228600">
              <a:lnSpc>
                <a:spcPct val="150000"/>
              </a:lnSpc>
            </a:pPr>
            <a:r>
              <a:rPr lang="he-IL" sz="2800" dirty="0" smtClean="0">
                <a:solidFill>
                  <a:schemeClr val="accent6">
                    <a:lumMod val="75000"/>
                  </a:schemeClr>
                </a:solidFill>
              </a:rPr>
              <a:t>נשאל את עצמנו את השאלות הבאות:</a:t>
            </a:r>
            <a:endParaRPr lang="he-IL" sz="2800" dirty="0">
              <a:solidFill>
                <a:schemeClr val="accent6">
                  <a:lumMod val="75000"/>
                </a:schemeClr>
              </a:solidFill>
            </a:endParaRPr>
          </a:p>
          <a:p>
            <a:pPr marL="228600" indent="-228600">
              <a:lnSpc>
                <a:spcPct val="150000"/>
              </a:lnSpc>
              <a:buAutoNum type="arabicPeriod"/>
            </a:pPr>
            <a:r>
              <a:rPr lang="he-IL" sz="2400" dirty="0"/>
              <a:t>מהו המצב/התרחשות?</a:t>
            </a:r>
          </a:p>
          <a:p>
            <a:pPr marL="228600" indent="-228600">
              <a:lnSpc>
                <a:spcPct val="150000"/>
              </a:lnSpc>
              <a:buAutoNum type="arabicPeriod"/>
            </a:pPr>
            <a:r>
              <a:rPr lang="he-IL" sz="2400" dirty="0"/>
              <a:t>מהי הסכנה ממה יש להיזהר?</a:t>
            </a:r>
          </a:p>
          <a:p>
            <a:pPr marL="228600" indent="-228600">
              <a:lnSpc>
                <a:spcPct val="150000"/>
              </a:lnSpc>
              <a:buAutoNum type="arabicPeriod"/>
            </a:pPr>
            <a:r>
              <a:rPr lang="he-IL" sz="2400" dirty="0"/>
              <a:t>מהי דרך הפעולה הנכונה של כל אחד מחברי המשמרת?</a:t>
            </a:r>
          </a:p>
          <a:p>
            <a:pPr marL="228600" indent="-228600">
              <a:lnSpc>
                <a:spcPct val="150000"/>
              </a:lnSpc>
              <a:buAutoNum type="arabicPeriod"/>
            </a:pPr>
            <a:r>
              <a:rPr lang="he-IL" sz="2400" dirty="0"/>
              <a:t>אילו מצבים דומים אתם מכירים, שבהם נפעל כך?</a:t>
            </a:r>
          </a:p>
        </p:txBody>
      </p:sp>
      <p:sp>
        <p:nvSpPr>
          <p:cNvPr id="7" name="מלבן 6">
            <a:extLst>
              <a:ext uri="{FF2B5EF4-FFF2-40B4-BE49-F238E27FC236}">
                <a16:creationId xmlns:a16="http://schemas.microsoft.com/office/drawing/2014/main" id="{4A3141F9-B4B0-45B8-A5D4-A06955CBEB96}"/>
              </a:ext>
            </a:extLst>
          </p:cNvPr>
          <p:cNvSpPr/>
          <p:nvPr/>
        </p:nvSpPr>
        <p:spPr>
          <a:xfrm>
            <a:off x="11053823" y="3472404"/>
            <a:ext cx="1138177" cy="914401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285278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מלבן מעוגל 19">
            <a:extLst>
              <a:ext uri="{FF2B5EF4-FFF2-40B4-BE49-F238E27FC236}">
                <a16:creationId xmlns:a16="http://schemas.microsoft.com/office/drawing/2014/main" id="{443774CC-FEC7-4F45-A11B-846CA32D4046}"/>
              </a:ext>
            </a:extLst>
          </p:cNvPr>
          <p:cNvSpPr/>
          <p:nvPr/>
        </p:nvSpPr>
        <p:spPr>
          <a:xfrm>
            <a:off x="215900" y="3886200"/>
            <a:ext cx="5054600" cy="271780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5" name="מלבן מעוגל 18">
            <a:extLst>
              <a:ext uri="{FF2B5EF4-FFF2-40B4-BE49-F238E27FC236}">
                <a16:creationId xmlns:a16="http://schemas.microsoft.com/office/drawing/2014/main" id="{12459290-9172-486C-B2F6-1D9AB121DFC5}"/>
              </a:ext>
            </a:extLst>
          </p:cNvPr>
          <p:cNvSpPr/>
          <p:nvPr/>
        </p:nvSpPr>
        <p:spPr>
          <a:xfrm>
            <a:off x="5549900" y="3912616"/>
            <a:ext cx="5384800" cy="275640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6" name="מלבן מעוגל 17">
            <a:extLst>
              <a:ext uri="{FF2B5EF4-FFF2-40B4-BE49-F238E27FC236}">
                <a16:creationId xmlns:a16="http://schemas.microsoft.com/office/drawing/2014/main" id="{AFF67B0A-0C05-437A-80E8-FE38946E2EBD}"/>
              </a:ext>
            </a:extLst>
          </p:cNvPr>
          <p:cNvSpPr/>
          <p:nvPr/>
        </p:nvSpPr>
        <p:spPr>
          <a:xfrm>
            <a:off x="215900" y="1358900"/>
            <a:ext cx="10541000" cy="234950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7" name="כותרת 1">
            <a:extLst>
              <a:ext uri="{FF2B5EF4-FFF2-40B4-BE49-F238E27FC236}">
                <a16:creationId xmlns:a16="http://schemas.microsoft.com/office/drawing/2014/main" id="{A1F7068A-EEA9-4C2B-9456-D38ED806E162}"/>
              </a:ext>
            </a:extLst>
          </p:cNvPr>
          <p:cNvSpPr txBox="1">
            <a:spLocks/>
          </p:cNvSpPr>
          <p:nvPr/>
        </p:nvSpPr>
        <p:spPr>
          <a:xfrm>
            <a:off x="268358" y="175964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אילו רכבים אסור לעצור לפני מעבר החציה?</a:t>
            </a:r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9D669C22-3437-4950-9DBF-FE9ED07E87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9106" y="1382713"/>
            <a:ext cx="4032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he-IL" sz="2400" b="1" dirty="0"/>
              <a:t>רכב ביטחון נראה או נשמע :</a:t>
            </a:r>
            <a:r>
              <a:rPr lang="he-IL" dirty="0"/>
              <a:t> </a:t>
            </a:r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id="{09FDC9E2-79A1-4E43-9413-7D22D26D67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66360" y="3966972"/>
            <a:ext cx="5561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he-IL" sz="2400" b="1" dirty="0"/>
              <a:t>רכב גבוה וכבד או כל רכב שנושא מטען :</a:t>
            </a: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D2521DD7-1610-4172-A402-8D118A1D25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35263" y="3949192"/>
            <a:ext cx="2305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he-IL" sz="2400" b="1" dirty="0"/>
              <a:t>רכב דו גלגלי:</a:t>
            </a:r>
          </a:p>
        </p:txBody>
      </p:sp>
      <p:pic>
        <p:nvPicPr>
          <p:cNvPr id="11" name="Picture 8" descr="C:\Users\owner\AppData\Local\Microsoft\Windows\Temporary Internet Files\Content.IE5\KI5HDBTN\MC900441294[1].png">
            <a:extLst>
              <a:ext uri="{FF2B5EF4-FFF2-40B4-BE49-F238E27FC236}">
                <a16:creationId xmlns:a16="http://schemas.microsoft.com/office/drawing/2014/main" id="{C13F56C5-5267-4878-89F9-B7A40A3621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55700" y="5310188"/>
            <a:ext cx="1903413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9" descr="718">
            <a:extLst>
              <a:ext uri="{FF2B5EF4-FFF2-40B4-BE49-F238E27FC236}">
                <a16:creationId xmlns:a16="http://schemas.microsoft.com/office/drawing/2014/main" id="{440718DD-664E-4455-A79B-A23897BC3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64525" y="4864100"/>
            <a:ext cx="2376488" cy="153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1" descr="ANd9GcSHsyXMoJOsUGMJhOqEl_7VFDeVveGMzuNPwFyUFHtBkbtxPJkQeA">
            <a:extLst>
              <a:ext uri="{FF2B5EF4-FFF2-40B4-BE49-F238E27FC236}">
                <a16:creationId xmlns:a16="http://schemas.microsoft.com/office/drawing/2014/main" id="{91A6DC3D-3B05-48FB-917A-BA6487972E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53100" y="4826000"/>
            <a:ext cx="22002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3" descr="ANd9GcREw21aqspE2CSZikHy4PdZ3MjFqU-UCdsayI-ucszpxOhUuXibcA">
            <a:extLst>
              <a:ext uri="{FF2B5EF4-FFF2-40B4-BE49-F238E27FC236}">
                <a16:creationId xmlns:a16="http://schemas.microsoft.com/office/drawing/2014/main" id="{59209334-AAD5-4336-808E-F140BB893A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474" y="1844674"/>
            <a:ext cx="25622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7" descr="ANd9GcTIoCMEZx4kCgY7f744NIrW0otXzyTzDjkUSzfs9aB8_BuM5ZDfQw">
            <a:extLst>
              <a:ext uri="{FF2B5EF4-FFF2-40B4-BE49-F238E27FC236}">
                <a16:creationId xmlns:a16="http://schemas.microsoft.com/office/drawing/2014/main" id="{10E60739-9540-4790-A227-F4581DA46B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7163" y="1865313"/>
            <a:ext cx="2533650" cy="153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9" descr="ANd9GcQyHkeaOGIQZzZwMbF0tcmBT4Om2qE_cymEPMC9G1VOVrGk_5Gg">
            <a:extLst>
              <a:ext uri="{FF2B5EF4-FFF2-40B4-BE49-F238E27FC236}">
                <a16:creationId xmlns:a16="http://schemas.microsoft.com/office/drawing/2014/main" id="{3A6F171A-4DDE-491D-8947-0E6185C750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67075" y="4886325"/>
            <a:ext cx="1800225" cy="112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AutoShape 4" descr="תוצאת תמונה עבור כבאית">
            <a:extLst>
              <a:ext uri="{FF2B5EF4-FFF2-40B4-BE49-F238E27FC236}">
                <a16:creationId xmlns:a16="http://schemas.microsoft.com/office/drawing/2014/main" id="{B5C6B360-8AEC-4648-8D7B-9D4EA3F350D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1971338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he-IL"/>
          </a:p>
        </p:txBody>
      </p:sp>
      <p:sp>
        <p:nvSpPr>
          <p:cNvPr id="18" name="AutoShape 6" descr="תוצאת תמונה עבור כבאית">
            <a:extLst>
              <a:ext uri="{FF2B5EF4-FFF2-40B4-BE49-F238E27FC236}">
                <a16:creationId xmlns:a16="http://schemas.microsoft.com/office/drawing/2014/main" id="{F6462F92-075A-4F4F-812E-51A94E5AD17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1971338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he-IL"/>
          </a:p>
        </p:txBody>
      </p:sp>
      <p:pic>
        <p:nvPicPr>
          <p:cNvPr id="19" name="Picture 8" descr="https://encrypted-tbn3.gstatic.com/images?q=tbn:ANd9GcQcZVxlBM1UCl7BfJBj7YZHlPuXs4FkibOYP0IKnAIaofT4YZlrTw">
            <a:extLst>
              <a:ext uri="{FF2B5EF4-FFF2-40B4-BE49-F238E27FC236}">
                <a16:creationId xmlns:a16="http://schemas.microsoft.com/office/drawing/2014/main" id="{598EACEF-AE4D-4C8A-A34A-3ADE8DF329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9738" y="1824037"/>
            <a:ext cx="2619375" cy="1743076"/>
          </a:xfrm>
          <a:prstGeom prst="rect">
            <a:avLst/>
          </a:prstGeom>
          <a:noFill/>
        </p:spPr>
      </p:pic>
      <p:pic>
        <p:nvPicPr>
          <p:cNvPr id="20" name="Picture 2" descr="http://zoharbike.co.il/wp-content/uploads/2014/12/674.jpg">
            <a:extLst>
              <a:ext uri="{FF2B5EF4-FFF2-40B4-BE49-F238E27FC236}">
                <a16:creationId xmlns:a16="http://schemas.microsoft.com/office/drawing/2014/main" id="{D95CCD2D-12E4-4FA3-8438-50189053B3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19100" y="4000500"/>
            <a:ext cx="2087908" cy="1536700"/>
          </a:xfrm>
          <a:prstGeom prst="rect">
            <a:avLst/>
          </a:prstGeom>
          <a:noFill/>
        </p:spPr>
      </p:pic>
      <p:sp>
        <p:nvSpPr>
          <p:cNvPr id="21" name="מלבן 20">
            <a:extLst>
              <a:ext uri="{FF2B5EF4-FFF2-40B4-BE49-F238E27FC236}">
                <a16:creationId xmlns:a16="http://schemas.microsoft.com/office/drawing/2014/main" id="{4E6A3D01-CC59-45E7-A1CC-1C7223FCB3B2}"/>
              </a:ext>
            </a:extLst>
          </p:cNvPr>
          <p:cNvSpPr/>
          <p:nvPr/>
        </p:nvSpPr>
        <p:spPr>
          <a:xfrm>
            <a:off x="11053823" y="4428935"/>
            <a:ext cx="1138177" cy="1008851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186686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שיעור 6 רכב ביטחון.avi">
            <a:hlinkClick r:id="" action="ppaction://media"/>
            <a:extLst>
              <a:ext uri="{FF2B5EF4-FFF2-40B4-BE49-F238E27FC236}">
                <a16:creationId xmlns:a16="http://schemas.microsoft.com/office/drawing/2014/main" id="{7B8617F0-FA0C-43AF-AAE4-D762F577B6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" y="0"/>
            <a:ext cx="110474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323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כותרת 1">
            <a:extLst>
              <a:ext uri="{FF2B5EF4-FFF2-40B4-BE49-F238E27FC236}">
                <a16:creationId xmlns:a16="http://schemas.microsoft.com/office/drawing/2014/main" id="{9169DB03-C9D1-4ACF-811C-C9DC06742135}"/>
              </a:ext>
            </a:extLst>
          </p:cNvPr>
          <p:cNvSpPr txBox="1">
            <a:spLocks/>
          </p:cNvSpPr>
          <p:nvPr/>
        </p:nvSpPr>
        <p:spPr>
          <a:xfrm>
            <a:off x="268357" y="113334"/>
            <a:ext cx="10785465" cy="836603"/>
          </a:xfrm>
          <a:prstGeom prst="roundRect">
            <a:avLst/>
          </a:prstGeom>
        </p:spPr>
        <p:txBody>
          <a:bodyPr>
            <a:noAutofit/>
          </a:bodyPr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sz="2800" dirty="0">
                <a:solidFill>
                  <a:schemeClr val="bg1"/>
                </a:solidFill>
              </a:rPr>
              <a:t>מדוע מסוכן לפתוח מעבר החצייה כאשר אוטובוס עוצר בתחנה או מגיע רכב כבד?</a:t>
            </a:r>
          </a:p>
        </p:txBody>
      </p:sp>
      <p:pic>
        <p:nvPicPr>
          <p:cNvPr id="4" name="תמונה 5">
            <a:extLst>
              <a:ext uri="{FF2B5EF4-FFF2-40B4-BE49-F238E27FC236}">
                <a16:creationId xmlns:a16="http://schemas.microsoft.com/office/drawing/2014/main" id="{1674F66A-588E-4437-BDBB-B23365805587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 l="10672" t="15117" r="4865" b="15936"/>
          <a:stretch>
            <a:fillRect/>
          </a:stretch>
        </p:blipFill>
        <p:spPr bwMode="auto">
          <a:xfrm rot="10800000">
            <a:off x="165100" y="1303505"/>
            <a:ext cx="10769600" cy="3799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מלבן 4">
            <a:extLst>
              <a:ext uri="{FF2B5EF4-FFF2-40B4-BE49-F238E27FC236}">
                <a16:creationId xmlns:a16="http://schemas.microsoft.com/office/drawing/2014/main" id="{0CD043AC-99C8-4F56-B6EB-52BCCA7F978B}"/>
              </a:ext>
            </a:extLst>
          </p:cNvPr>
          <p:cNvSpPr/>
          <p:nvPr/>
        </p:nvSpPr>
        <p:spPr>
          <a:xfrm>
            <a:off x="605028" y="5456904"/>
            <a:ext cx="99568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he-IL" sz="2000" b="1" dirty="0"/>
              <a:t>אוטובוס הוא כלי רכב גדול החוסם את שדה הראייה. </a:t>
            </a:r>
          </a:p>
          <a:p>
            <a:pPr marL="457200" indent="-457200">
              <a:buFontTx/>
              <a:buAutoNum type="arabicPeriod"/>
            </a:pPr>
            <a:r>
              <a:rPr lang="he-IL" sz="2000" b="1" dirty="0"/>
              <a:t>רכבים נוטים לעקוף אוטובוס עומד. </a:t>
            </a:r>
          </a:p>
          <a:p>
            <a:pPr marL="457200" indent="-457200"/>
            <a:endParaRPr lang="en-US" sz="2000" b="1" dirty="0"/>
          </a:p>
        </p:txBody>
      </p:sp>
      <p:sp>
        <p:nvSpPr>
          <p:cNvPr id="6" name="מלבן 5">
            <a:extLst>
              <a:ext uri="{FF2B5EF4-FFF2-40B4-BE49-F238E27FC236}">
                <a16:creationId xmlns:a16="http://schemas.microsoft.com/office/drawing/2014/main" id="{1AA07882-8889-4286-83A8-B1A5E68EDCC0}"/>
              </a:ext>
            </a:extLst>
          </p:cNvPr>
          <p:cNvSpPr/>
          <p:nvPr/>
        </p:nvSpPr>
        <p:spPr>
          <a:xfrm>
            <a:off x="11053823" y="4444678"/>
            <a:ext cx="1138177" cy="99310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7" name="Picture 4" descr="http://www.medicalschoolforchildren.co.uk/img/gif/bus-animation.gif">
            <a:extLst>
              <a:ext uri="{FF2B5EF4-FFF2-40B4-BE49-F238E27FC236}">
                <a16:creationId xmlns:a16="http://schemas.microsoft.com/office/drawing/2014/main" id="{778CE3FC-97FC-476B-A487-8CD87A0BDAD6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4945" y="848301"/>
            <a:ext cx="2887282" cy="2062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hrisnemily.com/images/cartoon-car.gif">
            <a:extLst>
              <a:ext uri="{FF2B5EF4-FFF2-40B4-BE49-F238E27FC236}">
                <a16:creationId xmlns:a16="http://schemas.microsoft.com/office/drawing/2014/main" id="{E2C59B45-41D4-4348-8A91-D9F008554A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3715" y="1876269"/>
            <a:ext cx="2136212" cy="103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7321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2.59259E-6 L -4.79167E-6 0.00023 C 0.01745 0.00463 0.00821 0.00139 0.02735 0.00996 L 0.03112 0.01181 L 0.0349 0.01343 C 0.03711 0.01644 0.03933 0.02014 0.04232 0.02176 C 0.04597 0.02408 0.05652 0.025 0.0586 0.02523 C 0.0642 0.02593 0.06941 0.02639 0.07487 0.02685 C 0.09102 0.03056 0.08646 0.02547 0.09232 0.03357 C 0.09089 0.06644 0.08881 0.05116 0.09362 0.06898 C 0.09415 0.0706 0.09415 0.07269 0.09493 0.07408 C 0.09584 0.0757 0.0974 0.07639 0.0987 0.07755 C 0.09909 0.08542 0.09896 0.09329 0.1 0.10116 C 0.10014 0.10255 0.10196 0.10301 0.10235 0.1044 C 0.103 0.10602 0.10339 0.10787 0.10365 0.10949 C 0.1043 0.11273 0.10443 0.11621 0.10495 0.11968 C 0.10521 0.12199 0.10508 0.12454 0.10625 0.12639 C 0.1073 0.12871 0.10964 0.12963 0.1112 0.13148 C 0.11159 0.13426 0.11198 0.13704 0.1125 0.13982 C 0.1129 0.14329 0.11264 0.14676 0.11368 0.15 C 0.11433 0.15209 0.11628 0.15324 0.11758 0.1551 C 0.11784 0.15672 0.11823 0.15857 0.11862 0.16019 C 0.12058 0.16505 0.12396 0.16945 0.12748 0.17199 C 0.12943 0.17315 0.13425 0.17454 0.1362 0.17523 C 0.13764 0.1757 0.13868 0.17639 0.13998 0.17709 L 0.16003 0.17523 L 0.1875 0.17361 C 0.19206 0.17315 0.19675 0.17246 0.20118 0.17199 C 0.20756 0.1713 0.21381 0.17084 0.22019 0.17014 L 0.29284 0.17199 C 0.30925 0.17199 0.32943 0.16991 0.34649 0.16852 C 0.34831 0.16736 0.34987 0.16597 0.35144 0.16505 C 0.35612 0.16297 0.36381 0.16227 0.36784 0.16181 C 0.37774 0.15718 0.36615 0.16412 0.37279 0.1551 C 0.3737 0.15371 0.3754 0.15417 0.37657 0.15324 C 0.37787 0.15255 0.37917 0.15139 0.38034 0.15 C 0.38204 0.14792 0.38542 0.14329 0.38542 0.14352 C 0.38581 0.14097 0.3862 0.13866 0.38672 0.13658 C 0.38711 0.1331 0.38777 0.12662 0.38907 0.12292 C 0.38985 0.1213 0.39102 0.11968 0.39154 0.11806 C 0.39219 0.11644 0.39206 0.11412 0.39284 0.11297 C 0.39493 0.10996 0.39779 0.10834 0.4004 0.10602 C 0.40157 0.1051 0.40261 0.10347 0.40417 0.10278 C 0.41771 0.09653 0.39714 0.10648 0.41146 0.09769 C 0.41407 0.0963 0.41654 0.09537 0.41915 0.09422 L 0.42292 0.0926 C 0.42383 0.09144 0.42448 0.09028 0.42553 0.08935 C 0.42956 0.08519 0.43334 0.08172 0.43777 0.07917 C 0.4392 0.07847 0.4405 0.07801 0.44167 0.07755 C 0.44245 0.07639 0.44323 0.07477 0.44415 0.07408 C 0.44805 0.07153 0.45821 0.06875 0.46172 0.06736 C 0.46628 0.06574 0.46524 0.06528 0.47045 0.06389 C 0.47383 0.0632 0.47722 0.06297 0.48047 0.06227 C 0.48269 0.06181 0.48477 0.06135 0.48672 0.06065 C 0.48803 0.06019 0.4892 0.05949 0.4905 0.05903 C 0.49206 0.05834 0.49389 0.05764 0.49545 0.05718 C 0.49753 0.05672 0.49961 0.05579 0.5017 0.05556 C 0.50625 0.0551 0.51094 0.05556 0.51576 0.05556 L 0.51576 0.05579 " pathEditMode="relative" rAng="0" ptsTypes="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781" y="8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951BBEB5-6C8B-4442-8CF2-22005032F3C0}"/>
              </a:ext>
            </a:extLst>
          </p:cNvPr>
          <p:cNvSpPr txBox="1">
            <a:spLocks/>
          </p:cNvSpPr>
          <p:nvPr/>
        </p:nvSpPr>
        <p:spPr>
          <a:xfrm>
            <a:off x="165100" y="201016"/>
            <a:ext cx="10888723" cy="1023955"/>
          </a:xfrm>
          <a:prstGeom prst="roundRect">
            <a:avLst/>
          </a:prstGeom>
        </p:spPr>
        <p:txBody>
          <a:bodyPr>
            <a:noAutofit/>
          </a:bodyPr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sz="3100" dirty="0">
                <a:solidFill>
                  <a:schemeClr val="bg1"/>
                </a:solidFill>
              </a:rPr>
              <a:t>מדוע מסוכן לפתוח מעבר החצייה כאשר מתקרב רכב דו גלגלי?</a:t>
            </a:r>
          </a:p>
        </p:txBody>
      </p:sp>
      <p:pic>
        <p:nvPicPr>
          <p:cNvPr id="3" name="תמונה 5">
            <a:extLst>
              <a:ext uri="{FF2B5EF4-FFF2-40B4-BE49-F238E27FC236}">
                <a16:creationId xmlns:a16="http://schemas.microsoft.com/office/drawing/2014/main" id="{0DF0BEE6-1773-4C7E-A0D8-7860C8DF36D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10672" t="16744" r="4865" b="17563"/>
          <a:stretch/>
        </p:blipFill>
        <p:spPr bwMode="auto">
          <a:xfrm rot="10800000">
            <a:off x="165100" y="1194816"/>
            <a:ext cx="10769600" cy="42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1" descr="MMj03544180000[1]">
            <a:extLst>
              <a:ext uri="{FF2B5EF4-FFF2-40B4-BE49-F238E27FC236}">
                <a16:creationId xmlns:a16="http://schemas.microsoft.com/office/drawing/2014/main" id="{7823A8AE-33DC-43B1-8E99-3223DB9D13A4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92228" y="1430564"/>
            <a:ext cx="2002908" cy="1500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http://www.kneller-gifs.de/bilder/m/motorrad03.gif">
            <a:extLst>
              <a:ext uri="{FF2B5EF4-FFF2-40B4-BE49-F238E27FC236}">
                <a16:creationId xmlns:a16="http://schemas.microsoft.com/office/drawing/2014/main" id="{C84B5B5C-6118-4CFB-B1DC-CE85B2FA51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7758" y="2041285"/>
            <a:ext cx="1049337" cy="581025"/>
          </a:xfrm>
          <a:prstGeom prst="rect">
            <a:avLst/>
          </a:prstGeom>
          <a:noFill/>
        </p:spPr>
      </p:pic>
      <p:sp>
        <p:nvSpPr>
          <p:cNvPr id="6" name="מלבן 5">
            <a:extLst>
              <a:ext uri="{FF2B5EF4-FFF2-40B4-BE49-F238E27FC236}">
                <a16:creationId xmlns:a16="http://schemas.microsoft.com/office/drawing/2014/main" id="{D27448AB-616B-42AB-B5A1-471E57DFBA76}"/>
              </a:ext>
            </a:extLst>
          </p:cNvPr>
          <p:cNvSpPr/>
          <p:nvPr/>
        </p:nvSpPr>
        <p:spPr>
          <a:xfrm>
            <a:off x="547758" y="5516186"/>
            <a:ext cx="99568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he-IL" sz="2000" b="1" dirty="0"/>
              <a:t>לרוכב יש נטייה לנסוע במהירות ובצורה מסוכנת על ידי מעבר בין נתיבים.</a:t>
            </a:r>
          </a:p>
          <a:p>
            <a:pPr marL="457200" indent="-457200">
              <a:buFontTx/>
              <a:buAutoNum type="arabicPeriod"/>
            </a:pPr>
            <a:r>
              <a:rPr lang="he-IL" sz="2000" b="1" dirty="0"/>
              <a:t>הרוכב עלול לעצור בפתאומיות ועצירתו תגרום לתאונה בגלל מהירות הנסיעה</a:t>
            </a:r>
          </a:p>
          <a:p>
            <a:pPr marL="457200" indent="-457200">
              <a:buFontTx/>
              <a:buAutoNum type="arabicPeriod"/>
            </a:pPr>
            <a:r>
              <a:rPr lang="he-IL" sz="2000" b="1" dirty="0"/>
              <a:t>הרוכב עלול לנסוע בין המוטות כאשר המעבר סגור.</a:t>
            </a:r>
          </a:p>
          <a:p>
            <a:pPr marL="457200" indent="-457200">
              <a:buFontTx/>
              <a:buAutoNum type="arabicPeriod"/>
            </a:pPr>
            <a:r>
              <a:rPr lang="he-IL" sz="2000" b="1" dirty="0"/>
              <a:t>אופנוע הוא צר ויכול לעבור בין תמרור העצור שמחזיקים האוחזים.</a:t>
            </a:r>
            <a:endParaRPr lang="en-US" sz="2000" b="1" dirty="0"/>
          </a:p>
        </p:txBody>
      </p:sp>
      <p:sp>
        <p:nvSpPr>
          <p:cNvPr id="7" name="מלבן 6">
            <a:extLst>
              <a:ext uri="{FF2B5EF4-FFF2-40B4-BE49-F238E27FC236}">
                <a16:creationId xmlns:a16="http://schemas.microsoft.com/office/drawing/2014/main" id="{196D2C32-F3D0-4569-A461-7E786856CCDF}"/>
              </a:ext>
            </a:extLst>
          </p:cNvPr>
          <p:cNvSpPr/>
          <p:nvPr/>
        </p:nvSpPr>
        <p:spPr>
          <a:xfrm>
            <a:off x="11053823" y="4444680"/>
            <a:ext cx="1138177" cy="993106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8" name="Picture 2" descr="http://www.picgifs.com/graphics/b/buses/graphics-buses-017768.gif">
            <a:extLst>
              <a:ext uri="{FF2B5EF4-FFF2-40B4-BE49-F238E27FC236}">
                <a16:creationId xmlns:a16="http://schemas.microsoft.com/office/drawing/2014/main" id="{6988C35A-D9C3-4141-B042-FFF5B9F8596D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8675" y="2878276"/>
            <a:ext cx="4520175" cy="234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hrisnemily.com/images/cartoon-car.gif">
            <a:extLst>
              <a:ext uri="{FF2B5EF4-FFF2-40B4-BE49-F238E27FC236}">
                <a16:creationId xmlns:a16="http://schemas.microsoft.com/office/drawing/2014/main" id="{C8CB1012-4999-4C28-9553-8F63527D7B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236" y="3809022"/>
            <a:ext cx="2352576" cy="1139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95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-2.59259E-6 C 0.00221 -0.02315 -0.00925 0.01713 0.00469 0.02917 C 0.01862 0.04121 0.05898 0.04121 0.08294 0.07269 C 0.1069 0.10417 0.11823 0.20486 0.14857 0.2176 C 0.17891 0.2301 0.24049 0.16343 0.2651 0.14838 C 0.28971 0.13334 0.25299 0.12222 0.29635 0.12685 C 0.33971 0.13172 0.48477 0.17778 0.52552 0.17709 C 0.56641 0.17616 0.54232 0.17523 0.54557 0.17523 " pathEditMode="relative" rAng="0" ptsTypes="AAAAAA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70" y="10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34E3D065-8C11-442D-806F-97ABFBFAF254}"/>
              </a:ext>
            </a:extLst>
          </p:cNvPr>
          <p:cNvSpPr txBox="1">
            <a:spLocks/>
          </p:cNvSpPr>
          <p:nvPr/>
        </p:nvSpPr>
        <p:spPr>
          <a:xfrm>
            <a:off x="268358" y="163438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רכב ביטחון מתקרב</a:t>
            </a:r>
          </a:p>
        </p:txBody>
      </p:sp>
      <p:graphicFrame>
        <p:nvGraphicFramePr>
          <p:cNvPr id="3" name="טבלה 2">
            <a:extLst>
              <a:ext uri="{FF2B5EF4-FFF2-40B4-BE49-F238E27FC236}">
                <a16:creationId xmlns:a16="http://schemas.microsoft.com/office/drawing/2014/main" id="{E5B177BA-1241-4507-8912-F8651D25A8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0544403"/>
              </p:ext>
            </p:extLst>
          </p:nvPr>
        </p:nvGraphicFramePr>
        <p:xfrm>
          <a:off x="667646" y="1983949"/>
          <a:ext cx="9717024" cy="4023360"/>
        </p:xfrm>
        <a:graphic>
          <a:graphicData uri="http://schemas.openxmlformats.org/drawingml/2006/table">
            <a:tbl>
              <a:tblPr rtl="1" firstRow="1" bandRow="1">
                <a:tableStyleId>{5C22544A-7EE6-4342-B048-85BDC9FD1C3A}</a:tableStyleId>
              </a:tblPr>
              <a:tblGrid>
                <a:gridCol w="96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012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526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0888"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endParaRPr lang="he-IL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r>
                        <a:rPr lang="he-IL" dirty="0"/>
                        <a:t>כאשר...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r>
                        <a:rPr lang="he-IL" dirty="0"/>
                        <a:t>נפתח /</a:t>
                      </a:r>
                      <a:r>
                        <a:rPr lang="he-IL" baseline="0" dirty="0"/>
                        <a:t> לא נפתח מעבר החציה</a:t>
                      </a:r>
                      <a:endParaRPr lang="he-IL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 rtl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he-IL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r>
                        <a:rPr lang="he-IL" dirty="0"/>
                        <a:t>אמבולנס מתקרב בנסיעה</a:t>
                      </a:r>
                      <a:r>
                        <a:rPr lang="he-IL" baseline="0" dirty="0"/>
                        <a:t> איטית</a:t>
                      </a:r>
                      <a:endParaRPr lang="he-IL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endParaRPr lang="he-IL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 rtl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he-IL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r>
                        <a:rPr lang="he-IL" dirty="0"/>
                        <a:t>ניידת</a:t>
                      </a:r>
                      <a:r>
                        <a:rPr lang="he-IL" baseline="0" dirty="0"/>
                        <a:t> משטרה מגיעה ללא סירנה אך עם אורות מהבהבים</a:t>
                      </a:r>
                      <a:endParaRPr lang="he-IL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endParaRPr lang="he-IL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 rtl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he-IL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r>
                        <a:rPr lang="he-IL" dirty="0"/>
                        <a:t>מתקרב רכב כיבוי אש</a:t>
                      </a:r>
                      <a:r>
                        <a:rPr lang="he-IL" baseline="0" dirty="0"/>
                        <a:t> ללא סירנה וללא אורות מהבהבים</a:t>
                      </a:r>
                      <a:endParaRPr lang="he-IL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endParaRPr lang="he-IL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 rtl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he-IL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r>
                        <a:rPr lang="he-IL" dirty="0"/>
                        <a:t>ניידת משטרה</a:t>
                      </a:r>
                      <a:r>
                        <a:rPr lang="he-IL" baseline="0" dirty="0"/>
                        <a:t> עוצרת לפני מעבר החצייה</a:t>
                      </a:r>
                      <a:endParaRPr lang="he-IL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endParaRPr lang="he-IL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 rtl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he-IL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r>
                        <a:rPr lang="he-IL" dirty="0"/>
                        <a:t>אופנוע משטרתי מתקרב בנסיעה איטית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endParaRPr lang="he-IL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 rtl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he-IL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r>
                        <a:rPr lang="he-IL" dirty="0"/>
                        <a:t>נשמעת</a:t>
                      </a:r>
                      <a:r>
                        <a:rPr lang="he-IL" baseline="0" dirty="0"/>
                        <a:t> סירנה קרובה אך לא נראה שום רכב ביטחון</a:t>
                      </a:r>
                      <a:endParaRPr lang="he-IL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endParaRPr lang="he-IL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 rtl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he-IL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r>
                        <a:rPr lang="he-IL" dirty="0"/>
                        <a:t>מגיעה ניידת של שיטור</a:t>
                      </a:r>
                      <a:r>
                        <a:rPr lang="he-IL" baseline="0" dirty="0"/>
                        <a:t> עירוני עם אורות צהובים מהבהבים</a:t>
                      </a:r>
                      <a:endParaRPr lang="he-IL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endParaRPr lang="he-IL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4" name="מלבן 3">
            <a:extLst>
              <a:ext uri="{FF2B5EF4-FFF2-40B4-BE49-F238E27FC236}">
                <a16:creationId xmlns:a16="http://schemas.microsoft.com/office/drawing/2014/main" id="{D6EA838A-B80E-42FC-9E6F-EBFC9A533788}"/>
              </a:ext>
            </a:extLst>
          </p:cNvPr>
          <p:cNvSpPr/>
          <p:nvPr/>
        </p:nvSpPr>
        <p:spPr>
          <a:xfrm>
            <a:off x="1425557" y="2497366"/>
            <a:ext cx="19622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he-IL" b="1" dirty="0">
                <a:solidFill>
                  <a:schemeClr val="accent2">
                    <a:lumMod val="75000"/>
                  </a:schemeClr>
                </a:solidFill>
                <a:latin typeface="Gisha" panose="020B0502040204020203" pitchFamily="34" charset="-79"/>
              </a:rPr>
              <a:t>לא ניפתח!</a:t>
            </a:r>
          </a:p>
        </p:txBody>
      </p:sp>
      <p:sp>
        <p:nvSpPr>
          <p:cNvPr id="5" name="מלבן 4">
            <a:extLst>
              <a:ext uri="{FF2B5EF4-FFF2-40B4-BE49-F238E27FC236}">
                <a16:creationId xmlns:a16="http://schemas.microsoft.com/office/drawing/2014/main" id="{D44F569C-40B6-489D-BBDF-ECEE4FF27191}"/>
              </a:ext>
            </a:extLst>
          </p:cNvPr>
          <p:cNvSpPr/>
          <p:nvPr/>
        </p:nvSpPr>
        <p:spPr>
          <a:xfrm>
            <a:off x="1395077" y="2977614"/>
            <a:ext cx="19622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he-IL" b="1" dirty="0">
                <a:solidFill>
                  <a:schemeClr val="accent2">
                    <a:lumMod val="75000"/>
                  </a:schemeClr>
                </a:solidFill>
                <a:latin typeface="Gisha" panose="020B0502040204020203" pitchFamily="34" charset="-79"/>
              </a:rPr>
              <a:t>לא ניפתח!</a:t>
            </a:r>
          </a:p>
        </p:txBody>
      </p:sp>
      <p:sp>
        <p:nvSpPr>
          <p:cNvPr id="6" name="מלבן 5">
            <a:extLst>
              <a:ext uri="{FF2B5EF4-FFF2-40B4-BE49-F238E27FC236}">
                <a16:creationId xmlns:a16="http://schemas.microsoft.com/office/drawing/2014/main" id="{1B1CCE93-FB3C-44C6-AB58-6C409A79893E}"/>
              </a:ext>
            </a:extLst>
          </p:cNvPr>
          <p:cNvSpPr/>
          <p:nvPr/>
        </p:nvSpPr>
        <p:spPr>
          <a:xfrm>
            <a:off x="1364596" y="3532651"/>
            <a:ext cx="19622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he-IL" b="1" dirty="0">
                <a:solidFill>
                  <a:schemeClr val="accent2">
                    <a:lumMod val="75000"/>
                  </a:schemeClr>
                </a:solidFill>
                <a:latin typeface="Gisha" panose="020B0502040204020203" pitchFamily="34" charset="-79"/>
              </a:rPr>
              <a:t>לא ניפתח!</a:t>
            </a:r>
          </a:p>
        </p:txBody>
      </p:sp>
      <p:sp>
        <p:nvSpPr>
          <p:cNvPr id="7" name="מלבן 6">
            <a:extLst>
              <a:ext uri="{FF2B5EF4-FFF2-40B4-BE49-F238E27FC236}">
                <a16:creationId xmlns:a16="http://schemas.microsoft.com/office/drawing/2014/main" id="{73C748B7-9E24-497F-A76E-DEF8DC025B9E}"/>
              </a:ext>
            </a:extLst>
          </p:cNvPr>
          <p:cNvSpPr/>
          <p:nvPr/>
        </p:nvSpPr>
        <p:spPr>
          <a:xfrm>
            <a:off x="1364594" y="4041375"/>
            <a:ext cx="19622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he-IL" b="1" dirty="0">
                <a:solidFill>
                  <a:schemeClr val="accent2">
                    <a:lumMod val="75000"/>
                  </a:schemeClr>
                </a:solidFill>
                <a:latin typeface="Gisha" panose="020B0502040204020203" pitchFamily="34" charset="-79"/>
              </a:rPr>
              <a:t>לא ניפתח!</a:t>
            </a:r>
          </a:p>
        </p:txBody>
      </p:sp>
      <p:sp>
        <p:nvSpPr>
          <p:cNvPr id="8" name="מלבן 7">
            <a:extLst>
              <a:ext uri="{FF2B5EF4-FFF2-40B4-BE49-F238E27FC236}">
                <a16:creationId xmlns:a16="http://schemas.microsoft.com/office/drawing/2014/main" id="{88E06A09-832B-4D8A-BB12-B989278136EC}"/>
              </a:ext>
            </a:extLst>
          </p:cNvPr>
          <p:cNvSpPr/>
          <p:nvPr/>
        </p:nvSpPr>
        <p:spPr>
          <a:xfrm>
            <a:off x="1364594" y="4542428"/>
            <a:ext cx="19622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he-IL" b="1" dirty="0">
                <a:solidFill>
                  <a:schemeClr val="accent2">
                    <a:lumMod val="75000"/>
                  </a:schemeClr>
                </a:solidFill>
                <a:latin typeface="Gisha" panose="020B0502040204020203" pitchFamily="34" charset="-79"/>
              </a:rPr>
              <a:t>לא ניפתח!</a:t>
            </a:r>
          </a:p>
        </p:txBody>
      </p:sp>
      <p:sp>
        <p:nvSpPr>
          <p:cNvPr id="9" name="מלבן 8">
            <a:extLst>
              <a:ext uri="{FF2B5EF4-FFF2-40B4-BE49-F238E27FC236}">
                <a16:creationId xmlns:a16="http://schemas.microsoft.com/office/drawing/2014/main" id="{36E8DA0D-3D20-4695-A508-EE561F0F719C}"/>
              </a:ext>
            </a:extLst>
          </p:cNvPr>
          <p:cNvSpPr/>
          <p:nvPr/>
        </p:nvSpPr>
        <p:spPr>
          <a:xfrm>
            <a:off x="1395076" y="5076660"/>
            <a:ext cx="19622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he-IL" b="1" dirty="0">
                <a:solidFill>
                  <a:schemeClr val="accent2">
                    <a:lumMod val="75000"/>
                  </a:schemeClr>
                </a:solidFill>
                <a:latin typeface="Gisha" panose="020B0502040204020203" pitchFamily="34" charset="-79"/>
              </a:rPr>
              <a:t>לא ניפתח!</a:t>
            </a:r>
          </a:p>
        </p:txBody>
      </p:sp>
      <p:sp>
        <p:nvSpPr>
          <p:cNvPr id="10" name="מלבן 9">
            <a:extLst>
              <a:ext uri="{FF2B5EF4-FFF2-40B4-BE49-F238E27FC236}">
                <a16:creationId xmlns:a16="http://schemas.microsoft.com/office/drawing/2014/main" id="{293E4BA1-3A92-4BCF-8481-19A7149CB8B2}"/>
              </a:ext>
            </a:extLst>
          </p:cNvPr>
          <p:cNvSpPr/>
          <p:nvPr/>
        </p:nvSpPr>
        <p:spPr>
          <a:xfrm>
            <a:off x="1364594" y="5546164"/>
            <a:ext cx="19622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he-IL" b="1" dirty="0">
                <a:solidFill>
                  <a:schemeClr val="accent2">
                    <a:lumMod val="75000"/>
                  </a:schemeClr>
                </a:solidFill>
                <a:latin typeface="Gisha" panose="020B0502040204020203" pitchFamily="34" charset="-79"/>
              </a:rPr>
              <a:t>לא ניפתח!</a:t>
            </a:r>
          </a:p>
        </p:txBody>
      </p:sp>
      <p:sp>
        <p:nvSpPr>
          <p:cNvPr id="11" name="מלבן 10">
            <a:extLst>
              <a:ext uri="{FF2B5EF4-FFF2-40B4-BE49-F238E27FC236}">
                <a16:creationId xmlns:a16="http://schemas.microsoft.com/office/drawing/2014/main" id="{B0468E7A-14BC-4623-A732-467FCE31B893}"/>
              </a:ext>
            </a:extLst>
          </p:cNvPr>
          <p:cNvSpPr/>
          <p:nvPr/>
        </p:nvSpPr>
        <p:spPr>
          <a:xfrm>
            <a:off x="11053823" y="4471363"/>
            <a:ext cx="1138177" cy="966423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175792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כותרת 1">
            <a:extLst>
              <a:ext uri="{FF2B5EF4-FFF2-40B4-BE49-F238E27FC236}">
                <a16:creationId xmlns:a16="http://schemas.microsoft.com/office/drawing/2014/main" id="{1F192611-49D7-486D-BE20-F8E220BD5B33}"/>
              </a:ext>
            </a:extLst>
          </p:cNvPr>
          <p:cNvSpPr txBox="1">
            <a:spLocks/>
          </p:cNvSpPr>
          <p:nvPr/>
        </p:nvSpPr>
        <p:spPr>
          <a:xfrm>
            <a:off x="268358" y="163438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רכב החונה בסמוך למעבר החציה</a:t>
            </a:r>
          </a:p>
        </p:txBody>
      </p:sp>
      <p:sp>
        <p:nvSpPr>
          <p:cNvPr id="14" name="מלבן 13">
            <a:extLst>
              <a:ext uri="{FF2B5EF4-FFF2-40B4-BE49-F238E27FC236}">
                <a16:creationId xmlns:a16="http://schemas.microsoft.com/office/drawing/2014/main" id="{22D6FCA5-D45A-427C-BEC4-84A7B1534007}"/>
              </a:ext>
            </a:extLst>
          </p:cNvPr>
          <p:cNvSpPr/>
          <p:nvPr/>
        </p:nvSpPr>
        <p:spPr>
          <a:xfrm>
            <a:off x="623958" y="1358862"/>
            <a:ext cx="10160000" cy="286232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he-IL" sz="2400" b="1" dirty="0"/>
              <a:t>אם רכב ללא נהג </a:t>
            </a:r>
          </a:p>
          <a:p>
            <a:pPr>
              <a:lnSpc>
                <a:spcPct val="150000"/>
              </a:lnSpc>
            </a:pPr>
            <a:r>
              <a:rPr lang="he-IL" sz="2400" b="1" dirty="0" smtClean="0">
                <a:solidFill>
                  <a:srgbClr val="FF0000"/>
                </a:solidFill>
              </a:rPr>
              <a:t>חונה </a:t>
            </a:r>
            <a:r>
              <a:rPr lang="he-IL" sz="2400" b="1" dirty="0">
                <a:solidFill>
                  <a:srgbClr val="FF0000"/>
                </a:solidFill>
              </a:rPr>
              <a:t>סמוך למעבר החצייה </a:t>
            </a:r>
          </a:p>
          <a:p>
            <a:pPr>
              <a:lnSpc>
                <a:spcPct val="150000"/>
              </a:lnSpc>
            </a:pPr>
            <a:r>
              <a:rPr lang="he-IL" sz="2400" b="1" dirty="0" smtClean="0">
                <a:solidFill>
                  <a:srgbClr val="FF0000"/>
                </a:solidFill>
              </a:rPr>
              <a:t>וחוסם </a:t>
            </a:r>
            <a:r>
              <a:rPr lang="he-IL" sz="2400" b="1" dirty="0">
                <a:solidFill>
                  <a:srgbClr val="FF0000"/>
                </a:solidFill>
              </a:rPr>
              <a:t>את שדה הראייה</a:t>
            </a:r>
            <a:r>
              <a:rPr lang="he-IL" sz="2400" b="1" dirty="0"/>
              <a:t>,</a:t>
            </a:r>
          </a:p>
          <a:p>
            <a:pPr>
              <a:lnSpc>
                <a:spcPct val="150000"/>
              </a:lnSpc>
            </a:pPr>
            <a:r>
              <a:rPr lang="he-IL" sz="2400" b="1" dirty="0"/>
              <a:t>יתקדם אוחז התמרור עד לדופן הרכב החונה למקום שיוכל לראות ממנו את הדרך ולאחר מכן יחזור למדרכה.</a:t>
            </a:r>
          </a:p>
        </p:txBody>
      </p:sp>
      <p:sp>
        <p:nvSpPr>
          <p:cNvPr id="15" name="מלבן 14">
            <a:extLst>
              <a:ext uri="{FF2B5EF4-FFF2-40B4-BE49-F238E27FC236}">
                <a16:creationId xmlns:a16="http://schemas.microsoft.com/office/drawing/2014/main" id="{0F46341B-C352-4E61-823F-AD20C1424E65}"/>
              </a:ext>
            </a:extLst>
          </p:cNvPr>
          <p:cNvSpPr/>
          <p:nvPr/>
        </p:nvSpPr>
        <p:spPr>
          <a:xfrm>
            <a:off x="4898571" y="4525725"/>
            <a:ext cx="5885387" cy="830997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he-IL" sz="2400" b="1" dirty="0">
                <a:solidFill>
                  <a:schemeClr val="bg1"/>
                </a:solidFill>
              </a:rPr>
              <a:t>חשוב </a:t>
            </a:r>
            <a:r>
              <a:rPr lang="he-IL" sz="2400" b="1" dirty="0" smtClean="0">
                <a:solidFill>
                  <a:schemeClr val="bg1"/>
                </a:solidFill>
              </a:rPr>
              <a:t>לזכור:</a:t>
            </a:r>
            <a:endParaRPr lang="he-IL" sz="2400" b="1" dirty="0">
              <a:solidFill>
                <a:schemeClr val="bg1"/>
              </a:solidFill>
            </a:endParaRPr>
          </a:p>
          <a:p>
            <a:r>
              <a:rPr lang="he-IL" sz="2400" dirty="0">
                <a:solidFill>
                  <a:schemeClr val="bg1"/>
                </a:solidFill>
              </a:rPr>
              <a:t>זהו המקרה היחיד בו אוחז התמרור </a:t>
            </a:r>
            <a:r>
              <a:rPr lang="he-IL" sz="2400" dirty="0" smtClean="0">
                <a:solidFill>
                  <a:schemeClr val="bg1"/>
                </a:solidFill>
              </a:rPr>
              <a:t>ירד </a:t>
            </a:r>
            <a:r>
              <a:rPr lang="he-IL" sz="2400" dirty="0">
                <a:solidFill>
                  <a:schemeClr val="bg1"/>
                </a:solidFill>
              </a:rPr>
              <a:t>לכביש!</a:t>
            </a:r>
          </a:p>
        </p:txBody>
      </p:sp>
      <p:sp>
        <p:nvSpPr>
          <p:cNvPr id="16" name="מלבן 15">
            <a:extLst>
              <a:ext uri="{FF2B5EF4-FFF2-40B4-BE49-F238E27FC236}">
                <a16:creationId xmlns:a16="http://schemas.microsoft.com/office/drawing/2014/main" id="{5AB6C745-F9FA-4079-9596-5EE9F456DD8A}"/>
              </a:ext>
            </a:extLst>
          </p:cNvPr>
          <p:cNvSpPr/>
          <p:nvPr/>
        </p:nvSpPr>
        <p:spPr>
          <a:xfrm>
            <a:off x="11053823" y="4444662"/>
            <a:ext cx="1138177" cy="99312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304003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שיעור6 רכב חוסם.avi">
            <a:hlinkClick r:id="" action="ppaction://media"/>
            <a:extLst>
              <a:ext uri="{FF2B5EF4-FFF2-40B4-BE49-F238E27FC236}">
                <a16:creationId xmlns:a16="http://schemas.microsoft.com/office/drawing/2014/main" id="{2CABEA69-B008-477A-94C7-BA16EDF6E1C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" y="0"/>
            <a:ext cx="110474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39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כותרת 1">
            <a:extLst>
              <a:ext uri="{FF2B5EF4-FFF2-40B4-BE49-F238E27FC236}">
                <a16:creationId xmlns:a16="http://schemas.microsoft.com/office/drawing/2014/main" id="{8DCCCDEF-37F0-4887-A06F-8CE3A431F424}"/>
              </a:ext>
            </a:extLst>
          </p:cNvPr>
          <p:cNvSpPr txBox="1">
            <a:spLocks/>
          </p:cNvSpPr>
          <p:nvPr/>
        </p:nvSpPr>
        <p:spPr>
          <a:xfrm>
            <a:off x="268358" y="175965"/>
            <a:ext cx="10515600" cy="976164"/>
          </a:xfrm>
          <a:prstGeom prst="roundRect">
            <a:avLst/>
          </a:prstGeom>
        </p:spPr>
        <p:txBody>
          <a:bodyPr>
            <a:normAutofit/>
          </a:bodyPr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פקק תנועה / תנועה רציפה ואיטית </a:t>
            </a:r>
          </a:p>
        </p:txBody>
      </p:sp>
      <p:sp>
        <p:nvSpPr>
          <p:cNvPr id="4" name="מציין מיקום תוכן 2">
            <a:extLst>
              <a:ext uri="{FF2B5EF4-FFF2-40B4-BE49-F238E27FC236}">
                <a16:creationId xmlns:a16="http://schemas.microsoft.com/office/drawing/2014/main" id="{9E6612E7-89BA-4980-9790-E0B2278323E9}"/>
              </a:ext>
            </a:extLst>
          </p:cNvPr>
          <p:cNvSpPr txBox="1">
            <a:spLocks/>
          </p:cNvSpPr>
          <p:nvPr/>
        </p:nvSpPr>
        <p:spPr>
          <a:xfrm>
            <a:off x="324891" y="2766993"/>
            <a:ext cx="10515600" cy="3538273"/>
          </a:xfrm>
          <a:prstGeom prst="rect">
            <a:avLst/>
          </a:prstGeom>
        </p:spPr>
        <p:txBody>
          <a:bodyPr/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he-IL" dirty="0"/>
              <a:t>סימנים מוסכמים :    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he-IL" dirty="0" smtClean="0"/>
              <a:t>בבקשה </a:t>
            </a:r>
            <a:r>
              <a:rPr lang="he-IL" dirty="0"/>
              <a:t>			לעצור!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he-IL" dirty="0"/>
          </a:p>
          <a:p>
            <a:endParaRPr lang="he-IL" dirty="0"/>
          </a:p>
        </p:txBody>
      </p:sp>
      <p:sp>
        <p:nvSpPr>
          <p:cNvPr id="5" name="מלבן 4">
            <a:extLst>
              <a:ext uri="{FF2B5EF4-FFF2-40B4-BE49-F238E27FC236}">
                <a16:creationId xmlns:a16="http://schemas.microsoft.com/office/drawing/2014/main" id="{51AC4DD5-0C02-4BDC-89E9-1BB2ABF4B430}"/>
              </a:ext>
            </a:extLst>
          </p:cNvPr>
          <p:cNvSpPr/>
          <p:nvPr/>
        </p:nvSpPr>
        <p:spPr>
          <a:xfrm>
            <a:off x="634514" y="1590229"/>
            <a:ext cx="9896354" cy="7386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he-IL" sz="2800" b="1" dirty="0">
                <a:solidFill>
                  <a:schemeClr val="accent2"/>
                </a:solidFill>
              </a:rPr>
              <a:t>מה נעשה כאשר ישנם רכבים רבים נוסעים בנסיעה איטית בדרך? </a:t>
            </a:r>
          </a:p>
        </p:txBody>
      </p:sp>
      <p:pic>
        <p:nvPicPr>
          <p:cNvPr id="6" name="Picture 2" descr="http://www.mooz.co.il/assets/prints/prints97_B.png">
            <a:extLst>
              <a:ext uri="{FF2B5EF4-FFF2-40B4-BE49-F238E27FC236}">
                <a16:creationId xmlns:a16="http://schemas.microsoft.com/office/drawing/2014/main" id="{7486FA82-0C57-4BE0-9847-5D0C9104DC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632" y="3825335"/>
            <a:ext cx="2065410" cy="2208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statuson.co.il/uploads/thumbnail_69278_464693833580281_272504410_n.jpg">
            <a:extLst>
              <a:ext uri="{FF2B5EF4-FFF2-40B4-BE49-F238E27FC236}">
                <a16:creationId xmlns:a16="http://schemas.microsoft.com/office/drawing/2014/main" id="{CD00FFD8-0AC0-4085-B541-6EB3BAF6A6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34" t="24368" r="13484" b="27447"/>
          <a:stretch/>
        </p:blipFill>
        <p:spPr bwMode="auto">
          <a:xfrm>
            <a:off x="6041470" y="3818146"/>
            <a:ext cx="2476888" cy="2487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מלבן 7">
            <a:extLst>
              <a:ext uri="{FF2B5EF4-FFF2-40B4-BE49-F238E27FC236}">
                <a16:creationId xmlns:a16="http://schemas.microsoft.com/office/drawing/2014/main" id="{A4CB7AF1-0A0A-4A51-BBAA-22FFA8AE33EE}"/>
              </a:ext>
            </a:extLst>
          </p:cNvPr>
          <p:cNvSpPr/>
          <p:nvPr/>
        </p:nvSpPr>
        <p:spPr>
          <a:xfrm>
            <a:off x="11053823" y="4421529"/>
            <a:ext cx="1138177" cy="1016257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05421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כותרת 1">
            <a:extLst>
              <a:ext uri="{FF2B5EF4-FFF2-40B4-BE49-F238E27FC236}">
                <a16:creationId xmlns:a16="http://schemas.microsoft.com/office/drawing/2014/main" id="{D0D59242-2B43-42A3-AC93-BFDB1A9858AF}"/>
              </a:ext>
            </a:extLst>
          </p:cNvPr>
          <p:cNvSpPr txBox="1">
            <a:spLocks/>
          </p:cNvSpPr>
          <p:nvPr/>
        </p:nvSpPr>
        <p:spPr>
          <a:xfrm>
            <a:off x="318462" y="163438"/>
            <a:ext cx="10691916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כשנהג נותן לי זכות קדימה/עוצר ביוזמתו לפני המעבר</a:t>
            </a:r>
          </a:p>
        </p:txBody>
      </p:sp>
      <p:sp>
        <p:nvSpPr>
          <p:cNvPr id="9" name="מלבן 8">
            <a:extLst>
              <a:ext uri="{FF2B5EF4-FFF2-40B4-BE49-F238E27FC236}">
                <a16:creationId xmlns:a16="http://schemas.microsoft.com/office/drawing/2014/main" id="{E8B27C19-48B1-48BB-9061-827B7283BC07}"/>
              </a:ext>
            </a:extLst>
          </p:cNvPr>
          <p:cNvSpPr/>
          <p:nvPr/>
        </p:nvSpPr>
        <p:spPr>
          <a:xfrm>
            <a:off x="11053823" y="4433104"/>
            <a:ext cx="1138177" cy="1004682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0" name="מציין מיקום תוכן 2">
            <a:extLst>
              <a:ext uri="{FF2B5EF4-FFF2-40B4-BE49-F238E27FC236}">
                <a16:creationId xmlns:a16="http://schemas.microsoft.com/office/drawing/2014/main" id="{6CC4603D-700C-4780-BE6B-EC7054523BFE}"/>
              </a:ext>
            </a:extLst>
          </p:cNvPr>
          <p:cNvSpPr txBox="1">
            <a:spLocks/>
          </p:cNvSpPr>
          <p:nvPr/>
        </p:nvSpPr>
        <p:spPr>
          <a:xfrm>
            <a:off x="324891" y="1840833"/>
            <a:ext cx="10515600" cy="4464434"/>
          </a:xfrm>
          <a:prstGeom prst="rect">
            <a:avLst/>
          </a:prstGeom>
        </p:spPr>
        <p:txBody>
          <a:bodyPr/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he-IL" dirty="0"/>
              <a:t>סימנים מוסכמים :    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he-IL" dirty="0"/>
              <a:t>בבקשה, 			לעצור!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he-IL" dirty="0"/>
          </a:p>
          <a:p>
            <a:endParaRPr lang="he-IL" dirty="0"/>
          </a:p>
        </p:txBody>
      </p:sp>
      <p:pic>
        <p:nvPicPr>
          <p:cNvPr id="11" name="Picture 2" descr="http://www.mooz.co.il/assets/prints/prints97_B.png">
            <a:extLst>
              <a:ext uri="{FF2B5EF4-FFF2-40B4-BE49-F238E27FC236}">
                <a16:creationId xmlns:a16="http://schemas.microsoft.com/office/drawing/2014/main" id="{5E473399-0D6B-4189-B777-30E8079AB8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632" y="3247211"/>
            <a:ext cx="2065410" cy="2786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www.statuson.co.il/uploads/thumbnail_69278_464693833580281_272504410_n.jpg">
            <a:extLst>
              <a:ext uri="{FF2B5EF4-FFF2-40B4-BE49-F238E27FC236}">
                <a16:creationId xmlns:a16="http://schemas.microsoft.com/office/drawing/2014/main" id="{3C89A7C5-9A7C-4ABD-860C-9CEC6C480A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34" t="24368" r="13484" b="27447"/>
          <a:stretch/>
        </p:blipFill>
        <p:spPr bwMode="auto">
          <a:xfrm>
            <a:off x="6041470" y="3167130"/>
            <a:ext cx="2476888" cy="3138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4593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6534F63C-2A61-49B1-9588-5A71BA156C5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667500" y="1181100"/>
          <a:ext cx="4267746" cy="322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Acrobat Document" r:id="rId3" imgW="15651360" imgH="11226600" progId="AcroExch.Document.7">
                  <p:embed/>
                </p:oleObj>
              </mc:Choice>
              <mc:Fallback>
                <p:oleObj name="Acrobat Document" r:id="rId3" imgW="15651360" imgH="11226600" progId="AcroExch.Document.7">
                  <p:embed/>
                  <p:pic>
                    <p:nvPicPr>
                      <p:cNvPr id="1026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67500" y="1181100"/>
                        <a:ext cx="4267746" cy="3225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8367DB9B-0C88-4C1E-BF96-779A90C8BE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234951" y="1229346"/>
            <a:ext cx="4210050" cy="3025153"/>
          </a:xfrm>
          <a:prstGeom prst="rect">
            <a:avLst/>
          </a:prstGeom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4C13AFE2-1C4C-4877-8CE5-4ABC6A170E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>
          <a:xfrm>
            <a:off x="3192463" y="4254501"/>
            <a:ext cx="4160837" cy="2705099"/>
          </a:xfrm>
          <a:prstGeom prst="rect">
            <a:avLst/>
          </a:prstGeom>
        </p:spPr>
      </p:pic>
      <p:sp>
        <p:nvSpPr>
          <p:cNvPr id="5" name="כותרת 1">
            <a:extLst>
              <a:ext uri="{FF2B5EF4-FFF2-40B4-BE49-F238E27FC236}">
                <a16:creationId xmlns:a16="http://schemas.microsoft.com/office/drawing/2014/main" id="{3177B032-6017-44BC-9CD6-8F75349B3822}"/>
              </a:ext>
            </a:extLst>
          </p:cNvPr>
          <p:cNvSpPr txBox="1">
            <a:spLocks/>
          </p:cNvSpPr>
          <p:nvPr/>
        </p:nvSpPr>
        <p:spPr>
          <a:xfrm>
            <a:off x="268358" y="163438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סוגי כבישים נוספים</a:t>
            </a:r>
          </a:p>
        </p:txBody>
      </p:sp>
      <p:sp>
        <p:nvSpPr>
          <p:cNvPr id="6" name="מלבן 5">
            <a:extLst>
              <a:ext uri="{FF2B5EF4-FFF2-40B4-BE49-F238E27FC236}">
                <a16:creationId xmlns:a16="http://schemas.microsoft.com/office/drawing/2014/main" id="{F8000530-8C4F-4C55-A0D6-E54B128E2903}"/>
              </a:ext>
            </a:extLst>
          </p:cNvPr>
          <p:cNvSpPr/>
          <p:nvPr/>
        </p:nvSpPr>
        <p:spPr>
          <a:xfrm>
            <a:off x="11053823" y="4406900"/>
            <a:ext cx="1138177" cy="1030886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5900408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21C6A9BD-CAE2-4EB9-9F83-D32DAB4C6AAF}"/>
              </a:ext>
            </a:extLst>
          </p:cNvPr>
          <p:cNvSpPr txBox="1">
            <a:spLocks/>
          </p:cNvSpPr>
          <p:nvPr/>
        </p:nvSpPr>
        <p:spPr>
          <a:xfrm>
            <a:off x="268358" y="63230"/>
            <a:ext cx="10515600" cy="1023955"/>
          </a:xfrm>
          <a:prstGeom prst="roundRect">
            <a:avLst/>
          </a:prstGeom>
        </p:spPr>
        <p:txBody>
          <a:bodyPr>
            <a:normAutofit fontScale="90000" lnSpcReduction="10000"/>
          </a:bodyPr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ומה קורה כאשר הולכי רגל אינם נשמעים להנחיות חברי משמרת </a:t>
            </a:r>
            <a:r>
              <a:rPr lang="he-IL" dirty="0" err="1">
                <a:solidFill>
                  <a:schemeClr val="bg1"/>
                </a:solidFill>
              </a:rPr>
              <a:t>הזה"ב</a:t>
            </a:r>
            <a:r>
              <a:rPr lang="he-IL" dirty="0">
                <a:solidFill>
                  <a:schemeClr val="bg1"/>
                </a:solidFill>
              </a:rPr>
              <a:t>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06FA55-EF1C-4E32-A113-2F07ECE326F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/>
          <a:srcRect t="20186" r="22013"/>
          <a:stretch/>
        </p:blipFill>
        <p:spPr bwMode="auto">
          <a:xfrm>
            <a:off x="403828" y="1412112"/>
            <a:ext cx="2813933" cy="2534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4" name="Group 2">
            <a:extLst>
              <a:ext uri="{FF2B5EF4-FFF2-40B4-BE49-F238E27FC236}">
                <a16:creationId xmlns:a16="http://schemas.microsoft.com/office/drawing/2014/main" id="{CA67D686-E141-4AD2-B5B0-31BF6D817C99}"/>
              </a:ext>
            </a:extLst>
          </p:cNvPr>
          <p:cNvGrpSpPr/>
          <p:nvPr/>
        </p:nvGrpSpPr>
        <p:grpSpPr>
          <a:xfrm>
            <a:off x="407255" y="4221791"/>
            <a:ext cx="2810505" cy="2560622"/>
            <a:chOff x="407255" y="4221791"/>
            <a:chExt cx="2810505" cy="2560622"/>
          </a:xfrm>
        </p:grpSpPr>
        <p:pic>
          <p:nvPicPr>
            <p:cNvPr id="5" name="Picture 3">
              <a:extLst>
                <a:ext uri="{FF2B5EF4-FFF2-40B4-BE49-F238E27FC236}">
                  <a16:creationId xmlns:a16="http://schemas.microsoft.com/office/drawing/2014/main" id="{31A9518D-C2DD-4FA5-BE04-17920AF4EE3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07255" y="4221791"/>
              <a:ext cx="2810505" cy="25606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6" name="חץ שמאלה-ימינה 7">
              <a:extLst>
                <a:ext uri="{FF2B5EF4-FFF2-40B4-BE49-F238E27FC236}">
                  <a16:creationId xmlns:a16="http://schemas.microsoft.com/office/drawing/2014/main" id="{5D91F19E-AAE7-46CB-ABAD-0002F7ADE02E}"/>
                </a:ext>
              </a:extLst>
            </p:cNvPr>
            <p:cNvSpPr/>
            <p:nvPr/>
          </p:nvSpPr>
          <p:spPr>
            <a:xfrm>
              <a:off x="1385263" y="5884919"/>
              <a:ext cx="709755" cy="330200"/>
            </a:xfrm>
            <a:prstGeom prst="left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  <p:sp>
        <p:nvSpPr>
          <p:cNvPr id="7" name="מלבן 6">
            <a:extLst>
              <a:ext uri="{FF2B5EF4-FFF2-40B4-BE49-F238E27FC236}">
                <a16:creationId xmlns:a16="http://schemas.microsoft.com/office/drawing/2014/main" id="{94FCE439-B2FC-405F-B3B6-642C6842A6E8}"/>
              </a:ext>
            </a:extLst>
          </p:cNvPr>
          <p:cNvSpPr/>
          <p:nvPr/>
        </p:nvSpPr>
        <p:spPr>
          <a:xfrm>
            <a:off x="11053823" y="4433104"/>
            <a:ext cx="1138177" cy="1004682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8" name="מציין מיקום תוכן 2">
            <a:extLst>
              <a:ext uri="{FF2B5EF4-FFF2-40B4-BE49-F238E27FC236}">
                <a16:creationId xmlns:a16="http://schemas.microsoft.com/office/drawing/2014/main" id="{631762AE-B066-470C-BC8B-6214DE7C0F82}"/>
              </a:ext>
            </a:extLst>
          </p:cNvPr>
          <p:cNvSpPr txBox="1">
            <a:spLocks/>
          </p:cNvSpPr>
          <p:nvPr/>
        </p:nvSpPr>
        <p:spPr>
          <a:xfrm>
            <a:off x="4039563" y="3855215"/>
            <a:ext cx="6744393" cy="1646887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he-IL" sz="3600" b="1" dirty="0">
                <a:solidFill>
                  <a:schemeClr val="accent2"/>
                </a:solidFill>
              </a:rPr>
              <a:t>להושיט או לא להושיט התמרור ?</a:t>
            </a:r>
          </a:p>
        </p:txBody>
      </p:sp>
      <p:sp>
        <p:nvSpPr>
          <p:cNvPr id="9" name="מציין מיקום תוכן 2">
            <a:extLst>
              <a:ext uri="{FF2B5EF4-FFF2-40B4-BE49-F238E27FC236}">
                <a16:creationId xmlns:a16="http://schemas.microsoft.com/office/drawing/2014/main" id="{09155D9D-8390-4FCA-B020-BE08E5FB09F6}"/>
              </a:ext>
            </a:extLst>
          </p:cNvPr>
          <p:cNvSpPr txBox="1">
            <a:spLocks/>
          </p:cNvSpPr>
          <p:nvPr/>
        </p:nvSpPr>
        <p:spPr>
          <a:xfrm>
            <a:off x="3541854" y="1886672"/>
            <a:ext cx="7242103" cy="914401"/>
          </a:xfrm>
          <a:prstGeom prst="rect">
            <a:avLst/>
          </a:prstGeom>
          <a:noFill/>
        </p:spPr>
        <p:txBody>
          <a:bodyPr vert="horz" lIns="91440" tIns="45720" rIns="91440" bIns="45720" rtlCol="1">
            <a:normAutofit/>
          </a:bodyPr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he-IL" b="1" dirty="0"/>
              <a:t>ילדים המתעקשים לחצות כרצונם.</a:t>
            </a:r>
            <a:endParaRPr lang="he-IL" sz="3600" b="1" dirty="0"/>
          </a:p>
        </p:txBody>
      </p:sp>
      <p:sp>
        <p:nvSpPr>
          <p:cNvPr id="10" name="מציין מיקום תוכן 2">
            <a:extLst>
              <a:ext uri="{FF2B5EF4-FFF2-40B4-BE49-F238E27FC236}">
                <a16:creationId xmlns:a16="http://schemas.microsoft.com/office/drawing/2014/main" id="{83F5BF03-97E9-4F04-952E-4DC471BF469D}"/>
              </a:ext>
            </a:extLst>
          </p:cNvPr>
          <p:cNvSpPr txBox="1">
            <a:spLocks/>
          </p:cNvSpPr>
          <p:nvPr/>
        </p:nvSpPr>
        <p:spPr>
          <a:xfrm>
            <a:off x="3541853" y="3032566"/>
            <a:ext cx="7242103" cy="914401"/>
          </a:xfrm>
          <a:prstGeom prst="rect">
            <a:avLst/>
          </a:prstGeom>
          <a:noFill/>
        </p:spPr>
        <p:txBody>
          <a:bodyPr vert="horz" lIns="91440" tIns="45720" rIns="91440" bIns="45720" rtlCol="1">
            <a:noAutofit/>
          </a:bodyPr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he-IL" b="1" dirty="0"/>
              <a:t>הולכי רגל מבוגרים המתעקשים לחצות המעבר מבלי לחכות לפתיחתו.</a:t>
            </a:r>
          </a:p>
        </p:txBody>
      </p:sp>
    </p:spTree>
    <p:extLst>
      <p:ext uri="{BB962C8B-B14F-4D97-AF65-F5344CB8AC3E}">
        <p14:creationId xmlns:p14="http://schemas.microsoft.com/office/powerpoint/2010/main" val="2236915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DAEC5AB1-97DD-49D0-9128-DD8DC6487EA5}"/>
              </a:ext>
            </a:extLst>
          </p:cNvPr>
          <p:cNvSpPr txBox="1">
            <a:spLocks/>
          </p:cNvSpPr>
          <p:nvPr/>
        </p:nvSpPr>
        <p:spPr>
          <a:xfrm>
            <a:off x="268358" y="201016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אזעקה במהלך המשמרת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5A0A88AD-55E9-4290-B465-C125F7290C5B}"/>
              </a:ext>
            </a:extLst>
          </p:cNvPr>
          <p:cNvSpPr txBox="1">
            <a:spLocks/>
          </p:cNvSpPr>
          <p:nvPr/>
        </p:nvSpPr>
        <p:spPr>
          <a:xfrm>
            <a:off x="268358" y="1281364"/>
            <a:ext cx="10515600" cy="5397732"/>
          </a:xfrm>
          <a:prstGeom prst="rect">
            <a:avLst/>
          </a:prstGeom>
        </p:spPr>
        <p:txBody>
          <a:bodyPr/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he-IL" sz="3600" b="1" dirty="0">
                <a:solidFill>
                  <a:srgbClr val="0070C0"/>
                </a:solidFill>
              </a:rPr>
              <a:t>בשטח בנוי -  </a:t>
            </a:r>
            <a:r>
              <a:rPr lang="he-IL" sz="3600" b="1" dirty="0"/>
              <a:t>יש להיכנס למבנה או להיצמד למחסה ולפעול על </a:t>
            </a:r>
            <a:r>
              <a:rPr lang="he-IL" sz="3600" b="1" dirty="0" err="1"/>
              <a:t>על</a:t>
            </a:r>
            <a:r>
              <a:rPr lang="he-IL" sz="3600" b="1" dirty="0"/>
              <a:t>- פי ההנחיות לשוהים במבנה.</a:t>
            </a:r>
          </a:p>
          <a:p>
            <a:pPr fontAlgn="base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he-IL" sz="3600" b="1" dirty="0"/>
              <a:t> </a:t>
            </a:r>
            <a:r>
              <a:rPr lang="he-IL" sz="3600" b="1" dirty="0">
                <a:solidFill>
                  <a:srgbClr val="008000"/>
                </a:solidFill>
              </a:rPr>
              <a:t>בשטח פתוח - </a:t>
            </a:r>
            <a:r>
              <a:rPr lang="he-IL" sz="3600" b="1" dirty="0"/>
              <a:t>יש לשכב ולהגן על הראש בידיים.</a:t>
            </a:r>
          </a:p>
          <a:p>
            <a:pPr>
              <a:lnSpc>
                <a:spcPct val="200000"/>
              </a:lnSpc>
            </a:pPr>
            <a:endParaRPr lang="he-IL" dirty="0"/>
          </a:p>
        </p:txBody>
      </p:sp>
      <p:sp>
        <p:nvSpPr>
          <p:cNvPr id="4" name="מלבן 3">
            <a:extLst>
              <a:ext uri="{FF2B5EF4-FFF2-40B4-BE49-F238E27FC236}">
                <a16:creationId xmlns:a16="http://schemas.microsoft.com/office/drawing/2014/main" id="{53CD6194-473A-40F1-88D7-217333AC9541}"/>
              </a:ext>
            </a:extLst>
          </p:cNvPr>
          <p:cNvSpPr/>
          <p:nvPr/>
        </p:nvSpPr>
        <p:spPr>
          <a:xfrm>
            <a:off x="11053823" y="4433104"/>
            <a:ext cx="1138177" cy="1004682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522642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כותרת 1">
            <a:extLst>
              <a:ext uri="{FF2B5EF4-FFF2-40B4-BE49-F238E27FC236}">
                <a16:creationId xmlns:a16="http://schemas.microsoft.com/office/drawing/2014/main" id="{C0E24C68-5DC4-4B7A-B177-42CC6ACA6ED8}"/>
              </a:ext>
            </a:extLst>
          </p:cNvPr>
          <p:cNvSpPr txBox="1">
            <a:spLocks/>
          </p:cNvSpPr>
          <p:nvPr/>
        </p:nvSpPr>
        <p:spPr>
          <a:xfrm>
            <a:off x="-44792" y="175964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נסכם, </a:t>
            </a:r>
          </a:p>
        </p:txBody>
      </p:sp>
      <p:graphicFrame>
        <p:nvGraphicFramePr>
          <p:cNvPr id="6" name="טבלה 5">
            <a:extLst>
              <a:ext uri="{FF2B5EF4-FFF2-40B4-BE49-F238E27FC236}">
                <a16:creationId xmlns:a16="http://schemas.microsoft.com/office/drawing/2014/main" id="{7CDE49E8-28E0-4803-800F-79A6668D6B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621276"/>
              </p:ext>
            </p:extLst>
          </p:nvPr>
        </p:nvGraphicFramePr>
        <p:xfrm>
          <a:off x="656378" y="1884360"/>
          <a:ext cx="9717024" cy="3337560"/>
        </p:xfrm>
        <a:graphic>
          <a:graphicData uri="http://schemas.openxmlformats.org/drawingml/2006/table">
            <a:tbl>
              <a:tblPr rtl="1" firstRow="1" bandRow="1">
                <a:tableStyleId>{5C22544A-7EE6-4342-B048-85BDC9FD1C3A}</a:tableStyleId>
              </a:tblPr>
              <a:tblGrid>
                <a:gridCol w="96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012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526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0888"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endParaRPr lang="he-IL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r>
                        <a:rPr lang="he-IL" dirty="0"/>
                        <a:t>כאשר...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r>
                        <a:rPr lang="he-IL" dirty="0"/>
                        <a:t>נפתח /</a:t>
                      </a:r>
                      <a:r>
                        <a:rPr lang="he-IL" baseline="0" dirty="0"/>
                        <a:t> לא נפתח מעבר החציה</a:t>
                      </a:r>
                      <a:endParaRPr lang="he-IL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 rtl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he-IL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he-IL"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רכב חונה בסמוך למעבר החציה</a:t>
                      </a:r>
                      <a:endParaRPr lang="en-US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endParaRPr lang="he-IL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 rtl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he-IL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he-IL"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ישנה תנועה רציפה ואיטית בכביש בו מעבר החציה</a:t>
                      </a:r>
                      <a:endParaRPr lang="en-US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endParaRPr lang="he-IL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 rtl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he-IL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he-IL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נהג נותן לי זכות קדימה/עוצר ביוזמתו לפני המעבר</a:t>
                      </a:r>
                      <a:endParaRPr lang="en-US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endParaRPr lang="he-IL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 rtl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he-IL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he-IL"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ילדים אינם קשובים להנחיות חברי המשמרת</a:t>
                      </a:r>
                      <a:endParaRPr lang="en-US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endParaRPr lang="he-IL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 rtl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he-IL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he-IL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מבוגרים מחליטים לחצות מעבר החציה על אף שלא פתחנו אותו</a:t>
                      </a:r>
                      <a:endParaRPr lang="en-US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rtl="1">
                        <a:lnSpc>
                          <a:spcPct val="150000"/>
                        </a:lnSpc>
                      </a:pPr>
                      <a:endParaRPr lang="he-IL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מלבן 6">
            <a:extLst>
              <a:ext uri="{FF2B5EF4-FFF2-40B4-BE49-F238E27FC236}">
                <a16:creationId xmlns:a16="http://schemas.microsoft.com/office/drawing/2014/main" id="{3C371827-A4C9-4FA0-A4CC-0D6CC1B8A47A}"/>
              </a:ext>
            </a:extLst>
          </p:cNvPr>
          <p:cNvSpPr/>
          <p:nvPr/>
        </p:nvSpPr>
        <p:spPr>
          <a:xfrm>
            <a:off x="538619" y="2422210"/>
            <a:ext cx="3657600" cy="3539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he-IL" sz="1700" b="1" dirty="0">
                <a:solidFill>
                  <a:srgbClr val="00B050"/>
                </a:solidFill>
                <a:latin typeface="Guttman Yad-Brush" panose="02010401010101010101" pitchFamily="2" charset="-79"/>
              </a:rPr>
              <a:t>נרד לדופן הרכב החונה ונפתח!</a:t>
            </a:r>
          </a:p>
        </p:txBody>
      </p:sp>
      <p:sp>
        <p:nvSpPr>
          <p:cNvPr id="8" name="מלבן 7">
            <a:extLst>
              <a:ext uri="{FF2B5EF4-FFF2-40B4-BE49-F238E27FC236}">
                <a16:creationId xmlns:a16="http://schemas.microsoft.com/office/drawing/2014/main" id="{47A154BE-E7A8-4BAA-8570-8560E112D414}"/>
              </a:ext>
            </a:extLst>
          </p:cNvPr>
          <p:cNvSpPr/>
          <p:nvPr/>
        </p:nvSpPr>
        <p:spPr>
          <a:xfrm>
            <a:off x="501041" y="2889932"/>
            <a:ext cx="38454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he-IL" b="1" dirty="0">
                <a:solidFill>
                  <a:srgbClr val="00B050"/>
                </a:solidFill>
                <a:latin typeface="Guttman Yad-Brush" panose="02010401010101010101" pitchFamily="2" charset="-79"/>
              </a:rPr>
              <a:t>נבקש, נסמן 'עצור' ונפתח!</a:t>
            </a:r>
          </a:p>
        </p:txBody>
      </p:sp>
      <p:sp>
        <p:nvSpPr>
          <p:cNvPr id="9" name="מלבן 8">
            <a:extLst>
              <a:ext uri="{FF2B5EF4-FFF2-40B4-BE49-F238E27FC236}">
                <a16:creationId xmlns:a16="http://schemas.microsoft.com/office/drawing/2014/main" id="{4D94542F-0B70-4527-9647-05DBF7B74EF8}"/>
              </a:ext>
            </a:extLst>
          </p:cNvPr>
          <p:cNvSpPr/>
          <p:nvPr/>
        </p:nvSpPr>
        <p:spPr>
          <a:xfrm>
            <a:off x="388307" y="3460594"/>
            <a:ext cx="39582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he-IL" b="1" dirty="0">
                <a:solidFill>
                  <a:srgbClr val="00B050"/>
                </a:solidFill>
                <a:latin typeface="Guttman Yad-Brush" panose="02010401010101010101" pitchFamily="2" charset="-79"/>
              </a:rPr>
              <a:t>נבקש, נסמן 'עצור' ונפתח!</a:t>
            </a:r>
          </a:p>
        </p:txBody>
      </p:sp>
      <p:sp>
        <p:nvSpPr>
          <p:cNvPr id="10" name="מלבן 9">
            <a:extLst>
              <a:ext uri="{FF2B5EF4-FFF2-40B4-BE49-F238E27FC236}">
                <a16:creationId xmlns:a16="http://schemas.microsoft.com/office/drawing/2014/main" id="{1EED14B5-11A8-46BB-8170-26C35E9CC3ED}"/>
              </a:ext>
            </a:extLst>
          </p:cNvPr>
          <p:cNvSpPr/>
          <p:nvPr/>
        </p:nvSpPr>
        <p:spPr>
          <a:xfrm>
            <a:off x="1309148" y="3994583"/>
            <a:ext cx="19622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he-IL" b="1" dirty="0">
                <a:solidFill>
                  <a:srgbClr val="C00000"/>
                </a:solidFill>
                <a:latin typeface="Guttman Yad-Brush" panose="02010401010101010101" pitchFamily="2" charset="-79"/>
              </a:rPr>
              <a:t>לא ניפתח!</a:t>
            </a:r>
          </a:p>
        </p:txBody>
      </p:sp>
      <p:sp>
        <p:nvSpPr>
          <p:cNvPr id="11" name="מלבן 10">
            <a:extLst>
              <a:ext uri="{FF2B5EF4-FFF2-40B4-BE49-F238E27FC236}">
                <a16:creationId xmlns:a16="http://schemas.microsoft.com/office/drawing/2014/main" id="{AA80A32B-42CC-4EE2-AE01-05DD62690624}"/>
              </a:ext>
            </a:extLst>
          </p:cNvPr>
          <p:cNvSpPr/>
          <p:nvPr/>
        </p:nvSpPr>
        <p:spPr>
          <a:xfrm>
            <a:off x="1246852" y="4597908"/>
            <a:ext cx="19622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he-IL" b="1" dirty="0">
                <a:solidFill>
                  <a:srgbClr val="C00000"/>
                </a:solidFill>
                <a:latin typeface="Guttman Yad-Brush" panose="02010401010101010101" pitchFamily="2" charset="-79"/>
              </a:rPr>
              <a:t>לא ניפתח!</a:t>
            </a:r>
          </a:p>
        </p:txBody>
      </p:sp>
      <p:sp>
        <p:nvSpPr>
          <p:cNvPr id="12" name="מלבן 11">
            <a:extLst>
              <a:ext uri="{FF2B5EF4-FFF2-40B4-BE49-F238E27FC236}">
                <a16:creationId xmlns:a16="http://schemas.microsoft.com/office/drawing/2014/main" id="{73705A79-F4E9-4657-BCC5-FE192BCD5D7A}"/>
              </a:ext>
            </a:extLst>
          </p:cNvPr>
          <p:cNvSpPr/>
          <p:nvPr/>
        </p:nvSpPr>
        <p:spPr>
          <a:xfrm>
            <a:off x="11053823" y="4471363"/>
            <a:ext cx="1138177" cy="966423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31928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כותרת 1">
            <a:extLst>
              <a:ext uri="{FF2B5EF4-FFF2-40B4-BE49-F238E27FC236}">
                <a16:creationId xmlns:a16="http://schemas.microsoft.com/office/drawing/2014/main" id="{A0A105C5-96CB-4820-A24F-86739FD5338D}"/>
              </a:ext>
            </a:extLst>
          </p:cNvPr>
          <p:cNvSpPr txBox="1">
            <a:spLocks/>
          </p:cNvSpPr>
          <p:nvPr/>
        </p:nvSpPr>
        <p:spPr>
          <a:xfrm>
            <a:off x="268358" y="201016"/>
            <a:ext cx="10515600" cy="1023955"/>
          </a:xfrm>
          <a:prstGeom prst="round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n-cs"/>
              </a:defRPr>
            </a:lvl1pPr>
          </a:lstStyle>
          <a:p>
            <a:r>
              <a:rPr lang="he-IL" dirty="0">
                <a:solidFill>
                  <a:schemeClr val="bg1"/>
                </a:solidFill>
              </a:rPr>
              <a:t>לסיכום, מה למדנו ? </a:t>
            </a:r>
          </a:p>
        </p:txBody>
      </p:sp>
      <p:sp>
        <p:nvSpPr>
          <p:cNvPr id="6" name="מציין מיקום תוכן 2">
            <a:extLst>
              <a:ext uri="{FF2B5EF4-FFF2-40B4-BE49-F238E27FC236}">
                <a16:creationId xmlns:a16="http://schemas.microsoft.com/office/drawing/2014/main" id="{CA968077-3671-46DE-A95A-8E600D7B22EB}"/>
              </a:ext>
            </a:extLst>
          </p:cNvPr>
          <p:cNvSpPr txBox="1">
            <a:spLocks/>
          </p:cNvSpPr>
          <p:nvPr/>
        </p:nvSpPr>
        <p:spPr>
          <a:xfrm>
            <a:off x="268358" y="1716195"/>
            <a:ext cx="10515600" cy="1334514"/>
          </a:xfrm>
          <a:prstGeom prst="rect">
            <a:avLst/>
          </a:prstGeom>
          <a:noFill/>
        </p:spPr>
        <p:txBody>
          <a:bodyPr>
            <a:normAutofit/>
          </a:bodyPr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he-IL" dirty="0"/>
              <a:t>כיצד עלינו לנהוג במצבים שונים המתרחשים בכביש ליד מעבר החצייה.</a:t>
            </a:r>
          </a:p>
          <a:p>
            <a:pPr marL="0" indent="0">
              <a:lnSpc>
                <a:spcPct val="200000"/>
              </a:lnSpc>
              <a:buFont typeface="Arial" panose="020B0604020202020204" pitchFamily="34" charset="0"/>
              <a:buNone/>
            </a:pPr>
            <a:endParaRPr lang="he-IL" dirty="0"/>
          </a:p>
          <a:p>
            <a:pPr>
              <a:lnSpc>
                <a:spcPct val="200000"/>
              </a:lnSpc>
            </a:pPr>
            <a:endParaRPr lang="he-IL" dirty="0"/>
          </a:p>
          <a:p>
            <a:pPr>
              <a:lnSpc>
                <a:spcPct val="200000"/>
              </a:lnSpc>
            </a:pPr>
            <a:endParaRPr lang="he-IL" dirty="0"/>
          </a:p>
          <a:p>
            <a:pPr>
              <a:lnSpc>
                <a:spcPct val="200000"/>
              </a:lnSpc>
            </a:pPr>
            <a:endParaRPr lang="he-IL" dirty="0"/>
          </a:p>
        </p:txBody>
      </p:sp>
      <p:sp>
        <p:nvSpPr>
          <p:cNvPr id="7" name="מלבן 6">
            <a:extLst>
              <a:ext uri="{FF2B5EF4-FFF2-40B4-BE49-F238E27FC236}">
                <a16:creationId xmlns:a16="http://schemas.microsoft.com/office/drawing/2014/main" id="{AE4C3398-7ECA-4BB0-9324-432C26B3FC5B}"/>
              </a:ext>
            </a:extLst>
          </p:cNvPr>
          <p:cNvSpPr/>
          <p:nvPr/>
        </p:nvSpPr>
        <p:spPr>
          <a:xfrm>
            <a:off x="11053823" y="5522976"/>
            <a:ext cx="1138177" cy="85359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8" name="מציין מיקום תוכן 2">
            <a:extLst>
              <a:ext uri="{FF2B5EF4-FFF2-40B4-BE49-F238E27FC236}">
                <a16:creationId xmlns:a16="http://schemas.microsoft.com/office/drawing/2014/main" id="{692F0EFE-1AA5-47EE-BE88-0EA7C387741B}"/>
              </a:ext>
            </a:extLst>
          </p:cNvPr>
          <p:cNvSpPr txBox="1">
            <a:spLocks/>
          </p:cNvSpPr>
          <p:nvPr/>
        </p:nvSpPr>
        <p:spPr>
          <a:xfrm>
            <a:off x="268358" y="3505632"/>
            <a:ext cx="10515600" cy="1334514"/>
          </a:xfrm>
          <a:prstGeom prst="rect">
            <a:avLst/>
          </a:prstGeom>
          <a:noFill/>
        </p:spPr>
        <p:txBody>
          <a:bodyPr vert="horz" lIns="91440" tIns="45720" rIns="91440" bIns="45720" rtlCol="1">
            <a:noAutofit/>
          </a:bodyPr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he-IL" sz="4400" b="1" dirty="0">
                <a:solidFill>
                  <a:srgbClr val="800080"/>
                </a:solidFill>
              </a:rPr>
              <a:t>כעת, בואו נתרגל.....</a:t>
            </a:r>
          </a:p>
          <a:p>
            <a:pPr marL="0" indent="0" algn="ctr">
              <a:lnSpc>
                <a:spcPct val="200000"/>
              </a:lnSpc>
              <a:buFont typeface="Arial" panose="020B0604020202020204" pitchFamily="34" charset="0"/>
              <a:buNone/>
            </a:pPr>
            <a:endParaRPr lang="he-IL" sz="4400" b="1" dirty="0">
              <a:solidFill>
                <a:srgbClr val="800080"/>
              </a:solidFill>
            </a:endParaRPr>
          </a:p>
          <a:p>
            <a:pPr algn="ctr">
              <a:lnSpc>
                <a:spcPct val="200000"/>
              </a:lnSpc>
            </a:pPr>
            <a:endParaRPr lang="he-IL" sz="4400" b="1" dirty="0">
              <a:solidFill>
                <a:srgbClr val="800080"/>
              </a:solidFill>
            </a:endParaRPr>
          </a:p>
          <a:p>
            <a:pPr algn="ctr">
              <a:lnSpc>
                <a:spcPct val="200000"/>
              </a:lnSpc>
            </a:pPr>
            <a:endParaRPr lang="he-IL" sz="4400" b="1" dirty="0">
              <a:solidFill>
                <a:srgbClr val="800080"/>
              </a:solidFill>
            </a:endParaRPr>
          </a:p>
          <a:p>
            <a:pPr algn="ctr">
              <a:lnSpc>
                <a:spcPct val="200000"/>
              </a:lnSpc>
            </a:pPr>
            <a:endParaRPr lang="he-IL" sz="4400" b="1" dirty="0">
              <a:solidFill>
                <a:srgbClr val="80008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899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8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82612798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1_ערכת נושא Office">
  <a:themeElements>
    <a:clrScheme name="התאמה אישית 1">
      <a:dk1>
        <a:srgbClr val="424242"/>
      </a:dk1>
      <a:lt1>
        <a:srgbClr val="FFFFFF"/>
      </a:lt1>
      <a:dk2>
        <a:srgbClr val="5E5E5E"/>
      </a:dk2>
      <a:lt2>
        <a:srgbClr val="E7E6E6"/>
      </a:lt2>
      <a:accent1>
        <a:srgbClr val="1152C9"/>
      </a:accent1>
      <a:accent2>
        <a:srgbClr val="FB2265"/>
      </a:accent2>
      <a:accent3>
        <a:srgbClr val="FEC100"/>
      </a:accent3>
      <a:accent4>
        <a:srgbClr val="9D9E9D"/>
      </a:accent4>
      <a:accent5>
        <a:srgbClr val="67B2FF"/>
      </a:accent5>
      <a:accent6>
        <a:srgbClr val="FF82A5"/>
      </a:accent6>
      <a:hlink>
        <a:srgbClr val="1152C9"/>
      </a:hlink>
      <a:folHlink>
        <a:srgbClr val="6D6E6E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ערכת נושא Office">
  <a:themeElements>
    <a:clrScheme name="התאמה אישית 3">
      <a:dk1>
        <a:srgbClr val="424242"/>
      </a:dk1>
      <a:lt1>
        <a:srgbClr val="FFFFFF"/>
      </a:lt1>
      <a:dk2>
        <a:srgbClr val="5E5E5E"/>
      </a:dk2>
      <a:lt2>
        <a:srgbClr val="E7E6E6"/>
      </a:lt2>
      <a:accent1>
        <a:srgbClr val="1152C9"/>
      </a:accent1>
      <a:accent2>
        <a:srgbClr val="FB2265"/>
      </a:accent2>
      <a:accent3>
        <a:srgbClr val="FEC100"/>
      </a:accent3>
      <a:accent4>
        <a:srgbClr val="9D9E9D"/>
      </a:accent4>
      <a:accent5>
        <a:srgbClr val="67B2FF"/>
      </a:accent5>
      <a:accent6>
        <a:srgbClr val="FF82A5"/>
      </a:accent6>
      <a:hlink>
        <a:srgbClr val="1152C9"/>
      </a:hlink>
      <a:folHlink>
        <a:srgbClr val="7030A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ערכת נושא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893</Words>
  <Application>Microsoft Office PowerPoint</Application>
  <PresentationFormat>מסך רחב</PresentationFormat>
  <Paragraphs>198</Paragraphs>
  <Slides>29</Slides>
  <Notes>2</Notes>
  <HiddenSlides>0</HiddenSlides>
  <MMClips>3</MMClips>
  <ScaleCrop>false</ScaleCrop>
  <HeadingPairs>
    <vt:vector size="8" baseType="variant">
      <vt:variant>
        <vt:lpstr>גופנים בשימוש</vt:lpstr>
      </vt:variant>
      <vt:variant>
        <vt:i4>7</vt:i4>
      </vt:variant>
      <vt:variant>
        <vt:lpstr>ערכת נושא</vt:lpstr>
      </vt:variant>
      <vt:variant>
        <vt:i4>2</vt:i4>
      </vt:variant>
      <vt:variant>
        <vt:lpstr>שרתי OLE מוטבעים</vt:lpstr>
      </vt:variant>
      <vt:variant>
        <vt:i4>1</vt:i4>
      </vt:variant>
      <vt:variant>
        <vt:lpstr>כותרות שקופיות</vt:lpstr>
      </vt:variant>
      <vt:variant>
        <vt:i4>29</vt:i4>
      </vt:variant>
    </vt:vector>
  </HeadingPairs>
  <TitlesOfParts>
    <vt:vector size="39" baseType="lpstr">
      <vt:lpstr>Arial</vt:lpstr>
      <vt:lpstr>Calibri</vt:lpstr>
      <vt:lpstr>Calibri Light</vt:lpstr>
      <vt:lpstr>Gisha</vt:lpstr>
      <vt:lpstr>Guttman Yad-Brush</vt:lpstr>
      <vt:lpstr>Open Sans</vt:lpstr>
      <vt:lpstr>Wingdings</vt:lpstr>
      <vt:lpstr>1_ערכת נושא Office</vt:lpstr>
      <vt:lpstr>ערכת נושא Office</vt:lpstr>
      <vt:lpstr>Acrobat Document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מרחק עצירה  גורמים המשפיעים על ההתרחשות בכביש</dc:title>
  <dc:creator>חגית שמסיאן</dc:creator>
  <cp:lastModifiedBy>Sharon Arbiv</cp:lastModifiedBy>
  <cp:revision>23</cp:revision>
  <dcterms:created xsi:type="dcterms:W3CDTF">2020-04-20T11:20:54Z</dcterms:created>
  <dcterms:modified xsi:type="dcterms:W3CDTF">2020-04-21T13:21:26Z</dcterms:modified>
</cp:coreProperties>
</file>