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9"/>
  </p:notesMasterIdLst>
  <p:sldIdLst>
    <p:sldId id="260" r:id="rId2"/>
    <p:sldId id="288" r:id="rId3"/>
    <p:sldId id="262" r:id="rId4"/>
    <p:sldId id="333" r:id="rId5"/>
    <p:sldId id="325" r:id="rId6"/>
    <p:sldId id="320" r:id="rId7"/>
    <p:sldId id="316" r:id="rId8"/>
    <p:sldId id="314" r:id="rId9"/>
    <p:sldId id="319" r:id="rId10"/>
    <p:sldId id="354" r:id="rId11"/>
    <p:sldId id="335" r:id="rId12"/>
    <p:sldId id="358" r:id="rId13"/>
    <p:sldId id="321" r:id="rId14"/>
    <p:sldId id="352" r:id="rId15"/>
    <p:sldId id="353" r:id="rId16"/>
    <p:sldId id="340" r:id="rId17"/>
    <p:sldId id="342" r:id="rId18"/>
    <p:sldId id="343" r:id="rId19"/>
    <p:sldId id="345" r:id="rId20"/>
    <p:sldId id="348" r:id="rId21"/>
    <p:sldId id="349" r:id="rId22"/>
    <p:sldId id="350" r:id="rId23"/>
    <p:sldId id="351" r:id="rId24"/>
    <p:sldId id="357" r:id="rId25"/>
    <p:sldId id="355" r:id="rId26"/>
    <p:sldId id="310" r:id="rId27"/>
    <p:sldId id="276"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4">
          <p15:clr>
            <a:srgbClr val="A4A3A4"/>
          </p15:clr>
        </p15:guide>
        <p15:guide id="2" pos="386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826" autoAdjust="0"/>
  </p:normalViewPr>
  <p:slideViewPr>
    <p:cSldViewPr snapToGrid="0">
      <p:cViewPr varScale="1">
        <p:scale>
          <a:sx n="55" d="100"/>
          <a:sy n="55" d="100"/>
        </p:scale>
        <p:origin x="762" y="78"/>
      </p:cViewPr>
      <p:guideLst>
        <p:guide orient="horz" pos="2024"/>
        <p:guide pos="3863"/>
      </p:guideLst>
    </p:cSldViewPr>
  </p:slideViewPr>
  <p:notesTextViewPr>
    <p:cViewPr>
      <p:scale>
        <a:sx n="75" d="100"/>
        <a:sy n="75" d="100"/>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24576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200" b="0" i="0" u="none" strike="noStrike" cap="none" dirty="0" smtClean="0">
                <a:solidFill>
                  <a:schemeClr val="dk1"/>
                </a:solidFill>
                <a:effectLst/>
                <a:latin typeface="Calibri"/>
                <a:ea typeface="Calibri"/>
                <a:cs typeface="Calibri"/>
                <a:sym typeface="Calibri"/>
              </a:rPr>
              <a:t> </a:t>
            </a:r>
            <a:r>
              <a:rPr lang="he-IL" sz="1200" b="1" i="0" u="none" strike="noStrike" cap="none" dirty="0" smtClean="0">
                <a:solidFill>
                  <a:schemeClr val="dk1"/>
                </a:solidFill>
                <a:effectLst/>
                <a:latin typeface="Calibri"/>
                <a:ea typeface="Calibri"/>
                <a:cs typeface="Calibri"/>
                <a:sym typeface="Calibri"/>
              </a:rPr>
              <a:t>פתיחה -</a:t>
            </a:r>
            <a:endParaRPr lang="he-IL" sz="1200" b="0" i="0" u="none" strike="noStrike" cap="none" dirty="0" smtClean="0">
              <a:solidFill>
                <a:schemeClr val="dk1"/>
              </a:solidFill>
              <a:effectLst/>
              <a:latin typeface="Calibri"/>
              <a:ea typeface="Calibri"/>
              <a:cs typeface="Calibri"/>
              <a:sym typeface="Calibri"/>
            </a:endParaRPr>
          </a:p>
          <a:p>
            <a:pPr algn="r" rtl="1"/>
            <a:r>
              <a:rPr lang="he-IL" sz="1200" b="0" i="0" u="none" strike="noStrike" cap="none" dirty="0" smtClean="0">
                <a:solidFill>
                  <a:schemeClr val="dk1"/>
                </a:solidFill>
                <a:effectLst/>
                <a:latin typeface="Calibri"/>
                <a:ea typeface="Calibri"/>
                <a:cs typeface="Calibri"/>
                <a:sym typeface="Calibri"/>
              </a:rPr>
              <a:t>שלום תלמידות יקרות ותלמידים יקרים</a:t>
            </a:r>
          </a:p>
          <a:p>
            <a:pPr algn="r" rtl="1"/>
            <a:r>
              <a:rPr lang="he-IL" sz="1200" b="0" i="0" u="none" strike="noStrike" cap="none" dirty="0" smtClean="0">
                <a:solidFill>
                  <a:schemeClr val="dk1"/>
                </a:solidFill>
                <a:effectLst/>
                <a:latin typeface="Calibri"/>
                <a:ea typeface="Calibri"/>
                <a:cs typeface="Calibri"/>
                <a:sym typeface="Calibri"/>
              </a:rPr>
              <a:t>אני שמחה לפגוש אתכם לשיעור "כישורי חיים" </a:t>
            </a:r>
          </a:p>
          <a:p>
            <a:pPr algn="r" rtl="1"/>
            <a:r>
              <a:rPr lang="he-IL" sz="1200" b="0" i="0" u="none" strike="noStrike" cap="none" dirty="0" smtClean="0">
                <a:solidFill>
                  <a:schemeClr val="dk1"/>
                </a:solidFill>
                <a:effectLst/>
                <a:latin typeface="Calibri"/>
                <a:ea typeface="Calibri"/>
                <a:cs typeface="Calibri"/>
                <a:sym typeface="Calibri"/>
              </a:rPr>
              <a:t>שמי</a:t>
            </a:r>
            <a:r>
              <a:rPr lang="he-IL" sz="1200" b="0" i="0" u="none" strike="noStrike" cap="none" baseline="0" dirty="0" smtClean="0">
                <a:solidFill>
                  <a:schemeClr val="dk1"/>
                </a:solidFill>
                <a:effectLst/>
                <a:latin typeface="Calibri"/>
                <a:ea typeface="Calibri"/>
                <a:cs typeface="Calibri"/>
                <a:sym typeface="Calibri"/>
              </a:rPr>
              <a:t>... </a:t>
            </a:r>
            <a:r>
              <a:rPr lang="he-IL" sz="1200" b="0" i="0" u="none" strike="noStrike" cap="none" dirty="0" smtClean="0">
                <a:solidFill>
                  <a:schemeClr val="dk1"/>
                </a:solidFill>
                <a:effectLst/>
                <a:latin typeface="Calibri"/>
                <a:ea typeface="Calibri"/>
                <a:cs typeface="Calibri"/>
                <a:sym typeface="Calibri"/>
              </a:rPr>
              <a:t>ואני יועצת חינוכית מומחית מהשירות הפסיכולוגי ייעוצי של משרד החינוך.</a:t>
            </a:r>
          </a:p>
          <a:p>
            <a:pPr algn="r" rtl="1"/>
            <a:r>
              <a:rPr lang="he-IL" sz="1200" b="0" i="0" u="none" strike="noStrike" cap="none" dirty="0" smtClean="0">
                <a:solidFill>
                  <a:schemeClr val="dk1"/>
                </a:solidFill>
                <a:effectLst/>
                <a:latin typeface="Calibri"/>
                <a:ea typeface="Calibri"/>
                <a:cs typeface="Calibri"/>
                <a:sym typeface="Calibri"/>
              </a:rPr>
              <a:t>אתם צופים בי מהבתים, ממסך המחשב שלכם.</a:t>
            </a:r>
          </a:p>
          <a:p>
            <a:pPr algn="r" rtl="1"/>
            <a:r>
              <a:rPr lang="he-IL" sz="1200" b="0" i="0" u="none" strike="noStrike" cap="none" dirty="0" smtClean="0">
                <a:solidFill>
                  <a:schemeClr val="dk1"/>
                </a:solidFill>
                <a:effectLst/>
                <a:latin typeface="Calibri"/>
                <a:ea typeface="Calibri"/>
                <a:cs typeface="Calibri"/>
                <a:sym typeface="Calibri"/>
              </a:rPr>
              <a:t>כישורי חיים הם כוחות ויכולות שיש לנו בפנים (אפשר לסמן על הלב) – </a:t>
            </a:r>
          </a:p>
          <a:p>
            <a:pPr algn="r" rtl="1"/>
            <a:r>
              <a:rPr lang="he-IL" sz="1200" b="0" i="0" u="none" strike="noStrike" cap="none" dirty="0" smtClean="0">
                <a:solidFill>
                  <a:schemeClr val="dk1"/>
                </a:solidFill>
                <a:effectLst/>
                <a:latin typeface="Calibri"/>
                <a:ea typeface="Calibri"/>
                <a:cs typeface="Calibri"/>
                <a:sym typeface="Calibri"/>
              </a:rPr>
              <a:t>כישורי חיים זה הכוח שלנו להיות חברים, להיות אכפתיים ורגישים לזולת,</a:t>
            </a:r>
          </a:p>
          <a:p>
            <a:pPr algn="r" rtl="1"/>
            <a:r>
              <a:rPr lang="he-IL" sz="1200" b="0" i="0" u="none" strike="noStrike" cap="none" dirty="0" smtClean="0">
                <a:solidFill>
                  <a:schemeClr val="dk1"/>
                </a:solidFill>
                <a:effectLst/>
                <a:latin typeface="Calibri"/>
                <a:ea typeface="Calibri"/>
                <a:cs typeface="Calibri"/>
                <a:sym typeface="Calibri"/>
              </a:rPr>
              <a:t>זה גם הכוח שלנו לבקש עזרה, לשתף כשקשה, לחפש מישהו שיושיט לנו יד.</a:t>
            </a:r>
          </a:p>
          <a:p>
            <a:pPr algn="r" rtl="1"/>
            <a:r>
              <a:rPr lang="he-IL" sz="1200" b="0" i="0" u="none" strike="noStrike" cap="none" dirty="0" smtClean="0">
                <a:solidFill>
                  <a:schemeClr val="dk1"/>
                </a:solidFill>
                <a:effectLst/>
                <a:latin typeface="Calibri"/>
                <a:ea typeface="Calibri"/>
                <a:cs typeface="Calibri"/>
                <a:sym typeface="Calibri"/>
              </a:rPr>
              <a:t>כישורי חיים זה הכוח שלנו לחייך, לנשום עמוק (לעשות פעולת שאיפה ונשיפה) ולאפשר לעצמנו רגעי הפוגה וצחוק. </a:t>
            </a:r>
          </a:p>
          <a:p>
            <a:pPr algn="r" rtl="1"/>
            <a:r>
              <a:rPr lang="he-IL" sz="1200" b="0" i="0" u="none" strike="noStrike" cap="none" dirty="0" smtClean="0">
                <a:solidFill>
                  <a:schemeClr val="dk1"/>
                </a:solidFill>
                <a:effectLst/>
                <a:latin typeface="Calibri"/>
                <a:ea typeface="Calibri"/>
                <a:cs typeface="Calibri"/>
                <a:sym typeface="Calibri"/>
              </a:rPr>
              <a:t>כישורי חיים זה היכולת שלנו להאמין שיהיה טוב!</a:t>
            </a:r>
          </a:p>
          <a:p>
            <a:pPr algn="r" rtl="1"/>
            <a:r>
              <a:rPr lang="he-IL" sz="1200" b="0" i="0" u="none" strike="noStrike" cap="none" dirty="0" smtClean="0">
                <a:solidFill>
                  <a:schemeClr val="dk1"/>
                </a:solidFill>
                <a:effectLst/>
                <a:latin typeface="Calibri"/>
                <a:ea typeface="Calibri"/>
                <a:cs typeface="Calibri"/>
                <a:sym typeface="Calibri"/>
              </a:rPr>
              <a:t> </a:t>
            </a:r>
          </a:p>
          <a:p>
            <a:pPr algn="r" rtl="1"/>
            <a:r>
              <a:rPr lang="he-IL" sz="1200" b="0" i="0" u="none" strike="noStrike" cap="none" dirty="0" smtClean="0">
                <a:solidFill>
                  <a:schemeClr val="dk1"/>
                </a:solidFill>
                <a:effectLst/>
                <a:latin typeface="Calibri"/>
                <a:ea typeface="Calibri"/>
                <a:cs typeface="Calibri"/>
                <a:sym typeface="Calibri"/>
              </a:rPr>
              <a:t>מוכנים לשיעור כישורי חיים? </a:t>
            </a:r>
          </a:p>
          <a:p>
            <a:pPr algn="r" rtl="1"/>
            <a:r>
              <a:rPr lang="he-IL" sz="1200" b="1" i="0" u="none" strike="noStrike" cap="none" dirty="0" smtClean="0">
                <a:solidFill>
                  <a:schemeClr val="dk1"/>
                </a:solidFill>
                <a:effectLst/>
                <a:latin typeface="Calibri"/>
                <a:ea typeface="Calibri"/>
                <a:cs typeface="Calibri"/>
                <a:sym typeface="Calibri"/>
              </a:rPr>
              <a:t>אז הנה שיעור כישורי חיים מרחוק שיאפשר לכם להרגיש קרוב!</a:t>
            </a:r>
            <a:endParaRPr lang="he-IL" sz="1200" b="0" i="0" u="none" strike="noStrike" cap="none" dirty="0" smtClean="0">
              <a:solidFill>
                <a:schemeClr val="dk1"/>
              </a:solidFill>
              <a:effectLst/>
              <a:latin typeface="Calibri"/>
              <a:ea typeface="Calibri"/>
              <a:cs typeface="Calibri"/>
              <a:sym typeface="Calibri"/>
            </a:endParaRPr>
          </a:p>
          <a:p>
            <a:pPr algn="r" rtl="1"/>
            <a:r>
              <a:rPr lang="he-IL" sz="1200" b="0" i="0" u="none" strike="noStrike" cap="none" dirty="0" smtClean="0">
                <a:solidFill>
                  <a:schemeClr val="dk1"/>
                </a:solidFill>
                <a:effectLst/>
                <a:latin typeface="Calibri"/>
                <a:ea typeface="Calibri"/>
                <a:cs typeface="Calibri"/>
                <a:sym typeface="Calibri"/>
              </a:rPr>
              <a:t>יוצאים לדרך!</a:t>
            </a:r>
          </a:p>
          <a:p>
            <a:pPr marL="0" lvl="0" indent="0" algn="r" rtl="1">
              <a:spcBef>
                <a:spcPts val="0"/>
              </a:spcBef>
              <a:spcAft>
                <a:spcPts val="0"/>
              </a:spcAft>
              <a:buNone/>
            </a:pPr>
            <a:endParaRPr lang="he-IL" dirty="0" smtClean="0"/>
          </a:p>
          <a:p>
            <a:pPr marL="0" lvl="0" indent="0" algn="r" rtl="1">
              <a:spcBef>
                <a:spcPts val="0"/>
              </a:spcBef>
              <a:spcAft>
                <a:spcPts val="0"/>
              </a:spcAft>
              <a:buNone/>
            </a:pPr>
            <a:endParaRPr dirty="0"/>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3495546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יש פחד ממשהו שבאמת מסוכן לנו- כמו לחצות כביש באדום או  חיה מסוכנת כמו נחש ארסי. כאשר אנחנו נתקלים בכזה פחד עלינו להתגונן, לברוח או להתנהג בהתאם . למשל- לחצות רק ברמזור ירוק.</a:t>
            </a:r>
          </a:p>
          <a:p>
            <a:pPr algn="r" rtl="1"/>
            <a:r>
              <a:rPr lang="he-IL" dirty="0" smtClean="0"/>
              <a:t>אבל</a:t>
            </a:r>
            <a:r>
              <a:rPr lang="he-IL" baseline="0" dirty="0" smtClean="0"/>
              <a:t> יש פחדים שאינם מסוכנים כמו פחד מהחושך </a:t>
            </a:r>
            <a:r>
              <a:rPr lang="he-IL" baseline="0" dirty="0" err="1" smtClean="0"/>
              <a:t>בלילב</a:t>
            </a:r>
            <a:r>
              <a:rPr lang="he-IL" baseline="0" dirty="0" smtClean="0"/>
              <a:t> במיטה או פחד ממפלצות </a:t>
            </a:r>
            <a:r>
              <a:rPr lang="he-IL" baseline="0" dirty="0" err="1" smtClean="0"/>
              <a:t>בדימיון</a:t>
            </a:r>
            <a:r>
              <a:rPr lang="he-IL" baseline="0" dirty="0" smtClean="0"/>
              <a:t> שלנו. אז נוכל לעשות כמה דברים על מנת להתמודד</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0843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להקריא ולשאול ולהסביר</a:t>
            </a:r>
            <a:r>
              <a:rPr lang="he-IL" baseline="0" dirty="0" smtClean="0"/>
              <a:t> לגבי כל אחד</a:t>
            </a:r>
            <a:endParaRPr lang="en-US" baseline="0" dirty="0" smtClean="0"/>
          </a:p>
          <a:p>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5298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גם אם לא נעשה כלום, תוך כמה דקות נירגע ותחושת הפחד תעבור</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7101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אז בואו נצייר את הפחד שלנו.</a:t>
            </a:r>
          </a:p>
          <a:p>
            <a:pPr algn="r"/>
            <a:r>
              <a:rPr lang="he-IL" dirty="0" smtClean="0"/>
              <a:t>זוהי המפלצת שלי. המפלצת </a:t>
            </a:r>
            <a:r>
              <a:rPr lang="he-IL" dirty="0" err="1" smtClean="0"/>
              <a:t>לילפלצת</a:t>
            </a:r>
            <a:r>
              <a:rPr lang="he-IL" dirty="0" smtClean="0"/>
              <a:t>.</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39476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smtClean="0"/>
              <a:t>טיימר- 5 דקות</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07985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גשר מאחד</a:t>
            </a:r>
          </a:p>
          <a:p>
            <a:pPr algn="r" rtl="1"/>
            <a:r>
              <a:rPr lang="he-IL" dirty="0" smtClean="0"/>
              <a:t>גוף</a:t>
            </a:r>
          </a:p>
          <a:p>
            <a:pPr algn="r" rtl="1"/>
            <a:r>
              <a:rPr lang="he-IL" dirty="0" smtClean="0"/>
              <a:t>שכל</a:t>
            </a:r>
          </a:p>
          <a:p>
            <a:pPr algn="r" rtl="1"/>
            <a:r>
              <a:rPr lang="he-IL" dirty="0" smtClean="0"/>
              <a:t>רגש</a:t>
            </a:r>
          </a:p>
          <a:p>
            <a:pPr algn="r" rtl="1"/>
            <a:r>
              <a:rPr lang="he-IL" dirty="0" smtClean="0"/>
              <a:t>משפחה</a:t>
            </a:r>
          </a:p>
          <a:p>
            <a:pPr algn="r" rtl="1"/>
            <a:r>
              <a:rPr lang="he-IL" dirty="0" smtClean="0"/>
              <a:t>אמונה</a:t>
            </a:r>
          </a:p>
          <a:p>
            <a:pPr algn="r" rtl="1"/>
            <a:r>
              <a:rPr lang="he-IL" dirty="0" smtClean="0"/>
              <a:t>חברה</a:t>
            </a:r>
          </a:p>
          <a:p>
            <a:pPr algn="r" rtl="1"/>
            <a:r>
              <a:rPr lang="he-IL" dirty="0" smtClean="0"/>
              <a:t>דמיון</a:t>
            </a:r>
          </a:p>
          <a:p>
            <a:pPr algn="r" rtl="1"/>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6867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במצב של פחד או לחץ הגוף לחוץ ואנחנו לא נושמים טוב.</a:t>
            </a:r>
          </a:p>
          <a:p>
            <a:pPr algn="r" rtl="1"/>
            <a:r>
              <a:rPr lang="he-IL" dirty="0"/>
              <a:t>בואו ניקח כמה נשימות עמוקות ונרגיש איך הגוף שלנו נעשה רפוי ורגוע יותר.</a:t>
            </a:r>
          </a:p>
          <a:p>
            <a:pPr algn="r" rtl="1"/>
            <a:r>
              <a:rPr lang="he-IL" dirty="0" smtClean="0"/>
              <a:t>עכשיו</a:t>
            </a:r>
            <a:r>
              <a:rPr lang="he-IL" baseline="0" dirty="0" smtClean="0"/>
              <a:t> בואו יחד נחבק את עצמנו חזק. ונרפה....</a:t>
            </a:r>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506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כשאתם מרגישים שמצב הרוח שלכם השתנה לרעה, אתם יכולים לנסות לזהות את המחשבה שגרמה לכך ולהחליף אותה במחשבה נעימה יותר</a:t>
            </a:r>
          </a:p>
          <a:p>
            <a:pPr algn="r" rtl="1"/>
            <a:r>
              <a:rPr lang="he-IL" dirty="0" smtClean="0"/>
              <a:t>אפשר לחשוב ולעשות רשימה של דברים שיכולים לעזור להתגבר על הפחד. למשל, מנורת לילה למי שמפחד מהחושך</a:t>
            </a:r>
          </a:p>
          <a:p>
            <a:pPr algn="r" rtl="1"/>
            <a:r>
              <a:rPr lang="he-IL" dirty="0" smtClean="0"/>
              <a:t>למחשבות שלנו יש הרבה כוח והן משפיעות על ההרגשה ועל מצב הרוח שלנו.</a:t>
            </a:r>
          </a:p>
          <a:p>
            <a:pPr algn="r" rtl="1"/>
            <a:r>
              <a:rPr lang="he-IL" dirty="0" smtClean="0"/>
              <a:t>אפשר להחליף מחשבה מפחידה </a:t>
            </a:r>
          </a:p>
          <a:p>
            <a:pPr algn="r" rtl="1"/>
            <a:r>
              <a:rPr lang="he-IL" dirty="0" smtClean="0"/>
              <a:t>במחשבה מעודדת ומרגיעה</a:t>
            </a:r>
          </a:p>
          <a:p>
            <a:pPr algn="r" rtl="1"/>
            <a:endParaRPr lang="he-IL" dirty="0" smtClean="0"/>
          </a:p>
          <a:p>
            <a:pPr algn="r" rtl="1"/>
            <a:r>
              <a:rPr lang="he-IL" dirty="0" smtClean="0"/>
              <a:t>חשבו על הפחד שלכם ורשמו לעצמכם פעולות שאתם יכולים לעשות או מחשבות מעודדות ומרגיעות.</a:t>
            </a:r>
          </a:p>
          <a:p>
            <a:pPr algn="r" rtl="1"/>
            <a:r>
              <a:rPr lang="he-IL" dirty="0" smtClean="0"/>
              <a:t>פעולות לדוגמה: חיבוק, האזנה למוזיקה, ציור</a:t>
            </a:r>
          </a:p>
          <a:p>
            <a:pPr algn="r" rtl="1"/>
            <a:r>
              <a:rPr lang="he-IL" dirty="0" smtClean="0"/>
              <a:t>מחשבות </a:t>
            </a:r>
            <a:r>
              <a:rPr lang="he-IL" dirty="0" err="1" smtClean="0"/>
              <a:t>לדוגמה:"אני</a:t>
            </a:r>
            <a:r>
              <a:rPr lang="he-IL" dirty="0" smtClean="0"/>
              <a:t> מסוגל/ת להתגבר", "לא יקרה לי שום דבר רע", "אני במקום בטוח</a:t>
            </a:r>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8511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ציירנו</a:t>
            </a:r>
            <a:r>
              <a:rPr lang="he-IL" baseline="0" dirty="0" smtClean="0"/>
              <a:t> מפלצת כדי להתמודד עם הפחד. אפשר גם לעשות דרים נוספים על מנת להביע את הרגש</a:t>
            </a:r>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19</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95916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ea typeface="Calibri"/>
                <a:cs typeface="Calibri"/>
                <a:sym typeface="Calibri"/>
              </a:rPr>
              <a:t>המשפחה שלנו יכולה לעזור ולתמוך. היא מסוגלת להעניק אהבה, תמיכה וסיוע, שיעזרו לנו להתמודד במצבי מצוקה.</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a:solidFill>
                  <a:schemeClr val="dk1"/>
                </a:solidFill>
                <a:effectLst/>
                <a:latin typeface="Calibri"/>
                <a:ea typeface="Calibri"/>
                <a:cs typeface="Calibri"/>
                <a:sym typeface="Calibri"/>
              </a:rPr>
              <a:t>אם הם לא לידנו, אפשר להתקשר למישהו מבני המשפחה הגרעינית או המורחבת, או להסתכל בתמונות</a:t>
            </a:r>
            <a:endParaRPr lang="en-US" sz="1200" b="0" i="0" u="none" strike="noStrike" cap="none" dirty="0">
              <a:solidFill>
                <a:schemeClr val="dk1"/>
              </a:solidFill>
              <a:effectLst/>
              <a:latin typeface="Calibri"/>
              <a:ea typeface="Calibri"/>
              <a:cs typeface="Calibri"/>
              <a:sym typeface="Calibri"/>
            </a:endParaRPr>
          </a:p>
          <a:p>
            <a:pPr algn="r" rtl="1"/>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2092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marR="0" lvl="0" indent="0" algn="r" rtl="1">
              <a:lnSpc>
                <a:spcPct val="100000"/>
              </a:lnSpc>
              <a:spcBef>
                <a:spcPts val="0"/>
              </a:spcBef>
              <a:spcAft>
                <a:spcPts val="0"/>
              </a:spcAft>
              <a:buClr>
                <a:srgbClr val="000000"/>
              </a:buClr>
              <a:buSzPts val="1100"/>
              <a:buFont typeface="Arial"/>
              <a:buNone/>
            </a:pPr>
            <a:r>
              <a:rPr lang="he-IL" b="1" dirty="0" smtClean="0"/>
              <a:t>טיימר</a:t>
            </a:r>
            <a:r>
              <a:rPr lang="he-IL" b="1" baseline="0" dirty="0" smtClean="0"/>
              <a:t> דקה</a:t>
            </a:r>
            <a:endParaRPr b="1" dirty="0"/>
          </a:p>
        </p:txBody>
      </p:sp>
      <p:sp>
        <p:nvSpPr>
          <p:cNvPr id="255" name="Google Shape;25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a:t>
            </a:fld>
            <a:endParaRPr/>
          </a:p>
        </p:txBody>
      </p:sp>
    </p:spTree>
    <p:extLst>
      <p:ext uri="{BB962C8B-B14F-4D97-AF65-F5344CB8AC3E}">
        <p14:creationId xmlns:p14="http://schemas.microsoft.com/office/powerpoint/2010/main" val="4024332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חשוב לשמור על תקווה ואופטימיות גם בזמנים קשים</a:t>
            </a:r>
          </a:p>
          <a:p>
            <a:pPr algn="r" rtl="1"/>
            <a:r>
              <a:rPr lang="he-IL" dirty="0"/>
              <a:t>האם התמודדתם כבר בעבר עם פחדים ומצבים קשים? סביר להניח שכן.</a:t>
            </a:r>
          </a:p>
          <a:p>
            <a:pPr algn="r" rtl="1"/>
            <a:r>
              <a:rPr lang="he-IL" dirty="0"/>
              <a:t>זכרו שאתם מסוגלים ואם צריך, תמיד יש מי שיכול ורוצה לעזור</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21</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5028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יש אנשים שנעזרים בעיקר בחברים. חישבו מי החברים שאתם סומכים עליהם ויכולים לעזור לכם בעת הצורך</a:t>
            </a:r>
            <a:r>
              <a:rPr lang="he-IL" dirty="0" smtClean="0"/>
              <a:t>.</a:t>
            </a:r>
          </a:p>
          <a:p>
            <a:pPr algn="r" rtl="1"/>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22</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2099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דמיינו שיש לך כוח על. איזה כוח הייתם רוצים? מה הייתם עושים כדי להביס את הפחד שלכם?</a:t>
            </a:r>
          </a:p>
          <a:p>
            <a:pPr algn="r" rtl="1"/>
            <a:r>
              <a:rPr lang="he-IL" dirty="0"/>
              <a:t>דמיינו איך אתם משתלטים ומתגברים על הפחד.</a:t>
            </a:r>
          </a:p>
          <a:p>
            <a:pPr algn="r" rtl="1"/>
            <a:r>
              <a:rPr lang="he-IL" dirty="0"/>
              <a:t>תוכלו לכתוב את זה בסיפור או לצייר את הפחד שקטן ונעלם.</a:t>
            </a:r>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7802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אז מה הבנו?</a:t>
            </a:r>
          </a:p>
          <a:p>
            <a:pPr algn="r" rtl="1"/>
            <a:r>
              <a:rPr lang="he-IL" dirty="0" smtClean="0"/>
              <a:t>נכון. מה שמשותף לנו ולאדם הקדמון הוא אותו מנגנון ש פחד שנועד לשמור ולהגן עלינו מסכנות. בניגוד לאדם הקדמון הסכנות שאנו חשפים אליהם </a:t>
            </a:r>
            <a:r>
              <a:rPr lang="he-IL" dirty="0" err="1" smtClean="0"/>
              <a:t>שונת</a:t>
            </a:r>
            <a:r>
              <a:rPr lang="he-IL" dirty="0" smtClean="0"/>
              <a:t> מאד. הרבה פעמים הפחדים שנו אינם מסוכנים. ואז עלינו להרגיע את עצמנו בדרכים שונות.</a:t>
            </a: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24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2250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rgbClr val="000000"/>
              </a:buClr>
              <a:buSzPts val="1100"/>
              <a:buFont typeface="Arial"/>
              <a:buNone/>
            </a:pPr>
            <a:r>
              <a:rPr lang="x-none" b="1" dirty="0"/>
              <a:t>משך השקף: עד 5 דקות</a:t>
            </a:r>
            <a:endParaRPr dirty="0"/>
          </a:p>
          <a:p>
            <a:pPr marL="0" marR="0" lvl="0" indent="0" algn="r" rtl="1">
              <a:lnSpc>
                <a:spcPct val="100000"/>
              </a:lnSpc>
              <a:spcBef>
                <a:spcPts val="0"/>
              </a:spcBef>
              <a:spcAft>
                <a:spcPts val="0"/>
              </a:spcAft>
              <a:buClr>
                <a:srgbClr val="000000"/>
              </a:buClr>
              <a:buSzPts val="1100"/>
              <a:buFont typeface="Arial"/>
              <a:buNone/>
            </a:pPr>
            <a:endParaRPr dirty="0"/>
          </a:p>
          <a:p>
            <a:pPr marL="0" lvl="0" indent="0" algn="l" rtl="0">
              <a:spcBef>
                <a:spcPts val="0"/>
              </a:spcBef>
              <a:spcAft>
                <a:spcPts val="0"/>
              </a:spcAft>
              <a:buNone/>
            </a:pPr>
            <a:endParaRPr dirty="0"/>
          </a:p>
        </p:txBody>
      </p:sp>
      <p:sp>
        <p:nvSpPr>
          <p:cNvPr id="332" name="Google Shape;332;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25</a:t>
            </a:fld>
            <a:endParaRPr/>
          </a:p>
        </p:txBody>
      </p:sp>
    </p:spTree>
    <p:extLst>
      <p:ext uri="{BB962C8B-B14F-4D97-AF65-F5344CB8AC3E}">
        <p14:creationId xmlns:p14="http://schemas.microsoft.com/office/powerpoint/2010/main" val="3789924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rtl="1"/>
            <a:r>
              <a:rPr lang="he-IL" sz="1200" b="0" i="0" u="none" strike="noStrike" cap="none" dirty="0" smtClean="0">
                <a:solidFill>
                  <a:schemeClr val="dk1"/>
                </a:solidFill>
                <a:effectLst/>
                <a:latin typeface="Calibri"/>
                <a:ea typeface="Calibri"/>
                <a:cs typeface="Calibri"/>
                <a:sym typeface="Calibri"/>
              </a:rPr>
              <a:t> </a:t>
            </a:r>
            <a:r>
              <a:rPr lang="he-IL" sz="1200" b="1" i="0" u="none" strike="noStrike" cap="none" dirty="0" smtClean="0">
                <a:solidFill>
                  <a:schemeClr val="dk1"/>
                </a:solidFill>
                <a:effectLst/>
                <a:latin typeface="Calibri"/>
                <a:ea typeface="Calibri"/>
                <a:cs typeface="Calibri"/>
                <a:sym typeface="Calibri"/>
              </a:rPr>
              <a:t>יסודי סיום – </a:t>
            </a:r>
            <a:endParaRPr lang="en-US" sz="1200" b="0" i="0" u="none" strike="noStrike" cap="none" dirty="0" smtClean="0">
              <a:solidFill>
                <a:schemeClr val="dk1"/>
              </a:solidFill>
              <a:effectLst/>
              <a:latin typeface="Calibri"/>
              <a:ea typeface="Calibri"/>
              <a:cs typeface="Calibri"/>
              <a:sym typeface="Calibri"/>
            </a:endParaRPr>
          </a:p>
          <a:p>
            <a:pPr algn="r" rtl="1"/>
            <a:r>
              <a:rPr lang="he-IL" sz="1200" b="0" i="0" u="none" strike="noStrike" cap="none" dirty="0" smtClean="0">
                <a:solidFill>
                  <a:schemeClr val="dk1"/>
                </a:solidFill>
                <a:effectLst/>
                <a:latin typeface="Calibri"/>
                <a:ea typeface="Calibri"/>
                <a:cs typeface="Calibri"/>
                <a:sym typeface="Calibri"/>
              </a:rPr>
              <a:t>תודה רבה שלמדתם איתי שיעור כישורי חיים.</a:t>
            </a:r>
            <a:endParaRPr lang="en-US" sz="1200" b="0" i="0" u="none" strike="noStrike" cap="none" dirty="0" smtClean="0">
              <a:solidFill>
                <a:schemeClr val="dk1"/>
              </a:solidFill>
              <a:effectLst/>
              <a:latin typeface="Calibri"/>
              <a:ea typeface="Calibri"/>
              <a:cs typeface="Calibri"/>
              <a:sym typeface="Calibri"/>
            </a:endParaRPr>
          </a:p>
          <a:p>
            <a:pPr algn="r" rtl="1"/>
            <a:r>
              <a:rPr lang="he-IL" sz="1200" b="0" i="0" u="none" strike="noStrike" cap="none" dirty="0" smtClean="0">
                <a:solidFill>
                  <a:schemeClr val="dk1"/>
                </a:solidFill>
                <a:effectLst/>
                <a:latin typeface="Calibri"/>
                <a:ea typeface="Calibri"/>
                <a:cs typeface="Calibri"/>
                <a:sym typeface="Calibri"/>
              </a:rPr>
              <a:t>אני מקווה שגם מרחוק הצלחתם להרגיש יחד וקרוב.</a:t>
            </a:r>
            <a:endParaRPr lang="en-US" sz="1200" b="0" i="0" u="none" strike="noStrike" cap="none" dirty="0" smtClean="0">
              <a:solidFill>
                <a:schemeClr val="dk1"/>
              </a:solidFill>
              <a:effectLst/>
              <a:latin typeface="Calibri"/>
              <a:ea typeface="Calibri"/>
              <a:cs typeface="Calibri"/>
              <a:sym typeface="Calibri"/>
            </a:endParaRPr>
          </a:p>
          <a:p>
            <a:pPr algn="r" rtl="1"/>
            <a:r>
              <a:rPr lang="he-IL" sz="1200" b="0" i="0" u="none" strike="noStrike" cap="none" dirty="0" smtClean="0">
                <a:solidFill>
                  <a:schemeClr val="dk1"/>
                </a:solidFill>
                <a:effectLst/>
                <a:latin typeface="Calibri"/>
                <a:ea typeface="Calibri"/>
                <a:cs typeface="Calibri"/>
                <a:sym typeface="Calibri"/>
              </a:rPr>
              <a:t>דברו והיו בקשר עם המשפחה, עם החברים, עם המורים.</a:t>
            </a:r>
            <a:endParaRPr lang="en-US" sz="1200" b="0" i="0" u="none" strike="noStrike" cap="none" dirty="0" smtClean="0">
              <a:solidFill>
                <a:schemeClr val="dk1"/>
              </a:solidFill>
              <a:effectLst/>
              <a:latin typeface="Calibri"/>
              <a:ea typeface="Calibri"/>
              <a:cs typeface="Calibri"/>
              <a:sym typeface="Calibri"/>
            </a:endParaRPr>
          </a:p>
          <a:p>
            <a:pPr algn="r" rtl="1"/>
            <a:r>
              <a:rPr lang="he-IL" sz="1200" b="0" i="0" u="none" strike="noStrike" cap="none" dirty="0" smtClean="0">
                <a:solidFill>
                  <a:schemeClr val="dk1"/>
                </a:solidFill>
                <a:effectLst/>
                <a:latin typeface="Calibri"/>
                <a:ea typeface="Calibri"/>
                <a:cs typeface="Calibri"/>
                <a:sym typeface="Calibri"/>
              </a:rPr>
              <a:t>שתפו ברגשות ובמחשבות שלכם, </a:t>
            </a:r>
            <a:endParaRPr lang="en-US" sz="1200" b="0" i="0" u="none" strike="noStrike" cap="none" dirty="0" smtClean="0">
              <a:solidFill>
                <a:schemeClr val="dk1"/>
              </a:solidFill>
              <a:effectLst/>
              <a:latin typeface="Calibri"/>
              <a:ea typeface="Calibri"/>
              <a:cs typeface="Calibri"/>
              <a:sym typeface="Calibri"/>
            </a:endParaRPr>
          </a:p>
          <a:p>
            <a:pPr algn="r" rtl="1"/>
            <a:r>
              <a:rPr lang="he-IL" sz="1200" b="0" i="0" u="none" strike="noStrike" cap="none" dirty="0" smtClean="0">
                <a:solidFill>
                  <a:schemeClr val="dk1"/>
                </a:solidFill>
                <a:effectLst/>
                <a:latin typeface="Calibri"/>
                <a:ea typeface="Calibri"/>
                <a:cs typeface="Calibri"/>
                <a:sym typeface="Calibri"/>
              </a:rPr>
              <a:t>התעניינו גם בהם ובמה שקורה להם.</a:t>
            </a:r>
            <a:endParaRPr lang="en-US" sz="1200" b="0" i="0" u="none" strike="noStrike" cap="none" dirty="0" smtClean="0">
              <a:solidFill>
                <a:schemeClr val="dk1"/>
              </a:solidFill>
              <a:effectLst/>
              <a:latin typeface="Calibri"/>
              <a:ea typeface="Calibri"/>
              <a:cs typeface="Calibri"/>
              <a:sym typeface="Calibri"/>
            </a:endParaRPr>
          </a:p>
          <a:p>
            <a:pPr algn="r" rtl="1"/>
            <a:r>
              <a:rPr lang="he-IL" sz="1200" b="0" i="0" u="none" strike="noStrike" cap="none" dirty="0" smtClean="0">
                <a:solidFill>
                  <a:schemeClr val="dk1"/>
                </a:solidFill>
                <a:effectLst/>
                <a:latin typeface="Calibri"/>
                <a:ea typeface="Calibri"/>
                <a:cs typeface="Calibri"/>
                <a:sym typeface="Calibri"/>
              </a:rPr>
              <a:t>להתראות ילדים יקרים, נפגש בשיעור כישורי חיים הבא!</a:t>
            </a:r>
            <a:endParaRPr lang="en-US" sz="1200" b="0" i="0" u="none" strike="noStrike" cap="none" dirty="0" smtClean="0">
              <a:solidFill>
                <a:schemeClr val="dk1"/>
              </a:solidFill>
              <a:effectLst/>
              <a:latin typeface="Calibri"/>
              <a:ea typeface="Calibri"/>
              <a:cs typeface="Calibri"/>
              <a:sym typeface="Calibri"/>
            </a:endParaRPr>
          </a:p>
          <a:p>
            <a:pPr marL="0" lvl="0" indent="0" algn="r" rtl="1">
              <a:spcBef>
                <a:spcPts val="0"/>
              </a:spcBef>
              <a:spcAft>
                <a:spcPts val="0"/>
              </a:spcAft>
              <a:buClr>
                <a:schemeClr val="dk1"/>
              </a:buClr>
              <a:buSzPts val="1200"/>
              <a:buFont typeface="Calibri"/>
              <a:buNone/>
            </a:pP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26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7366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434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בואו</a:t>
            </a:r>
            <a:r>
              <a:rPr lang="he-IL" baseline="0" dirty="0" smtClean="0"/>
              <a:t> נתחיל בחידה</a:t>
            </a:r>
          </a:p>
          <a:p>
            <a:pPr algn="r" rtl="1"/>
            <a:r>
              <a:rPr lang="he-IL" baseline="0" dirty="0" smtClean="0"/>
              <a:t>מי יודע מה דומה בין האדם </a:t>
            </a:r>
            <a:r>
              <a:rPr lang="he-IL" baseline="0" dirty="0" err="1" smtClean="0"/>
              <a:t>הבימי</a:t>
            </a:r>
            <a:r>
              <a:rPr lang="he-IL" baseline="0" dirty="0" smtClean="0"/>
              <a:t> קדם </a:t>
            </a:r>
            <a:r>
              <a:rPr lang="he-IL" baseline="0" dirty="0" err="1" smtClean="0"/>
              <a:t>לבינינו</a:t>
            </a:r>
            <a:r>
              <a:rPr lang="he-IL" baseline="0" dirty="0" smtClean="0"/>
              <a:t> היום?</a:t>
            </a:r>
          </a:p>
          <a:p>
            <a:pPr algn="r" rtl="1"/>
            <a:r>
              <a:rPr lang="he-IL" baseline="0" dirty="0" smtClean="0"/>
              <a:t>מנחשים?</a:t>
            </a:r>
          </a:p>
          <a:p>
            <a:pPr algn="r" rtl="1"/>
            <a:r>
              <a:rPr lang="he-IL" baseline="0" dirty="0" smtClean="0"/>
              <a:t>בטח אתם חושבים שההבדלים קשורים במראה </a:t>
            </a:r>
            <a:r>
              <a:rPr lang="he-IL" baseline="0" dirty="0" err="1" smtClean="0"/>
              <a:t>היצוני</a:t>
            </a:r>
            <a:r>
              <a:rPr lang="he-IL" baseline="0" dirty="0" smtClean="0"/>
              <a:t>, בשימוש בטכנולוגיה באורח החיים. מה שדומה זה הגוף, אף, פה, רגליים, ידיים...</a:t>
            </a:r>
          </a:p>
          <a:p>
            <a:pPr algn="r" rtl="1"/>
            <a:r>
              <a:rPr lang="he-IL" baseline="0" dirty="0" smtClean="0"/>
              <a:t>אבל יש עוד דמיון</a:t>
            </a:r>
          </a:p>
          <a:p>
            <a:pPr algn="r" rtl="1"/>
            <a:r>
              <a:rPr lang="he-IL" baseline="0" dirty="0" smtClean="0"/>
              <a:t>חשבו על כך ונחזור לזה בהמשך...</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4</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2250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smtClean="0"/>
              <a:t>יש רגשות רבים ומגוונים. יש רגשות שנעים לנו איתם כמו שמחה, </a:t>
            </a:r>
            <a:r>
              <a:rPr lang="he-IL" dirty="0" err="1" smtClean="0"/>
              <a:t>התלהבות,גאווה</a:t>
            </a:r>
            <a:r>
              <a:rPr lang="he-IL" dirty="0" smtClean="0"/>
              <a:t>, אושר, עליזות, הנאה. יש רגשות פחות נעימים כמו עצב, קנאה , כעס ופחד. אלו רגשות שאנו חווים כלא נעימים אך חשוב להרגיש גם אתם ויש להם תפקיד. היום נתמקד בפחד. פחד נחווה אצלנו פעמים רבות כרגש לא נעים..</a:t>
            </a:r>
            <a:endParaRPr lang="he-IL" dirty="0"/>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5</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818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smtClean="0">
                <a:solidFill>
                  <a:schemeClr val="dk1"/>
                </a:solidFill>
                <a:effectLst/>
                <a:latin typeface="Calibri"/>
                <a:ea typeface="Calibri"/>
                <a:cs typeface="Calibri"/>
                <a:sym typeface="Calibri"/>
              </a:rPr>
              <a:t>נסו </a:t>
            </a:r>
            <a:r>
              <a:rPr lang="he-IL" sz="1200" b="0" i="0" u="none" strike="noStrike" cap="none" dirty="0" err="1" smtClean="0">
                <a:solidFill>
                  <a:schemeClr val="dk1"/>
                </a:solidFill>
                <a:effectLst/>
                <a:latin typeface="Calibri"/>
                <a:ea typeface="Calibri"/>
                <a:cs typeface="Calibri"/>
                <a:sym typeface="Calibri"/>
              </a:rPr>
              <a:t>ליזכר</a:t>
            </a:r>
            <a:r>
              <a:rPr lang="he-IL" sz="1200" b="0" i="0" u="none" strike="noStrike" cap="none" dirty="0" smtClean="0">
                <a:solidFill>
                  <a:schemeClr val="dk1"/>
                </a:solidFill>
                <a:effectLst/>
                <a:latin typeface="Calibri"/>
                <a:ea typeface="Calibri"/>
                <a:cs typeface="Calibri"/>
                <a:sym typeface="Calibri"/>
              </a:rPr>
              <a:t> במצב בו הרגשתם פחד לאחרונה</a:t>
            </a:r>
          </a:p>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smtClean="0">
                <a:solidFill>
                  <a:schemeClr val="dk1"/>
                </a:solidFill>
                <a:effectLst/>
                <a:latin typeface="Calibri"/>
                <a:ea typeface="Calibri"/>
                <a:cs typeface="Calibri"/>
                <a:sym typeface="Calibri"/>
              </a:rPr>
              <a:t>מה הרגשתם בגוף? מה חשבתם? איך </a:t>
            </a:r>
            <a:r>
              <a:rPr lang="he-IL" sz="1200" b="0" i="0" u="none" strike="noStrike" cap="none" dirty="0" err="1" smtClean="0">
                <a:solidFill>
                  <a:schemeClr val="dk1"/>
                </a:solidFill>
                <a:effectLst/>
                <a:latin typeface="Calibri"/>
                <a:ea typeface="Calibri"/>
                <a:cs typeface="Calibri"/>
                <a:sym typeface="Calibri"/>
              </a:rPr>
              <a:t>תנהגתם</a:t>
            </a:r>
            <a:r>
              <a:rPr lang="he-IL" sz="1200" b="0" i="0" u="none" strike="noStrike" cap="none" dirty="0" smtClean="0">
                <a:solidFill>
                  <a:schemeClr val="dk1"/>
                </a:solidFill>
                <a:effectLst/>
                <a:latin typeface="Calibri"/>
                <a:ea typeface="Calibri"/>
                <a:cs typeface="Calibri"/>
                <a:sym typeface="Calibri"/>
              </a:rPr>
              <a:t>?</a:t>
            </a:r>
          </a:p>
          <a:p>
            <a:pPr marL="457200" marR="0" lvl="0" indent="-228600" algn="r" defTabSz="914400" rtl="0" eaLnBrk="1" fontAlgn="auto" latinLnBrk="0" hangingPunct="1">
              <a:lnSpc>
                <a:spcPct val="100000"/>
              </a:lnSpc>
              <a:spcBef>
                <a:spcPts val="0"/>
              </a:spcBef>
              <a:spcAft>
                <a:spcPts val="0"/>
              </a:spcAft>
              <a:buClr>
                <a:srgbClr val="000000"/>
              </a:buClr>
              <a:buSzPts val="1400"/>
              <a:buFont typeface="Arial"/>
              <a:buNone/>
              <a:tabLst/>
              <a:defRPr/>
            </a:pPr>
            <a:r>
              <a:rPr lang="he-IL" sz="1200" b="0" i="0" u="none" strike="noStrike" cap="none" dirty="0" smtClean="0">
                <a:solidFill>
                  <a:schemeClr val="dk1"/>
                </a:solidFill>
                <a:effectLst/>
                <a:latin typeface="Calibri"/>
                <a:ea typeface="Calibri"/>
                <a:cs typeface="Calibri"/>
                <a:sym typeface="Calibri"/>
              </a:rPr>
              <a:t>אצל </a:t>
            </a:r>
            <a:r>
              <a:rPr lang="he-IL" sz="1200" b="0" i="0" u="none" strike="noStrike" cap="none" dirty="0">
                <a:solidFill>
                  <a:schemeClr val="dk1"/>
                </a:solidFill>
                <a:effectLst/>
                <a:latin typeface="Calibri"/>
                <a:ea typeface="Calibri"/>
                <a:cs typeface="Calibri"/>
                <a:sym typeface="Calibri"/>
              </a:rPr>
              <a:t>כל אחד הסימנים שונים (יכול להופיע אחד או חלק) גם התחושות שונות מאחד לשני. אבל אצל כולם יש מחשבות של נוראיות והרגשה שהולך לקרות משהו נורא, שאולי אוכל למנוע אותו אם אעשה מעשה מסוים.</a:t>
            </a:r>
            <a:endParaRPr lang="en-US" sz="1200" b="0" i="0" u="none" strike="noStrike" cap="none" dirty="0">
              <a:solidFill>
                <a:schemeClr val="dk1"/>
              </a:solidFill>
              <a:effectLst/>
              <a:latin typeface="Calibri"/>
              <a:ea typeface="Calibri"/>
              <a:cs typeface="Calibri"/>
              <a:sym typeface="Calibri"/>
            </a:endParaRPr>
          </a:p>
          <a:p>
            <a:pPr algn="r"/>
            <a:r>
              <a:rPr lang="he-IL" dirty="0" smtClean="0"/>
              <a:t>תחושות גופניות: רעד, הזעה, דופק מהיר, כאב בטן, חולשה, בחילה, קוצר נשימה.</a:t>
            </a:r>
          </a:p>
          <a:p>
            <a:pPr algn="r"/>
            <a:r>
              <a:rPr lang="he-IL" dirty="0" smtClean="0"/>
              <a:t>רגשות: בהלה, חרדה, אימה, חוסר אונים, דאגה, בושה, עצבנות, כעס..</a:t>
            </a:r>
          </a:p>
          <a:p>
            <a:pPr algn="r"/>
            <a:r>
              <a:rPr lang="he-IL" dirty="0" smtClean="0"/>
              <a:t>מחשבות: אני לא יכול/ה להתמודד, מה יהיה?, מה יקרה?,   זה לא יעבור לעולם, הצילו...</a:t>
            </a:r>
          </a:p>
          <a:p>
            <a:pPr algn="r"/>
            <a:r>
              <a:rPr lang="he-IL" dirty="0" smtClean="0"/>
              <a:t>התנהגות: בכי, אי שקט, קיפאון, צחוק, צעקות, הסתגרות, תוקפנות, בריחה.</a:t>
            </a:r>
          </a:p>
          <a:p>
            <a:pPr algn="r"/>
            <a:endParaRPr lang="en-US"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6</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1503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sz="1200" b="0" i="0" u="none" strike="noStrike" cap="none" dirty="0">
                <a:solidFill>
                  <a:schemeClr val="dk1"/>
                </a:solidFill>
                <a:effectLst/>
                <a:latin typeface="Calibri"/>
                <a:ea typeface="Calibri"/>
                <a:cs typeface="Calibri"/>
                <a:sym typeface="Calibri"/>
              </a:rPr>
              <a:t>. </a:t>
            </a:r>
            <a:r>
              <a:rPr lang="he-IL" sz="1200" b="0" i="0" u="none" strike="noStrike" cap="none" dirty="0" smtClean="0">
                <a:solidFill>
                  <a:schemeClr val="dk1"/>
                </a:solidFill>
                <a:effectLst/>
                <a:latin typeface="Calibri"/>
                <a:ea typeface="Calibri"/>
                <a:cs typeface="Calibri"/>
                <a:sym typeface="Calibri"/>
              </a:rPr>
              <a:t>זוכרים את חברנו האדם הקדמון?</a:t>
            </a:r>
          </a:p>
          <a:p>
            <a:pPr algn="r" rtl="1"/>
            <a:r>
              <a:rPr lang="he-IL" sz="1200" b="0" i="0" u="none" strike="noStrike" cap="none" dirty="0" smtClean="0">
                <a:solidFill>
                  <a:schemeClr val="dk1"/>
                </a:solidFill>
                <a:effectLst/>
                <a:latin typeface="Calibri"/>
                <a:ea typeface="Calibri"/>
                <a:cs typeface="Calibri"/>
                <a:sym typeface="Calibri"/>
              </a:rPr>
              <a:t>האדם </a:t>
            </a:r>
            <a:r>
              <a:rPr lang="he-IL" sz="1200" b="0" i="0" u="none" strike="noStrike" cap="none" dirty="0">
                <a:solidFill>
                  <a:schemeClr val="dk1"/>
                </a:solidFill>
                <a:effectLst/>
                <a:latin typeface="Calibri"/>
                <a:ea typeface="Calibri"/>
                <a:cs typeface="Calibri"/>
                <a:sym typeface="Calibri"/>
              </a:rPr>
              <a:t>הקדמון חי בסביבה מלאת סכנות. </a:t>
            </a:r>
            <a:endParaRPr lang="he-IL" sz="1200" b="0" i="0" u="none" strike="noStrike" cap="none" dirty="0" smtClean="0">
              <a:solidFill>
                <a:schemeClr val="dk1"/>
              </a:solidFill>
              <a:effectLst/>
              <a:latin typeface="Calibri"/>
              <a:ea typeface="Calibri"/>
              <a:cs typeface="Calibri"/>
              <a:sym typeface="Calibri"/>
            </a:endParaRPr>
          </a:p>
          <a:p>
            <a:pPr algn="r" rtl="1"/>
            <a:r>
              <a:rPr lang="he-IL" sz="1200" b="0" i="0" u="none" strike="noStrike" cap="none" dirty="0" smtClean="0">
                <a:solidFill>
                  <a:schemeClr val="dk1"/>
                </a:solidFill>
                <a:effectLst/>
                <a:latin typeface="Calibri"/>
                <a:ea typeface="Calibri"/>
                <a:cs typeface="Calibri"/>
                <a:sym typeface="Calibri"/>
              </a:rPr>
              <a:t>הביטו בציור וכתבו אילו סכנות עמדו בפני האדם הקדמון? </a:t>
            </a:r>
          </a:p>
          <a:p>
            <a:pPr algn="r" rtl="1"/>
            <a:r>
              <a:rPr lang="he-IL" sz="1200" b="0" i="0" u="none" strike="noStrike" cap="none" dirty="0" smtClean="0">
                <a:solidFill>
                  <a:schemeClr val="dk1"/>
                </a:solidFill>
                <a:effectLst/>
                <a:latin typeface="Calibri"/>
                <a:ea typeface="Calibri"/>
                <a:cs typeface="Calibri"/>
                <a:sym typeface="Calibri"/>
              </a:rPr>
              <a:t>הוא </a:t>
            </a:r>
            <a:r>
              <a:rPr lang="he-IL" sz="1200" b="0" i="0" u="none" strike="noStrike" cap="none" dirty="0">
                <a:solidFill>
                  <a:schemeClr val="dk1"/>
                </a:solidFill>
                <a:effectLst/>
                <a:latin typeface="Calibri"/>
                <a:ea typeface="Calibri"/>
                <a:cs typeface="Calibri"/>
                <a:sym typeface="Calibri"/>
              </a:rPr>
              <a:t>היה מוקף חיות שהיו מסוכנות עבורו כמו נחשים או עכבישים</a:t>
            </a:r>
            <a:r>
              <a:rPr lang="he-IL" sz="1200" b="0" i="0" u="none" strike="noStrike" cap="none" dirty="0" smtClean="0">
                <a:solidFill>
                  <a:schemeClr val="dk1"/>
                </a:solidFill>
                <a:effectLst/>
                <a:latin typeface="Calibri"/>
                <a:ea typeface="Calibri"/>
                <a:cs typeface="Calibri"/>
                <a:sym typeface="Calibri"/>
              </a:rPr>
              <a:t>,</a:t>
            </a:r>
          </a:p>
          <a:p>
            <a:pPr algn="r" rtl="1"/>
            <a:r>
              <a:rPr lang="he-IL" sz="1200" b="0" i="0" u="none" strike="noStrike" cap="none" dirty="0" smtClean="0">
                <a:solidFill>
                  <a:schemeClr val="dk1"/>
                </a:solidFill>
                <a:effectLst/>
                <a:latin typeface="Calibri"/>
                <a:ea typeface="Calibri"/>
                <a:cs typeface="Calibri"/>
                <a:sym typeface="Calibri"/>
              </a:rPr>
              <a:t> </a:t>
            </a:r>
            <a:r>
              <a:rPr lang="he-IL" sz="1200" b="0" i="0" u="none" strike="noStrike" cap="none" dirty="0">
                <a:solidFill>
                  <a:schemeClr val="dk1"/>
                </a:solidFill>
                <a:effectLst/>
                <a:latin typeface="Calibri"/>
                <a:ea typeface="Calibri"/>
                <a:cs typeface="Calibri"/>
                <a:sym typeface="Calibri"/>
              </a:rPr>
              <a:t>לא היו לו אמצעים טכנולוגיים לעבור </a:t>
            </a:r>
            <a:r>
              <a:rPr lang="he-IL" sz="1200" b="0" i="0" u="none" strike="noStrike" cap="none" dirty="0" err="1">
                <a:solidFill>
                  <a:schemeClr val="dk1"/>
                </a:solidFill>
                <a:effectLst/>
                <a:latin typeface="Calibri"/>
                <a:ea typeface="Calibri"/>
                <a:cs typeface="Calibri"/>
                <a:sym typeface="Calibri"/>
              </a:rPr>
              <a:t>בביטחה</a:t>
            </a:r>
            <a:r>
              <a:rPr lang="he-IL" sz="1200" b="0" i="0" u="none" strike="noStrike" cap="none" dirty="0">
                <a:solidFill>
                  <a:schemeClr val="dk1"/>
                </a:solidFill>
                <a:effectLst/>
                <a:latin typeface="Calibri"/>
                <a:ea typeface="Calibri"/>
                <a:cs typeface="Calibri"/>
                <a:sym typeface="Calibri"/>
              </a:rPr>
              <a:t> מקומות גבוהים או מקווי מים גדולים </a:t>
            </a:r>
            <a:r>
              <a:rPr lang="he-IL" sz="1200" b="0" i="0" u="none" strike="noStrike" cap="none" dirty="0" smtClean="0">
                <a:solidFill>
                  <a:schemeClr val="dk1"/>
                </a:solidFill>
                <a:effectLst/>
                <a:latin typeface="Calibri"/>
                <a:ea typeface="Calibri"/>
                <a:cs typeface="Calibri"/>
                <a:sym typeface="Calibri"/>
              </a:rPr>
              <a:t>או מאש</a:t>
            </a:r>
          </a:p>
          <a:p>
            <a:pPr algn="r" rtl="1"/>
            <a:r>
              <a:rPr lang="he-IL" sz="1200" b="0" i="0" u="none" strike="noStrike" cap="none" dirty="0" smtClean="0">
                <a:solidFill>
                  <a:schemeClr val="dk1"/>
                </a:solidFill>
                <a:effectLst/>
                <a:latin typeface="Calibri"/>
                <a:ea typeface="Calibri"/>
                <a:cs typeface="Calibri"/>
                <a:sym typeface="Calibri"/>
              </a:rPr>
              <a:t>ולכן </a:t>
            </a:r>
            <a:r>
              <a:rPr lang="he-IL" sz="1200" b="0" i="0" u="none" strike="noStrike" cap="none" dirty="0">
                <a:solidFill>
                  <a:schemeClr val="dk1"/>
                </a:solidFill>
                <a:effectLst/>
                <a:latin typeface="Calibri"/>
                <a:ea typeface="Calibri"/>
                <a:cs typeface="Calibri"/>
                <a:sym typeface="Calibri"/>
              </a:rPr>
              <a:t>הוא למד להבין שהם מסוכנים עבורו ומכאן למד לפחד מהם. </a:t>
            </a:r>
            <a:endParaRPr lang="he-IL" sz="1200" b="0" i="0" u="none" strike="noStrike" cap="none" dirty="0" smtClean="0">
              <a:solidFill>
                <a:schemeClr val="dk1"/>
              </a:solidFill>
              <a:effectLst/>
              <a:latin typeface="Calibri"/>
              <a:ea typeface="Calibri"/>
              <a:cs typeface="Calibri"/>
              <a:sym typeface="Calibri"/>
            </a:endParaRPr>
          </a:p>
          <a:p>
            <a:pPr algn="r" rtl="1"/>
            <a:r>
              <a:rPr lang="he-IL" sz="1200" b="0" i="0" u="none" strike="noStrike" cap="none" dirty="0" smtClean="0">
                <a:solidFill>
                  <a:schemeClr val="dk1"/>
                </a:solidFill>
                <a:effectLst/>
                <a:latin typeface="Calibri"/>
                <a:ea typeface="Calibri"/>
                <a:cs typeface="Calibri"/>
                <a:sym typeface="Calibri"/>
              </a:rPr>
              <a:t>בסביבה </a:t>
            </a:r>
            <a:r>
              <a:rPr lang="he-IL" sz="1200" b="0" i="0" u="none" strike="noStrike" cap="none" dirty="0">
                <a:solidFill>
                  <a:schemeClr val="dk1"/>
                </a:solidFill>
                <a:effectLst/>
                <a:latin typeface="Calibri"/>
                <a:ea typeface="Calibri"/>
                <a:cs typeface="Calibri"/>
                <a:sym typeface="Calibri"/>
              </a:rPr>
              <a:t>פראית, פחדים אלו היו מתאימים והגבירו את סיכויי ההישרדות. </a:t>
            </a:r>
            <a:endParaRPr lang="he-IL" sz="1200" b="0" i="0" u="none" strike="noStrike" cap="none" dirty="0" smtClean="0">
              <a:solidFill>
                <a:schemeClr val="dk1"/>
              </a:solidFill>
              <a:effectLst/>
              <a:latin typeface="Calibri"/>
              <a:ea typeface="Calibri"/>
              <a:cs typeface="Calibri"/>
              <a:sym typeface="Calibri"/>
            </a:endParaRPr>
          </a:p>
          <a:p>
            <a:pPr algn="r" rtl="1"/>
            <a:r>
              <a:rPr lang="he-IL" sz="1200" b="0" i="0" u="none" strike="noStrike" cap="none" dirty="0" smtClean="0">
                <a:solidFill>
                  <a:schemeClr val="dk1"/>
                </a:solidFill>
                <a:effectLst/>
                <a:latin typeface="Calibri"/>
                <a:ea typeface="Calibri"/>
                <a:cs typeface="Calibri"/>
                <a:sym typeface="Calibri"/>
              </a:rPr>
              <a:t>באותה </a:t>
            </a:r>
            <a:r>
              <a:rPr lang="he-IL" sz="1200" b="0" i="0" u="none" strike="noStrike" cap="none" dirty="0">
                <a:solidFill>
                  <a:schemeClr val="dk1"/>
                </a:solidFill>
                <a:effectLst/>
                <a:latin typeface="Calibri"/>
                <a:ea typeface="Calibri"/>
                <a:cs typeface="Calibri"/>
                <a:sym typeface="Calibri"/>
              </a:rPr>
              <a:t>תקופה, אנשים בעלי פחדים כאלו היו מוכנים טוב יותר למצבים מסוכנים: הפחד </a:t>
            </a:r>
            <a:r>
              <a:rPr lang="he-IL" sz="1200" b="0" i="0" u="none" strike="noStrike" cap="none" dirty="0" err="1">
                <a:solidFill>
                  <a:schemeClr val="dk1"/>
                </a:solidFill>
                <a:effectLst/>
                <a:latin typeface="Calibri"/>
                <a:ea typeface="Calibri"/>
                <a:cs typeface="Calibri"/>
                <a:sym typeface="Calibri"/>
              </a:rPr>
              <a:t>איפשר</a:t>
            </a:r>
            <a:r>
              <a:rPr lang="he-IL" sz="1200" b="0" i="0" u="none" strike="noStrike" cap="none" dirty="0">
                <a:solidFill>
                  <a:schemeClr val="dk1"/>
                </a:solidFill>
                <a:effectLst/>
                <a:latin typeface="Calibri"/>
                <a:ea typeface="Calibri"/>
                <a:cs typeface="Calibri"/>
                <a:sym typeface="Calibri"/>
              </a:rPr>
              <a:t>  להם להימנע מזיהום, מעקיצות או נשיכות רעילות, מנפילה מצוקים או מטביעה.</a:t>
            </a:r>
          </a:p>
          <a:p>
            <a:pPr algn="r" rtl="1"/>
            <a:r>
              <a:rPr lang="he-IL" dirty="0"/>
              <a:t/>
            </a:r>
            <a:br>
              <a:rPr lang="he-IL" dirty="0"/>
            </a:br>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7</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3986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r>
              <a:rPr lang="he-IL" dirty="0"/>
              <a:t>הטבע מאוד חכם. גם אצלנו וגם אצל בעלי חיים הפחד עוזר לנו לשרוד ולהסתדר טוב יותר במצבים מסוכנים.</a:t>
            </a:r>
          </a:p>
          <a:p>
            <a:pPr algn="r" rtl="1"/>
            <a:r>
              <a:rPr lang="he-IL" sz="1200" b="0" i="0" u="none" strike="noStrike" cap="none" dirty="0">
                <a:solidFill>
                  <a:schemeClr val="dk1"/>
                </a:solidFill>
                <a:effectLst/>
                <a:latin typeface="Calibri"/>
                <a:ea typeface="Calibri"/>
                <a:cs typeface="Calibri"/>
                <a:sym typeface="Calibri"/>
              </a:rPr>
              <a:t>תגובת הפחד היא זו שמביאה אותנו להימלט ולחפש מחסה או להילחם במצב של סכנה מיידית. </a:t>
            </a:r>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8</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0631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1" dirty="0"/>
              <a:t>טיימר </a:t>
            </a:r>
            <a:r>
              <a:rPr lang="he-IL" b="1" dirty="0" smtClean="0"/>
              <a:t>4 </a:t>
            </a:r>
            <a:r>
              <a:rPr lang="he-IL" b="1" dirty="0"/>
              <a:t>דקות</a:t>
            </a:r>
            <a:endParaRPr dirty="0"/>
          </a:p>
          <a:p>
            <a:pPr marL="0" lvl="0" indent="0" algn="r" rtl="1">
              <a:spcBef>
                <a:spcPts val="0"/>
              </a:spcBef>
              <a:spcAft>
                <a:spcPts val="0"/>
              </a:spcAft>
              <a:buClr>
                <a:schemeClr val="dk1"/>
              </a:buClr>
              <a:buSzPts val="1200"/>
              <a:buFont typeface="Calibri"/>
              <a:buNone/>
            </a:pPr>
            <a:endParaRPr lang="he-IL" b="1" dirty="0"/>
          </a:p>
          <a:p>
            <a:pPr marL="0" lvl="0" indent="0" algn="r" rtl="1">
              <a:spcBef>
                <a:spcPts val="0"/>
              </a:spcBef>
              <a:spcAft>
                <a:spcPts val="0"/>
              </a:spcAft>
              <a:buClr>
                <a:schemeClr val="dk1"/>
              </a:buClr>
              <a:buSzPts val="1200"/>
              <a:buFont typeface="Calibri"/>
              <a:buNone/>
            </a:pPr>
            <a:r>
              <a:rPr lang="he-IL" b="1" dirty="0"/>
              <a:t>לכל אחד יש פחדים. לגלות לכם סוד? גם למבוגרים...</a:t>
            </a:r>
          </a:p>
          <a:p>
            <a:pPr marL="0" lvl="0" indent="0" algn="r" rtl="1">
              <a:spcBef>
                <a:spcPts val="0"/>
              </a:spcBef>
              <a:spcAft>
                <a:spcPts val="0"/>
              </a:spcAft>
              <a:buClr>
                <a:schemeClr val="dk1"/>
              </a:buClr>
              <a:buSzPts val="1200"/>
              <a:buFont typeface="Calibri"/>
              <a:buNone/>
            </a:pPr>
            <a:r>
              <a:rPr lang="he-IL" b="1" dirty="0"/>
              <a:t>הרבה ילדים לא אוהבים לדבר על הפחדים שלהם או לא מודים שהם מפחדים, אבל רק אם נחשוב על הפחד, נצליח גם להתגבר עליו.</a:t>
            </a:r>
          </a:p>
          <a:p>
            <a:pPr marL="0" lvl="0" indent="0" algn="r" rtl="1">
              <a:spcBef>
                <a:spcPts val="0"/>
              </a:spcBef>
              <a:spcAft>
                <a:spcPts val="0"/>
              </a:spcAft>
              <a:buClr>
                <a:schemeClr val="dk1"/>
              </a:buClr>
              <a:buSzPts val="1200"/>
              <a:buFont typeface="Calibri"/>
              <a:buNone/>
            </a:pPr>
            <a:r>
              <a:rPr lang="he-IL" b="1" dirty="0"/>
              <a:t>כתבו בבקשה את רשימת הפחדים שלכם. אתם לא חייבים להראות את זה לאף אחד.</a:t>
            </a:r>
            <a:endParaRPr b="1" dirty="0"/>
          </a:p>
          <a:p>
            <a:pPr marL="0" lvl="0" indent="0" algn="l" rtl="0">
              <a:spcBef>
                <a:spcPts val="0"/>
              </a:spcBef>
              <a:spcAft>
                <a:spcPts val="0"/>
              </a:spcAft>
              <a:buClr>
                <a:schemeClr val="dk1"/>
              </a:buClr>
              <a:buSzPts val="1200"/>
              <a:buFont typeface="Calibri"/>
              <a:buNone/>
            </a:pPr>
            <a:endParaRPr dirty="0"/>
          </a:p>
        </p:txBody>
      </p:sp>
      <p:sp>
        <p:nvSpPr>
          <p:cNvPr id="276" name="Google Shape;27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9</a:t>
            </a:fld>
            <a:endParaRPr/>
          </a:p>
        </p:txBody>
      </p:sp>
    </p:spTree>
    <p:extLst>
      <p:ext uri="{BB962C8B-B14F-4D97-AF65-F5344CB8AC3E}">
        <p14:creationId xmlns:p14="http://schemas.microsoft.com/office/powerpoint/2010/main" val="725981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מבוגרים וילדים מפחדים מהמון דברים. למשל:</a:t>
            </a:r>
          </a:p>
          <a:p>
            <a:pPr algn="r" rtl="1"/>
            <a:endParaRPr lang="he-IL" dirty="0" smtClean="0"/>
          </a:p>
          <a:p>
            <a:pPr algn="r" rtl="1"/>
            <a:r>
              <a:rPr lang="he-IL" dirty="0" smtClean="0"/>
              <a:t>חשבו על הדברים מהם אתם פוחדים היום....</a:t>
            </a:r>
          </a:p>
          <a:p>
            <a:pPr algn="r" rtl="1"/>
            <a:r>
              <a:rPr lang="he-IL" dirty="0" smtClean="0"/>
              <a:t>בואו</a:t>
            </a:r>
            <a:r>
              <a:rPr lang="he-IL" baseline="0" dirty="0" smtClean="0"/>
              <a:t> ננסה לחשוב, מה מהפחדים האלה באמת מסוכן?</a:t>
            </a:r>
          </a:p>
          <a:p>
            <a:pPr algn="r" rtl="1"/>
            <a:r>
              <a:rPr lang="he-IL" baseline="0" dirty="0" smtClean="0"/>
              <a:t>גובה- יש אנשים שפוחדים ממקומות גבוהים אבל אם יש דר בטחון ששומרת עליהם- זה לא מסוכן- רק מפחיד</a:t>
            </a:r>
          </a:p>
          <a:p>
            <a:pPr algn="r" rtl="1"/>
            <a:r>
              <a:rPr lang="he-IL" baseline="0" dirty="0" smtClean="0"/>
              <a:t>חרקים- הרבה פעמים אנחנו פוחדים מחרקים אבל הם לא באמת מסוכנים. הרי אנחנו גדולים מהם בהרבה לא?</a:t>
            </a:r>
          </a:p>
          <a:p>
            <a:pPr algn="r" rtl="1"/>
            <a:r>
              <a:rPr lang="he-IL" baseline="0" dirty="0" smtClean="0"/>
              <a:t>מכשפות, מפלצות, רוחות רפאים- אנחנו פוחדים מהם אבל בתוך תוכנו יודעים שהם א קיימים באמת ולכן הם לא מסוכנים</a:t>
            </a:r>
          </a:p>
          <a:p>
            <a:pPr algn="r" rtl="1"/>
            <a:endParaRPr lang="he-IL" dirty="0"/>
          </a:p>
        </p:txBody>
      </p:sp>
      <p:sp>
        <p:nvSpPr>
          <p:cNvPr id="4" name="מציין מיקום של מספר שקופית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10</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4976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ראשית">
  <p:cSld name="כותרת ראשית">
    <p:spTree>
      <p:nvGrpSpPr>
        <p:cNvPr id="1" name="Shape 15"/>
        <p:cNvGrpSpPr/>
        <p:nvPr/>
      </p:nvGrpSpPr>
      <p:grpSpPr>
        <a:xfrm>
          <a:off x="0" y="0"/>
          <a:ext cx="0" cy="0"/>
          <a:chOff x="0" y="0"/>
          <a:chExt cx="0" cy="0"/>
        </a:xfrm>
      </p:grpSpPr>
      <p:pic>
        <p:nvPicPr>
          <p:cNvPr id="16" name="Google Shape;16;p26"/>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17" name="Google Shape;17;p26"/>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18" name="Google Shape;18;p26"/>
          <p:cNvPicPr preferRelativeResize="0"/>
          <p:nvPr/>
        </p:nvPicPr>
        <p:blipFill rotWithShape="1">
          <a:blip r:embed="rId3">
            <a:alphaModFix/>
          </a:blip>
          <a:srcRect/>
          <a:stretch/>
        </p:blipFill>
        <p:spPr>
          <a:xfrm>
            <a:off x="0" y="-12700"/>
            <a:ext cx="12192000" cy="6858000"/>
          </a:xfrm>
          <a:prstGeom prst="rect">
            <a:avLst/>
          </a:prstGeom>
          <a:noFill/>
          <a:ln>
            <a:noFill/>
          </a:ln>
        </p:spPr>
      </p:pic>
      <p:sp>
        <p:nvSpPr>
          <p:cNvPr id="19" name="Google Shape;19;p26"/>
          <p:cNvSpPr/>
          <p:nvPr/>
        </p:nvSpPr>
        <p:spPr>
          <a:xfrm>
            <a:off x="2090531" y="2902421"/>
            <a:ext cx="8636822" cy="121794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26"/>
          <p:cNvSpPr/>
          <p:nvPr/>
        </p:nvSpPr>
        <p:spPr>
          <a:xfrm>
            <a:off x="5098472" y="1831503"/>
            <a:ext cx="5884533" cy="107091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1" name="Google Shape;21;p26"/>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22" name="Google Shape;22;p26"/>
          <p:cNvSpPr/>
          <p:nvPr/>
        </p:nvSpPr>
        <p:spPr>
          <a:xfrm rot="-5400000">
            <a:off x="10880058" y="2083803"/>
            <a:ext cx="205896" cy="20589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23" name="Google Shape;23;p26"/>
          <p:cNvCxnSpPr/>
          <p:nvPr/>
        </p:nvCxnSpPr>
        <p:spPr>
          <a:xfrm>
            <a:off x="2090531" y="4989650"/>
            <a:ext cx="5065642" cy="0"/>
          </a:xfrm>
          <a:prstGeom prst="straightConnector1">
            <a:avLst/>
          </a:prstGeom>
          <a:noFill/>
          <a:ln w="38100" cap="flat" cmpd="sng">
            <a:solidFill>
              <a:srgbClr val="FFC000"/>
            </a:solidFill>
            <a:prstDash val="solid"/>
            <a:miter lim="800000"/>
            <a:headEnd type="none" w="sm" len="sm"/>
            <a:tailEnd type="none" w="sm" len="sm"/>
          </a:ln>
        </p:spPr>
      </p:cxnSp>
      <p:sp>
        <p:nvSpPr>
          <p:cNvPr id="24" name="Google Shape;24;p26"/>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5" name="Google Shape;25;p26"/>
          <p:cNvGrpSpPr/>
          <p:nvPr/>
        </p:nvGrpSpPr>
        <p:grpSpPr>
          <a:xfrm>
            <a:off x="-110840" y="110839"/>
            <a:ext cx="1530097" cy="1525930"/>
            <a:chOff x="8374611" y="4283110"/>
            <a:chExt cx="2300578" cy="2294314"/>
          </a:xfrm>
        </p:grpSpPr>
        <p:pic>
          <p:nvPicPr>
            <p:cNvPr id="26" name="Google Shape;26;p26"/>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27" name="Google Shape;27;p26"/>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pic>
        <p:nvPicPr>
          <p:cNvPr id="28" name="Google Shape;28;p26"/>
          <p:cNvPicPr preferRelativeResize="0"/>
          <p:nvPr/>
        </p:nvPicPr>
        <p:blipFill rotWithShape="1">
          <a:blip r:embed="rId5">
            <a:alphaModFix/>
          </a:blip>
          <a:srcRect/>
          <a:stretch/>
        </p:blipFill>
        <p:spPr>
          <a:xfrm>
            <a:off x="3332187" y="886221"/>
            <a:ext cx="9150178" cy="2791691"/>
          </a:xfrm>
          <a:prstGeom prst="rect">
            <a:avLst/>
          </a:prstGeom>
          <a:noFill/>
          <a:ln>
            <a:noFill/>
          </a:ln>
        </p:spPr>
      </p:pic>
      <p:sp>
        <p:nvSpPr>
          <p:cNvPr id="29" name="Google Shape;29;p26"/>
          <p:cNvSpPr txBox="1">
            <a:spLocks noGrp="1"/>
          </p:cNvSpPr>
          <p:nvPr>
            <p:ph type="body" idx="2"/>
          </p:nvPr>
        </p:nvSpPr>
        <p:spPr>
          <a:xfrm>
            <a:off x="2030833" y="4419771"/>
            <a:ext cx="6411268" cy="649357"/>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3200"/>
              <a:buNone/>
              <a:defRPr sz="3200" b="0" i="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txBox="1">
            <a:spLocks noGrp="1"/>
          </p:cNvSpPr>
          <p:nvPr>
            <p:ph type="body" idx="3"/>
          </p:nvPr>
        </p:nvSpPr>
        <p:spPr>
          <a:xfrm>
            <a:off x="416891" y="6148563"/>
            <a:ext cx="5099050" cy="560533"/>
          </a:xfrm>
          <a:prstGeom prst="rect">
            <a:avLst/>
          </a:prstGeom>
          <a:noFill/>
          <a:ln>
            <a:noFill/>
          </a:ln>
        </p:spPr>
        <p:txBody>
          <a:bodyPr spcFirstLastPara="1" wrap="square" lIns="91425" tIns="45700" rIns="91425" bIns="45700" anchor="t" anchorCtr="0">
            <a:normAutofit/>
          </a:bodyPr>
          <a:lstStyle>
            <a:lvl1pPr marL="457200" lvl="0" indent="-228600" algn="l" rtl="1">
              <a:lnSpc>
                <a:spcPct val="90000"/>
              </a:lnSpc>
              <a:spcBef>
                <a:spcPts val="800"/>
              </a:spcBef>
              <a:spcAft>
                <a:spcPts val="0"/>
              </a:spcAft>
              <a:buClr>
                <a:schemeClr val="lt1"/>
              </a:buClr>
              <a:buSzPts val="2800"/>
              <a:buNone/>
              <a:defRPr>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2"/>
        <p:cNvGrpSpPr/>
        <p:nvPr/>
      </p:nvGrpSpPr>
      <p:grpSpPr>
        <a:xfrm>
          <a:off x="0" y="0"/>
          <a:ext cx="0" cy="0"/>
          <a:chOff x="0" y="0"/>
          <a:chExt cx="0" cy="0"/>
        </a:xfrm>
      </p:grpSpPr>
      <p:sp>
        <p:nvSpPr>
          <p:cNvPr id="163" name="Google Shape;163;p39"/>
          <p:cNvSpPr txBox="1">
            <a:spLocks noGrp="1"/>
          </p:cNvSpPr>
          <p:nvPr>
            <p:ph type="title"/>
          </p:nvPr>
        </p:nvSpPr>
        <p:spPr>
          <a:xfrm>
            <a:off x="7312026"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dk1"/>
              </a:buClr>
              <a:buSzPts val="2800"/>
              <a:buFont typeface="Calibri"/>
              <a:buNone/>
              <a:defRPr sz="2800" b="1">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4" name="Google Shape;164;p39"/>
          <p:cNvSpPr>
            <a:spLocks noGrp="1"/>
          </p:cNvSpPr>
          <p:nvPr>
            <p:ph type="pic" idx="2"/>
          </p:nvPr>
        </p:nvSpPr>
        <p:spPr>
          <a:xfrm>
            <a:off x="849183" y="987425"/>
            <a:ext cx="6172200" cy="4873625"/>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80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65" name="Google Shape;165;p39"/>
          <p:cNvGrpSpPr/>
          <p:nvPr/>
        </p:nvGrpSpPr>
        <p:grpSpPr>
          <a:xfrm>
            <a:off x="10820648" y="6288984"/>
            <a:ext cx="10328540" cy="167498"/>
            <a:chOff x="10668248" y="5893696"/>
            <a:chExt cx="10328540" cy="167498"/>
          </a:xfrm>
        </p:grpSpPr>
        <p:cxnSp>
          <p:nvCxnSpPr>
            <p:cNvPr id="166" name="Google Shape;166;p39"/>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67" name="Google Shape;167;p39"/>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68" name="Google Shape;168;p39"/>
          <p:cNvGrpSpPr/>
          <p:nvPr/>
        </p:nvGrpSpPr>
        <p:grpSpPr>
          <a:xfrm>
            <a:off x="358720" y="67014"/>
            <a:ext cx="3913243" cy="506326"/>
            <a:chOff x="358720" y="6187719"/>
            <a:chExt cx="3913243" cy="506326"/>
          </a:xfrm>
        </p:grpSpPr>
        <p:cxnSp>
          <p:nvCxnSpPr>
            <p:cNvPr id="169" name="Google Shape;169;p3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70" name="Google Shape;170;p3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1" name="Google Shape;171;p3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72" name="Google Shape;172;p39"/>
          <p:cNvSpPr txBox="1">
            <a:spLocks noGrp="1"/>
          </p:cNvSpPr>
          <p:nvPr>
            <p:ph type="body" idx="1"/>
          </p:nvPr>
        </p:nvSpPr>
        <p:spPr>
          <a:xfrm>
            <a:off x="7312026" y="2208855"/>
            <a:ext cx="3932237" cy="3652195"/>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dk1"/>
              </a:buClr>
              <a:buSzPts val="2400"/>
              <a:buNone/>
              <a:defRPr sz="24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73" name="Google Shape;173;p39"/>
          <p:cNvPicPr preferRelativeResize="0"/>
          <p:nvPr/>
        </p:nvPicPr>
        <p:blipFill rotWithShape="1">
          <a:blip r:embed="rId2">
            <a:alphaModFix/>
          </a:blip>
          <a:srcRect l="95847" t="70" b="-72"/>
          <a:stretch/>
        </p:blipFill>
        <p:spPr>
          <a:xfrm>
            <a:off x="11685672" y="0"/>
            <a:ext cx="506327"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תמונה עם טקסט תחתון">
  <p:cSld name="תמונה עם טקסט תחתון">
    <p:spTree>
      <p:nvGrpSpPr>
        <p:cNvPr id="1" name="Shape 174"/>
        <p:cNvGrpSpPr/>
        <p:nvPr/>
      </p:nvGrpSpPr>
      <p:grpSpPr>
        <a:xfrm>
          <a:off x="0" y="0"/>
          <a:ext cx="0" cy="0"/>
          <a:chOff x="0" y="0"/>
          <a:chExt cx="0" cy="0"/>
        </a:xfrm>
      </p:grpSpPr>
      <p:sp>
        <p:nvSpPr>
          <p:cNvPr id="175" name="Google Shape;175;p40"/>
          <p:cNvSpPr>
            <a:spLocks noGrp="1"/>
          </p:cNvSpPr>
          <p:nvPr>
            <p:ph type="pic" idx="2"/>
          </p:nvPr>
        </p:nvSpPr>
        <p:spPr>
          <a:xfrm>
            <a:off x="1016000" y="772487"/>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6" name="Google Shape;176;p40"/>
          <p:cNvSpPr txBox="1">
            <a:spLocks noGrp="1"/>
          </p:cNvSpPr>
          <p:nvPr>
            <p:ph type="ctrTitle"/>
          </p:nvPr>
        </p:nvSpPr>
        <p:spPr>
          <a:xfrm>
            <a:off x="437568" y="5543538"/>
            <a:ext cx="11418770" cy="968519"/>
          </a:xfrm>
          <a:prstGeom prst="rect">
            <a:avLst/>
          </a:prstGeom>
          <a:noFill/>
          <a:ln>
            <a:noFill/>
          </a:ln>
        </p:spPr>
        <p:txBody>
          <a:bodyPr spcFirstLastPara="1" wrap="square" lIns="91425" tIns="45700" rIns="91425" bIns="45700" anchor="b" anchorCtr="0">
            <a:noAutofit/>
          </a:bodyPr>
          <a:lstStyle>
            <a:lvl1pPr lvl="0" algn="ctr" rtl="1">
              <a:lnSpc>
                <a:spcPct val="90000"/>
              </a:lnSpc>
              <a:spcBef>
                <a:spcPts val="800"/>
              </a:spcBef>
              <a:spcAft>
                <a:spcPts val="0"/>
              </a:spcAft>
              <a:buClr>
                <a:schemeClr val="dk1"/>
              </a:buClr>
              <a:buSzPts val="4800"/>
              <a:buFont typeface="Calibri"/>
              <a:buNone/>
              <a:defRPr sz="48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77" name="Google Shape;177;p40"/>
          <p:cNvGrpSpPr/>
          <p:nvPr/>
        </p:nvGrpSpPr>
        <p:grpSpPr>
          <a:xfrm>
            <a:off x="865046" y="356936"/>
            <a:ext cx="11022154" cy="506326"/>
            <a:chOff x="865046" y="356936"/>
            <a:chExt cx="11022154" cy="506326"/>
          </a:xfrm>
        </p:grpSpPr>
        <p:cxnSp>
          <p:nvCxnSpPr>
            <p:cNvPr id="178" name="Google Shape;178;p40"/>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79" name="Google Shape;179;p40"/>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80" name="Google Shape;180;p40"/>
          <p:cNvSpPr/>
          <p:nvPr/>
        </p:nvSpPr>
        <p:spPr>
          <a:xfrm rot="10800000">
            <a:off x="11781523" y="489498"/>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השיעור הבא יתחיל">
  <p:cSld name="1_השיעור הבא יתחיל">
    <p:spTree>
      <p:nvGrpSpPr>
        <p:cNvPr id="1" name="Shape 181"/>
        <p:cNvGrpSpPr/>
        <p:nvPr/>
      </p:nvGrpSpPr>
      <p:grpSpPr>
        <a:xfrm>
          <a:off x="0" y="0"/>
          <a:ext cx="0" cy="0"/>
          <a:chOff x="0" y="0"/>
          <a:chExt cx="0" cy="0"/>
        </a:xfrm>
      </p:grpSpPr>
      <p:sp>
        <p:nvSpPr>
          <p:cNvPr id="182" name="Google Shape;182;p41"/>
          <p:cNvSpPr/>
          <p:nvPr/>
        </p:nvSpPr>
        <p:spPr>
          <a:xfrm>
            <a:off x="1076345" y="1757556"/>
            <a:ext cx="10039311" cy="338386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3" name="Google Shape;183;p41"/>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84" name="Google Shape;184;p41"/>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5" name="Google Shape;185;p41"/>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6" name="Google Shape;186;p41"/>
          <p:cNvSpPr txBox="1">
            <a:spLocks noGrp="1"/>
          </p:cNvSpPr>
          <p:nvPr>
            <p:ph type="body" idx="1"/>
          </p:nvPr>
        </p:nvSpPr>
        <p:spPr>
          <a:xfrm>
            <a:off x="1837135" y="1657495"/>
            <a:ext cx="8517731" cy="3476060"/>
          </a:xfrm>
          <a:prstGeom prst="rect">
            <a:avLst/>
          </a:prstGeom>
          <a:noFill/>
          <a:ln>
            <a:noFill/>
          </a:ln>
        </p:spPr>
        <p:txBody>
          <a:bodyPr spcFirstLastPara="1" wrap="square" lIns="91425" tIns="45700" rIns="91425" bIns="45700" anchor="ctr" anchorCtr="0">
            <a:normAutofit/>
          </a:bodyPr>
          <a:lstStyle>
            <a:lvl1pPr marL="457200" lvl="0" indent="-228600" algn="r" rtl="1">
              <a:lnSpc>
                <a:spcPct val="106666"/>
              </a:lnSpc>
              <a:spcBef>
                <a:spcPts val="800"/>
              </a:spcBef>
              <a:spcAft>
                <a:spcPts val="0"/>
              </a:spcAft>
              <a:buClr>
                <a:schemeClr val="lt1"/>
              </a:buClr>
              <a:buSzPts val="7500"/>
              <a:buNone/>
              <a:defRPr sz="75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7" name="Google Shape;187;p41"/>
          <p:cNvCxnSpPr/>
          <p:nvPr/>
        </p:nvCxnSpPr>
        <p:spPr>
          <a:xfrm>
            <a:off x="792994" y="5506727"/>
            <a:ext cx="1385887" cy="0"/>
          </a:xfrm>
          <a:prstGeom prst="straightConnector1">
            <a:avLst/>
          </a:prstGeom>
          <a:noFill/>
          <a:ln w="38100" cap="flat" cmpd="sng">
            <a:solidFill>
              <a:srgbClr val="FFC000"/>
            </a:solidFill>
            <a:prstDash val="solid"/>
            <a:miter lim="800000"/>
            <a:headEnd type="none" w="sm" len="sm"/>
            <a:tailEnd type="none" w="sm" len="sm"/>
          </a:ln>
        </p:spPr>
      </p:cxnSp>
      <p:sp>
        <p:nvSpPr>
          <p:cNvPr id="188" name="Google Shape;188;p41"/>
          <p:cNvSpPr/>
          <p:nvPr/>
        </p:nvSpPr>
        <p:spPr>
          <a:xfrm rot="10800000">
            <a:off x="10905576" y="2286221"/>
            <a:ext cx="420158" cy="420158"/>
          </a:xfrm>
          <a:prstGeom prst="rect">
            <a:avLst/>
          </a:prstGeom>
          <a:solidFill>
            <a:srgbClr val="FFC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89" name="Google Shape;189;p41"/>
          <p:cNvCxnSpPr/>
          <p:nvPr/>
        </p:nvCxnSpPr>
        <p:spPr>
          <a:xfrm>
            <a:off x="408495" y="6252973"/>
            <a:ext cx="2815472" cy="0"/>
          </a:xfrm>
          <a:prstGeom prst="straightConnector1">
            <a:avLst/>
          </a:prstGeom>
          <a:noFill/>
          <a:ln w="38100" cap="flat" cmpd="sng">
            <a:solidFill>
              <a:srgbClr val="FFC000"/>
            </a:solidFill>
            <a:prstDash val="solid"/>
            <a:miter lim="800000"/>
            <a:headEnd type="none" w="sm" len="sm"/>
            <a:tailEnd type="none" w="sm" len="sm"/>
          </a:ln>
        </p:spPr>
      </p:cxnSp>
      <p:cxnSp>
        <p:nvCxnSpPr>
          <p:cNvPr id="190" name="Google Shape;190;p41"/>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1"/>
        <p:cNvGrpSpPr/>
        <p:nvPr/>
      </p:nvGrpSpPr>
      <p:grpSpPr>
        <a:xfrm>
          <a:off x="0" y="0"/>
          <a:ext cx="0" cy="0"/>
          <a:chOff x="0" y="0"/>
          <a:chExt cx="0" cy="0"/>
        </a:xfrm>
      </p:grpSpPr>
      <p:sp>
        <p:nvSpPr>
          <p:cNvPr id="192" name="Google Shape;192;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accent1"/>
              </a:buClr>
              <a:buSzPts val="6500"/>
              <a:buFont typeface="Calibri"/>
              <a:buNone/>
              <a:defRPr sz="6500">
                <a:solidFill>
                  <a:schemeClr val="accen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800"/>
              </a:spcBef>
              <a:spcAft>
                <a:spcPts val="0"/>
              </a:spcAft>
              <a:buClr>
                <a:schemeClr val="dk1"/>
              </a:buClr>
              <a:buSzPts val="2800"/>
              <a:buNone/>
              <a:defRPr sz="2800">
                <a:latin typeface="Calibri"/>
                <a:ea typeface="Calibri"/>
                <a:cs typeface="Calibri"/>
                <a:sym typeface="Calibri"/>
              </a:defRPr>
            </a:lvl1pPr>
            <a:lvl2pPr lvl="1" algn="ctr" rtl="1">
              <a:lnSpc>
                <a:spcPct val="90000"/>
              </a:lnSpc>
              <a:spcBef>
                <a:spcPts val="8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194" name="Google Shape;194;p42"/>
          <p:cNvCxnSpPr/>
          <p:nvPr/>
        </p:nvCxnSpPr>
        <p:spPr>
          <a:xfrm>
            <a:off x="-874997" y="6429575"/>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195" name="Google Shape;195;p42"/>
          <p:cNvGrpSpPr/>
          <p:nvPr/>
        </p:nvGrpSpPr>
        <p:grpSpPr>
          <a:xfrm>
            <a:off x="781297" y="356936"/>
            <a:ext cx="11105903" cy="506326"/>
            <a:chOff x="781297" y="356936"/>
            <a:chExt cx="11105903" cy="506326"/>
          </a:xfrm>
        </p:grpSpPr>
        <p:cxnSp>
          <p:nvCxnSpPr>
            <p:cNvPr id="196" name="Google Shape;196;p42"/>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97" name="Google Shape;197;p42"/>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8" name="Google Shape;198;p42"/>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199" name="Google Shape;199;p42"/>
          <p:cNvGrpSpPr/>
          <p:nvPr/>
        </p:nvGrpSpPr>
        <p:grpSpPr>
          <a:xfrm>
            <a:off x="7685986" y="6410721"/>
            <a:ext cx="4506014" cy="481337"/>
            <a:chOff x="5231876" y="2677211"/>
            <a:chExt cx="4506014" cy="481337"/>
          </a:xfrm>
        </p:grpSpPr>
        <p:sp>
          <p:nvSpPr>
            <p:cNvPr id="200" name="Google Shape;200;p42"/>
            <p:cNvSpPr/>
            <p:nvPr/>
          </p:nvSpPr>
          <p:spPr>
            <a:xfrm>
              <a:off x="5231876" y="2902420"/>
              <a:ext cx="4116884" cy="25612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1" name="Google Shape;201;p42"/>
            <p:cNvSpPr/>
            <p:nvPr/>
          </p:nvSpPr>
          <p:spPr>
            <a:xfrm>
              <a:off x="5937332" y="2677211"/>
              <a:ext cx="3800558" cy="225209"/>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תמונה">
  <p:cSld name="תמונה">
    <p:spTree>
      <p:nvGrpSpPr>
        <p:cNvPr id="1" name="Shape 202"/>
        <p:cNvGrpSpPr/>
        <p:nvPr/>
      </p:nvGrpSpPr>
      <p:grpSpPr>
        <a:xfrm>
          <a:off x="0" y="0"/>
          <a:ext cx="0" cy="0"/>
          <a:chOff x="0" y="0"/>
          <a:chExt cx="0" cy="0"/>
        </a:xfrm>
      </p:grpSpPr>
      <p:sp>
        <p:nvSpPr>
          <p:cNvPr id="203" name="Google Shape;203;p43"/>
          <p:cNvSpPr>
            <a:spLocks noGrp="1"/>
          </p:cNvSpPr>
          <p:nvPr>
            <p:ph type="pic" idx="2"/>
          </p:nvPr>
        </p:nvSpPr>
        <p:spPr>
          <a:xfrm>
            <a:off x="721035" y="901758"/>
            <a:ext cx="10586646" cy="5681719"/>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204" name="Google Shape;204;p43"/>
          <p:cNvGrpSpPr/>
          <p:nvPr/>
        </p:nvGrpSpPr>
        <p:grpSpPr>
          <a:xfrm>
            <a:off x="781297" y="356936"/>
            <a:ext cx="11105903" cy="506326"/>
            <a:chOff x="781297" y="356936"/>
            <a:chExt cx="11105903" cy="506326"/>
          </a:xfrm>
        </p:grpSpPr>
        <p:cxnSp>
          <p:nvCxnSpPr>
            <p:cNvPr id="205" name="Google Shape;205;p43"/>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06" name="Google Shape;206;p43"/>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7" name="Google Shape;207;p43"/>
            <p:cNvSpPr/>
            <p:nvPr/>
          </p:nvSpPr>
          <p:spPr>
            <a:xfrm>
              <a:off x="781297" y="489498"/>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grpSp>
        <p:nvGrpSpPr>
          <p:cNvPr id="208" name="Google Shape;208;p43"/>
          <p:cNvGrpSpPr/>
          <p:nvPr/>
        </p:nvGrpSpPr>
        <p:grpSpPr>
          <a:xfrm>
            <a:off x="-8156196" y="6042094"/>
            <a:ext cx="10328540" cy="167498"/>
            <a:chOff x="10668248" y="5893696"/>
            <a:chExt cx="10328540" cy="167498"/>
          </a:xfrm>
        </p:grpSpPr>
        <p:cxnSp>
          <p:nvCxnSpPr>
            <p:cNvPr id="209" name="Google Shape;209;p43"/>
            <p:cNvCxnSpPr/>
            <p:nvPr/>
          </p:nvCxnSpPr>
          <p:spPr>
            <a:xfrm>
              <a:off x="10751997" y="5977445"/>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210" name="Google Shape;210;p43"/>
            <p:cNvSpPr/>
            <p:nvPr/>
          </p:nvSpPr>
          <p:spPr>
            <a:xfrm>
              <a:off x="10668248" y="5893696"/>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11" name="Google Shape;211;p43"/>
          <p:cNvSpPr/>
          <p:nvPr/>
        </p:nvSpPr>
        <p:spPr>
          <a:xfrm rot="10800000">
            <a:off x="11513458" y="721339"/>
            <a:ext cx="235719" cy="23571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מה להביא לשיעור?">
  <p:cSld name="מה להביא לשיעור?">
    <p:spTree>
      <p:nvGrpSpPr>
        <p:cNvPr id="1" name="Shape 42"/>
        <p:cNvGrpSpPr/>
        <p:nvPr/>
      </p:nvGrpSpPr>
      <p:grpSpPr>
        <a:xfrm>
          <a:off x="0" y="0"/>
          <a:ext cx="0" cy="0"/>
          <a:chOff x="0" y="0"/>
          <a:chExt cx="0" cy="0"/>
        </a:xfrm>
      </p:grpSpPr>
      <p:sp>
        <p:nvSpPr>
          <p:cNvPr id="43" name="Google Shape;43;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8"/>
          <p:cNvSpPr txBox="1">
            <a:spLocks noGrp="1"/>
          </p:cNvSpPr>
          <p:nvPr>
            <p:ph type="body" idx="1"/>
          </p:nvPr>
        </p:nvSpPr>
        <p:spPr>
          <a:xfrm>
            <a:off x="839788" y="1741679"/>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8"/>
          <p:cNvSpPr txBox="1">
            <a:spLocks noGrp="1"/>
          </p:cNvSpPr>
          <p:nvPr>
            <p:ph type="body" idx="2"/>
          </p:nvPr>
        </p:nvSpPr>
        <p:spPr>
          <a:xfrm>
            <a:off x="6172200" y="1741679"/>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28"/>
          <p:cNvGrpSpPr/>
          <p:nvPr/>
        </p:nvGrpSpPr>
        <p:grpSpPr>
          <a:xfrm>
            <a:off x="902624" y="181572"/>
            <a:ext cx="11022154" cy="506326"/>
            <a:chOff x="865046" y="356936"/>
            <a:chExt cx="11022154" cy="506326"/>
          </a:xfrm>
        </p:grpSpPr>
        <p:cxnSp>
          <p:nvCxnSpPr>
            <p:cNvPr id="47" name="Google Shape;47;p28"/>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48" name="Google Shape;48;p28"/>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49" name="Google Shape;49;p28"/>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0"/>
        <p:cNvGrpSpPr/>
        <p:nvPr/>
      </p:nvGrpSpPr>
      <p:grpSpPr>
        <a:xfrm>
          <a:off x="0" y="0"/>
          <a:ext cx="0" cy="0"/>
          <a:chOff x="0" y="0"/>
          <a:chExt cx="0" cy="0"/>
        </a:xfrm>
      </p:grpSpPr>
      <p:pic>
        <p:nvPicPr>
          <p:cNvPr id="51" name="Google Shape;51;p29"/>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2" name="Google Shape;52;p29"/>
          <p:cNvGrpSpPr/>
          <p:nvPr/>
        </p:nvGrpSpPr>
        <p:grpSpPr>
          <a:xfrm>
            <a:off x="358720" y="6187719"/>
            <a:ext cx="3913243" cy="506326"/>
            <a:chOff x="358720" y="6187719"/>
            <a:chExt cx="3913243" cy="506326"/>
          </a:xfrm>
        </p:grpSpPr>
        <p:cxnSp>
          <p:nvCxnSpPr>
            <p:cNvPr id="53" name="Google Shape;53;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4" name="Google Shape;54;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6" name="Google Shape;56;p2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כותרת ראשית">
  <p:cSld name="1_כותרת ראשית">
    <p:spTree>
      <p:nvGrpSpPr>
        <p:cNvPr id="1" name="Shape 79"/>
        <p:cNvGrpSpPr/>
        <p:nvPr/>
      </p:nvGrpSpPr>
      <p:grpSpPr>
        <a:xfrm>
          <a:off x="0" y="0"/>
          <a:ext cx="0" cy="0"/>
          <a:chOff x="0" y="0"/>
          <a:chExt cx="0" cy="0"/>
        </a:xfrm>
      </p:grpSpPr>
      <p:pic>
        <p:nvPicPr>
          <p:cNvPr id="80" name="Google Shape;80;p32"/>
          <p:cNvPicPr preferRelativeResize="0"/>
          <p:nvPr/>
        </p:nvPicPr>
        <p:blipFill rotWithShape="1">
          <a:blip r:embed="rId2">
            <a:alphaModFix amt="54000"/>
          </a:blip>
          <a:srcRect/>
          <a:stretch/>
        </p:blipFill>
        <p:spPr>
          <a:xfrm>
            <a:off x="-7354566" y="2026507"/>
            <a:ext cx="5045676" cy="5028913"/>
          </a:xfrm>
          <a:prstGeom prst="rect">
            <a:avLst/>
          </a:prstGeom>
          <a:noFill/>
          <a:ln>
            <a:noFill/>
          </a:ln>
        </p:spPr>
      </p:pic>
      <p:pic>
        <p:nvPicPr>
          <p:cNvPr id="81" name="Google Shape;81;p32"/>
          <p:cNvPicPr preferRelativeResize="0"/>
          <p:nvPr/>
        </p:nvPicPr>
        <p:blipFill rotWithShape="1">
          <a:blip r:embed="rId2">
            <a:alphaModFix amt="54000"/>
          </a:blip>
          <a:srcRect/>
          <a:stretch/>
        </p:blipFill>
        <p:spPr>
          <a:xfrm>
            <a:off x="12947248" y="-3969273"/>
            <a:ext cx="5045676" cy="5028913"/>
          </a:xfrm>
          <a:prstGeom prst="rect">
            <a:avLst/>
          </a:prstGeom>
          <a:noFill/>
          <a:ln>
            <a:noFill/>
          </a:ln>
        </p:spPr>
      </p:pic>
      <p:pic>
        <p:nvPicPr>
          <p:cNvPr id="82" name="Google Shape;82;p32"/>
          <p:cNvPicPr preferRelativeResize="0"/>
          <p:nvPr/>
        </p:nvPicPr>
        <p:blipFill rotWithShape="1">
          <a:blip r:embed="rId3">
            <a:alphaModFix/>
          </a:blip>
          <a:srcRect/>
          <a:stretch/>
        </p:blipFill>
        <p:spPr>
          <a:xfrm>
            <a:off x="0" y="0"/>
            <a:ext cx="12192000" cy="6858000"/>
          </a:xfrm>
          <a:prstGeom prst="rect">
            <a:avLst/>
          </a:prstGeom>
          <a:noFill/>
          <a:ln>
            <a:noFill/>
          </a:ln>
        </p:spPr>
      </p:pic>
      <p:cxnSp>
        <p:nvCxnSpPr>
          <p:cNvPr id="83" name="Google Shape;83;p32"/>
          <p:cNvCxnSpPr/>
          <p:nvPr/>
        </p:nvCxnSpPr>
        <p:spPr>
          <a:xfrm>
            <a:off x="7156173" y="1639956"/>
            <a:ext cx="4005469" cy="0"/>
          </a:xfrm>
          <a:prstGeom prst="straightConnector1">
            <a:avLst/>
          </a:prstGeom>
          <a:noFill/>
          <a:ln w="38100" cap="flat" cmpd="sng">
            <a:solidFill>
              <a:srgbClr val="FFC000"/>
            </a:solidFill>
            <a:prstDash val="solid"/>
            <a:miter lim="800000"/>
            <a:headEnd type="none" w="sm" len="sm"/>
            <a:tailEnd type="none" w="sm" len="sm"/>
          </a:ln>
        </p:spPr>
      </p:cxnSp>
      <p:sp>
        <p:nvSpPr>
          <p:cNvPr id="84" name="Google Shape;84;p32"/>
          <p:cNvSpPr/>
          <p:nvPr/>
        </p:nvSpPr>
        <p:spPr>
          <a:xfrm rot="-5400000">
            <a:off x="7721222" y="1537008"/>
            <a:ext cx="205896" cy="20589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85" name="Google Shape;85;p32"/>
          <p:cNvCxnSpPr/>
          <p:nvPr/>
        </p:nvCxnSpPr>
        <p:spPr>
          <a:xfrm>
            <a:off x="4093266" y="4984979"/>
            <a:ext cx="4005469" cy="0"/>
          </a:xfrm>
          <a:prstGeom prst="straightConnector1">
            <a:avLst/>
          </a:prstGeom>
          <a:noFill/>
          <a:ln w="38100" cap="flat" cmpd="sng">
            <a:solidFill>
              <a:srgbClr val="FFC000"/>
            </a:solidFill>
            <a:prstDash val="solid"/>
            <a:miter lim="800000"/>
            <a:headEnd type="none" w="sm" len="sm"/>
            <a:tailEnd type="none" w="sm" len="sm"/>
          </a:ln>
        </p:spPr>
      </p:cxnSp>
      <p:cxnSp>
        <p:nvCxnSpPr>
          <p:cNvPr id="86" name="Google Shape;86;p32"/>
          <p:cNvCxnSpPr/>
          <p:nvPr/>
        </p:nvCxnSpPr>
        <p:spPr>
          <a:xfrm>
            <a:off x="4093266" y="2035982"/>
            <a:ext cx="4005469" cy="0"/>
          </a:xfrm>
          <a:prstGeom prst="straightConnector1">
            <a:avLst/>
          </a:prstGeom>
          <a:noFill/>
          <a:ln w="38100" cap="flat" cmpd="sng">
            <a:solidFill>
              <a:srgbClr val="FFC000"/>
            </a:solidFill>
            <a:prstDash val="solid"/>
            <a:miter lim="800000"/>
            <a:headEnd type="none" w="sm" len="sm"/>
            <a:tailEnd type="none" w="sm" len="sm"/>
          </a:ln>
        </p:spPr>
      </p:cxnSp>
      <p:grpSp>
        <p:nvGrpSpPr>
          <p:cNvPr id="87" name="Google Shape;87;p32"/>
          <p:cNvGrpSpPr/>
          <p:nvPr/>
        </p:nvGrpSpPr>
        <p:grpSpPr>
          <a:xfrm>
            <a:off x="-110840" y="110839"/>
            <a:ext cx="1530097" cy="1525930"/>
            <a:chOff x="8374611" y="4283110"/>
            <a:chExt cx="2300578" cy="2294314"/>
          </a:xfrm>
        </p:grpSpPr>
        <p:pic>
          <p:nvPicPr>
            <p:cNvPr id="88" name="Google Shape;88;p32"/>
            <p:cNvPicPr preferRelativeResize="0"/>
            <p:nvPr/>
          </p:nvPicPr>
          <p:blipFill rotWithShape="1">
            <a:blip r:embed="rId4">
              <a:alphaModFix/>
            </a:blip>
            <a:srcRect l="62938"/>
            <a:stretch/>
          </p:blipFill>
          <p:spPr>
            <a:xfrm>
              <a:off x="8873684" y="4283110"/>
              <a:ext cx="1227785" cy="1519621"/>
            </a:xfrm>
            <a:prstGeom prst="rect">
              <a:avLst/>
            </a:prstGeom>
            <a:noFill/>
            <a:ln>
              <a:noFill/>
            </a:ln>
          </p:spPr>
        </p:pic>
        <p:sp>
          <p:nvSpPr>
            <p:cNvPr id="89" name="Google Shape;89;p32"/>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
        <p:nvSpPr>
          <p:cNvPr id="90" name="Google Shape;90;p32"/>
          <p:cNvSpPr txBox="1"/>
          <p:nvPr/>
        </p:nvSpPr>
        <p:spPr>
          <a:xfrm>
            <a:off x="2210656" y="2447258"/>
            <a:ext cx="7770689" cy="1963485"/>
          </a:xfrm>
          <a:prstGeom prst="rect">
            <a:avLst/>
          </a:prstGeom>
          <a:solidFill>
            <a:schemeClr val="accent1"/>
          </a:solidFill>
          <a:ln>
            <a:noFill/>
          </a:ln>
        </p:spPr>
        <p:txBody>
          <a:bodyPr spcFirstLastPara="1" wrap="square" lIns="251975" tIns="251975" rIns="251975" bIns="251975" anchor="ctr" anchorCtr="0">
            <a:spAutoFit/>
          </a:bodyPr>
          <a:lstStyle/>
          <a:p>
            <a:pPr marL="0" marR="0" lvl="0" indent="0" algn="ctr" rtl="1">
              <a:lnSpc>
                <a:spcPct val="90909"/>
              </a:lnSpc>
              <a:spcBef>
                <a:spcPts val="0"/>
              </a:spcBef>
              <a:spcAft>
                <a:spcPts val="0"/>
              </a:spcAft>
              <a:buNone/>
            </a:pPr>
            <a:r>
              <a:rPr lang="x-none" sz="6600" b="0" i="0" u="none" strike="noStrike" cap="none">
                <a:solidFill>
                  <a:schemeClr val="lt1"/>
                </a:solidFill>
                <a:latin typeface="Calibri"/>
                <a:ea typeface="Calibri"/>
                <a:cs typeface="Calibri"/>
                <a:sym typeface="Calibri"/>
              </a:rPr>
              <a:t>תודה שצפיתם בשידור</a:t>
            </a:r>
            <a:endParaRPr/>
          </a:p>
          <a:p>
            <a:pPr marL="0" marR="0" lvl="0" indent="0" algn="ctr" rtl="1">
              <a:lnSpc>
                <a:spcPct val="187500"/>
              </a:lnSpc>
              <a:spcBef>
                <a:spcPts val="0"/>
              </a:spcBef>
              <a:spcAft>
                <a:spcPts val="0"/>
              </a:spcAft>
              <a:buNone/>
            </a:pPr>
            <a:r>
              <a:rPr lang="x-none" sz="3200" b="0" i="0" u="none" strike="noStrike" cap="none">
                <a:solidFill>
                  <a:schemeClr val="lt1"/>
                </a:solidFill>
                <a:latin typeface="Calibri"/>
                <a:ea typeface="Calibri"/>
                <a:cs typeface="Calibri"/>
                <a:sym typeface="Calibri"/>
              </a:rPr>
              <a:t>הופק עבור משרד החינוך ע״י מטח</a:t>
            </a:r>
            <a:endParaRPr sz="3200" b="0" i="0" u="none" strike="noStrike" cap="none">
              <a:solidFill>
                <a:schemeClr val="lt1"/>
              </a:solidFill>
              <a:latin typeface="Calibri"/>
              <a:ea typeface="Calibri"/>
              <a:cs typeface="Calibri"/>
              <a:sym typeface="Calibri"/>
            </a:endParaRPr>
          </a:p>
        </p:txBody>
      </p:sp>
      <p:sp>
        <p:nvSpPr>
          <p:cNvPr id="91" name="Google Shape;91;p32"/>
          <p:cNvSpPr/>
          <p:nvPr/>
        </p:nvSpPr>
        <p:spPr>
          <a:xfrm>
            <a:off x="6692900" y="4828833"/>
            <a:ext cx="342900" cy="3429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32"/>
          <p:cNvSpPr/>
          <p:nvPr/>
        </p:nvSpPr>
        <p:spPr>
          <a:xfrm>
            <a:off x="2431342" y="2371058"/>
            <a:ext cx="152400" cy="152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32"/>
          <p:cNvSpPr/>
          <p:nvPr/>
        </p:nvSpPr>
        <p:spPr>
          <a:xfrm>
            <a:off x="9905144" y="4005877"/>
            <a:ext cx="152400" cy="152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32"/>
          <p:cNvSpPr txBox="1"/>
          <p:nvPr/>
        </p:nvSpPr>
        <p:spPr>
          <a:xfrm>
            <a:off x="3870376" y="6424726"/>
            <a:ext cx="4451248" cy="3231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500" b="0" i="0" u="none" strike="noStrike" cap="none">
                <a:solidFill>
                  <a:schemeClr val="lt1"/>
                </a:solidFill>
                <a:latin typeface="Arial"/>
                <a:ea typeface="Arial"/>
                <a:cs typeface="Arial"/>
                <a:sym typeface="Arial"/>
              </a:rPr>
              <a:t>shutterstock/com איורים: </a:t>
            </a:r>
            <a:endParaRPr sz="1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השיעור הבא יתחיל">
  <p:cSld name="2_השיעור הבא יתחיל">
    <p:spTree>
      <p:nvGrpSpPr>
        <p:cNvPr id="1" name="Shape 95"/>
        <p:cNvGrpSpPr/>
        <p:nvPr/>
      </p:nvGrpSpPr>
      <p:grpSpPr>
        <a:xfrm>
          <a:off x="0" y="0"/>
          <a:ext cx="0" cy="0"/>
          <a:chOff x="0" y="0"/>
          <a:chExt cx="0" cy="0"/>
        </a:xfrm>
      </p:grpSpPr>
      <p:pic>
        <p:nvPicPr>
          <p:cNvPr id="96" name="Google Shape;96;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7" name="Google Shape;97;p33"/>
          <p:cNvSpPr/>
          <p:nvPr/>
        </p:nvSpPr>
        <p:spPr>
          <a:xfrm>
            <a:off x="3337577" y="646574"/>
            <a:ext cx="5473303" cy="5473303"/>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33"/>
          <p:cNvSpPr/>
          <p:nvPr/>
        </p:nvSpPr>
        <p:spPr>
          <a:xfrm>
            <a:off x="2953941" y="3446401"/>
            <a:ext cx="6284118" cy="123988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99" name="Google Shape;99;p33"/>
          <p:cNvGrpSpPr/>
          <p:nvPr/>
        </p:nvGrpSpPr>
        <p:grpSpPr>
          <a:xfrm>
            <a:off x="9287641" y="5672000"/>
            <a:ext cx="3913243" cy="506326"/>
            <a:chOff x="358720" y="285496"/>
            <a:chExt cx="3913243" cy="506326"/>
          </a:xfrm>
        </p:grpSpPr>
        <p:cxnSp>
          <p:nvCxnSpPr>
            <p:cNvPr id="100" name="Google Shape;100;p33"/>
            <p:cNvCxnSpPr/>
            <p:nvPr/>
          </p:nvCxnSpPr>
          <p:spPr>
            <a:xfrm>
              <a:off x="865046" y="532257"/>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01" name="Google Shape;101;p33"/>
            <p:cNvSpPr/>
            <p:nvPr/>
          </p:nvSpPr>
          <p:spPr>
            <a:xfrm rot="-5400000">
              <a:off x="358720" y="28549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33"/>
            <p:cNvSpPr/>
            <p:nvPr/>
          </p:nvSpPr>
          <p:spPr>
            <a:xfrm>
              <a:off x="781297" y="454909"/>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03" name="Google Shape;103;p33"/>
          <p:cNvSpPr txBox="1">
            <a:spLocks noGrp="1"/>
          </p:cNvSpPr>
          <p:nvPr>
            <p:ph type="body" idx="1"/>
          </p:nvPr>
        </p:nvSpPr>
        <p:spPr>
          <a:xfrm>
            <a:off x="3819674" y="1776004"/>
            <a:ext cx="4552652" cy="2202291"/>
          </a:xfrm>
          <a:prstGeom prst="rect">
            <a:avLst/>
          </a:prstGeom>
          <a:noFill/>
          <a:ln>
            <a:noFill/>
          </a:ln>
        </p:spPr>
        <p:txBody>
          <a:bodyPr spcFirstLastPara="1" wrap="square" lIns="91425" tIns="45700" rIns="91425" bIns="45700" anchor="t" anchorCtr="0">
            <a:normAutofit/>
          </a:bodyPr>
          <a:lstStyle>
            <a:lvl1pPr marL="457200" lvl="0" indent="-228600" algn="ctr" rtl="1">
              <a:lnSpc>
                <a:spcPct val="83333"/>
              </a:lnSpc>
              <a:spcBef>
                <a:spcPts val="800"/>
              </a:spcBef>
              <a:spcAft>
                <a:spcPts val="0"/>
              </a:spcAft>
              <a:buClr>
                <a:schemeClr val="lt1"/>
              </a:buClr>
              <a:buSzPts val="6000"/>
              <a:buNone/>
              <a:defRPr sz="6000">
                <a:solidFill>
                  <a:schemeClr val="lt1"/>
                </a:solidFill>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400"/>
              <a:buNone/>
              <a:defRPr/>
            </a:lvl2pPr>
            <a:lvl3pPr marL="1371600" lvl="2" indent="-228600" algn="r" rtl="1">
              <a:lnSpc>
                <a:spcPct val="90000"/>
              </a:lnSpc>
              <a:spcBef>
                <a:spcPts val="500"/>
              </a:spcBef>
              <a:spcAft>
                <a:spcPts val="0"/>
              </a:spcAft>
              <a:buClr>
                <a:schemeClr val="dk1"/>
              </a:buClr>
              <a:buSzPts val="2000"/>
              <a:buNone/>
              <a:defRPr/>
            </a:lvl3pPr>
            <a:lvl4pPr marL="1828800" lvl="3" indent="-228600" algn="r" rtl="1">
              <a:lnSpc>
                <a:spcPct val="90000"/>
              </a:lnSpc>
              <a:spcBef>
                <a:spcPts val="500"/>
              </a:spcBef>
              <a:spcAft>
                <a:spcPts val="0"/>
              </a:spcAft>
              <a:buClr>
                <a:schemeClr val="dk1"/>
              </a:buClr>
              <a:buSzPts val="1800"/>
              <a:buNone/>
              <a:defRPr/>
            </a:lvl4pPr>
            <a:lvl5pPr marL="2286000" lvl="4" indent="-228600" algn="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4" name="Google Shape;104;p33"/>
          <p:cNvCxnSpPr/>
          <p:nvPr/>
        </p:nvCxnSpPr>
        <p:spPr>
          <a:xfrm>
            <a:off x="2377053" y="6178326"/>
            <a:ext cx="1385887" cy="0"/>
          </a:xfrm>
          <a:prstGeom prst="straightConnector1">
            <a:avLst/>
          </a:prstGeom>
          <a:noFill/>
          <a:ln w="38100" cap="flat" cmpd="sng">
            <a:solidFill>
              <a:srgbClr val="FFC000"/>
            </a:solidFill>
            <a:prstDash val="solid"/>
            <a:miter lim="800000"/>
            <a:headEnd type="none" w="sm" len="sm"/>
            <a:tailEnd type="none" w="sm" len="sm"/>
          </a:ln>
        </p:spPr>
      </p:cxnSp>
      <p:grpSp>
        <p:nvGrpSpPr>
          <p:cNvPr id="105" name="Google Shape;105;p33"/>
          <p:cNvGrpSpPr/>
          <p:nvPr/>
        </p:nvGrpSpPr>
        <p:grpSpPr>
          <a:xfrm rot="10800000">
            <a:off x="11482153" y="140248"/>
            <a:ext cx="602703" cy="577326"/>
            <a:chOff x="781297" y="5586292"/>
            <a:chExt cx="602703" cy="577326"/>
          </a:xfrm>
        </p:grpSpPr>
        <p:sp>
          <p:nvSpPr>
            <p:cNvPr id="106" name="Google Shape;106;p33"/>
            <p:cNvSpPr/>
            <p:nvPr/>
          </p:nvSpPr>
          <p:spPr>
            <a:xfrm rot="-5400000">
              <a:off x="781297" y="5657292"/>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33"/>
            <p:cNvSpPr/>
            <p:nvPr/>
          </p:nvSpPr>
          <p:spPr>
            <a:xfrm>
              <a:off x="1216502" y="558629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cxnSp>
        <p:nvCxnSpPr>
          <p:cNvPr id="108" name="Google Shape;108;p33"/>
          <p:cNvCxnSpPr/>
          <p:nvPr/>
        </p:nvCxnSpPr>
        <p:spPr>
          <a:xfrm>
            <a:off x="-678730" y="6456415"/>
            <a:ext cx="3455367" cy="0"/>
          </a:xfrm>
          <a:prstGeom prst="straightConnector1">
            <a:avLst/>
          </a:prstGeom>
          <a:noFill/>
          <a:ln w="38100" cap="flat" cmpd="sng">
            <a:solidFill>
              <a:srgbClr val="FFC000"/>
            </a:solidFill>
            <a:prstDash val="solid"/>
            <a:miter lim="800000"/>
            <a:headEnd type="none" w="sm" len="sm"/>
            <a:tailEnd type="none" w="sm" len="sm"/>
          </a:ln>
        </p:spPr>
      </p:cxnSp>
      <p:sp>
        <p:nvSpPr>
          <p:cNvPr id="109" name="Google Shape;109;p33"/>
          <p:cNvSpPr txBox="1">
            <a:spLocks noGrp="1"/>
          </p:cNvSpPr>
          <p:nvPr>
            <p:ph type="body" idx="2"/>
          </p:nvPr>
        </p:nvSpPr>
        <p:spPr>
          <a:xfrm>
            <a:off x="3764756" y="3704674"/>
            <a:ext cx="4662487" cy="819517"/>
          </a:xfrm>
          <a:prstGeom prst="rect">
            <a:avLst/>
          </a:prstGeom>
          <a:noFill/>
          <a:ln>
            <a:noFill/>
          </a:ln>
        </p:spPr>
        <p:txBody>
          <a:bodyPr spcFirstLastPara="1" wrap="square" lIns="91425" tIns="45700" rIns="91425" bIns="45700" anchor="b" anchorCtr="0">
            <a:noAutofit/>
          </a:bodyPr>
          <a:lstStyle>
            <a:lvl1pPr marL="457200" lvl="0" indent="-228600" algn="ctr" rtl="1">
              <a:lnSpc>
                <a:spcPct val="90000"/>
              </a:lnSpc>
              <a:spcBef>
                <a:spcPts val="800"/>
              </a:spcBef>
              <a:spcAft>
                <a:spcPts val="0"/>
              </a:spcAft>
              <a:buClr>
                <a:schemeClr val="lt1"/>
              </a:buClr>
              <a:buSzPts val="5400"/>
              <a:buNone/>
              <a:defRPr sz="5400">
                <a:solidFill>
                  <a:schemeClr val="lt1"/>
                </a:solidFill>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0" name="Google Shape;110;p33"/>
          <p:cNvGrpSpPr/>
          <p:nvPr/>
        </p:nvGrpSpPr>
        <p:grpSpPr>
          <a:xfrm>
            <a:off x="-110840" y="110839"/>
            <a:ext cx="1530097" cy="1525930"/>
            <a:chOff x="8374611" y="4283110"/>
            <a:chExt cx="2300578" cy="2294314"/>
          </a:xfrm>
        </p:grpSpPr>
        <p:pic>
          <p:nvPicPr>
            <p:cNvPr id="111" name="Google Shape;111;p33"/>
            <p:cNvPicPr preferRelativeResize="0"/>
            <p:nvPr/>
          </p:nvPicPr>
          <p:blipFill rotWithShape="1">
            <a:blip r:embed="rId3">
              <a:alphaModFix/>
            </a:blip>
            <a:srcRect l="62938"/>
            <a:stretch/>
          </p:blipFill>
          <p:spPr>
            <a:xfrm>
              <a:off x="8873684" y="4283110"/>
              <a:ext cx="1227785" cy="1519621"/>
            </a:xfrm>
            <a:prstGeom prst="rect">
              <a:avLst/>
            </a:prstGeom>
            <a:noFill/>
            <a:ln>
              <a:noFill/>
            </a:ln>
          </p:spPr>
        </p:pic>
        <p:sp>
          <p:nvSpPr>
            <p:cNvPr id="112" name="Google Shape;112;p33"/>
            <p:cNvSpPr/>
            <p:nvPr/>
          </p:nvSpPr>
          <p:spPr>
            <a:xfrm>
              <a:off x="8374611" y="5883287"/>
              <a:ext cx="2300578" cy="69413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מדינת ישראל</a:t>
              </a:r>
              <a:endParaRPr/>
            </a:p>
            <a:p>
              <a:pPr marL="0" marR="0" lvl="0" indent="0" algn="ctr" rtl="0">
                <a:spcBef>
                  <a:spcPts val="0"/>
                </a:spcBef>
                <a:spcAft>
                  <a:spcPts val="0"/>
                </a:spcAft>
                <a:buNone/>
              </a:pPr>
              <a:r>
                <a:rPr lang="x-none" sz="1200" b="0" i="0" u="none" strike="noStrike" cap="none">
                  <a:solidFill>
                    <a:schemeClr val="lt1"/>
                  </a:solidFill>
                  <a:latin typeface="Arial"/>
                  <a:ea typeface="Arial"/>
                  <a:cs typeface="Arial"/>
                  <a:sym typeface="Arial"/>
                </a:rPr>
                <a:t>משרד החינוך</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מצגת מלאה בתרגול" type="twoTxTwoObj">
  <p:cSld name="TWO_OBJECTS_WITH_TEXT">
    <p:spTree>
      <p:nvGrpSpPr>
        <p:cNvPr id="1" name="Shape 113"/>
        <p:cNvGrpSpPr/>
        <p:nvPr/>
      </p:nvGrpSpPr>
      <p:grpSpPr>
        <a:xfrm>
          <a:off x="0" y="0"/>
          <a:ext cx="0" cy="0"/>
          <a:chOff x="0" y="0"/>
          <a:chExt cx="0" cy="0"/>
        </a:xfrm>
      </p:grpSpPr>
      <p:sp>
        <p:nvSpPr>
          <p:cNvPr id="114" name="Google Shape;114;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6" name="Google Shape;116;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800"/>
              </a:spcBef>
              <a:spcAft>
                <a:spcPts val="0"/>
              </a:spcAft>
              <a:buClr>
                <a:schemeClr val="dk1"/>
              </a:buClr>
              <a:buSzPts val="2800"/>
              <a:buNone/>
              <a:defRPr sz="2800" b="1">
                <a:latin typeface="Calibri"/>
                <a:ea typeface="Calibri"/>
                <a:cs typeface="Calibri"/>
                <a:sym typeface="Calibri"/>
              </a:defRPr>
            </a:lvl1pPr>
            <a:lvl2pPr marL="914400" lvl="1" indent="-228600" algn="r" rtl="1">
              <a:lnSpc>
                <a:spcPct val="90000"/>
              </a:lnSpc>
              <a:spcBef>
                <a:spcPts val="8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r" rtl="1">
              <a:lnSpc>
                <a:spcPct val="100000"/>
              </a:lnSpc>
              <a:spcBef>
                <a:spcPts val="800"/>
              </a:spcBef>
              <a:spcAft>
                <a:spcPts val="0"/>
              </a:spcAft>
              <a:buClr>
                <a:schemeClr val="accent2"/>
              </a:buClr>
              <a:buSzPts val="2600"/>
              <a:buNone/>
              <a:defRPr sz="2600">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9" name="Google Shape;119;p34"/>
          <p:cNvGrpSpPr/>
          <p:nvPr/>
        </p:nvGrpSpPr>
        <p:grpSpPr>
          <a:xfrm>
            <a:off x="902624" y="181572"/>
            <a:ext cx="11022154" cy="506326"/>
            <a:chOff x="865046" y="356936"/>
            <a:chExt cx="11022154" cy="506326"/>
          </a:xfrm>
        </p:grpSpPr>
        <p:cxnSp>
          <p:nvCxnSpPr>
            <p:cNvPr id="120" name="Google Shape;120;p34"/>
            <p:cNvCxnSpPr/>
            <p:nvPr/>
          </p:nvCxnSpPr>
          <p:spPr>
            <a:xfrm>
              <a:off x="865046" y="573247"/>
              <a:ext cx="10244790" cy="38497"/>
            </a:xfrm>
            <a:prstGeom prst="straightConnector1">
              <a:avLst/>
            </a:prstGeom>
            <a:noFill/>
            <a:ln w="38100" cap="flat" cmpd="sng">
              <a:solidFill>
                <a:srgbClr val="FFC000"/>
              </a:solidFill>
              <a:prstDash val="solid"/>
              <a:miter lim="800000"/>
              <a:headEnd type="none" w="sm" len="sm"/>
              <a:tailEnd type="none" w="sm" len="sm"/>
            </a:ln>
          </p:spPr>
        </p:cxnSp>
        <p:sp>
          <p:nvSpPr>
            <p:cNvPr id="121" name="Google Shape;121;p34"/>
            <p:cNvSpPr/>
            <p:nvPr/>
          </p:nvSpPr>
          <p:spPr>
            <a:xfrm rot="-5400000">
              <a:off x="11380874" y="356936"/>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22" name="Google Shape;122;p34"/>
          <p:cNvSpPr/>
          <p:nvPr/>
        </p:nvSpPr>
        <p:spPr>
          <a:xfrm rot="10800000">
            <a:off x="11819101" y="314134"/>
            <a:ext cx="211354" cy="21135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הקניית ידע">
  <p:cSld name="1_הקניית ידע">
    <p:spTree>
      <p:nvGrpSpPr>
        <p:cNvPr id="1" name="Shape 123"/>
        <p:cNvGrpSpPr/>
        <p:nvPr/>
      </p:nvGrpSpPr>
      <p:grpSpPr>
        <a:xfrm>
          <a:off x="0" y="0"/>
          <a:ext cx="0" cy="0"/>
          <a:chOff x="0" y="0"/>
          <a:chExt cx="0" cy="0"/>
        </a:xfrm>
      </p:grpSpPr>
      <p:grpSp>
        <p:nvGrpSpPr>
          <p:cNvPr id="124" name="Google Shape;124;p35"/>
          <p:cNvGrpSpPr/>
          <p:nvPr/>
        </p:nvGrpSpPr>
        <p:grpSpPr>
          <a:xfrm>
            <a:off x="358720" y="6187719"/>
            <a:ext cx="3913243" cy="506326"/>
            <a:chOff x="358720" y="6187719"/>
            <a:chExt cx="3913243" cy="506326"/>
          </a:xfrm>
        </p:grpSpPr>
        <p:cxnSp>
          <p:nvCxnSpPr>
            <p:cNvPr id="125" name="Google Shape;125;p35"/>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26" name="Google Shape;126;p35"/>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7" name="Google Shape;127;p35"/>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28" name="Google Shape;128;p35"/>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10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9" name="Google Shape;129;p35"/>
          <p:cNvPicPr preferRelativeResize="0"/>
          <p:nvPr/>
        </p:nvPicPr>
        <p:blipFill rotWithShape="1">
          <a:blip r:embed="rId2">
            <a:alphaModFix/>
          </a:blip>
          <a:srcRect t="4861" b="71253"/>
          <a:stretch/>
        </p:blipFill>
        <p:spPr>
          <a:xfrm>
            <a:off x="0" y="0"/>
            <a:ext cx="12192000" cy="1638096"/>
          </a:xfrm>
          <a:prstGeom prst="rect">
            <a:avLst/>
          </a:prstGeom>
          <a:noFill/>
          <a:ln>
            <a:noFill/>
          </a:ln>
        </p:spPr>
      </p:pic>
      <p:sp>
        <p:nvSpPr>
          <p:cNvPr id="130" name="Google Shape;130;p35"/>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35"/>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תרגול">
  <p:cSld name="1_תרגול">
    <p:spTree>
      <p:nvGrpSpPr>
        <p:cNvPr id="1" name="Shape 132"/>
        <p:cNvGrpSpPr/>
        <p:nvPr/>
      </p:nvGrpSpPr>
      <p:grpSpPr>
        <a:xfrm>
          <a:off x="0" y="0"/>
          <a:ext cx="0" cy="0"/>
          <a:chOff x="0" y="0"/>
          <a:chExt cx="0" cy="0"/>
        </a:xfrm>
      </p:grpSpPr>
      <p:cxnSp>
        <p:nvCxnSpPr>
          <p:cNvPr id="133" name="Google Shape;133;p36"/>
          <p:cNvCxnSpPr/>
          <p:nvPr/>
        </p:nvCxnSpPr>
        <p:spPr>
          <a:xfrm>
            <a:off x="9092667" y="352323"/>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34" name="Google Shape;134;p36"/>
          <p:cNvGrpSpPr/>
          <p:nvPr/>
        </p:nvGrpSpPr>
        <p:grpSpPr>
          <a:xfrm>
            <a:off x="358720" y="6187719"/>
            <a:ext cx="3913243" cy="506326"/>
            <a:chOff x="358720" y="6187719"/>
            <a:chExt cx="3913243" cy="506326"/>
          </a:xfrm>
        </p:grpSpPr>
        <p:cxnSp>
          <p:nvCxnSpPr>
            <p:cNvPr id="135" name="Google Shape;135;p36"/>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36" name="Google Shape;136;p36"/>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7" name="Google Shape;137;p36"/>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38" name="Google Shape;13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800"/>
              </a:spcBef>
              <a:spcAft>
                <a:spcPts val="0"/>
              </a:spcAft>
              <a:buClr>
                <a:schemeClr val="dk1"/>
              </a:buClr>
              <a:buSzPts val="4400"/>
              <a:buFont typeface="Calibri"/>
              <a:buNone/>
              <a:defRPr>
                <a:solidFill>
                  <a:schemeClr val="dk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36"/>
          <p:cNvSpPr txBox="1">
            <a:spLocks noGrp="1"/>
          </p:cNvSpPr>
          <p:nvPr>
            <p:ph type="body" idx="2"/>
          </p:nvPr>
        </p:nvSpPr>
        <p:spPr>
          <a:xfrm>
            <a:off x="6275754" y="1825625"/>
            <a:ext cx="5078046"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100000"/>
              </a:lnSpc>
              <a:spcBef>
                <a:spcPts val="1000"/>
              </a:spcBef>
              <a:spcAft>
                <a:spcPts val="0"/>
              </a:spcAft>
              <a:buClr>
                <a:schemeClr val="accent2"/>
              </a:buClr>
              <a:buSzPts val="2800"/>
              <a:buFont typeface="Arial"/>
              <a:buChar char="•"/>
              <a:defRPr>
                <a:latin typeface="Calibri"/>
                <a:ea typeface="Calibri"/>
                <a:cs typeface="Calibri"/>
                <a:sym typeface="Calibri"/>
              </a:defRPr>
            </a:lvl1pPr>
            <a:lvl2pPr marL="914400" lvl="1" indent="-342900" algn="r" rtl="1">
              <a:lnSpc>
                <a:spcPct val="90000"/>
              </a:lnSpc>
              <a:spcBef>
                <a:spcPts val="8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משימה באופק">
  <p:cSld name="משימה באופק">
    <p:spTree>
      <p:nvGrpSpPr>
        <p:cNvPr id="1" name="Shape 151"/>
        <p:cNvGrpSpPr/>
        <p:nvPr/>
      </p:nvGrpSpPr>
      <p:grpSpPr>
        <a:xfrm>
          <a:off x="0" y="0"/>
          <a:ext cx="0" cy="0"/>
          <a:chOff x="0" y="0"/>
          <a:chExt cx="0" cy="0"/>
        </a:xfrm>
      </p:grpSpPr>
      <p:sp>
        <p:nvSpPr>
          <p:cNvPr id="152" name="Google Shape;152;p38"/>
          <p:cNvSpPr>
            <a:spLocks noGrp="1"/>
          </p:cNvSpPr>
          <p:nvPr>
            <p:ph type="pic" idx="2"/>
          </p:nvPr>
        </p:nvSpPr>
        <p:spPr>
          <a:xfrm>
            <a:off x="990948" y="1541766"/>
            <a:ext cx="10256245" cy="4519533"/>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grpSp>
        <p:nvGrpSpPr>
          <p:cNvPr id="153" name="Google Shape;153;p38"/>
          <p:cNvGrpSpPr/>
          <p:nvPr/>
        </p:nvGrpSpPr>
        <p:grpSpPr>
          <a:xfrm>
            <a:off x="-2381248" y="158428"/>
            <a:ext cx="14545456" cy="6541143"/>
            <a:chOff x="-2455150" y="146499"/>
            <a:chExt cx="14545456" cy="6541143"/>
          </a:xfrm>
        </p:grpSpPr>
        <p:sp>
          <p:nvSpPr>
            <p:cNvPr id="154" name="Google Shape;154;p38"/>
            <p:cNvSpPr/>
            <p:nvPr/>
          </p:nvSpPr>
          <p:spPr>
            <a:xfrm>
              <a:off x="11517522" y="146499"/>
              <a:ext cx="503306" cy="5033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cxnSp>
          <p:nvCxnSpPr>
            <p:cNvPr id="155" name="Google Shape;155;p38"/>
            <p:cNvCxnSpPr/>
            <p:nvPr/>
          </p:nvCxnSpPr>
          <p:spPr>
            <a:xfrm>
              <a:off x="-2455150" y="6434480"/>
              <a:ext cx="3406917" cy="12802"/>
            </a:xfrm>
            <a:prstGeom prst="straightConnector1">
              <a:avLst/>
            </a:prstGeom>
            <a:noFill/>
            <a:ln w="38100" cap="flat" cmpd="sng">
              <a:solidFill>
                <a:srgbClr val="FFC000"/>
              </a:solidFill>
              <a:prstDash val="solid"/>
              <a:miter lim="800000"/>
              <a:headEnd type="none" w="sm" len="sm"/>
              <a:tailEnd type="none" w="sm" len="sm"/>
            </a:ln>
          </p:spPr>
        </p:cxnSp>
        <p:grpSp>
          <p:nvGrpSpPr>
            <p:cNvPr id="156" name="Google Shape;156;p38"/>
            <p:cNvGrpSpPr/>
            <p:nvPr/>
          </p:nvGrpSpPr>
          <p:grpSpPr>
            <a:xfrm rot="10800000">
              <a:off x="8177063" y="6181316"/>
              <a:ext cx="3913243" cy="506326"/>
              <a:chOff x="358720" y="6187719"/>
              <a:chExt cx="3913243" cy="506326"/>
            </a:xfrm>
          </p:grpSpPr>
          <p:cxnSp>
            <p:nvCxnSpPr>
              <p:cNvPr id="157" name="Google Shape;157;p38"/>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158" name="Google Shape;158;p38"/>
              <p:cNvSpPr/>
              <p:nvPr/>
            </p:nvSpPr>
            <p:spPr>
              <a:xfrm rot="-5400000">
                <a:off x="358720" y="6187719"/>
                <a:ext cx="506326" cy="50632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9" name="Google Shape;159;p38"/>
              <p:cNvSpPr/>
              <p:nvPr/>
            </p:nvSpPr>
            <p:spPr>
              <a:xfrm>
                <a:off x="781297" y="6357132"/>
                <a:ext cx="167498" cy="16749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0" name="Google Shape;160;p38"/>
            <p:cNvSpPr/>
            <p:nvPr/>
          </p:nvSpPr>
          <p:spPr>
            <a:xfrm>
              <a:off x="11646396" y="507951"/>
              <a:ext cx="245558" cy="24555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161" name="Google Shape;161;p38"/>
          <p:cNvSpPr txBox="1">
            <a:spLocks noGrp="1"/>
          </p:cNvSpPr>
          <p:nvPr>
            <p:ph type="body" idx="1"/>
          </p:nvPr>
        </p:nvSpPr>
        <p:spPr>
          <a:xfrm>
            <a:off x="426793" y="661710"/>
            <a:ext cx="10953750" cy="687492"/>
          </a:xfrm>
          <a:prstGeom prst="rect">
            <a:avLst/>
          </a:prstGeom>
          <a:noFill/>
          <a:ln>
            <a:noFill/>
          </a:ln>
        </p:spPr>
        <p:txBody>
          <a:bodyPr spcFirstLastPara="1" wrap="square" lIns="91425" tIns="45700" rIns="91425" bIns="45700" anchor="t" anchorCtr="0">
            <a:noAutofit/>
          </a:bodyPr>
          <a:lstStyle>
            <a:lvl1pPr marL="457200" lvl="0" indent="-228600" algn="r" rtl="1">
              <a:lnSpc>
                <a:spcPct val="90000"/>
              </a:lnSpc>
              <a:spcBef>
                <a:spcPts val="800"/>
              </a:spcBef>
              <a:spcAft>
                <a:spcPts val="0"/>
              </a:spcAft>
              <a:buClr>
                <a:schemeClr val="dk1"/>
              </a:buClr>
              <a:buSzPts val="4800"/>
              <a:buNone/>
              <a:defRPr sz="4800"/>
            </a:lvl1pPr>
            <a:lvl2pPr marL="914400" lvl="1" indent="-533400" algn="r" rtl="1">
              <a:lnSpc>
                <a:spcPct val="90000"/>
              </a:lnSpc>
              <a:spcBef>
                <a:spcPts val="800"/>
              </a:spcBef>
              <a:spcAft>
                <a:spcPts val="0"/>
              </a:spcAft>
              <a:buClr>
                <a:schemeClr val="dk1"/>
              </a:buClr>
              <a:buSzPts val="4800"/>
              <a:buChar char="•"/>
              <a:defRPr sz="4800"/>
            </a:lvl2pPr>
            <a:lvl3pPr marL="1371600" lvl="2" indent="-533400" algn="r" rtl="1">
              <a:lnSpc>
                <a:spcPct val="90000"/>
              </a:lnSpc>
              <a:spcBef>
                <a:spcPts val="500"/>
              </a:spcBef>
              <a:spcAft>
                <a:spcPts val="0"/>
              </a:spcAft>
              <a:buClr>
                <a:schemeClr val="dk1"/>
              </a:buClr>
              <a:buSzPts val="4800"/>
              <a:buChar char="•"/>
              <a:defRPr sz="4800"/>
            </a:lvl3pPr>
            <a:lvl4pPr marL="1828800" lvl="3" indent="-533400" algn="r" rtl="1">
              <a:lnSpc>
                <a:spcPct val="90000"/>
              </a:lnSpc>
              <a:spcBef>
                <a:spcPts val="500"/>
              </a:spcBef>
              <a:spcAft>
                <a:spcPts val="0"/>
              </a:spcAft>
              <a:buClr>
                <a:schemeClr val="dk1"/>
              </a:buClr>
              <a:buSzPts val="4800"/>
              <a:buChar char="•"/>
              <a:defRPr sz="4800"/>
            </a:lvl4pPr>
            <a:lvl5pPr marL="2286000" lvl="4" indent="-533400" algn="r" rtl="1">
              <a:lnSpc>
                <a:spcPct val="90000"/>
              </a:lnSpc>
              <a:spcBef>
                <a:spcPts val="500"/>
              </a:spcBef>
              <a:spcAft>
                <a:spcPts val="0"/>
              </a:spcAft>
              <a:buClr>
                <a:schemeClr val="dk1"/>
              </a:buClr>
              <a:buSzPts val="4800"/>
              <a:buChar char="•"/>
              <a:defRPr sz="4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80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1">
              <a:lnSpc>
                <a:spcPct val="90000"/>
              </a:lnSpc>
              <a:spcBef>
                <a:spcPts val="8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8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3" r:id="rId3"/>
    <p:sldLayoutId id="2147483656" r:id="rId4"/>
    <p:sldLayoutId id="2147483657" r:id="rId5"/>
    <p:sldLayoutId id="2147483658" r:id="rId6"/>
    <p:sldLayoutId id="2147483659" r:id="rId7"/>
    <p:sldLayoutId id="2147483660" r:id="rId8"/>
    <p:sldLayoutId id="2147483662" r:id="rId9"/>
    <p:sldLayoutId id="2147483663" r:id="rId10"/>
    <p:sldLayoutId id="2147483664" r:id="rId11"/>
    <p:sldLayoutId id="2147483665" r:id="rId12"/>
    <p:sldLayoutId id="2147483666" r:id="rId13"/>
    <p:sldLayoutId id="214748366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notesSlide" Target="../notesSlides/notesSlide8.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idx="1"/>
          </p:nvPr>
        </p:nvSpPr>
        <p:spPr>
          <a:xfrm>
            <a:off x="2565199" y="3025258"/>
            <a:ext cx="7816850" cy="1067468"/>
          </a:xfrm>
          <a:prstGeom prst="rect">
            <a:avLst/>
          </a:prstGeom>
          <a:noFill/>
          <a:ln>
            <a:noFill/>
          </a:ln>
        </p:spPr>
        <p:txBody>
          <a:bodyPr spcFirstLastPara="1" wrap="square" lIns="91425" tIns="45700" rIns="91425" bIns="45700" anchor="t" anchorCtr="0">
            <a:normAutofit fontScale="77500" lnSpcReduction="20000"/>
          </a:bodyPr>
          <a:lstStyle/>
          <a:p>
            <a:pPr marL="0" lvl="0" indent="0" algn="ctr">
              <a:spcBef>
                <a:spcPts val="0"/>
              </a:spcBef>
            </a:pPr>
            <a:r>
              <a:rPr lang="he-IL" sz="6500" b="1" dirty="0"/>
              <a:t>התמודדות עם פחדים</a:t>
            </a:r>
          </a:p>
          <a:p>
            <a:pPr marL="0" lvl="0" indent="0" algn="ctr" rtl="1">
              <a:lnSpc>
                <a:spcPct val="90000"/>
              </a:lnSpc>
              <a:spcBef>
                <a:spcPts val="0"/>
              </a:spcBef>
              <a:spcAft>
                <a:spcPts val="0"/>
              </a:spcAft>
              <a:buClr>
                <a:schemeClr val="lt1"/>
              </a:buClr>
              <a:buSzPts val="6000"/>
              <a:buNone/>
            </a:pPr>
            <a:r>
              <a:rPr lang="x-none" sz="5000" dirty="0" smtClean="0"/>
              <a:t>שיעור </a:t>
            </a:r>
            <a:r>
              <a:rPr lang="he-IL" sz="5000" dirty="0"/>
              <a:t>כישורי חיים לכיתות א-ג</a:t>
            </a:r>
            <a:endParaRPr sz="5000" dirty="0"/>
          </a:p>
          <a:p>
            <a:pPr marL="0" lvl="0" indent="0" algn="ctr" rtl="1">
              <a:lnSpc>
                <a:spcPct val="90000"/>
              </a:lnSpc>
              <a:spcBef>
                <a:spcPts val="800"/>
              </a:spcBef>
              <a:spcAft>
                <a:spcPts val="0"/>
              </a:spcAft>
              <a:buClr>
                <a:schemeClr val="lt1"/>
              </a:buClr>
              <a:buSzPts val="6000"/>
              <a:buNone/>
            </a:pPr>
            <a:endParaRPr dirty="0"/>
          </a:p>
        </p:txBody>
      </p:sp>
      <p:sp>
        <p:nvSpPr>
          <p:cNvPr id="239" name="Google Shape;239;p5"/>
          <p:cNvSpPr txBox="1">
            <a:spLocks noGrp="1"/>
          </p:cNvSpPr>
          <p:nvPr>
            <p:ph type="body" idx="2"/>
          </p:nvPr>
        </p:nvSpPr>
        <p:spPr>
          <a:xfrm>
            <a:off x="1326417" y="4419771"/>
            <a:ext cx="5147207" cy="649357"/>
          </a:xfrm>
          <a:prstGeom prst="rect">
            <a:avLst/>
          </a:prstGeom>
          <a:noFill/>
          <a:ln>
            <a:noFill/>
          </a:ln>
        </p:spPr>
        <p:txBody>
          <a:bodyPr spcFirstLastPara="1" wrap="square" lIns="91425" tIns="45700" rIns="91425" bIns="45700" anchor="t" anchorCtr="0">
            <a:normAutofit/>
          </a:bodyPr>
          <a:lstStyle/>
          <a:p>
            <a:pPr marL="0" lvl="0" indent="0" algn="r" rtl="1">
              <a:lnSpc>
                <a:spcPct val="90000"/>
              </a:lnSpc>
              <a:spcBef>
                <a:spcPts val="0"/>
              </a:spcBef>
              <a:spcAft>
                <a:spcPts val="0"/>
              </a:spcAft>
              <a:buClr>
                <a:schemeClr val="lt1"/>
              </a:buClr>
              <a:buSzPts val="3200"/>
              <a:buNone/>
            </a:pPr>
            <a:r>
              <a:rPr lang="x-none" dirty="0"/>
              <a:t>נושא השיעור</a:t>
            </a:r>
            <a:r>
              <a:rPr lang="he-IL" dirty="0"/>
              <a:t> – </a:t>
            </a:r>
            <a:r>
              <a:rPr lang="he-IL" dirty="0" smtClean="0"/>
              <a:t>פחד</a:t>
            </a:r>
            <a:endParaRPr dirty="0"/>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42;p5"/>
          <p:cNvSpPr txBox="1"/>
          <p:nvPr/>
        </p:nvSpPr>
        <p:spPr>
          <a:xfrm>
            <a:off x="2030833" y="5069128"/>
            <a:ext cx="5147207" cy="649357"/>
          </a:xfrm>
          <a:prstGeom prst="rect">
            <a:avLst/>
          </a:prstGeom>
          <a:noFill/>
          <a:ln>
            <a:noFill/>
          </a:ln>
        </p:spPr>
        <p:txBody>
          <a:bodyPr spcFirstLastPara="1" wrap="square" lIns="91425" tIns="45700" rIns="91425" bIns="45700" anchor="t" anchorCtr="0">
            <a:normAutofit fontScale="77500" lnSpcReduction="20000"/>
          </a:bodyPr>
          <a:lstStyle/>
          <a:p>
            <a:pPr marL="0" marR="0" lvl="0" indent="0" algn="ctr" rtl="1">
              <a:lnSpc>
                <a:spcPct val="90000"/>
              </a:lnSpc>
              <a:spcBef>
                <a:spcPts val="0"/>
              </a:spcBef>
              <a:spcAft>
                <a:spcPts val="0"/>
              </a:spcAft>
              <a:buClr>
                <a:schemeClr val="lt1"/>
              </a:buClr>
              <a:buSzPts val="3200"/>
              <a:buFont typeface="Calibri"/>
              <a:buNone/>
            </a:pPr>
            <a:r>
              <a:rPr lang="x-none" sz="3200" b="0" i="0" u="none" strike="noStrike" cap="none" dirty="0">
                <a:solidFill>
                  <a:schemeClr val="lt1"/>
                </a:solidFill>
                <a:latin typeface="Calibri"/>
                <a:ea typeface="Calibri"/>
                <a:cs typeface="Calibri"/>
                <a:sym typeface="Calibri"/>
              </a:rPr>
              <a:t>עם ה</a:t>
            </a:r>
            <a:r>
              <a:rPr lang="he-IL" sz="3200" b="0" i="0" u="none" strike="noStrike" cap="none" dirty="0">
                <a:solidFill>
                  <a:schemeClr val="lt1"/>
                </a:solidFill>
                <a:latin typeface="Calibri"/>
                <a:ea typeface="Calibri"/>
                <a:cs typeface="Calibri"/>
                <a:sym typeface="Calibri"/>
              </a:rPr>
              <a:t>יועצת החינוכית: </a:t>
            </a:r>
            <a:r>
              <a:rPr lang="he-IL" sz="3200" dirty="0" smtClean="0">
                <a:solidFill>
                  <a:schemeClr val="lt1"/>
                </a:solidFill>
                <a:latin typeface="Calibri"/>
                <a:ea typeface="Calibri"/>
                <a:cs typeface="Calibri"/>
                <a:sym typeface="Calibri"/>
              </a:rPr>
              <a:t>אדווה זיידמן</a:t>
            </a:r>
            <a:endParaRPr lang="he-IL" sz="3200" b="0" i="0" u="none" strike="noStrike" cap="none" dirty="0">
              <a:solidFill>
                <a:schemeClr val="lt1"/>
              </a:solidFill>
              <a:latin typeface="Calibri"/>
              <a:ea typeface="Calibri"/>
              <a:cs typeface="Calibri"/>
              <a:sym typeface="Calibri"/>
            </a:endParaRPr>
          </a:p>
          <a:p>
            <a:pPr marL="0" marR="0" lvl="0" indent="0" algn="ctr" rtl="1">
              <a:lnSpc>
                <a:spcPct val="90000"/>
              </a:lnSpc>
              <a:spcBef>
                <a:spcPts val="0"/>
              </a:spcBef>
              <a:spcAft>
                <a:spcPts val="0"/>
              </a:spcAft>
              <a:buClr>
                <a:schemeClr val="lt1"/>
              </a:buClr>
              <a:buSzPts val="3200"/>
              <a:buFont typeface="Calibri"/>
              <a:buNone/>
            </a:pPr>
            <a:r>
              <a:rPr lang="he-IL" sz="3200" dirty="0">
                <a:solidFill>
                  <a:schemeClr val="lt1"/>
                </a:solidFill>
                <a:latin typeface="Calibri"/>
                <a:ea typeface="Calibri"/>
                <a:cs typeface="Calibri"/>
                <a:sym typeface="Calibri"/>
              </a:rPr>
              <a:t>מדריכה </a:t>
            </a:r>
            <a:r>
              <a:rPr lang="he-IL" sz="3200" dirty="0" smtClean="0">
                <a:solidFill>
                  <a:schemeClr val="lt1"/>
                </a:solidFill>
                <a:latin typeface="Calibri"/>
                <a:ea typeface="Calibri"/>
                <a:cs typeface="Calibri"/>
                <a:sym typeface="Calibri"/>
              </a:rPr>
              <a:t>ארצית בשירות </a:t>
            </a:r>
            <a:r>
              <a:rPr lang="he-IL" sz="3200" dirty="0">
                <a:solidFill>
                  <a:schemeClr val="lt1"/>
                </a:solidFill>
                <a:latin typeface="Calibri"/>
                <a:ea typeface="Calibri"/>
                <a:cs typeface="Calibri"/>
                <a:sym typeface="Calibri"/>
              </a:rPr>
              <a:t>הפסיכולוגי הייעוצי</a:t>
            </a:r>
            <a:endParaRPr sz="3200" b="0" i="0" u="none" strike="noStrike" cap="none"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1">
            <a:extLst>
              <a:ext uri="{FF2B5EF4-FFF2-40B4-BE49-F238E27FC236}">
                <a16:creationId xmlns:a16="http://schemas.microsoft.com/office/drawing/2014/main" id="{6D49BA87-2499-438E-8A39-A3A9E184D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3490">
            <a:off x="3821402" y="3171939"/>
            <a:ext cx="1344451" cy="1183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a:extLst>
              <a:ext uri="{FF2B5EF4-FFF2-40B4-BE49-F238E27FC236}">
                <a16:creationId xmlns:a16="http://schemas.microsoft.com/office/drawing/2014/main" id="{FF1BDC77-C74D-4106-BE72-EDDC3DC596F0}"/>
              </a:ext>
            </a:extLst>
          </p:cNvPr>
          <p:cNvSpPr>
            <a:spLocks noGrp="1"/>
          </p:cNvSpPr>
          <p:nvPr>
            <p:ph type="title"/>
          </p:nvPr>
        </p:nvSpPr>
        <p:spPr/>
        <p:txBody>
          <a:bodyPr>
            <a:normAutofit fontScale="90000"/>
          </a:bodyPr>
          <a:lstStyle/>
          <a:p>
            <a:r>
              <a:rPr lang="he-IL" dirty="0"/>
              <a:t>אֵיזֶה פַּחַד</a:t>
            </a:r>
            <a:r>
              <a:rPr lang="he-IL" dirty="0" smtClean="0"/>
              <a:t>...</a:t>
            </a:r>
            <a:endParaRPr lang="he-IL" dirty="0">
              <a:solidFill>
                <a:srgbClr val="FF0000"/>
              </a:solidFill>
            </a:endParaRPr>
          </a:p>
        </p:txBody>
      </p:sp>
      <p:sp>
        <p:nvSpPr>
          <p:cNvPr id="4" name="פיצוץ: 8 נקודות 3">
            <a:extLst>
              <a:ext uri="{FF2B5EF4-FFF2-40B4-BE49-F238E27FC236}">
                <a16:creationId xmlns:a16="http://schemas.microsoft.com/office/drawing/2014/main" id="{F2591741-67D6-4320-BFF0-EF7141E263D1}"/>
              </a:ext>
            </a:extLst>
          </p:cNvPr>
          <p:cNvSpPr/>
          <p:nvPr/>
        </p:nvSpPr>
        <p:spPr>
          <a:xfrm rot="296251">
            <a:off x="9600033" y="1999463"/>
            <a:ext cx="1978429" cy="1429789"/>
          </a:xfrm>
          <a:prstGeom prst="irregularSeal1">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he-IL" sz="3200" dirty="0"/>
              <a:t>גּוֹבַהּ</a:t>
            </a:r>
          </a:p>
        </p:txBody>
      </p:sp>
      <p:sp>
        <p:nvSpPr>
          <p:cNvPr id="5" name="פיצוץ: 8 נקודות 4">
            <a:extLst>
              <a:ext uri="{FF2B5EF4-FFF2-40B4-BE49-F238E27FC236}">
                <a16:creationId xmlns:a16="http://schemas.microsoft.com/office/drawing/2014/main" id="{2B7BFBDB-3214-4CE5-AC01-2567E3D06EAD}"/>
              </a:ext>
            </a:extLst>
          </p:cNvPr>
          <p:cNvSpPr/>
          <p:nvPr/>
        </p:nvSpPr>
        <p:spPr>
          <a:xfrm rot="1366702">
            <a:off x="9129382" y="3737243"/>
            <a:ext cx="1978429" cy="1429789"/>
          </a:xfrm>
          <a:prstGeom prst="irregularSeal1">
            <a:avLst/>
          </a:prstGeom>
        </p:spPr>
        <p:style>
          <a:lnRef idx="1">
            <a:schemeClr val="accent6"/>
          </a:lnRef>
          <a:fillRef idx="2">
            <a:schemeClr val="accent6"/>
          </a:fillRef>
          <a:effectRef idx="1">
            <a:schemeClr val="accent6"/>
          </a:effectRef>
          <a:fontRef idx="minor">
            <a:schemeClr val="dk1"/>
          </a:fontRef>
        </p:style>
        <p:txBody>
          <a:bodyPr rtlCol="1" anchor="ctr"/>
          <a:lstStyle/>
          <a:p>
            <a:pPr algn="ctr"/>
            <a:r>
              <a:rPr lang="he-IL" sz="3200" dirty="0"/>
              <a:t>אֵשׁ</a:t>
            </a:r>
          </a:p>
        </p:txBody>
      </p:sp>
      <p:sp>
        <p:nvSpPr>
          <p:cNvPr id="6" name="פיצוץ: 8 נקודות 5">
            <a:extLst>
              <a:ext uri="{FF2B5EF4-FFF2-40B4-BE49-F238E27FC236}">
                <a16:creationId xmlns:a16="http://schemas.microsoft.com/office/drawing/2014/main" id="{F000DD4A-8D61-42E5-BA22-0DF9595E3C51}"/>
              </a:ext>
            </a:extLst>
          </p:cNvPr>
          <p:cNvSpPr/>
          <p:nvPr/>
        </p:nvSpPr>
        <p:spPr>
          <a:xfrm rot="21119711">
            <a:off x="6684237" y="3607213"/>
            <a:ext cx="1978429" cy="1429789"/>
          </a:xfrm>
          <a:prstGeom prst="irregularSeal1">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he-IL" sz="3200" dirty="0"/>
              <a:t>זָרִים</a:t>
            </a:r>
          </a:p>
        </p:txBody>
      </p:sp>
      <p:sp>
        <p:nvSpPr>
          <p:cNvPr id="7" name="פיצוץ: 8 נקודות 6">
            <a:extLst>
              <a:ext uri="{FF2B5EF4-FFF2-40B4-BE49-F238E27FC236}">
                <a16:creationId xmlns:a16="http://schemas.microsoft.com/office/drawing/2014/main" id="{74AB4ED6-F120-4145-BDB4-87C8BA8E110A}"/>
              </a:ext>
            </a:extLst>
          </p:cNvPr>
          <p:cNvSpPr/>
          <p:nvPr/>
        </p:nvSpPr>
        <p:spPr>
          <a:xfrm rot="670714">
            <a:off x="4173642" y="3607214"/>
            <a:ext cx="1978429" cy="1429789"/>
          </a:xfrm>
          <a:prstGeom prst="irregularSeal1">
            <a:avLst/>
          </a:prstGeom>
        </p:spPr>
        <p:style>
          <a:lnRef idx="1">
            <a:schemeClr val="dk1"/>
          </a:lnRef>
          <a:fillRef idx="2">
            <a:schemeClr val="dk1"/>
          </a:fillRef>
          <a:effectRef idx="1">
            <a:schemeClr val="dk1"/>
          </a:effectRef>
          <a:fontRef idx="minor">
            <a:schemeClr val="dk1"/>
          </a:fontRef>
        </p:style>
        <p:txBody>
          <a:bodyPr rtlCol="1" anchor="ctr"/>
          <a:lstStyle/>
          <a:p>
            <a:pPr algn="ctr"/>
            <a:r>
              <a:rPr lang="he-IL" sz="3200" dirty="0"/>
              <a:t>חוֹשֶׁךְ</a:t>
            </a:r>
          </a:p>
        </p:txBody>
      </p:sp>
      <p:sp>
        <p:nvSpPr>
          <p:cNvPr id="8" name="פיצוץ: 8 נקודות 7">
            <a:extLst>
              <a:ext uri="{FF2B5EF4-FFF2-40B4-BE49-F238E27FC236}">
                <a16:creationId xmlns:a16="http://schemas.microsoft.com/office/drawing/2014/main" id="{21FE5CC2-C014-4D86-BA39-EEAF9226CE94}"/>
              </a:ext>
            </a:extLst>
          </p:cNvPr>
          <p:cNvSpPr/>
          <p:nvPr/>
        </p:nvSpPr>
        <p:spPr>
          <a:xfrm rot="19935741">
            <a:off x="1393884" y="5064954"/>
            <a:ext cx="1978429" cy="1429789"/>
          </a:xfrm>
          <a:prstGeom prst="irregularSeal1">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he-IL" sz="3200" dirty="0"/>
              <a:t>דָּם </a:t>
            </a:r>
          </a:p>
        </p:txBody>
      </p:sp>
      <p:sp>
        <p:nvSpPr>
          <p:cNvPr id="9" name="פיצוץ: 8 נקודות 8">
            <a:extLst>
              <a:ext uri="{FF2B5EF4-FFF2-40B4-BE49-F238E27FC236}">
                <a16:creationId xmlns:a16="http://schemas.microsoft.com/office/drawing/2014/main" id="{593F7710-937F-4C1C-B398-27870913CD0B}"/>
              </a:ext>
            </a:extLst>
          </p:cNvPr>
          <p:cNvSpPr/>
          <p:nvPr/>
        </p:nvSpPr>
        <p:spPr>
          <a:xfrm rot="20820187">
            <a:off x="1973555" y="1704729"/>
            <a:ext cx="2554238" cy="1430214"/>
          </a:xfrm>
          <a:prstGeom prst="irregularSeal1">
            <a:avLst/>
          </a:prstGeom>
        </p:spPr>
        <p:style>
          <a:lnRef idx="1">
            <a:schemeClr val="accent1"/>
          </a:lnRef>
          <a:fillRef idx="2">
            <a:schemeClr val="accent1"/>
          </a:fillRef>
          <a:effectRef idx="1">
            <a:schemeClr val="accent1"/>
          </a:effectRef>
          <a:fontRef idx="minor">
            <a:schemeClr val="dk1"/>
          </a:fontRef>
        </p:style>
        <p:txBody>
          <a:bodyPr rtlCol="1" anchor="ctr"/>
          <a:lstStyle/>
          <a:p>
            <a:pPr algn="ctr"/>
            <a:r>
              <a:rPr lang="he-IL" sz="3200" dirty="0" smtClean="0"/>
              <a:t>אַזְעָקוֹת</a:t>
            </a:r>
          </a:p>
        </p:txBody>
      </p:sp>
      <p:sp>
        <p:nvSpPr>
          <p:cNvPr id="10" name="פיצוץ: 8 נקודות 9">
            <a:extLst>
              <a:ext uri="{FF2B5EF4-FFF2-40B4-BE49-F238E27FC236}">
                <a16:creationId xmlns:a16="http://schemas.microsoft.com/office/drawing/2014/main" id="{CFF19811-517E-46B9-BCDE-6ED5D6EE3FEC}"/>
              </a:ext>
            </a:extLst>
          </p:cNvPr>
          <p:cNvSpPr/>
          <p:nvPr/>
        </p:nvSpPr>
        <p:spPr>
          <a:xfrm rot="21189975">
            <a:off x="4782648" y="1848597"/>
            <a:ext cx="2191841" cy="1586793"/>
          </a:xfrm>
          <a:prstGeom prst="irregularSeal1">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3200" dirty="0"/>
              <a:t>חֲרָקִים</a:t>
            </a:r>
          </a:p>
        </p:txBody>
      </p:sp>
      <p:sp>
        <p:nvSpPr>
          <p:cNvPr id="11" name="פיצוץ: 8 נקודות 10">
            <a:extLst>
              <a:ext uri="{FF2B5EF4-FFF2-40B4-BE49-F238E27FC236}">
                <a16:creationId xmlns:a16="http://schemas.microsoft.com/office/drawing/2014/main" id="{261DCEC5-3A3D-4916-844C-E73FAB072590}"/>
              </a:ext>
            </a:extLst>
          </p:cNvPr>
          <p:cNvSpPr/>
          <p:nvPr/>
        </p:nvSpPr>
        <p:spPr>
          <a:xfrm rot="1144950">
            <a:off x="7141902" y="2180490"/>
            <a:ext cx="1978429" cy="1429789"/>
          </a:xfrm>
          <a:prstGeom prst="irregularSeal1">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he-IL" sz="3200" dirty="0" smtClean="0"/>
              <a:t>חַיּוֹת</a:t>
            </a:r>
            <a:endParaRPr lang="he-IL" sz="3200" dirty="0"/>
          </a:p>
        </p:txBody>
      </p:sp>
      <p:sp>
        <p:nvSpPr>
          <p:cNvPr id="12" name="פיצוץ: 8 נקודות 11">
            <a:extLst>
              <a:ext uri="{FF2B5EF4-FFF2-40B4-BE49-F238E27FC236}">
                <a16:creationId xmlns:a16="http://schemas.microsoft.com/office/drawing/2014/main" id="{BE78287A-41CE-4AB8-8290-217198456CF6}"/>
              </a:ext>
            </a:extLst>
          </p:cNvPr>
          <p:cNvSpPr/>
          <p:nvPr/>
        </p:nvSpPr>
        <p:spPr>
          <a:xfrm>
            <a:off x="511803" y="3501141"/>
            <a:ext cx="2661218" cy="1429789"/>
          </a:xfrm>
          <a:prstGeom prst="irregularSeal1">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he-IL" sz="3200" dirty="0"/>
              <a:t>מְכַשֵּׁפוֹת</a:t>
            </a:r>
          </a:p>
        </p:txBody>
      </p:sp>
      <p:sp>
        <p:nvSpPr>
          <p:cNvPr id="14" name="פיצוץ: 8 נקודות 13">
            <a:extLst>
              <a:ext uri="{FF2B5EF4-FFF2-40B4-BE49-F238E27FC236}">
                <a16:creationId xmlns:a16="http://schemas.microsoft.com/office/drawing/2014/main" id="{FF6069B8-57B8-44BC-8486-470083B5BC09}"/>
              </a:ext>
            </a:extLst>
          </p:cNvPr>
          <p:cNvSpPr/>
          <p:nvPr/>
        </p:nvSpPr>
        <p:spPr>
          <a:xfrm rot="20637021">
            <a:off x="8586699" y="5174508"/>
            <a:ext cx="2549163" cy="1586811"/>
          </a:xfrm>
          <a:prstGeom prst="irregularSeal1">
            <a:avLst/>
          </a:prstGeom>
        </p:spPr>
        <p:style>
          <a:lnRef idx="1">
            <a:schemeClr val="accent4"/>
          </a:lnRef>
          <a:fillRef idx="2">
            <a:schemeClr val="accent4"/>
          </a:fillRef>
          <a:effectRef idx="1">
            <a:schemeClr val="accent4"/>
          </a:effectRef>
          <a:fontRef idx="minor">
            <a:schemeClr val="dk1"/>
          </a:fontRef>
        </p:style>
        <p:txBody>
          <a:bodyPr rtlCol="1" anchor="ctr"/>
          <a:lstStyle/>
          <a:p>
            <a:pPr algn="ctr"/>
            <a:r>
              <a:rPr lang="he-IL" sz="3200" dirty="0"/>
              <a:t>מִפְלָצוֹת</a:t>
            </a:r>
          </a:p>
        </p:txBody>
      </p:sp>
      <p:sp>
        <p:nvSpPr>
          <p:cNvPr id="15" name="פיצוץ: 8 נקודות 14">
            <a:extLst>
              <a:ext uri="{FF2B5EF4-FFF2-40B4-BE49-F238E27FC236}">
                <a16:creationId xmlns:a16="http://schemas.microsoft.com/office/drawing/2014/main" id="{262B7125-7C5D-4A01-AE8E-76869C4E42F9}"/>
              </a:ext>
            </a:extLst>
          </p:cNvPr>
          <p:cNvSpPr/>
          <p:nvPr/>
        </p:nvSpPr>
        <p:spPr>
          <a:xfrm rot="199275">
            <a:off x="3475100" y="5001785"/>
            <a:ext cx="2396981" cy="1439089"/>
          </a:xfrm>
          <a:prstGeom prst="irregularSeal1">
            <a:avLst/>
          </a:prstGeom>
        </p:spPr>
        <p:style>
          <a:lnRef idx="1">
            <a:schemeClr val="accent5"/>
          </a:lnRef>
          <a:fillRef idx="2">
            <a:schemeClr val="accent5"/>
          </a:fillRef>
          <a:effectRef idx="1">
            <a:schemeClr val="accent5"/>
          </a:effectRef>
          <a:fontRef idx="minor">
            <a:schemeClr val="dk1"/>
          </a:fontRef>
        </p:style>
        <p:txBody>
          <a:bodyPr rtlCol="1" anchor="ctr"/>
          <a:lstStyle/>
          <a:p>
            <a:pPr algn="ctr"/>
            <a:r>
              <a:rPr lang="he-IL" sz="3200" dirty="0"/>
              <a:t>זוֹמְבִּים</a:t>
            </a:r>
          </a:p>
        </p:txBody>
      </p:sp>
      <p:sp>
        <p:nvSpPr>
          <p:cNvPr id="17" name="פיצוץ: 8 נקודות 16">
            <a:extLst>
              <a:ext uri="{FF2B5EF4-FFF2-40B4-BE49-F238E27FC236}">
                <a16:creationId xmlns:a16="http://schemas.microsoft.com/office/drawing/2014/main" id="{387DD725-62EA-4FDF-A166-FFD1BC220609}"/>
              </a:ext>
            </a:extLst>
          </p:cNvPr>
          <p:cNvSpPr/>
          <p:nvPr/>
        </p:nvSpPr>
        <p:spPr>
          <a:xfrm rot="670714">
            <a:off x="5901230" y="5211886"/>
            <a:ext cx="2526321" cy="1429789"/>
          </a:xfrm>
          <a:prstGeom prst="irregularSeal1">
            <a:avLst/>
          </a:prstGeom>
        </p:spPr>
        <p:style>
          <a:lnRef idx="1">
            <a:schemeClr val="accent3"/>
          </a:lnRef>
          <a:fillRef idx="2">
            <a:schemeClr val="accent3"/>
          </a:fillRef>
          <a:effectRef idx="1">
            <a:schemeClr val="accent3"/>
          </a:effectRef>
          <a:fontRef idx="minor">
            <a:schemeClr val="dk1"/>
          </a:fontRef>
        </p:style>
        <p:txBody>
          <a:bodyPr rtlCol="1" anchor="ctr"/>
          <a:lstStyle/>
          <a:p>
            <a:pPr algn="ctr"/>
            <a:r>
              <a:rPr lang="he-IL" sz="3200" dirty="0"/>
              <a:t>מַגֵּפוֹת</a:t>
            </a:r>
          </a:p>
        </p:txBody>
      </p:sp>
      <p:pic>
        <p:nvPicPr>
          <p:cNvPr id="6148" name="Picture 4" descr="Witch, Hat, Costume, Halloween, Magical">
            <a:extLst>
              <a:ext uri="{FF2B5EF4-FFF2-40B4-BE49-F238E27FC236}">
                <a16:creationId xmlns:a16="http://schemas.microsoft.com/office/drawing/2014/main" id="{FACE26BB-E016-44C3-BA36-7E4A6C468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22737">
            <a:off x="1000751" y="2714357"/>
            <a:ext cx="1345656" cy="121037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ire, Flame, Campfire, Bonfire, Warm">
            <a:extLst>
              <a:ext uri="{FF2B5EF4-FFF2-40B4-BE49-F238E27FC236}">
                <a16:creationId xmlns:a16="http://schemas.microsoft.com/office/drawing/2014/main" id="{63ABE59D-B284-4457-9B25-AC324D08FE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75122">
            <a:off x="10010463" y="3154572"/>
            <a:ext cx="809841" cy="1181742"/>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onster, Headphones, Headset, Listen">
            <a:extLst>
              <a:ext uri="{FF2B5EF4-FFF2-40B4-BE49-F238E27FC236}">
                <a16:creationId xmlns:a16="http://schemas.microsoft.com/office/drawing/2014/main" id="{918EE3D6-07ED-4CA4-B6DC-E2C2D126AD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535649">
            <a:off x="8874528" y="4765953"/>
            <a:ext cx="1132756" cy="1222657"/>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Spider, Front, Cartoon, Watch, Stripes">
            <a:extLst>
              <a:ext uri="{FF2B5EF4-FFF2-40B4-BE49-F238E27FC236}">
                <a16:creationId xmlns:a16="http://schemas.microsoft.com/office/drawing/2014/main" id="{6D35C752-8AE5-4852-AD6E-13C7AE38EE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5929" y="1625710"/>
            <a:ext cx="2002502" cy="100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6091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1"/>
          </p:nvPr>
        </p:nvSpPr>
        <p:spPr>
          <a:xfrm>
            <a:off x="1514006" y="1746465"/>
            <a:ext cx="9572625" cy="4729002"/>
          </a:xfrm>
        </p:spPr>
        <p:txBody>
          <a:bodyPr/>
          <a:lstStyle/>
          <a:p>
            <a:r>
              <a:rPr lang="he-IL" dirty="0"/>
              <a:t>אִם זֶה </a:t>
            </a:r>
            <a:r>
              <a:rPr lang="he-IL" dirty="0" smtClean="0"/>
              <a:t>מְסֻוכָּן </a:t>
            </a:r>
            <a:r>
              <a:rPr lang="he-IL" dirty="0"/>
              <a:t>נַעֲשֶׂה</a:t>
            </a:r>
            <a:r>
              <a:rPr lang="he-IL" dirty="0" smtClean="0">
                <a:solidFill>
                  <a:srgbClr val="FF0000"/>
                </a:solidFill>
              </a:rPr>
              <a:t> </a:t>
            </a:r>
            <a:r>
              <a:rPr lang="he-IL" dirty="0"/>
              <a:t>עִם זֶה מַשֶּׁהוּ : נִבְרַח</a:t>
            </a:r>
            <a:r>
              <a:rPr lang="he-IL" dirty="0" smtClean="0"/>
              <a:t>, נִילָּחֵם</a:t>
            </a:r>
          </a:p>
          <a:p>
            <a:endParaRPr lang="he-IL" dirty="0"/>
          </a:p>
          <a:p>
            <a:endParaRPr lang="he-IL" dirty="0" smtClean="0"/>
          </a:p>
          <a:p>
            <a:endParaRPr lang="he-IL" dirty="0"/>
          </a:p>
          <a:p>
            <a:endParaRPr lang="he-IL" dirty="0" smtClean="0"/>
          </a:p>
          <a:p>
            <a:r>
              <a:rPr lang="he-IL" dirty="0" smtClean="0"/>
              <a:t>אִם </a:t>
            </a:r>
            <a:r>
              <a:rPr lang="he-IL" dirty="0"/>
              <a:t>זֶה </a:t>
            </a:r>
            <a:r>
              <a:rPr lang="he-IL" dirty="0" smtClean="0"/>
              <a:t>לא מְסֻוכָּן </a:t>
            </a:r>
            <a:r>
              <a:rPr lang="he-IL" dirty="0" smtClean="0">
                <a:solidFill>
                  <a:schemeClr val="tx1"/>
                </a:solidFill>
              </a:rPr>
              <a:t>אז</a:t>
            </a:r>
            <a:r>
              <a:rPr lang="he-IL" dirty="0" smtClean="0"/>
              <a:t> נַרְגִּיעַ </a:t>
            </a:r>
            <a:r>
              <a:rPr lang="he-IL" dirty="0"/>
              <a:t>אֶת עַצְמֵנוּ</a:t>
            </a:r>
          </a:p>
        </p:txBody>
      </p:sp>
      <p:sp>
        <p:nvSpPr>
          <p:cNvPr id="3" name="כותרת 2"/>
          <p:cNvSpPr>
            <a:spLocks noGrp="1"/>
          </p:cNvSpPr>
          <p:nvPr>
            <p:ph type="title"/>
          </p:nvPr>
        </p:nvSpPr>
        <p:spPr/>
        <p:txBody>
          <a:bodyPr>
            <a:normAutofit fontScale="90000"/>
          </a:bodyPr>
          <a:lstStyle/>
          <a:p>
            <a:r>
              <a:rPr lang="he-IL" dirty="0"/>
              <a:t>אֵיךְ נִתְמוֹדֵד </a:t>
            </a:r>
            <a:r>
              <a:rPr lang="he-IL" dirty="0" smtClean="0"/>
              <a:t>עִם מָה </a:t>
            </a:r>
            <a:r>
              <a:rPr lang="he-IL" dirty="0"/>
              <a:t>שֶׁמַּפְחִיד אוֹתָנוּ?</a:t>
            </a:r>
            <a:endParaRPr lang="he-IL" dirty="0">
              <a:solidFill>
                <a:srgbClr val="FF0000"/>
              </a:solidFill>
            </a:endParaRPr>
          </a:p>
        </p:txBody>
      </p:sp>
      <p:pic>
        <p:nvPicPr>
          <p:cNvPr id="7172" name="Picture 4" descr="Animal, Snake, Happy, Reptile, Gre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136" y="3164114"/>
            <a:ext cx="4210050" cy="13936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host, Halloween, Ghostly, Horr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9296" y="4557766"/>
            <a:ext cx="1712294" cy="1854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487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1"/>
          </p:nvPr>
        </p:nvSpPr>
        <p:spPr>
          <a:xfrm>
            <a:off x="1671638" y="1928813"/>
            <a:ext cx="9572625" cy="4713287"/>
          </a:xfrm>
        </p:spPr>
        <p:txBody>
          <a:bodyPr>
            <a:normAutofit fontScale="77500" lnSpcReduction="20000"/>
          </a:bodyPr>
          <a:lstStyle/>
          <a:p>
            <a:pPr algn="r"/>
            <a:r>
              <a:rPr lang="he-IL" dirty="0"/>
              <a:t>כְּבִישׁ סוֹאֵן</a:t>
            </a:r>
          </a:p>
          <a:p>
            <a:pPr algn="r"/>
            <a:r>
              <a:rPr lang="he-IL" dirty="0"/>
              <a:t>כְּבִישׁ סוֹאֵן עִם רַמְזוֹר</a:t>
            </a:r>
          </a:p>
          <a:p>
            <a:pPr algn="r"/>
            <a:r>
              <a:rPr lang="he-IL" dirty="0" smtClean="0"/>
              <a:t>נָחָשׁ </a:t>
            </a:r>
            <a:r>
              <a:rPr lang="he-IL" dirty="0"/>
              <a:t>צֶפַע</a:t>
            </a:r>
          </a:p>
          <a:p>
            <a:pPr algn="r"/>
            <a:r>
              <a:rPr lang="he-IL" dirty="0"/>
              <a:t>סִרְטֵי אֵימָה</a:t>
            </a:r>
          </a:p>
          <a:p>
            <a:pPr algn="r"/>
            <a:r>
              <a:rPr lang="he-IL" dirty="0"/>
              <a:t>רַכֶּבֶת הָרִים</a:t>
            </a:r>
          </a:p>
          <a:p>
            <a:pPr algn="r"/>
            <a:r>
              <a:rPr lang="he-IL" dirty="0"/>
              <a:t>לִנְסוֹעַ בְּלִי חֲגוֹרַת בְּטִיחוּת</a:t>
            </a:r>
          </a:p>
          <a:p>
            <a:pPr algn="r"/>
            <a:r>
              <a:rPr lang="he-IL" dirty="0"/>
              <a:t>לִקְפּוֹץ מִמָּקוֹם גָּבוֹהַּ</a:t>
            </a:r>
          </a:p>
          <a:p>
            <a:pPr algn="r"/>
            <a:r>
              <a:rPr lang="he-IL" dirty="0"/>
              <a:t>לָלֶכֶת עַל צוּק לְלֹא גֶּדֶר </a:t>
            </a:r>
            <a:r>
              <a:rPr lang="he-IL" dirty="0" smtClean="0"/>
              <a:t>בְּטִיחוּת</a:t>
            </a:r>
          </a:p>
          <a:p>
            <a:pPr algn="r"/>
            <a:r>
              <a:rPr lang="he-IL" dirty="0"/>
              <a:t>ג'וּק</a:t>
            </a:r>
          </a:p>
          <a:p>
            <a:pPr algn="r"/>
            <a:r>
              <a:rPr lang="he-IL" dirty="0"/>
              <a:t>לִפְתּוֹר תַּרְגִּיל קָשֶׁה עַל הַלּוּחַ</a:t>
            </a:r>
          </a:p>
        </p:txBody>
      </p:sp>
      <p:sp>
        <p:nvSpPr>
          <p:cNvPr id="3" name="כותרת 2"/>
          <p:cNvSpPr>
            <a:spLocks noGrp="1"/>
          </p:cNvSpPr>
          <p:nvPr>
            <p:ph type="title"/>
          </p:nvPr>
        </p:nvSpPr>
        <p:spPr>
          <a:xfrm>
            <a:off x="1671638" y="663126"/>
            <a:ext cx="9689952" cy="720000"/>
          </a:xfrm>
        </p:spPr>
        <p:txBody>
          <a:bodyPr>
            <a:normAutofit fontScale="90000"/>
          </a:bodyPr>
          <a:lstStyle/>
          <a:p>
            <a:r>
              <a:rPr lang="he-IL" dirty="0"/>
              <a:t>בּוֹאוּ </a:t>
            </a:r>
            <a:r>
              <a:rPr lang="he-IL" dirty="0" smtClean="0"/>
              <a:t>נְתַרְגֵּל</a:t>
            </a:r>
            <a:endParaRPr lang="he-IL" sz="2700" dirty="0">
              <a:solidFill>
                <a:srgbClr val="FF0000"/>
              </a:solidFill>
            </a:endParaRPr>
          </a:p>
        </p:txBody>
      </p:sp>
      <p:sp>
        <p:nvSpPr>
          <p:cNvPr id="4" name="מציין מיקום טקסט 1"/>
          <p:cNvSpPr txBox="1">
            <a:spLocks/>
          </p:cNvSpPr>
          <p:nvPr/>
        </p:nvSpPr>
        <p:spPr>
          <a:xfrm>
            <a:off x="1267472" y="1696498"/>
            <a:ext cx="6137048" cy="3205003"/>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228600" algn="ctr" rtl="1">
              <a:lnSpc>
                <a:spcPct val="100000"/>
              </a:lnSpc>
              <a:spcBef>
                <a:spcPts val="800"/>
              </a:spcBef>
              <a:spcAft>
                <a:spcPts val="0"/>
              </a:spcAft>
              <a:buClr>
                <a:schemeClr val="dk1"/>
              </a:buClr>
              <a:buSzPts val="3600"/>
              <a:buFont typeface="Calibri"/>
              <a:buNone/>
              <a:defRPr sz="3600" b="0" i="0" u="none" strike="noStrike" cap="none">
                <a:solidFill>
                  <a:schemeClr val="dk1"/>
                </a:solidFill>
                <a:latin typeface="Calibri"/>
                <a:ea typeface="Calibri"/>
                <a:cs typeface="Calibri"/>
                <a:sym typeface="Calibri"/>
              </a:defRPr>
            </a:lvl1pPr>
            <a:lvl2pPr marL="914400" marR="0" lvl="1" indent="-228600" algn="ctr" rtl="1">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L="1371600" marR="0" lvl="2" indent="-228600"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L="1828800" marR="0" lvl="3"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L="2286000" marR="0" lvl="4" indent="-228600"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lang="he-IL" dirty="0" smtClean="0"/>
          </a:p>
          <a:p>
            <a:r>
              <a:rPr lang="he-IL" dirty="0"/>
              <a:t>מַפְחִיד וְלֹא </a:t>
            </a:r>
            <a:r>
              <a:rPr lang="he-IL" dirty="0" smtClean="0"/>
              <a:t>מְסֻוכָּן</a:t>
            </a:r>
          </a:p>
          <a:p>
            <a:endParaRPr lang="he-IL" dirty="0" smtClean="0"/>
          </a:p>
          <a:p>
            <a:r>
              <a:rPr lang="he-IL" b="1" dirty="0" smtClean="0"/>
              <a:t>או</a:t>
            </a:r>
          </a:p>
          <a:p>
            <a:endParaRPr lang="he-IL" dirty="0" smtClean="0"/>
          </a:p>
          <a:p>
            <a:r>
              <a:rPr lang="he-IL" dirty="0" smtClean="0"/>
              <a:t>גַּם </a:t>
            </a:r>
            <a:r>
              <a:rPr lang="he-IL" dirty="0"/>
              <a:t>מַפְחִיד וְגַם </a:t>
            </a:r>
            <a:r>
              <a:rPr lang="he-IL" dirty="0" smtClean="0"/>
              <a:t>מְסֻוכָּן</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394" y="5386134"/>
            <a:ext cx="2237242" cy="740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0598" y="2296805"/>
            <a:ext cx="1078707" cy="117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Shepherd, Staff, Bible, Religious, 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69" y="2208687"/>
            <a:ext cx="1952625"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17498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3B7917E1-2173-4780-85E9-77783A71190A}"/>
              </a:ext>
            </a:extLst>
          </p:cNvPr>
          <p:cNvSpPr>
            <a:spLocks noGrp="1"/>
          </p:cNvSpPr>
          <p:nvPr>
            <p:ph type="body" idx="1"/>
          </p:nvPr>
        </p:nvSpPr>
        <p:spPr>
          <a:xfrm>
            <a:off x="-353914" y="1509713"/>
            <a:ext cx="12668250" cy="1785937"/>
          </a:xfrm>
        </p:spPr>
        <p:txBody>
          <a:bodyPr>
            <a:normAutofit fontScale="92500" lnSpcReduction="10000"/>
          </a:bodyPr>
          <a:lstStyle/>
          <a:p>
            <a:r>
              <a:rPr lang="he-IL" dirty="0" smtClean="0">
                <a:solidFill>
                  <a:schemeClr val="tx1"/>
                </a:solidFill>
              </a:rPr>
              <a:t>הַפַּחַד הוא </a:t>
            </a:r>
            <a:r>
              <a:rPr lang="he-IL" dirty="0">
                <a:solidFill>
                  <a:schemeClr val="tx1"/>
                </a:solidFill>
              </a:rPr>
              <a:t>כְּמוֹ גַּל.</a:t>
            </a:r>
          </a:p>
          <a:p>
            <a:r>
              <a:rPr lang="he-IL" dirty="0">
                <a:solidFill>
                  <a:schemeClr val="tx1"/>
                </a:solidFill>
              </a:rPr>
              <a:t>יֵשׁ </a:t>
            </a:r>
            <a:r>
              <a:rPr lang="he-IL" dirty="0" smtClean="0">
                <a:solidFill>
                  <a:schemeClr val="tx1"/>
                </a:solidFill>
              </a:rPr>
              <a:t>לו </a:t>
            </a:r>
            <a:r>
              <a:rPr lang="he-IL" dirty="0">
                <a:solidFill>
                  <a:schemeClr val="tx1"/>
                </a:solidFill>
              </a:rPr>
              <a:t>הַתְחָלָה, אֶמְצַע וְסוֹף</a:t>
            </a:r>
          </a:p>
          <a:p>
            <a:r>
              <a:rPr lang="he-IL" dirty="0">
                <a:solidFill>
                  <a:schemeClr val="tx1"/>
                </a:solidFill>
              </a:rPr>
              <a:t>בְּדֶרֶךְ כְּלָל </a:t>
            </a:r>
            <a:r>
              <a:rPr lang="he-IL" dirty="0" smtClean="0">
                <a:solidFill>
                  <a:schemeClr val="tx1"/>
                </a:solidFill>
              </a:rPr>
              <a:t>הוא חוֹלֶף מעָצְמו.</a:t>
            </a:r>
            <a:endParaRPr lang="he-IL" dirty="0">
              <a:solidFill>
                <a:schemeClr val="tx1"/>
              </a:solidFill>
            </a:endParaRPr>
          </a:p>
        </p:txBody>
      </p:sp>
      <p:sp>
        <p:nvSpPr>
          <p:cNvPr id="3" name="כותרת 2">
            <a:extLst>
              <a:ext uri="{FF2B5EF4-FFF2-40B4-BE49-F238E27FC236}">
                <a16:creationId xmlns:a16="http://schemas.microsoft.com/office/drawing/2014/main" id="{4E166DCB-8968-4924-8D77-00C4C66C5ED7}"/>
              </a:ext>
            </a:extLst>
          </p:cNvPr>
          <p:cNvSpPr>
            <a:spLocks noGrp="1"/>
          </p:cNvSpPr>
          <p:nvPr>
            <p:ph type="title"/>
          </p:nvPr>
        </p:nvSpPr>
        <p:spPr/>
        <p:txBody>
          <a:bodyPr>
            <a:normAutofit fontScale="90000"/>
          </a:bodyPr>
          <a:lstStyle/>
          <a:p>
            <a:r>
              <a:rPr lang="he-IL" dirty="0"/>
              <a:t>חָשׁוּב לָדַעַת וְלִזְכּוֹר...</a:t>
            </a:r>
          </a:p>
        </p:txBody>
      </p:sp>
      <p:pic>
        <p:nvPicPr>
          <p:cNvPr id="10244" name="Picture 4" descr="Water, Sea, Surf, Nature, Turquoise">
            <a:extLst>
              <a:ext uri="{FF2B5EF4-FFF2-40B4-BE49-F238E27FC236}">
                <a16:creationId xmlns:a16="http://schemas.microsoft.com/office/drawing/2014/main" id="{A0D0540D-208B-439B-AE65-84B7F55EFF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757" y="3295650"/>
            <a:ext cx="7921888" cy="288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69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1"/>
          </p:nvPr>
        </p:nvSpPr>
        <p:spPr>
          <a:xfrm>
            <a:off x="6248400" y="1966913"/>
            <a:ext cx="5472113" cy="4681537"/>
          </a:xfrm>
        </p:spPr>
        <p:txBody>
          <a:bodyPr>
            <a:normAutofit fontScale="92500" lnSpcReduction="20000"/>
          </a:bodyPr>
          <a:lstStyle/>
          <a:p>
            <a:pPr marL="800100" indent="-571500" algn="r">
              <a:buFont typeface="Arial" panose="020B0604020202020204" pitchFamily="34" charset="0"/>
              <a:buChar char="•"/>
            </a:pPr>
            <a:r>
              <a:rPr lang="he-IL" dirty="0"/>
              <a:t>שְׁמִי </a:t>
            </a:r>
            <a:r>
              <a:rPr lang="he-IL" dirty="0" smtClean="0"/>
              <a:t>ה</a:t>
            </a:r>
            <a:r>
              <a:rPr lang="he-IL" dirty="0" smtClean="0">
                <a:solidFill>
                  <a:schemeClr val="tx1"/>
                </a:solidFill>
              </a:rPr>
              <a:t>מִפְלֶצֶת </a:t>
            </a:r>
            <a:r>
              <a:rPr lang="he-IL" dirty="0" err="1"/>
              <a:t>לילפלצת</a:t>
            </a:r>
            <a:endParaRPr lang="he-IL" dirty="0"/>
          </a:p>
          <a:p>
            <a:pPr marL="800100" indent="-571500" algn="r">
              <a:buFont typeface="Arial" panose="020B0604020202020204" pitchFamily="34" charset="0"/>
              <a:buChar char="•"/>
            </a:pPr>
            <a:r>
              <a:rPr lang="he-IL" dirty="0"/>
              <a:t>אֲנִי גּוֹרֶמֶת </a:t>
            </a:r>
            <a:r>
              <a:rPr lang="he-IL" dirty="0" smtClean="0"/>
              <a:t>לְפַחֵד מֵהַחוֹשֶׁךְ.</a:t>
            </a:r>
            <a:endParaRPr lang="he-IL" dirty="0"/>
          </a:p>
          <a:p>
            <a:pPr marL="800100" indent="-571500" algn="r">
              <a:buFont typeface="Arial" panose="020B0604020202020204" pitchFamily="34" charset="0"/>
              <a:buChar char="•"/>
            </a:pPr>
            <a:r>
              <a:rPr lang="he-IL" dirty="0"/>
              <a:t>אֲנִי גְּדֵלָה כְּשֶׁמְּכַבִּים אֶת הָאוֹר </a:t>
            </a:r>
          </a:p>
          <a:p>
            <a:pPr marL="228600" indent="0" algn="r"/>
            <a:r>
              <a:rPr lang="he-IL" dirty="0" smtClean="0"/>
              <a:t>      וּמַגִּיעָה </a:t>
            </a:r>
            <a:r>
              <a:rPr lang="he-IL" dirty="0"/>
              <a:t>בְּעִיקָּר </a:t>
            </a:r>
            <a:r>
              <a:rPr lang="he-IL" dirty="0" smtClean="0"/>
              <a:t>בַּלַּיְלָה.</a:t>
            </a:r>
            <a:endParaRPr lang="he-IL" dirty="0"/>
          </a:p>
          <a:p>
            <a:pPr marL="800100" indent="-571500" algn="r">
              <a:buFont typeface="Arial" panose="020B0604020202020204" pitchFamily="34" charset="0"/>
              <a:buChar char="•"/>
            </a:pPr>
            <a:r>
              <a:rPr lang="he-IL" dirty="0"/>
              <a:t>אֲנִי אוֹהֶבֶת לֶאֱכוֹל </a:t>
            </a:r>
            <a:r>
              <a:rPr lang="he-IL" dirty="0" smtClean="0"/>
              <a:t>כּוֹכָבִים.</a:t>
            </a:r>
            <a:endParaRPr lang="he-IL" dirty="0"/>
          </a:p>
          <a:p>
            <a:pPr marL="800100" indent="-571500" algn="r">
              <a:buFont typeface="Arial" panose="020B0604020202020204" pitchFamily="34" charset="0"/>
              <a:buChar char="•"/>
            </a:pPr>
            <a:r>
              <a:rPr lang="he-IL" dirty="0"/>
              <a:t>כְּדֵי לְגָרֵשׁ אוֹתִי אֶפְשָׁר לְהַדְלִיק אוֹר קָטָן וּמִיָּד אֲנִי </a:t>
            </a:r>
            <a:r>
              <a:rPr lang="he-IL" dirty="0" smtClean="0"/>
              <a:t>בּוֹרַחַת.</a:t>
            </a:r>
            <a:endParaRPr lang="he-IL" dirty="0"/>
          </a:p>
          <a:p>
            <a:pPr marL="800100" indent="-571500" algn="r">
              <a:buFont typeface="Arial" panose="020B0604020202020204" pitchFamily="34" charset="0"/>
              <a:buChar char="•"/>
            </a:pPr>
            <a:r>
              <a:rPr lang="he-IL" dirty="0" smtClean="0"/>
              <a:t>לִפְעָמִים, </a:t>
            </a:r>
            <a:r>
              <a:rPr lang="he-IL" dirty="0"/>
              <a:t>גַּם אִם מִישֶׁהוּ שׁוֹרֵק אוֹ שָׁר לְעַצְמוֹ אֲנִי </a:t>
            </a:r>
            <a:r>
              <a:rPr lang="he-IL" dirty="0" smtClean="0"/>
              <a:t>בּוֹרַחַת.</a:t>
            </a:r>
            <a:endParaRPr lang="he-IL" dirty="0"/>
          </a:p>
        </p:txBody>
      </p:sp>
      <p:sp>
        <p:nvSpPr>
          <p:cNvPr id="3" name="כותרת 2"/>
          <p:cNvSpPr>
            <a:spLocks noGrp="1"/>
          </p:cNvSpPr>
          <p:nvPr>
            <p:ph type="title"/>
          </p:nvPr>
        </p:nvSpPr>
        <p:spPr/>
        <p:txBody>
          <a:bodyPr>
            <a:normAutofit fontScale="90000"/>
          </a:bodyPr>
          <a:lstStyle/>
          <a:p>
            <a:r>
              <a:rPr lang="he-IL" dirty="0"/>
              <a:t>בּוֹאוּ נְצַיֵּיר מִפְלֶצֶת</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182" t="8979" r="19048" b="8236"/>
          <a:stretch/>
        </p:blipFill>
        <p:spPr bwMode="auto">
          <a:xfrm>
            <a:off x="1828800" y="1943100"/>
            <a:ext cx="3200400" cy="42156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4905235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p:cNvSpPr>
            <a:spLocks noGrp="1"/>
          </p:cNvSpPr>
          <p:nvPr>
            <p:ph type="body" idx="1"/>
          </p:nvPr>
        </p:nvSpPr>
        <p:spPr>
          <a:xfrm>
            <a:off x="2530930" y="1890713"/>
            <a:ext cx="8065634" cy="4510087"/>
          </a:xfrm>
        </p:spPr>
        <p:txBody>
          <a:bodyPr>
            <a:normAutofit lnSpcReduction="10000"/>
          </a:bodyPr>
          <a:lstStyle/>
          <a:p>
            <a:pPr marL="800100" indent="-571500" algn="r">
              <a:buFont typeface="Arial" panose="020B0604020202020204" pitchFamily="34" charset="0"/>
              <a:buChar char="•"/>
            </a:pPr>
            <a:r>
              <a:rPr lang="he-IL" dirty="0"/>
              <a:t>שֵׁם הַמִּפְלֶצֶת</a:t>
            </a:r>
          </a:p>
          <a:p>
            <a:pPr marL="800100" indent="-571500" algn="r">
              <a:buFont typeface="Arial" panose="020B0604020202020204" pitchFamily="34" charset="0"/>
              <a:buChar char="•"/>
            </a:pPr>
            <a:r>
              <a:rPr lang="he-IL" dirty="0"/>
              <a:t>מָה הַצֶּבַע וְהַצּוּרָה שֶׁלִּי? אֵיךְ </a:t>
            </a:r>
            <a:r>
              <a:rPr lang="he-IL" dirty="0" smtClean="0"/>
              <a:t>אֲנִי נִרְאֵית</a:t>
            </a:r>
            <a:r>
              <a:rPr lang="he-IL" dirty="0"/>
              <a:t>?</a:t>
            </a:r>
          </a:p>
          <a:p>
            <a:pPr marL="800100" indent="-571500" algn="r">
              <a:buFont typeface="Arial" panose="020B0604020202020204" pitchFamily="34" charset="0"/>
              <a:buChar char="•"/>
            </a:pPr>
            <a:r>
              <a:rPr lang="he-IL" dirty="0"/>
              <a:t>מָה אֲנִי גּוֹרֶמֶת?</a:t>
            </a:r>
          </a:p>
          <a:p>
            <a:pPr marL="800100" indent="-571500" algn="r">
              <a:buFont typeface="Arial" panose="020B0604020202020204" pitchFamily="34" charset="0"/>
              <a:buChar char="•"/>
            </a:pPr>
            <a:r>
              <a:rPr lang="he-IL" dirty="0"/>
              <a:t>אֵיךְ אֲנִי גְּדֵלָה?</a:t>
            </a:r>
          </a:p>
          <a:p>
            <a:pPr marL="800100" indent="-571500" algn="r">
              <a:buFont typeface="Arial" panose="020B0604020202020204" pitchFamily="34" charset="0"/>
              <a:buChar char="•"/>
            </a:pPr>
            <a:r>
              <a:rPr lang="he-IL" dirty="0"/>
              <a:t>מָתַי אֲנִי מוֹפִיעָה?</a:t>
            </a:r>
          </a:p>
          <a:p>
            <a:pPr marL="800100" indent="-571500" algn="r">
              <a:buFont typeface="Arial" panose="020B0604020202020204" pitchFamily="34" charset="0"/>
              <a:buChar char="•"/>
            </a:pPr>
            <a:r>
              <a:rPr lang="he-IL" dirty="0"/>
              <a:t>מָה אֲנִי אוֹהֶבֶת לֶאֱכוֹל?</a:t>
            </a:r>
          </a:p>
          <a:p>
            <a:pPr marL="800100" indent="-571500" algn="r">
              <a:buFont typeface="Arial" panose="020B0604020202020204" pitchFamily="34" charset="0"/>
              <a:buChar char="•"/>
            </a:pPr>
            <a:r>
              <a:rPr lang="he-IL" dirty="0"/>
              <a:t>אֵיךְ אֶפְשָׁר לְהַבְרִיחַ אוֹתִי?</a:t>
            </a:r>
          </a:p>
        </p:txBody>
      </p:sp>
      <p:sp>
        <p:nvSpPr>
          <p:cNvPr id="3" name="כותרת 2"/>
          <p:cNvSpPr>
            <a:spLocks noGrp="1"/>
          </p:cNvSpPr>
          <p:nvPr>
            <p:ph type="title"/>
          </p:nvPr>
        </p:nvSpPr>
        <p:spPr/>
        <p:txBody>
          <a:bodyPr>
            <a:normAutofit fontScale="90000"/>
          </a:bodyPr>
          <a:lstStyle/>
          <a:p>
            <a:r>
              <a:rPr lang="he-IL" dirty="0"/>
              <a:t>צַיְּירוּ אֶת הַמִּפְלֶצֶת שֶׁלָּכֶם</a:t>
            </a: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9659" y="5046663"/>
            <a:ext cx="1059429" cy="167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89659" y="3581400"/>
            <a:ext cx="1324414"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6718" y="2133601"/>
            <a:ext cx="1437355"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5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59023" y="616142"/>
            <a:ext cx="2150423" cy="766984"/>
          </a:xfrm>
          <a:prstGeom prst="rect">
            <a:avLst/>
          </a:prstGeom>
        </p:spPr>
      </p:pic>
    </p:spTree>
    <p:extLst>
      <p:ext uri="{BB962C8B-B14F-4D97-AF65-F5344CB8AC3E}">
        <p14:creationId xmlns:p14="http://schemas.microsoft.com/office/powerpoint/2010/main" val="1934165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normAutofit fontScale="90000"/>
          </a:bodyPr>
          <a:lstStyle/>
          <a:p>
            <a:r>
              <a:rPr lang="he-IL" dirty="0"/>
              <a:t>מָה עוֹשִׂים כְּדֵי לְהִתְמוֹדֵד עִם הַפַּחַד?</a:t>
            </a:r>
          </a:p>
        </p:txBody>
      </p:sp>
      <p:pic>
        <p:nvPicPr>
          <p:cNvPr id="1026" name="Picture 2" descr="Gymnast Stick Man, Man, Sti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2307" y="1926643"/>
            <a:ext cx="2174662" cy="15403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597" y="1838809"/>
            <a:ext cx="2098779" cy="1599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eart, Love, Holiday, Valentines, 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2672" y="2089254"/>
            <a:ext cx="1598913" cy="155768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Boy, Child, Comic Characters, Da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2048" y="5090619"/>
            <a:ext cx="1816839" cy="134580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raying, Hands, Religion, Pray, Prayer, Jesus, Go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0168" y="5221355"/>
            <a:ext cx="744850" cy="115580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riends, Friendship, People, Friend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4783" y="5176011"/>
            <a:ext cx="1438355" cy="126041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icorn, Clipart, Blue, Pony, Cu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67199">
            <a:off x="837417" y="4357478"/>
            <a:ext cx="1896910" cy="2247211"/>
          </a:xfrm>
          <a:prstGeom prst="rect">
            <a:avLst/>
          </a:prstGeom>
          <a:noFill/>
          <a:extLst>
            <a:ext uri="{909E8E84-426E-40DD-AFC4-6F175D3DCCD1}">
              <a14:hiddenFill xmlns:a14="http://schemas.microsoft.com/office/drawing/2010/main">
                <a:solidFill>
                  <a:srgbClr val="FFFFFF"/>
                </a:solidFill>
              </a14:hiddenFill>
            </a:ext>
          </a:extLst>
        </p:spPr>
      </p:pic>
      <p:sp>
        <p:nvSpPr>
          <p:cNvPr id="4" name="מלבן 3"/>
          <p:cNvSpPr/>
          <p:nvPr/>
        </p:nvSpPr>
        <p:spPr>
          <a:xfrm>
            <a:off x="619941" y="3467029"/>
            <a:ext cx="11220450" cy="1754326"/>
          </a:xfrm>
          <a:prstGeom prst="rect">
            <a:avLst/>
          </a:prstGeom>
        </p:spPr>
        <p:txBody>
          <a:bodyPr wrap="square">
            <a:spAutoFit/>
          </a:bodyPr>
          <a:lstStyle/>
          <a:p>
            <a:pPr algn="r" rtl="1"/>
            <a:r>
              <a:rPr lang="he-IL" sz="3600" dirty="0" smtClean="0">
                <a:latin typeface="Calibri" panose="020F0502020204030204" pitchFamily="34" charset="0"/>
                <a:cs typeface="Calibri" panose="020F0502020204030204" pitchFamily="34" charset="0"/>
              </a:rPr>
              <a:t>    גּוּף                                   שֵׂכֶל                            רֶגֶשׁ</a:t>
            </a:r>
          </a:p>
          <a:p>
            <a:pPr algn="r" rtl="1"/>
            <a:endParaRPr lang="he-IL" sz="3600" dirty="0">
              <a:latin typeface="Calibri" panose="020F0502020204030204" pitchFamily="34" charset="0"/>
              <a:cs typeface="Calibri" panose="020F0502020204030204" pitchFamily="34" charset="0"/>
            </a:endParaRPr>
          </a:p>
          <a:p>
            <a:pPr algn="r" rtl="1"/>
            <a:r>
              <a:rPr lang="he-IL" sz="3600" dirty="0" smtClean="0">
                <a:latin typeface="Calibri" panose="020F0502020204030204" pitchFamily="34" charset="0"/>
                <a:cs typeface="Calibri" panose="020F0502020204030204" pitchFamily="34" charset="0"/>
              </a:rPr>
              <a:t>מִשְׁפָּחָה                אֱמוּנָה            חֶבְרָה                   דִּמְיוֹן</a:t>
            </a:r>
            <a:endParaRPr lang="he-IL"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1702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A32DAED7-AA72-4127-BA39-0E87F0F65F15}"/>
              </a:ext>
            </a:extLst>
          </p:cNvPr>
          <p:cNvSpPr>
            <a:spLocks noGrp="1"/>
          </p:cNvSpPr>
          <p:nvPr>
            <p:ph type="body" idx="1"/>
          </p:nvPr>
        </p:nvSpPr>
        <p:spPr>
          <a:xfrm>
            <a:off x="1671638" y="1696063"/>
            <a:ext cx="9572625" cy="3844925"/>
          </a:xfrm>
        </p:spPr>
        <p:txBody>
          <a:bodyPr/>
          <a:lstStyle/>
          <a:p>
            <a:pPr algn="r"/>
            <a:r>
              <a:rPr lang="he-IL" dirty="0"/>
              <a:t>חָשׁוּב לַעֲשׂוֹת פְּעִילוּיוֹת לְהַרְגָּעַת הַגּוּף</a:t>
            </a:r>
          </a:p>
          <a:p>
            <a:pPr algn="r"/>
            <a:r>
              <a:rPr lang="he-IL" dirty="0"/>
              <a:t>נְשִׁימוֹת</a:t>
            </a:r>
          </a:p>
          <a:p>
            <a:pPr algn="r"/>
            <a:r>
              <a:rPr lang="he-IL" dirty="0"/>
              <a:t>הַרְפָּיָה</a:t>
            </a:r>
          </a:p>
          <a:p>
            <a:pPr algn="r"/>
            <a:r>
              <a:rPr lang="he-IL" dirty="0"/>
              <a:t>חִיבּוּק</a:t>
            </a:r>
          </a:p>
          <a:p>
            <a:pPr algn="r"/>
            <a:r>
              <a:rPr lang="he-IL" dirty="0"/>
              <a:t>פְּעִילוּת גּוּפָנִית</a:t>
            </a:r>
          </a:p>
        </p:txBody>
      </p:sp>
      <p:sp>
        <p:nvSpPr>
          <p:cNvPr id="3" name="כותרת 2">
            <a:extLst>
              <a:ext uri="{FF2B5EF4-FFF2-40B4-BE49-F238E27FC236}">
                <a16:creationId xmlns:a16="http://schemas.microsoft.com/office/drawing/2014/main" id="{2744591E-50A7-47E5-A25D-C5366055CA7A}"/>
              </a:ext>
            </a:extLst>
          </p:cNvPr>
          <p:cNvSpPr>
            <a:spLocks noGrp="1"/>
          </p:cNvSpPr>
          <p:nvPr>
            <p:ph type="title"/>
          </p:nvPr>
        </p:nvSpPr>
        <p:spPr/>
        <p:txBody>
          <a:bodyPr>
            <a:normAutofit fontScale="90000"/>
          </a:bodyPr>
          <a:lstStyle/>
          <a:p>
            <a:r>
              <a:rPr lang="he-IL" dirty="0"/>
              <a:t>מַרְגִּיעִים אֶת הַגּוּף</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019" y="2905124"/>
            <a:ext cx="4581320" cy="324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5798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29B3BC4A-39C1-4159-B99C-F7D4BA227A4F}"/>
              </a:ext>
            </a:extLst>
          </p:cNvPr>
          <p:cNvSpPr>
            <a:spLocks noGrp="1"/>
          </p:cNvSpPr>
          <p:nvPr>
            <p:ph type="title"/>
          </p:nvPr>
        </p:nvSpPr>
        <p:spPr/>
        <p:txBody>
          <a:bodyPr>
            <a:normAutofit fontScale="90000"/>
          </a:bodyPr>
          <a:lstStyle/>
          <a:p>
            <a:r>
              <a:rPr lang="he-IL" dirty="0"/>
              <a:t>מַרְגִּיעִים אֶת הַשֶּׂכֶל</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93" y="2352639"/>
            <a:ext cx="4453164" cy="3391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ציין מיקום טקסט 1">
            <a:extLst>
              <a:ext uri="{FF2B5EF4-FFF2-40B4-BE49-F238E27FC236}">
                <a16:creationId xmlns:a16="http://schemas.microsoft.com/office/drawing/2014/main" id="{E39D8689-C7E0-49B8-A96A-8C4F04B570D8}"/>
              </a:ext>
            </a:extLst>
          </p:cNvPr>
          <p:cNvSpPr>
            <a:spLocks noGrp="1"/>
          </p:cNvSpPr>
          <p:nvPr>
            <p:ph type="body" idx="1"/>
          </p:nvPr>
        </p:nvSpPr>
        <p:spPr>
          <a:xfrm>
            <a:off x="4717143" y="2352639"/>
            <a:ext cx="7210198" cy="3844925"/>
          </a:xfrm>
        </p:spPr>
        <p:txBody>
          <a:bodyPr>
            <a:normAutofit/>
          </a:bodyPr>
          <a:lstStyle/>
          <a:p>
            <a:pPr marL="800100" indent="-571500" algn="r">
              <a:buFont typeface="Arial" panose="020B0604020202020204" pitchFamily="34" charset="0"/>
              <a:buChar char="•"/>
            </a:pPr>
            <a:r>
              <a:rPr lang="he-IL" dirty="0"/>
              <a:t>מַחְשָׁבוֹת </a:t>
            </a:r>
            <a:r>
              <a:rPr lang="he-IL" dirty="0" smtClean="0"/>
              <a:t>מְעוֹדְדוֹת</a:t>
            </a:r>
          </a:p>
          <a:p>
            <a:pPr marL="800100" indent="-571500" algn="r">
              <a:buFont typeface="Arial" panose="020B0604020202020204" pitchFamily="34" charset="0"/>
              <a:buChar char="•"/>
            </a:pPr>
            <a:r>
              <a:rPr lang="he-IL" dirty="0" smtClean="0"/>
              <a:t>מֵידָע</a:t>
            </a:r>
            <a:endParaRPr lang="he-IL" dirty="0"/>
          </a:p>
          <a:p>
            <a:pPr marL="800100" indent="-571500" algn="r">
              <a:buFont typeface="Arial" panose="020B0604020202020204" pitchFamily="34" charset="0"/>
              <a:buChar char="•"/>
            </a:pPr>
            <a:r>
              <a:rPr lang="he-IL" dirty="0"/>
              <a:t>רְשִׁימָה שֶׁל דְּבָרִים שֶׁיַּעַזְרוּ לְהִתְמוֹדֵד</a:t>
            </a:r>
          </a:p>
        </p:txBody>
      </p:sp>
    </p:spTree>
    <p:extLst>
      <p:ext uri="{BB962C8B-B14F-4D97-AF65-F5344CB8AC3E}">
        <p14:creationId xmlns:p14="http://schemas.microsoft.com/office/powerpoint/2010/main" val="6700388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10F02098-D8ED-4174-A1A6-E40E85F60C36}"/>
              </a:ext>
            </a:extLst>
          </p:cNvPr>
          <p:cNvSpPr>
            <a:spLocks noGrp="1"/>
          </p:cNvSpPr>
          <p:nvPr>
            <p:ph type="body" idx="1"/>
          </p:nvPr>
        </p:nvSpPr>
        <p:spPr>
          <a:xfrm>
            <a:off x="2821429" y="2346325"/>
            <a:ext cx="8800322" cy="3844925"/>
          </a:xfrm>
        </p:spPr>
        <p:txBody>
          <a:bodyPr>
            <a:normAutofit fontScale="92500" lnSpcReduction="20000"/>
          </a:bodyPr>
          <a:lstStyle/>
          <a:p>
            <a:pPr algn="r"/>
            <a:r>
              <a:rPr lang="he-IL" dirty="0"/>
              <a:t>יֵשׁ דְּרָכִים רַבּוֹת לְהַבִּיעַ רְגָשׁוֹת, לְמָשָׁל:</a:t>
            </a:r>
          </a:p>
          <a:p>
            <a:pPr algn="r"/>
            <a:r>
              <a:rPr lang="he-IL" dirty="0"/>
              <a:t>לְדַבֵּר עִם מִישֶׁהוּ</a:t>
            </a:r>
          </a:p>
          <a:p>
            <a:pPr algn="r"/>
            <a:r>
              <a:rPr lang="he-IL" dirty="0"/>
              <a:t>לִכְתּוֹב יוֹמָן אִישִׁי אוֹ מִכְתָּב</a:t>
            </a:r>
          </a:p>
          <a:p>
            <a:pPr algn="r"/>
            <a:r>
              <a:rPr lang="he-IL" dirty="0"/>
              <a:t>לְצַיֵּיר</a:t>
            </a:r>
          </a:p>
          <a:p>
            <a:pPr algn="r"/>
            <a:r>
              <a:rPr lang="he-IL" dirty="0" smtClean="0"/>
              <a:t>לִיצוֹר בְּחוֹמֶר </a:t>
            </a:r>
            <a:r>
              <a:rPr lang="he-IL" dirty="0"/>
              <a:t>כָּלְשֶׁהוּ</a:t>
            </a:r>
          </a:p>
          <a:p>
            <a:pPr algn="r"/>
            <a:r>
              <a:rPr lang="he-IL" dirty="0"/>
              <a:t>לְהַמְחִיז</a:t>
            </a:r>
          </a:p>
          <a:p>
            <a:pPr algn="r"/>
            <a:r>
              <a:rPr lang="he-IL" dirty="0"/>
              <a:t>לִרְקוֹד</a:t>
            </a:r>
          </a:p>
        </p:txBody>
      </p:sp>
      <p:sp>
        <p:nvSpPr>
          <p:cNvPr id="3" name="כותרת 2">
            <a:extLst>
              <a:ext uri="{FF2B5EF4-FFF2-40B4-BE49-F238E27FC236}">
                <a16:creationId xmlns:a16="http://schemas.microsoft.com/office/drawing/2014/main" id="{B96B73D9-2082-4E6F-9B53-4429E0A27923}"/>
              </a:ext>
            </a:extLst>
          </p:cNvPr>
          <p:cNvSpPr>
            <a:spLocks noGrp="1"/>
          </p:cNvSpPr>
          <p:nvPr>
            <p:ph type="title"/>
          </p:nvPr>
        </p:nvSpPr>
        <p:spPr/>
        <p:txBody>
          <a:bodyPr>
            <a:normAutofit fontScale="90000"/>
          </a:bodyPr>
          <a:lstStyle/>
          <a:p>
            <a:r>
              <a:rPr lang="he-IL" dirty="0"/>
              <a:t>מרגיעים את הרגש</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1" y="2346325"/>
            <a:ext cx="3716338" cy="3602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85170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מָה נִלְמָד הַיּוֹם?</a:t>
            </a:r>
          </a:p>
        </p:txBody>
      </p:sp>
      <p:sp>
        <p:nvSpPr>
          <p:cNvPr id="3" name="מציין מיקום טקסט 2"/>
          <p:cNvSpPr>
            <a:spLocks noGrp="1"/>
          </p:cNvSpPr>
          <p:nvPr>
            <p:ph type="body" idx="1"/>
          </p:nvPr>
        </p:nvSpPr>
        <p:spPr>
          <a:xfrm>
            <a:off x="1671638" y="1928813"/>
            <a:ext cx="9572625" cy="4725987"/>
          </a:xfrm>
        </p:spPr>
        <p:txBody>
          <a:bodyPr>
            <a:normAutofit/>
          </a:bodyPr>
          <a:lstStyle/>
          <a:p>
            <a:pPr marL="800100" indent="-571500" algn="r">
              <a:buClr>
                <a:schemeClr val="accent2"/>
              </a:buClr>
              <a:buFont typeface="Wingdings" panose="05000000000000000000" pitchFamily="2" charset="2"/>
              <a:buChar char="§"/>
            </a:pPr>
            <a:r>
              <a:rPr lang="he-IL" dirty="0"/>
              <a:t>מַהוּ פַּחַד</a:t>
            </a:r>
          </a:p>
          <a:p>
            <a:pPr marL="800100" indent="-571500" algn="r">
              <a:buClr>
                <a:schemeClr val="accent2"/>
              </a:buClr>
              <a:buFont typeface="Wingdings" panose="05000000000000000000" pitchFamily="2" charset="2"/>
              <a:buChar char="§"/>
            </a:pPr>
            <a:r>
              <a:rPr lang="he-IL" dirty="0"/>
              <a:t>לָמָּה אֲנַחְנוּ פּוֹחֲדִים?</a:t>
            </a:r>
          </a:p>
          <a:p>
            <a:pPr marL="800100" indent="-571500" algn="r">
              <a:buClr>
                <a:schemeClr val="accent2"/>
              </a:buClr>
              <a:buFont typeface="Wingdings" panose="05000000000000000000" pitchFamily="2" charset="2"/>
              <a:buChar char="§"/>
            </a:pPr>
            <a:r>
              <a:rPr lang="he-IL" dirty="0"/>
              <a:t>מָה קוֹרֶה לָנוּ כְּשֶׁאֲנַחְנוּ פּוֹחֲדִים? </a:t>
            </a:r>
          </a:p>
          <a:p>
            <a:pPr marL="800100" indent="-571500" algn="r">
              <a:buClr>
                <a:schemeClr val="accent2"/>
              </a:buClr>
              <a:buFont typeface="Wingdings" panose="05000000000000000000" pitchFamily="2" charset="2"/>
              <a:buChar char="§"/>
            </a:pPr>
            <a:r>
              <a:rPr lang="he-IL" dirty="0"/>
              <a:t>מִמָּה אֲנַחְנוּ פּוֹחֲדִים?</a:t>
            </a:r>
          </a:p>
          <a:p>
            <a:pPr marL="800100" indent="-571500" algn="r">
              <a:buClr>
                <a:schemeClr val="accent2"/>
              </a:buClr>
              <a:buFont typeface="Wingdings" panose="05000000000000000000" pitchFamily="2" charset="2"/>
              <a:buChar char="§"/>
            </a:pPr>
            <a:r>
              <a:rPr lang="he-IL" dirty="0"/>
              <a:t>מָה עוֹשִׂים עִם </a:t>
            </a:r>
            <a:r>
              <a:rPr lang="he-IL" dirty="0" smtClean="0"/>
              <a:t>הַפַּחַד? (לְגָרֵשׁ</a:t>
            </a:r>
            <a:r>
              <a:rPr lang="he-IL" dirty="0"/>
              <a:t>, לְהִתְיַידֵּד</a:t>
            </a:r>
            <a:r>
              <a:rPr lang="he-IL" dirty="0" smtClean="0"/>
              <a:t>, לְהִתְגַּבֵּר)</a:t>
            </a:r>
            <a:endParaRPr lang="he-IL" strike="sngStrike" dirty="0"/>
          </a:p>
          <a:p>
            <a:pPr marL="800100" indent="-571500" algn="r">
              <a:buClr>
                <a:schemeClr val="accent2"/>
              </a:buClr>
              <a:buFont typeface="Wingdings" panose="05000000000000000000" pitchFamily="2" charset="2"/>
              <a:buChar char="§"/>
            </a:pPr>
            <a:r>
              <a:rPr lang="he-IL" dirty="0"/>
              <a:t>פְּנִיָּיה לְעֶזְרָה</a:t>
            </a:r>
          </a:p>
        </p:txBody>
      </p:sp>
    </p:spTree>
    <p:extLst>
      <p:ext uri="{BB962C8B-B14F-4D97-AF65-F5344CB8AC3E}">
        <p14:creationId xmlns:p14="http://schemas.microsoft.com/office/powerpoint/2010/main" val="31564194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C45196AE-29D6-4B92-A27D-C751ED789794}"/>
              </a:ext>
            </a:extLst>
          </p:cNvPr>
          <p:cNvSpPr>
            <a:spLocks noGrp="1"/>
          </p:cNvSpPr>
          <p:nvPr>
            <p:ph type="title"/>
          </p:nvPr>
        </p:nvSpPr>
        <p:spPr/>
        <p:txBody>
          <a:bodyPr>
            <a:normAutofit fontScale="90000"/>
          </a:bodyPr>
          <a:lstStyle/>
          <a:p>
            <a:r>
              <a:rPr lang="he-IL" dirty="0"/>
              <a:t>נֶעֱזָרִים בִּבְנֵי הַמִּשְׁפָּחָה</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810" y="2624137"/>
            <a:ext cx="4597571" cy="3413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מלבן 1"/>
          <p:cNvSpPr/>
          <p:nvPr/>
        </p:nvSpPr>
        <p:spPr>
          <a:xfrm>
            <a:off x="5043714" y="2715736"/>
            <a:ext cx="6096000" cy="1754326"/>
          </a:xfrm>
          <a:prstGeom prst="rect">
            <a:avLst/>
          </a:prstGeom>
        </p:spPr>
        <p:txBody>
          <a:bodyPr>
            <a:spAutoFit/>
          </a:bodyPr>
          <a:lstStyle/>
          <a:p>
            <a:pPr algn="r"/>
            <a:r>
              <a:rPr lang="he-IL" sz="3600" dirty="0">
                <a:latin typeface="Calibri" panose="020F0502020204030204" pitchFamily="34" charset="0"/>
                <a:cs typeface="Calibri" panose="020F0502020204030204" pitchFamily="34" charset="0"/>
              </a:rPr>
              <a:t>פְּנִיָּיה לְעֶזְרָה</a:t>
            </a:r>
          </a:p>
          <a:p>
            <a:pPr algn="r"/>
            <a:r>
              <a:rPr lang="he-IL" sz="3600" dirty="0">
                <a:latin typeface="Calibri" panose="020F0502020204030204" pitchFamily="34" charset="0"/>
                <a:cs typeface="Calibri" panose="020F0502020204030204" pitchFamily="34" charset="0"/>
              </a:rPr>
              <a:t>לִתְמִיכָה</a:t>
            </a:r>
          </a:p>
          <a:p>
            <a:pPr algn="r"/>
            <a:r>
              <a:rPr lang="he-IL" sz="3600" dirty="0" smtClean="0">
                <a:solidFill>
                  <a:schemeClr val="tx1"/>
                </a:solidFill>
                <a:latin typeface="Calibri" panose="020F0502020204030204" pitchFamily="34" charset="0"/>
                <a:cs typeface="Calibri" panose="020F0502020204030204" pitchFamily="34" charset="0"/>
              </a:rPr>
              <a:t>מ</a:t>
            </a:r>
            <a:r>
              <a:rPr lang="he-IL" sz="3600" dirty="0" smtClean="0">
                <a:latin typeface="Calibri" panose="020F0502020204030204" pitchFamily="34" charset="0"/>
                <a:cs typeface="Calibri" panose="020F0502020204030204" pitchFamily="34" charset="0"/>
              </a:rPr>
              <a:t>מִישֶׁהוּ </a:t>
            </a:r>
            <a:r>
              <a:rPr lang="he-IL" sz="3600" dirty="0">
                <a:latin typeface="Calibri" panose="020F0502020204030204" pitchFamily="34" charset="0"/>
                <a:cs typeface="Calibri" panose="020F0502020204030204" pitchFamily="34" charset="0"/>
              </a:rPr>
              <a:t>שֶׁאֲנַחְנוּ סוֹמְכִים עָלָיו</a:t>
            </a:r>
          </a:p>
        </p:txBody>
      </p:sp>
    </p:spTree>
    <p:extLst>
      <p:ext uri="{BB962C8B-B14F-4D97-AF65-F5344CB8AC3E}">
        <p14:creationId xmlns:p14="http://schemas.microsoft.com/office/powerpoint/2010/main" val="10712312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0FE9C15E-F262-4AEA-998A-B8204AE55C0A}"/>
              </a:ext>
            </a:extLst>
          </p:cNvPr>
          <p:cNvSpPr>
            <a:spLocks noGrp="1"/>
          </p:cNvSpPr>
          <p:nvPr>
            <p:ph type="body" idx="1"/>
          </p:nvPr>
        </p:nvSpPr>
        <p:spPr>
          <a:xfrm>
            <a:off x="1600202" y="2071802"/>
            <a:ext cx="9572625" cy="3844925"/>
          </a:xfrm>
        </p:spPr>
        <p:txBody>
          <a:bodyPr/>
          <a:lstStyle/>
          <a:p>
            <a:pPr algn="r"/>
            <a:r>
              <a:rPr lang="he-IL" dirty="0"/>
              <a:t>מַאֲמִינִים שֶׁיִּהְיֶה טוֹב</a:t>
            </a:r>
          </a:p>
          <a:p>
            <a:pPr algn="r"/>
            <a:r>
              <a:rPr lang="he-IL" dirty="0"/>
              <a:t>סוֹמְכִים עַל עַצְמֵנוּ</a:t>
            </a:r>
          </a:p>
          <a:p>
            <a:pPr algn="r"/>
            <a:r>
              <a:rPr lang="he-IL" dirty="0"/>
              <a:t>שׁוֹמְרִים עַל אוֹפְּטִימִיּוּת</a:t>
            </a:r>
          </a:p>
          <a:p>
            <a:pPr algn="r"/>
            <a:r>
              <a:rPr lang="he-IL" dirty="0"/>
              <a:t>תָּמִיד יֵשׁ תִּקְוָוה</a:t>
            </a:r>
          </a:p>
        </p:txBody>
      </p:sp>
      <p:sp>
        <p:nvSpPr>
          <p:cNvPr id="3" name="כותרת 2">
            <a:extLst>
              <a:ext uri="{FF2B5EF4-FFF2-40B4-BE49-F238E27FC236}">
                <a16:creationId xmlns:a16="http://schemas.microsoft.com/office/drawing/2014/main" id="{71A9D35D-42FB-471B-B740-D2AA6A76E102}"/>
              </a:ext>
            </a:extLst>
          </p:cNvPr>
          <p:cNvSpPr>
            <a:spLocks noGrp="1"/>
          </p:cNvSpPr>
          <p:nvPr>
            <p:ph type="title"/>
          </p:nvPr>
        </p:nvSpPr>
        <p:spPr/>
        <p:txBody>
          <a:bodyPr>
            <a:normAutofit fontScale="90000"/>
          </a:bodyPr>
          <a:lstStyle/>
          <a:p>
            <a:r>
              <a:rPr lang="he-IL" dirty="0" smtClean="0"/>
              <a:t>אֱמוּנָה</a:t>
            </a:r>
            <a:endParaRPr lang="he-IL"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515" y="2076066"/>
            <a:ext cx="2583542" cy="4003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142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4B657747-4D74-4510-9457-CBAD9593571C}"/>
              </a:ext>
            </a:extLst>
          </p:cNvPr>
          <p:cNvSpPr>
            <a:spLocks noGrp="1"/>
          </p:cNvSpPr>
          <p:nvPr>
            <p:ph type="body" idx="1"/>
          </p:nvPr>
        </p:nvSpPr>
        <p:spPr/>
        <p:txBody>
          <a:bodyPr/>
          <a:lstStyle/>
          <a:p>
            <a:pPr algn="r"/>
            <a:r>
              <a:rPr lang="he-IL" dirty="0"/>
              <a:t>שִׂיחוֹת וּמִפְגָּשִׁים עִם חֲבֵרִים</a:t>
            </a:r>
          </a:p>
          <a:p>
            <a:pPr algn="r"/>
            <a:r>
              <a:rPr lang="he-IL" dirty="0"/>
              <a:t>מִשְׂחָקִים חֶבְרָתִיִּים</a:t>
            </a:r>
          </a:p>
          <a:p>
            <a:pPr algn="r"/>
            <a:r>
              <a:rPr lang="he-IL" dirty="0"/>
              <a:t>יוֹזְמוֹת</a:t>
            </a:r>
          </a:p>
          <a:p>
            <a:pPr algn="r"/>
            <a:r>
              <a:rPr lang="he-IL" dirty="0"/>
              <a:t>עֶזְרָה לַזּוּלָת</a:t>
            </a:r>
          </a:p>
        </p:txBody>
      </p:sp>
      <p:sp>
        <p:nvSpPr>
          <p:cNvPr id="3" name="כותרת 2">
            <a:extLst>
              <a:ext uri="{FF2B5EF4-FFF2-40B4-BE49-F238E27FC236}">
                <a16:creationId xmlns:a16="http://schemas.microsoft.com/office/drawing/2014/main" id="{52BA1B1A-AE83-4777-935C-7172BF01E901}"/>
              </a:ext>
            </a:extLst>
          </p:cNvPr>
          <p:cNvSpPr>
            <a:spLocks noGrp="1"/>
          </p:cNvSpPr>
          <p:nvPr>
            <p:ph type="title"/>
          </p:nvPr>
        </p:nvSpPr>
        <p:spPr/>
        <p:txBody>
          <a:bodyPr>
            <a:normAutofit fontScale="90000"/>
          </a:bodyPr>
          <a:lstStyle/>
          <a:p>
            <a:r>
              <a:rPr lang="he-IL" dirty="0"/>
              <a:t>נֶעֱזָרִים בַּחֲבֵרִים</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485" y="2377021"/>
            <a:ext cx="4339771" cy="3810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7422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טקסט 1">
            <a:extLst>
              <a:ext uri="{FF2B5EF4-FFF2-40B4-BE49-F238E27FC236}">
                <a16:creationId xmlns:a16="http://schemas.microsoft.com/office/drawing/2014/main" id="{88225BE9-6957-4C6F-AED9-FDF0F9C36003}"/>
              </a:ext>
            </a:extLst>
          </p:cNvPr>
          <p:cNvSpPr>
            <a:spLocks noGrp="1"/>
          </p:cNvSpPr>
          <p:nvPr>
            <p:ph type="body" idx="1"/>
          </p:nvPr>
        </p:nvSpPr>
        <p:spPr>
          <a:xfrm>
            <a:off x="5649686" y="1928813"/>
            <a:ext cx="5594577" cy="3844925"/>
          </a:xfrm>
        </p:spPr>
        <p:txBody>
          <a:bodyPr/>
          <a:lstStyle/>
          <a:p>
            <a:pPr algn="r"/>
            <a:r>
              <a:rPr lang="he-IL" dirty="0"/>
              <a:t>תָּאֲרוּ לְעַצְמְכֶם שֶׁיֵּשׁ לָכֶם </a:t>
            </a:r>
            <a:r>
              <a:rPr lang="he-IL" dirty="0" smtClean="0"/>
              <a:t>כּוֹחַ לַעֲשׂוֹת </a:t>
            </a:r>
            <a:r>
              <a:rPr lang="he-IL" dirty="0"/>
              <a:t>כָּל מָה שֶׁאַתֶּם רוֹצִים.</a:t>
            </a:r>
          </a:p>
          <a:p>
            <a:pPr algn="r"/>
            <a:r>
              <a:rPr lang="he-IL" dirty="0"/>
              <a:t> </a:t>
            </a:r>
            <a:r>
              <a:rPr lang="he-IL" dirty="0">
                <a:solidFill>
                  <a:schemeClr val="tx1"/>
                </a:solidFill>
              </a:rPr>
              <a:t>מָה </a:t>
            </a:r>
            <a:r>
              <a:rPr lang="he-IL" dirty="0" smtClean="0">
                <a:solidFill>
                  <a:schemeClr val="tx1"/>
                </a:solidFill>
              </a:rPr>
              <a:t>הֲיִיתֶם </a:t>
            </a:r>
            <a:r>
              <a:rPr lang="he-IL" dirty="0">
                <a:solidFill>
                  <a:schemeClr val="tx1"/>
                </a:solidFill>
              </a:rPr>
              <a:t>עוֹשִׂים עִם הַפַּחַד לוֹ הֲיִיתֶם</a:t>
            </a:r>
            <a:r>
              <a:rPr lang="he-IL" dirty="0" smtClean="0">
                <a:solidFill>
                  <a:schemeClr val="tx1"/>
                </a:solidFill>
              </a:rPr>
              <a:t> </a:t>
            </a:r>
            <a:r>
              <a:rPr lang="he-IL" dirty="0">
                <a:solidFill>
                  <a:schemeClr val="tx1"/>
                </a:solidFill>
              </a:rPr>
              <a:t>קוֹסְמִים?</a:t>
            </a:r>
          </a:p>
        </p:txBody>
      </p:sp>
      <p:sp>
        <p:nvSpPr>
          <p:cNvPr id="3" name="כותרת 2">
            <a:extLst>
              <a:ext uri="{FF2B5EF4-FFF2-40B4-BE49-F238E27FC236}">
                <a16:creationId xmlns:a16="http://schemas.microsoft.com/office/drawing/2014/main" id="{FA01ACBF-E1D2-4931-A59C-5E7927CDBD71}"/>
              </a:ext>
            </a:extLst>
          </p:cNvPr>
          <p:cNvSpPr>
            <a:spLocks noGrp="1"/>
          </p:cNvSpPr>
          <p:nvPr>
            <p:ph type="title"/>
          </p:nvPr>
        </p:nvSpPr>
        <p:spPr/>
        <p:txBody>
          <a:bodyPr>
            <a:normAutofit fontScale="90000"/>
          </a:bodyPr>
          <a:lstStyle/>
          <a:p>
            <a:r>
              <a:rPr lang="he-IL" dirty="0"/>
              <a:t>מְדַמְיְינִים וְנִרְגָּעִים</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229" y="1929092"/>
            <a:ext cx="3694567" cy="429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2997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Boy, Cartoon, Comic Characters, Gi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009" y="3851048"/>
            <a:ext cx="2973860" cy="2577496"/>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3"/>
          <p:cNvSpPr>
            <a:spLocks noGrp="1"/>
          </p:cNvSpPr>
          <p:nvPr>
            <p:ph type="title"/>
          </p:nvPr>
        </p:nvSpPr>
        <p:spPr/>
        <p:txBody>
          <a:bodyPr>
            <a:normAutofit fontScale="90000"/>
          </a:bodyPr>
          <a:lstStyle/>
          <a:p>
            <a:r>
              <a:rPr lang="he-IL" dirty="0"/>
              <a:t/>
            </a:r>
            <a:br>
              <a:rPr lang="he-IL" dirty="0"/>
            </a:br>
            <a:r>
              <a:rPr lang="he-IL" b="1" dirty="0" smtClean="0"/>
              <a:t>חִידָה</a:t>
            </a:r>
            <a:endParaRPr lang="he-IL" b="1" dirty="0"/>
          </a:p>
        </p:txBody>
      </p:sp>
      <p:sp>
        <p:nvSpPr>
          <p:cNvPr id="5" name="מלבן 4"/>
          <p:cNvSpPr/>
          <p:nvPr/>
        </p:nvSpPr>
        <p:spPr>
          <a:xfrm>
            <a:off x="6001789" y="2387519"/>
            <a:ext cx="5654997" cy="1200329"/>
          </a:xfrm>
          <a:prstGeom prst="rect">
            <a:avLst/>
          </a:prstGeom>
        </p:spPr>
        <p:txBody>
          <a:bodyPr wrap="square">
            <a:spAutoFit/>
          </a:bodyPr>
          <a:lstStyle/>
          <a:p>
            <a:pPr algn="r"/>
            <a:r>
              <a:rPr lang="he-IL" sz="3600" dirty="0" smtClean="0">
                <a:latin typeface="Calibri" panose="020F0502020204030204" pitchFamily="34" charset="0"/>
                <a:cs typeface="Calibri" panose="020F0502020204030204" pitchFamily="34" charset="0"/>
              </a:rPr>
              <a:t>מָה </a:t>
            </a:r>
            <a:r>
              <a:rPr lang="he-IL" sz="3600" dirty="0">
                <a:latin typeface="Calibri" panose="020F0502020204030204" pitchFamily="34" charset="0"/>
                <a:cs typeface="Calibri" panose="020F0502020204030204" pitchFamily="34" charset="0"/>
              </a:rPr>
              <a:t>מְשֻׁותָּף וּמָה שׁוֹנֶה</a:t>
            </a:r>
          </a:p>
          <a:p>
            <a:pPr algn="r"/>
            <a:r>
              <a:rPr lang="he-IL" sz="3600" dirty="0">
                <a:latin typeface="Calibri" panose="020F0502020204030204" pitchFamily="34" charset="0"/>
                <a:cs typeface="Calibri" panose="020F0502020204030204" pitchFamily="34" charset="0"/>
              </a:rPr>
              <a:t>בֵּינֵינוּ לְבֵין הָאָדָם בְּימֵי קֶדֶם?</a:t>
            </a:r>
          </a:p>
        </p:txBody>
      </p:sp>
      <p:pic>
        <p:nvPicPr>
          <p:cNvPr id="7170" name="Picture 2" descr="Shepherd, Staff, Bible, Religious, 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842" y="1901070"/>
            <a:ext cx="2746260" cy="455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25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16"/>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dirty="0"/>
              <a:t>מְסַיְּימִים וּמְסַכְּמִים</a:t>
            </a:r>
            <a:endParaRPr dirty="0"/>
          </a:p>
        </p:txBody>
      </p:sp>
      <p:sp>
        <p:nvSpPr>
          <p:cNvPr id="335" name="Google Shape;335;p16"/>
          <p:cNvSpPr txBox="1">
            <a:spLocks noGrp="1"/>
          </p:cNvSpPr>
          <p:nvPr>
            <p:ph type="body" idx="1"/>
          </p:nvPr>
        </p:nvSpPr>
        <p:spPr>
          <a:xfrm>
            <a:off x="2148114" y="1647801"/>
            <a:ext cx="9541607" cy="4869377"/>
          </a:xfrm>
          <a:prstGeom prst="rect">
            <a:avLst/>
          </a:prstGeom>
          <a:noFill/>
          <a:ln>
            <a:noFill/>
          </a:ln>
        </p:spPr>
        <p:txBody>
          <a:bodyPr spcFirstLastPara="1" wrap="square" lIns="91425" tIns="45700" rIns="91425" bIns="45700" anchor="t" anchorCtr="0">
            <a:normAutofit lnSpcReduction="10000"/>
          </a:bodyPr>
          <a:lstStyle/>
          <a:p>
            <a:pPr marL="0" lvl="0" indent="0" algn="r">
              <a:spcBef>
                <a:spcPts val="0"/>
              </a:spcBef>
            </a:pPr>
            <a:endParaRPr lang="he-IL" sz="3200" dirty="0">
              <a:solidFill>
                <a:schemeClr val="tx1"/>
              </a:solidFill>
            </a:endParaRPr>
          </a:p>
          <a:p>
            <a:pPr marL="571500" lvl="0" indent="-571500" algn="r" rtl="1">
              <a:lnSpc>
                <a:spcPct val="90000"/>
              </a:lnSpc>
              <a:spcBef>
                <a:spcPts val="0"/>
              </a:spcBef>
              <a:spcAft>
                <a:spcPts val="0"/>
              </a:spcAft>
              <a:buClr>
                <a:schemeClr val="dk1"/>
              </a:buClr>
              <a:buSzPts val="3600"/>
              <a:buFont typeface="Arial" panose="020B0604020202020204" pitchFamily="34" charset="0"/>
              <a:buChar char="•"/>
            </a:pPr>
            <a:endParaRPr lang="he-IL" sz="3200" dirty="0">
              <a:solidFill>
                <a:schemeClr val="tx1"/>
              </a:solidFill>
            </a:endParaRPr>
          </a:p>
          <a:p>
            <a:pPr marL="571500" lvl="0" indent="-571500" algn="r">
              <a:spcBef>
                <a:spcPts val="0"/>
              </a:spcBef>
              <a:buFont typeface="Arial" panose="020B0604020202020204" pitchFamily="34" charset="0"/>
              <a:buChar char="•"/>
            </a:pPr>
            <a:r>
              <a:rPr lang="he-IL" sz="3200" dirty="0">
                <a:solidFill>
                  <a:schemeClr val="tx1"/>
                </a:solidFill>
              </a:rPr>
              <a:t>הַפַּחַד הוּא רֶגֶשׁ שֶׁכֻּולָּם חוֹוִים לִפְעָמִים</a:t>
            </a:r>
          </a:p>
          <a:p>
            <a:pPr marL="571500" lvl="0" indent="-571500" algn="r">
              <a:spcBef>
                <a:spcPts val="0"/>
              </a:spcBef>
              <a:buFont typeface="Arial" panose="020B0604020202020204" pitchFamily="34" charset="0"/>
              <a:buChar char="•"/>
            </a:pPr>
            <a:r>
              <a:rPr lang="he-IL" sz="3200" dirty="0">
                <a:solidFill>
                  <a:schemeClr val="tx1"/>
                </a:solidFill>
              </a:rPr>
              <a:t>הַפַּחַד הוּא רֶגֶשׁ </a:t>
            </a:r>
            <a:r>
              <a:rPr lang="he-IL" sz="3200" dirty="0" smtClean="0">
                <a:solidFill>
                  <a:schemeClr val="tx1"/>
                </a:solidFill>
              </a:rPr>
              <a:t>חָשׁוּב שנוֹעַד </a:t>
            </a:r>
            <a:r>
              <a:rPr lang="he-IL" sz="3200" dirty="0">
                <a:solidFill>
                  <a:schemeClr val="tx1"/>
                </a:solidFill>
              </a:rPr>
              <a:t>לְהָגֵן וְלִשְׁמוֹר עָלֵינוּ</a:t>
            </a:r>
          </a:p>
          <a:p>
            <a:pPr marL="571500" lvl="0" indent="-571500" algn="r">
              <a:spcBef>
                <a:spcPts val="0"/>
              </a:spcBef>
              <a:buFont typeface="Arial" panose="020B0604020202020204" pitchFamily="34" charset="0"/>
              <a:buChar char="•"/>
            </a:pPr>
            <a:r>
              <a:rPr lang="he-IL" sz="3200" dirty="0">
                <a:solidFill>
                  <a:schemeClr val="tx1"/>
                </a:solidFill>
              </a:rPr>
              <a:t>אֶת הַפַּחַד </a:t>
            </a:r>
            <a:r>
              <a:rPr lang="he-IL" sz="3200" dirty="0" smtClean="0">
                <a:solidFill>
                  <a:schemeClr val="tx1"/>
                </a:solidFill>
              </a:rPr>
              <a:t>מַרְגִּישִׁים בַגּוּף, </a:t>
            </a:r>
            <a:r>
              <a:rPr lang="he-IL" sz="3200" dirty="0">
                <a:solidFill>
                  <a:schemeClr val="tx1"/>
                </a:solidFill>
              </a:rPr>
              <a:t>בְּמַחֲשָׁבוֹת וּבָרְגָשׁוֹת וְהוּא גּוֹרֵם לָנוּ לְהִתְנַהֲגוּיוֹת מְגֻווָּנוֹת</a:t>
            </a:r>
            <a:r>
              <a:rPr lang="he-IL" sz="3200" dirty="0" smtClean="0">
                <a:solidFill>
                  <a:schemeClr val="tx1"/>
                </a:solidFill>
              </a:rPr>
              <a:t>.</a:t>
            </a:r>
          </a:p>
          <a:p>
            <a:pPr marL="571500" lvl="0" indent="-571500" algn="r">
              <a:spcBef>
                <a:spcPts val="0"/>
              </a:spcBef>
              <a:buFont typeface="Arial" panose="020B0604020202020204" pitchFamily="34" charset="0"/>
              <a:buChar char="•"/>
            </a:pPr>
            <a:r>
              <a:rPr lang="he-IL" sz="3200" dirty="0">
                <a:solidFill>
                  <a:schemeClr val="tx1"/>
                </a:solidFill>
              </a:rPr>
              <a:t>הִבְחַנּוּ </a:t>
            </a:r>
            <a:r>
              <a:rPr lang="he-IL" sz="3200" dirty="0" smtClean="0">
                <a:solidFill>
                  <a:schemeClr val="tx1"/>
                </a:solidFill>
              </a:rPr>
              <a:t>בֵּין מַפְחִיד </a:t>
            </a:r>
            <a:r>
              <a:rPr lang="he-IL" sz="3200" dirty="0">
                <a:solidFill>
                  <a:schemeClr val="tx1"/>
                </a:solidFill>
              </a:rPr>
              <a:t>וְלֹא </a:t>
            </a:r>
            <a:r>
              <a:rPr lang="he-IL" sz="3200" dirty="0" smtClean="0">
                <a:solidFill>
                  <a:schemeClr val="tx1"/>
                </a:solidFill>
              </a:rPr>
              <a:t>מְסֻוכָּן </a:t>
            </a:r>
            <a:r>
              <a:rPr lang="he-IL" sz="3200" dirty="0">
                <a:solidFill>
                  <a:schemeClr val="tx1"/>
                </a:solidFill>
              </a:rPr>
              <a:t>לְבֵין </a:t>
            </a:r>
            <a:r>
              <a:rPr lang="he-IL" sz="3200" dirty="0" smtClean="0">
                <a:solidFill>
                  <a:schemeClr val="tx1"/>
                </a:solidFill>
              </a:rPr>
              <a:t>גַּם מַפְחִיד </a:t>
            </a:r>
            <a:r>
              <a:rPr lang="he-IL" sz="3200" dirty="0">
                <a:solidFill>
                  <a:schemeClr val="tx1"/>
                </a:solidFill>
              </a:rPr>
              <a:t>וְגַם מְסֻוכָּן</a:t>
            </a:r>
          </a:p>
          <a:p>
            <a:pPr marL="571500" lvl="0" indent="-571500" algn="r">
              <a:spcBef>
                <a:spcPts val="0"/>
              </a:spcBef>
              <a:buFont typeface="Arial" panose="020B0604020202020204" pitchFamily="34" charset="0"/>
              <a:buChar char="•"/>
            </a:pPr>
            <a:r>
              <a:rPr lang="he-IL" sz="3200" dirty="0">
                <a:solidFill>
                  <a:schemeClr val="tx1"/>
                </a:solidFill>
              </a:rPr>
              <a:t>אֶפְשָׁר לְהִתְגַּבֵּר עַל הַפַּחַד </a:t>
            </a:r>
          </a:p>
          <a:p>
            <a:pPr marL="0" lvl="0" indent="0" algn="r">
              <a:spcBef>
                <a:spcPts val="0"/>
              </a:spcBef>
            </a:pPr>
            <a:r>
              <a:rPr lang="he-IL" sz="3200" dirty="0">
                <a:solidFill>
                  <a:schemeClr val="tx1"/>
                </a:solidFill>
              </a:rPr>
              <a:t>      הַרְפָּיַית הַגּוּף, מַחְשָׁבוֹת חִיּוּבִיּוֹת, הַבָּעָה בִּדְרָכִים שׁוֹנוֹת, </a:t>
            </a:r>
            <a:r>
              <a:rPr lang="he-IL" sz="3200" dirty="0" smtClean="0">
                <a:solidFill>
                  <a:schemeClr val="tx1"/>
                </a:solidFill>
              </a:rPr>
              <a:t> </a:t>
            </a:r>
            <a:endParaRPr lang="he-IL" sz="3200" dirty="0">
              <a:solidFill>
                <a:schemeClr val="tx1"/>
              </a:solidFill>
            </a:endParaRPr>
          </a:p>
          <a:p>
            <a:pPr marL="0" lvl="0" indent="0" algn="r">
              <a:spcBef>
                <a:spcPts val="0"/>
              </a:spcBef>
            </a:pPr>
            <a:r>
              <a:rPr lang="he-IL" sz="3200" dirty="0">
                <a:solidFill>
                  <a:schemeClr val="tx1"/>
                </a:solidFill>
              </a:rPr>
              <a:t>      קַבָּלַת עֶזְרָה מִמִּשְׁפָּחָה וַחֲבֵרִים, אוֹפְּטִימִיּוּת </a:t>
            </a:r>
            <a:r>
              <a:rPr lang="he-IL" sz="3200" dirty="0" smtClean="0">
                <a:solidFill>
                  <a:schemeClr val="tx1"/>
                </a:solidFill>
              </a:rPr>
              <a:t>וֶאֱמוּנָה</a:t>
            </a:r>
            <a:endParaRPr lang="he-IL" sz="3200" dirty="0" smtClean="0">
              <a:solidFill>
                <a:schemeClr val="tx1"/>
              </a:solidFill>
            </a:endParaRPr>
          </a:p>
          <a:p>
            <a:pPr marL="0" lvl="0" indent="0" algn="r">
              <a:spcBef>
                <a:spcPts val="0"/>
              </a:spcBef>
            </a:pPr>
            <a:r>
              <a:rPr lang="he-IL" sz="3200" dirty="0" smtClean="0">
                <a:solidFill>
                  <a:schemeClr val="tx1"/>
                </a:solidFill>
              </a:rPr>
              <a:t>      וְשִׁימּוּשׁ בַּדִּמְיוֹן.</a:t>
            </a:r>
            <a:endParaRPr sz="3200" dirty="0">
              <a:solidFill>
                <a:schemeClr val="tx1"/>
              </a:solidFill>
            </a:endParaRPr>
          </a:p>
        </p:txBody>
      </p:sp>
      <p:pic>
        <p:nvPicPr>
          <p:cNvPr id="336" name="Google Shape;336;p16"/>
          <p:cNvPicPr preferRelativeResize="0"/>
          <p:nvPr/>
        </p:nvPicPr>
        <p:blipFill rotWithShape="1">
          <a:blip r:embed="rId3">
            <a:alphaModFix/>
          </a:blip>
          <a:srcRect/>
          <a:stretch/>
        </p:blipFill>
        <p:spPr>
          <a:xfrm>
            <a:off x="3617846" y="13562"/>
            <a:ext cx="1017545" cy="1070700"/>
          </a:xfrm>
          <a:prstGeom prst="rect">
            <a:avLst/>
          </a:prstGeom>
          <a:noFill/>
          <a:ln>
            <a:noFill/>
          </a:ln>
        </p:spPr>
      </p:pic>
      <p:pic>
        <p:nvPicPr>
          <p:cNvPr id="8194" name="Picture 2" descr="Shepherd, Staff, Bible, Religious, 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516" y="2971800"/>
            <a:ext cx="1950310" cy="3234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964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b="1" dirty="0"/>
              <a:t>לְסִיּוּם...</a:t>
            </a:r>
            <a:endParaRPr b="1" dirty="0"/>
          </a:p>
        </p:txBody>
      </p:sp>
      <p:sp>
        <p:nvSpPr>
          <p:cNvPr id="287" name="Google Shape;287;p10"/>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p>
            <a:pPr marL="571500" indent="-571500" algn="r">
              <a:buClr>
                <a:schemeClr val="accent6">
                  <a:lumMod val="75000"/>
                </a:schemeClr>
              </a:buClr>
              <a:buFont typeface="Wingdings" panose="05000000000000000000" pitchFamily="2" charset="2"/>
              <a:buChar char="§"/>
            </a:pPr>
            <a:r>
              <a:rPr lang="he-IL" dirty="0">
                <a:solidFill>
                  <a:srgbClr val="000000"/>
                </a:solidFill>
              </a:rPr>
              <a:t>גַּם </a:t>
            </a:r>
            <a:r>
              <a:rPr lang="he-IL" dirty="0" smtClean="0">
                <a:solidFill>
                  <a:srgbClr val="000000"/>
                </a:solidFill>
              </a:rPr>
              <a:t>מרָחוֹק אֶפְשָׁר </a:t>
            </a:r>
            <a:r>
              <a:rPr lang="he-IL" dirty="0">
                <a:solidFill>
                  <a:srgbClr val="000000"/>
                </a:solidFill>
              </a:rPr>
              <a:t>לְהַרְגִּישׁ קָרוֹב</a:t>
            </a:r>
          </a:p>
          <a:p>
            <a:pPr marL="571500" indent="-571500" algn="r">
              <a:buClr>
                <a:schemeClr val="accent6">
                  <a:lumMod val="75000"/>
                </a:schemeClr>
              </a:buClr>
              <a:buFont typeface="Wingdings" panose="05000000000000000000" pitchFamily="2" charset="2"/>
              <a:buChar char="§"/>
            </a:pPr>
            <a:r>
              <a:rPr lang="he-IL" dirty="0">
                <a:solidFill>
                  <a:srgbClr val="000000"/>
                </a:solidFill>
              </a:rPr>
              <a:t>לֹא נִשְׁאָרִים לְבַד</a:t>
            </a:r>
          </a:p>
          <a:p>
            <a:pPr marL="571500" indent="-571500" algn="r">
              <a:buClr>
                <a:schemeClr val="accent6">
                  <a:lumMod val="75000"/>
                </a:schemeClr>
              </a:buClr>
              <a:buFont typeface="Wingdings" panose="05000000000000000000" pitchFamily="2" charset="2"/>
              <a:buChar char="§"/>
            </a:pPr>
            <a:r>
              <a:rPr lang="he-IL" dirty="0">
                <a:solidFill>
                  <a:srgbClr val="000000"/>
                </a:solidFill>
              </a:rPr>
              <a:t>שׁוֹמְרִים עַל קֶשֶׁר, מְשַׁתְּפִים בְּמָה שֶׁעוֹבֵר עָלֵינוּ </a:t>
            </a:r>
            <a:r>
              <a:rPr lang="he-IL" dirty="0" err="1">
                <a:solidFill>
                  <a:srgbClr val="000000"/>
                </a:solidFill>
              </a:rPr>
              <a:t>וּמִתְעַנְיְנִים</a:t>
            </a:r>
            <a:r>
              <a:rPr lang="he-IL" dirty="0">
                <a:solidFill>
                  <a:srgbClr val="000000"/>
                </a:solidFill>
              </a:rPr>
              <a:t> בַּאֲחֵרִים</a:t>
            </a:r>
          </a:p>
          <a:p>
            <a:pPr marL="571500" indent="-571500" algn="r">
              <a:buClr>
                <a:schemeClr val="accent6">
                  <a:lumMod val="75000"/>
                </a:schemeClr>
              </a:buClr>
              <a:buFont typeface="Wingdings" panose="05000000000000000000" pitchFamily="2" charset="2"/>
              <a:buChar char="§"/>
            </a:pPr>
            <a:endParaRPr lang="he-IL" dirty="0">
              <a:solidFill>
                <a:srgbClr val="000000"/>
              </a:solidFill>
            </a:endParaRPr>
          </a:p>
          <a:p>
            <a:pPr marL="0" indent="0">
              <a:buClr>
                <a:schemeClr val="accent6">
                  <a:lumMod val="75000"/>
                </a:schemeClr>
              </a:buClr>
            </a:pPr>
            <a:r>
              <a:rPr lang="he-IL" sz="4400" b="1" dirty="0">
                <a:solidFill>
                  <a:schemeClr val="accent6">
                    <a:lumMod val="75000"/>
                  </a:schemeClr>
                </a:solidFill>
              </a:rPr>
              <a:t>נִפָּגֵשׁ </a:t>
            </a:r>
            <a:r>
              <a:rPr lang="he-IL" sz="4400" b="1" dirty="0" smtClean="0">
                <a:solidFill>
                  <a:schemeClr val="accent6">
                    <a:lumMod val="75000"/>
                  </a:schemeClr>
                </a:solidFill>
              </a:rPr>
              <a:t>בְּשִׁיעוּר </a:t>
            </a:r>
            <a:r>
              <a:rPr lang="he-IL" sz="4400" b="1" dirty="0">
                <a:solidFill>
                  <a:schemeClr val="accent6">
                    <a:lumMod val="75000"/>
                  </a:schemeClr>
                </a:solidFill>
              </a:rPr>
              <a:t>כִּשּׁוּרֵי חַיִּים הַבָּא!</a:t>
            </a:r>
            <a:endParaRPr sz="4400" b="1" dirty="0">
              <a:solidFill>
                <a:schemeClr val="accent6">
                  <a:lumMod val="75000"/>
                </a:schemeClr>
              </a:solidFill>
            </a:endParaRPr>
          </a:p>
        </p:txBody>
      </p:sp>
      <p:pic>
        <p:nvPicPr>
          <p:cNvPr id="288" name="Google Shape;288;p10"/>
          <p:cNvPicPr preferRelativeResize="0"/>
          <p:nvPr/>
        </p:nvPicPr>
        <p:blipFill rotWithShape="1">
          <a:blip r:embed="rId3">
            <a:alphaModFix/>
          </a:blip>
          <a:srcRect/>
          <a:stretch/>
        </p:blipFill>
        <p:spPr>
          <a:xfrm>
            <a:off x="2572817" y="117439"/>
            <a:ext cx="1017545" cy="1070700"/>
          </a:xfrm>
          <a:prstGeom prst="rect">
            <a:avLst/>
          </a:prstGeom>
          <a:noFill/>
          <a:ln>
            <a:noFill/>
          </a:ln>
        </p:spPr>
      </p:pic>
    </p:spTree>
    <p:extLst>
      <p:ext uri="{BB962C8B-B14F-4D97-AF65-F5344CB8AC3E}">
        <p14:creationId xmlns:p14="http://schemas.microsoft.com/office/powerpoint/2010/main" val="4156880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5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2" name="TextBox 1"/>
          <p:cNvSpPr txBox="1"/>
          <p:nvPr/>
        </p:nvSpPr>
        <p:spPr>
          <a:xfrm>
            <a:off x="4940968" y="5919537"/>
            <a:ext cx="2502569" cy="307777"/>
          </a:xfrm>
          <a:prstGeom prst="rect">
            <a:avLst/>
          </a:prstGeom>
          <a:noFill/>
        </p:spPr>
        <p:txBody>
          <a:bodyPr wrap="square" rtlCol="1">
            <a:spAutoFit/>
          </a:bodyPr>
          <a:lstStyle/>
          <a:p>
            <a:pPr algn="ctr"/>
            <a:r>
              <a:rPr lang="en-US" dirty="0">
                <a:solidFill>
                  <a:schemeClr val="bg1"/>
                </a:solidFill>
              </a:rPr>
              <a:t>PIXABAY.COM</a:t>
            </a:r>
            <a:r>
              <a:rPr lang="he-IL" dirty="0">
                <a:solidFill>
                  <a:schemeClr val="bg1"/>
                </a:solidFill>
              </a:rPr>
              <a:t>איורים: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p>
            <a:pPr marL="0" lvl="0" indent="0" algn="r" rtl="1">
              <a:lnSpc>
                <a:spcPct val="90000"/>
              </a:lnSpc>
              <a:spcBef>
                <a:spcPts val="0"/>
              </a:spcBef>
              <a:spcAft>
                <a:spcPts val="0"/>
              </a:spcAft>
              <a:buClr>
                <a:schemeClr val="dk1"/>
              </a:buClr>
              <a:buSzPts val="4400"/>
              <a:buFont typeface="Calibri"/>
              <a:buNone/>
            </a:pPr>
            <a:r>
              <a:rPr lang="x-none"/>
              <a:t>מה להביא לשיעור?</a:t>
            </a:r>
            <a:endParaRPr/>
          </a:p>
        </p:txBody>
      </p:sp>
      <p:pic>
        <p:nvPicPr>
          <p:cNvPr id="259" name="Google Shape;259;p7" descr="https://lh5.googleusercontent.com/7xQchnRuOUJbyFAyyHdllavqvQUFOSCV7l5Kzy1Rmeboi9xefgg8yDF0ng5ESkxi3tC9_i9ER1BmBYOOTMhmhaxTzBz8ILJQxn_c__0Qg9cKcVB64VGmWAAtIhTRT7NF"/>
          <p:cNvPicPr preferRelativeResize="0"/>
          <p:nvPr/>
        </p:nvPicPr>
        <p:blipFill rotWithShape="1">
          <a:blip r:embed="rId5">
            <a:alphaModFix/>
          </a:blip>
          <a:srcRect/>
          <a:stretch/>
        </p:blipFill>
        <p:spPr>
          <a:xfrm>
            <a:off x="7967232" y="2599765"/>
            <a:ext cx="1161305" cy="1800743"/>
          </a:xfrm>
          <a:prstGeom prst="rect">
            <a:avLst/>
          </a:prstGeom>
          <a:noFill/>
          <a:ln>
            <a:noFill/>
          </a:ln>
        </p:spPr>
      </p:pic>
      <p:pic>
        <p:nvPicPr>
          <p:cNvPr id="260" name="Google Shape;260;p7" descr="https://lh4.googleusercontent.com/iGTl96Eygo7-oid1H3ZWWYhb5HWAynyOs2KLWGGMeuEgHeu4cFLof2g-jYLOscV4q-879K-lfjkP4Swnmj_UGZsWTDspF4AbUz1XGd30Tf1KKpiEXhvx6NLF17Q1F5VY"/>
          <p:cNvPicPr preferRelativeResize="0"/>
          <p:nvPr/>
        </p:nvPicPr>
        <p:blipFill rotWithShape="1">
          <a:blip r:embed="rId6">
            <a:alphaModFix/>
          </a:blip>
          <a:srcRect/>
          <a:stretch/>
        </p:blipFill>
        <p:spPr>
          <a:xfrm rot="5400000">
            <a:off x="5639965" y="3144557"/>
            <a:ext cx="1771057" cy="740845"/>
          </a:xfrm>
          <a:prstGeom prst="rect">
            <a:avLst/>
          </a:prstGeom>
          <a:noFill/>
          <a:ln>
            <a:noFill/>
          </a:ln>
        </p:spPr>
      </p:pic>
      <p:pic>
        <p:nvPicPr>
          <p:cNvPr id="261" name="Google Shape;261;p7" descr="https://lh4.googleusercontent.com/8FRkycPXoj7UiB9dvl8WfvE_rPOmNvworJ3hEUUExH908Pyx1w8Shtg70_9YIyrxXZu2Q5tvXMslWX6PBLNTleMKYZ5Wgwd4UNNj4iBwA-K5B6WNBJ5WFRNSOF3busg5"/>
          <p:cNvPicPr preferRelativeResize="0"/>
          <p:nvPr/>
        </p:nvPicPr>
        <p:blipFill rotWithShape="1">
          <a:blip r:embed="rId7">
            <a:alphaModFix/>
          </a:blip>
          <a:srcRect/>
          <a:stretch/>
        </p:blipFill>
        <p:spPr>
          <a:xfrm>
            <a:off x="3681105" y="2599765"/>
            <a:ext cx="1191396" cy="1963540"/>
          </a:xfrm>
          <a:prstGeom prst="rect">
            <a:avLst/>
          </a:prstGeom>
          <a:noFill/>
          <a:ln>
            <a:noFill/>
          </a:ln>
        </p:spPr>
      </p:pic>
      <p:pic>
        <p:nvPicPr>
          <p:cNvPr id="2" name="1min_fin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4662" y="701540"/>
            <a:ext cx="1830087" cy="6527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Boy, Cartoon, Comic Characters, Gir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1543" y="3377380"/>
            <a:ext cx="3773714" cy="2997811"/>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3"/>
          <p:cNvSpPr>
            <a:spLocks noGrp="1"/>
          </p:cNvSpPr>
          <p:nvPr>
            <p:ph type="title"/>
          </p:nvPr>
        </p:nvSpPr>
        <p:spPr/>
        <p:txBody>
          <a:bodyPr>
            <a:normAutofit fontScale="90000"/>
          </a:bodyPr>
          <a:lstStyle/>
          <a:p>
            <a:r>
              <a:rPr lang="he-IL" dirty="0"/>
              <a:t/>
            </a:r>
            <a:br>
              <a:rPr lang="he-IL" dirty="0"/>
            </a:br>
            <a:r>
              <a:rPr lang="he-IL" b="1" dirty="0" smtClean="0"/>
              <a:t>חִידָה</a:t>
            </a:r>
            <a:endParaRPr lang="he-IL" b="1" dirty="0"/>
          </a:p>
        </p:txBody>
      </p:sp>
      <p:sp>
        <p:nvSpPr>
          <p:cNvPr id="6" name="מלבן 5"/>
          <p:cNvSpPr/>
          <p:nvPr/>
        </p:nvSpPr>
        <p:spPr>
          <a:xfrm>
            <a:off x="3142210" y="2203936"/>
            <a:ext cx="5239361" cy="1200329"/>
          </a:xfrm>
          <a:prstGeom prst="rect">
            <a:avLst/>
          </a:prstGeom>
        </p:spPr>
        <p:txBody>
          <a:bodyPr wrap="square">
            <a:spAutoFit/>
          </a:bodyPr>
          <a:lstStyle/>
          <a:p>
            <a:pPr algn="r"/>
            <a:r>
              <a:rPr lang="he-IL" sz="3600" dirty="0" smtClean="0">
                <a:latin typeface="Calibri" panose="020F0502020204030204" pitchFamily="34" charset="0"/>
                <a:cs typeface="Calibri" panose="020F0502020204030204" pitchFamily="34" charset="0"/>
              </a:rPr>
              <a:t>מָה </a:t>
            </a:r>
            <a:r>
              <a:rPr lang="he-IL" sz="3600" dirty="0">
                <a:latin typeface="Calibri" panose="020F0502020204030204" pitchFamily="34" charset="0"/>
                <a:cs typeface="Calibri" panose="020F0502020204030204" pitchFamily="34" charset="0"/>
              </a:rPr>
              <a:t>מְשֻׁותָּף וּמָה שׁוֹנֶה</a:t>
            </a:r>
          </a:p>
          <a:p>
            <a:pPr algn="r"/>
            <a:r>
              <a:rPr lang="he-IL" sz="3600" dirty="0">
                <a:latin typeface="Calibri" panose="020F0502020204030204" pitchFamily="34" charset="0"/>
                <a:cs typeface="Calibri" panose="020F0502020204030204" pitchFamily="34" charset="0"/>
              </a:rPr>
              <a:t>בֵּינֵינוּ לְבֵין הָאָדָם </a:t>
            </a:r>
            <a:r>
              <a:rPr lang="he-IL" sz="3600" dirty="0" smtClean="0">
                <a:latin typeface="Calibri" panose="020F0502020204030204" pitchFamily="34" charset="0"/>
                <a:cs typeface="Calibri" panose="020F0502020204030204" pitchFamily="34" charset="0"/>
              </a:rPr>
              <a:t>בְּימֵי קֶדֶם?</a:t>
            </a:r>
            <a:endParaRPr lang="he-IL" sz="3600" dirty="0">
              <a:latin typeface="Calibri" panose="020F0502020204030204" pitchFamily="34" charset="0"/>
              <a:cs typeface="Calibri" panose="020F0502020204030204" pitchFamily="34" charset="0"/>
            </a:endParaRPr>
          </a:p>
        </p:txBody>
      </p:sp>
      <p:pic>
        <p:nvPicPr>
          <p:cNvPr id="1028" name="Picture 4" descr="Shepherd, Staff, Bible, Religious, 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91" y="2344322"/>
            <a:ext cx="2430376" cy="4030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97049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a:t>פַּחַד הוּא רֶגֶשׁ לֹא נָעִים</a:t>
            </a:r>
          </a:p>
        </p:txBody>
      </p:sp>
      <p:pic>
        <p:nvPicPr>
          <p:cNvPr id="4098" name="Picture 2" descr="Emoji, Smilie, Whatsapp, Emotion, Laugh, Face, Hap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2586" y="1872724"/>
            <a:ext cx="6022625" cy="4065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458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8EF69EB-29F9-4A71-86EF-C12242DA3808}"/>
              </a:ext>
            </a:extLst>
          </p:cNvPr>
          <p:cNvSpPr>
            <a:spLocks noGrp="1"/>
          </p:cNvSpPr>
          <p:nvPr>
            <p:ph type="title"/>
          </p:nvPr>
        </p:nvSpPr>
        <p:spPr/>
        <p:txBody>
          <a:bodyPr>
            <a:normAutofit fontScale="90000"/>
          </a:bodyPr>
          <a:lstStyle/>
          <a:p>
            <a:r>
              <a:rPr lang="he-IL" dirty="0"/>
              <a:t>סִימָנִים שֶׁל פַּחַד</a:t>
            </a:r>
          </a:p>
        </p:txBody>
      </p:sp>
      <p:sp>
        <p:nvSpPr>
          <p:cNvPr id="6" name="מציין מיקום טקסט 5">
            <a:extLst>
              <a:ext uri="{FF2B5EF4-FFF2-40B4-BE49-F238E27FC236}">
                <a16:creationId xmlns:a16="http://schemas.microsoft.com/office/drawing/2014/main" id="{A36A137A-9D18-40FD-AEDF-AD7382D2C528}"/>
              </a:ext>
            </a:extLst>
          </p:cNvPr>
          <p:cNvSpPr>
            <a:spLocks noGrp="1"/>
          </p:cNvSpPr>
          <p:nvPr>
            <p:ph type="body" idx="1"/>
          </p:nvPr>
        </p:nvSpPr>
        <p:spPr>
          <a:xfrm>
            <a:off x="1945177" y="1978689"/>
            <a:ext cx="9714723" cy="3844925"/>
          </a:xfrm>
        </p:spPr>
        <p:txBody>
          <a:bodyPr>
            <a:normAutofit/>
          </a:bodyPr>
          <a:lstStyle/>
          <a:p>
            <a:pPr marL="228600" indent="0" algn="r"/>
            <a:r>
              <a:rPr lang="he-IL" dirty="0"/>
              <a:t>תְּחוּשׁוֹת </a:t>
            </a:r>
            <a:r>
              <a:rPr lang="he-IL" dirty="0" smtClean="0"/>
              <a:t>גּוּפָנִיּוֹת</a:t>
            </a:r>
            <a:endParaRPr lang="he-IL" dirty="0"/>
          </a:p>
          <a:p>
            <a:pPr marL="228600" indent="0" algn="r"/>
            <a:r>
              <a:rPr lang="he-IL" dirty="0" smtClean="0"/>
              <a:t>                                                                        רְגָשׁוֹת </a:t>
            </a:r>
            <a:endParaRPr lang="he-IL" dirty="0"/>
          </a:p>
          <a:p>
            <a:pPr marL="228600" indent="0" algn="r"/>
            <a:r>
              <a:rPr lang="he-IL" dirty="0" smtClean="0"/>
              <a:t>מַחְשָׁבוֹת</a:t>
            </a:r>
            <a:endParaRPr lang="he-IL" dirty="0"/>
          </a:p>
          <a:p>
            <a:pPr marL="228600" indent="0" algn="r"/>
            <a:r>
              <a:rPr lang="he-IL" dirty="0" smtClean="0"/>
              <a:t>                                                                        הִתְנַהֲגוּת</a:t>
            </a:r>
            <a:endParaRPr lang="he-IL" dirty="0"/>
          </a:p>
        </p:txBody>
      </p:sp>
      <p:pic>
        <p:nvPicPr>
          <p:cNvPr id="9218" name="Picture 2" descr="Animal, Canine, Cartoon, Dog, Pet, Puppy">
            <a:extLst>
              <a:ext uri="{FF2B5EF4-FFF2-40B4-BE49-F238E27FC236}">
                <a16:creationId xmlns:a16="http://schemas.microsoft.com/office/drawing/2014/main" id="{DBC9D6B6-BFBD-483A-A1BA-178D68A7A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1881400"/>
            <a:ext cx="4269612" cy="482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021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BD6DEE2-D25A-4C48-8633-94F9C065E2B5}"/>
              </a:ext>
            </a:extLst>
          </p:cNvPr>
          <p:cNvSpPr>
            <a:spLocks noGrp="1"/>
          </p:cNvSpPr>
          <p:nvPr>
            <p:ph type="title"/>
          </p:nvPr>
        </p:nvSpPr>
        <p:spPr/>
        <p:txBody>
          <a:bodyPr>
            <a:normAutofit fontScale="90000"/>
          </a:bodyPr>
          <a:lstStyle/>
          <a:p>
            <a:r>
              <a:rPr lang="he-IL" dirty="0"/>
              <a:t>גַּם הָאָדָם בְּימֵי קֶדֶם פַּחַד</a:t>
            </a:r>
          </a:p>
        </p:txBody>
      </p:sp>
      <p:pic>
        <p:nvPicPr>
          <p:cNvPr id="1028" name="Picture 4" descr="Lion - Feline, Cut Out, Silhouet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6291" y="1722438"/>
            <a:ext cx="3585709" cy="358571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761" l="5104" r="90000"/>
                    </a14:imgEffect>
                  </a14:imgLayer>
                </a14:imgProps>
              </a:ext>
              <a:ext uri="{28A0092B-C50C-407E-A947-70E740481C1C}">
                <a14:useLocalDpi xmlns:a14="http://schemas.microsoft.com/office/drawing/2010/main" val="0"/>
              </a:ext>
            </a:extLst>
          </a:blip>
          <a:srcRect/>
          <a:stretch>
            <a:fillRect/>
          </a:stretch>
        </p:blipFill>
        <p:spPr bwMode="auto">
          <a:xfrm>
            <a:off x="-563547" y="2227149"/>
            <a:ext cx="11293798" cy="4917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7250" y="3704940"/>
            <a:ext cx="2798753" cy="3439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4040" y="4216417"/>
            <a:ext cx="2382585" cy="292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Shepherd, Staff, Bible, Religious, M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5447" y="2442189"/>
            <a:ext cx="1728005" cy="286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10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E41BFBD-603E-40C5-8959-100E1F5616EF}"/>
              </a:ext>
            </a:extLst>
          </p:cNvPr>
          <p:cNvSpPr>
            <a:spLocks noGrp="1"/>
          </p:cNvSpPr>
          <p:nvPr>
            <p:ph type="title"/>
          </p:nvPr>
        </p:nvSpPr>
        <p:spPr/>
        <p:txBody>
          <a:bodyPr>
            <a:normAutofit fontScale="90000"/>
          </a:bodyPr>
          <a:lstStyle/>
          <a:p>
            <a:r>
              <a:rPr lang="he-IL" dirty="0"/>
              <a:t>לָמָּה אֲנַחְנוּ מְפַחֲדִים?</a:t>
            </a:r>
          </a:p>
        </p:txBody>
      </p:sp>
      <p:sp>
        <p:nvSpPr>
          <p:cNvPr id="3" name="מציין מיקום טקסט 2">
            <a:extLst>
              <a:ext uri="{FF2B5EF4-FFF2-40B4-BE49-F238E27FC236}">
                <a16:creationId xmlns:a16="http://schemas.microsoft.com/office/drawing/2014/main" id="{B7D63B12-B635-40A7-8502-EE223992D21C}"/>
              </a:ext>
            </a:extLst>
          </p:cNvPr>
          <p:cNvSpPr>
            <a:spLocks noGrp="1"/>
          </p:cNvSpPr>
          <p:nvPr>
            <p:ph type="body" idx="1"/>
          </p:nvPr>
        </p:nvSpPr>
        <p:spPr>
          <a:xfrm>
            <a:off x="1788965" y="2178195"/>
            <a:ext cx="9572625" cy="3844925"/>
          </a:xfrm>
        </p:spPr>
        <p:txBody>
          <a:bodyPr/>
          <a:lstStyle/>
          <a:p>
            <a:pPr algn="r"/>
            <a:r>
              <a:rPr lang="he-IL" dirty="0"/>
              <a:t>פַּחַד</a:t>
            </a:r>
            <a:endParaRPr lang="he-IL" dirty="0" smtClean="0"/>
          </a:p>
          <a:p>
            <a:pPr marL="800100" indent="-571500" algn="r">
              <a:buFont typeface="Arial" panose="020B0604020202020204" pitchFamily="34" charset="0"/>
              <a:buChar char="•"/>
            </a:pPr>
            <a:r>
              <a:rPr lang="he-IL" dirty="0" smtClean="0"/>
              <a:t>טִבְעִי</a:t>
            </a:r>
            <a:endParaRPr lang="he-IL" strike="sngStrike" dirty="0">
              <a:solidFill>
                <a:srgbClr val="FF0000"/>
              </a:solidFill>
            </a:endParaRPr>
          </a:p>
          <a:p>
            <a:pPr marL="800100" indent="-571500" algn="r">
              <a:buFont typeface="Arial" panose="020B0604020202020204" pitchFamily="34" charset="0"/>
              <a:buChar char="•"/>
            </a:pPr>
            <a:r>
              <a:rPr lang="he-IL" dirty="0" smtClean="0"/>
              <a:t>שׁוֹמֵר עָלֵינוּ</a:t>
            </a:r>
          </a:p>
          <a:p>
            <a:pPr marL="800100" indent="-571500" algn="r">
              <a:buFont typeface="Arial" panose="020B0604020202020204" pitchFamily="34" charset="0"/>
              <a:buChar char="•"/>
            </a:pPr>
            <a:r>
              <a:rPr lang="he-IL" dirty="0"/>
              <a:t>מַגִּיעַ פִּתְאוֹם</a:t>
            </a:r>
          </a:p>
        </p:txBody>
      </p:sp>
      <p:pic>
        <p:nvPicPr>
          <p:cNvPr id="6146" name="Picture 2" descr="Lifesaver, Floatation, Float, Lifesav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75" y="2484437"/>
            <a:ext cx="6163888" cy="35163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hepherd, Staff, Bible, Religious, 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9152" y="1333154"/>
            <a:ext cx="2164368" cy="3589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708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p>
            <a:pPr lvl="0">
              <a:spcBef>
                <a:spcPts val="0"/>
              </a:spcBef>
            </a:pPr>
            <a:r>
              <a:rPr lang="he-IL" dirty="0">
                <a:solidFill>
                  <a:schemeClr val="bg1"/>
                </a:solidFill>
              </a:rPr>
              <a:t>גַּם אַתֶּם לְעִיתִּים מְפַחֲדִים?</a:t>
            </a:r>
            <a:endParaRPr dirty="0">
              <a:solidFill>
                <a:schemeClr val="bg1"/>
              </a:solidFill>
            </a:endParaRPr>
          </a:p>
        </p:txBody>
      </p:sp>
      <p:sp>
        <p:nvSpPr>
          <p:cNvPr id="279" name="Google Shape;279;p9"/>
          <p:cNvSpPr txBox="1">
            <a:spLocks noGrp="1"/>
          </p:cNvSpPr>
          <p:nvPr>
            <p:ph type="body" idx="1"/>
          </p:nvPr>
        </p:nvSpPr>
        <p:spPr>
          <a:xfrm>
            <a:off x="1313411" y="3299561"/>
            <a:ext cx="8883621" cy="898407"/>
          </a:xfrm>
          <a:prstGeom prst="rect">
            <a:avLst/>
          </a:prstGeom>
          <a:noFill/>
          <a:ln>
            <a:noFill/>
          </a:ln>
        </p:spPr>
        <p:txBody>
          <a:bodyPr spcFirstLastPara="1" wrap="square" lIns="91425" tIns="45700" rIns="91425" bIns="45700" anchor="t" anchorCtr="0">
            <a:normAutofit/>
          </a:bodyPr>
          <a:lstStyle/>
          <a:p>
            <a:pPr marL="0" lvl="0" indent="0" algn="r">
              <a:spcBef>
                <a:spcPts val="0"/>
              </a:spcBef>
            </a:pPr>
            <a:r>
              <a:rPr lang="he-IL" sz="4400" dirty="0" smtClean="0"/>
              <a:t>כִּתְבוּ אוֹ </a:t>
            </a:r>
            <a:r>
              <a:rPr lang="he-IL" sz="4400" dirty="0"/>
              <a:t>צַיְּירוּ </a:t>
            </a:r>
            <a:r>
              <a:rPr lang="he-IL" sz="4400" dirty="0" smtClean="0"/>
              <a:t>מִמָּה </a:t>
            </a:r>
            <a:r>
              <a:rPr lang="he-IL" sz="4400" dirty="0"/>
              <a:t>אַתֶּם מְפַחֲדִים?</a:t>
            </a:r>
            <a:endParaRPr sz="4400" dirty="0"/>
          </a:p>
        </p:txBody>
      </p:sp>
      <p:pic>
        <p:nvPicPr>
          <p:cNvPr id="280" name="Google Shape;280;p9"/>
          <p:cNvPicPr preferRelativeResize="0"/>
          <p:nvPr/>
        </p:nvPicPr>
        <p:blipFill rotWithShape="1">
          <a:blip r:embed="rId5">
            <a:alphaModFix/>
          </a:blip>
          <a:srcRect/>
          <a:stretch/>
        </p:blipFill>
        <p:spPr>
          <a:xfrm>
            <a:off x="3617846" y="-19689"/>
            <a:ext cx="1017545" cy="1070700"/>
          </a:xfrm>
          <a:prstGeom prst="rect">
            <a:avLst/>
          </a:prstGeom>
          <a:noFill/>
          <a:ln>
            <a:noFill/>
          </a:ln>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00283" y="3878325"/>
            <a:ext cx="1087664" cy="101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3163" y="5996225"/>
            <a:ext cx="1727654" cy="86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84746" y="4880781"/>
            <a:ext cx="864873" cy="106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05917" y="2660760"/>
            <a:ext cx="1295934" cy="134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52718" y="1577866"/>
            <a:ext cx="1174524" cy="10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020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316296" y="605683"/>
            <a:ext cx="2497166" cy="890656"/>
          </a:xfrm>
          <a:prstGeom prst="rect">
            <a:avLst/>
          </a:prstGeom>
        </p:spPr>
      </p:pic>
    </p:spTree>
    <p:extLst>
      <p:ext uri="{BB962C8B-B14F-4D97-AF65-F5344CB8AC3E}">
        <p14:creationId xmlns:p14="http://schemas.microsoft.com/office/powerpoint/2010/main" val="2142822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3881</TotalTime>
  <Words>1426</Words>
  <Application>Microsoft Office PowerPoint</Application>
  <PresentationFormat>מסך רחב</PresentationFormat>
  <Paragraphs>271</Paragraphs>
  <Slides>27</Slides>
  <Notes>26</Notes>
  <HiddenSlides>0</HiddenSlides>
  <MMClips>3</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27</vt:i4>
      </vt:variant>
    </vt:vector>
  </HeadingPairs>
  <TitlesOfParts>
    <vt:vector size="31" baseType="lpstr">
      <vt:lpstr>Arial</vt:lpstr>
      <vt:lpstr>Calibri</vt:lpstr>
      <vt:lpstr>Wingdings</vt:lpstr>
      <vt:lpstr>Office Theme</vt:lpstr>
      <vt:lpstr>מצגת של PowerPoint‏</vt:lpstr>
      <vt:lpstr>מָה נִלְמָד הַיּוֹם?</vt:lpstr>
      <vt:lpstr>מה להביא לשיעור?</vt:lpstr>
      <vt:lpstr> חִידָה</vt:lpstr>
      <vt:lpstr>פַּחַד הוּא רֶגֶשׁ לֹא נָעִים</vt:lpstr>
      <vt:lpstr>סִימָנִים שֶׁל פַּחַד</vt:lpstr>
      <vt:lpstr>גַּם הָאָדָם בְּימֵי קֶדֶם פַּחַד</vt:lpstr>
      <vt:lpstr>לָמָּה אֲנַחְנוּ מְפַחֲדִים?</vt:lpstr>
      <vt:lpstr>גַּם אַתֶּם לְעִיתִּים מְפַחֲדִים?</vt:lpstr>
      <vt:lpstr>אֵיזֶה פַּחַד...</vt:lpstr>
      <vt:lpstr>אֵיךְ נִתְמוֹדֵד עִם מָה שֶׁמַּפְחִיד אוֹתָנוּ?</vt:lpstr>
      <vt:lpstr>בּוֹאוּ נְתַרְגֵּל</vt:lpstr>
      <vt:lpstr>חָשׁוּב לָדַעַת וְלִזְכּוֹר...</vt:lpstr>
      <vt:lpstr>בּוֹאוּ נְצַיֵּיר מִפְלֶצֶת</vt:lpstr>
      <vt:lpstr>צַיְּירוּ אֶת הַמִּפְלֶצֶת שֶׁלָּכֶם</vt:lpstr>
      <vt:lpstr>מָה עוֹשִׂים כְּדֵי לְהִתְמוֹדֵד עִם הַפַּחַד?</vt:lpstr>
      <vt:lpstr>מַרְגִּיעִים אֶת הַגּוּף</vt:lpstr>
      <vt:lpstr>מַרְגִּיעִים אֶת הַשֶּׂכֶל</vt:lpstr>
      <vt:lpstr>מרגיעים את הרגש</vt:lpstr>
      <vt:lpstr>נֶעֱזָרִים בִּבְנֵי הַמִּשְׁפָּחָה</vt:lpstr>
      <vt:lpstr>אֱמוּנָה</vt:lpstr>
      <vt:lpstr>נֶעֱזָרִים בַּחֲבֵרִים</vt:lpstr>
      <vt:lpstr>מְדַמְיְינִים וְנִרְגָּעִים</vt:lpstr>
      <vt:lpstr> חִידָה</vt:lpstr>
      <vt:lpstr>מְסַיְּימִים וּמְסַכְּמִים</vt:lpstr>
      <vt:lpstr>לְסִיּוּם...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Teacher</dc:creator>
  <cp:lastModifiedBy>Asus</cp:lastModifiedBy>
  <cp:revision>156</cp:revision>
  <dcterms:modified xsi:type="dcterms:W3CDTF">2020-04-22T10:19:57Z</dcterms:modified>
</cp:coreProperties>
</file>