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5"/>
  </p:notesMasterIdLst>
  <p:sldIdLst>
    <p:sldId id="257" r:id="rId2"/>
    <p:sldId id="262" r:id="rId3"/>
    <p:sldId id="263" r:id="rId4"/>
    <p:sldId id="288" r:id="rId5"/>
    <p:sldId id="356" r:id="rId6"/>
    <p:sldId id="357" r:id="rId7"/>
    <p:sldId id="358" r:id="rId8"/>
    <p:sldId id="367" r:id="rId9"/>
    <p:sldId id="360" r:id="rId10"/>
    <p:sldId id="351" r:id="rId11"/>
    <p:sldId id="362" r:id="rId12"/>
    <p:sldId id="353" r:id="rId13"/>
    <p:sldId id="363" r:id="rId14"/>
    <p:sldId id="364" r:id="rId15"/>
    <p:sldId id="365" r:id="rId16"/>
    <p:sldId id="361" r:id="rId17"/>
    <p:sldId id="366" r:id="rId18"/>
    <p:sldId id="371" r:id="rId19"/>
    <p:sldId id="343" r:id="rId20"/>
    <p:sldId id="344" r:id="rId21"/>
    <p:sldId id="345" r:id="rId22"/>
    <p:sldId id="336" r:id="rId23"/>
    <p:sldId id="348" r:id="rId24"/>
    <p:sldId id="368" r:id="rId25"/>
    <p:sldId id="369" r:id="rId26"/>
    <p:sldId id="370" r:id="rId27"/>
    <p:sldId id="372" r:id="rId28"/>
    <p:sldId id="374" r:id="rId29"/>
    <p:sldId id="373" r:id="rId30"/>
    <p:sldId id="375" r:id="rId31"/>
    <p:sldId id="376" r:id="rId32"/>
    <p:sldId id="377" r:id="rId33"/>
    <p:sldId id="286" r:id="rId34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0FF0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88787" autoAdjust="0"/>
  </p:normalViewPr>
  <p:slideViewPr>
    <p:cSldViewPr snapToGrid="0" snapToObjects="1">
      <p:cViewPr varScale="1">
        <p:scale>
          <a:sx n="82" d="100"/>
          <a:sy n="82" d="100"/>
        </p:scale>
        <p:origin x="1160" y="2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י"ד.אב.תש"ף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32</a:t>
            </a:fld>
            <a:endParaRPr lang="he-I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0" name="Google Shape;12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989107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281" y="2693988"/>
            <a:ext cx="10361851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616" y="6410587"/>
            <a:ext cx="3245977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72000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738117" y="3655832"/>
            <a:ext cx="10872000" cy="720000"/>
          </a:xfrm>
        </p:spPr>
        <p:txBody>
          <a:bodyPr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3"/>
            <a:ext cx="10872000" cy="64209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1"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1116000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6" y="1185681"/>
            <a:ext cx="11159999" cy="5400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11160000" cy="4152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י"ד.אב.תש"ף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53" r:id="rId5"/>
    <p:sldLayoutId id="2147483663" r:id="rId6"/>
  </p:sldLayoutIdLst>
  <p:transition spd="med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>
                <a:solidFill>
                  <a:srgbClr val="002060"/>
                </a:solidFill>
              </a:rPr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005895"/>
              </p:ext>
            </p:extLst>
          </p:nvPr>
        </p:nvGraphicFramePr>
        <p:xfrm>
          <a:off x="7030762" y="198136"/>
          <a:ext cx="4428564" cy="4662765"/>
        </p:xfrm>
        <a:graphic>
          <a:graphicData uri="http://schemas.openxmlformats.org/drawingml/2006/table">
            <a:tbl>
              <a:tblPr rtl="1"/>
              <a:tblGrid>
                <a:gridCol w="668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3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87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04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71286">
                <a:tc gridSpan="3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"רוקמת התחרה"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err="1">
                          <a:latin typeface="Calibri"/>
                          <a:ea typeface="Calibri"/>
                          <a:cs typeface="David"/>
                        </a:rPr>
                        <a:t>רח</a:t>
                      </a: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' דולב  78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err="1">
                          <a:latin typeface="Calibri"/>
                          <a:ea typeface="Calibri"/>
                          <a:cs typeface="David"/>
                        </a:rPr>
                        <a:t>ירושליים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latin typeface="Calibri"/>
                          <a:ea typeface="Calibri"/>
                          <a:cs typeface="David"/>
                        </a:rPr>
                        <a:t>עוסק מורשה 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latin typeface="Calibri"/>
                          <a:ea typeface="Calibri"/>
                          <a:cs typeface="David"/>
                        </a:rPr>
                        <a:t>901119011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0054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72945" algn="l"/>
                        </a:tabLs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                                               תאריך </a:t>
                      </a:r>
                      <a:r>
                        <a:rPr lang="he-IL" sz="1600" u="sng" dirty="0">
                          <a:latin typeface="Calibri"/>
                          <a:ea typeface="Calibri"/>
                          <a:cs typeface="David"/>
                        </a:rPr>
                        <a:t>9.6.2020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חשבונית  מס קבלה  מספר 433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       </a:t>
                      </a: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                                                                       מקור 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לכבוד </a:t>
                      </a: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 </a:t>
                      </a:r>
                      <a:r>
                        <a:rPr lang="he-IL" sz="1600" b="1" u="sng" dirty="0">
                          <a:latin typeface="Calibri"/>
                          <a:ea typeface="Calibri"/>
                          <a:cs typeface="David"/>
                        </a:rPr>
                        <a:t>"גביש" רחוב דבורה 8 </a:t>
                      </a:r>
                      <a:r>
                        <a:rPr lang="he-IL" sz="1600" b="1" u="sng" dirty="0" err="1">
                          <a:latin typeface="Calibri"/>
                          <a:ea typeface="Calibri"/>
                          <a:cs typeface="David"/>
                        </a:rPr>
                        <a:t>קרית</a:t>
                      </a:r>
                      <a:r>
                        <a:rPr lang="he-IL" sz="1600" b="1" u="sng" dirty="0">
                          <a:latin typeface="Calibri"/>
                          <a:ea typeface="Calibri"/>
                          <a:cs typeface="David"/>
                        </a:rPr>
                        <a:t> </a:t>
                      </a:r>
                      <a:r>
                        <a:rPr lang="he-IL" sz="1600" b="1" u="sng" dirty="0" err="1">
                          <a:latin typeface="Calibri"/>
                          <a:ea typeface="Calibri"/>
                          <a:cs typeface="David"/>
                        </a:rPr>
                        <a:t>אתא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071">
                <a:tc>
                  <a:txBody>
                    <a:bodyPr/>
                    <a:lstStyle/>
                    <a:p>
                      <a:pPr algn="ctr" rtl="1" hangingPunct="0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he-IL" sz="1100" b="1">
                          <a:latin typeface="Times New Roman"/>
                          <a:ea typeface="Times New Roman"/>
                          <a:cs typeface="David"/>
                        </a:rPr>
                        <a:t>כמות</a:t>
                      </a:r>
                      <a:endParaRPr lang="en-US" sz="1000" b="1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1" hangingPunct="0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latin typeface="Times New Roman"/>
                          <a:ea typeface="Times New Roman"/>
                          <a:cs typeface="David"/>
                        </a:rPr>
                        <a:t>פרטים</a:t>
                      </a:r>
                      <a:endParaRPr lang="en-US" sz="1600" b="1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algn="ctr" rtl="1" hangingPunct="0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Times New Roman"/>
                          <a:ea typeface="Times New Roman"/>
                          <a:cs typeface="David"/>
                        </a:rPr>
                        <a:t>מחיר </a:t>
                      </a:r>
                      <a:r>
                        <a:rPr lang="he-IL" sz="1600" b="1" dirty="0" err="1">
                          <a:latin typeface="Times New Roman"/>
                          <a:ea typeface="Times New Roman"/>
                          <a:cs typeface="David"/>
                        </a:rPr>
                        <a:t>ליח</a:t>
                      </a:r>
                      <a:r>
                        <a:rPr lang="he-IL" sz="1600" b="1" dirty="0">
                          <a:latin typeface="Times New Roman"/>
                          <a:ea typeface="Times New Roman"/>
                          <a:cs typeface="David"/>
                        </a:rPr>
                        <a:t>'</a:t>
                      </a:r>
                      <a:endParaRPr lang="en-US" sz="1600" b="1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hangingPunct="0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latin typeface="Times New Roman"/>
                          <a:ea typeface="Times New Roman"/>
                          <a:cs typeface="David"/>
                        </a:rPr>
                        <a:t>סה"כ</a:t>
                      </a:r>
                      <a:endParaRPr lang="en-US" sz="1600" b="1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924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David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latin typeface="Calibri"/>
                          <a:ea typeface="Calibri"/>
                          <a:cs typeface="David"/>
                        </a:rPr>
                        <a:t>הובלת סחורה למחסן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600" dirty="0">
                        <a:latin typeface="Calibri"/>
                        <a:ea typeface="Calibri"/>
                        <a:cs typeface="David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latin typeface="Calibri"/>
                          <a:ea typeface="Calibri"/>
                          <a:cs typeface="David"/>
                        </a:rPr>
                        <a:t>250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622">
                <a:tc rowSpan="2" gridSpan="4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Guttman Yad-Brush"/>
                        </a:rPr>
                        <a:t>שולם בשיק מספר 788 משוך על בנק לאומי </a:t>
                      </a:r>
                      <a:r>
                        <a:rPr lang="he-IL" sz="1600" dirty="0" err="1">
                          <a:latin typeface="Calibri"/>
                          <a:ea typeface="Calibri"/>
                          <a:cs typeface="Guttman Yad-Brush"/>
                        </a:rPr>
                        <a:t>ז"פ</a:t>
                      </a:r>
                      <a:r>
                        <a:rPr lang="he-IL" sz="1600" dirty="0">
                          <a:latin typeface="Calibri"/>
                          <a:ea typeface="Calibri"/>
                          <a:cs typeface="Guttman Yad-Brush"/>
                        </a:rPr>
                        <a:t> 9.6.20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600">
                        <a:latin typeface="Calibri"/>
                        <a:ea typeface="Calibri"/>
                        <a:cs typeface="David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622">
                <a:tc gridSpan="4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600" dirty="0">
                        <a:latin typeface="Calibri"/>
                        <a:ea typeface="Calibri"/>
                        <a:cs typeface="David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622">
                <a:tc gridSpan="4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                                                         סה"כ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250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622">
                <a:tc gridSpan="4"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latin typeface="Calibri"/>
                          <a:ea typeface="Calibri"/>
                          <a:cs typeface="David"/>
                        </a:rPr>
                        <a:t>17% מע"מ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43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622">
                <a:tc gridSpan="4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חתימה  </a:t>
                      </a:r>
                      <a:r>
                        <a:rPr lang="he-IL" sz="1600" b="1" u="sng" dirty="0">
                          <a:latin typeface="Calibri"/>
                          <a:ea typeface="Calibri"/>
                          <a:cs typeface="David"/>
                        </a:rPr>
                        <a:t> רוקמת/</a:t>
                      </a:r>
                      <a:r>
                        <a:rPr lang="he-IL" sz="1600" b="1" u="sng" dirty="0">
                          <a:latin typeface="Calibri"/>
                          <a:ea typeface="Calibri"/>
                          <a:cs typeface="Guttman Yad-Brush"/>
                        </a:rPr>
                        <a:t>דנה</a:t>
                      </a: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       סה"כ לתשלום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u="dbl" dirty="0">
                          <a:latin typeface="Calibri"/>
                          <a:ea typeface="Calibri"/>
                          <a:cs typeface="David"/>
                        </a:rPr>
                        <a:t>293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15589" y="1004047"/>
            <a:ext cx="518871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>
                <a:latin typeface="Varela Round" pitchFamily="2" charset="-79"/>
                <a:cs typeface="Varela Round" pitchFamily="2" charset="-79"/>
              </a:rPr>
              <a:t>חשבונית מס קבלה מספר 433 נרשמה </a:t>
            </a:r>
            <a:r>
              <a:rPr lang="he-IL" sz="2400" b="1" u="sng" dirty="0">
                <a:latin typeface="Varela Round" pitchFamily="2" charset="-79"/>
                <a:cs typeface="Varela Round" pitchFamily="2" charset="-79"/>
              </a:rPr>
              <a:t>בטעות פעמיים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918447" y="207683"/>
            <a:ext cx="81758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>
                <a:latin typeface="Varela Round" pitchFamily="2" charset="-79"/>
                <a:cs typeface="Varela Round" pitchFamily="2" charset="-79"/>
              </a:rPr>
              <a:t>המסמך הנ"ל נרשם פעמיים</a:t>
            </a:r>
          </a:p>
        </p:txBody>
      </p:sp>
      <p:graphicFrame>
        <p:nvGraphicFramePr>
          <p:cNvPr id="11" name="מציין מיקום תוכן 4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227374595"/>
              </p:ext>
            </p:extLst>
          </p:nvPr>
        </p:nvGraphicFramePr>
        <p:xfrm>
          <a:off x="420134" y="3360179"/>
          <a:ext cx="11335404" cy="178223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98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3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07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464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90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03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89344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ז"פ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8821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291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902864" y="4123983"/>
            <a:ext cx="194887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הוצאות הובלה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851737" y="4070798"/>
            <a:ext cx="16675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עו"ש בנק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48377" y="4590779"/>
            <a:ext cx="1299842" cy="369332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מס תשומות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006353" y="4070798"/>
            <a:ext cx="8965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433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868706" y="3915521"/>
            <a:ext cx="216946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ביטול רישום פעולה שנרשמה פעמיים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631576" y="4087249"/>
            <a:ext cx="10399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293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80078" y="4070798"/>
            <a:ext cx="115149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250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345669" y="4168723"/>
            <a:ext cx="140092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91670" y="4592563"/>
            <a:ext cx="1039906" cy="367548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43</a:t>
            </a:r>
          </a:p>
        </p:txBody>
      </p:sp>
      <p:sp>
        <p:nvSpPr>
          <p:cNvPr id="26" name="מלבן 25"/>
          <p:cNvSpPr/>
          <p:nvPr/>
        </p:nvSpPr>
        <p:spPr>
          <a:xfrm>
            <a:off x="4387054" y="2990847"/>
            <a:ext cx="33329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b="1" dirty="0">
                <a:latin typeface="Varela Round" pitchFamily="2" charset="-79"/>
                <a:cs typeface="Varela Round" pitchFamily="2" charset="-79"/>
              </a:rPr>
              <a:t> יש לבטל את הפעולה פעם אחת</a:t>
            </a:r>
            <a:endParaRPr lang="he-IL" dirty="0">
              <a:latin typeface="Varela Round" pitchFamily="2" charset="-79"/>
              <a:cs typeface="Varela Round" pitchFamily="2" charset="-79"/>
            </a:endParaRPr>
          </a:p>
        </p:txBody>
      </p:sp>
      <p:graphicFrame>
        <p:nvGraphicFramePr>
          <p:cNvPr id="27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5645917"/>
              </p:ext>
            </p:extLst>
          </p:nvPr>
        </p:nvGraphicFramePr>
        <p:xfrm>
          <a:off x="420134" y="730193"/>
          <a:ext cx="11335404" cy="209892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98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3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07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464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90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03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89344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ז"פ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545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9.6.2020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הוצאות הובלה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עו"ש בנק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433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 9.6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הובלה למחסן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250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293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348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מס תשומות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43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348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9.6.2020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הוצאות הובלה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עו"ש בנק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433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 9.6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הובלה למחסן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250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293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348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מס תשומות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43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038167" y="4087249"/>
            <a:ext cx="8068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9.6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21" grpId="0" animBg="1"/>
      <p:bldP spid="34" grpId="0"/>
      <p:bldP spid="36" grpId="0"/>
      <p:bldP spid="37" grpId="0"/>
      <p:bldP spid="39" grpId="0"/>
      <p:bldP spid="40" grpId="0"/>
      <p:bldP spid="63" grpId="0" animBg="1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394503"/>
              </p:ext>
            </p:extLst>
          </p:nvPr>
        </p:nvGraphicFramePr>
        <p:xfrm>
          <a:off x="1515185" y="462318"/>
          <a:ext cx="5430214" cy="4933014"/>
        </p:xfrm>
        <a:graphic>
          <a:graphicData uri="http://schemas.openxmlformats.org/drawingml/2006/table">
            <a:tbl>
              <a:tblPr rtl="1"/>
              <a:tblGrid>
                <a:gridCol w="1002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4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353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258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16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19480">
                <a:tc gridSpan="3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"גביש"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רחוב דבורה 8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err="1">
                          <a:latin typeface="Calibri"/>
                          <a:ea typeface="Calibri"/>
                          <a:cs typeface="David"/>
                        </a:rPr>
                        <a:t>קרית</a:t>
                      </a: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 אתא2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latin typeface="Calibri"/>
                          <a:ea typeface="Calibri"/>
                          <a:cs typeface="David"/>
                        </a:rPr>
                        <a:t>עוסק מורשה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latin typeface="Calibri"/>
                          <a:ea typeface="Calibri"/>
                          <a:cs typeface="David"/>
                        </a:rPr>
                        <a:t>109208377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9307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72945" algn="l"/>
                        </a:tabLs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                                               תאריך 1</a:t>
                      </a:r>
                      <a:r>
                        <a:rPr lang="he-IL" sz="1600" u="sng" dirty="0">
                          <a:latin typeface="Calibri"/>
                          <a:ea typeface="Calibri"/>
                          <a:cs typeface="David"/>
                        </a:rPr>
                        <a:t>7.6.2020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חשבונית זיכוי  מס מספר 013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       </a:t>
                      </a: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                                                                                           העתק 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לכבוד </a:t>
                      </a: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 </a:t>
                      </a:r>
                      <a:r>
                        <a:rPr lang="he-IL" sz="1600" b="1" u="sng" dirty="0">
                          <a:latin typeface="Calibri"/>
                          <a:ea typeface="Calibri"/>
                          <a:cs typeface="David"/>
                        </a:rPr>
                        <a:t>"התופר" רחוב המעיין המתגבר 3 חדרה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991">
                <a:tc>
                  <a:txBody>
                    <a:bodyPr/>
                    <a:lstStyle/>
                    <a:p>
                      <a:pPr algn="ctr" rtl="1" hangingPunct="0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latin typeface="Times New Roman"/>
                          <a:ea typeface="Times New Roman"/>
                          <a:cs typeface="David"/>
                        </a:rPr>
                        <a:t>כמות</a:t>
                      </a:r>
                      <a:endParaRPr lang="en-US" sz="1600" b="1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1" hangingPunct="0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Times New Roman"/>
                          <a:ea typeface="Times New Roman"/>
                          <a:cs typeface="David"/>
                        </a:rPr>
                        <a:t>פרטים</a:t>
                      </a:r>
                      <a:endParaRPr lang="en-US" sz="1600" b="1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algn="ctr" rtl="1" hangingPunct="0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Times New Roman"/>
                          <a:ea typeface="Times New Roman"/>
                          <a:cs typeface="David"/>
                        </a:rPr>
                        <a:t>מחיר </a:t>
                      </a:r>
                      <a:r>
                        <a:rPr lang="he-IL" sz="1600" b="1" dirty="0" err="1">
                          <a:latin typeface="Times New Roman"/>
                          <a:ea typeface="Times New Roman"/>
                          <a:cs typeface="David"/>
                        </a:rPr>
                        <a:t>ליח</a:t>
                      </a:r>
                      <a:r>
                        <a:rPr lang="he-IL" sz="1600" b="1" dirty="0">
                          <a:latin typeface="Times New Roman"/>
                          <a:ea typeface="Times New Roman"/>
                          <a:cs typeface="David"/>
                        </a:rPr>
                        <a:t>'</a:t>
                      </a:r>
                      <a:endParaRPr lang="en-US" sz="1600" b="1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hangingPunct="0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latin typeface="Times New Roman"/>
                          <a:ea typeface="Times New Roman"/>
                          <a:cs typeface="David"/>
                        </a:rPr>
                        <a:t>סה"כ</a:t>
                      </a:r>
                      <a:endParaRPr lang="en-US" sz="1600" b="1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82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Arial"/>
                        </a:rPr>
                        <a:t>החזר</a:t>
                      </a:r>
                      <a:r>
                        <a:rPr lang="he-IL" sz="1600" baseline="0" dirty="0">
                          <a:latin typeface="Calibri"/>
                          <a:ea typeface="Calibri"/>
                          <a:cs typeface="Arial"/>
                        </a:rPr>
                        <a:t> סחורה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982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2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בדי כותנה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90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180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9827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6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בדי תחרה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220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1,320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8745">
                <a:tc gridSpan="4"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David" pitchFamily="34" charset="-79"/>
                          <a:ea typeface="Calibri"/>
                          <a:cs typeface="David" pitchFamily="34" charset="-79"/>
                        </a:rPr>
                        <a:t>סה"כ  </a:t>
                      </a:r>
                      <a:endParaRPr lang="en-US" sz="1600" dirty="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b="1" dirty="0">
                          <a:latin typeface="David" pitchFamily="34" charset="-79"/>
                          <a:ea typeface="Calibri"/>
                          <a:cs typeface="David" pitchFamily="34" charset="-79"/>
                        </a:rPr>
                        <a:t>1,500</a:t>
                      </a:r>
                      <a:endParaRPr lang="en-US" sz="2000" b="1" dirty="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9827">
                <a:tc gridSpan="4"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latin typeface="Calibri"/>
                          <a:ea typeface="Calibri"/>
                          <a:cs typeface="David"/>
                        </a:rPr>
                        <a:t>17% מע"מ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Arial"/>
                        </a:rPr>
                        <a:t>255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4838">
                <a:tc gridSpan="4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חתימה  </a:t>
                      </a:r>
                      <a:r>
                        <a:rPr lang="he-IL" sz="1600" b="1" u="sng" dirty="0">
                          <a:latin typeface="Calibri"/>
                          <a:ea typeface="Calibri"/>
                          <a:cs typeface="David"/>
                        </a:rPr>
                        <a:t> גביש/</a:t>
                      </a:r>
                      <a:r>
                        <a:rPr lang="he-IL" sz="1600" b="1" u="sng" dirty="0">
                          <a:latin typeface="Calibri"/>
                          <a:ea typeface="Calibri"/>
                          <a:cs typeface="Guttman Yad-Brush"/>
                        </a:rPr>
                        <a:t>נועם   </a:t>
                      </a: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                        סה"כ לתשלום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u="dbl" dirty="0">
                          <a:latin typeface="Calibri"/>
                          <a:ea typeface="Calibri"/>
                          <a:cs typeface="David"/>
                        </a:rPr>
                        <a:t>1,755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26941" y="17891"/>
            <a:ext cx="669450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latin typeface="Varela Round" pitchFamily="2" charset="-79"/>
                <a:cs typeface="Varela Round" pitchFamily="2" charset="-79"/>
              </a:rPr>
              <a:t>חשבונית זיכוי 013 נרשמה </a:t>
            </a:r>
            <a:r>
              <a:rPr lang="he-IL" b="1" u="sng" dirty="0">
                <a:latin typeface="Varela Round" pitchFamily="2" charset="-79"/>
                <a:cs typeface="Varela Round" pitchFamily="2" charset="-79"/>
              </a:rPr>
              <a:t>בסכום של 1,320 </a:t>
            </a:r>
            <a:r>
              <a:rPr lang="he-IL" dirty="0">
                <a:latin typeface="Varela Round" pitchFamily="2" charset="-79"/>
                <a:cs typeface="Varela Round" pitchFamily="2" charset="-79"/>
              </a:rPr>
              <a:t>₪ ללא מע"מ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368269" y="333023"/>
            <a:ext cx="81758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>
                <a:latin typeface="Varela Round" pitchFamily="2" charset="-79"/>
                <a:cs typeface="Varela Round" pitchFamily="2" charset="-79"/>
              </a:rPr>
              <a:t>תעודת זיכוי 013 עבור החזרת סחורה נרשמה כך:</a:t>
            </a:r>
          </a:p>
        </p:txBody>
      </p:sp>
      <p:graphicFrame>
        <p:nvGraphicFramePr>
          <p:cNvPr id="11" name="מציין מיקום תוכן 4"/>
          <p:cNvGraphicFramePr>
            <a:graphicFrameLocks noGrp="1"/>
          </p:cNvGraphicFramePr>
          <p:nvPr>
            <p:ph sz="quarter" idx="4"/>
          </p:nvPr>
        </p:nvGraphicFramePr>
        <p:xfrm>
          <a:off x="591670" y="2682401"/>
          <a:ext cx="11335404" cy="208682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98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3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07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464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90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03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4809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ז"פ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974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3802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418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589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6075365" y="3343988"/>
            <a:ext cx="8965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013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055269" y="3361917"/>
            <a:ext cx="216946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ביטול רישום פעולה שנרשמה שגוי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864659" y="3343987"/>
            <a:ext cx="10399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1,544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91670" y="3361917"/>
            <a:ext cx="115149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1,320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508223" y="3326059"/>
            <a:ext cx="140092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03262" y="3713319"/>
            <a:ext cx="1039906" cy="367548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224</a:t>
            </a:r>
          </a:p>
        </p:txBody>
      </p:sp>
      <p:sp>
        <p:nvSpPr>
          <p:cNvPr id="26" name="מלבן 25"/>
          <p:cNvSpPr/>
          <p:nvPr/>
        </p:nvSpPr>
        <p:spPr>
          <a:xfrm>
            <a:off x="2771166" y="2240829"/>
            <a:ext cx="68419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b="1" dirty="0">
                <a:latin typeface="Varela Round" pitchFamily="2" charset="-79"/>
                <a:cs typeface="Varela Round" pitchFamily="2" charset="-79"/>
              </a:rPr>
              <a:t>טעות בסכום - יש לבטל את הפעולה שנרשמה ולרשום נכון פעם אחת</a:t>
            </a:r>
            <a:endParaRPr lang="he-IL" dirty="0">
              <a:latin typeface="Varela Round" pitchFamily="2" charset="-79"/>
              <a:cs typeface="Varela Round" pitchFamily="2" charset="-79"/>
            </a:endParaRPr>
          </a:p>
        </p:txBody>
      </p:sp>
      <p:graphicFrame>
        <p:nvGraphicFramePr>
          <p:cNvPr id="27" name="מציין מיקום תוכן 4"/>
          <p:cNvGraphicFramePr>
            <a:graphicFrameLocks/>
          </p:cNvGraphicFramePr>
          <p:nvPr/>
        </p:nvGraphicFramePr>
        <p:xfrm>
          <a:off x="525806" y="793825"/>
          <a:ext cx="11335404" cy="135623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83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09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3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07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464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90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03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89344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ז"פ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545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 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 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 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348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 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9109494" y="3326059"/>
            <a:ext cx="158726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לקוח "התופר"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297949" y="3308130"/>
            <a:ext cx="155275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החזר מלקוח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263442" y="3713319"/>
            <a:ext cx="1552754" cy="369332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מע"מ עסקאות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144001" y="4080867"/>
            <a:ext cx="155275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החזר מלקוח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297949" y="4082651"/>
            <a:ext cx="158726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לקוח "התופר"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509170" y="4082651"/>
            <a:ext cx="140092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44001" y="4426955"/>
            <a:ext cx="1552754" cy="369332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מע"מ עסקאות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75365" y="4008248"/>
            <a:ext cx="8965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013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3055269" y="4008248"/>
            <a:ext cx="216946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רישום החזרת סחורה בסכום  נכון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801949" y="4085340"/>
            <a:ext cx="115149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1,500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913541" y="4401676"/>
            <a:ext cx="1039906" cy="367548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255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21235" y="4057623"/>
            <a:ext cx="10399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1,755</a:t>
            </a:r>
          </a:p>
        </p:txBody>
      </p:sp>
      <p:graphicFrame>
        <p:nvGraphicFramePr>
          <p:cNvPr id="32" name="מציין מיקום תוכן 4"/>
          <p:cNvGraphicFramePr>
            <a:graphicFrameLocks/>
          </p:cNvGraphicFramePr>
          <p:nvPr/>
        </p:nvGraphicFramePr>
        <p:xfrm>
          <a:off x="525806" y="5145739"/>
          <a:ext cx="11335404" cy="135623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83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09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3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07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464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90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03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89344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ז"פ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207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 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 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 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348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8991608" y="5775161"/>
            <a:ext cx="155275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החזר מלקוח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9063324" y="6139178"/>
            <a:ext cx="1552754" cy="369332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מע"מ עסקאות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414491" y="5794874"/>
            <a:ext cx="158726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לקוח "התופר"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976759" y="5774258"/>
            <a:ext cx="8965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013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444753" y="4796287"/>
            <a:ext cx="341645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latin typeface="Varela Round" pitchFamily="2" charset="-79"/>
                <a:cs typeface="Varela Round" pitchFamily="2" charset="-79"/>
              </a:rPr>
              <a:t>או בקיצור: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904565" y="5769846"/>
            <a:ext cx="216946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תיקון סכום החזרת סחורה מלקוח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703343" y="5779634"/>
            <a:ext cx="115149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180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832864" y="6167686"/>
            <a:ext cx="1039906" cy="367548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31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63437" y="5769846"/>
            <a:ext cx="10399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211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10437454" y="1398493"/>
            <a:ext cx="140092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17.6.2020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956416" y="1398493"/>
            <a:ext cx="155275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החזר מלקוח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903139" y="1785754"/>
            <a:ext cx="164094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מע"מ עסקאות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361420" y="1416624"/>
            <a:ext cx="158726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לקוח "התופר"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138120" y="1398695"/>
            <a:ext cx="8965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013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953447" y="1416624"/>
            <a:ext cx="227128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החזר סחורה מלקוח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748094" y="1416624"/>
            <a:ext cx="115149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1,320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864659" y="1785956"/>
            <a:ext cx="99018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224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91670" y="1416624"/>
            <a:ext cx="10399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1,544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0437454" y="5769846"/>
            <a:ext cx="140092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/>
      <p:bldP spid="37" grpId="0"/>
      <p:bldP spid="39" grpId="0"/>
      <p:bldP spid="40" grpId="0"/>
      <p:bldP spid="63" grpId="0" animBg="1"/>
      <p:bldP spid="17" grpId="0"/>
      <p:bldP spid="18" grpId="0"/>
      <p:bldP spid="19" grpId="0" animBg="1"/>
      <p:bldP spid="20" grpId="0"/>
      <p:bldP spid="22" grpId="0"/>
      <p:bldP spid="23" grpId="0"/>
      <p:bldP spid="24" grpId="0" animBg="1"/>
      <p:bldP spid="25" grpId="0"/>
      <p:bldP spid="28" grpId="0"/>
      <p:bldP spid="29" grpId="0"/>
      <p:bldP spid="30" grpId="0" animBg="1"/>
      <p:bldP spid="31" grpId="0"/>
      <p:bldP spid="33" grpId="0"/>
      <p:bldP spid="38" grpId="0" animBg="1"/>
      <p:bldP spid="41" grpId="0"/>
      <p:bldP spid="42" grpId="0"/>
      <p:bldP spid="44" grpId="0"/>
      <p:bldP spid="45" grpId="0"/>
      <p:bldP spid="46" grpId="0" animBg="1"/>
      <p:bldP spid="47" grpId="0"/>
      <p:bldP spid="35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טבלה 9"/>
          <p:cNvGraphicFramePr>
            <a:graphicFrameLocks noGrp="1"/>
          </p:cNvGraphicFramePr>
          <p:nvPr/>
        </p:nvGraphicFramePr>
        <p:xfrm>
          <a:off x="486491" y="293298"/>
          <a:ext cx="4428564" cy="4551479"/>
        </p:xfrm>
        <a:graphic>
          <a:graphicData uri="http://schemas.openxmlformats.org/drawingml/2006/table">
            <a:tbl>
              <a:tblPr rtl="1"/>
              <a:tblGrid>
                <a:gridCol w="668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105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19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6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304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76700">
                <a:tc gridSpan="3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"</a:t>
                      </a:r>
                      <a:r>
                        <a:rPr lang="he-IL" sz="1600" b="1" dirty="0" err="1">
                          <a:latin typeface="Calibri"/>
                          <a:ea typeface="Calibri"/>
                          <a:cs typeface="David"/>
                        </a:rPr>
                        <a:t>זינגרלה</a:t>
                      </a: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"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err="1">
                          <a:latin typeface="Calibri"/>
                          <a:ea typeface="Calibri"/>
                          <a:cs typeface="David"/>
                        </a:rPr>
                        <a:t>רח</a:t>
                      </a: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' הערבה 47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נתניה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עוסק מורשה 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645234876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0054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72945" algn="l"/>
                        </a:tabLs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                                               תאריך </a:t>
                      </a:r>
                      <a:r>
                        <a:rPr lang="he-IL" sz="1600" u="sng" dirty="0">
                          <a:latin typeface="Calibri"/>
                          <a:ea typeface="Calibri"/>
                          <a:cs typeface="David"/>
                        </a:rPr>
                        <a:t>20.6.2020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חשבונית  מס קבלה  מספר</a:t>
                      </a:r>
                      <a:r>
                        <a:rPr lang="he-IL" sz="1600" b="1" baseline="0" dirty="0">
                          <a:latin typeface="Calibri"/>
                          <a:ea typeface="Calibri"/>
                          <a:cs typeface="David"/>
                        </a:rPr>
                        <a:t>  714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       </a:t>
                      </a: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                                                                       מקור 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לכבוד </a:t>
                      </a: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 </a:t>
                      </a:r>
                      <a:r>
                        <a:rPr lang="he-IL" sz="1600" b="1" u="sng" dirty="0">
                          <a:latin typeface="Calibri"/>
                          <a:ea typeface="Calibri"/>
                          <a:cs typeface="David"/>
                        </a:rPr>
                        <a:t>"גביש" רחוב דבורה 8 </a:t>
                      </a:r>
                      <a:r>
                        <a:rPr lang="he-IL" sz="1600" b="1" u="sng" dirty="0" err="1">
                          <a:latin typeface="Calibri"/>
                          <a:ea typeface="Calibri"/>
                          <a:cs typeface="David"/>
                        </a:rPr>
                        <a:t>קרית</a:t>
                      </a:r>
                      <a:r>
                        <a:rPr lang="he-IL" sz="1600" b="1" u="sng" dirty="0">
                          <a:latin typeface="Calibri"/>
                          <a:ea typeface="Calibri"/>
                          <a:cs typeface="David"/>
                        </a:rPr>
                        <a:t> </a:t>
                      </a:r>
                      <a:r>
                        <a:rPr lang="he-IL" sz="1600" b="1" u="sng" dirty="0" err="1">
                          <a:latin typeface="Calibri"/>
                          <a:ea typeface="Calibri"/>
                          <a:cs typeface="David"/>
                        </a:rPr>
                        <a:t>אתא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4071">
                <a:tc>
                  <a:txBody>
                    <a:bodyPr/>
                    <a:lstStyle/>
                    <a:p>
                      <a:pPr algn="ctr" rtl="1" hangingPunct="0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he-IL" sz="1100" b="1">
                          <a:latin typeface="Times New Roman"/>
                          <a:ea typeface="Times New Roman"/>
                          <a:cs typeface="David"/>
                        </a:rPr>
                        <a:t>כמות</a:t>
                      </a:r>
                      <a:endParaRPr lang="en-US" sz="1000" b="1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1" hangingPunct="0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latin typeface="Times New Roman"/>
                          <a:ea typeface="Times New Roman"/>
                          <a:cs typeface="David"/>
                        </a:rPr>
                        <a:t>פרטים</a:t>
                      </a:r>
                      <a:endParaRPr lang="en-US" sz="1600" b="1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algn="ctr" rtl="1" hangingPunct="0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Times New Roman"/>
                          <a:ea typeface="Times New Roman"/>
                          <a:cs typeface="David"/>
                        </a:rPr>
                        <a:t>מחיר </a:t>
                      </a:r>
                      <a:r>
                        <a:rPr lang="he-IL" sz="1600" b="1" dirty="0" err="1">
                          <a:latin typeface="Times New Roman"/>
                          <a:ea typeface="Times New Roman"/>
                          <a:cs typeface="David"/>
                        </a:rPr>
                        <a:t>ליח</a:t>
                      </a:r>
                      <a:r>
                        <a:rPr lang="he-IL" sz="1600" b="1" dirty="0">
                          <a:latin typeface="Times New Roman"/>
                          <a:ea typeface="Times New Roman"/>
                          <a:cs typeface="David"/>
                        </a:rPr>
                        <a:t>'</a:t>
                      </a:r>
                      <a:endParaRPr lang="en-US" sz="1600" b="1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hangingPunct="0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latin typeface="Times New Roman"/>
                          <a:ea typeface="Times New Roman"/>
                          <a:cs typeface="David"/>
                        </a:rPr>
                        <a:t>סה"כ</a:t>
                      </a:r>
                      <a:endParaRPr lang="en-US" sz="1600" b="1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David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קניית מכונת תפירה</a:t>
                      </a:r>
                      <a:r>
                        <a:rPr lang="he-IL" sz="1600" baseline="0" dirty="0">
                          <a:latin typeface="Calibri"/>
                          <a:ea typeface="Calibri"/>
                          <a:cs typeface="David"/>
                        </a:rPr>
                        <a:t> 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600" dirty="0">
                        <a:latin typeface="Calibri"/>
                        <a:ea typeface="Calibri"/>
                        <a:cs typeface="David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David" pitchFamily="34" charset="-79"/>
                          <a:ea typeface="Calibri"/>
                          <a:cs typeface="David" pitchFamily="34" charset="-79"/>
                        </a:rPr>
                        <a:t>3,200</a:t>
                      </a:r>
                      <a:endParaRPr lang="en-US" sz="1600" dirty="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100">
                        <a:latin typeface="Calibri"/>
                        <a:ea typeface="Calibri"/>
                        <a:cs typeface="David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David" pitchFamily="34" charset="-79"/>
                          <a:ea typeface="Calibri"/>
                          <a:cs typeface="David" pitchFamily="34" charset="-79"/>
                        </a:rPr>
                        <a:t>הובלת מכונת תפירה</a:t>
                      </a:r>
                      <a:endParaRPr lang="en-US" sz="1600" dirty="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600" dirty="0">
                        <a:latin typeface="Calibri"/>
                        <a:ea typeface="Calibri"/>
                        <a:cs typeface="David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David" pitchFamily="34" charset="-79"/>
                          <a:ea typeface="Calibri"/>
                          <a:cs typeface="David" pitchFamily="34" charset="-79"/>
                        </a:rPr>
                        <a:t>400</a:t>
                      </a:r>
                      <a:endParaRPr lang="en-US" sz="1600" dirty="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9622">
                <a:tc rowSpan="2" gridSpan="4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Guttman Yad-Brush"/>
                        </a:rPr>
                        <a:t>שולם בשיק מספר 789 משוך על בנק לאומי </a:t>
                      </a:r>
                      <a:r>
                        <a:rPr lang="he-IL" sz="1600" dirty="0" err="1">
                          <a:latin typeface="Calibri"/>
                          <a:ea typeface="Calibri"/>
                          <a:cs typeface="Guttman Yad-Brush"/>
                        </a:rPr>
                        <a:t>ז"פ</a:t>
                      </a:r>
                      <a:r>
                        <a:rPr lang="he-IL" sz="1600" dirty="0">
                          <a:latin typeface="Calibri"/>
                          <a:ea typeface="Calibri"/>
                          <a:cs typeface="Guttman Yad-Brush"/>
                        </a:rPr>
                        <a:t> 30.7.20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600" dirty="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9622">
                <a:tc gridSpan="4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600" dirty="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9622">
                <a:tc gridSpan="4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                                                         סה"כ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David" pitchFamily="34" charset="-79"/>
                          <a:ea typeface="Calibri"/>
                          <a:cs typeface="David" pitchFamily="34" charset="-79"/>
                        </a:rPr>
                        <a:t>3,600</a:t>
                      </a:r>
                      <a:endParaRPr lang="en-US" sz="1600" dirty="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9622">
                <a:tc gridSpan="4"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latin typeface="Calibri"/>
                          <a:ea typeface="Calibri"/>
                          <a:cs typeface="David"/>
                        </a:rPr>
                        <a:t>17% מע"מ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David" pitchFamily="34" charset="-79"/>
                          <a:ea typeface="Calibri"/>
                          <a:cs typeface="David" pitchFamily="34" charset="-79"/>
                        </a:rPr>
                        <a:t>612</a:t>
                      </a:r>
                      <a:endParaRPr lang="en-US" sz="1600" dirty="0">
                        <a:latin typeface="David" pitchFamily="34" charset="-79"/>
                        <a:ea typeface="Calibri"/>
                        <a:cs typeface="David" pitchFamily="34" charset="-79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9622">
                <a:tc gridSpan="4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חתימה  </a:t>
                      </a:r>
                      <a:r>
                        <a:rPr lang="he-IL" sz="1600" b="1" u="sng" dirty="0">
                          <a:latin typeface="Calibri"/>
                          <a:ea typeface="Calibri"/>
                          <a:cs typeface="David"/>
                        </a:rPr>
                        <a:t> </a:t>
                      </a:r>
                      <a:r>
                        <a:rPr lang="he-IL" sz="1600" b="1" u="sng" dirty="0" err="1">
                          <a:latin typeface="Calibri"/>
                          <a:ea typeface="Calibri"/>
                          <a:cs typeface="David"/>
                        </a:rPr>
                        <a:t>זינגרלה</a:t>
                      </a:r>
                      <a:r>
                        <a:rPr lang="he-IL" sz="1600" b="1" u="sng" dirty="0">
                          <a:latin typeface="Calibri"/>
                          <a:ea typeface="Calibri"/>
                          <a:cs typeface="David"/>
                        </a:rPr>
                        <a:t>   </a:t>
                      </a: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      סה"כ לתשלום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u="dbl" dirty="0">
                          <a:latin typeface="Calibri"/>
                          <a:ea typeface="Calibri"/>
                          <a:cs typeface="David"/>
                        </a:rPr>
                        <a:t>4,212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956507" y="529871"/>
            <a:ext cx="543021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latin typeface="Varela Round" pitchFamily="2" charset="-79"/>
                <a:cs typeface="Varela Round" pitchFamily="2" charset="-79"/>
              </a:rPr>
              <a:t>חשבונית מס קבלה 714 נרשמה כך:</a:t>
            </a:r>
          </a:p>
        </p:txBody>
      </p:sp>
      <p:graphicFrame>
        <p:nvGraphicFramePr>
          <p:cNvPr id="8" name="מציין מיקום תוכן 4"/>
          <p:cNvGraphicFramePr>
            <a:graphicFrameLocks/>
          </p:cNvGraphicFramePr>
          <p:nvPr/>
        </p:nvGraphicFramePr>
        <p:xfrm>
          <a:off x="288805" y="5156363"/>
          <a:ext cx="11335404" cy="135623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83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09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3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07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464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90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03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89344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ז"פ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545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20.6.2020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מכונות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שקים </a:t>
                      </a:r>
                      <a:r>
                        <a:rPr lang="he-IL" dirty="0" err="1"/>
                        <a:t>לפרעון</a:t>
                      </a:r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714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30.7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קניית מכונות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3,600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4,212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348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מס</a:t>
                      </a:r>
                      <a:r>
                        <a:rPr lang="he-IL" baseline="0" dirty="0"/>
                        <a:t> תשומות</a:t>
                      </a:r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612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844027" y="194873"/>
            <a:ext cx="81758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>
                <a:latin typeface="Varela Round" pitchFamily="2" charset="-79"/>
                <a:cs typeface="Varela Round" pitchFamily="2" charset="-79"/>
              </a:rPr>
              <a:t>מסמך 714</a:t>
            </a:r>
            <a:r>
              <a:rPr lang="en-US" sz="2400" b="1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b="1" dirty="0">
                <a:latin typeface="Varela Round" pitchFamily="2" charset="-79"/>
                <a:cs typeface="Varela Round" pitchFamily="2" charset="-79"/>
              </a:rPr>
              <a:t>נרשם:</a:t>
            </a:r>
          </a:p>
        </p:txBody>
      </p:sp>
      <p:graphicFrame>
        <p:nvGraphicFramePr>
          <p:cNvPr id="11" name="מציין מיקום תוכן 4"/>
          <p:cNvGraphicFramePr>
            <a:graphicFrameLocks noGrp="1"/>
          </p:cNvGraphicFramePr>
          <p:nvPr>
            <p:ph sz="quarter" idx="4"/>
          </p:nvPr>
        </p:nvGraphicFramePr>
        <p:xfrm>
          <a:off x="407663" y="2758777"/>
          <a:ext cx="11335404" cy="208216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98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3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07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464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90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03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4809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ז"פ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485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101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071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572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5931933" y="3393719"/>
            <a:ext cx="8965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714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904565" y="3429577"/>
            <a:ext cx="216946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ביטול רישום פעולה שנרשמה שגוי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743212" y="3429577"/>
            <a:ext cx="10399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4,212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07663" y="3394871"/>
            <a:ext cx="115149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3,600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329880" y="3394871"/>
            <a:ext cx="140092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15237" y="3760902"/>
            <a:ext cx="1039906" cy="367548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612</a:t>
            </a:r>
          </a:p>
        </p:txBody>
      </p:sp>
      <p:sp>
        <p:nvSpPr>
          <p:cNvPr id="26" name="מלבן 25"/>
          <p:cNvSpPr/>
          <p:nvPr/>
        </p:nvSpPr>
        <p:spPr>
          <a:xfrm>
            <a:off x="2145183" y="2253560"/>
            <a:ext cx="72603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b="1" dirty="0">
                <a:latin typeface="Varela Round" pitchFamily="2" charset="-79"/>
                <a:cs typeface="Varela Round" pitchFamily="2" charset="-79"/>
              </a:rPr>
              <a:t>טעות שם חשבון  - יש לבטל את הפעולה שנרשמה ולרשום נכון פעם אחת</a:t>
            </a:r>
            <a:endParaRPr lang="he-IL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886051" y="3376942"/>
            <a:ext cx="158726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שקים </a:t>
            </a:r>
            <a:r>
              <a:rPr lang="he-IL" dirty="0" err="1"/>
              <a:t>לפרעון</a:t>
            </a:r>
            <a:endParaRPr lang="he-IL" dirty="0"/>
          </a:p>
        </p:txBody>
      </p:sp>
      <p:sp>
        <p:nvSpPr>
          <p:cNvPr id="18" name="TextBox 17"/>
          <p:cNvSpPr txBox="1"/>
          <p:nvPr/>
        </p:nvSpPr>
        <p:spPr>
          <a:xfrm>
            <a:off x="7263442" y="3394871"/>
            <a:ext cx="155275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מכונות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263442" y="3760902"/>
            <a:ext cx="1552754" cy="369332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מס תשומות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920558" y="4112305"/>
            <a:ext cx="155275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מכונות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227584" y="4132383"/>
            <a:ext cx="158726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שקים </a:t>
            </a:r>
            <a:r>
              <a:rPr lang="he-IL" dirty="0" err="1"/>
              <a:t>לפרעון</a:t>
            </a:r>
            <a:endParaRPr lang="he-IL" dirty="0"/>
          </a:p>
        </p:txBody>
      </p:sp>
      <p:sp>
        <p:nvSpPr>
          <p:cNvPr id="23" name="TextBox 22"/>
          <p:cNvSpPr txBox="1"/>
          <p:nvPr/>
        </p:nvSpPr>
        <p:spPr>
          <a:xfrm>
            <a:off x="10329880" y="4136439"/>
            <a:ext cx="140092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697626" y="4481098"/>
            <a:ext cx="1811544" cy="369332"/>
          </a:xfrm>
          <a:prstGeom prst="rect">
            <a:avLst/>
          </a:prstGeom>
          <a:solidFill>
            <a:srgbClr val="FF66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מס תשומות נכסים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914004" y="4112305"/>
            <a:ext cx="8965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714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904565" y="4130234"/>
            <a:ext cx="216946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רישום פעולה נכון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649549" y="4166092"/>
            <a:ext cx="115149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3,600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707354" y="4499566"/>
            <a:ext cx="1039906" cy="367548"/>
          </a:xfrm>
          <a:prstGeom prst="rect">
            <a:avLst/>
          </a:prstGeom>
          <a:solidFill>
            <a:srgbClr val="FF66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612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09643" y="4111766"/>
            <a:ext cx="10399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4,212</a:t>
            </a:r>
          </a:p>
        </p:txBody>
      </p:sp>
      <p:graphicFrame>
        <p:nvGraphicFramePr>
          <p:cNvPr id="32" name="מציין מיקום תוכן 4"/>
          <p:cNvGraphicFramePr>
            <a:graphicFrameLocks/>
          </p:cNvGraphicFramePr>
          <p:nvPr/>
        </p:nvGraphicFramePr>
        <p:xfrm>
          <a:off x="407663" y="793825"/>
          <a:ext cx="11335404" cy="135623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83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09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3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07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464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90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03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89344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ז"פ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545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20.6.2020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מכונות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שקים </a:t>
                      </a:r>
                      <a:r>
                        <a:rPr lang="he-IL" dirty="0" err="1"/>
                        <a:t>לפרעון</a:t>
                      </a:r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714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30.7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קניית מכונות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3,600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4,212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348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 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612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9108143" y="1787570"/>
            <a:ext cx="1225291" cy="369332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מס תשומות</a:t>
            </a:r>
          </a:p>
        </p:txBody>
      </p:sp>
      <p:graphicFrame>
        <p:nvGraphicFramePr>
          <p:cNvPr id="35" name="מציין מיקום תוכן 4"/>
          <p:cNvGraphicFramePr>
            <a:graphicFrameLocks/>
          </p:cNvGraphicFramePr>
          <p:nvPr/>
        </p:nvGraphicFramePr>
        <p:xfrm>
          <a:off x="353876" y="5272304"/>
          <a:ext cx="11335404" cy="9334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83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09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3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07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464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90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03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ז"פ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9144001" y="4902972"/>
            <a:ext cx="259906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latin typeface="Varela Round" pitchFamily="2" charset="-79"/>
                <a:cs typeface="Varela Round" pitchFamily="2" charset="-79"/>
              </a:rPr>
              <a:t>או בקיצור: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297576" y="5868666"/>
            <a:ext cx="140092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661768" y="5886595"/>
            <a:ext cx="1811544" cy="369332"/>
          </a:xfrm>
          <a:prstGeom prst="rect">
            <a:avLst/>
          </a:prstGeom>
          <a:solidFill>
            <a:srgbClr val="FF66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מס תשומות נכסים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949688" y="5885492"/>
            <a:ext cx="1552754" cy="369332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מס תשומות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797438" y="5886595"/>
            <a:ext cx="8965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714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698385" y="5842457"/>
            <a:ext cx="216946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תיקון שם חשבון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70418" y="5874064"/>
            <a:ext cx="1039906" cy="367548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612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662535" y="5889067"/>
            <a:ext cx="1039906" cy="367548"/>
          </a:xfrm>
          <a:prstGeom prst="rect">
            <a:avLst/>
          </a:prstGeom>
          <a:solidFill>
            <a:srgbClr val="FF66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612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/>
      <p:bldP spid="37" grpId="0"/>
      <p:bldP spid="39" grpId="0"/>
      <p:bldP spid="40" grpId="0"/>
      <p:bldP spid="63" grpId="0" animBg="1"/>
      <p:bldP spid="17" grpId="0"/>
      <p:bldP spid="18" grpId="0"/>
      <p:bldP spid="19" grpId="0" animBg="1"/>
      <p:bldP spid="20" grpId="0"/>
      <p:bldP spid="22" grpId="0"/>
      <p:bldP spid="23" grpId="0"/>
      <p:bldP spid="24" grpId="0" animBg="1"/>
      <p:bldP spid="25" grpId="0"/>
      <p:bldP spid="28" grpId="0"/>
      <p:bldP spid="29" grpId="0"/>
      <p:bldP spid="30" grpId="0" animBg="1"/>
      <p:bldP spid="31" grpId="0"/>
      <p:bldP spid="33" grpId="0" animBg="1"/>
      <p:bldP spid="41" grpId="0"/>
      <p:bldP spid="42" grpId="0" animBg="1"/>
      <p:bldP spid="43" grpId="0" animBg="1"/>
      <p:bldP spid="44" grpId="0"/>
      <p:bldP spid="45" grpId="0"/>
      <p:bldP spid="46" grpId="0" animBg="1"/>
      <p:bldP spid="4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1057836" y="430306"/>
          <a:ext cx="5197130" cy="3729826"/>
        </p:xfrm>
        <a:graphic>
          <a:graphicData uri="http://schemas.openxmlformats.org/drawingml/2006/table">
            <a:tbl>
              <a:tblPr rtl="1"/>
              <a:tblGrid>
                <a:gridCol w="959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1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81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8572">
                <a:tc gridSpan="3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"גביש"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רחוב דבורה 8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err="1">
                          <a:latin typeface="Calibri"/>
                          <a:ea typeface="Calibri"/>
                          <a:cs typeface="David"/>
                        </a:rPr>
                        <a:t>קרית</a:t>
                      </a: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 </a:t>
                      </a:r>
                      <a:r>
                        <a:rPr lang="he-IL" sz="1600" b="1" dirty="0" err="1">
                          <a:latin typeface="Calibri"/>
                          <a:ea typeface="Calibri"/>
                          <a:cs typeface="David"/>
                        </a:rPr>
                        <a:t>אתא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latin typeface="Calibri"/>
                          <a:ea typeface="Calibri"/>
                          <a:cs typeface="David"/>
                        </a:rPr>
                        <a:t>עוסק מורשה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latin typeface="Calibri"/>
                          <a:ea typeface="Calibri"/>
                          <a:cs typeface="David"/>
                        </a:rPr>
                        <a:t>109208377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3357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72945" algn="l"/>
                        </a:tabLs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                                                                  תאריך </a:t>
                      </a:r>
                      <a:r>
                        <a:rPr lang="he-IL" sz="1600" u="sng" dirty="0">
                          <a:latin typeface="Calibri"/>
                          <a:ea typeface="Calibri"/>
                          <a:cs typeface="David"/>
                        </a:rPr>
                        <a:t>24.6.2020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חשבונית  מס  קבלה מספר 833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       </a:t>
                      </a: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                                                                                           העתק 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לכבוד </a:t>
                      </a: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 </a:t>
                      </a:r>
                      <a:r>
                        <a:rPr lang="he-IL" sz="1600" b="1" u="sng" dirty="0">
                          <a:latin typeface="Calibri"/>
                          <a:ea typeface="Calibri"/>
                          <a:cs typeface="David"/>
                        </a:rPr>
                        <a:t>"</a:t>
                      </a:r>
                      <a:r>
                        <a:rPr lang="he-IL" sz="1600" b="1" u="sng" dirty="0" err="1">
                          <a:latin typeface="Calibri"/>
                          <a:ea typeface="Calibri"/>
                          <a:cs typeface="David"/>
                        </a:rPr>
                        <a:t>גליתא</a:t>
                      </a:r>
                      <a:r>
                        <a:rPr lang="he-IL" sz="1600" b="1" u="sng" dirty="0">
                          <a:latin typeface="Calibri"/>
                          <a:ea typeface="Calibri"/>
                          <a:cs typeface="David"/>
                        </a:rPr>
                        <a:t>" רחוב התנאים 44 </a:t>
                      </a:r>
                      <a:r>
                        <a:rPr lang="he-IL" sz="1600" b="1" u="sng" dirty="0" err="1">
                          <a:latin typeface="Calibri"/>
                          <a:ea typeface="Calibri"/>
                          <a:cs typeface="David"/>
                        </a:rPr>
                        <a:t>קרית</a:t>
                      </a:r>
                      <a:r>
                        <a:rPr lang="he-IL" sz="1600" b="1" u="sng" dirty="0">
                          <a:latin typeface="Calibri"/>
                          <a:ea typeface="Calibri"/>
                          <a:cs typeface="David"/>
                        </a:rPr>
                        <a:t> </a:t>
                      </a:r>
                      <a:r>
                        <a:rPr lang="he-IL" sz="1600" b="1" u="sng" dirty="0" err="1">
                          <a:latin typeface="Calibri"/>
                          <a:ea typeface="Calibri"/>
                          <a:cs typeface="David"/>
                        </a:rPr>
                        <a:t>מוצקין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398">
                <a:tc>
                  <a:txBody>
                    <a:bodyPr/>
                    <a:lstStyle/>
                    <a:p>
                      <a:pPr algn="ctr" rtl="1" hangingPunct="0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latin typeface="Times New Roman"/>
                          <a:ea typeface="Times New Roman"/>
                          <a:cs typeface="David"/>
                        </a:rPr>
                        <a:t>כמות</a:t>
                      </a:r>
                      <a:endParaRPr lang="en-US" sz="1600" b="1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1" hangingPunct="0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Times New Roman"/>
                          <a:ea typeface="Times New Roman"/>
                          <a:cs typeface="David"/>
                        </a:rPr>
                        <a:t>פרטים</a:t>
                      </a:r>
                      <a:endParaRPr lang="en-US" sz="1600" b="1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algn="ctr" rtl="1" hangingPunct="0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Times New Roman"/>
                          <a:ea typeface="Times New Roman"/>
                          <a:cs typeface="David"/>
                        </a:rPr>
                        <a:t>מחיר </a:t>
                      </a:r>
                      <a:r>
                        <a:rPr lang="he-IL" sz="1600" b="1" dirty="0" err="1">
                          <a:latin typeface="Times New Roman"/>
                          <a:ea typeface="Times New Roman"/>
                          <a:cs typeface="David"/>
                        </a:rPr>
                        <a:t>ליח</a:t>
                      </a:r>
                      <a:r>
                        <a:rPr lang="he-IL" sz="1600" b="1" dirty="0">
                          <a:latin typeface="Times New Roman"/>
                          <a:ea typeface="Times New Roman"/>
                          <a:cs typeface="David"/>
                        </a:rPr>
                        <a:t>'</a:t>
                      </a:r>
                      <a:endParaRPr lang="en-US" sz="1600" b="1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hangingPunct="0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latin typeface="Times New Roman"/>
                          <a:ea typeface="Times New Roman"/>
                          <a:cs typeface="David"/>
                        </a:rPr>
                        <a:t>סה"כ</a:t>
                      </a:r>
                      <a:endParaRPr lang="en-US" sz="1600" b="1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0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3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תיקון מכנסיים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40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120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00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600" dirty="0">
                        <a:latin typeface="Calibri"/>
                        <a:ea typeface="Calibri"/>
                        <a:cs typeface="David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600">
                        <a:latin typeface="Calibri"/>
                        <a:ea typeface="Calibri"/>
                        <a:cs typeface="David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600">
                        <a:latin typeface="Calibri"/>
                        <a:ea typeface="Calibri"/>
                        <a:cs typeface="David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600" dirty="0">
                        <a:latin typeface="Calibri"/>
                        <a:ea typeface="Calibri"/>
                        <a:cs typeface="David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6607">
                <a:tc gridSpan="4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      נתקבל</a:t>
                      </a:r>
                      <a:r>
                        <a:rPr lang="he-IL" sz="1600" baseline="0" dirty="0">
                          <a:latin typeface="Calibri"/>
                          <a:ea typeface="Calibri"/>
                          <a:cs typeface="David"/>
                        </a:rPr>
                        <a:t> במזומן</a:t>
                      </a: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                                                    סה"כ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600" dirty="0">
                          <a:latin typeface="David" pitchFamily="34" charset="-79"/>
                          <a:cs typeface="David" pitchFamily="34" charset="-79"/>
                        </a:rPr>
                        <a:t>120</a:t>
                      </a: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567">
                <a:tc gridSpan="4"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17% מע"מ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600" dirty="0">
                          <a:latin typeface="David" pitchFamily="34" charset="-79"/>
                          <a:cs typeface="David" pitchFamily="34" charset="-79"/>
                        </a:rPr>
                        <a:t>20</a:t>
                      </a: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5810">
                <a:tc gridSpan="4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חתימה  </a:t>
                      </a:r>
                      <a:r>
                        <a:rPr lang="he-IL" sz="1600" b="1" u="sng" dirty="0">
                          <a:latin typeface="Calibri"/>
                          <a:ea typeface="Calibri"/>
                          <a:cs typeface="David"/>
                        </a:rPr>
                        <a:t> גביש/</a:t>
                      </a:r>
                      <a:r>
                        <a:rPr lang="he-IL" sz="1600" b="1" u="sng" dirty="0">
                          <a:latin typeface="Calibri"/>
                          <a:ea typeface="Calibri"/>
                          <a:cs typeface="Guttman Yad-Brush"/>
                        </a:rPr>
                        <a:t>נועם   </a:t>
                      </a: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                        סה"כ לתשלום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u="dbl" dirty="0">
                          <a:latin typeface="Calibri"/>
                          <a:ea typeface="Calibri"/>
                          <a:cs typeface="David"/>
                        </a:rPr>
                        <a:t>140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978588" y="1667435"/>
            <a:ext cx="3532094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latin typeface="Varela Round" pitchFamily="2" charset="-79"/>
                <a:cs typeface="Varela Round" pitchFamily="2" charset="-79"/>
              </a:rPr>
              <a:t>חשבונית מס קבלה מספר 833 נרשמה כך:</a:t>
            </a:r>
          </a:p>
        </p:txBody>
      </p:sp>
      <p:graphicFrame>
        <p:nvGraphicFramePr>
          <p:cNvPr id="8" name="מציין מיקום תוכן 4"/>
          <p:cNvGraphicFramePr>
            <a:graphicFrameLocks/>
          </p:cNvGraphicFramePr>
          <p:nvPr/>
        </p:nvGraphicFramePr>
        <p:xfrm>
          <a:off x="407663" y="4536141"/>
          <a:ext cx="11335404" cy="1630553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83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09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3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07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464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90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03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89344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ז"פ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545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24.6.2020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הכנסות מתיקונים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קופה</a:t>
                      </a:r>
                      <a:r>
                        <a:rPr lang="he-IL" baseline="0" dirty="0"/>
                        <a:t> מזומן</a:t>
                      </a:r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833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תיקון בגדים ותקבול מזומן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120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140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348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 מע"מ עסקאות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20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987459" y="239645"/>
            <a:ext cx="81758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>
                <a:latin typeface="Varela Round" pitchFamily="2" charset="-79"/>
                <a:cs typeface="Varela Round" pitchFamily="2" charset="-79"/>
              </a:rPr>
              <a:t>מסמך 833</a:t>
            </a:r>
            <a:r>
              <a:rPr lang="en-US" sz="2400" b="1" dirty="0">
                <a:latin typeface="Varela Round" pitchFamily="2" charset="-79"/>
                <a:cs typeface="Varela Round" pitchFamily="2" charset="-79"/>
              </a:rPr>
              <a:t> </a:t>
            </a:r>
            <a:r>
              <a:rPr lang="he-IL" sz="2400" b="1" dirty="0">
                <a:latin typeface="Varela Round" pitchFamily="2" charset="-79"/>
                <a:cs typeface="Varela Round" pitchFamily="2" charset="-79"/>
              </a:rPr>
              <a:t>נרשם:</a:t>
            </a:r>
          </a:p>
        </p:txBody>
      </p:sp>
      <p:graphicFrame>
        <p:nvGraphicFramePr>
          <p:cNvPr id="11" name="מציין מיקום תוכן 4"/>
          <p:cNvGraphicFramePr>
            <a:graphicFrameLocks noGrp="1"/>
          </p:cNvGraphicFramePr>
          <p:nvPr>
            <p:ph sz="quarter" idx="4"/>
          </p:nvPr>
        </p:nvGraphicFramePr>
        <p:xfrm>
          <a:off x="407663" y="2758777"/>
          <a:ext cx="11335404" cy="208216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98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3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07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464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90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03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4809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ז"פ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485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101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071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572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5914004" y="3375790"/>
            <a:ext cx="8965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833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904565" y="3447506"/>
            <a:ext cx="216946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ביטול רישום פעולה שנרשמה שגוי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671496" y="3411648"/>
            <a:ext cx="10399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140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07663" y="3394871"/>
            <a:ext cx="115149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120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329880" y="3394871"/>
            <a:ext cx="140092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15237" y="3760902"/>
            <a:ext cx="1039906" cy="367548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20</a:t>
            </a:r>
          </a:p>
        </p:txBody>
      </p:sp>
      <p:sp>
        <p:nvSpPr>
          <p:cNvPr id="26" name="מלבן 25"/>
          <p:cNvSpPr/>
          <p:nvPr/>
        </p:nvSpPr>
        <p:spPr>
          <a:xfrm>
            <a:off x="2046008" y="2347319"/>
            <a:ext cx="7997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b="1" dirty="0">
                <a:latin typeface="Varela Round" pitchFamily="2" charset="-79"/>
                <a:cs typeface="Varela Round" pitchFamily="2" charset="-79"/>
              </a:rPr>
              <a:t>טעות רישום פעולה הפוך - יש לבטל את הפעולה שנרשמה ולרשום נכון פעם אחת</a:t>
            </a:r>
            <a:endParaRPr lang="he-IL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956416" y="3394871"/>
            <a:ext cx="158726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קופה מזומן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918089" y="3394871"/>
            <a:ext cx="193261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הכנסות מתיקונים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263442" y="3760902"/>
            <a:ext cx="1552754" cy="369332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מע"מ עסקאות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956416" y="4112305"/>
            <a:ext cx="155275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קופה מזומן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0311951" y="4100581"/>
            <a:ext cx="140092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878146" y="4128450"/>
            <a:ext cx="8965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833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904565" y="4130234"/>
            <a:ext cx="216946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רישום פעולה נכון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649549" y="4130234"/>
            <a:ext cx="115149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140</a:t>
            </a:r>
          </a:p>
        </p:txBody>
      </p:sp>
      <p:graphicFrame>
        <p:nvGraphicFramePr>
          <p:cNvPr id="35" name="מציין מיקום תוכן 4"/>
          <p:cNvGraphicFramePr>
            <a:graphicFrameLocks/>
          </p:cNvGraphicFramePr>
          <p:nvPr/>
        </p:nvGraphicFramePr>
        <p:xfrm>
          <a:off x="353876" y="5272304"/>
          <a:ext cx="11335404" cy="124777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83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09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3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07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464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90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03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ז"פ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8" name="TextBox 37"/>
          <p:cNvSpPr txBox="1"/>
          <p:nvPr/>
        </p:nvSpPr>
        <p:spPr>
          <a:xfrm>
            <a:off x="9144001" y="4902972"/>
            <a:ext cx="259906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או בקיצור: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297576" y="5904524"/>
            <a:ext cx="140092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797438" y="5886595"/>
            <a:ext cx="8965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833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2805959" y="5896244"/>
            <a:ext cx="216946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תיקון פעולה הפוכה</a:t>
            </a:r>
          </a:p>
        </p:txBody>
      </p:sp>
      <p:graphicFrame>
        <p:nvGraphicFramePr>
          <p:cNvPr id="49" name="מציין מיקום תוכן 4"/>
          <p:cNvGraphicFramePr>
            <a:graphicFrameLocks/>
          </p:cNvGraphicFramePr>
          <p:nvPr/>
        </p:nvGraphicFramePr>
        <p:xfrm>
          <a:off x="628475" y="786654"/>
          <a:ext cx="11281617" cy="1389977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76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76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7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85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7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342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40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55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40025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ז"פ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192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24.6.2020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הכנסות מתיקונים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קופה</a:t>
                      </a:r>
                      <a:r>
                        <a:rPr lang="he-IL" baseline="0" dirty="0"/>
                        <a:t> מזומן</a:t>
                      </a:r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833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תיקון בגדים ותקבול מזומן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dirty="0"/>
                        <a:t>120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dirty="0"/>
                        <a:t>140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589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 מע"מ עסקאות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dirty="0"/>
                        <a:t>20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7200694" y="4469101"/>
            <a:ext cx="1552754" cy="369332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מע"מ עסקאות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873270" y="4138928"/>
            <a:ext cx="193261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הכנסות מתיקונים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26335" y="4166092"/>
            <a:ext cx="115149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120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542134" y="4469101"/>
            <a:ext cx="1039906" cy="367548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20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768165" y="5860386"/>
            <a:ext cx="155275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קופה מזומן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835551" y="5854351"/>
            <a:ext cx="193261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הכנסות מתיקונים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470259" y="5860386"/>
            <a:ext cx="115149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280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30542" y="5836422"/>
            <a:ext cx="115149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240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164836" y="6204534"/>
            <a:ext cx="1552754" cy="369332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מע"מ עסקאות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97315" y="6199253"/>
            <a:ext cx="1039906" cy="367548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40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6" grpId="0"/>
      <p:bldP spid="37" grpId="0"/>
      <p:bldP spid="39" grpId="0"/>
      <p:bldP spid="40" grpId="0"/>
      <p:bldP spid="63" grpId="0" animBg="1"/>
      <p:bldP spid="17" grpId="0"/>
      <p:bldP spid="18" grpId="0"/>
      <p:bldP spid="19" grpId="0" animBg="1"/>
      <p:bldP spid="20" grpId="0"/>
      <p:bldP spid="23" grpId="0"/>
      <p:bldP spid="25" grpId="0"/>
      <p:bldP spid="28" grpId="0"/>
      <p:bldP spid="29" grpId="0"/>
      <p:bldP spid="41" grpId="0"/>
      <p:bldP spid="44" grpId="0"/>
      <p:bldP spid="45" grpId="0"/>
      <p:bldP spid="50" grpId="0" animBg="1"/>
      <p:bldP spid="51" grpId="0"/>
      <p:bldP spid="52" grpId="0"/>
      <p:bldP spid="53" grpId="0" animBg="1"/>
      <p:bldP spid="54" grpId="0"/>
      <p:bldP spid="55" grpId="0"/>
      <p:bldP spid="56" grpId="0"/>
      <p:bldP spid="57" grpId="0"/>
      <p:bldP spid="58" grpId="0" animBg="1"/>
      <p:bldP spid="5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ריכוז פעולות היומן לפני עריכת הדו"ח</a:t>
            </a:r>
          </a:p>
        </p:txBody>
      </p:sp>
      <p:graphicFrame>
        <p:nvGraphicFramePr>
          <p:cNvPr id="5" name="מציין מיקום תוכן 4"/>
          <p:cNvGraphicFramePr>
            <a:graphicFrameLocks/>
          </p:cNvGraphicFramePr>
          <p:nvPr/>
        </p:nvGraphicFramePr>
        <p:xfrm>
          <a:off x="264231" y="933094"/>
          <a:ext cx="11782750" cy="530297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4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3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232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99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156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351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55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789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4809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ז"פ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485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30.6.2020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קניות סחורה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ספק "רוקמת התחרה"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1896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1.8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קניית סחורה 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4,400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5,148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101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מס תשומות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748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07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30.6.2020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לקוח "התופר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מכירות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409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7.7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מכירת סחורה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11,115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9,500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572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מע"מ עסקאות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1,615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57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30.6.2020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קופה מזומן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"לקוח התופר"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9200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תקבול מלקוח במזומן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215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1,615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57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קופה שקים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334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ובשיק מיידי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1,400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57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30.6.2020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עו"ש בנק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הוצאות הובלה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433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 9.6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ביטול רישום הובלה 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293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250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57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מס תשומות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למחסן פעמיים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43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57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30.6.2020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החזר מלקוח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לקוח "התופר"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013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תיקון סכום החזרה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180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211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57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מע"מ עסקאות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מלקוח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31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57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30.6.2020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מס תשומות נכסים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מס תשומות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714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תיקון שם חשבון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612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612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57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30.6.2020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קופה</a:t>
                      </a:r>
                      <a:r>
                        <a:rPr lang="he-IL" baseline="0" dirty="0"/>
                        <a:t> מזומן</a:t>
                      </a:r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הכנסות</a:t>
                      </a:r>
                      <a:r>
                        <a:rPr lang="he-IL" baseline="0" dirty="0"/>
                        <a:t> מתיקונים</a:t>
                      </a:r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833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תיקון פעולה שנרשמה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280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240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0572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מע"מ עסקאות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הפוך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  40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939" y="933094"/>
            <a:ext cx="11160000" cy="720000"/>
          </a:xfrm>
        </p:spPr>
        <p:txBody>
          <a:bodyPr/>
          <a:lstStyle/>
          <a:p>
            <a:pPr lvl="0"/>
            <a:r>
              <a:rPr lang="he-IL" sz="2800" dirty="0"/>
              <a:t>שלב 2 + 3  - העברת הפעולות לכרטסת חשבונות מע"מ וסגירתם</a:t>
            </a:r>
            <a:endParaRPr lang="he-IL" sz="5400" dirty="0"/>
          </a:p>
        </p:txBody>
      </p:sp>
      <p:graphicFrame>
        <p:nvGraphicFramePr>
          <p:cNvPr id="12" name="מציין מיקום תוכן 4"/>
          <p:cNvGraphicFramePr>
            <a:graphicFrameLocks/>
          </p:cNvGraphicFramePr>
          <p:nvPr/>
        </p:nvGraphicFramePr>
        <p:xfrm>
          <a:off x="654430" y="2163614"/>
          <a:ext cx="11158536" cy="22199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94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42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12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71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2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חשבון נגדי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יתרה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639676" y="1653094"/>
            <a:ext cx="4177553" cy="369332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/>
              <a:t>חשבון מע"מ עסקאות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25229" y="3641894"/>
            <a:ext cx="645458" cy="369332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40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16392" y="3286448"/>
            <a:ext cx="627531" cy="369332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31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718616" y="2915308"/>
            <a:ext cx="8695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409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857131" y="2915308"/>
            <a:ext cx="145228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לקוח התופר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857131" y="3603777"/>
            <a:ext cx="14881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קופה מזומן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26191" y="3274346"/>
            <a:ext cx="788895" cy="3675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013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778192" y="2902754"/>
            <a:ext cx="2788024" cy="38369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מכירת סחורה שטרם נרשמה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921631" y="3655780"/>
            <a:ext cx="26894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הכנסות מתיקונים - תיקון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17402" y="2545976"/>
            <a:ext cx="48518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ז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183342" y="2495781"/>
            <a:ext cx="10757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20,900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10076" y="2865113"/>
            <a:ext cx="842684" cy="369332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1,615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509188" y="2865113"/>
            <a:ext cx="129481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0518156" y="3286448"/>
            <a:ext cx="129481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141343" y="2495781"/>
            <a:ext cx="242487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יתרה לפני תיקונים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848170" y="3264927"/>
            <a:ext cx="145228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לקוח התופר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823018" y="3252373"/>
            <a:ext cx="2788024" cy="38369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תיקון סכום החזרה מלקוח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0509188" y="3603777"/>
            <a:ext cx="129481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63212" y="2906976"/>
            <a:ext cx="10757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22,515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177588" y="3266412"/>
            <a:ext cx="10757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22,484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163212" y="3603777"/>
            <a:ext cx="10757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22,524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31778" y="2922665"/>
            <a:ext cx="48518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ז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80660" y="3609908"/>
            <a:ext cx="48518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ז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60530" y="3279224"/>
            <a:ext cx="48518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ז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817229" y="3641894"/>
            <a:ext cx="788895" cy="3675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833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0540817" y="4025112"/>
            <a:ext cx="129481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854254" y="3980466"/>
            <a:ext cx="14881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err="1"/>
              <a:t>חו"ז</a:t>
            </a:r>
            <a:r>
              <a:rPr lang="he-IL" dirty="0"/>
              <a:t> מע"מ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855486" y="4025112"/>
            <a:ext cx="26894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סגירת חשבון מע"מ עסקאות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650670" y="4025112"/>
            <a:ext cx="1075763" cy="369332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22,524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183342" y="4025112"/>
            <a:ext cx="83523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381129" y="2495781"/>
            <a:ext cx="129481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7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7" grpId="0"/>
      <p:bldP spid="18" grpId="0"/>
      <p:bldP spid="23" grpId="0"/>
      <p:bldP spid="25" grpId="0"/>
      <p:bldP spid="28" grpId="0"/>
      <p:bldP spid="30" grpId="0"/>
      <p:bldP spid="34" grpId="0"/>
      <p:bldP spid="43" grpId="0"/>
      <p:bldP spid="44" grpId="0" animBg="1"/>
      <p:bldP spid="7" grpId="0"/>
      <p:bldP spid="45" grpId="0"/>
      <p:bldP spid="38" grpId="0"/>
      <p:bldP spid="46" grpId="0"/>
      <p:bldP spid="47" grpId="0"/>
      <p:bldP spid="48" grpId="0"/>
      <p:bldP spid="22" grpId="0"/>
      <p:bldP spid="24" grpId="0"/>
      <p:bldP spid="26" grpId="0"/>
      <p:bldP spid="27" grpId="0"/>
      <p:bldP spid="29" grpId="0"/>
      <p:bldP spid="31" grpId="0"/>
      <p:bldP spid="32" grpId="0"/>
      <p:bldP spid="33" grpId="0"/>
      <p:bldP spid="35" grpId="0"/>
      <p:bldP spid="35" grpId="1"/>
      <p:bldP spid="36" grpId="0"/>
      <p:bldP spid="37" grpId="0" animBg="1"/>
      <p:bldP spid="37" grpId="1" animBg="1"/>
      <p:bldP spid="39" grpId="0"/>
      <p:bldP spid="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defTabSz="914400" rtl="0" eaLnBrk="1" latinLnBrk="0" hangingPunct="1">
              <a:spcBef>
                <a:spcPct val="0"/>
              </a:spcBef>
              <a:buNone/>
            </a:pPr>
            <a:r>
              <a:rPr lang="he-IL" dirty="0"/>
              <a:t>דיווח למע"מ – חלק ב'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חשבונאות לתלמידי כיתה י"א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שם המורה: בנימין חנה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5932755"/>
              </p:ext>
            </p:extLst>
          </p:nvPr>
        </p:nvGraphicFramePr>
        <p:xfrm>
          <a:off x="418797" y="3079409"/>
          <a:ext cx="11158536" cy="22250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94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42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12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71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2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חשבון נגדי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יתרה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650260" y="2710077"/>
            <a:ext cx="4177553" cy="369332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latin typeface="Varela Round" pitchFamily="2" charset="-79"/>
                <a:cs typeface="Varela Round" pitchFamily="2" charset="-79"/>
              </a:rPr>
              <a:t>חשבון מס תשומות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92709" y="4198157"/>
            <a:ext cx="294042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ביטול הובלה שנרשמה פעמיים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29556" y="3405706"/>
            <a:ext cx="950259" cy="369332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10,170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700687" y="4198157"/>
            <a:ext cx="8695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433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767482" y="4144370"/>
            <a:ext cx="14268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עו"ש בנק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176413" y="3810896"/>
            <a:ext cx="12933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643722" y="3830609"/>
            <a:ext cx="2689411" cy="3675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קניית סחורה שטרם נרשמה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767482" y="3810896"/>
            <a:ext cx="140893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רוקמת תחרה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129556" y="3830609"/>
            <a:ext cx="95025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10,918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67986" y="4567489"/>
            <a:ext cx="29837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ח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194342" y="3405706"/>
            <a:ext cx="12933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94734" y="3416805"/>
            <a:ext cx="240254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יתרה לפני תיקונים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78306" y="3810896"/>
            <a:ext cx="1039906" cy="367548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748</a:t>
            </a:r>
          </a:p>
        </p:txBody>
      </p:sp>
      <p:sp>
        <p:nvSpPr>
          <p:cNvPr id="23" name="מלבן 22"/>
          <p:cNvSpPr/>
          <p:nvPr/>
        </p:nvSpPr>
        <p:spPr>
          <a:xfrm>
            <a:off x="7827813" y="3810896"/>
            <a:ext cx="6976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/>
              <a:t>1896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15673" y="4144370"/>
            <a:ext cx="1039906" cy="367548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43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151531" y="4529847"/>
            <a:ext cx="1039906" cy="367548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612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624050" y="4567489"/>
            <a:ext cx="1550899" cy="36609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תשומות נכסים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28567" y="4529847"/>
            <a:ext cx="2940423" cy="36609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תיקון שם חשבון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192878" y="4144370"/>
            <a:ext cx="129481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174949" y="4567489"/>
            <a:ext cx="129481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102659" y="4196373"/>
            <a:ext cx="95025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10,875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129556" y="4567489"/>
            <a:ext cx="95025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10,263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09835" y="4199941"/>
            <a:ext cx="45652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ח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75358" y="3441564"/>
            <a:ext cx="5852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ח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75358" y="3775038"/>
            <a:ext cx="5852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ח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650260" y="199970"/>
            <a:ext cx="4177553" cy="369332"/>
          </a:xfrm>
          <a:prstGeom prst="rect">
            <a:avLst/>
          </a:prstGeom>
          <a:solidFill>
            <a:srgbClr val="FF66FF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latin typeface="Varela Round" pitchFamily="2" charset="-79"/>
                <a:cs typeface="Varela Round" pitchFamily="2" charset="-79"/>
              </a:rPr>
              <a:t>חשבון מס תשומות נכסים</a:t>
            </a:r>
          </a:p>
        </p:txBody>
      </p:sp>
      <p:graphicFrame>
        <p:nvGraphicFramePr>
          <p:cNvPr id="43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4788745"/>
              </p:ext>
            </p:extLst>
          </p:nvPr>
        </p:nvGraphicFramePr>
        <p:xfrm>
          <a:off x="567986" y="605160"/>
          <a:ext cx="11158536" cy="181642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94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42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12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71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2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8887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חשבון נגדי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יתרה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887"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887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9149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10336317" y="1367186"/>
            <a:ext cx="129481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0377925" y="988865"/>
            <a:ext cx="129481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894735" y="970936"/>
            <a:ext cx="258183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יתרה לפני תיקונים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129556" y="970936"/>
            <a:ext cx="950259" cy="369332"/>
          </a:xfrm>
          <a:prstGeom prst="rect">
            <a:avLst/>
          </a:prstGeom>
          <a:solidFill>
            <a:srgbClr val="FF66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2,110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803344" y="1340268"/>
            <a:ext cx="145228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מס תשומות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876805" y="1349257"/>
            <a:ext cx="26894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תיקון שם חשבון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541063" y="1367186"/>
            <a:ext cx="977149" cy="369332"/>
          </a:xfrm>
          <a:prstGeom prst="rect">
            <a:avLst/>
          </a:prstGeom>
          <a:solidFill>
            <a:srgbClr val="FF66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612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27758" y="969153"/>
            <a:ext cx="5852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ח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36726" y="1372559"/>
            <a:ext cx="5852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ח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102659" y="1356417"/>
            <a:ext cx="950259" cy="37113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2,722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350693" y="1674863"/>
            <a:ext cx="129481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803344" y="1674863"/>
            <a:ext cx="14881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err="1"/>
              <a:t>חו"ז</a:t>
            </a:r>
            <a:r>
              <a:rPr lang="he-IL" dirty="0"/>
              <a:t> מע"מ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706202" y="4936821"/>
            <a:ext cx="14881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err="1"/>
              <a:t>חו"ז</a:t>
            </a:r>
            <a:r>
              <a:rPr lang="he-IL" dirty="0"/>
              <a:t> מע"מ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0189325" y="4944178"/>
            <a:ext cx="129481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787154" y="1724638"/>
            <a:ext cx="268941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סגירת חשבון מס תשומות נכסים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679580" y="4954486"/>
            <a:ext cx="26894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סגירת חשבון מס תשומות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476288" y="1724638"/>
            <a:ext cx="950259" cy="371133"/>
          </a:xfrm>
          <a:prstGeom prst="rect">
            <a:avLst/>
          </a:prstGeom>
          <a:solidFill>
            <a:srgbClr val="FF66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2,722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211422" y="1790517"/>
            <a:ext cx="83523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73398" y="4990344"/>
            <a:ext cx="83523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314927" y="4954486"/>
            <a:ext cx="950259" cy="369332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10,263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0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8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7" grpId="0"/>
      <p:bldP spid="18" grpId="0"/>
      <p:bldP spid="21" grpId="0"/>
      <p:bldP spid="28" grpId="0"/>
      <p:bldP spid="38" grpId="0"/>
      <p:bldP spid="39" grpId="0"/>
      <p:bldP spid="40" grpId="0"/>
      <p:bldP spid="19" grpId="0"/>
      <p:bldP spid="20" grpId="0"/>
      <p:bldP spid="22" grpId="0" animBg="1"/>
      <p:bldP spid="23" grpId="0"/>
      <p:bldP spid="24" grpId="0" animBg="1"/>
      <p:bldP spid="25" grpId="0" animBg="1"/>
      <p:bldP spid="27" grpId="0"/>
      <p:bldP spid="29" grpId="0"/>
      <p:bldP spid="30" grpId="0"/>
      <p:bldP spid="31" grpId="0"/>
      <p:bldP spid="32" grpId="0"/>
      <p:bldP spid="33" grpId="0"/>
      <p:bldP spid="35" grpId="0"/>
      <p:bldP spid="36" grpId="0"/>
      <p:bldP spid="37" grpId="0"/>
      <p:bldP spid="44" grpId="0"/>
      <p:bldP spid="45" grpId="0"/>
      <p:bldP spid="46" grpId="0"/>
      <p:bldP spid="47" grpId="0" animBg="1"/>
      <p:bldP spid="48" grpId="0"/>
      <p:bldP spid="49" grpId="0"/>
      <p:bldP spid="50" grpId="0" animBg="1"/>
      <p:bldP spid="51" grpId="0"/>
      <p:bldP spid="52" grpId="0"/>
      <p:bldP spid="53" grpId="0"/>
      <p:bldP spid="41" grpId="0"/>
      <p:bldP spid="54" grpId="0"/>
      <p:bldP spid="54" grpId="1"/>
      <p:bldP spid="55" grpId="0"/>
      <p:bldP spid="55" grpId="1"/>
      <p:bldP spid="56" grpId="0"/>
      <p:bldP spid="57" grpId="0"/>
      <p:bldP spid="58" grpId="0"/>
      <p:bldP spid="59" grpId="0" animBg="1"/>
      <p:bldP spid="59" grpId="1" animBg="1"/>
      <p:bldP spid="60" grpId="0"/>
      <p:bldP spid="61" grpId="0"/>
      <p:bldP spid="62" grpId="0" animBg="1"/>
      <p:bldP spid="62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תוכן 3"/>
          <p:cNvSpPr txBox="1">
            <a:spLocks/>
          </p:cNvSpPr>
          <p:nvPr/>
        </p:nvSpPr>
        <p:spPr>
          <a:xfrm>
            <a:off x="300052" y="478713"/>
            <a:ext cx="11160000" cy="70696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שלב 4</a:t>
            </a:r>
            <a:r>
              <a:rPr kumimoji="0" lang="he-IL" sz="2400" b="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- 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רישום פעולות יומן עבור סגירת חשבונות המע"מ והעברה </a:t>
            </a:r>
            <a:r>
              <a:rPr kumimoji="0" lang="he-IL" sz="24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לחו"ז</a:t>
            </a: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מע"מ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</p:txBody>
      </p:sp>
      <p:graphicFrame>
        <p:nvGraphicFramePr>
          <p:cNvPr id="6" name="מציין מיקום תוכן 4"/>
          <p:cNvGraphicFramePr>
            <a:graphicFrameLocks noGrp="1"/>
          </p:cNvGraphicFramePr>
          <p:nvPr>
            <p:ph sz="quarter" idx="4"/>
          </p:nvPr>
        </p:nvGraphicFramePr>
        <p:xfrm>
          <a:off x="480078" y="1104438"/>
          <a:ext cx="11335404" cy="1483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98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4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0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99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55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464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90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03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ז"פ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522136" y="1470212"/>
            <a:ext cx="12933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549033" y="1843136"/>
            <a:ext cx="12933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522143" y="2210684"/>
            <a:ext cx="12933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91100" y="1870726"/>
            <a:ext cx="1799480" cy="369332"/>
          </a:xfrm>
          <a:prstGeom prst="rect">
            <a:avLst/>
          </a:prstGeom>
          <a:solidFill>
            <a:srgbClr val="FF66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מס תשומות נכסים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86331" y="2232198"/>
            <a:ext cx="1799480" cy="369332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מס תשומות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677837" y="1466644"/>
            <a:ext cx="1799480" cy="369332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מע"מ עסקאות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23190" y="1501394"/>
            <a:ext cx="16918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err="1"/>
              <a:t>חו"ז</a:t>
            </a:r>
            <a:r>
              <a:rPr lang="he-IL" dirty="0"/>
              <a:t> מע"מ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830237" y="1887979"/>
            <a:ext cx="16918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err="1"/>
              <a:t>חו"ז</a:t>
            </a:r>
            <a:r>
              <a:rPr lang="he-IL" dirty="0"/>
              <a:t> מע"מ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48173" y="2221453"/>
            <a:ext cx="16918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err="1"/>
              <a:t>חו"ז</a:t>
            </a:r>
            <a:r>
              <a:rPr lang="he-IL" dirty="0"/>
              <a:t> מע"מ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687887" y="1835976"/>
            <a:ext cx="252804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סגירת מס תשומות נכסים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48601" y="1451851"/>
            <a:ext cx="252804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סגירת מע"מ עסקאות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37017" y="2266272"/>
            <a:ext cx="252804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סגירת מס תשומות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909315" y="1870726"/>
            <a:ext cx="80682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2,722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0310" y="1821183"/>
            <a:ext cx="806825" cy="369332"/>
          </a:xfrm>
          <a:prstGeom prst="rect">
            <a:avLst/>
          </a:prstGeom>
          <a:solidFill>
            <a:srgbClr val="FF66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2,722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0078" y="1466644"/>
            <a:ext cx="10573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22,524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864656" y="2266272"/>
            <a:ext cx="9502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10,263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7164" y="2222805"/>
            <a:ext cx="1082206" cy="369332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10,263</a:t>
            </a:r>
          </a:p>
        </p:txBody>
      </p:sp>
      <p:graphicFrame>
        <p:nvGraphicFramePr>
          <p:cNvPr id="25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1537235"/>
              </p:ext>
            </p:extLst>
          </p:nvPr>
        </p:nvGraphicFramePr>
        <p:xfrm>
          <a:off x="656946" y="3337990"/>
          <a:ext cx="11158536" cy="1483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94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42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12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71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2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חשבון נגדי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יתרה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271323" y="2998381"/>
            <a:ext cx="564776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Varela Round" pitchFamily="2" charset="-79"/>
                <a:cs typeface="Varela Round" pitchFamily="2" charset="-79"/>
              </a:rPr>
              <a:t>חשבון </a:t>
            </a:r>
            <a:r>
              <a:rPr lang="he-IL" b="1" dirty="0" err="1">
                <a:latin typeface="Varela Round" pitchFamily="2" charset="-79"/>
                <a:cs typeface="Varela Round" pitchFamily="2" charset="-79"/>
              </a:rPr>
              <a:t>חו"ז</a:t>
            </a:r>
            <a:r>
              <a:rPr lang="he-IL" b="1" dirty="0">
                <a:latin typeface="Varela Round" pitchFamily="2" charset="-79"/>
                <a:cs typeface="Varela Round" pitchFamily="2" charset="-79"/>
              </a:rPr>
              <a:t> מע"מ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387672" y="3692341"/>
            <a:ext cx="12933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378711" y="4059889"/>
            <a:ext cx="12933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378711" y="4454327"/>
            <a:ext cx="12933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590580" y="4084995"/>
            <a:ext cx="1799480" cy="369332"/>
          </a:xfrm>
          <a:prstGeom prst="rect">
            <a:avLst/>
          </a:prstGeom>
          <a:solidFill>
            <a:srgbClr val="FF66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מס תשומות נכסים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579231" y="3690557"/>
            <a:ext cx="1799480" cy="369332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מע"מ עסקאות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606128" y="4490185"/>
            <a:ext cx="1799480" cy="369332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מס תשומות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065064" y="4087462"/>
            <a:ext cx="252804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סגירת מס תשומות נכסים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091903" y="3690557"/>
            <a:ext cx="252804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סגירת מע"מ עסקאות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091903" y="4470472"/>
            <a:ext cx="252804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סגירת מס תשומות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201271" y="3735383"/>
            <a:ext cx="10757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22,524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174381" y="4120860"/>
            <a:ext cx="10757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19,802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138523" y="4461511"/>
            <a:ext cx="10757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9,539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99271" y="3735383"/>
            <a:ext cx="4392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ז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90310" y="4067073"/>
            <a:ext cx="4392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ז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99278" y="4434621"/>
            <a:ext cx="4392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ז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739153" y="1451851"/>
            <a:ext cx="1075763" cy="369332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22,524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429434" y="3690557"/>
            <a:ext cx="1075763" cy="369332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22,524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830128" y="4084995"/>
            <a:ext cx="806825" cy="369332"/>
          </a:xfrm>
          <a:prstGeom prst="rect">
            <a:avLst/>
          </a:prstGeom>
          <a:solidFill>
            <a:srgbClr val="FF66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2,722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554747" y="4452018"/>
            <a:ext cx="1082206" cy="369332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10,263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/>
      <p:bldP spid="23" grpId="0"/>
      <p:bldP spid="24" grpId="0" animBg="1"/>
      <p:bldP spid="27" grpId="0"/>
      <p:bldP spid="28" grpId="0"/>
      <p:bldP spid="29" grpId="0"/>
      <p:bldP spid="30" grpId="0" animBg="1"/>
      <p:bldP spid="31" grpId="0" animBg="1"/>
      <p:bldP spid="32" grpId="0" animBg="1"/>
      <p:bldP spid="34" grpId="0"/>
      <p:bldP spid="35" grpId="0"/>
      <p:bldP spid="36" grpId="0"/>
      <p:bldP spid="40" grpId="0"/>
      <p:bldP spid="41" grpId="0"/>
      <p:bldP spid="42" grpId="0"/>
      <p:bldP spid="43" grpId="0"/>
      <p:bldP spid="44" grpId="0"/>
      <p:bldP spid="45" grpId="0"/>
      <p:bldP spid="46" grpId="0" animBg="1"/>
      <p:bldP spid="47" grpId="0" animBg="1"/>
      <p:bldP spid="48" grpId="0" animBg="1"/>
      <p:bldP spid="4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טבלה 9"/>
          <p:cNvGraphicFramePr>
            <a:graphicFrameLocks noGrp="1"/>
          </p:cNvGraphicFramePr>
          <p:nvPr/>
        </p:nvGraphicFramePr>
        <p:xfrm>
          <a:off x="1291261" y="769270"/>
          <a:ext cx="10130113" cy="5259173"/>
        </p:xfrm>
        <a:graphic>
          <a:graphicData uri="http://schemas.openxmlformats.org/drawingml/2006/table">
            <a:tbl>
              <a:tblPr rtl="1"/>
              <a:tblGrid>
                <a:gridCol w="327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30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20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36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37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38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39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40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41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42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43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44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45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46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47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48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49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50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51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52"/>
                    </a:ext>
                  </a:extLst>
                </a:gridCol>
                <a:gridCol w="359998">
                  <a:extLst>
                    <a:ext uri="{9D8B030D-6E8A-4147-A177-3AD203B41FA5}">
                      <a16:colId xmlns:a16="http://schemas.microsoft.com/office/drawing/2014/main" val="20053"/>
                    </a:ext>
                  </a:extLst>
                </a:gridCol>
                <a:gridCol w="366596">
                  <a:extLst>
                    <a:ext uri="{9D8B030D-6E8A-4147-A177-3AD203B41FA5}">
                      <a16:colId xmlns:a16="http://schemas.microsoft.com/office/drawing/2014/main" val="20054"/>
                    </a:ext>
                  </a:extLst>
                </a:gridCol>
                <a:gridCol w="288377">
                  <a:extLst>
                    <a:ext uri="{9D8B030D-6E8A-4147-A177-3AD203B41FA5}">
                      <a16:colId xmlns:a16="http://schemas.microsoft.com/office/drawing/2014/main" val="20055"/>
                    </a:ext>
                  </a:extLst>
                </a:gridCol>
              </a:tblGrid>
              <a:tr h="410666">
                <a:tc gridSpan="7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200" dirty="0">
                          <a:latin typeface="Times New Roman"/>
                          <a:ea typeface="Times New Roman"/>
                          <a:cs typeface="Arial"/>
                        </a:rPr>
                        <a:t>מדינת ישראל</a:t>
                      </a:r>
                      <a:endParaRPr lang="en-US" sz="12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200" b="1">
                          <a:latin typeface="Times New Roman"/>
                          <a:ea typeface="Times New Roman"/>
                          <a:cs typeface="Arial"/>
                        </a:rPr>
                        <a:t>אגף המכס ומס ערך מוסף</a:t>
                      </a:r>
                      <a:endParaRPr lang="en-US" sz="12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200" b="1" dirty="0">
                          <a:latin typeface="Times New Roman"/>
                          <a:ea typeface="Times New Roman"/>
                          <a:cs typeface="Arial"/>
                        </a:rPr>
                        <a:t>דו"ח תקופתי</a:t>
                      </a:r>
                      <a:endParaRPr lang="en-US" sz="12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7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100">
                          <a:latin typeface="Times New Roman"/>
                          <a:ea typeface="Times New Roman"/>
                          <a:cs typeface="Arial"/>
                        </a:rPr>
                        <a:t>הודעת זיכוי </a:t>
                      </a:r>
                      <a:r>
                        <a:rPr lang="en-US" sz="1100">
                          <a:latin typeface="Arial"/>
                          <a:ea typeface="Times New Roman"/>
                          <a:cs typeface="David"/>
                        </a:rPr>
                        <a:t>–</a:t>
                      </a:r>
                      <a:r>
                        <a:rPr lang="he-IL" sz="1100">
                          <a:latin typeface="Times New Roman"/>
                          <a:ea typeface="Times New Roman"/>
                          <a:cs typeface="Arial"/>
                        </a:rPr>
                        <a:t> לתשלום</a:t>
                      </a:r>
                      <a:endParaRPr lang="en-US" sz="12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294">
                <a:tc gridSpan="3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200" b="1">
                          <a:latin typeface="Times New Roman"/>
                          <a:ea typeface="Times New Roman"/>
                          <a:cs typeface="Arial"/>
                        </a:rPr>
                        <a:t>מ</a:t>
                      </a:r>
                      <a:r>
                        <a:rPr lang="he-IL" sz="2200" b="1" baseline="30000">
                          <a:latin typeface="Times New Roman"/>
                          <a:ea typeface="Times New Roman"/>
                          <a:cs typeface="Arial"/>
                        </a:rPr>
                        <a:t>ע</a:t>
                      </a:r>
                      <a:r>
                        <a:rPr lang="he-IL" sz="1200" b="1">
                          <a:latin typeface="Times New Roman"/>
                          <a:ea typeface="Times New Roman"/>
                          <a:cs typeface="Arial"/>
                        </a:rPr>
                        <a:t>מ</a:t>
                      </a:r>
                      <a:endParaRPr lang="en-US" sz="12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latin typeface="Times New Roman"/>
                          <a:ea typeface="Times New Roman"/>
                          <a:cs typeface="Arial"/>
                        </a:rPr>
                        <a:t>שם העוסק</a:t>
                      </a: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4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latin typeface="Times New Roman"/>
                          <a:ea typeface="Times New Roman"/>
                          <a:cs typeface="Arial"/>
                        </a:rPr>
                        <a:t>מען</a:t>
                      </a: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latin typeface="Times New Roman"/>
                          <a:ea typeface="Times New Roman"/>
                          <a:cs typeface="Arial"/>
                        </a:rPr>
                        <a:t>ס. ישוב</a:t>
                      </a: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latin typeface="Times New Roman"/>
                          <a:ea typeface="Times New Roman"/>
                          <a:cs typeface="Arial"/>
                        </a:rPr>
                        <a:t>מיקוד</a:t>
                      </a: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332">
                <a:tc gridSpan="14"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he-IL" sz="1200" dirty="0">
                          <a:latin typeface="Arial"/>
                          <a:ea typeface="Times New Roman"/>
                          <a:cs typeface="David"/>
                        </a:rPr>
                        <a:t> </a:t>
                      </a:r>
                      <a:endParaRPr lang="en-US" sz="1200" dirty="0"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800" dirty="0">
                          <a:latin typeface="Times New Roman"/>
                          <a:ea typeface="Times New Roman"/>
                          <a:cs typeface="Arial"/>
                        </a:rPr>
                        <a:t>835</a:t>
                      </a:r>
                      <a:endParaRPr lang="en-US" sz="12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he-IL" sz="1200" dirty="0">
                        <a:latin typeface="Arial"/>
                        <a:ea typeface="Times New Roman"/>
                        <a:cs typeface="David"/>
                      </a:endParaRPr>
                    </a:p>
                    <a:p>
                      <a:pPr algn="r" rtl="0"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865">
                <a:tc gridSpan="14">
                  <a:txBody>
                    <a:bodyPr/>
                    <a:lstStyle/>
                    <a:p>
                      <a:pPr algn="ctr" rtl="1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he-IL" sz="1400" spc="-20" dirty="0">
                          <a:latin typeface="Times New Roman"/>
                          <a:ea typeface="Times New Roman"/>
                          <a:cs typeface="Arial"/>
                        </a:rPr>
                        <a:t>התקופה שלגביה חלה חובת הדיווח</a:t>
                      </a: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r" rtl="1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latin typeface="Times New Roman"/>
                          <a:ea typeface="Times New Roman"/>
                          <a:cs typeface="Arial"/>
                        </a:rPr>
                        <a:t>יש להגיש הדו"ח עד</a:t>
                      </a: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36195" marR="3619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latin typeface="Times New Roman"/>
                          <a:ea typeface="Times New Roman"/>
                          <a:cs typeface="Arial"/>
                        </a:rPr>
                        <a:t>ס.ת</a:t>
                      </a: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36195" marR="3619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 rtl="1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latin typeface="Times New Roman"/>
                          <a:ea typeface="Times New Roman"/>
                          <a:cs typeface="Arial"/>
                        </a:rPr>
                        <a:t>ח.מ.א</a:t>
                      </a: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r" rtl="1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latin typeface="Times New Roman"/>
                          <a:ea typeface="Times New Roman"/>
                          <a:cs typeface="Arial"/>
                        </a:rPr>
                        <a:t>שנה חודש</a:t>
                      </a: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r" rtl="1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latin typeface="Times New Roman"/>
                          <a:ea typeface="Times New Roman"/>
                          <a:cs typeface="Arial"/>
                        </a:rPr>
                        <a:t>מס' תיק העוסק</a:t>
                      </a: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gridSpan="8">
                  <a:txBody>
                    <a:bodyPr/>
                    <a:lstStyle/>
                    <a:p>
                      <a:pPr algn="r" rtl="1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r" rtl="1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r" rtl="1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9">
                  <a:txBody>
                    <a:bodyPr/>
                    <a:lstStyle/>
                    <a:p>
                      <a:pPr algn="r" rtl="1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r" rtl="1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he-IL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848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Arial"/>
                          <a:sym typeface="Wingdings"/>
                        </a:rPr>
                        <a:t></a:t>
                      </a:r>
                      <a:endParaRPr lang="en-US" sz="14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898">
                <a:tc gridSpan="1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latin typeface="Times New Roman"/>
                          <a:ea typeface="Times New Roman"/>
                          <a:cs typeface="Arial"/>
                        </a:rPr>
                        <a:t>המס על העסקאות</a:t>
                      </a:r>
                      <a:endParaRPr lang="en-US" sz="14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latin typeface="Times New Roman"/>
                          <a:ea typeface="Times New Roman"/>
                          <a:cs typeface="Arial"/>
                        </a:rPr>
                        <a:t>עסקאות חייבות (ללא מע"מ)</a:t>
                      </a:r>
                      <a:endParaRPr lang="en-US" sz="14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0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latin typeface="Times New Roman"/>
                          <a:ea typeface="Times New Roman"/>
                          <a:cs typeface="Arial"/>
                        </a:rPr>
                        <a:t>עסקאות פטורות או בשיעור אפס   </a:t>
                      </a:r>
                      <a:endParaRPr lang="en-US" sz="14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898">
                <a:tc gridSpan="8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898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</a:t>
                      </a:r>
                      <a:endParaRPr lang="en-US" sz="14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9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 b="1">
                          <a:latin typeface="Times New Roman"/>
                          <a:ea typeface="Times New Roman"/>
                          <a:cs typeface="Arial"/>
                        </a:rPr>
                        <a:t>בשקלים שלמים</a:t>
                      </a:r>
                      <a:endParaRPr lang="en-US" sz="14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5795"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7945" marR="67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latin typeface="Times New Roman"/>
                          <a:ea typeface="Times New Roman"/>
                          <a:cs typeface="Arial"/>
                        </a:rPr>
                        <a:t>מס תשומות על ציוד ונכסים קבועים</a:t>
                      </a:r>
                      <a:endParaRPr lang="en-US" sz="14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</a:t>
                      </a:r>
                      <a:r>
                        <a:rPr lang="he-IL" sz="1400">
                          <a:latin typeface="Times New Roman"/>
                          <a:ea typeface="Times New Roman"/>
                          <a:cs typeface="Arial"/>
                        </a:rPr>
                        <a:t>מס תשומות</a:t>
                      </a:r>
                      <a:endParaRPr lang="en-US" sz="14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7945" marR="679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9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7945" marR="679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7945" marR="6794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898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</a:t>
                      </a:r>
                      <a:endParaRPr lang="en-US" sz="14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0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 b="1">
                          <a:latin typeface="Times New Roman"/>
                          <a:ea typeface="Times New Roman"/>
                          <a:cs typeface="Arial"/>
                        </a:rPr>
                        <a:t>הצהרת העוסק וחתימתו</a:t>
                      </a:r>
                      <a:endParaRPr lang="en-US" sz="14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5795"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latin typeface="Times New Roman"/>
                          <a:ea typeface="Times New Roman"/>
                          <a:cs typeface="Arial"/>
                        </a:rPr>
                        <a:t>המס על תשומות אחרות</a:t>
                      </a:r>
                      <a:endParaRPr lang="en-US" sz="14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latin typeface="Times New Roman"/>
                          <a:ea typeface="Times New Roman"/>
                          <a:cs typeface="Arial"/>
                        </a:rPr>
                        <a:t>אני מצהיר שכל הפרטים שמסרתי בדו"ח זה הינם נכונים ומלאים.</a:t>
                      </a: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3777">
                <a:tc gridSpan="8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latin typeface="Times New Roman"/>
                          <a:ea typeface="Times New Roman"/>
                          <a:cs typeface="Arial"/>
                        </a:rPr>
                        <a:t>ידוע לי שמסירת פרטים לא נכונים מהווה עבירה על החוק.</a:t>
                      </a:r>
                      <a:endParaRPr lang="en-US" sz="14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898">
                <a:tc gridSpan="8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4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latin typeface="Times New Roman"/>
                          <a:ea typeface="Times New Roman"/>
                          <a:cs typeface="Arial"/>
                        </a:rPr>
                        <a:t>שם החותם: </a:t>
                      </a: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10666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4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latin typeface="Times New Roman"/>
                          <a:ea typeface="Times New Roman"/>
                          <a:cs typeface="Arial"/>
                        </a:rPr>
                        <a:t>חתימה וחותמת העוסק או בא כוחו </a:t>
                      </a: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200">
                          <a:latin typeface="Times New Roman"/>
                          <a:ea typeface="Times New Roman"/>
                          <a:cs typeface="Arial"/>
                        </a:rPr>
                        <a:t>חותמת נתקבל</a:t>
                      </a:r>
                      <a:endParaRPr lang="en-US" sz="12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2898">
                <a:tc gridSpan="1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latin typeface="Times New Roman"/>
                          <a:ea typeface="Times New Roman"/>
                          <a:cs typeface="Arial"/>
                        </a:rPr>
                        <a:t>הסכום לתשלום בשקלים חדשים</a:t>
                      </a:r>
                      <a:endParaRPr lang="en-US" sz="14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4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latin typeface="Times New Roman"/>
                          <a:ea typeface="Times New Roman"/>
                          <a:cs typeface="Arial"/>
                        </a:rPr>
                        <a:t>תאריך </a:t>
                      </a:r>
                      <a:r>
                        <a:rPr lang="he-IL" sz="1400" b="1" dirty="0">
                          <a:latin typeface="Times New Roman"/>
                          <a:ea typeface="Times New Roman"/>
                          <a:cs typeface="Arial"/>
                        </a:rPr>
                        <a:t>	</a:t>
                      </a: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898"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latin typeface="Times New Roman"/>
                          <a:ea typeface="Times New Roman"/>
                          <a:cs typeface="Arial"/>
                        </a:rPr>
                        <a:t>הסכום לתשלום במילים</a:t>
                      </a:r>
                      <a:r>
                        <a:rPr lang="he-IL" sz="1400" b="1" dirty="0">
                          <a:latin typeface="Times New Roman"/>
                          <a:ea typeface="Times New Roman"/>
                          <a:cs typeface="Arial"/>
                        </a:rPr>
                        <a:t>	 </a:t>
                      </a: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85555">
                <a:tc gridSpan="8">
                  <a:txBody>
                    <a:bodyPr/>
                    <a:lstStyle/>
                    <a:p>
                      <a:pPr algn="r" rtl="1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r" rtl="1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0">
                  <a:txBody>
                    <a:bodyPr/>
                    <a:lstStyle/>
                    <a:p>
                      <a:pPr algn="r" rtl="1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r" rtl="1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 rtl="1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he-IL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924355" y="139844"/>
            <a:ext cx="740146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>
                <a:latin typeface="Varela Round" pitchFamily="2" charset="-79"/>
                <a:cs typeface="Varela Round" pitchFamily="2" charset="-79"/>
              </a:rPr>
              <a:t>דו"ח למע"מ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22566" y="1245413"/>
            <a:ext cx="263968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גביש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90846" y="1262666"/>
            <a:ext cx="345056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רחוב דבורה 8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74189" y="1262666"/>
            <a:ext cx="1414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err="1"/>
              <a:t>קרית</a:t>
            </a:r>
            <a:r>
              <a:rPr lang="he-IL" dirty="0"/>
              <a:t> </a:t>
            </a:r>
            <a:r>
              <a:rPr lang="he-IL" dirty="0" err="1"/>
              <a:t>אתא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1429285" y="1314425"/>
            <a:ext cx="112143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0221988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08141" y="1685785"/>
            <a:ext cx="165762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יוני 2020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185804" y="1661387"/>
            <a:ext cx="131121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15/7/2020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90846" y="1661387"/>
            <a:ext cx="101791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06/2020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25283" y="1683757"/>
            <a:ext cx="18978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109208377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236899" y="2341600"/>
            <a:ext cx="22601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132,494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833447" y="2376106"/>
            <a:ext cx="22601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22,524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816860" y="3083141"/>
            <a:ext cx="123070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2,722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512060" y="3761117"/>
            <a:ext cx="160451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10,263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856454" y="5077447"/>
            <a:ext cx="22601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9,539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141343" y="4708115"/>
            <a:ext cx="144923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גביש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390846" y="5077447"/>
            <a:ext cx="144923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latin typeface="Guttman Yad-Brush" pitchFamily="2" charset="-79"/>
                <a:cs typeface="Guttman Yad-Brush" pitchFamily="2" charset="-79"/>
              </a:rPr>
              <a:t>גביש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201729" y="5395020"/>
            <a:ext cx="20703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15.7.2020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674189" y="5614192"/>
            <a:ext cx="486529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תשעת אלפים חמש מאות שלושים ותשעה ש"ח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תוכן 3"/>
          <p:cNvSpPr txBox="1">
            <a:spLocks/>
          </p:cNvSpPr>
          <p:nvPr/>
        </p:nvSpPr>
        <p:spPr>
          <a:xfrm>
            <a:off x="246265" y="323731"/>
            <a:ext cx="11160000" cy="70696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indent="-342900" algn="ctr">
              <a:spcAft>
                <a:spcPts val="600"/>
              </a:spcAft>
            </a:pP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שלב 6 - </a:t>
            </a:r>
            <a:r>
              <a:rPr lang="he-IL" sz="2400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סגירת  כרטיס </a:t>
            </a:r>
            <a:r>
              <a:rPr lang="he-IL" sz="2400" dirty="0" err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חו"ז</a:t>
            </a:r>
            <a:r>
              <a:rPr lang="he-IL" sz="2400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 מע"מ ורישום פעולת יומן לתשלום למע"מ</a:t>
            </a: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</p:txBody>
      </p:sp>
      <p:graphicFrame>
        <p:nvGraphicFramePr>
          <p:cNvPr id="6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96924428"/>
              </p:ext>
            </p:extLst>
          </p:nvPr>
        </p:nvGraphicFramePr>
        <p:xfrm>
          <a:off x="656946" y="1291546"/>
          <a:ext cx="11158536" cy="21234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94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42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12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71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2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חשבון נגדי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יתרה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30.6.2020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מע"מ עסקאות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סגירת מע"מ עסקאות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22,524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22,524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ז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4989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30.6.2020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מס</a:t>
                      </a:r>
                      <a:r>
                        <a:rPr lang="he-IL" baseline="0" dirty="0"/>
                        <a:t> תשומות נכסים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סגירת מס תשומות נכסים 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2,722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19,902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ז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30.6.2020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מס תשומות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סגירת מס תשומות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10,263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9,539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ז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263153" y="922214"/>
            <a:ext cx="476922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Varela Round" pitchFamily="2" charset="-79"/>
                <a:cs typeface="Varela Round" pitchFamily="2" charset="-79"/>
              </a:rPr>
              <a:t>חשבון </a:t>
            </a:r>
            <a:r>
              <a:rPr lang="he-IL" b="1" dirty="0" err="1">
                <a:latin typeface="Varela Round" pitchFamily="2" charset="-79"/>
                <a:cs typeface="Varela Round" pitchFamily="2" charset="-79"/>
              </a:rPr>
              <a:t>חו"ז</a:t>
            </a:r>
            <a:r>
              <a:rPr lang="he-IL" b="1" dirty="0">
                <a:latin typeface="Varela Round" pitchFamily="2" charset="-79"/>
                <a:cs typeface="Varela Round" pitchFamily="2" charset="-79"/>
              </a:rPr>
              <a:t> מע"מ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542494" y="3045654"/>
            <a:ext cx="12729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15.7.2020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13623" y="3045654"/>
            <a:ext cx="155985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 עו"ש בנק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07860" y="3045654"/>
            <a:ext cx="29942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תשלום יתרת המגיע לאגף </a:t>
            </a:r>
            <a:r>
              <a:rPr lang="he-IL" dirty="0" err="1"/>
              <a:t>מעמ</a:t>
            </a:r>
            <a:endParaRPr lang="he-IL" dirty="0"/>
          </a:p>
        </p:txBody>
      </p:sp>
      <p:sp>
        <p:nvSpPr>
          <p:cNvPr id="11" name="TextBox 10"/>
          <p:cNvSpPr txBox="1"/>
          <p:nvPr/>
        </p:nvSpPr>
        <p:spPr>
          <a:xfrm>
            <a:off x="3901848" y="3004166"/>
            <a:ext cx="87854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9,539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70212" y="3004166"/>
            <a:ext cx="69924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0</a:t>
            </a:r>
          </a:p>
        </p:txBody>
      </p:sp>
      <p:graphicFrame>
        <p:nvGraphicFramePr>
          <p:cNvPr id="13" name="טבלה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003775"/>
              </p:ext>
            </p:extLst>
          </p:nvPr>
        </p:nvGraphicFramePr>
        <p:xfrm>
          <a:off x="480078" y="4200957"/>
          <a:ext cx="11335404" cy="1112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98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4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0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99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55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464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90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03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ז"פ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532094" y="3831625"/>
            <a:ext cx="545054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 u="sng" dirty="0">
                <a:latin typeface="Varela Round" pitchFamily="2" charset="-79"/>
                <a:cs typeface="Varela Round" pitchFamily="2" charset="-79"/>
              </a:rPr>
              <a:t>פעולת היומן לתשלום למע"מ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542494" y="4613333"/>
            <a:ext cx="12729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15.7.2020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9553" y="4577475"/>
            <a:ext cx="179294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err="1"/>
              <a:t>חו"ז</a:t>
            </a:r>
            <a:r>
              <a:rPr lang="he-IL" dirty="0"/>
              <a:t> מע"מ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920753" y="4577475"/>
            <a:ext cx="1524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עו"ש בנק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40949" y="4595404"/>
            <a:ext cx="87854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15.7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09366" y="4577475"/>
            <a:ext cx="18825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תשלום לאגף מע"מ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792941" y="4577475"/>
            <a:ext cx="105783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9,539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56946" y="4581067"/>
            <a:ext cx="105783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9,539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תרגיל סיכום לתיקון מע"מ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515206" y="1455681"/>
            <a:ext cx="11159999" cy="540000"/>
          </a:xfrm>
        </p:spPr>
        <p:txBody>
          <a:bodyPr/>
          <a:lstStyle/>
          <a:p>
            <a:r>
              <a:rPr lang="he-IL" sz="2400" dirty="0"/>
              <a:t>להלן נתונים על בית מסחר" "היהלום שבכתר" שברחוב אבן גבירול 206 חיפה מיקוד  31123 עוסק מורשה מספר 456009876 בחודש מאי 2020:</a:t>
            </a:r>
          </a:p>
        </p:txBody>
      </p:sp>
      <p:graphicFrame>
        <p:nvGraphicFramePr>
          <p:cNvPr id="6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1330306"/>
              </p:ext>
            </p:extLst>
          </p:nvPr>
        </p:nvGraphicFramePr>
        <p:xfrm>
          <a:off x="515205" y="2382938"/>
          <a:ext cx="11158536" cy="741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94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42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12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71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2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חשבון נגדי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יתרה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31.5.2020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יתרה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יתרה לפני תיקונים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8,910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209691" y="1979100"/>
            <a:ext cx="412342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 u="sng" dirty="0"/>
              <a:t>חשבון מס תשומות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09691" y="3435361"/>
            <a:ext cx="412342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 u="sng" dirty="0"/>
              <a:t>חשבון מס תשומות נכסים</a:t>
            </a:r>
          </a:p>
        </p:txBody>
      </p:sp>
      <p:graphicFrame>
        <p:nvGraphicFramePr>
          <p:cNvPr id="9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9727265"/>
              </p:ext>
            </p:extLst>
          </p:nvPr>
        </p:nvGraphicFramePr>
        <p:xfrm>
          <a:off x="515205" y="3835471"/>
          <a:ext cx="11158536" cy="741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94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42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12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71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2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חשבון נגדי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יתרה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31.5.2020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יתרה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יתרה לפני תיקונים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1,930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ח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209691" y="4798334"/>
            <a:ext cx="412342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 u="sng" dirty="0"/>
              <a:t>חשבון מע"מ עסקאות</a:t>
            </a:r>
          </a:p>
        </p:txBody>
      </p:sp>
      <p:graphicFrame>
        <p:nvGraphicFramePr>
          <p:cNvPr id="11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655142"/>
              </p:ext>
            </p:extLst>
          </p:nvPr>
        </p:nvGraphicFramePr>
        <p:xfrm>
          <a:off x="515205" y="5198444"/>
          <a:ext cx="11158536" cy="7416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94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42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12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71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2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חשבון נגדי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יתרה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31.5.2020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יתרה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יתרה לפני תיקונים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17,360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ז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4812525"/>
              </p:ext>
            </p:extLst>
          </p:nvPr>
        </p:nvGraphicFramePr>
        <p:xfrm>
          <a:off x="339801" y="2654288"/>
          <a:ext cx="11335404" cy="1112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98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8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7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99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55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464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90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03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ז"פ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b="1" dirty="0"/>
                        <a:t>17.5.20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/>
                        <a:t>הוצאות הובלה למחסן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/>
                        <a:t>עו"ש בנק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b="1" dirty="0"/>
                        <a:t>113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b="1" dirty="0"/>
                        <a:t>17.5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/>
                        <a:t>הובלת</a:t>
                      </a:r>
                      <a:r>
                        <a:rPr lang="he-IL" b="1" baseline="0" dirty="0"/>
                        <a:t> ציוד משרדי</a:t>
                      </a:r>
                      <a:endParaRPr lang="he-IL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b="1" dirty="0"/>
                        <a:t>320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e-IL" b="1" dirty="0"/>
                        <a:t>374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/>
                        <a:t>מס תשומות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b="1" dirty="0"/>
                        <a:t>709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b="1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b="1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e-IL" b="1" dirty="0"/>
                        <a:t>54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b="1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" name="מציין מיקום תוכן 3"/>
          <p:cNvSpPr txBox="1">
            <a:spLocks noGrp="1"/>
          </p:cNvSpPr>
          <p:nvPr>
            <p:ph type="body" sz="quarter" idx="3"/>
          </p:nvPr>
        </p:nvSpPr>
        <p:spPr>
          <a:xfrm>
            <a:off x="515206" y="808894"/>
            <a:ext cx="11159999" cy="500730"/>
          </a:xfrm>
          <a:prstGeom prst="rect">
            <a:avLst/>
          </a:prstGeom>
        </p:spPr>
        <p:txBody>
          <a:bodyPr vert="horz" lIns="91440" tIns="45720" rIns="91440" bIns="45720" rtlCol="1">
            <a:normAutofit fontScale="85000" lnSpcReduction="10000"/>
          </a:bodyPr>
          <a:lstStyle/>
          <a:p>
            <a:pPr marL="457200" marR="0" lvl="0" indent="-4572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he-IL" sz="2400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1. מכירת סחורה ל"יעל" על סמך חשבונית מס מספר 514 בסך 15,400 ₪ נרשמה בטעות הפוך ₪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24951" y="1445844"/>
            <a:ext cx="1045025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2. החזרת סחורה לספק "עדן" בסך 980 ₪  על סמך תעודת זיכוי 906 נרשמה בטעות פעמיים.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15206" y="3795038"/>
            <a:ext cx="11159999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4. קניית קופסאות לאריזות   לפי חשבונית מס קבלה 214 שולם במזומן  בסך 320 ₪ נרשמה בטעות בעסק על סך 230 ₪.</a:t>
            </a:r>
          </a:p>
        </p:txBody>
      </p:sp>
      <p:sp>
        <p:nvSpPr>
          <p:cNvPr id="9" name="מלבן 8"/>
          <p:cNvSpPr/>
          <p:nvPr/>
        </p:nvSpPr>
        <p:spPr>
          <a:xfrm>
            <a:off x="0" y="1999842"/>
            <a:ext cx="116234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2000" b="1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3. הובלת ציוד משרדי לעסק בסך 320 ₪ בשיק מיידי מספר 113 לפי חשבונית מס קבלה מספר 709 נרשמה כך: </a:t>
            </a:r>
            <a:endParaRPr lang="he-IL" sz="2000" b="1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0" name="מלבן 9"/>
          <p:cNvSpPr/>
          <p:nvPr/>
        </p:nvSpPr>
        <p:spPr>
          <a:xfrm>
            <a:off x="2654140" y="189197"/>
            <a:ext cx="87254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Aft>
                <a:spcPts val="600"/>
              </a:spcAft>
              <a:defRPr/>
            </a:pPr>
            <a:r>
              <a:rPr lang="he-IL" sz="2800" u="sng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לקראת הכנת הדו"ח למע"מ לחודש מאי 2020 נתקבלו ההערות הבאות: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7954" y="4603565"/>
            <a:ext cx="11159999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5. הכנסה מתיקון תכשיטים על סך 330 ₪.לפי חשבונית מס קבלה 788 נתקבל שיק מיידי מספר 254 נרשמה בטעות בסך 430 ₪.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008094" y="914400"/>
            <a:ext cx="9326454" cy="289310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>
                <a:latin typeface="Varela Round" pitchFamily="2" charset="-79"/>
                <a:cs typeface="Varela Round" pitchFamily="2" charset="-79"/>
              </a:rPr>
              <a:t>נדרש:</a:t>
            </a:r>
          </a:p>
          <a:p>
            <a:pPr marL="342900" indent="-342900">
              <a:buAutoNum type="arabicPeriod"/>
            </a:pPr>
            <a:r>
              <a:rPr lang="he-IL" sz="2000" dirty="0">
                <a:latin typeface="Varela Round" pitchFamily="2" charset="-79"/>
                <a:cs typeface="Varela Round" pitchFamily="2" charset="-79"/>
              </a:rPr>
              <a:t>לרשום פקודות יומן על סמך ההערות הרשומות לעיל</a:t>
            </a:r>
          </a:p>
          <a:p>
            <a:pPr marL="342900" indent="-342900">
              <a:buAutoNum type="arabicPeriod"/>
            </a:pPr>
            <a:r>
              <a:rPr lang="he-IL" sz="2000" dirty="0">
                <a:latin typeface="Varela Round" pitchFamily="2" charset="-79"/>
                <a:cs typeface="Varela Round" pitchFamily="2" charset="-79"/>
              </a:rPr>
              <a:t>להעביר את הפעולות לחשבונות מע"מ בלבד. (מס תשומות מס תשומות נכסים ומע"מ עסקאות).</a:t>
            </a:r>
          </a:p>
          <a:p>
            <a:pPr marL="342900" indent="-342900">
              <a:buAutoNum type="arabicPeriod"/>
            </a:pPr>
            <a:r>
              <a:rPr lang="he-IL" sz="2000" dirty="0">
                <a:latin typeface="Varela Round" pitchFamily="2" charset="-79"/>
                <a:cs typeface="Varela Round" pitchFamily="2" charset="-79"/>
              </a:rPr>
              <a:t>לערוך פעולות יומן לסגירת מע"מ</a:t>
            </a:r>
          </a:p>
          <a:p>
            <a:pPr marL="342900" indent="-342900">
              <a:buFontTx/>
              <a:buAutoNum type="arabicPeriod"/>
            </a:pPr>
            <a:r>
              <a:rPr lang="he-IL" sz="2000" dirty="0">
                <a:latin typeface="Varela Round" pitchFamily="2" charset="-79"/>
                <a:cs typeface="Varela Round" pitchFamily="2" charset="-79"/>
              </a:rPr>
              <a:t>לערוך חשבון </a:t>
            </a:r>
            <a:r>
              <a:rPr lang="he-IL" sz="2000" dirty="0" err="1">
                <a:latin typeface="Varela Round" pitchFamily="2" charset="-79"/>
                <a:cs typeface="Varela Round" pitchFamily="2" charset="-79"/>
              </a:rPr>
              <a:t>חו"ז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 מע"מ.</a:t>
            </a:r>
          </a:p>
          <a:p>
            <a:pPr marL="342900" indent="-342900">
              <a:buAutoNum type="arabicPeriod"/>
            </a:pPr>
            <a:r>
              <a:rPr lang="he-IL" sz="2000" dirty="0">
                <a:latin typeface="Varela Round" pitchFamily="2" charset="-79"/>
                <a:cs typeface="Varela Round" pitchFamily="2" charset="-79"/>
              </a:rPr>
              <a:t>לערוך דו"ח לתשלום/להחזר מע"מ</a:t>
            </a:r>
          </a:p>
          <a:p>
            <a:pPr marL="342900" indent="-342900">
              <a:buAutoNum type="arabicPeriod"/>
            </a:pPr>
            <a:r>
              <a:rPr lang="he-IL" sz="2000" dirty="0">
                <a:latin typeface="Varela Round" pitchFamily="2" charset="-79"/>
                <a:cs typeface="Varela Round" pitchFamily="2" charset="-79"/>
              </a:rPr>
              <a:t>לערוך פעולת יומן לתשלום / החזר מע"מ</a:t>
            </a:r>
          </a:p>
          <a:p>
            <a:pPr marL="342900" indent="-342900">
              <a:buAutoNum type="arabicPeriod"/>
            </a:pPr>
            <a:endParaRPr lang="he-IL" dirty="0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פעולות היומן שירשמו</a:t>
            </a:r>
          </a:p>
        </p:txBody>
      </p:sp>
      <p:graphicFrame>
        <p:nvGraphicFramePr>
          <p:cNvPr id="5" name="מציין מיקום תוכן 4"/>
          <p:cNvGraphicFramePr>
            <a:graphicFrameLocks/>
          </p:cNvGraphicFramePr>
          <p:nvPr/>
        </p:nvGraphicFramePr>
        <p:xfrm>
          <a:off x="264231" y="933094"/>
          <a:ext cx="11782750" cy="476385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4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02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205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32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5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3515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255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789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4809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ז"פ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485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2101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07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572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0572"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0572">
                <a:tc>
                  <a:txBody>
                    <a:bodyPr/>
                    <a:lstStyle/>
                    <a:p>
                      <a:endParaRPr lang="he-IL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0572"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 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 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572">
                <a:tc>
                  <a:txBody>
                    <a:bodyPr/>
                    <a:lstStyle/>
                    <a:p>
                      <a:endParaRPr lang="he-IL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0572"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0572">
                <a:tc>
                  <a:txBody>
                    <a:bodyPr/>
                    <a:lstStyle/>
                    <a:p>
                      <a:endParaRPr lang="he-IL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0572"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775577" y="1506071"/>
            <a:ext cx="12355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46164" y="1490305"/>
            <a:ext cx="161364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לקוח "יעל"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70377" y="1473805"/>
            <a:ext cx="161364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מכירות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42140" y="1819832"/>
            <a:ext cx="1613647" cy="369332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מע"מ עסקאות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096000" y="1524000"/>
            <a:ext cx="68131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514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68706" y="1536869"/>
            <a:ext cx="220531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תיקון מכירה שנרשמה הפוך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488145" y="1488142"/>
            <a:ext cx="12012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36,036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64231" y="1510397"/>
            <a:ext cx="122391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30,800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15206" y="1875403"/>
            <a:ext cx="972939" cy="369332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5,236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766616" y="2250128"/>
            <a:ext cx="12355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324211" y="2214270"/>
            <a:ext cx="161364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ספק "עדן"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731622" y="2178412"/>
            <a:ext cx="211567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החזרת סחורה </a:t>
            </a:r>
          </a:p>
          <a:p>
            <a:r>
              <a:rPr lang="he-IL" dirty="0"/>
              <a:t>לספק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161930" y="2793211"/>
            <a:ext cx="1604686" cy="366692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מס תשומות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096000" y="2250128"/>
            <a:ext cx="68131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906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75012" y="2250128"/>
            <a:ext cx="9144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980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775012" y="2771860"/>
            <a:ext cx="914404" cy="369332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167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15206" y="2250128"/>
            <a:ext cx="97293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1,147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847076" y="2198504"/>
            <a:ext cx="2205318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ביטול החזרת סחורה לספק שנרשמה פעמיים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811435" y="3141192"/>
            <a:ext cx="12355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811435" y="3908612"/>
            <a:ext cx="12355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161930" y="3137617"/>
            <a:ext cx="15508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ציוד משרדי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8937858" y="3487236"/>
            <a:ext cx="1891505" cy="369332"/>
          </a:xfrm>
          <a:prstGeom prst="rect">
            <a:avLst/>
          </a:prstGeom>
          <a:solidFill>
            <a:srgbClr val="FF66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מס תשומות </a:t>
            </a:r>
            <a:r>
              <a:rPr lang="he-IL" dirty="0" err="1"/>
              <a:t>נכסיםי</a:t>
            </a:r>
            <a:endParaRPr lang="he-IL" dirty="0"/>
          </a:p>
        </p:txBody>
      </p:sp>
      <p:sp>
        <p:nvSpPr>
          <p:cNvPr id="30" name="TextBox 29"/>
          <p:cNvSpPr txBox="1"/>
          <p:nvPr/>
        </p:nvSpPr>
        <p:spPr>
          <a:xfrm>
            <a:off x="6777319" y="3117904"/>
            <a:ext cx="22322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הוצאות הובלה למחסן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324211" y="3510524"/>
            <a:ext cx="1604686" cy="366692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מס תשומות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868706" y="3141192"/>
            <a:ext cx="1990165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תיקון פעולת הובלת ציוד משרדי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1488145" y="3191435"/>
            <a:ext cx="12012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320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06225" y="3200403"/>
            <a:ext cx="12012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320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775012" y="3515948"/>
            <a:ext cx="914404" cy="369332"/>
          </a:xfrm>
          <a:prstGeom prst="rect">
            <a:avLst/>
          </a:prstGeom>
          <a:solidFill>
            <a:srgbClr val="FF66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54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582737" y="3542845"/>
            <a:ext cx="914404" cy="369332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54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96000" y="3173458"/>
            <a:ext cx="68131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113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404888" y="3885280"/>
            <a:ext cx="1550899" cy="36576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קופה מזומן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072237" y="3856568"/>
            <a:ext cx="173919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הוצאות אריזה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143954" y="4246412"/>
            <a:ext cx="1667481" cy="369332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מס תשומות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868706" y="3921138"/>
            <a:ext cx="220531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תיקון סכום הוצאות אריזה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82737" y="3921138"/>
            <a:ext cx="91440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105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797126" y="3856568"/>
            <a:ext cx="89229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90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775012" y="4225900"/>
            <a:ext cx="905408" cy="369332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15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096000" y="3877216"/>
            <a:ext cx="68131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214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0748687" y="4616811"/>
            <a:ext cx="12355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180723" y="4620376"/>
            <a:ext cx="1550899" cy="36576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קופה  שקים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886456" y="4620376"/>
            <a:ext cx="187367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הכנסה מתיקונים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9051358" y="4986143"/>
            <a:ext cx="1613647" cy="369332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מע"מ עסקאות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868706" y="4631445"/>
            <a:ext cx="220531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תיקון סכום הכנסות מתיקונים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775012" y="4615679"/>
            <a:ext cx="90540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100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1765594" y="4939976"/>
            <a:ext cx="905408" cy="369332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17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82737" y="4583413"/>
            <a:ext cx="90540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117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096000" y="4631445"/>
            <a:ext cx="68131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788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6096000" y="4968511"/>
            <a:ext cx="68131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254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 animBg="1"/>
      <p:bldP spid="12" grpId="0"/>
      <p:bldP spid="13" grpId="0"/>
      <p:bldP spid="14" grpId="0"/>
      <p:bldP spid="15" grpId="0"/>
      <p:bldP spid="16" grpId="0" animBg="1"/>
      <p:bldP spid="17" grpId="0"/>
      <p:bldP spid="18" grpId="0"/>
      <p:bldP spid="19" grpId="0"/>
      <p:bldP spid="20" grpId="0" animBg="1"/>
      <p:bldP spid="21" grpId="0"/>
      <p:bldP spid="22" grpId="0"/>
      <p:bldP spid="23" grpId="0" animBg="1"/>
      <p:bldP spid="24" grpId="0"/>
      <p:bldP spid="25" grpId="0"/>
      <p:bldP spid="26" grpId="0"/>
      <p:bldP spid="27" grpId="0"/>
      <p:bldP spid="28" grpId="0"/>
      <p:bldP spid="29" grpId="0" animBg="1"/>
      <p:bldP spid="30" grpId="0"/>
      <p:bldP spid="31" grpId="0" animBg="1"/>
      <p:bldP spid="32" grpId="0"/>
      <p:bldP spid="34" grpId="0"/>
      <p:bldP spid="35" grpId="0"/>
      <p:bldP spid="36" grpId="0" animBg="1"/>
      <p:bldP spid="37" grpId="0" animBg="1"/>
      <p:bldP spid="38" grpId="0"/>
      <p:bldP spid="39" grpId="0"/>
      <p:bldP spid="40" grpId="0"/>
      <p:bldP spid="42" grpId="0" animBg="1"/>
      <p:bldP spid="43" grpId="0"/>
      <p:bldP spid="44" grpId="0"/>
      <p:bldP spid="45" grpId="0"/>
      <p:bldP spid="46" grpId="0" animBg="1"/>
      <p:bldP spid="47" grpId="0"/>
      <p:bldP spid="48" grpId="0"/>
      <p:bldP spid="49" grpId="0"/>
      <p:bldP spid="50" grpId="0"/>
      <p:bldP spid="51" grpId="0" animBg="1"/>
      <p:bldP spid="52" grpId="0"/>
      <p:bldP spid="53" grpId="0"/>
      <p:bldP spid="54" grpId="0" animBg="1"/>
      <p:bldP spid="55" grpId="0"/>
      <p:bldP spid="56" grpId="0"/>
      <p:bldP spid="5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7536264"/>
              </p:ext>
            </p:extLst>
          </p:nvPr>
        </p:nvGraphicFramePr>
        <p:xfrm>
          <a:off x="418797" y="3172397"/>
          <a:ext cx="11158536" cy="22250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94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42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12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71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2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חשבון נגדי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יתרה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650260" y="2803065"/>
            <a:ext cx="4177553" cy="369332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latin typeface="Varela Round" pitchFamily="2" charset="-79"/>
                <a:cs typeface="Varela Round" pitchFamily="2" charset="-79"/>
              </a:rPr>
              <a:t>חשבון מס תשומות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92709" y="4291145"/>
            <a:ext cx="294042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err="1"/>
              <a:t>תי'קון</a:t>
            </a:r>
            <a:r>
              <a:rPr lang="he-IL" dirty="0"/>
              <a:t> שם חשבון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29556" y="3498694"/>
            <a:ext cx="950259" cy="369332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8,910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700687" y="4291145"/>
            <a:ext cx="8695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113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706202" y="4237358"/>
            <a:ext cx="14881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תשומות נכסים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176413" y="3903884"/>
            <a:ext cx="12933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643722" y="3923597"/>
            <a:ext cx="2689411" cy="3675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תיקון החזרה לספק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8767482" y="3903884"/>
            <a:ext cx="140893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ספק עדן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129556" y="3923597"/>
            <a:ext cx="95025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9,077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67986" y="4660477"/>
            <a:ext cx="29837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ח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194342" y="3498694"/>
            <a:ext cx="12933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94734" y="3509793"/>
            <a:ext cx="240254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יתרה לפני תיקונים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478306" y="3903884"/>
            <a:ext cx="1039906" cy="367548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167</a:t>
            </a:r>
          </a:p>
        </p:txBody>
      </p:sp>
      <p:sp>
        <p:nvSpPr>
          <p:cNvPr id="23" name="מלבן 22"/>
          <p:cNvSpPr/>
          <p:nvPr/>
        </p:nvSpPr>
        <p:spPr>
          <a:xfrm>
            <a:off x="7956053" y="3903884"/>
            <a:ext cx="5693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dirty="0"/>
              <a:t>906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14927" y="4294713"/>
            <a:ext cx="1039906" cy="367548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54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78306" y="4679926"/>
            <a:ext cx="1039906" cy="367548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 15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624050" y="4660477"/>
            <a:ext cx="1550899" cy="36609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קופה מזומן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428567" y="4622835"/>
            <a:ext cx="2940423" cy="36609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תיקון הוצאות אריזה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0192878" y="4237358"/>
            <a:ext cx="129481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0174949" y="4660477"/>
            <a:ext cx="129481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102659" y="4289361"/>
            <a:ext cx="95025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9,023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129556" y="4660477"/>
            <a:ext cx="95025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9,038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09835" y="4292929"/>
            <a:ext cx="45652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ח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75358" y="3534552"/>
            <a:ext cx="5852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ח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75358" y="3868026"/>
            <a:ext cx="5852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ח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3650260" y="292958"/>
            <a:ext cx="4177553" cy="369332"/>
          </a:xfrm>
          <a:prstGeom prst="rect">
            <a:avLst/>
          </a:prstGeom>
          <a:solidFill>
            <a:srgbClr val="FF66FF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latin typeface="Varela Round" pitchFamily="2" charset="-79"/>
                <a:cs typeface="Varela Round" pitchFamily="2" charset="-79"/>
              </a:rPr>
              <a:t>חשבון מס תשומות נכסים</a:t>
            </a:r>
          </a:p>
        </p:txBody>
      </p:sp>
      <p:graphicFrame>
        <p:nvGraphicFramePr>
          <p:cNvPr id="43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3764019"/>
              </p:ext>
            </p:extLst>
          </p:nvPr>
        </p:nvGraphicFramePr>
        <p:xfrm>
          <a:off x="567986" y="698148"/>
          <a:ext cx="11158536" cy="181642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94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42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12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71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2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8887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חשבון נגדי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יתרה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887"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887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9149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10336317" y="1460174"/>
            <a:ext cx="129481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0377925" y="1081853"/>
            <a:ext cx="129481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894735" y="1063924"/>
            <a:ext cx="258183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יתרה לפני תיקונים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129556" y="1063924"/>
            <a:ext cx="950259" cy="369332"/>
          </a:xfrm>
          <a:prstGeom prst="rect">
            <a:avLst/>
          </a:prstGeom>
          <a:solidFill>
            <a:srgbClr val="FF66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9,130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803344" y="1433256"/>
            <a:ext cx="145228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מס תשומות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876805" y="1442245"/>
            <a:ext cx="26894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תיקון שם חשבון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541063" y="1460174"/>
            <a:ext cx="977149" cy="369332"/>
          </a:xfrm>
          <a:prstGeom prst="rect">
            <a:avLst/>
          </a:prstGeom>
          <a:solidFill>
            <a:srgbClr val="FF66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54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27758" y="1062141"/>
            <a:ext cx="5852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ח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36726" y="1465547"/>
            <a:ext cx="58525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ח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102659" y="1449405"/>
            <a:ext cx="950259" cy="37113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9,184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350693" y="1767851"/>
            <a:ext cx="129481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803344" y="1767851"/>
            <a:ext cx="14881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err="1"/>
              <a:t>חו"ז</a:t>
            </a:r>
            <a:r>
              <a:rPr lang="he-IL" dirty="0"/>
              <a:t> מע"מ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8706202" y="5029809"/>
            <a:ext cx="14881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err="1"/>
              <a:t>חו"ז</a:t>
            </a:r>
            <a:r>
              <a:rPr lang="he-IL" dirty="0"/>
              <a:t> מע"מ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0189325" y="5037166"/>
            <a:ext cx="129481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787154" y="1817626"/>
            <a:ext cx="2689411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סגירת חשבון מס תשומות נכסים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4679580" y="5047474"/>
            <a:ext cx="26894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סגירת חשבון מס תשומות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2476288" y="1817626"/>
            <a:ext cx="950259" cy="371133"/>
          </a:xfrm>
          <a:prstGeom prst="rect">
            <a:avLst/>
          </a:prstGeom>
          <a:solidFill>
            <a:srgbClr val="FF66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9,184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1211422" y="1883505"/>
            <a:ext cx="83523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0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73398" y="5083332"/>
            <a:ext cx="83523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0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2314927" y="5047474"/>
            <a:ext cx="950259" cy="369332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9,038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0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8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 animBg="1"/>
      <p:bldP spid="17" grpId="0"/>
      <p:bldP spid="18" grpId="0"/>
      <p:bldP spid="21" grpId="0"/>
      <p:bldP spid="28" grpId="0"/>
      <p:bldP spid="38" grpId="0"/>
      <p:bldP spid="39" grpId="0"/>
      <p:bldP spid="40" grpId="0"/>
      <p:bldP spid="19" grpId="0"/>
      <p:bldP spid="20" grpId="0"/>
      <p:bldP spid="22" grpId="0" animBg="1"/>
      <p:bldP spid="23" grpId="0"/>
      <p:bldP spid="24" grpId="0" animBg="1"/>
      <p:bldP spid="25" grpId="0" animBg="1"/>
      <p:bldP spid="27" grpId="0"/>
      <p:bldP spid="29" grpId="0"/>
      <p:bldP spid="30" grpId="0"/>
      <p:bldP spid="31" grpId="0"/>
      <p:bldP spid="32" grpId="0"/>
      <p:bldP spid="33" grpId="0"/>
      <p:bldP spid="35" grpId="0"/>
      <p:bldP spid="36" grpId="0"/>
      <p:bldP spid="37" grpId="0"/>
      <p:bldP spid="44" grpId="0"/>
      <p:bldP spid="45" grpId="0"/>
      <p:bldP spid="46" grpId="0"/>
      <p:bldP spid="47" grpId="0" animBg="1"/>
      <p:bldP spid="48" grpId="0"/>
      <p:bldP spid="49" grpId="0"/>
      <p:bldP spid="50" grpId="0" animBg="1"/>
      <p:bldP spid="51" grpId="0"/>
      <p:bldP spid="52" grpId="0"/>
      <p:bldP spid="53" grpId="0"/>
      <p:bldP spid="41" grpId="0"/>
      <p:bldP spid="54" grpId="0"/>
      <p:bldP spid="54" grpId="1"/>
      <p:bldP spid="55" grpId="0"/>
      <p:bldP spid="55" grpId="1"/>
      <p:bldP spid="56" grpId="0"/>
      <p:bldP spid="57" grpId="0"/>
      <p:bldP spid="58" grpId="0"/>
      <p:bldP spid="59" grpId="0" animBg="1"/>
      <p:bldP spid="59" grpId="1" animBg="1"/>
      <p:bldP spid="60" grpId="0"/>
      <p:bldP spid="61" grpId="0"/>
      <p:bldP spid="62" grpId="0" animBg="1"/>
      <p:bldP spid="62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939" y="452654"/>
            <a:ext cx="11160000" cy="720000"/>
          </a:xfrm>
        </p:spPr>
        <p:txBody>
          <a:bodyPr/>
          <a:lstStyle/>
          <a:p>
            <a:pPr lvl="0"/>
            <a:r>
              <a:rPr lang="he-IL" sz="2400" dirty="0"/>
              <a:t>שלב 2 + 3  - העברת הפעולות לכרטסת חשבונות מע"מ וסגירתם</a:t>
            </a:r>
            <a:endParaRPr lang="he-IL" dirty="0"/>
          </a:p>
        </p:txBody>
      </p:sp>
      <p:graphicFrame>
        <p:nvGraphicFramePr>
          <p:cNvPr id="12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098738"/>
              </p:ext>
            </p:extLst>
          </p:nvPr>
        </p:nvGraphicFramePr>
        <p:xfrm>
          <a:off x="654430" y="1683174"/>
          <a:ext cx="11158536" cy="18491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94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42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12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71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2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חשבון נגדי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יתרה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639676" y="1172654"/>
            <a:ext cx="4177553" cy="369332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latin typeface="Varela Round" pitchFamily="2" charset="-79"/>
                <a:cs typeface="Varela Round" pitchFamily="2" charset="-79"/>
              </a:rPr>
              <a:t>חשבון מע"מ עסקאות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916392" y="2806008"/>
            <a:ext cx="627531" cy="369332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17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718616" y="2434868"/>
            <a:ext cx="86957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514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857131" y="2434868"/>
            <a:ext cx="145228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לקוח יעל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26191" y="2793906"/>
            <a:ext cx="788895" cy="3675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013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778192" y="2422314"/>
            <a:ext cx="2788024" cy="38369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תיקון מכירה שנרשמה הפוך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17402" y="2065536"/>
            <a:ext cx="48518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ז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183342" y="2015341"/>
            <a:ext cx="10757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17,360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510076" y="2384673"/>
            <a:ext cx="842684" cy="369332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5,236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446124" y="2384673"/>
            <a:ext cx="129481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0455092" y="2774476"/>
            <a:ext cx="129481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5141343" y="2015341"/>
            <a:ext cx="242487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יתרה לפני תיקונים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8848170" y="2784487"/>
            <a:ext cx="145228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קופה שקים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823018" y="2771933"/>
            <a:ext cx="2788024" cy="38369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תיקון סכום הכנסה מתיקון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163212" y="2426536"/>
            <a:ext cx="10757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22,596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177588" y="2785972"/>
            <a:ext cx="10757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22,579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31778" y="2442225"/>
            <a:ext cx="48518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ז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60530" y="2798784"/>
            <a:ext cx="48518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ז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0455092" y="3161454"/>
            <a:ext cx="129481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/>
              <a:t>31.5.2020</a:t>
            </a:r>
            <a:endParaRPr lang="he-IL" dirty="0"/>
          </a:p>
        </p:txBody>
      </p:sp>
      <p:sp>
        <p:nvSpPr>
          <p:cNvPr id="35" name="TextBox 34"/>
          <p:cNvSpPr txBox="1"/>
          <p:nvPr/>
        </p:nvSpPr>
        <p:spPr>
          <a:xfrm>
            <a:off x="8870020" y="3143808"/>
            <a:ext cx="14881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err="1"/>
              <a:t>חו"ז</a:t>
            </a:r>
            <a:r>
              <a:rPr lang="he-IL" dirty="0"/>
              <a:t> מע"מ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887018" y="3166288"/>
            <a:ext cx="26894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סגירת חשבון מע"מ עסקאות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3639676" y="3175340"/>
            <a:ext cx="1075763" cy="369332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22,579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403736" y="3175340"/>
            <a:ext cx="83523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412661" y="2046873"/>
            <a:ext cx="129481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1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5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/>
      <p:bldP spid="18" grpId="0"/>
      <p:bldP spid="25" grpId="0"/>
      <p:bldP spid="28" grpId="0"/>
      <p:bldP spid="34" grpId="0"/>
      <p:bldP spid="43" grpId="0"/>
      <p:bldP spid="44" grpId="0" animBg="1"/>
      <p:bldP spid="7" grpId="0"/>
      <p:bldP spid="45" grpId="0"/>
      <p:bldP spid="38" grpId="0"/>
      <p:bldP spid="46" grpId="0"/>
      <p:bldP spid="47" grpId="0"/>
      <p:bldP spid="22" grpId="0"/>
      <p:bldP spid="24" grpId="0"/>
      <p:bldP spid="27" grpId="0"/>
      <p:bldP spid="31" grpId="0"/>
      <p:bldP spid="33" grpId="0"/>
      <p:bldP spid="35" grpId="0"/>
      <p:bldP spid="35" grpId="1"/>
      <p:bldP spid="36" grpId="0"/>
      <p:bldP spid="37" grpId="0" animBg="1"/>
      <p:bldP spid="37" grpId="1" animBg="1"/>
      <p:bldP spid="39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>
          <a:xfrm>
            <a:off x="515206" y="573094"/>
            <a:ext cx="11160000" cy="720000"/>
          </a:xfrm>
        </p:spPr>
        <p:txBody>
          <a:bodyPr/>
          <a:lstStyle/>
          <a:p>
            <a:r>
              <a:rPr lang="he-IL" dirty="0"/>
              <a:t>מה נלמד היום </a:t>
            </a:r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739493" y="1466491"/>
            <a:ext cx="9000000" cy="415251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None/>
            </a:pPr>
            <a:endParaRPr lang="he-IL" b="1" dirty="0">
              <a:cs typeface="+mn-cs"/>
            </a:endParaRPr>
          </a:p>
          <a:p>
            <a:pPr>
              <a:lnSpc>
                <a:spcPct val="120000"/>
              </a:lnSpc>
            </a:pPr>
            <a:r>
              <a:rPr lang="he-IL" dirty="0"/>
              <a:t>תיקוני מע"מ</a:t>
            </a:r>
          </a:p>
          <a:p>
            <a:pPr>
              <a:lnSpc>
                <a:spcPct val="120000"/>
              </a:lnSpc>
            </a:pPr>
            <a:r>
              <a:rPr lang="he-IL" dirty="0"/>
              <a:t>הפעילות החשבונאית לקראת הכנת הדוח: בדיקת נכונות הרישומים בחשבונות המע"מ ושלמותם, ביצוע עדכונים ותיקונים דרושים. ריכוז תקופתי של חשבונות מע"מ בחשבון </a:t>
            </a:r>
            <a:r>
              <a:rPr lang="he-IL" dirty="0" err="1"/>
              <a:t>חו"ז</a:t>
            </a:r>
            <a:r>
              <a:rPr lang="he-IL" dirty="0"/>
              <a:t> מע"מ </a:t>
            </a:r>
          </a:p>
          <a:p>
            <a:pPr>
              <a:lnSpc>
                <a:spcPct val="120000"/>
              </a:lnSpc>
            </a:pPr>
            <a:r>
              <a:rPr lang="he-IL" dirty="0"/>
              <a:t>דיווח למע"מ והרישום החשבונאי על פיו( רישום על פי הדיווח למע"מ: תשלום למע"מ או קבלת החזר</a:t>
            </a:r>
            <a:r>
              <a:rPr lang="he-IL" b="1" dirty="0">
                <a:cs typeface="+mn-cs"/>
              </a:rPr>
              <a:t>.</a:t>
            </a:r>
          </a:p>
          <a:p>
            <a:pPr>
              <a:lnSpc>
                <a:spcPct val="120000"/>
              </a:lnSpc>
            </a:pPr>
            <a:endParaRPr lang="he-IL" b="1" dirty="0">
              <a:cs typeface="+mn-cs"/>
            </a:endParaRP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תוכן 3"/>
          <p:cNvSpPr txBox="1">
            <a:spLocks/>
          </p:cNvSpPr>
          <p:nvPr/>
        </p:nvSpPr>
        <p:spPr>
          <a:xfrm>
            <a:off x="300052" y="478713"/>
            <a:ext cx="11160000" cy="70696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marR="0" lvl="0" indent="-34290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שלב 4</a:t>
            </a:r>
            <a:r>
              <a:rPr kumimoji="0" lang="he-IL" sz="2400" b="1" i="0" u="none" strike="noStrike" kern="1200" cap="none" spc="0" normalizeH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- </a:t>
            </a: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רישום פעולות יומן עבור סגירת חשבונות המע"מ והעברה </a:t>
            </a:r>
            <a:r>
              <a:rPr kumimoji="0" lang="he-IL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לחו"ז</a:t>
            </a: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n-ea"/>
                <a:cs typeface="Varela Round" pitchFamily="2" charset="-79"/>
              </a:rPr>
              <a:t> מע"מ</a:t>
            </a: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e-IL" sz="24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ea typeface="+mn-ea"/>
              <a:cs typeface="Varela Round" pitchFamily="2" charset="-79"/>
            </a:endParaRPr>
          </a:p>
        </p:txBody>
      </p:sp>
      <p:graphicFrame>
        <p:nvGraphicFramePr>
          <p:cNvPr id="6" name="מציין מיקום תוכן 4"/>
          <p:cNvGraphicFramePr>
            <a:graphicFrameLocks noGrp="1"/>
          </p:cNvGraphicFramePr>
          <p:nvPr>
            <p:ph sz="quarter" idx="4"/>
          </p:nvPr>
        </p:nvGraphicFramePr>
        <p:xfrm>
          <a:off x="480078" y="1104438"/>
          <a:ext cx="11335404" cy="1483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98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4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0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99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55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464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90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03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ז"פ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522136" y="1470212"/>
            <a:ext cx="12933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549033" y="1843136"/>
            <a:ext cx="12933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522143" y="2210684"/>
            <a:ext cx="12933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791100" y="1870726"/>
            <a:ext cx="1799480" cy="369332"/>
          </a:xfrm>
          <a:prstGeom prst="rect">
            <a:avLst/>
          </a:prstGeom>
          <a:solidFill>
            <a:srgbClr val="FF66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מס תשומות נכסים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786331" y="2232198"/>
            <a:ext cx="1799480" cy="369332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מס תשומות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677837" y="1466644"/>
            <a:ext cx="1799480" cy="369332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מע"מ עסקאות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23190" y="1501394"/>
            <a:ext cx="16918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err="1"/>
              <a:t>חו"ז</a:t>
            </a:r>
            <a:r>
              <a:rPr lang="he-IL" dirty="0"/>
              <a:t> מע"מ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830237" y="1887979"/>
            <a:ext cx="16918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err="1"/>
              <a:t>חו"ז</a:t>
            </a:r>
            <a:r>
              <a:rPr lang="he-IL" dirty="0"/>
              <a:t> מע"מ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848173" y="2221453"/>
            <a:ext cx="169189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err="1"/>
              <a:t>חו"ז</a:t>
            </a:r>
            <a:r>
              <a:rPr lang="he-IL" dirty="0"/>
              <a:t> מע"מ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687887" y="1835976"/>
            <a:ext cx="252804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סגירת מס תשומות נכסים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648601" y="1451851"/>
            <a:ext cx="252804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סגירת מע"מ עסקאות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37017" y="2266272"/>
            <a:ext cx="252804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סגירת מס תשומות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909315" y="1870726"/>
            <a:ext cx="80682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9,184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90310" y="1821183"/>
            <a:ext cx="806825" cy="369332"/>
          </a:xfrm>
          <a:prstGeom prst="rect">
            <a:avLst/>
          </a:prstGeom>
          <a:solidFill>
            <a:srgbClr val="FF66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9,184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80078" y="1466644"/>
            <a:ext cx="105738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22,579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864656" y="2234740"/>
            <a:ext cx="95026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9,038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67164" y="2222805"/>
            <a:ext cx="1082206" cy="369332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9,038</a:t>
            </a:r>
          </a:p>
        </p:txBody>
      </p:sp>
      <p:graphicFrame>
        <p:nvGraphicFramePr>
          <p:cNvPr id="25" name="מציין מיקום תוכן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5674267"/>
              </p:ext>
            </p:extLst>
          </p:nvPr>
        </p:nvGraphicFramePr>
        <p:xfrm>
          <a:off x="656946" y="3446480"/>
          <a:ext cx="11158536" cy="14833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94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42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12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71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2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חשבון נגדי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יתרה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030072" y="3024699"/>
            <a:ext cx="564776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Varela Round" pitchFamily="2" charset="-79"/>
                <a:cs typeface="Varela Round" pitchFamily="2" charset="-79"/>
              </a:rPr>
              <a:t>חשבון </a:t>
            </a:r>
            <a:r>
              <a:rPr lang="he-IL" b="1" dirty="0" err="1">
                <a:latin typeface="Varela Round" pitchFamily="2" charset="-79"/>
                <a:cs typeface="Varela Round" pitchFamily="2" charset="-79"/>
              </a:rPr>
              <a:t>חו"ז</a:t>
            </a:r>
            <a:r>
              <a:rPr lang="he-IL" b="1" dirty="0">
                <a:latin typeface="Varela Round" pitchFamily="2" charset="-79"/>
                <a:cs typeface="Varela Round" pitchFamily="2" charset="-79"/>
              </a:rPr>
              <a:t> מע"מ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0387672" y="3800831"/>
            <a:ext cx="12933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378711" y="4168379"/>
            <a:ext cx="12933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0378711" y="4562817"/>
            <a:ext cx="129334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31.5.2020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590580" y="4193485"/>
            <a:ext cx="1799480" cy="369332"/>
          </a:xfrm>
          <a:prstGeom prst="rect">
            <a:avLst/>
          </a:prstGeom>
          <a:solidFill>
            <a:srgbClr val="FF66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מס תשומות נכסים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579231" y="3799047"/>
            <a:ext cx="1799480" cy="369332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מע"מ עסקאות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606128" y="4598675"/>
            <a:ext cx="1799480" cy="369332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מס תשומות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065064" y="4195952"/>
            <a:ext cx="252804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סגירת מס תשומות נכסים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091903" y="3799047"/>
            <a:ext cx="252804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סגירת מע"מ עסקאות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091903" y="4578962"/>
            <a:ext cx="252804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סגירת מס תשומות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201271" y="3843873"/>
            <a:ext cx="10757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22,579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174381" y="4229350"/>
            <a:ext cx="10757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13,395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138523" y="4570001"/>
            <a:ext cx="10757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4,357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99271" y="3843873"/>
            <a:ext cx="4392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ז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90310" y="4175563"/>
            <a:ext cx="4392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ז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99278" y="4543111"/>
            <a:ext cx="43925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ז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739153" y="1451851"/>
            <a:ext cx="1075763" cy="369332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22,579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429434" y="3799047"/>
            <a:ext cx="1075763" cy="369332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22,579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3830128" y="4193485"/>
            <a:ext cx="806825" cy="369332"/>
          </a:xfrm>
          <a:prstGeom prst="rect">
            <a:avLst/>
          </a:prstGeom>
          <a:solidFill>
            <a:srgbClr val="FF66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9,184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554747" y="4560508"/>
            <a:ext cx="1082206" cy="369332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9,038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 animBg="1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 animBg="1"/>
      <p:bldP spid="21" grpId="0"/>
      <p:bldP spid="23" grpId="0"/>
      <p:bldP spid="24" grpId="0" animBg="1"/>
      <p:bldP spid="27" grpId="0"/>
      <p:bldP spid="28" grpId="0"/>
      <p:bldP spid="29" grpId="0"/>
      <p:bldP spid="30" grpId="0" animBg="1"/>
      <p:bldP spid="31" grpId="0" animBg="1"/>
      <p:bldP spid="32" grpId="0" animBg="1"/>
      <p:bldP spid="34" grpId="0"/>
      <p:bldP spid="35" grpId="0"/>
      <p:bldP spid="36" grpId="0"/>
      <p:bldP spid="40" grpId="0"/>
      <p:bldP spid="41" grpId="0"/>
      <p:bldP spid="42" grpId="0"/>
      <p:bldP spid="43" grpId="0"/>
      <p:bldP spid="44" grpId="0"/>
      <p:bldP spid="45" grpId="0"/>
      <p:bldP spid="46" grpId="0" animBg="1"/>
      <p:bldP spid="47" grpId="0" animBg="1"/>
      <p:bldP spid="48" grpId="0" animBg="1"/>
      <p:bldP spid="49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טבלה 9"/>
          <p:cNvGraphicFramePr>
            <a:graphicFrameLocks noGrp="1"/>
          </p:cNvGraphicFramePr>
          <p:nvPr/>
        </p:nvGraphicFramePr>
        <p:xfrm>
          <a:off x="1291261" y="769270"/>
          <a:ext cx="10130113" cy="5259173"/>
        </p:xfrm>
        <a:graphic>
          <a:graphicData uri="http://schemas.openxmlformats.org/drawingml/2006/table">
            <a:tbl>
              <a:tblPr rtl="1"/>
              <a:tblGrid>
                <a:gridCol w="327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4303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20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26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27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28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29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30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31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32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33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34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35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36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37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38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39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40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41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42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43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44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45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46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47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48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49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50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51"/>
                    </a:ext>
                  </a:extLst>
                </a:gridCol>
                <a:gridCol w="162060">
                  <a:extLst>
                    <a:ext uri="{9D8B030D-6E8A-4147-A177-3AD203B41FA5}">
                      <a16:colId xmlns:a16="http://schemas.microsoft.com/office/drawing/2014/main" val="20052"/>
                    </a:ext>
                  </a:extLst>
                </a:gridCol>
                <a:gridCol w="359998">
                  <a:extLst>
                    <a:ext uri="{9D8B030D-6E8A-4147-A177-3AD203B41FA5}">
                      <a16:colId xmlns:a16="http://schemas.microsoft.com/office/drawing/2014/main" val="20053"/>
                    </a:ext>
                  </a:extLst>
                </a:gridCol>
                <a:gridCol w="366596">
                  <a:extLst>
                    <a:ext uri="{9D8B030D-6E8A-4147-A177-3AD203B41FA5}">
                      <a16:colId xmlns:a16="http://schemas.microsoft.com/office/drawing/2014/main" val="20054"/>
                    </a:ext>
                  </a:extLst>
                </a:gridCol>
                <a:gridCol w="288377">
                  <a:extLst>
                    <a:ext uri="{9D8B030D-6E8A-4147-A177-3AD203B41FA5}">
                      <a16:colId xmlns:a16="http://schemas.microsoft.com/office/drawing/2014/main" val="20055"/>
                    </a:ext>
                  </a:extLst>
                </a:gridCol>
              </a:tblGrid>
              <a:tr h="410666">
                <a:tc gridSpan="7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200" dirty="0">
                          <a:latin typeface="Times New Roman"/>
                          <a:ea typeface="Times New Roman"/>
                          <a:cs typeface="Arial"/>
                        </a:rPr>
                        <a:t>מדינת ישראל</a:t>
                      </a:r>
                      <a:endParaRPr lang="en-US" sz="12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200" b="1">
                          <a:latin typeface="Times New Roman"/>
                          <a:ea typeface="Times New Roman"/>
                          <a:cs typeface="Arial"/>
                        </a:rPr>
                        <a:t>אגף המכס ומס ערך מוסף</a:t>
                      </a:r>
                      <a:endParaRPr lang="en-US" sz="12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200" b="1" dirty="0">
                          <a:latin typeface="Times New Roman"/>
                          <a:ea typeface="Times New Roman"/>
                          <a:cs typeface="Arial"/>
                        </a:rPr>
                        <a:t>דו"ח תקופתי</a:t>
                      </a:r>
                      <a:endParaRPr lang="en-US" sz="12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7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100">
                          <a:latin typeface="Times New Roman"/>
                          <a:ea typeface="Times New Roman"/>
                          <a:cs typeface="Arial"/>
                        </a:rPr>
                        <a:t>הודעת זיכוי </a:t>
                      </a:r>
                      <a:r>
                        <a:rPr lang="en-US" sz="1100">
                          <a:latin typeface="Arial"/>
                          <a:ea typeface="Times New Roman"/>
                          <a:cs typeface="David"/>
                        </a:rPr>
                        <a:t>–</a:t>
                      </a:r>
                      <a:r>
                        <a:rPr lang="he-IL" sz="1100">
                          <a:latin typeface="Times New Roman"/>
                          <a:ea typeface="Times New Roman"/>
                          <a:cs typeface="Arial"/>
                        </a:rPr>
                        <a:t> לתשלום</a:t>
                      </a:r>
                      <a:endParaRPr lang="en-US" sz="12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294">
                <a:tc gridSpan="3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200" b="1">
                          <a:latin typeface="Times New Roman"/>
                          <a:ea typeface="Times New Roman"/>
                          <a:cs typeface="Arial"/>
                        </a:rPr>
                        <a:t>מ</a:t>
                      </a:r>
                      <a:r>
                        <a:rPr lang="he-IL" sz="2200" b="1" baseline="30000">
                          <a:latin typeface="Times New Roman"/>
                          <a:ea typeface="Times New Roman"/>
                          <a:cs typeface="Arial"/>
                        </a:rPr>
                        <a:t>ע</a:t>
                      </a:r>
                      <a:r>
                        <a:rPr lang="he-IL" sz="1200" b="1">
                          <a:latin typeface="Times New Roman"/>
                          <a:ea typeface="Times New Roman"/>
                          <a:cs typeface="Arial"/>
                        </a:rPr>
                        <a:t>מ</a:t>
                      </a:r>
                      <a:endParaRPr lang="en-US" sz="12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latin typeface="Times New Roman"/>
                          <a:ea typeface="Times New Roman"/>
                          <a:cs typeface="Arial"/>
                        </a:rPr>
                        <a:t>שם העוסק</a:t>
                      </a: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4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latin typeface="Times New Roman"/>
                          <a:ea typeface="Times New Roman"/>
                          <a:cs typeface="Arial"/>
                        </a:rPr>
                        <a:t>מען</a:t>
                      </a: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latin typeface="Times New Roman"/>
                          <a:ea typeface="Times New Roman"/>
                          <a:cs typeface="Arial"/>
                        </a:rPr>
                        <a:t>ס. ישוב</a:t>
                      </a: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latin typeface="Times New Roman"/>
                          <a:ea typeface="Times New Roman"/>
                          <a:cs typeface="Arial"/>
                        </a:rPr>
                        <a:t>מיקוד</a:t>
                      </a: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332">
                <a:tc gridSpan="14"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he-IL" sz="1200" dirty="0">
                          <a:latin typeface="Arial"/>
                          <a:ea typeface="Times New Roman"/>
                          <a:cs typeface="David"/>
                        </a:rPr>
                        <a:t> </a:t>
                      </a:r>
                      <a:endParaRPr lang="en-US" sz="1200" dirty="0"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800" dirty="0">
                          <a:latin typeface="Times New Roman"/>
                          <a:ea typeface="Times New Roman"/>
                          <a:cs typeface="Arial"/>
                        </a:rPr>
                        <a:t>835</a:t>
                      </a:r>
                      <a:endParaRPr lang="en-US" sz="12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36195" marR="3619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he-IL" sz="1200" dirty="0">
                        <a:latin typeface="Arial"/>
                        <a:ea typeface="Times New Roman"/>
                        <a:cs typeface="David"/>
                      </a:endParaRPr>
                    </a:p>
                    <a:p>
                      <a:pPr algn="r" rtl="0"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865">
                <a:tc gridSpan="14">
                  <a:txBody>
                    <a:bodyPr/>
                    <a:lstStyle/>
                    <a:p>
                      <a:pPr algn="ctr" rtl="1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he-IL" sz="1400" spc="-20" dirty="0">
                          <a:latin typeface="Times New Roman"/>
                          <a:ea typeface="Times New Roman"/>
                          <a:cs typeface="Arial"/>
                        </a:rPr>
                        <a:t>התקופה שלגביה חלה חובת הדיווח</a:t>
                      </a: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r" rtl="1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latin typeface="Times New Roman"/>
                          <a:ea typeface="Times New Roman"/>
                          <a:cs typeface="Arial"/>
                        </a:rPr>
                        <a:t>יש להגיש הדו"ח עד</a:t>
                      </a: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36195" marR="3619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latin typeface="Times New Roman"/>
                          <a:ea typeface="Times New Roman"/>
                          <a:cs typeface="Arial"/>
                        </a:rPr>
                        <a:t>ס.ת</a:t>
                      </a: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36195" marR="36195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 rtl="1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latin typeface="Times New Roman"/>
                          <a:ea typeface="Times New Roman"/>
                          <a:cs typeface="Arial"/>
                        </a:rPr>
                        <a:t>ח.מ.א</a:t>
                      </a: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r" rtl="1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latin typeface="Times New Roman"/>
                          <a:ea typeface="Times New Roman"/>
                          <a:cs typeface="Arial"/>
                        </a:rPr>
                        <a:t>שנה חודש</a:t>
                      </a: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17780" marR="177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r" rtl="1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latin typeface="Times New Roman"/>
                          <a:ea typeface="Times New Roman"/>
                          <a:cs typeface="Arial"/>
                        </a:rPr>
                        <a:t>מס' תיק העוסק</a:t>
                      </a: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endParaRPr lang="en-US" sz="1200">
                        <a:latin typeface="Arial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gridSpan="8">
                  <a:txBody>
                    <a:bodyPr/>
                    <a:lstStyle/>
                    <a:p>
                      <a:pPr algn="r" rtl="1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r" rtl="1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r" rtl="1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9">
                  <a:txBody>
                    <a:bodyPr/>
                    <a:lstStyle/>
                    <a:p>
                      <a:pPr algn="r" rtl="1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r" rtl="1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he-IL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2848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Arial"/>
                          <a:sym typeface="Wingdings"/>
                        </a:rPr>
                        <a:t></a:t>
                      </a:r>
                      <a:endParaRPr lang="en-US" sz="14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898">
                <a:tc gridSpan="1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latin typeface="Times New Roman"/>
                          <a:ea typeface="Times New Roman"/>
                          <a:cs typeface="Arial"/>
                        </a:rPr>
                        <a:t>המס על העסקאות</a:t>
                      </a:r>
                      <a:endParaRPr lang="en-US" sz="14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latin typeface="Times New Roman"/>
                          <a:ea typeface="Times New Roman"/>
                          <a:cs typeface="Arial"/>
                        </a:rPr>
                        <a:t>עסקאות חייבות (ללא מע"מ)</a:t>
                      </a:r>
                      <a:endParaRPr lang="en-US" sz="14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0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latin typeface="Times New Roman"/>
                          <a:ea typeface="Times New Roman"/>
                          <a:cs typeface="Arial"/>
                        </a:rPr>
                        <a:t>עסקאות פטורות או בשיעור אפס   </a:t>
                      </a:r>
                      <a:endParaRPr lang="en-US" sz="14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898">
                <a:tc gridSpan="8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5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4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898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</a:t>
                      </a:r>
                      <a:endParaRPr lang="en-US" sz="14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9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 b="1">
                          <a:latin typeface="Times New Roman"/>
                          <a:ea typeface="Times New Roman"/>
                          <a:cs typeface="Arial"/>
                        </a:rPr>
                        <a:t>בשקלים שלמים</a:t>
                      </a:r>
                      <a:endParaRPr lang="en-US" sz="14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5795"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7945" marR="6794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1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latin typeface="Times New Roman"/>
                          <a:ea typeface="Times New Roman"/>
                          <a:cs typeface="Arial"/>
                        </a:rPr>
                        <a:t>מס תשומות על ציוד ונכסים קבועים</a:t>
                      </a:r>
                      <a:endParaRPr lang="en-US" sz="14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6"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</a:t>
                      </a:r>
                      <a:r>
                        <a:rPr lang="he-IL" sz="1400">
                          <a:latin typeface="Times New Roman"/>
                          <a:ea typeface="Times New Roman"/>
                          <a:cs typeface="Arial"/>
                        </a:rPr>
                        <a:t>מס תשומות</a:t>
                      </a:r>
                      <a:endParaRPr lang="en-US" sz="14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7945" marR="679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9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7945" marR="6794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7945" marR="67945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898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0">
                        <a:spcAft>
                          <a:spcPts val="0"/>
                        </a:spcAft>
                      </a:pPr>
                      <a:r>
                        <a:rPr lang="en-US" sz="1400">
                          <a:latin typeface="Arial"/>
                          <a:ea typeface="Times New Roman"/>
                          <a:cs typeface="Arial"/>
                          <a:sym typeface="Symbol"/>
                        </a:rPr>
                        <a:t></a:t>
                      </a:r>
                      <a:endParaRPr lang="en-US" sz="14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0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 b="1">
                          <a:latin typeface="Times New Roman"/>
                          <a:ea typeface="Times New Roman"/>
                          <a:cs typeface="Arial"/>
                        </a:rPr>
                        <a:t>הצהרת העוסק וחתימתו</a:t>
                      </a:r>
                      <a:endParaRPr lang="en-US" sz="14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5795"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latin typeface="Times New Roman"/>
                          <a:ea typeface="Times New Roman"/>
                          <a:cs typeface="Arial"/>
                        </a:rPr>
                        <a:t>המס על תשומות אחרות</a:t>
                      </a:r>
                      <a:endParaRPr lang="en-US" sz="14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latin typeface="Times New Roman"/>
                          <a:ea typeface="Times New Roman"/>
                          <a:cs typeface="Arial"/>
                        </a:rPr>
                        <a:t>אני מצהיר שכל הפרטים שמסרתי בדו"ח זה הינם נכונים ומלאים.</a:t>
                      </a: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3777">
                <a:tc gridSpan="8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>
                          <a:latin typeface="Times New Roman"/>
                          <a:ea typeface="Times New Roman"/>
                          <a:cs typeface="Arial"/>
                        </a:rPr>
                        <a:t>ידוע לי שמסירת פרטים לא נכונים מהווה עבירה על החוק.</a:t>
                      </a:r>
                      <a:endParaRPr lang="en-US" sz="14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2898">
                <a:tc gridSpan="8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4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latin typeface="Times New Roman"/>
                          <a:ea typeface="Times New Roman"/>
                          <a:cs typeface="Arial"/>
                        </a:rPr>
                        <a:t>שם החותם: </a:t>
                      </a: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10666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4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latin typeface="Times New Roman"/>
                          <a:ea typeface="Times New Roman"/>
                          <a:cs typeface="Arial"/>
                        </a:rPr>
                        <a:t>חתימה וחותמת העוסק או בא כוחו </a:t>
                      </a: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200">
                          <a:latin typeface="Times New Roman"/>
                          <a:ea typeface="Times New Roman"/>
                          <a:cs typeface="Arial"/>
                        </a:rPr>
                        <a:t>חותמת נתקבל</a:t>
                      </a:r>
                      <a:endParaRPr lang="en-US" sz="12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2898">
                <a:tc gridSpan="1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he-IL" sz="1400">
                          <a:latin typeface="Times New Roman"/>
                          <a:ea typeface="Times New Roman"/>
                          <a:cs typeface="Arial"/>
                        </a:rPr>
                        <a:t>הסכום לתשלום בשקלים חדשים</a:t>
                      </a:r>
                      <a:endParaRPr lang="en-US" sz="140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4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latin typeface="Times New Roman"/>
                          <a:ea typeface="Times New Roman"/>
                          <a:cs typeface="Arial"/>
                        </a:rPr>
                        <a:t>תאריך </a:t>
                      </a:r>
                      <a:r>
                        <a:rPr lang="he-IL" sz="1400" b="1" dirty="0">
                          <a:latin typeface="Times New Roman"/>
                          <a:ea typeface="Times New Roman"/>
                          <a:cs typeface="Arial"/>
                        </a:rPr>
                        <a:t>	</a:t>
                      </a: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9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2898">
                <a:tc gridSpan="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2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he-IL" sz="1400" dirty="0">
                          <a:latin typeface="Times New Roman"/>
                          <a:ea typeface="Times New Roman"/>
                          <a:cs typeface="Arial"/>
                        </a:rPr>
                        <a:t>הסכום לתשלום במילים</a:t>
                      </a:r>
                      <a:r>
                        <a:rPr lang="he-IL" sz="1400" b="1" dirty="0">
                          <a:latin typeface="Times New Roman"/>
                          <a:ea typeface="Times New Roman"/>
                          <a:cs typeface="Arial"/>
                        </a:rPr>
                        <a:t>	 </a:t>
                      </a:r>
                      <a:endParaRPr lang="en-US" sz="1400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14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endParaRPr lang="he-IL" sz="8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85555">
                <a:tc gridSpan="8">
                  <a:txBody>
                    <a:bodyPr/>
                    <a:lstStyle/>
                    <a:p>
                      <a:pPr algn="r" rtl="1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0">
                  <a:txBody>
                    <a:bodyPr/>
                    <a:lstStyle/>
                    <a:p>
                      <a:pPr algn="r" rtl="1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0">
                  <a:txBody>
                    <a:bodyPr/>
                    <a:lstStyle/>
                    <a:p>
                      <a:pPr algn="r" rtl="1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r" rtl="1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r" rtl="1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he-IL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ts val="600"/>
                        </a:lnSpc>
                        <a:spcAft>
                          <a:spcPts val="0"/>
                        </a:spcAft>
                      </a:pPr>
                      <a:endParaRPr lang="he-IL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394474" y="218002"/>
            <a:ext cx="740146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>
                <a:latin typeface="Varela Round" pitchFamily="2" charset="-79"/>
                <a:cs typeface="Varela Round" pitchFamily="2" charset="-79"/>
              </a:rPr>
              <a:t>דו"ח למע"מ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022566" y="1245413"/>
            <a:ext cx="263968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היהלום שבכתר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90846" y="1262666"/>
            <a:ext cx="345056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אבן גבירול 206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74189" y="1262666"/>
            <a:ext cx="141473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חיפה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29285" y="1314425"/>
            <a:ext cx="112143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31123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108141" y="1685785"/>
            <a:ext cx="165762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מאי  2020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185804" y="1661387"/>
            <a:ext cx="131121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15/6/2020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90846" y="1661387"/>
            <a:ext cx="101791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05/2020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25283" y="1683757"/>
            <a:ext cx="18978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456009876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236899" y="2341600"/>
            <a:ext cx="22601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132,818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833447" y="2376106"/>
            <a:ext cx="22601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22,579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816860" y="3083141"/>
            <a:ext cx="123070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9,184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512060" y="3761117"/>
            <a:ext cx="160451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9,038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856454" y="5077447"/>
            <a:ext cx="226012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4,357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90846" y="4708115"/>
            <a:ext cx="219973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היהלום שבכתר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831021" y="5077447"/>
            <a:ext cx="20090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latin typeface="Guttman Yad-Brush" pitchFamily="2" charset="-79"/>
                <a:cs typeface="Guttman Yad-Brush" pitchFamily="2" charset="-79"/>
              </a:rPr>
              <a:t>היהלום שבכתר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201729" y="5395020"/>
            <a:ext cx="207034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15.6.2020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674189" y="5614192"/>
            <a:ext cx="486529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ארבעת אלפים שלום מאות חמישים ושבעה ש"ח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ציין מיקום תוכן 3"/>
          <p:cNvSpPr txBox="1">
            <a:spLocks/>
          </p:cNvSpPr>
          <p:nvPr/>
        </p:nvSpPr>
        <p:spPr>
          <a:xfrm>
            <a:off x="246265" y="478713"/>
            <a:ext cx="11160000" cy="70696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marL="342900" indent="-342900" algn="ctr">
              <a:spcAft>
                <a:spcPts val="600"/>
              </a:spcAft>
            </a:pPr>
            <a:r>
              <a:rPr kumimoji="0" lang="he-IL" sz="24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cs typeface="Varela Round" pitchFamily="2" charset="-79"/>
              </a:rPr>
              <a:t>שלב 6 - </a:t>
            </a:r>
            <a:r>
              <a:rPr lang="he-IL" sz="2400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סגירת  כרטיס </a:t>
            </a:r>
            <a:r>
              <a:rPr lang="he-IL" sz="2400" dirty="0" err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חו"ז</a:t>
            </a:r>
            <a:r>
              <a:rPr lang="he-IL" sz="2400" dirty="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rPr>
              <a:t> מע"מ ורישום פעולת יומן לתשלום למע"מ</a:t>
            </a: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cs typeface="Varela Round" pitchFamily="2" charset="-79"/>
            </a:endParaRPr>
          </a:p>
          <a:p>
            <a:pPr marL="342900" marR="0" lvl="0" indent="-34290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he-IL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Varela Round" pitchFamily="2" charset="-79"/>
              <a:cs typeface="Varela Round" pitchFamily="2" charset="-79"/>
            </a:endParaRPr>
          </a:p>
        </p:txBody>
      </p:sp>
      <p:graphicFrame>
        <p:nvGraphicFramePr>
          <p:cNvPr id="6" name="מציין מיקום תוכן 4"/>
          <p:cNvGraphicFramePr>
            <a:graphicFrameLocks/>
          </p:cNvGraphicFramePr>
          <p:nvPr/>
        </p:nvGraphicFramePr>
        <p:xfrm>
          <a:off x="656946" y="1555013"/>
          <a:ext cx="11158536" cy="21234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94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48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642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12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371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5224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חשבון נגדי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יתרה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31.5.2020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מע"מ עסקאות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סגירת מע"מ עסקאות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22,579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22,579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dirty="0"/>
                        <a:t>ז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4989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31.5.2020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מס</a:t>
                      </a:r>
                      <a:r>
                        <a:rPr lang="he-IL" baseline="0" dirty="0"/>
                        <a:t> תשומות נכסים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/>
                        <a:t>סגירת מס תשומות נכסים 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9,184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13,395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ז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31.5.2020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מס תשומות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סגירת מס תשומות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9,038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4,357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/>
                        <a:t>ז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63168" y="1123404"/>
            <a:ext cx="476922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b="1" dirty="0">
                <a:latin typeface="Varela Round" pitchFamily="2" charset="-79"/>
                <a:cs typeface="Varela Round" pitchFamily="2" charset="-79"/>
              </a:rPr>
              <a:t>חשבון </a:t>
            </a:r>
            <a:r>
              <a:rPr lang="he-IL" b="1" dirty="0" err="1">
                <a:latin typeface="Varela Round" pitchFamily="2" charset="-79"/>
                <a:cs typeface="Varela Round" pitchFamily="2" charset="-79"/>
              </a:rPr>
              <a:t>חו"ז</a:t>
            </a:r>
            <a:r>
              <a:rPr lang="he-IL" b="1" dirty="0">
                <a:latin typeface="Varela Round" pitchFamily="2" charset="-79"/>
                <a:cs typeface="Varela Round" pitchFamily="2" charset="-79"/>
              </a:rPr>
              <a:t> מע"מ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542494" y="3309121"/>
            <a:ext cx="12729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15.6.2020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13623" y="3309121"/>
            <a:ext cx="1559859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 עו"ש בנק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07860" y="3309121"/>
            <a:ext cx="299421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תשלום יתרת המגיע לאגף </a:t>
            </a:r>
            <a:r>
              <a:rPr lang="he-IL" dirty="0" err="1"/>
              <a:t>מעמ</a:t>
            </a:r>
            <a:endParaRPr lang="he-IL" dirty="0"/>
          </a:p>
        </p:txBody>
      </p:sp>
      <p:sp>
        <p:nvSpPr>
          <p:cNvPr id="11" name="TextBox 10"/>
          <p:cNvSpPr txBox="1"/>
          <p:nvPr/>
        </p:nvSpPr>
        <p:spPr>
          <a:xfrm>
            <a:off x="3901848" y="3267633"/>
            <a:ext cx="87854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4,357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70212" y="3267633"/>
            <a:ext cx="69924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0</a:t>
            </a:r>
          </a:p>
        </p:txBody>
      </p:sp>
      <p:graphicFrame>
        <p:nvGraphicFramePr>
          <p:cNvPr id="13" name="טבלה 12"/>
          <p:cNvGraphicFramePr>
            <a:graphicFrameLocks noGrp="1"/>
          </p:cNvGraphicFramePr>
          <p:nvPr/>
        </p:nvGraphicFramePr>
        <p:xfrm>
          <a:off x="480078" y="4464424"/>
          <a:ext cx="11335404" cy="11125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98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4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0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99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55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464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90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03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ז"פ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532094" y="4095092"/>
            <a:ext cx="5450541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000" b="1" u="sng" dirty="0">
                <a:latin typeface="Varela Round" pitchFamily="2" charset="-79"/>
                <a:cs typeface="Varela Round" pitchFamily="2" charset="-79"/>
              </a:rPr>
              <a:t>פעולת היומן לתשלום למע"מ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542494" y="4876800"/>
            <a:ext cx="12729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15.6.2020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749553" y="4840942"/>
            <a:ext cx="179294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 err="1"/>
              <a:t>חו"ז</a:t>
            </a:r>
            <a:r>
              <a:rPr lang="he-IL" dirty="0"/>
              <a:t> מע"מ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920753" y="4840942"/>
            <a:ext cx="15240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עו"ש בנק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40949" y="4858871"/>
            <a:ext cx="87854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15.6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209366" y="4840942"/>
            <a:ext cx="188258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תשלום לאגף מע"מ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792941" y="4840942"/>
            <a:ext cx="105783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4,357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56946" y="4844534"/>
            <a:ext cx="105783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4,357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Google Shape;122;p16"/>
          <p:cNvPicPr preferRelativeResize="0"/>
          <p:nvPr/>
        </p:nvPicPr>
        <p:blipFill rotWithShape="1">
          <a:blip r:embed="rId3">
            <a:alphaModFix/>
          </a:blip>
          <a:srcRect l="39172" r="34232" b="66411"/>
          <a:stretch/>
        </p:blipFill>
        <p:spPr>
          <a:xfrm>
            <a:off x="4775372" y="446"/>
            <a:ext cx="3241542" cy="1838237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6"/>
          <p:cNvSpPr txBox="1"/>
          <p:nvPr/>
        </p:nvSpPr>
        <p:spPr>
          <a:xfrm>
            <a:off x="1385274" y="3016166"/>
            <a:ext cx="10434938" cy="1815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3" tIns="45694" rIns="91413" bIns="45694" anchor="t" anchorCtr="0">
            <a:noAutofit/>
          </a:bodyPr>
          <a:lstStyle/>
          <a:p>
            <a:pPr marL="895260" algn="just" rtl="1">
              <a:buSzPts val="2800"/>
            </a:pPr>
            <a:r>
              <a:rPr lang="iw-IL" sz="28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sz="2800">
              <a:solidFill>
                <a:srgbClr val="192A72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4" name="Google Shape;124;p16"/>
          <p:cNvSpPr/>
          <p:nvPr/>
        </p:nvSpPr>
        <p:spPr>
          <a:xfrm>
            <a:off x="795" y="1838683"/>
            <a:ext cx="12188826" cy="763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13" tIns="45694" rIns="91413" bIns="45694" anchor="t" anchorCtr="0">
            <a:noAutofit/>
          </a:bodyPr>
          <a:lstStyle/>
          <a:p>
            <a:pPr algn="ctr" rtl="1">
              <a:lnSpc>
                <a:spcPct val="150000"/>
              </a:lnSpc>
              <a:buSzPts val="3200"/>
            </a:pPr>
            <a:r>
              <a:rPr lang="iw-IL" sz="3200" b="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שימוש ביצירות מוגנות בזכויות יוצרים ואיתור בעלי זכויות 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891260701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659617" y="2397967"/>
            <a:ext cx="10871177" cy="1260000"/>
          </a:xfrm>
        </p:spPr>
        <p:txBody>
          <a:bodyPr/>
          <a:lstStyle/>
          <a:p>
            <a:r>
              <a:rPr lang="he-IL" dirty="0">
                <a:sym typeface="Varela Round"/>
              </a:rPr>
              <a:t>תיקוני מע"מ ודיווח תקופתי למע"מ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573094"/>
            <a:ext cx="11160000" cy="720000"/>
          </a:xfrm>
        </p:spPr>
        <p:txBody>
          <a:bodyPr/>
          <a:lstStyle/>
          <a:p>
            <a:r>
              <a:rPr lang="he-IL" dirty="0"/>
              <a:t>תיקוני מע"מ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98259" y="2757635"/>
            <a:ext cx="745863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u="sng" dirty="0">
                <a:latin typeface="Varela Round" pitchFamily="2" charset="-79"/>
                <a:cs typeface="Varela Round" pitchFamily="2" charset="-79"/>
              </a:rPr>
              <a:t>מהן סוגי הטעויות העלולות להיות ברישום פעולות</a:t>
            </a:r>
            <a:r>
              <a:rPr lang="he-IL" sz="2400" dirty="0">
                <a:latin typeface="Varela Round" pitchFamily="2" charset="-79"/>
                <a:cs typeface="Varela Round" pitchFamily="2" charset="-79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85647" y="3411292"/>
            <a:ext cx="527124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>
                <a:latin typeface="Varela Round" pitchFamily="2" charset="-79"/>
                <a:cs typeface="Varela Round" pitchFamily="2" charset="-79"/>
              </a:rPr>
              <a:t>1. פעולה שטרם נרשמה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85647" y="3872957"/>
            <a:ext cx="527124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>
                <a:latin typeface="Varela Round" pitchFamily="2" charset="-79"/>
                <a:cs typeface="Varela Round" pitchFamily="2" charset="-79"/>
              </a:rPr>
              <a:t>2. פעולה שנרשמה פעמיים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94615" y="4334622"/>
            <a:ext cx="527124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>
                <a:latin typeface="Varela Round" pitchFamily="2" charset="-79"/>
                <a:cs typeface="Varela Round" pitchFamily="2" charset="-79"/>
              </a:rPr>
              <a:t>3. פעולה שנרשמה שגוי בשם חשבון/בסכום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85647" y="4796287"/>
            <a:ext cx="527124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>
                <a:latin typeface="Varela Round" pitchFamily="2" charset="-79"/>
                <a:cs typeface="Varela Round" pitchFamily="2" charset="-79"/>
              </a:rPr>
              <a:t>4. פעולה שנרשמה הפוך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673526" y="1554487"/>
            <a:ext cx="978337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3200" b="1" dirty="0" err="1">
                <a:latin typeface="Varela Round" pitchFamily="2" charset="-79"/>
                <a:cs typeface="Varela Round" pitchFamily="2" charset="-79"/>
              </a:rPr>
              <a:t>לקראתת</a:t>
            </a:r>
            <a:r>
              <a:rPr lang="he-IL" sz="3200" b="1" dirty="0">
                <a:latin typeface="Varela Round" pitchFamily="2" charset="-79"/>
                <a:cs typeface="Varela Round" pitchFamily="2" charset="-79"/>
              </a:rPr>
              <a:t> הדיווח למע"מ יש לעבור על כל המסמכים ופעולות היומן ולבדוק אם הרישום בוצע כהלכה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573094"/>
            <a:ext cx="11160000" cy="720000"/>
          </a:xfrm>
        </p:spPr>
        <p:txBody>
          <a:bodyPr/>
          <a:lstStyle/>
          <a:p>
            <a:r>
              <a:rPr lang="he-IL" dirty="0"/>
              <a:t>כיצד ניתן לתקן את הטעויות?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98259" y="1554487"/>
            <a:ext cx="745863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u="sng" dirty="0">
                <a:latin typeface="Varela Round" pitchFamily="2" charset="-79"/>
                <a:cs typeface="Varela Round" pitchFamily="2" charset="-79"/>
              </a:rPr>
              <a:t>דרכי טיפול בטעויות:</a:t>
            </a:r>
            <a:endParaRPr lang="he-IL" sz="2400" dirty="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85647" y="2262373"/>
            <a:ext cx="527124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>
                <a:latin typeface="Varela Round" pitchFamily="2" charset="-79"/>
                <a:cs typeface="Varela Round" pitchFamily="2" charset="-79"/>
              </a:rPr>
              <a:t>1. פעולה שטרם נרשמה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85647" y="2868374"/>
            <a:ext cx="527124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>
                <a:latin typeface="Varela Round" pitchFamily="2" charset="-79"/>
                <a:cs typeface="Varela Round" pitchFamily="2" charset="-79"/>
              </a:rPr>
              <a:t>2. פעולה שנרשמה פעמיים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94615" y="3700643"/>
            <a:ext cx="527124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>
                <a:latin typeface="Varela Round" pitchFamily="2" charset="-79"/>
                <a:cs typeface="Varela Round" pitchFamily="2" charset="-79"/>
              </a:rPr>
              <a:t>3. פעולה שנרשמה שגוי בשם חשבון/בסכום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85647" y="4531641"/>
            <a:ext cx="5271247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>
                <a:latin typeface="Varela Round" pitchFamily="2" charset="-79"/>
                <a:cs typeface="Varela Round" pitchFamily="2" charset="-79"/>
              </a:rPr>
              <a:t>4. פעולה שנרשמה הפוך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2425" y="2262373"/>
            <a:ext cx="507877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>
                <a:latin typeface="Varela Round" pitchFamily="2" charset="-79"/>
                <a:cs typeface="Varela Round" pitchFamily="2" charset="-79"/>
              </a:rPr>
              <a:t>יש לרשום את הפעולה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57251" y="2809211"/>
            <a:ext cx="5078770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>
                <a:latin typeface="Varela Round" pitchFamily="2" charset="-79"/>
                <a:cs typeface="Varela Round" pitchFamily="2" charset="-79"/>
              </a:rPr>
              <a:t>יש לבטל את רישום הפעולה פעם אחת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02077" y="3518666"/>
            <a:ext cx="507877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>
                <a:latin typeface="Varela Round" pitchFamily="2" charset="-79"/>
                <a:cs typeface="Varela Round" pitchFamily="2" charset="-79"/>
              </a:rPr>
              <a:t>יש לבטל את הרישום השגוי ולרשום את  הפעולה הנכונה.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02077" y="4531641"/>
            <a:ext cx="507877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dirty="0">
                <a:latin typeface="Varela Round" pitchFamily="2" charset="-79"/>
                <a:cs typeface="Varela Round" pitchFamily="2" charset="-79"/>
              </a:rPr>
              <a:t>יש לרשום את הפעולה נכון פעמיים פעם לביטול הטעות ופעם לרישום נכון.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תרגיל לתיקון טעויות מע"מ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674966" y="1251883"/>
            <a:ext cx="11159999" cy="540000"/>
          </a:xfrm>
        </p:spPr>
        <p:txBody>
          <a:bodyPr/>
          <a:lstStyle/>
          <a:p>
            <a:endParaRPr lang="he-IL" sz="2400" dirty="0"/>
          </a:p>
          <a:p>
            <a:endParaRPr lang="he-IL" sz="2400" dirty="0"/>
          </a:p>
          <a:p>
            <a:r>
              <a:rPr lang="he-IL" sz="2400" dirty="0"/>
              <a:t>לפניך נתונים על בית </a:t>
            </a:r>
            <a:r>
              <a:rPr lang="he-IL" sz="2400" dirty="0" err="1"/>
              <a:t>מסחר"גביש</a:t>
            </a:r>
            <a:r>
              <a:rPr lang="he-IL" sz="2400" dirty="0"/>
              <a:t>" רחוב דבורה 8 </a:t>
            </a:r>
            <a:r>
              <a:rPr lang="he-IL" sz="2400" dirty="0" err="1"/>
              <a:t>קרית</a:t>
            </a:r>
            <a:r>
              <a:rPr lang="he-IL" sz="2400" dirty="0"/>
              <a:t> </a:t>
            </a:r>
            <a:r>
              <a:rPr lang="he-IL" sz="2400" dirty="0" err="1"/>
              <a:t>אתא</a:t>
            </a:r>
            <a:r>
              <a:rPr lang="he-IL" sz="2400" dirty="0"/>
              <a:t> מיקוד 0221988 בחודש יוני 2020 עוסק מורשה 109208377 לקראת הכנת הדו"ח למע"מ:</a:t>
            </a:r>
          </a:p>
        </p:txBody>
      </p:sp>
      <p:graphicFrame>
        <p:nvGraphicFramePr>
          <p:cNvPr id="6" name="טבלה 5"/>
          <p:cNvGraphicFramePr>
            <a:graphicFrameLocks noGrp="1"/>
          </p:cNvGraphicFramePr>
          <p:nvPr/>
        </p:nvGraphicFramePr>
        <p:xfrm>
          <a:off x="1535578" y="2061883"/>
          <a:ext cx="4288288" cy="4139947"/>
        </p:xfrm>
        <a:graphic>
          <a:graphicData uri="http://schemas.openxmlformats.org/drawingml/2006/table">
            <a:tbl>
              <a:tblPr rtl="1"/>
              <a:tblGrid>
                <a:gridCol w="733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8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7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99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82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5321">
                <a:tc gridSpan="3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"רוקמת התחרה"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err="1">
                          <a:latin typeface="Calibri"/>
                          <a:ea typeface="Calibri"/>
                          <a:cs typeface="David"/>
                        </a:rPr>
                        <a:t>רח</a:t>
                      </a: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' דולב  78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ירושלים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latin typeface="Calibri"/>
                          <a:ea typeface="Calibri"/>
                          <a:cs typeface="David"/>
                        </a:rPr>
                        <a:t>עוסק מורשה 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latin typeface="Calibri"/>
                          <a:ea typeface="Calibri"/>
                          <a:cs typeface="David"/>
                        </a:rPr>
                        <a:t>901119011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98672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72945" algn="l"/>
                        </a:tabLs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                                               תאריך </a:t>
                      </a:r>
                      <a:r>
                        <a:rPr lang="he-IL" sz="1600" u="sng" dirty="0">
                          <a:latin typeface="Calibri"/>
                          <a:ea typeface="Calibri"/>
                          <a:cs typeface="David"/>
                        </a:rPr>
                        <a:t>3.6.2020</a:t>
                      </a:r>
                    </a:p>
                    <a:p>
                      <a:pPr algn="ctr" rtl="1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972945" algn="l"/>
                        </a:tabLs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חשבונית  מס מספר 1896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       </a:t>
                      </a: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                                                                          מקור 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לכבוד </a:t>
                      </a: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 </a:t>
                      </a:r>
                      <a:r>
                        <a:rPr lang="he-IL" sz="1600" b="1" u="sng" dirty="0">
                          <a:latin typeface="Calibri"/>
                          <a:ea typeface="Calibri"/>
                          <a:cs typeface="David"/>
                        </a:rPr>
                        <a:t>"גביש" רחוב דבורה 8 </a:t>
                      </a:r>
                      <a:r>
                        <a:rPr lang="he-IL" sz="1600" b="1" u="sng" dirty="0" err="1">
                          <a:latin typeface="Calibri"/>
                          <a:ea typeface="Calibri"/>
                          <a:cs typeface="David"/>
                        </a:rPr>
                        <a:t>קרית</a:t>
                      </a:r>
                      <a:r>
                        <a:rPr lang="he-IL" sz="1600" b="1" u="sng" dirty="0">
                          <a:latin typeface="Calibri"/>
                          <a:ea typeface="Calibri"/>
                          <a:cs typeface="David"/>
                        </a:rPr>
                        <a:t> </a:t>
                      </a:r>
                      <a:r>
                        <a:rPr lang="he-IL" sz="1600" b="1" u="sng" dirty="0" err="1">
                          <a:latin typeface="Calibri"/>
                          <a:ea typeface="Calibri"/>
                          <a:cs typeface="David"/>
                        </a:rPr>
                        <a:t>אתא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3984">
                <a:tc>
                  <a:txBody>
                    <a:bodyPr/>
                    <a:lstStyle/>
                    <a:p>
                      <a:pPr algn="ctr" rtl="1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Times New Roman"/>
                          <a:ea typeface="Times New Roman"/>
                          <a:cs typeface="David"/>
                        </a:rPr>
                        <a:t>כמות</a:t>
                      </a:r>
                      <a:endParaRPr lang="en-US" sz="1600" b="1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1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Times New Roman"/>
                          <a:ea typeface="Times New Roman"/>
                          <a:cs typeface="David"/>
                        </a:rPr>
                        <a:t>פרטים</a:t>
                      </a:r>
                      <a:endParaRPr lang="en-US" sz="1600" b="1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algn="ctr" rtl="1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latin typeface="Times New Roman"/>
                          <a:ea typeface="Times New Roman"/>
                          <a:cs typeface="David"/>
                        </a:rPr>
                        <a:t>מחיר ליח'</a:t>
                      </a:r>
                      <a:endParaRPr lang="en-US" sz="1600" b="1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latin typeface="Times New Roman"/>
                          <a:ea typeface="Times New Roman"/>
                          <a:cs typeface="David"/>
                        </a:rPr>
                        <a:t>סה"כ</a:t>
                      </a:r>
                      <a:endParaRPr lang="en-US" sz="1600" b="1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444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20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גלילי חוטי תפירה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latin typeface="Calibri"/>
                          <a:ea typeface="Calibri"/>
                          <a:cs typeface="David"/>
                        </a:rPr>
                        <a:t>70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latin typeface="Calibri"/>
                          <a:ea typeface="Calibri"/>
                          <a:cs typeface="David"/>
                        </a:rPr>
                        <a:t>1,400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984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30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בדי תחרה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100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latin typeface="Calibri"/>
                          <a:ea typeface="Calibri"/>
                          <a:cs typeface="David"/>
                        </a:rPr>
                        <a:t>3,000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3984"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e-IL" sz="1600" dirty="0">
                        <a:latin typeface="Calibri"/>
                        <a:ea typeface="Calibri"/>
                        <a:cs typeface="David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e-IL" sz="1600">
                        <a:latin typeface="Calibri"/>
                        <a:ea typeface="Calibri"/>
                        <a:cs typeface="David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e-IL" sz="1600" dirty="0">
                        <a:latin typeface="Calibri"/>
                        <a:ea typeface="Calibri"/>
                        <a:cs typeface="David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he-IL" sz="1600">
                        <a:latin typeface="Calibri"/>
                        <a:ea typeface="Calibri"/>
                        <a:cs typeface="David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3984">
                <a:tc gridSpan="4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      </a:t>
                      </a:r>
                      <a:r>
                        <a:rPr lang="he-IL" sz="1600" dirty="0" err="1">
                          <a:latin typeface="Calibri"/>
                          <a:ea typeface="Calibri"/>
                          <a:cs typeface="David"/>
                        </a:rPr>
                        <a:t>ז"פ</a:t>
                      </a: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 1.8.20                  סה"כ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latin typeface="Calibri"/>
                          <a:ea typeface="Calibri"/>
                          <a:cs typeface="David"/>
                        </a:rPr>
                        <a:t>4,400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3984">
                <a:tc gridSpan="4">
                  <a:txBody>
                    <a:bodyPr/>
                    <a:lstStyle/>
                    <a:p>
                      <a:pPr algn="l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17% מע"מ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748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8590">
                <a:tc gridSpan="4"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חתימה  </a:t>
                      </a:r>
                      <a:r>
                        <a:rPr lang="he-IL" sz="1600" b="1" u="sng" dirty="0">
                          <a:latin typeface="Calibri"/>
                          <a:ea typeface="Calibri"/>
                          <a:cs typeface="David"/>
                        </a:rPr>
                        <a:t> רוקמת/</a:t>
                      </a:r>
                      <a:r>
                        <a:rPr lang="he-IL" sz="1600" b="1" u="sng" dirty="0">
                          <a:latin typeface="Calibri"/>
                          <a:ea typeface="Calibri"/>
                          <a:cs typeface="Guttman Yad-Brush"/>
                        </a:rPr>
                        <a:t>דנה  </a:t>
                      </a: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סה"כ לתשלום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he-IL" sz="1600" b="1" u="dbl" dirty="0">
                          <a:latin typeface="Calibri"/>
                          <a:ea typeface="Calibri"/>
                          <a:cs typeface="David"/>
                        </a:rPr>
                        <a:t>5,148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5560" marR="3556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243482" y="2061883"/>
            <a:ext cx="4431724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>
                <a:latin typeface="Varela Round" pitchFamily="2" charset="-79"/>
                <a:cs typeface="Varela Round" pitchFamily="2" charset="-79"/>
              </a:rPr>
              <a:t>יתרות חשבונות</a:t>
            </a:r>
            <a:r>
              <a:rPr lang="he-IL" sz="2000" dirty="0">
                <a:latin typeface="Varela Round" pitchFamily="2" charset="-79"/>
                <a:cs typeface="Varela Round" pitchFamily="2" charset="-79"/>
              </a:rPr>
              <a:t>:</a:t>
            </a:r>
          </a:p>
          <a:p>
            <a:r>
              <a:rPr lang="he-IL" sz="2000" dirty="0">
                <a:latin typeface="Varela Round" pitchFamily="2" charset="-79"/>
                <a:cs typeface="Varela Round" pitchFamily="2" charset="-79"/>
              </a:rPr>
              <a:t>מס תשומות 10,170 ₪ בחובה</a:t>
            </a:r>
          </a:p>
          <a:p>
            <a:r>
              <a:rPr lang="he-IL" sz="2000" dirty="0">
                <a:latin typeface="Varela Round" pitchFamily="2" charset="-79"/>
                <a:cs typeface="Varela Round" pitchFamily="2" charset="-79"/>
              </a:rPr>
              <a:t>מע"מ עסקאות 20,900 ₪ בזכות</a:t>
            </a:r>
          </a:p>
          <a:p>
            <a:r>
              <a:rPr lang="he-IL" sz="2000" dirty="0">
                <a:latin typeface="Varela Round" pitchFamily="2" charset="-79"/>
                <a:cs typeface="Varela Round" pitchFamily="2" charset="-79"/>
              </a:rPr>
              <a:t>מס תשומות נכסים 2,110 ₪ בחובה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46684" y="1661773"/>
            <a:ext cx="507718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/>
              <a:t>לפניך מסמכים שטרם נרשמו בעסק: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43483" y="3385322"/>
            <a:ext cx="4431724" cy="31393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latin typeface="Varela Round" pitchFamily="2" charset="-79"/>
                <a:cs typeface="Varela Round" pitchFamily="2" charset="-79"/>
              </a:rPr>
              <a:t>נדרש:</a:t>
            </a:r>
          </a:p>
          <a:p>
            <a:pPr marL="342900" indent="-342900">
              <a:buAutoNum type="arabicPeriod"/>
            </a:pPr>
            <a:r>
              <a:rPr lang="he-IL" dirty="0">
                <a:latin typeface="Varela Round" pitchFamily="2" charset="-79"/>
                <a:cs typeface="Varela Round" pitchFamily="2" charset="-79"/>
              </a:rPr>
              <a:t>לרשום פקודות יומן על סמך המסמכים המצורפים וההערות </a:t>
            </a:r>
            <a:r>
              <a:rPr lang="he-IL" dirty="0" err="1">
                <a:latin typeface="Varela Round" pitchFamily="2" charset="-79"/>
                <a:cs typeface="Varela Round" pitchFamily="2" charset="-79"/>
              </a:rPr>
              <a:t>המצויינות</a:t>
            </a:r>
            <a:r>
              <a:rPr lang="he-IL" dirty="0">
                <a:latin typeface="Varela Round" pitchFamily="2" charset="-79"/>
                <a:cs typeface="Varela Round" pitchFamily="2" charset="-79"/>
              </a:rPr>
              <a:t>.</a:t>
            </a:r>
          </a:p>
          <a:p>
            <a:pPr marL="342900" indent="-342900">
              <a:buAutoNum type="arabicPeriod"/>
            </a:pPr>
            <a:r>
              <a:rPr lang="he-IL" dirty="0">
                <a:latin typeface="Varela Round" pitchFamily="2" charset="-79"/>
                <a:cs typeface="Varela Round" pitchFamily="2" charset="-79"/>
              </a:rPr>
              <a:t>להעביר את הפעולות לחשבונות מע"מ בלבד. (מס תשומות מס תשומות נכסים ומע"מ עסקאות).</a:t>
            </a:r>
          </a:p>
          <a:p>
            <a:pPr marL="342900" indent="-342900">
              <a:buAutoNum type="arabicPeriod"/>
            </a:pPr>
            <a:r>
              <a:rPr lang="he-IL" dirty="0">
                <a:latin typeface="Varela Round" pitchFamily="2" charset="-79"/>
                <a:cs typeface="Varela Round" pitchFamily="2" charset="-79"/>
              </a:rPr>
              <a:t>לערוך פעולות יומן לסגירת מע"מ</a:t>
            </a:r>
          </a:p>
          <a:p>
            <a:pPr marL="342900" indent="-342900">
              <a:buFontTx/>
              <a:buAutoNum type="arabicPeriod"/>
            </a:pPr>
            <a:r>
              <a:rPr lang="he-IL" dirty="0">
                <a:latin typeface="Varela Round" pitchFamily="2" charset="-79"/>
                <a:cs typeface="Varela Round" pitchFamily="2" charset="-79"/>
              </a:rPr>
              <a:t>לערוך חשבון </a:t>
            </a:r>
            <a:r>
              <a:rPr lang="he-IL" dirty="0" err="1">
                <a:latin typeface="Varela Round" pitchFamily="2" charset="-79"/>
                <a:cs typeface="Varela Round" pitchFamily="2" charset="-79"/>
              </a:rPr>
              <a:t>חו"ז</a:t>
            </a:r>
            <a:r>
              <a:rPr lang="he-IL" dirty="0">
                <a:latin typeface="Varela Round" pitchFamily="2" charset="-79"/>
                <a:cs typeface="Varela Round" pitchFamily="2" charset="-79"/>
              </a:rPr>
              <a:t> מע"מ.</a:t>
            </a:r>
          </a:p>
          <a:p>
            <a:pPr marL="342900" indent="-342900">
              <a:buAutoNum type="arabicPeriod"/>
            </a:pPr>
            <a:r>
              <a:rPr lang="he-IL" dirty="0">
                <a:latin typeface="Varela Round" pitchFamily="2" charset="-79"/>
                <a:cs typeface="Varela Round" pitchFamily="2" charset="-79"/>
              </a:rPr>
              <a:t>לערוך דו"ח לתשלום/להחזר מע"מ</a:t>
            </a:r>
          </a:p>
          <a:p>
            <a:pPr marL="342900" indent="-342900">
              <a:buAutoNum type="arabicPeriod"/>
            </a:pPr>
            <a:r>
              <a:rPr lang="he-IL" dirty="0">
                <a:latin typeface="Varela Round" pitchFamily="2" charset="-79"/>
                <a:cs typeface="Varela Round" pitchFamily="2" charset="-79"/>
              </a:rPr>
              <a:t>לערוך פעולת יומן לתשלום / החזר מע"מ</a:t>
            </a:r>
          </a:p>
          <a:p>
            <a:pPr marL="342900" indent="-342900">
              <a:buAutoNum type="arabicPeriod"/>
            </a:pPr>
            <a:endParaRPr lang="he-IL" dirty="0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712593"/>
              </p:ext>
            </p:extLst>
          </p:nvPr>
        </p:nvGraphicFramePr>
        <p:xfrm>
          <a:off x="6478076" y="1472948"/>
          <a:ext cx="5197130" cy="4006980"/>
        </p:xfrm>
        <a:graphic>
          <a:graphicData uri="http://schemas.openxmlformats.org/drawingml/2006/table">
            <a:tbl>
              <a:tblPr rtl="1"/>
              <a:tblGrid>
                <a:gridCol w="9593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1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80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0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81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8572">
                <a:tc gridSpan="3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"גביש"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רחוב דבורה 8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err="1">
                          <a:latin typeface="Calibri"/>
                          <a:ea typeface="Calibri"/>
                          <a:cs typeface="David"/>
                        </a:rPr>
                        <a:t>קרית</a:t>
                      </a: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 </a:t>
                      </a:r>
                      <a:r>
                        <a:rPr lang="he-IL" sz="1600" b="1" dirty="0" err="1">
                          <a:latin typeface="Calibri"/>
                          <a:ea typeface="Calibri"/>
                          <a:cs typeface="David"/>
                        </a:rPr>
                        <a:t>אתא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latin typeface="Calibri"/>
                          <a:ea typeface="Calibri"/>
                          <a:cs typeface="David"/>
                        </a:rPr>
                        <a:t>עוסק מורשה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latin typeface="Calibri"/>
                          <a:ea typeface="Calibri"/>
                          <a:cs typeface="David"/>
                        </a:rPr>
                        <a:t>109208377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3357">
                <a:tc gridSpan="5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972945" algn="l"/>
                        </a:tabLs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                                               תאריך </a:t>
                      </a:r>
                      <a:r>
                        <a:rPr lang="he-IL" sz="1600" u="sng" dirty="0">
                          <a:latin typeface="Calibri"/>
                          <a:ea typeface="Calibri"/>
                          <a:cs typeface="David"/>
                        </a:rPr>
                        <a:t>7.6.2020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חשבונית  מס מספר 409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       </a:t>
                      </a: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                                                                                           העתק 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לכבוד </a:t>
                      </a: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 </a:t>
                      </a:r>
                      <a:r>
                        <a:rPr lang="he-IL" sz="1600" b="1" u="sng" dirty="0">
                          <a:latin typeface="Calibri"/>
                          <a:ea typeface="Calibri"/>
                          <a:cs typeface="David"/>
                        </a:rPr>
                        <a:t>"התופר" רחוב המעיין המתגבר 3 חדרה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398">
                <a:tc>
                  <a:txBody>
                    <a:bodyPr/>
                    <a:lstStyle/>
                    <a:p>
                      <a:pPr algn="ctr" rtl="1" hangingPunct="0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latin typeface="Times New Roman"/>
                          <a:ea typeface="Times New Roman"/>
                          <a:cs typeface="David"/>
                        </a:rPr>
                        <a:t>כמות</a:t>
                      </a:r>
                      <a:endParaRPr lang="en-US" sz="1600" b="1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rtl="1" hangingPunct="0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Times New Roman"/>
                          <a:ea typeface="Times New Roman"/>
                          <a:cs typeface="David"/>
                        </a:rPr>
                        <a:t>פרטים</a:t>
                      </a:r>
                      <a:endParaRPr lang="en-US" sz="1600" b="1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 gridSpan="2">
                  <a:txBody>
                    <a:bodyPr/>
                    <a:lstStyle/>
                    <a:p>
                      <a:pPr algn="ctr" rtl="1" hangingPunct="0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Times New Roman"/>
                          <a:ea typeface="Times New Roman"/>
                          <a:cs typeface="David"/>
                        </a:rPr>
                        <a:t>מחיר </a:t>
                      </a:r>
                      <a:r>
                        <a:rPr lang="he-IL" sz="1600" b="1" dirty="0" err="1">
                          <a:latin typeface="Times New Roman"/>
                          <a:ea typeface="Times New Roman"/>
                          <a:cs typeface="David"/>
                        </a:rPr>
                        <a:t>ליח</a:t>
                      </a:r>
                      <a:r>
                        <a:rPr lang="he-IL" sz="1600" b="1" dirty="0">
                          <a:latin typeface="Times New Roman"/>
                          <a:ea typeface="Times New Roman"/>
                          <a:cs typeface="David"/>
                        </a:rPr>
                        <a:t>'</a:t>
                      </a:r>
                      <a:endParaRPr lang="en-US" sz="1600" b="1" dirty="0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hangingPunct="0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latin typeface="Times New Roman"/>
                          <a:ea typeface="Times New Roman"/>
                          <a:cs typeface="David"/>
                        </a:rPr>
                        <a:t>סה"כ</a:t>
                      </a:r>
                      <a:endParaRPr lang="en-US" sz="1600" b="1">
                        <a:latin typeface="Times New Roman"/>
                        <a:ea typeface="Times New Roman"/>
                        <a:cs typeface="David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pct5">
                      <a:fgClr>
                        <a:srgbClr val="FFFFFF"/>
                      </a:fgClr>
                      <a:bgClr>
                        <a:srgbClr val="F2F2F2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15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latin typeface="Calibri"/>
                          <a:ea typeface="Calibri"/>
                          <a:cs typeface="David"/>
                        </a:rPr>
                        <a:t>20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latin typeface="Calibri"/>
                          <a:ea typeface="Calibri"/>
                          <a:cs typeface="David"/>
                        </a:rPr>
                        <a:t>בדי כותנה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latin typeface="Calibri"/>
                          <a:ea typeface="Calibri"/>
                          <a:cs typeface="David"/>
                        </a:rPr>
                        <a:t>90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latin typeface="Calibri"/>
                          <a:ea typeface="Calibri"/>
                          <a:cs typeface="David"/>
                        </a:rPr>
                        <a:t>1,800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08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latin typeface="Calibri"/>
                          <a:ea typeface="Calibri"/>
                          <a:cs typeface="David"/>
                        </a:rPr>
                        <a:t>35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latin typeface="Calibri"/>
                          <a:ea typeface="Calibri"/>
                          <a:cs typeface="David"/>
                        </a:rPr>
                        <a:t>בדי תחרה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latin typeface="Calibri"/>
                          <a:ea typeface="Calibri"/>
                          <a:cs typeface="David"/>
                        </a:rPr>
                        <a:t>220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latin typeface="Calibri"/>
                          <a:ea typeface="Calibri"/>
                          <a:cs typeface="David"/>
                        </a:rPr>
                        <a:t>7,700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00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600">
                        <a:latin typeface="Calibri"/>
                        <a:ea typeface="Calibri"/>
                        <a:cs typeface="David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600">
                        <a:latin typeface="Calibri"/>
                        <a:ea typeface="Calibri"/>
                        <a:cs typeface="David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600">
                        <a:latin typeface="Calibri"/>
                        <a:ea typeface="Calibri"/>
                        <a:cs typeface="David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600">
                        <a:latin typeface="Calibri"/>
                        <a:ea typeface="Calibri"/>
                        <a:cs typeface="David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6607">
                <a:tc gridSpan="4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      </a:t>
                      </a:r>
                      <a:r>
                        <a:rPr lang="he-IL" sz="1600" dirty="0" err="1">
                          <a:latin typeface="Calibri"/>
                          <a:ea typeface="Calibri"/>
                          <a:cs typeface="David"/>
                        </a:rPr>
                        <a:t>ז"פ</a:t>
                      </a: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 7.7.20                                                        סה"כ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latin typeface="Calibri"/>
                          <a:ea typeface="Calibri"/>
                          <a:cs typeface="David"/>
                        </a:rPr>
                        <a:t>9,500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567">
                <a:tc gridSpan="4"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latin typeface="Calibri"/>
                          <a:ea typeface="Calibri"/>
                          <a:cs typeface="David"/>
                        </a:rPr>
                        <a:t>17% מע"מ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latin typeface="Calibri"/>
                          <a:ea typeface="Calibri"/>
                          <a:cs typeface="David"/>
                        </a:rPr>
                        <a:t>1,615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5810">
                <a:tc gridSpan="4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חתימה  </a:t>
                      </a:r>
                      <a:r>
                        <a:rPr lang="he-IL" sz="1600" b="1" u="sng" dirty="0">
                          <a:latin typeface="Calibri"/>
                          <a:ea typeface="Calibri"/>
                          <a:cs typeface="David"/>
                        </a:rPr>
                        <a:t> גביש/</a:t>
                      </a:r>
                      <a:r>
                        <a:rPr lang="he-IL" sz="1600" b="1" u="sng" dirty="0">
                          <a:latin typeface="Calibri"/>
                          <a:ea typeface="Calibri"/>
                          <a:cs typeface="Guttman Yad-Brush"/>
                        </a:rPr>
                        <a:t>נועם   </a:t>
                      </a: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                        סה"כ לתשלום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u="dbl" dirty="0">
                          <a:latin typeface="Calibri"/>
                          <a:ea typeface="Calibri"/>
                          <a:cs typeface="David"/>
                        </a:rPr>
                        <a:t>11,115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26125" marR="26125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9" name="טבלה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319495"/>
              </p:ext>
            </p:extLst>
          </p:nvPr>
        </p:nvGraphicFramePr>
        <p:xfrm>
          <a:off x="1258219" y="1687172"/>
          <a:ext cx="4087905" cy="3846562"/>
        </p:xfrm>
        <a:graphic>
          <a:graphicData uri="http://schemas.openxmlformats.org/drawingml/2006/table">
            <a:tbl>
              <a:tblPr/>
              <a:tblGrid>
                <a:gridCol w="872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2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52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4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03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עוסק מורשה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109208377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"גביש"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רחוב דבורה 8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 err="1">
                          <a:latin typeface="Calibri"/>
                          <a:ea typeface="Calibri"/>
                          <a:cs typeface="David"/>
                        </a:rPr>
                        <a:t>קרית</a:t>
                      </a: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 </a:t>
                      </a:r>
                      <a:r>
                        <a:rPr lang="he-IL" sz="1600" b="1" dirty="0" err="1">
                          <a:latin typeface="Calibri"/>
                          <a:ea typeface="Calibri"/>
                          <a:cs typeface="David"/>
                        </a:rPr>
                        <a:t>אתא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5615">
                <a:tc gridSpan="5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                                                        תאריך </a:t>
                      </a:r>
                      <a:r>
                        <a:rPr lang="he-IL" sz="1600" u="sng" dirty="0">
                          <a:latin typeface="Calibri"/>
                          <a:ea typeface="Calibri"/>
                          <a:cs typeface="David"/>
                        </a:rPr>
                        <a:t>7.6.2020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קבלה מספר  </a:t>
                      </a:r>
                      <a:r>
                        <a:rPr lang="he-IL" sz="1600" b="1" u="sng" dirty="0">
                          <a:latin typeface="Calibri"/>
                          <a:ea typeface="Calibri"/>
                          <a:cs typeface="David"/>
                        </a:rPr>
                        <a:t>9200 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 dirty="0">
                          <a:latin typeface="Calibri"/>
                          <a:ea typeface="Calibri"/>
                          <a:cs typeface="David"/>
                        </a:rPr>
                        <a:t>                                                                         העתק    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לכבוד </a:t>
                      </a:r>
                      <a:r>
                        <a:rPr lang="he-IL" sz="1600" b="1" u="sng" dirty="0">
                          <a:latin typeface="Calibri"/>
                          <a:ea typeface="Calibri"/>
                          <a:cs typeface="David"/>
                        </a:rPr>
                        <a:t>   התופר" רחוב המעיין המתגבר 3 חדרה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01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latin typeface="Calibri"/>
                          <a:ea typeface="Calibri"/>
                          <a:cs typeface="David"/>
                        </a:rPr>
                        <a:t>סכום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latin typeface="Calibri"/>
                          <a:ea typeface="Calibri"/>
                          <a:cs typeface="David"/>
                        </a:rPr>
                        <a:t>ז"פ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latin typeface="Calibri"/>
                          <a:ea typeface="Calibri"/>
                          <a:cs typeface="David"/>
                        </a:rPr>
                        <a:t>בנק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b="1">
                          <a:latin typeface="Calibri"/>
                          <a:ea typeface="Calibri"/>
                          <a:cs typeface="David"/>
                        </a:rPr>
                        <a:t>שיק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001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latin typeface="Calibri"/>
                          <a:ea typeface="Calibri"/>
                          <a:cs typeface="David"/>
                        </a:rPr>
                        <a:t>1,400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7.6.20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latin typeface="Calibri"/>
                          <a:ea typeface="Calibri"/>
                          <a:cs typeface="David"/>
                        </a:rPr>
                        <a:t>מזרחי 234333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latin typeface="Calibri"/>
                          <a:ea typeface="Calibri"/>
                          <a:cs typeface="David"/>
                        </a:rPr>
                        <a:t>334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001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215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>
                          <a:latin typeface="Calibri"/>
                          <a:ea typeface="Calibri"/>
                          <a:cs typeface="David"/>
                        </a:rPr>
                        <a:t>מזומן</a:t>
                      </a:r>
                      <a:endParaRPr lang="en-US" sz="1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600" dirty="0">
                        <a:latin typeface="Calibri"/>
                        <a:ea typeface="Calibri"/>
                        <a:cs typeface="David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e-IL" sz="1600">
                        <a:latin typeface="Calibri"/>
                        <a:ea typeface="Calibri"/>
                        <a:cs typeface="David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0005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1,615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 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 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                                                         סה"כ                                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חתימה  </a:t>
                      </a:r>
                      <a:r>
                        <a:rPr lang="he-IL" sz="1600" b="1" u="sng" dirty="0">
                          <a:latin typeface="Calibri"/>
                          <a:ea typeface="Calibri"/>
                          <a:cs typeface="David"/>
                        </a:rPr>
                        <a:t>גביש/ </a:t>
                      </a:r>
                      <a:r>
                        <a:rPr lang="he-IL" sz="1600" b="1" u="sng" dirty="0">
                          <a:latin typeface="Calibri"/>
                          <a:ea typeface="Calibri"/>
                          <a:cs typeface="Guttman Yad-Brush"/>
                        </a:rPr>
                        <a:t> נועם</a:t>
                      </a:r>
                      <a:r>
                        <a:rPr lang="he-IL" sz="1600" dirty="0">
                          <a:latin typeface="Calibri"/>
                          <a:ea typeface="Calibri"/>
                          <a:cs typeface="David"/>
                        </a:rPr>
                        <a:t>    </a:t>
                      </a:r>
                      <a:endParaRPr lang="en-US" sz="1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" name="כותרת 10"/>
          <p:cNvSpPr>
            <a:spLocks noGrp="1"/>
          </p:cNvSpPr>
          <p:nvPr>
            <p:ph type="title"/>
          </p:nvPr>
        </p:nvSpPr>
        <p:spPr>
          <a:xfrm>
            <a:off x="515206" y="344159"/>
            <a:ext cx="11160000" cy="720000"/>
          </a:xfrm>
        </p:spPr>
        <p:txBody>
          <a:bodyPr/>
          <a:lstStyle/>
          <a:p>
            <a:r>
              <a:rPr lang="he-IL" dirty="0"/>
              <a:t>המשך מסמכים שטרם נרשמו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864659" y="330523"/>
            <a:ext cx="817581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>
                <a:latin typeface="Varela Round" pitchFamily="2" charset="-79"/>
                <a:cs typeface="Varela Round" pitchFamily="2" charset="-79"/>
              </a:rPr>
              <a:t>המסמכים הנ"ל טרם נרשמו – יש לרשום אותם כראוי</a:t>
            </a:r>
          </a:p>
        </p:txBody>
      </p:sp>
      <p:graphicFrame>
        <p:nvGraphicFramePr>
          <p:cNvPr id="11" name="מציין מיקום תוכן 4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262051303"/>
              </p:ext>
            </p:extLst>
          </p:nvPr>
        </p:nvGraphicFramePr>
        <p:xfrm>
          <a:off x="480078" y="871968"/>
          <a:ext cx="11335404" cy="430544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98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0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3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07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464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90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03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תאריך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שם חשבון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אסמכתא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 err="1">
                          <a:solidFill>
                            <a:srgbClr val="000000"/>
                          </a:solidFill>
                          <a:latin typeface="Arial"/>
                        </a:rPr>
                        <a:t>ז"פ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פרטים 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סכום חובה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סכום זכות</a:t>
                      </a:r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569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291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3014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4483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4483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4483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marL="9525" marR="9525" marT="9525" marB="0" anchor="b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9189487" y="1589143"/>
            <a:ext cx="139849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קניית סחורה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02864" y="1550597"/>
            <a:ext cx="207087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ספק רוקמת תחרה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369064" y="2808753"/>
            <a:ext cx="129984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מכירות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085695" y="3356119"/>
            <a:ext cx="1766042" cy="369332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מע"מ עסקאות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305393" y="2252971"/>
            <a:ext cx="1299842" cy="369332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מס תשומות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9072272" y="2808753"/>
            <a:ext cx="15329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לקוח "התופר"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006353" y="1467240"/>
            <a:ext cx="8965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1896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118852" y="1516091"/>
            <a:ext cx="80682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1.8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868706" y="1589143"/>
            <a:ext cx="216946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קניית סחורה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828800" y="1550597"/>
            <a:ext cx="10399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4,400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96634" y="1550597"/>
            <a:ext cx="115149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5,148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10470767" y="1516091"/>
            <a:ext cx="1400922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70965" y="3356119"/>
            <a:ext cx="842684" cy="369332"/>
          </a:xfrm>
          <a:prstGeom prst="rect">
            <a:avLst/>
          </a:prstGeom>
          <a:solidFill>
            <a:srgbClr val="00FF00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1,615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006353" y="2808753"/>
            <a:ext cx="8965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409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0470767" y="2808753"/>
            <a:ext cx="131128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003178" y="2808753"/>
            <a:ext cx="2070848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מכירת סחורה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8852" y="2808753"/>
            <a:ext cx="7082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7.7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864659" y="2808753"/>
            <a:ext cx="10399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11,115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828800" y="2227001"/>
            <a:ext cx="1039906" cy="367548"/>
          </a:xfrm>
          <a:prstGeom prst="rect">
            <a:avLst/>
          </a:prstGeom>
          <a:solidFill>
            <a:srgbClr val="00FFFF"/>
          </a:solidFill>
        </p:spPr>
        <p:txBody>
          <a:bodyPr wrap="square" rtlCol="1">
            <a:spAutoFit/>
          </a:bodyPr>
          <a:lstStyle/>
          <a:p>
            <a:r>
              <a:rPr lang="he-IL" dirty="0"/>
              <a:t>748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770965" y="2808753"/>
            <a:ext cx="8606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9,500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0497664" y="4106448"/>
            <a:ext cx="131128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30.6.2020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318773" y="4106448"/>
            <a:ext cx="15329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לקוח "התופר"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9055018" y="4628180"/>
            <a:ext cx="15329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קופה שקים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9013105" y="4115416"/>
            <a:ext cx="1532964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קופה מזומן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1828800" y="4106448"/>
            <a:ext cx="10399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215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1828800" y="4646723"/>
            <a:ext cx="1039906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1,400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496634" y="4106448"/>
            <a:ext cx="111701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1,615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3003178" y="4106448"/>
            <a:ext cx="2034989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תקבול מלקוח במזומן ובשיק מיידי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6006353" y="4106448"/>
            <a:ext cx="8965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9200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006353" y="4752779"/>
            <a:ext cx="896511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334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8" grpId="0"/>
      <p:bldP spid="19" grpId="0" animBg="1"/>
      <p:bldP spid="21" grpId="0" animBg="1"/>
      <p:bldP spid="29" grpId="0"/>
      <p:bldP spid="34" grpId="0"/>
      <p:bldP spid="35" grpId="0"/>
      <p:bldP spid="36" grpId="0"/>
      <p:bldP spid="37" grpId="0"/>
      <p:bldP spid="39" grpId="0"/>
      <p:bldP spid="40" grpId="0"/>
      <p:bldP spid="42" grpId="0" animBg="1"/>
      <p:bldP spid="45" grpId="0"/>
      <p:bldP spid="47" grpId="0"/>
      <p:bldP spid="58" grpId="0"/>
      <p:bldP spid="59" grpId="0"/>
      <p:bldP spid="62" grpId="0"/>
      <p:bldP spid="63" grpId="0" animBg="1"/>
      <p:bldP spid="65" grpId="0"/>
      <p:bldP spid="77" grpId="0"/>
      <p:bldP spid="78" grpId="0"/>
      <p:bldP spid="79" grpId="0"/>
      <p:bldP spid="80" grpId="0"/>
      <p:bldP spid="82" grpId="0"/>
      <p:bldP spid="83" grpId="0"/>
      <p:bldP spid="84" grpId="0"/>
      <p:bldP spid="85" grpId="0"/>
      <p:bldP spid="86" grpId="0"/>
      <p:bldP spid="87" grpId="0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18683</TotalTime>
  <Words>3019</Words>
  <Application>Microsoft Macintosh PowerPoint</Application>
  <PresentationFormat>Custom</PresentationFormat>
  <Paragraphs>1281</Paragraphs>
  <Slides>33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Guttman Yad-Brush</vt:lpstr>
      <vt:lpstr>Arial</vt:lpstr>
      <vt:lpstr>Calibri</vt:lpstr>
      <vt:lpstr>David</vt:lpstr>
      <vt:lpstr>Times New Roman</vt:lpstr>
      <vt:lpstr>Varela Round</vt:lpstr>
      <vt:lpstr>ערכת נושא Office</vt:lpstr>
      <vt:lpstr>מערכת שידורים לאומית</vt:lpstr>
      <vt:lpstr>דיווח למע"מ – חלק ב'</vt:lpstr>
      <vt:lpstr>מה נלמד היום </vt:lpstr>
      <vt:lpstr>תיקוני מע"מ ודיווח תקופתי למע"מ</vt:lpstr>
      <vt:lpstr>תיקוני מע"מ</vt:lpstr>
      <vt:lpstr>כיצד ניתן לתקן את הטעויות?</vt:lpstr>
      <vt:lpstr>תרגיל לתיקון טעויות מע"מ</vt:lpstr>
      <vt:lpstr>המשך מסמכים שטרם נרשמו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ריכוז פעולות היומן לפני עריכת הדו"ח</vt:lpstr>
      <vt:lpstr>שלב 2 + 3  - העברת הפעולות לכרטסת חשבונות מע"מ וסגירתם</vt:lpstr>
      <vt:lpstr>PowerPoint Presentation</vt:lpstr>
      <vt:lpstr>PowerPoint Presentation</vt:lpstr>
      <vt:lpstr>PowerPoint Presentation</vt:lpstr>
      <vt:lpstr>PowerPoint Presentation</vt:lpstr>
      <vt:lpstr>תרגיל סיכום לתיקון מע"מ</vt:lpstr>
      <vt:lpstr>PowerPoint Presentation</vt:lpstr>
      <vt:lpstr>PowerPoint Presentation</vt:lpstr>
      <vt:lpstr>פעולות היומן שירשמו</vt:lpstr>
      <vt:lpstr>PowerPoint Presentation</vt:lpstr>
      <vt:lpstr>שלב 2 + 3  - העברת הפעולות לכרטסת חשבונות מע"מ וסגירתם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Yuval Yadai</cp:lastModifiedBy>
  <cp:revision>409</cp:revision>
  <dcterms:created xsi:type="dcterms:W3CDTF">2020-03-15T19:13:03Z</dcterms:created>
  <dcterms:modified xsi:type="dcterms:W3CDTF">2020-08-04T16:36:32Z</dcterms:modified>
</cp:coreProperties>
</file>