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296" r:id="rId4"/>
    <p:sldId id="297" r:id="rId5"/>
    <p:sldId id="326" r:id="rId6"/>
    <p:sldId id="337" r:id="rId7"/>
    <p:sldId id="327" r:id="rId8"/>
    <p:sldId id="331" r:id="rId9"/>
    <p:sldId id="332" r:id="rId10"/>
    <p:sldId id="334" r:id="rId11"/>
    <p:sldId id="333" r:id="rId12"/>
    <p:sldId id="329" r:id="rId13"/>
    <p:sldId id="336" r:id="rId14"/>
    <p:sldId id="338" r:id="rId15"/>
    <p:sldId id="335" r:id="rId16"/>
    <p:sldId id="330" r:id="rId17"/>
    <p:sldId id="325" r:id="rId18"/>
    <p:sldId id="281" r:id="rId19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912EC-26C7-49CA-A055-7680591D7641}" v="3" dt="2020-06-13T08:40:54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7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8B3DF-B630-4882-AFD4-5B1E4DFCC62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FDA7EF5-3489-4B2E-B4B1-1C24924DDB1F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אלישע כהן או נביא?</a:t>
          </a:r>
        </a:p>
      </dgm:t>
    </dgm:pt>
    <dgm:pt modelId="{14868333-A92B-4F53-8ABB-7AF5330A858E}" type="parTrans" cxnId="{6024C143-AA9D-4EF1-9590-C1A2DCF230F1}">
      <dgm:prSet/>
      <dgm:spPr/>
      <dgm:t>
        <a:bodyPr/>
        <a:lstStyle/>
        <a:p>
          <a:pPr rtl="1"/>
          <a:endParaRPr lang="he-IL"/>
        </a:p>
      </dgm:t>
    </dgm:pt>
    <dgm:pt modelId="{14987781-F6C4-4A2A-A9C0-9E0127A1787F}" type="sibTrans" cxnId="{6024C143-AA9D-4EF1-9590-C1A2DCF230F1}">
      <dgm:prSet/>
      <dgm:spPr/>
      <dgm:t>
        <a:bodyPr/>
        <a:lstStyle/>
        <a:p>
          <a:pPr rtl="1"/>
          <a:endParaRPr lang="he-IL"/>
        </a:p>
      </dgm:t>
    </dgm:pt>
    <dgm:pt modelId="{9F045DF4-EF3C-4FFE-A7A6-E2F30A24664F}">
      <dgm:prSet phldrT="[Text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פך השמן</a:t>
          </a:r>
        </a:p>
      </dgm:t>
    </dgm:pt>
    <dgm:pt modelId="{FA9957BF-8611-4228-81E9-553FF609594E}" type="parTrans" cxnId="{CFCA6421-09B6-4B60-B7E4-71642993A1B6}">
      <dgm:prSet/>
      <dgm:spPr/>
      <dgm:t>
        <a:bodyPr/>
        <a:lstStyle/>
        <a:p>
          <a:pPr rtl="1"/>
          <a:endParaRPr lang="he-IL"/>
        </a:p>
      </dgm:t>
    </dgm:pt>
    <dgm:pt modelId="{BBBAF5EB-349C-4BBC-AB06-899F79622E95}" type="sibTrans" cxnId="{CFCA6421-09B6-4B60-B7E4-71642993A1B6}">
      <dgm:prSet/>
      <dgm:spPr/>
      <dgm:t>
        <a:bodyPr/>
        <a:lstStyle/>
        <a:p>
          <a:pPr rtl="1"/>
          <a:endParaRPr lang="he-IL"/>
        </a:p>
      </dgm:t>
    </dgm:pt>
    <dgm:pt modelId="{C59A9DC5-84E2-47AA-8EA4-DC2435967CEA}">
      <dgm:prSet phldrT="[Text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הבן</a:t>
          </a:r>
        </a:p>
      </dgm:t>
    </dgm:pt>
    <dgm:pt modelId="{EBEC53A4-A71B-4088-9B62-BCC3CF0C8CBA}" type="parTrans" cxnId="{C6DAD59D-412C-4C52-BBB7-34FA18AF9914}">
      <dgm:prSet/>
      <dgm:spPr/>
      <dgm:t>
        <a:bodyPr/>
        <a:lstStyle/>
        <a:p>
          <a:pPr rtl="1"/>
          <a:endParaRPr lang="he-IL"/>
        </a:p>
      </dgm:t>
    </dgm:pt>
    <dgm:pt modelId="{42CDDBC9-BB27-4DFB-ABD8-E8675466C683}" type="sibTrans" cxnId="{C6DAD59D-412C-4C52-BBB7-34FA18AF9914}">
      <dgm:prSet/>
      <dgm:spPr/>
      <dgm:t>
        <a:bodyPr/>
        <a:lstStyle/>
        <a:p>
          <a:pPr rtl="1"/>
          <a:endParaRPr lang="he-IL"/>
        </a:p>
      </dgm:t>
    </dgm:pt>
    <dgm:pt modelId="{DDFA6380-73B5-41E6-AC45-1341E69C910E}">
      <dgm:prSet phldrT="[Text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הבן המת-החי</a:t>
          </a:r>
        </a:p>
      </dgm:t>
    </dgm:pt>
    <dgm:pt modelId="{4D9D5A8D-D256-4F9E-9F78-9101FDE5E05E}" type="parTrans" cxnId="{AE9173F1-11DD-497B-BDFD-02BF6A025706}">
      <dgm:prSet/>
      <dgm:spPr/>
      <dgm:t>
        <a:bodyPr/>
        <a:lstStyle/>
        <a:p>
          <a:pPr rtl="1"/>
          <a:endParaRPr lang="he-IL"/>
        </a:p>
      </dgm:t>
    </dgm:pt>
    <dgm:pt modelId="{6CF8E97F-9FA0-4179-892D-1ED2E29D89DE}" type="sibTrans" cxnId="{AE9173F1-11DD-497B-BDFD-02BF6A025706}">
      <dgm:prSet/>
      <dgm:spPr/>
      <dgm:t>
        <a:bodyPr/>
        <a:lstStyle/>
        <a:p>
          <a:pPr rtl="1"/>
          <a:endParaRPr lang="he-IL"/>
        </a:p>
      </dgm:t>
    </dgm:pt>
    <dgm:pt modelId="{1B0F4352-6E7C-4E2D-9D60-B87970B5E36F}">
      <dgm:prSet phldrT="[Text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הנזיד</a:t>
          </a:r>
        </a:p>
      </dgm:t>
    </dgm:pt>
    <dgm:pt modelId="{91A65D13-E492-4B06-88C5-A57C09122478}" type="parTrans" cxnId="{DC69A649-0EC5-4D1E-A3C5-8AA0651679B8}">
      <dgm:prSet/>
      <dgm:spPr/>
      <dgm:t>
        <a:bodyPr/>
        <a:lstStyle/>
        <a:p>
          <a:pPr rtl="1"/>
          <a:endParaRPr lang="he-IL"/>
        </a:p>
      </dgm:t>
    </dgm:pt>
    <dgm:pt modelId="{78013249-AE4F-4C3C-87BD-0FD61C252939}" type="sibTrans" cxnId="{DC69A649-0EC5-4D1E-A3C5-8AA0651679B8}">
      <dgm:prSet/>
      <dgm:spPr/>
      <dgm:t>
        <a:bodyPr/>
        <a:lstStyle/>
        <a:p>
          <a:pPr rtl="1"/>
          <a:endParaRPr lang="he-IL"/>
        </a:p>
      </dgm:t>
    </dgm:pt>
    <dgm:pt modelId="{5C6709A6-1C3E-4555-971C-5D197A540E81}">
      <dgm:prSet phldrT="[Text]"/>
      <dgm:spPr/>
      <dgm:t>
        <a:bodyPr/>
        <a:lstStyle/>
        <a:p>
          <a:pPr rtl="1"/>
          <a:r>
            <a:rPr lang="he-IL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הלחם</a:t>
          </a:r>
        </a:p>
      </dgm:t>
    </dgm:pt>
    <dgm:pt modelId="{F10EB5D0-797F-4531-A291-D981F7A8493F}" type="parTrans" cxnId="{55D04CEF-DDB7-4095-A51B-0DBD43F80CD7}">
      <dgm:prSet/>
      <dgm:spPr/>
      <dgm:t>
        <a:bodyPr/>
        <a:lstStyle/>
        <a:p>
          <a:pPr rtl="1"/>
          <a:endParaRPr lang="he-IL"/>
        </a:p>
      </dgm:t>
    </dgm:pt>
    <dgm:pt modelId="{9B0A8D31-9615-4AC5-AC2B-D2ECA2B83425}" type="sibTrans" cxnId="{55D04CEF-DDB7-4095-A51B-0DBD43F80CD7}">
      <dgm:prSet/>
      <dgm:spPr/>
      <dgm:t>
        <a:bodyPr/>
        <a:lstStyle/>
        <a:p>
          <a:pPr rtl="1"/>
          <a:endParaRPr lang="he-IL"/>
        </a:p>
      </dgm:t>
    </dgm:pt>
    <dgm:pt modelId="{B2E2C739-2359-4B81-BC01-DCD94A8C149F}" type="pres">
      <dgm:prSet presAssocID="{3348B3DF-B630-4882-AFD4-5B1E4DFCC6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9D8EB20-09F0-4905-83D7-781DC3A8D883}" type="pres">
      <dgm:prSet presAssocID="{7FDA7EF5-3489-4B2E-B4B1-1C24924DDB1F}" presName="Parent" presStyleLbl="node0" presStyleIdx="0" presStyleCnt="1">
        <dgm:presLayoutVars>
          <dgm:chMax val="6"/>
          <dgm:chPref val="6"/>
        </dgm:presLayoutVars>
      </dgm:prSet>
      <dgm:spPr/>
    </dgm:pt>
    <dgm:pt modelId="{37AE6A92-C329-47A6-8BAB-AC4B93FA197B}" type="pres">
      <dgm:prSet presAssocID="{9F045DF4-EF3C-4FFE-A7A6-E2F30A24664F}" presName="Accent1" presStyleCnt="0"/>
      <dgm:spPr/>
    </dgm:pt>
    <dgm:pt modelId="{373D25E4-E586-4D8A-B495-44BA8B68465F}" type="pres">
      <dgm:prSet presAssocID="{9F045DF4-EF3C-4FFE-A7A6-E2F30A24664F}" presName="Accent" presStyleLbl="bgShp" presStyleIdx="0" presStyleCnt="5"/>
      <dgm:spPr/>
    </dgm:pt>
    <dgm:pt modelId="{8EC62D4E-4F3E-43F8-91B9-79F8F21CD1BB}" type="pres">
      <dgm:prSet presAssocID="{9F045DF4-EF3C-4FFE-A7A6-E2F30A24664F}" presName="Child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9D40EDF-C002-49A3-8E25-46190A0BE797}" type="pres">
      <dgm:prSet presAssocID="{C59A9DC5-84E2-47AA-8EA4-DC2435967CEA}" presName="Accent2" presStyleCnt="0"/>
      <dgm:spPr/>
    </dgm:pt>
    <dgm:pt modelId="{2B206147-053D-421D-B445-09A4BA93CFAB}" type="pres">
      <dgm:prSet presAssocID="{C59A9DC5-84E2-47AA-8EA4-DC2435967CEA}" presName="Accent" presStyleLbl="bgShp" presStyleIdx="1" presStyleCnt="5"/>
      <dgm:spPr>
        <a:solidFill>
          <a:schemeClr val="bg1"/>
        </a:solidFill>
      </dgm:spPr>
    </dgm:pt>
    <dgm:pt modelId="{87E52827-D7D0-439F-8BB4-336F48FDB424}" type="pres">
      <dgm:prSet presAssocID="{C59A9DC5-84E2-47AA-8EA4-DC2435967CEA}" presName="Child2" presStyleLbl="node1" presStyleIdx="1" presStyleCnt="5" custLinFactNeighborX="18916" custLinFactNeighborY="30160">
        <dgm:presLayoutVars>
          <dgm:chMax val="0"/>
          <dgm:chPref val="0"/>
          <dgm:bulletEnabled val="1"/>
        </dgm:presLayoutVars>
      </dgm:prSet>
      <dgm:spPr/>
    </dgm:pt>
    <dgm:pt modelId="{D8688873-AB56-4949-8199-39F30DA6003F}" type="pres">
      <dgm:prSet presAssocID="{DDFA6380-73B5-41E6-AC45-1341E69C910E}" presName="Accent3" presStyleCnt="0"/>
      <dgm:spPr/>
    </dgm:pt>
    <dgm:pt modelId="{04EAB284-B7FE-496C-9CBC-7F1E1DD909FD}" type="pres">
      <dgm:prSet presAssocID="{DDFA6380-73B5-41E6-AC45-1341E69C910E}" presName="Accent" presStyleLbl="bgShp" presStyleIdx="2" presStyleCnt="5"/>
      <dgm:spPr/>
    </dgm:pt>
    <dgm:pt modelId="{546300F4-07EB-481E-B0ED-B4343EA6AAA2}" type="pres">
      <dgm:prSet presAssocID="{DDFA6380-73B5-41E6-AC45-1341E69C910E}" presName="Child3" presStyleLbl="node1" presStyleIdx="2" presStyleCnt="5" custLinFactNeighborX="-23482" custLinFactNeighborY="53533">
        <dgm:presLayoutVars>
          <dgm:chMax val="0"/>
          <dgm:chPref val="0"/>
          <dgm:bulletEnabled val="1"/>
        </dgm:presLayoutVars>
      </dgm:prSet>
      <dgm:spPr/>
    </dgm:pt>
    <dgm:pt modelId="{F5805A67-2040-42BC-8357-D887B668C758}" type="pres">
      <dgm:prSet presAssocID="{1B0F4352-6E7C-4E2D-9D60-B87970B5E36F}" presName="Accent4" presStyleCnt="0"/>
      <dgm:spPr/>
    </dgm:pt>
    <dgm:pt modelId="{11C7A712-833D-4D66-89CE-5A64D6329C0E}" type="pres">
      <dgm:prSet presAssocID="{1B0F4352-6E7C-4E2D-9D60-B87970B5E36F}" presName="Accent" presStyleLbl="bgShp" presStyleIdx="3" presStyleCnt="5"/>
      <dgm:spPr>
        <a:solidFill>
          <a:schemeClr val="bg1"/>
        </a:solidFill>
      </dgm:spPr>
    </dgm:pt>
    <dgm:pt modelId="{B05AA715-057F-4290-B52B-16022D24C7F0}" type="pres">
      <dgm:prSet presAssocID="{1B0F4352-6E7C-4E2D-9D60-B87970B5E36F}" presName="Child4" presStyleLbl="node1" presStyleIdx="3" presStyleCnt="5" custLinFactNeighborX="-69776" custLinFactNeighborY="-6764">
        <dgm:presLayoutVars>
          <dgm:chMax val="0"/>
          <dgm:chPref val="0"/>
          <dgm:bulletEnabled val="1"/>
        </dgm:presLayoutVars>
      </dgm:prSet>
      <dgm:spPr/>
    </dgm:pt>
    <dgm:pt modelId="{EA70029D-3888-4806-8023-44FDB3BE64C1}" type="pres">
      <dgm:prSet presAssocID="{5C6709A6-1C3E-4555-971C-5D197A540E81}" presName="Accent5" presStyleCnt="0"/>
      <dgm:spPr/>
    </dgm:pt>
    <dgm:pt modelId="{1ACF8EFA-9E8F-4B33-ACB5-7912ACBD46F3}" type="pres">
      <dgm:prSet presAssocID="{5C6709A6-1C3E-4555-971C-5D197A540E81}" presName="Accent" presStyleLbl="bgShp" presStyleIdx="4" presStyleCnt="5"/>
      <dgm:spPr>
        <a:solidFill>
          <a:schemeClr val="bg1"/>
        </a:solidFill>
      </dgm:spPr>
    </dgm:pt>
    <dgm:pt modelId="{8713A19E-CE67-49B6-81AC-97AD6137F110}" type="pres">
      <dgm:prSet presAssocID="{5C6709A6-1C3E-4555-971C-5D197A540E81}" presName="Child5" presStyleLbl="node1" presStyleIdx="4" presStyleCnt="5" custLinFactNeighborX="-24787" custLinFactNeighborY="-87463">
        <dgm:presLayoutVars>
          <dgm:chMax val="0"/>
          <dgm:chPref val="0"/>
          <dgm:bulletEnabled val="1"/>
        </dgm:presLayoutVars>
      </dgm:prSet>
      <dgm:spPr/>
    </dgm:pt>
  </dgm:ptLst>
  <dgm:cxnLst>
    <dgm:cxn modelId="{EF1B3111-8160-4765-82F4-743A37AA68D8}" type="presOf" srcId="{1B0F4352-6E7C-4E2D-9D60-B87970B5E36F}" destId="{B05AA715-057F-4290-B52B-16022D24C7F0}" srcOrd="0" destOrd="0" presId="urn:microsoft.com/office/officeart/2011/layout/HexagonRadial"/>
    <dgm:cxn modelId="{CFCA6421-09B6-4B60-B7E4-71642993A1B6}" srcId="{7FDA7EF5-3489-4B2E-B4B1-1C24924DDB1F}" destId="{9F045DF4-EF3C-4FFE-A7A6-E2F30A24664F}" srcOrd="0" destOrd="0" parTransId="{FA9957BF-8611-4228-81E9-553FF609594E}" sibTransId="{BBBAF5EB-349C-4BBC-AB06-899F79622E95}"/>
    <dgm:cxn modelId="{0DFF4623-11C6-4C87-AFF4-C9FF938FFB91}" type="presOf" srcId="{DDFA6380-73B5-41E6-AC45-1341E69C910E}" destId="{546300F4-07EB-481E-B0ED-B4343EA6AAA2}" srcOrd="0" destOrd="0" presId="urn:microsoft.com/office/officeart/2011/layout/HexagonRadial"/>
    <dgm:cxn modelId="{B98C3138-E158-4160-BBD2-4DD27E4A8E94}" type="presOf" srcId="{7FDA7EF5-3489-4B2E-B4B1-1C24924DDB1F}" destId="{79D8EB20-09F0-4905-83D7-781DC3A8D883}" srcOrd="0" destOrd="0" presId="urn:microsoft.com/office/officeart/2011/layout/HexagonRadial"/>
    <dgm:cxn modelId="{74715539-A069-4B41-B8E6-656DA60029CD}" type="presOf" srcId="{C59A9DC5-84E2-47AA-8EA4-DC2435967CEA}" destId="{87E52827-D7D0-439F-8BB4-336F48FDB424}" srcOrd="0" destOrd="0" presId="urn:microsoft.com/office/officeart/2011/layout/HexagonRadial"/>
    <dgm:cxn modelId="{6024C143-AA9D-4EF1-9590-C1A2DCF230F1}" srcId="{3348B3DF-B630-4882-AFD4-5B1E4DFCC62A}" destId="{7FDA7EF5-3489-4B2E-B4B1-1C24924DDB1F}" srcOrd="0" destOrd="0" parTransId="{14868333-A92B-4F53-8ABB-7AF5330A858E}" sibTransId="{14987781-F6C4-4A2A-A9C0-9E0127A1787F}"/>
    <dgm:cxn modelId="{DC69A649-0EC5-4D1E-A3C5-8AA0651679B8}" srcId="{7FDA7EF5-3489-4B2E-B4B1-1C24924DDB1F}" destId="{1B0F4352-6E7C-4E2D-9D60-B87970B5E36F}" srcOrd="3" destOrd="0" parTransId="{91A65D13-E492-4B06-88C5-A57C09122478}" sibTransId="{78013249-AE4F-4C3C-87BD-0FD61C252939}"/>
    <dgm:cxn modelId="{7BF1D46C-E1B8-4FA1-B5A3-88B42138879B}" type="presOf" srcId="{3348B3DF-B630-4882-AFD4-5B1E4DFCC62A}" destId="{B2E2C739-2359-4B81-BC01-DCD94A8C149F}" srcOrd="0" destOrd="0" presId="urn:microsoft.com/office/officeart/2011/layout/HexagonRadial"/>
    <dgm:cxn modelId="{53A37274-512C-477C-9CB6-0077F8018367}" type="presOf" srcId="{5C6709A6-1C3E-4555-971C-5D197A540E81}" destId="{8713A19E-CE67-49B6-81AC-97AD6137F110}" srcOrd="0" destOrd="0" presId="urn:microsoft.com/office/officeart/2011/layout/HexagonRadial"/>
    <dgm:cxn modelId="{0BA7BE80-8EE4-4BD4-AE65-111D28ACD5F0}" type="presOf" srcId="{9F045DF4-EF3C-4FFE-A7A6-E2F30A24664F}" destId="{8EC62D4E-4F3E-43F8-91B9-79F8F21CD1BB}" srcOrd="0" destOrd="0" presId="urn:microsoft.com/office/officeart/2011/layout/HexagonRadial"/>
    <dgm:cxn modelId="{C6DAD59D-412C-4C52-BBB7-34FA18AF9914}" srcId="{7FDA7EF5-3489-4B2E-B4B1-1C24924DDB1F}" destId="{C59A9DC5-84E2-47AA-8EA4-DC2435967CEA}" srcOrd="1" destOrd="0" parTransId="{EBEC53A4-A71B-4088-9B62-BCC3CF0C8CBA}" sibTransId="{42CDDBC9-BB27-4DFB-ABD8-E8675466C683}"/>
    <dgm:cxn modelId="{55D04CEF-DDB7-4095-A51B-0DBD43F80CD7}" srcId="{7FDA7EF5-3489-4B2E-B4B1-1C24924DDB1F}" destId="{5C6709A6-1C3E-4555-971C-5D197A540E81}" srcOrd="4" destOrd="0" parTransId="{F10EB5D0-797F-4531-A291-D981F7A8493F}" sibTransId="{9B0A8D31-9615-4AC5-AC2B-D2ECA2B83425}"/>
    <dgm:cxn modelId="{AE9173F1-11DD-497B-BDFD-02BF6A025706}" srcId="{7FDA7EF5-3489-4B2E-B4B1-1C24924DDB1F}" destId="{DDFA6380-73B5-41E6-AC45-1341E69C910E}" srcOrd="2" destOrd="0" parTransId="{4D9D5A8D-D256-4F9E-9F78-9101FDE5E05E}" sibTransId="{6CF8E97F-9FA0-4179-892D-1ED2E29D89DE}"/>
    <dgm:cxn modelId="{94317706-638B-4BC5-8E03-84FD5205422C}" type="presParOf" srcId="{B2E2C739-2359-4B81-BC01-DCD94A8C149F}" destId="{79D8EB20-09F0-4905-83D7-781DC3A8D883}" srcOrd="0" destOrd="0" presId="urn:microsoft.com/office/officeart/2011/layout/HexagonRadial"/>
    <dgm:cxn modelId="{93C4B738-E530-4828-8079-BCAB8E570D08}" type="presParOf" srcId="{B2E2C739-2359-4B81-BC01-DCD94A8C149F}" destId="{37AE6A92-C329-47A6-8BAB-AC4B93FA197B}" srcOrd="1" destOrd="0" presId="urn:microsoft.com/office/officeart/2011/layout/HexagonRadial"/>
    <dgm:cxn modelId="{967680A6-8083-4A0E-8215-A4264214D285}" type="presParOf" srcId="{37AE6A92-C329-47A6-8BAB-AC4B93FA197B}" destId="{373D25E4-E586-4D8A-B495-44BA8B68465F}" srcOrd="0" destOrd="0" presId="urn:microsoft.com/office/officeart/2011/layout/HexagonRadial"/>
    <dgm:cxn modelId="{BA0A27EA-7B89-4D24-8EF1-94755C9A91F7}" type="presParOf" srcId="{B2E2C739-2359-4B81-BC01-DCD94A8C149F}" destId="{8EC62D4E-4F3E-43F8-91B9-79F8F21CD1BB}" srcOrd="2" destOrd="0" presId="urn:microsoft.com/office/officeart/2011/layout/HexagonRadial"/>
    <dgm:cxn modelId="{2C6977EA-93DD-42A3-9290-4BDDB48170D3}" type="presParOf" srcId="{B2E2C739-2359-4B81-BC01-DCD94A8C149F}" destId="{B9D40EDF-C002-49A3-8E25-46190A0BE797}" srcOrd="3" destOrd="0" presId="urn:microsoft.com/office/officeart/2011/layout/HexagonRadial"/>
    <dgm:cxn modelId="{DC7C4D51-142E-4A46-8F8B-E24BD1DC5E54}" type="presParOf" srcId="{B9D40EDF-C002-49A3-8E25-46190A0BE797}" destId="{2B206147-053D-421D-B445-09A4BA93CFAB}" srcOrd="0" destOrd="0" presId="urn:microsoft.com/office/officeart/2011/layout/HexagonRadial"/>
    <dgm:cxn modelId="{51FA3A13-F7B8-4C90-8DE0-F133841EF2C9}" type="presParOf" srcId="{B2E2C739-2359-4B81-BC01-DCD94A8C149F}" destId="{87E52827-D7D0-439F-8BB4-336F48FDB424}" srcOrd="4" destOrd="0" presId="urn:microsoft.com/office/officeart/2011/layout/HexagonRadial"/>
    <dgm:cxn modelId="{36DF39B6-7ECF-44F1-99B7-AD657E7D1AF5}" type="presParOf" srcId="{B2E2C739-2359-4B81-BC01-DCD94A8C149F}" destId="{D8688873-AB56-4949-8199-39F30DA6003F}" srcOrd="5" destOrd="0" presId="urn:microsoft.com/office/officeart/2011/layout/HexagonRadial"/>
    <dgm:cxn modelId="{BCC1EA64-EE69-4A82-969E-CD9DF3827E89}" type="presParOf" srcId="{D8688873-AB56-4949-8199-39F30DA6003F}" destId="{04EAB284-B7FE-496C-9CBC-7F1E1DD909FD}" srcOrd="0" destOrd="0" presId="urn:microsoft.com/office/officeart/2011/layout/HexagonRadial"/>
    <dgm:cxn modelId="{9B532338-1FB7-4DEE-8FE1-DD6E5972D45C}" type="presParOf" srcId="{B2E2C739-2359-4B81-BC01-DCD94A8C149F}" destId="{546300F4-07EB-481E-B0ED-B4343EA6AAA2}" srcOrd="6" destOrd="0" presId="urn:microsoft.com/office/officeart/2011/layout/HexagonRadial"/>
    <dgm:cxn modelId="{EAC81BEE-2BEF-45BE-A7B2-4DA155DA2921}" type="presParOf" srcId="{B2E2C739-2359-4B81-BC01-DCD94A8C149F}" destId="{F5805A67-2040-42BC-8357-D887B668C758}" srcOrd="7" destOrd="0" presId="urn:microsoft.com/office/officeart/2011/layout/HexagonRadial"/>
    <dgm:cxn modelId="{1F1E38E7-05B8-440F-9897-1ACE113505B2}" type="presParOf" srcId="{F5805A67-2040-42BC-8357-D887B668C758}" destId="{11C7A712-833D-4D66-89CE-5A64D6329C0E}" srcOrd="0" destOrd="0" presId="urn:microsoft.com/office/officeart/2011/layout/HexagonRadial"/>
    <dgm:cxn modelId="{1854E60C-7E0F-4ED8-B59E-70D62CEDD714}" type="presParOf" srcId="{B2E2C739-2359-4B81-BC01-DCD94A8C149F}" destId="{B05AA715-057F-4290-B52B-16022D24C7F0}" srcOrd="8" destOrd="0" presId="urn:microsoft.com/office/officeart/2011/layout/HexagonRadial"/>
    <dgm:cxn modelId="{F95EC15E-7FEC-471F-9B36-1CC922391E73}" type="presParOf" srcId="{B2E2C739-2359-4B81-BC01-DCD94A8C149F}" destId="{EA70029D-3888-4806-8023-44FDB3BE64C1}" srcOrd="9" destOrd="0" presId="urn:microsoft.com/office/officeart/2011/layout/HexagonRadial"/>
    <dgm:cxn modelId="{FCFBD84D-919B-4CE0-B3D2-5A4E74E77943}" type="presParOf" srcId="{EA70029D-3888-4806-8023-44FDB3BE64C1}" destId="{1ACF8EFA-9E8F-4B33-ACB5-7912ACBD46F3}" srcOrd="0" destOrd="0" presId="urn:microsoft.com/office/officeart/2011/layout/HexagonRadial"/>
    <dgm:cxn modelId="{B2483215-3EF2-48CD-9998-3950CFD1B438}" type="presParOf" srcId="{B2E2C739-2359-4B81-BC01-DCD94A8C149F}" destId="{8713A19E-CE67-49B6-81AC-97AD6137F110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8EB20-09F0-4905-83D7-781DC3A8D883}">
      <dsp:nvSpPr>
        <dsp:cNvPr id="0" name=""/>
        <dsp:cNvSpPr/>
      </dsp:nvSpPr>
      <dsp:spPr>
        <a:xfrm>
          <a:off x="2952425" y="1747834"/>
          <a:ext cx="2221573" cy="1921750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אלישע כהן או נביא?</a:t>
          </a:r>
        </a:p>
      </dsp:txBody>
      <dsp:txXfrm>
        <a:off x="3320571" y="2066295"/>
        <a:ext cx="1485281" cy="1284828"/>
      </dsp:txXfrm>
    </dsp:sp>
    <dsp:sp modelId="{2B206147-053D-421D-B445-09A4BA93CFAB}">
      <dsp:nvSpPr>
        <dsp:cNvPr id="0" name=""/>
        <dsp:cNvSpPr/>
      </dsp:nvSpPr>
      <dsp:spPr>
        <a:xfrm>
          <a:off x="4343557" y="828406"/>
          <a:ext cx="838193" cy="72221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62D4E-4F3E-43F8-91B9-79F8F21CD1BB}">
      <dsp:nvSpPr>
        <dsp:cNvPr id="0" name=""/>
        <dsp:cNvSpPr/>
      </dsp:nvSpPr>
      <dsp:spPr>
        <a:xfrm>
          <a:off x="3157064" y="0"/>
          <a:ext cx="1820563" cy="1575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פך השמן</a:t>
          </a:r>
        </a:p>
      </dsp:txBody>
      <dsp:txXfrm>
        <a:off x="3458770" y="261011"/>
        <a:ext cx="1217151" cy="1052979"/>
      </dsp:txXfrm>
    </dsp:sp>
    <dsp:sp modelId="{04EAB284-B7FE-496C-9CBC-7F1E1DD909FD}">
      <dsp:nvSpPr>
        <dsp:cNvPr id="0" name=""/>
        <dsp:cNvSpPr/>
      </dsp:nvSpPr>
      <dsp:spPr>
        <a:xfrm>
          <a:off x="5321794" y="2178562"/>
          <a:ext cx="838193" cy="72221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52827-D7D0-439F-8BB4-336F48FDB424}">
      <dsp:nvSpPr>
        <dsp:cNvPr id="0" name=""/>
        <dsp:cNvSpPr/>
      </dsp:nvSpPr>
      <dsp:spPr>
        <a:xfrm>
          <a:off x="5171110" y="1443751"/>
          <a:ext cx="1820563" cy="1575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הבן</a:t>
          </a:r>
        </a:p>
      </dsp:txBody>
      <dsp:txXfrm>
        <a:off x="5472816" y="1704762"/>
        <a:ext cx="1217151" cy="1052979"/>
      </dsp:txXfrm>
    </dsp:sp>
    <dsp:sp modelId="{11C7A712-833D-4D66-89CE-5A64D6329C0E}">
      <dsp:nvSpPr>
        <dsp:cNvPr id="0" name=""/>
        <dsp:cNvSpPr/>
      </dsp:nvSpPr>
      <dsp:spPr>
        <a:xfrm>
          <a:off x="4642247" y="3702634"/>
          <a:ext cx="838193" cy="72221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300F4-07EB-481E-B0ED-B4343EA6AAA2}">
      <dsp:nvSpPr>
        <dsp:cNvPr id="0" name=""/>
        <dsp:cNvSpPr/>
      </dsp:nvSpPr>
      <dsp:spPr>
        <a:xfrm>
          <a:off x="4399228" y="3716290"/>
          <a:ext cx="1820563" cy="1575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הבן המת-החי</a:t>
          </a:r>
        </a:p>
      </dsp:txBody>
      <dsp:txXfrm>
        <a:off x="4700934" y="3977301"/>
        <a:ext cx="1217151" cy="1052979"/>
      </dsp:txXfrm>
    </dsp:sp>
    <dsp:sp modelId="{1ACF8EFA-9E8F-4B33-ACB5-7912ACBD46F3}">
      <dsp:nvSpPr>
        <dsp:cNvPr id="0" name=""/>
        <dsp:cNvSpPr/>
      </dsp:nvSpPr>
      <dsp:spPr>
        <a:xfrm>
          <a:off x="2956560" y="3860839"/>
          <a:ext cx="838193" cy="722214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AA715-057F-4290-B52B-16022D24C7F0}">
      <dsp:nvSpPr>
        <dsp:cNvPr id="0" name=""/>
        <dsp:cNvSpPr/>
      </dsp:nvSpPr>
      <dsp:spPr>
        <a:xfrm>
          <a:off x="1886748" y="3736426"/>
          <a:ext cx="1820563" cy="1575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הנזיד</a:t>
          </a:r>
        </a:p>
      </dsp:txBody>
      <dsp:txXfrm>
        <a:off x="2188454" y="3997437"/>
        <a:ext cx="1217151" cy="1052979"/>
      </dsp:txXfrm>
    </dsp:sp>
    <dsp:sp modelId="{8713A19E-CE67-49B6-81AC-97AD6137F110}">
      <dsp:nvSpPr>
        <dsp:cNvPr id="0" name=""/>
        <dsp:cNvSpPr/>
      </dsp:nvSpPr>
      <dsp:spPr>
        <a:xfrm>
          <a:off x="1028382" y="1496684"/>
          <a:ext cx="1820563" cy="1575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300" kern="1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נס הלחם</a:t>
          </a:r>
        </a:p>
      </dsp:txBody>
      <dsp:txXfrm>
        <a:off x="1330088" y="1757695"/>
        <a:ext cx="1217151" cy="1052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7F1F70B8-E968-4EBE-BA2B-1B2FDBE4E74B}" type="datetimeFigureOut">
              <a:rPr lang="he-IL" smtClean="0"/>
              <a:pPr/>
              <a:t>כ"ב/סיון/תש"ף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A6535871-081D-407A-AC3A-1BB1B5DFCA81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69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CCC9-E919-47BE-9746-BF8443438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D7D93-6718-42DE-B7CD-4ABF0C07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cs typeface="Varela Round" panose="00000500000000000000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7E7C-4EAE-4E36-8161-D88A3D5E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9BF4-CF7F-4E1D-85EA-F66C9429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FA341-C0C4-4144-A046-C6FCFCB7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271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1668-B5EA-4FCD-971A-CD6D3CF0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7C1C6-DCDC-4CED-BFC2-BADBD10B7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5A8B0-CF84-44D7-BAC0-6A1EFCB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ABE2C-E14E-40A6-AB4B-F4B0006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212F-5469-4DD5-BEDC-03DE9838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484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36F83A-1C1E-4E0F-A25D-9485347FF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E9BBA-3DC3-41B3-AED8-17AF48F51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96860-7D70-4449-9A4B-0C0A44A0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D1C85-E862-4E96-BFA1-9D2CC36B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56963-556A-4917-B6FE-590ABA8F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198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213" y="3655832"/>
            <a:ext cx="10873415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2316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626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1F98-40E1-4DA4-A095-CA1B8C5D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221E-9A20-4655-A3C1-ECDA9059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70EBC-F972-4607-895E-95C5BE07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00CB3-64E1-4334-99B4-50300F5E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2048-01B9-425E-ACF6-9F297FD5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004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04FA-2B3C-425B-890E-A08AFD0C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27565-C223-4C1F-B933-C27831CE7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8F98F-3DAF-40A5-A69D-127570E0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E834-585C-4517-9E4E-58C14794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103B2-1CD1-4012-9453-F7F92E02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479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A368-4789-4B45-A189-23A2B274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D5A0E-B20C-4D30-A04E-8457CD924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EFB7A-7AD8-4259-B070-74DEDD110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D98A8-CC3C-4902-B829-687AE581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91978-EF91-4390-9118-B0F56BFF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4BB1C-98AE-4CC8-B3C5-00BFE845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003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27A3-A007-4DF5-B8CE-18E884AC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9C6DA-40DC-4D68-B529-DE2216D1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DD632-B700-46DD-A070-19B396AB8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AF295-1830-4E9E-BCEE-2EAD9108C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BF65F-7E86-4BAB-9017-B36B19A24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7C428-9442-4865-81FF-05A76E42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95683-7ECF-469F-A5F4-7F8621BB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6DA0E-F9EE-40AD-A364-E981F150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123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6167-D988-46E6-8BEC-B32DB5D5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95263-4969-43E3-8F4A-154D8D14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5C28-B084-4601-96BC-B915BB9C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225B7-868C-4068-A48B-BD34B5C8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37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678CD-1C78-46CA-AE48-AACC93E74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0B511-2B6B-4AE8-89A0-CF838DBE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9B627-9253-4277-BCA0-2AEA08FF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242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1735-15C7-42B6-8D0F-DB463546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96A9D-8FCC-448F-AD5F-0F26E2B1D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9396A-3B7D-40CE-AA33-FA22930B2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91E8D-755C-45EB-A4A7-A3B61639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6A25B-5C7B-4452-9C5C-C12C46F1C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3830D-5441-45D3-89FF-4ECF88F6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81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FB27-3FBF-43B5-B56A-76D3BEAE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1B9F2-5311-450F-B253-4D1FB9A70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cs typeface="Varela Round" panose="00000500000000000000" pitchFamily="2" charset="-79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17D21-7982-4668-BBAA-0D0CD9CE5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E3293-2BCA-44D0-A944-65392D8C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EBE0-A0DC-4B50-9A3C-4405BD50E6F9}" type="datetimeFigureOut">
              <a:rPr lang="he-IL" smtClean="0"/>
              <a:t>כ"ב/סיון/תש"ף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8DADE-06A7-4E27-8A2E-DD2C6B10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8B6F5-B9CA-4F50-B7ED-2563DF72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BC32-6DDF-46BB-AB2F-B238ABD822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28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B94D6-8C57-48D2-89F0-C825B0614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AD0F0-514C-45A5-A107-2D6DEB58D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100EC-B3C6-44F5-86E2-E7706BA9D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2D42EBE0-A0DC-4B50-9A3C-4405BD50E6F9}" type="datetimeFigureOut">
              <a:rPr lang="he-IL" smtClean="0"/>
              <a:pPr/>
              <a:t>כ"ב/סיון/תש"ף</a:t>
            </a:fld>
            <a:endParaRPr lang="he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04B0A-9F64-4EA8-B208-97E627491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74975-9799-4EC8-A3DA-933179333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61DEBC32-6DDF-46BB-AB2F-B238ABD8226F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0120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IyxF87NoI" TargetMode="Externa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CMIyxF87NoI?feature=oembed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U8X10Npqc" TargetMode="Externa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jGU8X10Npqc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6CFED-077E-4C8F-9FA6-48AE93C3E45F}"/>
              </a:ext>
            </a:extLst>
          </p:cNvPr>
          <p:cNvSpPr txBox="1"/>
          <p:nvPr/>
        </p:nvSpPr>
        <p:spPr>
          <a:xfrm>
            <a:off x="700755" y="6563170"/>
            <a:ext cx="21620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cs typeface="Varela Round" panose="00000500000000000000" pitchFamily="2" charset="-79"/>
              </a:rPr>
              <a:t>הפסקה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70E9D95-9ADA-45CB-8173-2650209D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השוואה בין אלישע לאליהו         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3D1AC3C-69F4-44D8-AFF5-A3FB15C449E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2040" y="933094"/>
            <a:ext cx="6047279" cy="4351338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1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 וַיְהִי, אַחַר הַדְּבָרִים הָאֵלֶּה, חָלָה,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בֶּן-הָאִשָּׁה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בַּעֲלַת הַבָּיִת; וַיְהִי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חָלְיו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ֹ חָזָק מְאֹד, עַד אֲשֶׁר לֹא-נוֹתְרָה-בּוֹ נְשָׁמָה</a:t>
            </a:r>
          </a:p>
          <a:p>
            <a:pPr algn="r" rtl="1">
              <a:lnSpc>
                <a:spcPct val="150000"/>
              </a:lnSpc>
            </a:pPr>
            <a:r>
              <a:rPr lang="he-IL" sz="1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יט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 אֵלֶיהָ, תְּנִי-לִי אֶת-בְּנֵךְ;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וַיִּקָּחֵהו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ּ מֵחֵיקָהּ, וַיַּעֲלֵהוּ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אֶל-הָעֲלִיָּה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אֲשֶׁר-הוּא יֹשֵׁב שָׁם,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וַיַּשְׁכִּבֵהו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ּ,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עַל-מִטָּתו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ֹ</a:t>
            </a:r>
          </a:p>
          <a:p>
            <a:pPr algn="r" rtl="1">
              <a:lnSpc>
                <a:spcPct val="150000"/>
              </a:lnSpc>
            </a:pPr>
            <a:r>
              <a:rPr lang="he-IL" sz="1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כא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וַיִּתְמֹדֵד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עַל-הַיֶּלֶד שָׁלֹשׁ פְּעָמִים, וַיִּקְרָא אֶל-יְהוָה וַיֹּאמַר:  יְהוָה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אֱלֹהָי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, תָּשָׁב נָא נֶפֶשׁ-הַיֶּלֶד הַזֶּה עַל-קִרְבּו </a:t>
            </a:r>
            <a:r>
              <a:rPr lang="he-IL" sz="1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כב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 וַיִּשְׁמַע יְהוָה, בְּקוֹל אֵלִיָּהוּ; וַתָּשָׁב נֶפֶשׁ-הַיֶּלֶד עַל-קִרְבּוֹ, וַיֶּחִי</a:t>
            </a:r>
          </a:p>
          <a:p>
            <a:pPr algn="r" rtl="1">
              <a:lnSpc>
                <a:spcPct val="150000"/>
              </a:lnSpc>
            </a:pPr>
            <a:r>
              <a:rPr lang="he-IL" sz="1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כג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וַיִּקַּח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אֵלִיָּהוּ אֶת-הַיֶּלֶד, וַיֹּרִדֵהוּ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מִן-הָעֲלִיָּה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הַבַּיְתָה, וַיִּתְּנֵהוּ,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לְאִמּו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ֹ; וַיֹּאמֶר, אֵלִיָּהוּ, רְאִי, חַי בְּנֵךְ                         מלכים א, </a:t>
            </a:r>
            <a:r>
              <a:rPr lang="he-IL" sz="1800" dirty="0" err="1"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sz="1800" dirty="0">
                <a:latin typeface="David" panose="020E0502060401010101" pitchFamily="34" charset="-79"/>
                <a:cs typeface="David" panose="020E0502060401010101" pitchFamily="34" charset="-79"/>
              </a:rPr>
              <a:t> 17-24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DED9AD18-21D9-4A4D-BF69-E2B266F3AB3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91335" y="933094"/>
            <a:ext cx="5428623" cy="4351338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he-IL" sz="18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וַיָּבֹא אֱלִישָׁע, הַבָּיְתָה; וְהִנֵּה הַנַּעַר מֵת, מֻשְׁכָּב </a:t>
            </a:r>
            <a:r>
              <a:rPr lang="he-IL" sz="180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עַל-מִטָּתו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ֹ.  </a:t>
            </a:r>
            <a:r>
              <a:rPr lang="he-IL" sz="18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לג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וַיָּבֹא, </a:t>
            </a:r>
            <a:r>
              <a:rPr lang="he-IL" sz="180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וַיִּסְגֹּר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הַדֶּל ֶת בְּעַד שְׁנֵיהֶם; וַיִּתְפַּלֵּל, אֶל-יְהוָה</a:t>
            </a:r>
          </a:p>
          <a:p>
            <a:pPr algn="r" rtl="1">
              <a:lnSpc>
                <a:spcPct val="150000"/>
              </a:lnSpc>
            </a:pPr>
            <a:r>
              <a:rPr lang="he-IL" sz="18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וַיַּעַל וַיִּשְׁכַּב עַל-הַיֶּלֶד, וַיָּשֶׂם פִּיו עַל-פִּיו וְעֵינָיו עַל-עֵינָיו וְכַפָּיו עַל-כַּפָּו, וַיִּגְהַר, עָלָיו; וַיָּחָם, בְּשַׂר הַיָּלֶד.</a:t>
            </a:r>
          </a:p>
          <a:p>
            <a:pPr algn="r" rtl="1">
              <a:lnSpc>
                <a:spcPct val="150000"/>
              </a:lnSpc>
            </a:pP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וַיָּשָׁב וַיֵּלֶךְ בַּבַּיִת, אַחַת הֵנָּה וְאַחַת הֵנָּה, וַיַּעַל, וַיִּגְהַר עָלָיו; וַיְזוֹרֵר הַנַּעַר עַד-שֶׁבַע פְּעָמִים, וַיִּפְקַח הַנַּעַר אֶת-עֵינָיו.  </a:t>
            </a:r>
          </a:p>
          <a:p>
            <a:pPr algn="r" rtl="1">
              <a:lnSpc>
                <a:spcPct val="150000"/>
              </a:lnSpc>
            </a:pPr>
            <a:r>
              <a:rPr lang="he-IL" sz="18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וַיִּקְרָא </a:t>
            </a:r>
            <a:r>
              <a:rPr lang="he-IL" sz="180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אֶל-גֵּיחֲזִי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וַיֹּאמֶר קְרָא </a:t>
            </a:r>
            <a:r>
              <a:rPr lang="he-IL" sz="180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אֶל-הַשֻּׁנַמִּית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הַזֹּאת, וַיִּקְרָאֶהָ, </a:t>
            </a:r>
            <a:r>
              <a:rPr lang="he-IL" sz="180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וַתָּבֹא</a:t>
            </a:r>
            <a:r>
              <a:rPr lang="he-IL" sz="18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אֵלָיו; וַיֹּאמֶר, שְׂאִי בְנֵךְ</a:t>
            </a:r>
            <a:endParaRPr lang="he-IL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336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B935A-C6BB-4E20-94A1-4EF42B2A28CF}"/>
              </a:ext>
            </a:extLst>
          </p:cNvPr>
          <p:cNvSpPr txBox="1"/>
          <p:nvPr/>
        </p:nvSpPr>
        <p:spPr>
          <a:xfrm>
            <a:off x="8802169" y="207384"/>
            <a:ext cx="2970396" cy="734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2400" dirty="0">
                <a:cs typeface="Varela Round" panose="00000500000000000000" pitchFamily="2" charset="-79"/>
              </a:rPr>
              <a:t>    נס הנזיד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789D8-1D1E-403A-917D-6AAD22EEAEED}"/>
              </a:ext>
            </a:extLst>
          </p:cNvPr>
          <p:cNvSpPr/>
          <p:nvPr/>
        </p:nvSpPr>
        <p:spPr>
          <a:xfrm>
            <a:off x="5232338" y="2112998"/>
            <a:ext cx="6540227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לח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וֶאֱלִישָׁע שָׁב הַגִּלְגָּלָה, וְהָרָעָב בָּאָרֶץ, וּבְנֵי הַנְּבִיאִים, יֹשְׁבִים לְפָנָיו; וַיֹּאמֶר לְנַעֲרוֹ, שְׁפֹת הַסִּיר הַגְּדוֹלָה, וּבַשֵּׁל</a:t>
            </a:r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נָזִיד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, לִבְנֵי הַנְּבִיאִים.  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לט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וַיֵּצֵא אֶחָד אֶל-הַשָּׂדֶה, לְלַקֵּט אֹרֹת, וַיִּמְצָא גֶּפֶן שָׂדֶה, וַיְלַקֵּט מִמֶּנּוּ פַּקֻּעֹת שָׂדֶה מְלֹא בִגְדוֹ; וַיָּבֹא, וַיְפַלַּח אֶל-סִיר הַנָּזִיד--כִּי-לֹא יָדָעוּ.  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וַיִּצְקוּ לַאֲנָשִׁים, לֶאֱכוֹל; וַיְהִי כְּאָכְלָם מֵהַנָּזִיד וְהֵמָּה צָעָקוּ, וַיֹּאמְרוּ מָוֶת בַּסִּיר אִישׁ הָאֱלֹהִים, וְלֹא יָכְלוּ, לֶאֱכֹל. 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B834CEA-E1F2-477D-B6C0-55C7E7344DE8}"/>
              </a:ext>
            </a:extLst>
          </p:cNvPr>
          <p:cNvSpPr/>
          <p:nvPr/>
        </p:nvSpPr>
        <p:spPr>
          <a:xfrm>
            <a:off x="366426" y="1018241"/>
            <a:ext cx="3993539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he-IL" sz="24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כט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4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וַיָּזֶד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יַעֲקֹב, נָזִיד; וַיָּבֹא עֵשָׂו מִן-הַשָּׂדֶה, וְהוּא </a:t>
            </a:r>
            <a:r>
              <a:rPr lang="he-IL" sz="24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עָיֵף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בראשית כה, 29</a:t>
            </a:r>
            <a:endParaRPr lang="he-IL" dirty="0">
              <a:solidFill>
                <a:schemeClr val="bg1"/>
              </a:solidFill>
              <a:cs typeface="Varela Round" panose="00000500000000000000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1E7D5DE-DB06-462E-8643-D089A9359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02" y="2112998"/>
            <a:ext cx="3400363" cy="36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B935A-C6BB-4E20-94A1-4EF42B2A28CF}"/>
              </a:ext>
            </a:extLst>
          </p:cNvPr>
          <p:cNvSpPr txBox="1"/>
          <p:nvPr/>
        </p:nvSpPr>
        <p:spPr>
          <a:xfrm>
            <a:off x="8802169" y="207384"/>
            <a:ext cx="2970396" cy="734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2400" dirty="0">
                <a:cs typeface="Varela Round" panose="00000500000000000000" pitchFamily="2" charset="-79"/>
              </a:rPr>
              <a:t>    נס הלחם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789D8-1D1E-403A-917D-6AAD22EEAEED}"/>
              </a:ext>
            </a:extLst>
          </p:cNvPr>
          <p:cNvSpPr/>
          <p:nvPr/>
        </p:nvSpPr>
        <p:spPr>
          <a:xfrm>
            <a:off x="4870764" y="1666268"/>
            <a:ext cx="690180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מב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 וְאִישׁ בָּא מִבַּעַל שָׁלִשָׁה, וַיָּבֵא לְאִישׁ הָאֱלֹהִים לֶחֶם בִּכּוּרִים עֶשְׂרִים-לֶחֶם שְׂעֹרִים, וְכַרְמֶל, בְּצִקְלֹנוֹ; וַיֹּאמֶר, תֵּן לָעָם וְיֹאכֵלוּ.  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מג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וַיֹּאמֶר, מְשָׁרְתוֹ, מָה אֶתֵּן זֶה, לִפְנֵי מֵאָה אִישׁ; וַיֹּאמֶר, תֵּן לָעָם וְיֹאכֵלוּ--כִּי כֹה אָמַר יְהוָה, אָכֹל וְהוֹתֵר.  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מד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 וַיִּתֵּן לִפְנֵיהֶם </a:t>
            </a:r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וַיֹּאכְלוּ וַיּוֹתִרוּ, כִּדְבַר יְהוָה.</a:t>
            </a:r>
            <a:endParaRPr lang="he-IL" sz="20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2" descr="שלושה מתכוני בצק מארץ ישראל | עת מקרא">
            <a:extLst>
              <a:ext uri="{FF2B5EF4-FFF2-40B4-BE49-F238E27FC236}">
                <a16:creationId xmlns:a16="http://schemas.microsoft.com/office/drawing/2014/main" id="{CB783090-AD6D-47B6-B55B-785A55E9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7" y="1495734"/>
            <a:ext cx="3666354" cy="244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0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8C7FACF0-D717-4ED3-A4BF-23AE82C82743}"/>
              </a:ext>
            </a:extLst>
          </p:cNvPr>
          <p:cNvSpPr/>
          <p:nvPr/>
        </p:nvSpPr>
        <p:spPr>
          <a:xfrm>
            <a:off x="8938588" y="1239890"/>
            <a:ext cx="20010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צוּר מִשֶּׁלּוֹ אָכַלְנוּ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בָּרְכוּ אֱמוּנַי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שָׂבַעְנוּ וְהוֹתַרְנוּ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כִּדְבַר אֲדֹנָי.</a:t>
            </a:r>
            <a:br>
              <a:rPr lang="he-IL" dirty="0">
                <a:cs typeface="Varela Round" panose="00000500000000000000" pitchFamily="2" charset="-79"/>
              </a:rPr>
            </a:b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הַזָּן אֶת עוֹלָמוֹ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רוֹעֵנוּ אָבִינוּ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אָכַלְנוּ אֶת לַחְמוֹ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וְיֵינוֹ שָׁתִינוּ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עַל כֵּן נוֹדֶה לִשְׁמוֹ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 err="1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וּנְהַלְּלו</a:t>
            </a: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ֹ בְּפִינוּ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אָמַרְנוּ וְעָנִינוּ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אֵין קָדוֹשׁ כַּאֲדֹנָי.</a:t>
            </a:r>
            <a:br>
              <a:rPr lang="he-IL" dirty="0">
                <a:cs typeface="Varela Round" panose="00000500000000000000" pitchFamily="2" charset="-79"/>
              </a:rPr>
            </a:br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D1504BF1-8D38-471A-A78A-1198C08925FC}"/>
              </a:ext>
            </a:extLst>
          </p:cNvPr>
          <p:cNvSpPr/>
          <p:nvPr/>
        </p:nvSpPr>
        <p:spPr>
          <a:xfrm>
            <a:off x="6712223" y="952896"/>
            <a:ext cx="22263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בְּשִׁיר וְקוֹל תּוֹדָה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נְבָרֵךְ </a:t>
            </a:r>
            <a:r>
              <a:rPr lang="he-IL" dirty="0" err="1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לֵאלֹהֵינו</a:t>
            </a: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עַל אֶרֶץ חֶמְדָּה טוֹבָה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שֶׁהִנְחִיל לַאֲבוֹתֵינוּ.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וּמָזוֹן וְצֵדָה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הִשְׂבִּיעַ לְנַפְשֵׁנוּ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חַסְדּוֹ גָּבַר עָלֵינוּ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וְאֱמֶת אֲדֹנָי.</a:t>
            </a:r>
            <a:br>
              <a:rPr lang="he-IL" dirty="0">
                <a:cs typeface="Varela Round" panose="00000500000000000000" pitchFamily="2" charset="-79"/>
              </a:rPr>
            </a:b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רַחֵם בְּחַסְדֶּךָ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עַל עַמְּךָ צוּרֵנוּ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עַל צִיּוֹן מִשְׁכַּן כְּבוֹדֶךָ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זְבוּל בֵּית תִּפְאַרְתֵּנוּ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וּבֶן דָּוִד עַבְדֶּךָ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יָבֹא וְיִגְאָלֵנוּ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רוּחַ אַפֵּינוּ</a:t>
            </a:r>
            <a:br>
              <a:rPr lang="en-US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cs typeface="Varela Round" panose="00000500000000000000" pitchFamily="2" charset="-79"/>
              </a:rPr>
              <a:t>מְשִׁיחַ אֲדֹנָי.</a:t>
            </a:r>
            <a:endParaRPr lang="he-IL" dirty="0">
              <a:solidFill>
                <a:srgbClr val="4A450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1C4CD228-47CC-465E-B1FF-444C67F98E18}"/>
              </a:ext>
            </a:extLst>
          </p:cNvPr>
          <p:cNvSpPr/>
          <p:nvPr/>
        </p:nvSpPr>
        <p:spPr>
          <a:xfrm>
            <a:off x="4613413" y="1179444"/>
            <a:ext cx="2226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יִבָּנֶה הַמִּקְדָּשׁ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עִיר צִיּוֹן תְּמַלֵּא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וְשָׁם נָשִׁיר שִׁיר חָדָשׁ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וּבִרְנָנָה נַעֲלֶה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הָרַחֲמָן הַנִּקְדָּשׁ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יִתְבָּרַךְ וְיִתְעַלֶּה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עַל כּוֹס יַיִן מָלֵא</a:t>
            </a:r>
            <a:br>
              <a:rPr lang="he-IL" dirty="0">
                <a:cs typeface="Varela Round" panose="00000500000000000000" pitchFamily="2" charset="-79"/>
              </a:rPr>
            </a:br>
            <a:r>
              <a:rPr lang="he-IL" dirty="0">
                <a:solidFill>
                  <a:srgbClr val="4A450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כְּבִרְכַּת אֲדֹנָי.</a:t>
            </a:r>
            <a:endParaRPr lang="he-IL" dirty="0">
              <a:cs typeface="Varela Round" panose="00000500000000000000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746BD810-5CCF-4660-AEB3-995BCBCC0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1" r="3738"/>
          <a:stretch/>
        </p:blipFill>
        <p:spPr>
          <a:xfrm>
            <a:off x="796705" y="1049702"/>
            <a:ext cx="3105340" cy="4423036"/>
          </a:xfrm>
          <a:prstGeom prst="rect">
            <a:avLst/>
          </a:prstGeom>
        </p:spPr>
      </p:pic>
      <p:sp>
        <p:nvSpPr>
          <p:cNvPr id="8" name="כותרת 7">
            <a:extLst>
              <a:ext uri="{FF2B5EF4-FFF2-40B4-BE49-F238E27FC236}">
                <a16:creationId xmlns:a16="http://schemas.microsoft.com/office/drawing/2014/main" id="{9FA8B650-D1F4-4E6E-9AE9-8D7FBA0A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sz="3200" dirty="0"/>
              <a:t>צור משלנו אכלנו (עממי ספרדי)</a:t>
            </a:r>
          </a:p>
        </p:txBody>
      </p:sp>
    </p:spTree>
    <p:extLst>
      <p:ext uri="{BB962C8B-B14F-4D97-AF65-F5344CB8AC3E}">
        <p14:creationId xmlns:p14="http://schemas.microsoft.com/office/powerpoint/2010/main" val="335012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13DA49F3-4687-46CB-87DA-661666E5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2400" dirty="0">
                <a:hlinkClick r:id="rId3"/>
              </a:rPr>
              <a:t>צור משלו - משתתפי בוסתן ספרדי 2 </a:t>
            </a:r>
            <a:endParaRPr lang="he-IL" sz="2400" dirty="0"/>
          </a:p>
        </p:txBody>
      </p:sp>
      <p:pic>
        <p:nvPicPr>
          <p:cNvPr id="4" name="מדיה מקוונת 3" title="ￗﾑￗﾕￗﾡￗﾪￗﾟ ￗﾡￗﾤￗﾨￗﾓￗﾙ - ￗﾨￗﾑￗﾧￗﾔ ￗﾨￗﾖ - ￗﾦￗﾕￗﾨ ￗﾞￗﾩￗﾜￗﾕ ￗﾐￗﾛￗﾜￗﾠￗﾕ">
            <a:hlinkClick r:id="" action="ppaction://media"/>
            <a:extLst>
              <a:ext uri="{FF2B5EF4-FFF2-40B4-BE49-F238E27FC236}">
                <a16:creationId xmlns:a16="http://schemas.microsoft.com/office/drawing/2014/main" id="{52AEB5AD-31E6-4277-87B8-0AFB0C06D6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31534" y="1133475"/>
            <a:ext cx="7128933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670E9D95-9ADA-45CB-8173-2650209D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השוואה בין אלישע לאליהו         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3D1AC3C-69F4-44D8-AFF5-A3FB15C449E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7282" y="933094"/>
            <a:ext cx="6355534" cy="5360987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יא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וַתֵּלֶךְ, לָקַחַת; וַיִּקְרָא אֵלֶיהָ וַיֹּאמַר, לִקְחִי-נָא לִי פַּת-לֶחֶם בְּיָדֵךְ.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יב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וַתֹּאמֶר, חַי-יְהוָה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אֱלֹהֶיך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ָ אִם-יֶשׁ-לִי מָעוֹג, כִּי אִם-מְלֹא כַף-קֶמַח בַּכַּד, וּמְעַט-שֶׁמֶן בַּצַּפָּחַת; .. וּבָאתִי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וַעֲשִׂיתִיהו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ּ לִי וְלִבְנִי,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וַאֲכַלְנֻהו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ּ, וָמָתְנוּ.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יג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 אֵלֶיהָ אֵלִיָּהוּ אַל-תִּירְאִי,... אַךְ עֲשִׂי-לִי מִשָּׁם עֻגָה קְטַנָּה בָרִאשֹׁנָה, וְהוֹצֵאת לִי, וְלָךְ וְלִבְנֵךְ, תַּעֲשִׂי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בָּאַחֲרֹנָה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.  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יד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כִּי כֹה אָמַר יְהוָה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אֱלֹהֵי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יִשְׂרָאֵל, כַּד הַקֶּמַח לֹא תִכְלָה, וְצַפַּחַת הַשֶּׁמֶן, לֹא תֶחְסָר:  עַד יוֹם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תתן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- (תֵּת-) יְהוָה, גֶּשֶׁם--עַל-פְּנֵי הָאֲדָמָה.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טו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וַתֵּלֶךְ וַתַּעֲשֶׂה, כִּדְבַר אֵלִיָּהוּ; וַתֹּאכַל הוא-והיא (הִיא-וָהוּא) וּבֵיתָהּ, יָמִים.  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טז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כַּד הַקֶּמַח לֹא כָלָתָה, וְצַפַּחַת הַשֶּׁמֶן לֹא חָסֵר--כִּדְבַר יְהוָה, אֲשֶׁר דִּבֶּר בְּיַד אֵלִיָּהוּ. 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DED9AD18-21D9-4A4D-BF69-E2B266F3AB3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93117" y="933094"/>
            <a:ext cx="5181600" cy="4465637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וְאִישׁ בָּא מִבַּעַל שָׁלִשָׁה, וַיָּבֵא לְאִישׁ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הָאֱלֹהִים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לֶחֶם בִּכּוּרִים עֶשְׂרִים-לֶחֶם שְׂעֹרִים, וְכַרְמֶל, 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בְּצִקְלֹנו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ֹ; וַיֹּאמֶר, תֵּן לָעָם וְיֹאכֵלוּ 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מג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וַיֹּאמֶר, מְשָׁרְתוֹ, מָה אֶתֵּן זֶה, לִפְנֵי מֵאָה אִישׁ; וַיֹּאמֶר, תֵּן לָעָם וְיֹאכֵלוּ--כִּי כֹה אָמַר יְהוָה, אָכֹל וְהוֹתֵר 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מד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r>
              <a:rPr lang="he-IL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וַיִּתֵּן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 לִפְנֵיהֶם וַיֹּאכְלוּ וַיּוֹתִרוּ, כִּדְבַר יְהוָה</a:t>
            </a:r>
          </a:p>
        </p:txBody>
      </p:sp>
    </p:spTree>
    <p:extLst>
      <p:ext uri="{BB962C8B-B14F-4D97-AF65-F5344CB8AC3E}">
        <p14:creationId xmlns:p14="http://schemas.microsoft.com/office/powerpoint/2010/main" val="98001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D09400-2A4D-4FD9-A6AA-C7BFDB9C4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165647"/>
              </p:ext>
            </p:extLst>
          </p:nvPr>
        </p:nvGraphicFramePr>
        <p:xfrm>
          <a:off x="4331967" y="636233"/>
          <a:ext cx="812694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70C577-0D89-4A20-8924-0D05C7FD0A1E}"/>
              </a:ext>
            </a:extLst>
          </p:cNvPr>
          <p:cNvSpPr txBox="1"/>
          <p:nvPr/>
        </p:nvSpPr>
        <p:spPr>
          <a:xfrm>
            <a:off x="896293" y="5018502"/>
            <a:ext cx="307707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  <a:cs typeface="Varela Round" panose="00000500000000000000" pitchFamily="2" charset="-79"/>
              </a:rPr>
              <a:t>מה מאפיין ניסים אלו?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41E35D9-9AF2-4A81-B9A9-FEF245EC15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49" y="0"/>
            <a:ext cx="4102594" cy="4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2021B-6F6F-424C-A6E1-59F03B87538C}"/>
              </a:ext>
            </a:extLst>
          </p:cNvPr>
          <p:cNvSpPr txBox="1"/>
          <p:nvPr/>
        </p:nvSpPr>
        <p:spPr>
          <a:xfrm>
            <a:off x="1720158" y="1477376"/>
            <a:ext cx="7859731" cy="235064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cs typeface="Varela Round" panose="00000500000000000000" pitchFamily="2" charset="-79"/>
              </a:rPr>
              <a:t>אלו תכונות של אלישע מדגישים ניסים אלו?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2060"/>
                </a:solidFill>
                <a:cs typeface="Varela Round" panose="00000500000000000000" pitchFamily="2" charset="-79"/>
              </a:rPr>
              <a:t>מהו המסר שעובר לקורא, בתיאורי ניסים אלו? 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D7743A7-5B46-481E-B9B6-74631493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0070C0"/>
                </a:solidFill>
              </a:rPr>
              <a:t>שאלה למחשבה</a:t>
            </a:r>
          </a:p>
        </p:txBody>
      </p:sp>
    </p:spTree>
    <p:extLst>
      <p:ext uri="{BB962C8B-B14F-4D97-AF65-F5344CB8AC3E}">
        <p14:creationId xmlns:p14="http://schemas.microsoft.com/office/powerpoint/2010/main" val="351329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113" y="3743867"/>
            <a:ext cx="9613777" cy="1415378"/>
          </a:xfrm>
        </p:spPr>
        <p:txBody>
          <a:bodyPr vert="horz" wrap="none" lIns="36000" tIns="36000" rIns="36000" bIns="36000" rtlCol="1" anchor="ctr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3083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30116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98127" y="1924172"/>
            <a:ext cx="10871177" cy="985651"/>
          </a:xfrm>
        </p:spPr>
        <p:txBody>
          <a:bodyPr/>
          <a:lstStyle/>
          <a:p>
            <a:br>
              <a:rPr lang="en-US" sz="4400" dirty="0">
                <a:solidFill>
                  <a:srgbClr val="192A72"/>
                </a:solidFill>
              </a:rPr>
            </a:br>
            <a:r>
              <a:rPr lang="he-IL" sz="4400" dirty="0">
                <a:solidFill>
                  <a:srgbClr val="192A72"/>
                </a:solidFill>
              </a:rPr>
              <a:t>הגם אלישע בנביאים?</a:t>
            </a:r>
            <a:br>
              <a:rPr lang="en-US" sz="2400" dirty="0">
                <a:solidFill>
                  <a:srgbClr val="192A72"/>
                </a:solidFill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תנך לחטיבת הביניים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דר. נעה בר חושן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6">
            <a:extLst>
              <a:ext uri="{FF2B5EF4-FFF2-40B4-BE49-F238E27FC236}">
                <a16:creationId xmlns:a16="http://schemas.microsoft.com/office/drawing/2014/main" id="{EB049150-E956-488B-8340-50C8357E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שיעור שני: אלישע בעל הנס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877EB-59DA-44C4-AE9A-49425DE69885}"/>
              </a:ext>
            </a:extLst>
          </p:cNvPr>
          <p:cNvSpPr txBox="1"/>
          <p:nvPr/>
        </p:nvSpPr>
        <p:spPr>
          <a:xfrm>
            <a:off x="5315484" y="2505670"/>
            <a:ext cx="460618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>
                <a:cs typeface="Varela Round" panose="00000500000000000000" pitchFamily="2" charset="-79"/>
              </a:rPr>
              <a:t>א. תיאור ניסי אלישע </a:t>
            </a:r>
          </a:p>
          <a:p>
            <a:pPr algn="r"/>
            <a:endParaRPr lang="he-IL" sz="2400" dirty="0">
              <a:cs typeface="Varela Round" panose="00000500000000000000" pitchFamily="2" charset="-79"/>
            </a:endParaRPr>
          </a:p>
          <a:p>
            <a:pPr algn="r"/>
            <a:r>
              <a:rPr lang="he-IL" sz="2400" dirty="0">
                <a:cs typeface="Varela Round" panose="00000500000000000000" pitchFamily="2" charset="-79"/>
              </a:rPr>
              <a:t>ב. דגשים ומשמעות בניסים אלו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C71CB-20AC-444B-AC6E-885D3BDDB71B}"/>
              </a:ext>
            </a:extLst>
          </p:cNvPr>
          <p:cNvSpPr/>
          <p:nvPr/>
        </p:nvSpPr>
        <p:spPr>
          <a:xfrm>
            <a:off x="7596992" y="1295119"/>
            <a:ext cx="2324675" cy="734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sz="2400" b="1" dirty="0">
                <a:solidFill>
                  <a:srgbClr val="0070C0"/>
                </a:solidFill>
                <a:cs typeface="Varela Round" panose="00000500000000000000" pitchFamily="2" charset="-79"/>
              </a:rPr>
              <a:t>מלכים ב, פרק ד</a:t>
            </a:r>
            <a:r>
              <a:rPr lang="he-IL" sz="2400" dirty="0">
                <a:solidFill>
                  <a:srgbClr val="0070C0"/>
                </a:solidFill>
                <a:cs typeface="Varela Round" panose="00000500000000000000" pitchFamily="2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3545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B935A-C6BB-4E20-94A1-4EF42B2A28CF}"/>
              </a:ext>
            </a:extLst>
          </p:cNvPr>
          <p:cNvSpPr txBox="1"/>
          <p:nvPr/>
        </p:nvSpPr>
        <p:spPr>
          <a:xfrm>
            <a:off x="8802169" y="207384"/>
            <a:ext cx="2970396" cy="734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2400" dirty="0">
                <a:cs typeface="Varela Round" panose="00000500000000000000" pitchFamily="2" charset="-79"/>
              </a:rPr>
              <a:t>    נס השמן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789D8-1D1E-403A-917D-6AAD22EEAEED}"/>
              </a:ext>
            </a:extLst>
          </p:cNvPr>
          <p:cNvSpPr/>
          <p:nvPr/>
        </p:nvSpPr>
        <p:spPr>
          <a:xfrm>
            <a:off x="4666620" y="1213008"/>
            <a:ext cx="7175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וְאִשָּׁה אַחַת מִנְּשֵׁי בְנֵי-הַנְּבִיאִים צָעֲקָה אֶל-אֱלִישָׁע לֵאמֹר, עַבְדְּךָ אִישִׁי מֵת, וְאַתָּה יָדַעְתָּ, כִּי עַבְדְּךָ הָיָה יָרֵא אֶת-יְהוָה; וְהַנֹּשֶׁה--בָּא לָקַחַת אֶת-שְׁנֵי יְלָדַי לוֹ, לַעֲבָדִים.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 אֵלֶיהָ אֱלִישָׁע, מָה אֶעֱשֶׂה-לָּךְ, הַגִּידִי לִי, מַה-יֶּשׁ-לכי (לָךְ) בַּבָּיִת; וַתֹּאמֶר, אֵין לְשִׁפְחָתְךָ כֹל בַּבַּיִת, כִּי, אִם-אָסוּךְ שָׁמֶן.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ג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וַיֹּאמֶר, לְכִי שַׁאֲלִי-לָךְ כֵּלִים מִן-הַחוּץ, מֵאֵת, כָּל-שכנכי (שְׁכֵנָיִךְ)--כֵּלִים רֵקִים, אַל-תַּמְעִיטִי.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ד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וּבָאת, וְסָגַרְתְּ הַדֶּלֶת בַּעֲדֵךְ וּבְעַד-בָּנַיִךְ, וְיָצַקְתְּ, עַל כָּל-הַכֵּלִים הָאֵלֶּה; וְהַמָּלֵא, תַּסִּיעִי.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וַתֵּלֶךְ, מֵאִתּוֹ, וַתִּסְגֹּר הַדֶּלֶת, בַּעֲדָהּ וּבְעַד בָּנֶיהָ; הֵם מַגִּישִׁים אֵלֶיהָ, וְהִיא מיצקת (מוֹצָקֶת).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וַיְהִי כִּמְלֹאת הַכֵּלִים, וַתֹּאמֶר אֶל-בְּנָהּ הַגִּישָׁה אֵלַי עוֹד כֶּלִי, וַיֹּאמֶר אֵלֶיהָ, אֵין עוֹד כֶּלִי; וַיַּעֲמֹד, הַשָּׁמֶן.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ז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וַתָּבֹא, וַתַּגֵּד לְאִישׁ הָאֱלֹהִים, וַיֹּאמֶר לְכִי מִכְרִי אֶת-הַשֶּׁמֶן, וְשַׁלְּמִי אֶת-נשיכי (נִשְׁיֵךְ); וְאַתְּ בניכי (וּבָנַיִךְ), תִּחְיִי בַּנּוֹתָר.</a:t>
            </a:r>
            <a:endParaRPr lang="he-IL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מלכים ב, ד.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DA133D2-A20E-4570-BF9E-76F3F31CEC97}"/>
              </a:ext>
            </a:extLst>
          </p:cNvPr>
          <p:cNvSpPr txBox="1"/>
          <p:nvPr/>
        </p:nvSpPr>
        <p:spPr>
          <a:xfrm>
            <a:off x="877193" y="4833038"/>
            <a:ext cx="2816621" cy="885242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dirty="0">
                <a:solidFill>
                  <a:schemeClr val="bg1"/>
                </a:solidFill>
                <a:cs typeface="Varela Round" panose="00000500000000000000" pitchFamily="2" charset="-79"/>
              </a:rPr>
              <a:t>כד הקמח לא תכלה.. וצפחת השמן לא תחסר..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9B8D9EA-1728-4D8E-8FBF-A1B42EF2C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63" y="409988"/>
            <a:ext cx="4148956" cy="42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1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B935A-C6BB-4E20-94A1-4EF42B2A28CF}"/>
              </a:ext>
            </a:extLst>
          </p:cNvPr>
          <p:cNvSpPr txBox="1"/>
          <p:nvPr/>
        </p:nvSpPr>
        <p:spPr>
          <a:xfrm>
            <a:off x="8802169" y="207384"/>
            <a:ext cx="2970396" cy="734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2400" dirty="0">
                <a:cs typeface="Varela Round" panose="00000500000000000000" pitchFamily="2" charset="-79"/>
              </a:rPr>
              <a:t>    נס הבן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789D8-1D1E-403A-917D-6AAD22EEAEED}"/>
              </a:ext>
            </a:extLst>
          </p:cNvPr>
          <p:cNvSpPr/>
          <p:nvPr/>
        </p:nvSpPr>
        <p:spPr>
          <a:xfrm>
            <a:off x="3603279" y="1189669"/>
            <a:ext cx="8169286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וַיְהִי הַיּוֹם וַיַּעֲבֹר אֱלִישָׁע אֶל-שׁוּנֵם, וְשָׁם אִשָּׁה גְדוֹלָה, וַתַּחֲזֶק-בּוֹ, לֶאֱכָל-לָחֶם; וַיְהִי מִדֵּי עָבְרוֹ, יָסֻר שָׁמָּה לֶאֱכָל-לָחֶם.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ט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וַתֹּאמֶר, אֶל-אִישָׁהּ, הִנֵּה-נָא יָדַעְתִּי, כִּי אִישׁ אֱלֹהִים קָדוֹשׁ הוּא--עֹבֵר עָלֵינוּ, תָּמִיד.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נַעֲשֶׂה-נָּא עֲלִיַּת-קִיר קְטַנָּה, וְנָשִׂים לוֹ שָׁם מִטָּה וְשֻׁלְחָן וְכִסֵּא וּמְנוֹרָה; וְהָיָה בְּבֹאוֹ אֵלֵינוּ, יָסוּר שָׁמָּה.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יא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וַיְהִי הַיּוֹם, וַיָּבֹא שָׁמָּה; וַיָּסַר אֶל-הָעֲלִיָּה, וַיִּשְׁכַּב-שָׁמָּה.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יב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 אֶל-גֵּיחֲזִי נַעֲרוֹ, קְרָא לַשּׁוּנַמִּית הַזֹּאת; וַיִּקְרָא-לָהּ--וַתַּעֲמֹד, לְפָנָיו.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יג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 לוֹ, אֱמָר-נָא אֵלֶיהָ הִנֵּה חָרַדְתְּ אֵלֵינוּ אֶת-כָּל-הַחֲרָדָה הַזֹּאת, מֶה לַעֲשׂוֹת לָךְ, הֲיֵשׁ לְדַבֶּר-לָךְ אֶל-הַמֶּלֶךְ אוֹ אֶל-שַׂר הַצָּבָא; וַתֹּאמֶר, בְּתוֹךְ עַמִּי אָנֹכִי יֹשָׁבֶת.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יד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וַיֹּאמֶר, וּמֶה לַעֲשׂוֹת לָהּ; וַיֹּאמֶר גֵּיחֲזִי, אֲבָל בֵּן אֵין-לָהּ--וְאִישָׁהּ זָקֵן.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טו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וַיֹּאמֶר, קְרָא-לָהּ; וַיִּקְרָא-לָהּ--וַתַּעֲמֹד, בַּפָּתַח.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טז</a:t>
            </a:r>
            <a:r>
              <a:rPr lang="he-IL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וַיֹּאמֶר, לַמּוֹעֵד הַזֶּה כָּעֵת חַיָּה, אתי (אַתְּ), חֹבֶקֶת בֵּן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; וַתֹּאמֶר, אַל-אֲדֹנִי אִישׁ הָאֱלֹהִים--אַל-תְּכַזֵּב, בְּשִׁפְחָתֶךָ.  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יז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 וַתַּהַר הָאִשָּׁה, וַתֵּלֶד בֵּן, לַמּוֹעֵד הַזֶּה כָּעֵת חַיָּה, אֲשֶׁר-דִּבֶּר אֵלֶיהָ אֱלִישָׁע. 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20CB371-4AB4-40E3-80FD-DA83D6A5258A}"/>
              </a:ext>
            </a:extLst>
          </p:cNvPr>
          <p:cNvSpPr/>
          <p:nvPr/>
        </p:nvSpPr>
        <p:spPr>
          <a:xfrm>
            <a:off x="216342" y="5316652"/>
            <a:ext cx="6801862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וַיֹּאמֶר, שׁוֹב אָשׁוּב אֵלֶיךָ כָּעֵת חַיָּה, וְהִנֵּה-בֵן, לְשָׂרָה אִשְׁתֶּךָ  בראשית </a:t>
            </a:r>
            <a:r>
              <a:rPr lang="he-IL" sz="20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יח</a:t>
            </a:r>
            <a:r>
              <a:rPr lang="he-IL" sz="2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10</a:t>
            </a:r>
            <a:endParaRPr lang="he-IL" sz="2000" dirty="0">
              <a:solidFill>
                <a:schemeClr val="bg1"/>
              </a:solidFill>
              <a:cs typeface="Varela Round" panose="00000500000000000000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2A7D32A-0105-434A-A594-0CE2D37A3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6" y="923735"/>
            <a:ext cx="3065732" cy="30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6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001013-FF7A-4342-99D3-DEA88FDD1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2400" dirty="0">
                <a:hlinkClick r:id="rId3"/>
              </a:rPr>
              <a:t>אורי רחל אחינועם ניני</a:t>
            </a:r>
            <a:endParaRPr lang="he-IL" sz="2400" dirty="0"/>
          </a:p>
        </p:txBody>
      </p:sp>
      <p:pic>
        <p:nvPicPr>
          <p:cNvPr id="5" name="מדיה מקוונת 4" title="ￗﾐￗﾗￗﾙￗﾠￗﾕￗﾢￗﾝ ￗﾠￗﾙￗﾠￗﾙ ￗﾐￗﾕￗﾨￗﾙ ￗﾢￗﾧￗﾨￗﾔ">
            <a:hlinkClick r:id="" action="ppaction://media"/>
            <a:extLst>
              <a:ext uri="{FF2B5EF4-FFF2-40B4-BE49-F238E27FC236}">
                <a16:creationId xmlns:a16="http://schemas.microsoft.com/office/drawing/2014/main" id="{A8DABBFE-6192-4A5A-A922-E78F052D77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81350" y="1244600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B935A-C6BB-4E20-94A1-4EF42B2A28CF}"/>
              </a:ext>
            </a:extLst>
          </p:cNvPr>
          <p:cNvSpPr txBox="1"/>
          <p:nvPr/>
        </p:nvSpPr>
        <p:spPr>
          <a:xfrm>
            <a:off x="8802169" y="207384"/>
            <a:ext cx="2970396" cy="734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2400" dirty="0">
                <a:cs typeface="Varela Round" panose="00000500000000000000" pitchFamily="2" charset="-79"/>
              </a:rPr>
              <a:t>    נס הבן  החי - המת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789D8-1D1E-403A-917D-6AAD22EEAEED}"/>
              </a:ext>
            </a:extLst>
          </p:cNvPr>
          <p:cNvSpPr/>
          <p:nvPr/>
        </p:nvSpPr>
        <p:spPr>
          <a:xfrm>
            <a:off x="5150498" y="1282792"/>
            <a:ext cx="6648185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ח 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וַיִּגְדַּל, הַיָּלֶד; וַיְהִי הַיּוֹם, וַיֵּצֵא אֶל-אָבִיו אֶל-הַקֹּצְרִים.  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יט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וַיֹּאמֶר אֶל-אָבִיו, רֹאשִׁי רֹאשִׁי; וַיֹּאמֶר, אֶל-הַנַּעַר, שָׂאֵהוּ, אֶל-אִמּוֹ.  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כ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וַיִּשָּׂאֵהוּ--וַיְבִיאֵהוּ, אֶל-אִמּוֹ; וַיֵּשֶׁב עַל-בִּרְכֶּיהָ עַד-הַצָּהֳרַיִם, וַיָּמֹת.  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כא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וַתַּעַל, וַתַּשְׁכִּבֵהוּ, עַל-מִטַּת, אִישׁ הָאֱלֹהִים; וַתִּסְגֹּר בַּעֲדוֹ, וַתֵּצֵא.  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כב</a:t>
            </a:r>
            <a:r>
              <a:rPr lang="he-IL" sz="2000" dirty="0">
                <a:latin typeface="David" panose="020E0502060401010101" pitchFamily="34" charset="-79"/>
                <a:cs typeface="David" panose="020E0502060401010101" pitchFamily="34" charset="-79"/>
              </a:rPr>
              <a:t> וַתִּקְרָא, אֶל-אִישָׁהּ, וַתֹּאמֶר שִׁלְחָה נָא לִי אֶחָד מִן-הַנְּעָרִים, וְאַחַת הָאֲתֹנוֹת; וְאָרוּצָה עַד-אִישׁ הָאֱלֹהִים, וְאָשׁוּבָה. 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5CE02ED-D572-4E90-8532-CB87E34E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70" y="371556"/>
            <a:ext cx="3554308" cy="51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B935A-C6BB-4E20-94A1-4EF42B2A28CF}"/>
              </a:ext>
            </a:extLst>
          </p:cNvPr>
          <p:cNvSpPr txBox="1"/>
          <p:nvPr/>
        </p:nvSpPr>
        <p:spPr>
          <a:xfrm>
            <a:off x="8802169" y="207384"/>
            <a:ext cx="2970396" cy="734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2400" dirty="0">
                <a:cs typeface="Varela Round" panose="00000500000000000000" pitchFamily="2" charset="-79"/>
              </a:rPr>
              <a:t>    נס הבן  החי - המת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50ADA-8B5F-44D3-ADFD-179AD0A8404C}"/>
              </a:ext>
            </a:extLst>
          </p:cNvPr>
          <p:cNvSpPr/>
          <p:nvPr/>
        </p:nvSpPr>
        <p:spPr>
          <a:xfrm>
            <a:off x="3559260" y="1584621"/>
            <a:ext cx="7991062" cy="114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</a:t>
            </a:r>
            <a:r>
              <a:rPr lang="he-IL" sz="24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וַתֹּאמֶר, הֲשָׁאַלְתִּי בֵן מֵאֵת אֲדֹנִי; הֲלֹא אָמַרְתִּי, לֹא תַשְׁלֶה אֹתִי.  ..  </a:t>
            </a:r>
            <a:r>
              <a:rPr lang="he-IL" sz="16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מלכים ב, ד 28 </a:t>
            </a:r>
            <a:endParaRPr lang="he-IL" sz="1600" dirty="0">
              <a:cs typeface="Varela Round" panose="00000500000000000000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E27C828-CFAC-40D8-B1B3-5DCE9AB5A2B6}"/>
              </a:ext>
            </a:extLst>
          </p:cNvPr>
          <p:cNvSpPr/>
          <p:nvPr/>
        </p:nvSpPr>
        <p:spPr>
          <a:xfrm>
            <a:off x="959798" y="4681080"/>
            <a:ext cx="5703552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וַיְהִי לִתְקֻפוֹת הַיָּמִים, </a:t>
            </a:r>
            <a:r>
              <a:rPr lang="he-IL" sz="24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וַתַּהַר</a:t>
            </a:r>
            <a:r>
              <a:rPr lang="he-IL" sz="2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חַנָּה וַתֵּלֶד בֵּן; וַתִּקְרָא אֶת-שְׁמוֹ שְׁמוּאֵל, כִּי מֵיְהוָה שְׁאִלְתִּיו </a:t>
            </a:r>
            <a:r>
              <a:rPr lang="he-IL" sz="14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שמואל א, א, 20</a:t>
            </a:r>
            <a:endParaRPr lang="he-IL" sz="1400" dirty="0">
              <a:solidFill>
                <a:schemeClr val="bg1"/>
              </a:solidFill>
              <a:cs typeface="Varela Round" panose="00000500000000000000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88C62C3D-BB37-48D2-A4B4-A22DEEB04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87"/>
          <a:stretch/>
        </p:blipFill>
        <p:spPr>
          <a:xfrm>
            <a:off x="543339" y="555714"/>
            <a:ext cx="4136165" cy="34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8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B935A-C6BB-4E20-94A1-4EF42B2A28CF}"/>
              </a:ext>
            </a:extLst>
          </p:cNvPr>
          <p:cNvSpPr txBox="1"/>
          <p:nvPr/>
        </p:nvSpPr>
        <p:spPr>
          <a:xfrm>
            <a:off x="8802169" y="207384"/>
            <a:ext cx="2970396" cy="734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2400" dirty="0">
                <a:cs typeface="Varela Round" panose="00000500000000000000" pitchFamily="2" charset="-79"/>
              </a:rPr>
              <a:t>    נס הבן  החי - המת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50ADA-8B5F-44D3-ADFD-179AD0A8404C}"/>
              </a:ext>
            </a:extLst>
          </p:cNvPr>
          <p:cNvSpPr/>
          <p:nvPr/>
        </p:nvSpPr>
        <p:spPr>
          <a:xfrm>
            <a:off x="832919" y="1348404"/>
            <a:ext cx="10939646" cy="328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כח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וַתֹּאמֶר, הֲשָׁאַלְתִּי בֵן מֵאֵת אֲדֹנִי; הֲלֹא אָמַרְתִּי, לֹא תַשְׁלֶה אֹתִי.  ..  </a:t>
            </a: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וַתֹּאמֶר אֵם הַנַּעַר, חַי-יְהוָה וְחֵי-נַפְשְׁךָ אִם-אֶעֶזְבֶךָּ; וַיָּקָם, וַיֵּלֶךְ אַחֲרֶיהָ.  </a:t>
            </a: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וְגֵחֲזִי עָבַר לִפְנֵיהֶם, וַיָּשֶׂם אֶת-הַמִּשְׁעֶנֶת עַל-פְּנֵי הַנַּעַר, וְאֵין קוֹל, וְאֵין קָשֶׁב; וַיָּשָׁב לִקְרָאתוֹ וַיַּגֶּד-לוֹ לֵאמֹר, לֹא הֵקִיץ הַנָּעַר. </a:t>
            </a: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וַיָּבֹא אֱלִישָׁע, הַבָּיְתָה; וְהִנֵּה הַנַּעַר מֵת, מֻשְׁכָּב עַל-מִטָּתוֹ.  </a:t>
            </a: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לג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וַיָּבֹא, </a:t>
            </a:r>
            <a:r>
              <a:rPr lang="he-IL" sz="2000" dirty="0" err="1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וַיִּסְגֹּר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הַדֶּל ֶת בְּעַד שְׁנֵיהֶם; וַיִּתְפַּלֵּל, אֶל-יְהוָה.  </a:t>
            </a: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וַיַּעַל וַיִּשְׁכַּב עַל-הַיֶּלֶד, וַיָּשֶׂם פִּיו עַל-פִּיו וְעֵינָיו עַל-עֵינָיו וְכַפָּיו עַל-כַּפָּו, וַיִּגְהַר, עָלָיו; וַיָּחָם, בְּשַׂר הַיָּלֶד.  </a:t>
            </a: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וַיָּשָׁב וַיֵּלֶךְ בַּבַּיִת, אַחַת הֵנָּה וְאַחַת הֵנָּה, וַיַּעַל, וַיִּגְהַר עָלָיו; וַיְזוֹרֵר הַנַּעַר עַד-שֶׁבַע פְּעָמִים, וַיִּפְקַח הַנַּעַר אֶת-עֵינָיו.  </a:t>
            </a: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וַיִּקְרָא אֶל-גֵּיחֲזִי, וַיֹּאמֶר קְרָא אֶל-הַשֻּׁנַמִּית הַזֹּאת, וַיִּקְרָאֶהָ, וַתָּבֹא אֵלָיו; וַיֹּאמֶר, שְׂאִי בְנֵךְ.  </a:t>
            </a:r>
            <a:r>
              <a:rPr lang="he-IL" sz="20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לז</a:t>
            </a:r>
            <a:r>
              <a:rPr lang="he-IL" sz="2000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 וַתָּבֹא וַתִּפֹּל עַל-רַגְלָיו, וַתִּשְׁתַּחוּ אָרְצָה; וַתִּשָּׂא אֶת-בְּנָהּ, וַתֵּצֵא.  {פ}</a:t>
            </a:r>
            <a:endParaRPr lang="he-IL" sz="20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084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1519</Words>
  <Application>Microsoft Office PowerPoint</Application>
  <PresentationFormat>מסך רחב</PresentationFormat>
  <Paragraphs>64</Paragraphs>
  <Slides>18</Slides>
  <Notes>1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David</vt:lpstr>
      <vt:lpstr>Varela Round</vt:lpstr>
      <vt:lpstr>Office Theme</vt:lpstr>
      <vt:lpstr>מערכת שידורים לאומית</vt:lpstr>
      <vt:lpstr> הגם אלישע בנביאים? </vt:lpstr>
      <vt:lpstr>שיעור שני: אלישע בעל הנס</vt:lpstr>
      <vt:lpstr>מצגת של PowerPoint‏</vt:lpstr>
      <vt:lpstr>מצגת של PowerPoint‏</vt:lpstr>
      <vt:lpstr>אורי רחל אחינועם ניני</vt:lpstr>
      <vt:lpstr>מצגת של PowerPoint‏</vt:lpstr>
      <vt:lpstr>מצגת של PowerPoint‏</vt:lpstr>
      <vt:lpstr>מצגת של PowerPoint‏</vt:lpstr>
      <vt:lpstr>השוואה בין אלישע לאליהו         </vt:lpstr>
      <vt:lpstr>מצגת של PowerPoint‏</vt:lpstr>
      <vt:lpstr>מצגת של PowerPoint‏</vt:lpstr>
      <vt:lpstr>צור משלנו אכלנו (עממי ספרדי)</vt:lpstr>
      <vt:lpstr>צור משלו - משתתפי בוסתן ספרדי 2 </vt:lpstr>
      <vt:lpstr>השוואה בין אלישע לאליהו         </vt:lpstr>
      <vt:lpstr>מצגת של PowerPoint‏</vt:lpstr>
      <vt:lpstr>שאלה למחשבה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Noah Bar-Gosen</dc:creator>
  <cp:lastModifiedBy>נעמה כהן-לוז</cp:lastModifiedBy>
  <cp:revision>9</cp:revision>
  <dcterms:created xsi:type="dcterms:W3CDTF">2020-04-20T07:09:34Z</dcterms:created>
  <dcterms:modified xsi:type="dcterms:W3CDTF">2020-06-14T15:14:39Z</dcterms:modified>
</cp:coreProperties>
</file>