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9"/>
  </p:notesMasterIdLst>
  <p:sldIdLst>
    <p:sldId id="257" r:id="rId2"/>
    <p:sldId id="262" r:id="rId3"/>
    <p:sldId id="263" r:id="rId4"/>
    <p:sldId id="288" r:id="rId5"/>
    <p:sldId id="367" r:id="rId6"/>
    <p:sldId id="416" r:id="rId7"/>
    <p:sldId id="482" r:id="rId8"/>
    <p:sldId id="483" r:id="rId9"/>
    <p:sldId id="485" r:id="rId10"/>
    <p:sldId id="455" r:id="rId11"/>
    <p:sldId id="494" r:id="rId12"/>
    <p:sldId id="486" r:id="rId13"/>
    <p:sldId id="495" r:id="rId14"/>
    <p:sldId id="454" r:id="rId15"/>
    <p:sldId id="472" r:id="rId16"/>
    <p:sldId id="479" r:id="rId17"/>
    <p:sldId id="480" r:id="rId18"/>
    <p:sldId id="481" r:id="rId19"/>
    <p:sldId id="473" r:id="rId20"/>
    <p:sldId id="474" r:id="rId21"/>
    <p:sldId id="417" r:id="rId22"/>
    <p:sldId id="475" r:id="rId23"/>
    <p:sldId id="515" r:id="rId24"/>
    <p:sldId id="520" r:id="rId25"/>
    <p:sldId id="303" r:id="rId26"/>
    <p:sldId id="521" r:id="rId27"/>
    <p:sldId id="424" r:id="rId28"/>
    <p:sldId id="426" r:id="rId29"/>
    <p:sldId id="477" r:id="rId30"/>
    <p:sldId id="471" r:id="rId31"/>
    <p:sldId id="517" r:id="rId32"/>
    <p:sldId id="519" r:id="rId33"/>
    <p:sldId id="491" r:id="rId34"/>
    <p:sldId id="514" r:id="rId35"/>
    <p:sldId id="478" r:id="rId36"/>
    <p:sldId id="493" r:id="rId37"/>
    <p:sldId id="496" r:id="rId38"/>
    <p:sldId id="510" r:id="rId39"/>
    <p:sldId id="511" r:id="rId40"/>
    <p:sldId id="506" r:id="rId41"/>
    <p:sldId id="507" r:id="rId42"/>
    <p:sldId id="504" r:id="rId43"/>
    <p:sldId id="505" r:id="rId44"/>
    <p:sldId id="492" r:id="rId45"/>
    <p:sldId id="468" r:id="rId46"/>
    <p:sldId id="489" r:id="rId47"/>
    <p:sldId id="497" r:id="rId48"/>
    <p:sldId id="498" r:id="rId49"/>
    <p:sldId id="499" r:id="rId50"/>
    <p:sldId id="500" r:id="rId51"/>
    <p:sldId id="501" r:id="rId52"/>
    <p:sldId id="502" r:id="rId53"/>
    <p:sldId id="488" r:id="rId54"/>
    <p:sldId id="490" r:id="rId55"/>
    <p:sldId id="503" r:id="rId56"/>
    <p:sldId id="339" r:id="rId57"/>
    <p:sldId id="291" r:id="rId5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A4AB"/>
    <a:srgbClr val="192A72"/>
    <a:srgbClr val="92D050"/>
    <a:srgbClr val="12B4BC"/>
    <a:srgbClr val="CBCCD2"/>
    <a:srgbClr val="E6E7F0"/>
    <a:srgbClr val="B4C7E7"/>
    <a:srgbClr val="E9EBF5"/>
    <a:srgbClr val="E0E0E0"/>
    <a:srgbClr val="6C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637" autoAdjust="0"/>
    <p:restoredTop sz="95140" autoAdjust="0"/>
  </p:normalViewPr>
  <p:slideViewPr>
    <p:cSldViewPr snapToGrid="0" snapToObjects="1">
      <p:cViewPr varScale="1">
        <p:scale>
          <a:sx n="102" d="100"/>
          <a:sy n="102" d="100"/>
        </p:scale>
        <p:origin x="186" y="96"/>
      </p:cViewPr>
      <p:guideLst>
        <p:guide orient="horz" pos="2160"/>
        <p:guide pos="3841"/>
      </p:guideLst>
    </p:cSldViewPr>
  </p:slideViewPr>
  <p:outlineViewPr>
    <p:cViewPr>
      <p:scale>
        <a:sx n="33" d="100"/>
        <a:sy n="33" d="100"/>
      </p:scale>
      <p:origin x="0" y="-29272"/>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912" y="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ב'/אב/תש"ף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hutterstock.com/vector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shutterstock.com/g/designua"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hutterstock.com/search/illustration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shutterstock.com/g/logos201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180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11</a:t>
            </a:fld>
            <a:endParaRPr lang="he-IL"/>
          </a:p>
        </p:txBody>
      </p:sp>
    </p:spTree>
    <p:extLst>
      <p:ext uri="{BB962C8B-B14F-4D97-AF65-F5344CB8AC3E}">
        <p14:creationId xmlns:p14="http://schemas.microsoft.com/office/powerpoint/2010/main" val="512075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12</a:t>
            </a:fld>
            <a:endParaRPr lang="he-IL"/>
          </a:p>
        </p:txBody>
      </p:sp>
    </p:spTree>
    <p:extLst>
      <p:ext uri="{BB962C8B-B14F-4D97-AF65-F5344CB8AC3E}">
        <p14:creationId xmlns:p14="http://schemas.microsoft.com/office/powerpoint/2010/main" val="2105792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13</a:t>
            </a:fld>
            <a:endParaRPr lang="he-IL"/>
          </a:p>
        </p:txBody>
      </p:sp>
    </p:spTree>
    <p:extLst>
      <p:ext uri="{BB962C8B-B14F-4D97-AF65-F5344CB8AC3E}">
        <p14:creationId xmlns:p14="http://schemas.microsoft.com/office/powerpoint/2010/main" val="3968764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14</a:t>
            </a:fld>
            <a:endParaRPr lang="he-IL"/>
          </a:p>
        </p:txBody>
      </p:sp>
    </p:spTree>
    <p:extLst>
      <p:ext uri="{BB962C8B-B14F-4D97-AF65-F5344CB8AC3E}">
        <p14:creationId xmlns:p14="http://schemas.microsoft.com/office/powerpoint/2010/main" val="4150330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הסבר בע"פ לגבי התמונה ומה רואים בה</a:t>
            </a:r>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15</a:t>
            </a:fld>
            <a:endParaRPr lang="he-IL"/>
          </a:p>
        </p:txBody>
      </p:sp>
    </p:spTree>
    <p:extLst>
      <p:ext uri="{BB962C8B-B14F-4D97-AF65-F5344CB8AC3E}">
        <p14:creationId xmlns:p14="http://schemas.microsoft.com/office/powerpoint/2010/main" val="259425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הסבר בע"פ לגבי התמונה ומה רואים בה</a:t>
            </a:r>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16</a:t>
            </a:fld>
            <a:endParaRPr lang="he-IL"/>
          </a:p>
        </p:txBody>
      </p:sp>
    </p:spTree>
    <p:extLst>
      <p:ext uri="{BB962C8B-B14F-4D97-AF65-F5344CB8AC3E}">
        <p14:creationId xmlns:p14="http://schemas.microsoft.com/office/powerpoint/2010/main" val="2468040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הסבר בע"פ לגבי התמונה ומה רואים בה</a:t>
            </a:r>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17</a:t>
            </a:fld>
            <a:endParaRPr lang="he-IL"/>
          </a:p>
        </p:txBody>
      </p:sp>
    </p:spTree>
    <p:extLst>
      <p:ext uri="{BB962C8B-B14F-4D97-AF65-F5344CB8AC3E}">
        <p14:creationId xmlns:p14="http://schemas.microsoft.com/office/powerpoint/2010/main" val="2037015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הסבר בע"פ לגבי התמונה ומה רואים בה</a:t>
            </a:r>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18</a:t>
            </a:fld>
            <a:endParaRPr lang="he-IL"/>
          </a:p>
        </p:txBody>
      </p:sp>
    </p:spTree>
    <p:extLst>
      <p:ext uri="{BB962C8B-B14F-4D97-AF65-F5344CB8AC3E}">
        <p14:creationId xmlns:p14="http://schemas.microsoft.com/office/powerpoint/2010/main" val="294789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Royalty-free </a:t>
            </a:r>
            <a:r>
              <a:rPr lang="en-US" sz="1200" b="0" i="0" u="none" strike="noStrike" kern="1200" dirty="0">
                <a:solidFill>
                  <a:schemeClr val="tx1"/>
                </a:solidFill>
                <a:effectLst/>
                <a:latin typeface="+mn-lt"/>
                <a:ea typeface="+mn-ea"/>
                <a:cs typeface="+mn-cs"/>
                <a:hlinkClick r:id="rId3"/>
              </a:rPr>
              <a:t>stock vector</a:t>
            </a:r>
            <a:r>
              <a:rPr lang="en-US" sz="1200" b="0" i="0" kern="1200" dirty="0">
                <a:solidFill>
                  <a:schemeClr val="tx1"/>
                </a:solidFill>
                <a:effectLst/>
                <a:latin typeface="+mn-lt"/>
                <a:ea typeface="+mn-ea"/>
                <a:cs typeface="+mn-cs"/>
              </a:rPr>
              <a:t> ID: 1419095618</a:t>
            </a:r>
          </a:p>
          <a:p>
            <a:r>
              <a:rPr lang="en-US" sz="1200" b="1" i="0" kern="1200" dirty="0">
                <a:solidFill>
                  <a:schemeClr val="tx1"/>
                </a:solidFill>
                <a:effectLst/>
                <a:latin typeface="+mn-lt"/>
                <a:ea typeface="+mn-ea"/>
                <a:cs typeface="+mn-cs"/>
              </a:rPr>
              <a:t>DNA structure. Vector diagram for your design, educational, science and medical use</a:t>
            </a:r>
          </a:p>
          <a:p>
            <a:pPr fontAlgn="ctr"/>
            <a:r>
              <a:rPr lang="en-US" sz="1200" b="1" i="0" kern="1200" dirty="0">
                <a:solidFill>
                  <a:schemeClr val="tx1"/>
                </a:solidFill>
                <a:effectLst/>
                <a:latin typeface="+mn-lt"/>
                <a:ea typeface="+mn-ea"/>
                <a:cs typeface="+mn-cs"/>
              </a:rPr>
              <a:t>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a:t>
            </a:r>
            <a:r>
              <a:rPr lang="en-US" sz="1200" b="0" i="0" u="none" strike="noStrike" kern="1200" dirty="0" err="1">
                <a:solidFill>
                  <a:schemeClr val="tx1"/>
                </a:solidFill>
                <a:effectLst/>
                <a:latin typeface="+mn-lt"/>
                <a:ea typeface="+mn-ea"/>
                <a:cs typeface="+mn-cs"/>
                <a:hlinkClick r:id="rId4"/>
              </a:rPr>
              <a:t>Designua</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19</a:t>
            </a:fld>
            <a:endParaRPr lang="he-IL"/>
          </a:p>
        </p:txBody>
      </p:sp>
    </p:spTree>
    <p:extLst>
      <p:ext uri="{BB962C8B-B14F-4D97-AF65-F5344CB8AC3E}">
        <p14:creationId xmlns:p14="http://schemas.microsoft.com/office/powerpoint/2010/main" val="1338683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Royalty-free </a:t>
            </a:r>
            <a:r>
              <a:rPr lang="en-US" sz="1200" b="0" i="0" u="none" strike="noStrike" kern="1200" dirty="0">
                <a:solidFill>
                  <a:schemeClr val="tx1"/>
                </a:solidFill>
                <a:effectLst/>
                <a:latin typeface="+mn-lt"/>
                <a:ea typeface="+mn-ea"/>
                <a:cs typeface="+mn-cs"/>
                <a:hlinkClick r:id="rId3"/>
              </a:rPr>
              <a:t>stock illustration</a:t>
            </a:r>
            <a:r>
              <a:rPr lang="en-US" sz="1200" b="0" i="0" kern="1200" dirty="0">
                <a:solidFill>
                  <a:schemeClr val="tx1"/>
                </a:solidFill>
                <a:effectLst/>
                <a:latin typeface="+mn-lt"/>
                <a:ea typeface="+mn-ea"/>
                <a:cs typeface="+mn-cs"/>
              </a:rPr>
              <a:t> ID: 523204771</a:t>
            </a:r>
          </a:p>
          <a:p>
            <a:r>
              <a:rPr lang="en-US" sz="1200" b="1" i="0" kern="1200" dirty="0">
                <a:solidFill>
                  <a:schemeClr val="tx1"/>
                </a:solidFill>
                <a:effectLst/>
                <a:latin typeface="+mn-lt"/>
                <a:ea typeface="+mn-ea"/>
                <a:cs typeface="+mn-cs"/>
              </a:rPr>
              <a:t>Nitrogenous bases molecular structures and hydrogen bonds between them, adenine, thymine, guanine, cytosine molecules - DNA parts, scientific 2d illustration, isolated on white background, raster</a:t>
            </a:r>
          </a:p>
          <a:p>
            <a:pPr fontAlgn="ctr"/>
            <a:r>
              <a:rPr lang="en-US" sz="1200" b="1" i="0" kern="1200" dirty="0">
                <a:solidFill>
                  <a:schemeClr val="tx1"/>
                </a:solidFill>
                <a:effectLst/>
                <a:latin typeface="+mn-lt"/>
                <a:ea typeface="+mn-ea"/>
                <a:cs typeface="+mn-cs"/>
              </a:rPr>
              <a:t>C</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a:t>
            </a:r>
            <a:r>
              <a:rPr lang="en-US" sz="1200" b="0" i="0" u="none" strike="noStrike" kern="1200" dirty="0" err="1">
                <a:solidFill>
                  <a:schemeClr val="tx1"/>
                </a:solidFill>
                <a:effectLst/>
                <a:latin typeface="+mn-lt"/>
                <a:ea typeface="+mn-ea"/>
                <a:cs typeface="+mn-cs"/>
                <a:hlinkClick r:id="rId4"/>
              </a:rPr>
              <a:t>chromatos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20</a:t>
            </a:fld>
            <a:endParaRPr lang="he-IL"/>
          </a:p>
        </p:txBody>
      </p:sp>
    </p:spTree>
    <p:extLst>
      <p:ext uri="{BB962C8B-B14F-4D97-AF65-F5344CB8AC3E}">
        <p14:creationId xmlns:p14="http://schemas.microsoft.com/office/powerpoint/2010/main" val="355724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417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b="0" i="0" kern="1200" dirty="0">
                <a:solidFill>
                  <a:schemeClr val="tx1"/>
                </a:solidFill>
                <a:effectLst/>
                <a:latin typeface="+mn-lt"/>
                <a:ea typeface="+mn-ea"/>
                <a:cs typeface="+mn-cs"/>
              </a:rPr>
              <a:t>שימי לב הוספתי קשר בקבוצה </a:t>
            </a:r>
            <a:r>
              <a:rPr lang="he-IL" sz="1200" b="0" i="0" kern="1200" dirty="0" err="1">
                <a:solidFill>
                  <a:schemeClr val="tx1"/>
                </a:solidFill>
                <a:effectLst/>
                <a:latin typeface="+mn-lt"/>
                <a:ea typeface="+mn-ea"/>
                <a:cs typeface="+mn-cs"/>
              </a:rPr>
              <a:t>הקרבוקסילית</a:t>
            </a:r>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21</a:t>
            </a:fld>
            <a:endParaRPr lang="he-IL"/>
          </a:p>
        </p:txBody>
      </p:sp>
    </p:spTree>
    <p:extLst>
      <p:ext uri="{BB962C8B-B14F-4D97-AF65-F5344CB8AC3E}">
        <p14:creationId xmlns:p14="http://schemas.microsoft.com/office/powerpoint/2010/main" val="1821021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22</a:t>
            </a:fld>
            <a:endParaRPr lang="he-IL"/>
          </a:p>
        </p:txBody>
      </p:sp>
    </p:spTree>
    <p:extLst>
      <p:ext uri="{BB962C8B-B14F-4D97-AF65-F5344CB8AC3E}">
        <p14:creationId xmlns:p14="http://schemas.microsoft.com/office/powerpoint/2010/main" val="2253895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23</a:t>
            </a:fld>
            <a:endParaRPr lang="he-IL"/>
          </a:p>
        </p:txBody>
      </p:sp>
    </p:spTree>
    <p:extLst>
      <p:ext uri="{BB962C8B-B14F-4D97-AF65-F5344CB8AC3E}">
        <p14:creationId xmlns:p14="http://schemas.microsoft.com/office/powerpoint/2010/main" val="900256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24</a:t>
            </a:fld>
            <a:endParaRPr lang="he-IL"/>
          </a:p>
        </p:txBody>
      </p:sp>
    </p:spTree>
    <p:extLst>
      <p:ext uri="{BB962C8B-B14F-4D97-AF65-F5344CB8AC3E}">
        <p14:creationId xmlns:p14="http://schemas.microsoft.com/office/powerpoint/2010/main" val="1527514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D6F83B4-4527-4147-AD95-DA0687FA723C}" type="slidenum">
              <a:rPr lang="he-IL" smtClean="0"/>
              <a:t>25</a:t>
            </a:fld>
            <a:endParaRPr lang="he-IL"/>
          </a:p>
        </p:txBody>
      </p:sp>
    </p:spTree>
    <p:extLst>
      <p:ext uri="{BB962C8B-B14F-4D97-AF65-F5344CB8AC3E}">
        <p14:creationId xmlns:p14="http://schemas.microsoft.com/office/powerpoint/2010/main" val="2706431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26</a:t>
            </a:fld>
            <a:endParaRPr lang="he-IL"/>
          </a:p>
        </p:txBody>
      </p:sp>
    </p:spTree>
    <p:extLst>
      <p:ext uri="{BB962C8B-B14F-4D97-AF65-F5344CB8AC3E}">
        <p14:creationId xmlns:p14="http://schemas.microsoft.com/office/powerpoint/2010/main" val="3175637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b="0" i="0" kern="1200" dirty="0">
                <a:solidFill>
                  <a:schemeClr val="tx1"/>
                </a:solidFill>
                <a:effectLst/>
                <a:latin typeface="+mn-lt"/>
                <a:ea typeface="+mn-ea"/>
                <a:cs typeface="+mn-cs"/>
              </a:rPr>
              <a:t>תמונה חינמית</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27</a:t>
            </a:fld>
            <a:endParaRPr lang="he-IL"/>
          </a:p>
        </p:txBody>
      </p:sp>
    </p:spTree>
    <p:extLst>
      <p:ext uri="{BB962C8B-B14F-4D97-AF65-F5344CB8AC3E}">
        <p14:creationId xmlns:p14="http://schemas.microsoft.com/office/powerpoint/2010/main" val="682989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sz="1200" b="0" i="0" kern="1200" dirty="0">
                <a:solidFill>
                  <a:schemeClr val="tx1"/>
                </a:solidFill>
                <a:effectLst/>
                <a:latin typeface="+mn-lt"/>
                <a:ea typeface="+mn-ea"/>
                <a:cs typeface="+mn-cs"/>
              </a:rPr>
              <a:t>תמונה חינמית</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28</a:t>
            </a:fld>
            <a:endParaRPr lang="he-IL"/>
          </a:p>
        </p:txBody>
      </p:sp>
    </p:spTree>
    <p:extLst>
      <p:ext uri="{BB962C8B-B14F-4D97-AF65-F5344CB8AC3E}">
        <p14:creationId xmlns:p14="http://schemas.microsoft.com/office/powerpoint/2010/main" val="4106948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29</a:t>
            </a:fld>
            <a:endParaRPr lang="he-IL"/>
          </a:p>
        </p:txBody>
      </p:sp>
    </p:spTree>
    <p:extLst>
      <p:ext uri="{BB962C8B-B14F-4D97-AF65-F5344CB8AC3E}">
        <p14:creationId xmlns:p14="http://schemas.microsoft.com/office/powerpoint/2010/main" val="982481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30</a:t>
            </a:fld>
            <a:endParaRPr lang="he-IL"/>
          </a:p>
        </p:txBody>
      </p:sp>
    </p:spTree>
    <p:extLst>
      <p:ext uri="{BB962C8B-B14F-4D97-AF65-F5344CB8AC3E}">
        <p14:creationId xmlns:p14="http://schemas.microsoft.com/office/powerpoint/2010/main" val="318380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0434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33</a:t>
            </a:fld>
            <a:endParaRPr lang="he-IL"/>
          </a:p>
        </p:txBody>
      </p:sp>
    </p:spTree>
    <p:extLst>
      <p:ext uri="{BB962C8B-B14F-4D97-AF65-F5344CB8AC3E}">
        <p14:creationId xmlns:p14="http://schemas.microsoft.com/office/powerpoint/2010/main" val="3152815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34</a:t>
            </a:fld>
            <a:endParaRPr lang="he-IL"/>
          </a:p>
        </p:txBody>
      </p:sp>
    </p:spTree>
    <p:extLst>
      <p:ext uri="{BB962C8B-B14F-4D97-AF65-F5344CB8AC3E}">
        <p14:creationId xmlns:p14="http://schemas.microsoft.com/office/powerpoint/2010/main" val="732569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35</a:t>
            </a:fld>
            <a:endParaRPr lang="he-IL"/>
          </a:p>
        </p:txBody>
      </p:sp>
    </p:spTree>
    <p:extLst>
      <p:ext uri="{BB962C8B-B14F-4D97-AF65-F5344CB8AC3E}">
        <p14:creationId xmlns:p14="http://schemas.microsoft.com/office/powerpoint/2010/main" val="908159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36</a:t>
            </a:fld>
            <a:endParaRPr lang="he-IL"/>
          </a:p>
        </p:txBody>
      </p:sp>
    </p:spTree>
    <p:extLst>
      <p:ext uri="{BB962C8B-B14F-4D97-AF65-F5344CB8AC3E}">
        <p14:creationId xmlns:p14="http://schemas.microsoft.com/office/powerpoint/2010/main" val="95411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37</a:t>
            </a:fld>
            <a:endParaRPr lang="he-IL"/>
          </a:p>
        </p:txBody>
      </p:sp>
    </p:spTree>
    <p:extLst>
      <p:ext uri="{BB962C8B-B14F-4D97-AF65-F5344CB8AC3E}">
        <p14:creationId xmlns:p14="http://schemas.microsoft.com/office/powerpoint/2010/main" val="3406994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38</a:t>
            </a:fld>
            <a:endParaRPr lang="he-IL"/>
          </a:p>
        </p:txBody>
      </p:sp>
    </p:spTree>
    <p:extLst>
      <p:ext uri="{BB962C8B-B14F-4D97-AF65-F5344CB8AC3E}">
        <p14:creationId xmlns:p14="http://schemas.microsoft.com/office/powerpoint/2010/main" val="3266093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39</a:t>
            </a:fld>
            <a:endParaRPr lang="he-IL"/>
          </a:p>
        </p:txBody>
      </p:sp>
    </p:spTree>
    <p:extLst>
      <p:ext uri="{BB962C8B-B14F-4D97-AF65-F5344CB8AC3E}">
        <p14:creationId xmlns:p14="http://schemas.microsoft.com/office/powerpoint/2010/main" val="1733396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40</a:t>
            </a:fld>
            <a:endParaRPr lang="he-IL"/>
          </a:p>
        </p:txBody>
      </p:sp>
    </p:spTree>
    <p:extLst>
      <p:ext uri="{BB962C8B-B14F-4D97-AF65-F5344CB8AC3E}">
        <p14:creationId xmlns:p14="http://schemas.microsoft.com/office/powerpoint/2010/main" val="1158598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41</a:t>
            </a:fld>
            <a:endParaRPr lang="he-IL"/>
          </a:p>
        </p:txBody>
      </p:sp>
    </p:spTree>
    <p:extLst>
      <p:ext uri="{BB962C8B-B14F-4D97-AF65-F5344CB8AC3E}">
        <p14:creationId xmlns:p14="http://schemas.microsoft.com/office/powerpoint/2010/main" val="1692324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42</a:t>
            </a:fld>
            <a:endParaRPr lang="he-IL"/>
          </a:p>
        </p:txBody>
      </p:sp>
    </p:spTree>
    <p:extLst>
      <p:ext uri="{BB962C8B-B14F-4D97-AF65-F5344CB8AC3E}">
        <p14:creationId xmlns:p14="http://schemas.microsoft.com/office/powerpoint/2010/main" val="3900302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5</a:t>
            </a:fld>
            <a:endParaRPr lang="he-IL"/>
          </a:p>
        </p:txBody>
      </p:sp>
    </p:spTree>
    <p:extLst>
      <p:ext uri="{BB962C8B-B14F-4D97-AF65-F5344CB8AC3E}">
        <p14:creationId xmlns:p14="http://schemas.microsoft.com/office/powerpoint/2010/main" val="2120764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43</a:t>
            </a:fld>
            <a:endParaRPr lang="he-IL"/>
          </a:p>
        </p:txBody>
      </p:sp>
    </p:spTree>
    <p:extLst>
      <p:ext uri="{BB962C8B-B14F-4D97-AF65-F5344CB8AC3E}">
        <p14:creationId xmlns:p14="http://schemas.microsoft.com/office/powerpoint/2010/main" val="337612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44</a:t>
            </a:fld>
            <a:endParaRPr lang="he-IL"/>
          </a:p>
        </p:txBody>
      </p:sp>
    </p:spTree>
    <p:extLst>
      <p:ext uri="{BB962C8B-B14F-4D97-AF65-F5344CB8AC3E}">
        <p14:creationId xmlns:p14="http://schemas.microsoft.com/office/powerpoint/2010/main" val="3906326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45</a:t>
            </a:fld>
            <a:endParaRPr lang="he-IL"/>
          </a:p>
        </p:txBody>
      </p:sp>
    </p:spTree>
    <p:extLst>
      <p:ext uri="{BB962C8B-B14F-4D97-AF65-F5344CB8AC3E}">
        <p14:creationId xmlns:p14="http://schemas.microsoft.com/office/powerpoint/2010/main" val="963506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46</a:t>
            </a:fld>
            <a:endParaRPr lang="he-IL"/>
          </a:p>
        </p:txBody>
      </p:sp>
    </p:spTree>
    <p:extLst>
      <p:ext uri="{BB962C8B-B14F-4D97-AF65-F5344CB8AC3E}">
        <p14:creationId xmlns:p14="http://schemas.microsoft.com/office/powerpoint/2010/main" val="675674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47</a:t>
            </a:fld>
            <a:endParaRPr lang="he-IL"/>
          </a:p>
        </p:txBody>
      </p:sp>
    </p:spTree>
    <p:extLst>
      <p:ext uri="{BB962C8B-B14F-4D97-AF65-F5344CB8AC3E}">
        <p14:creationId xmlns:p14="http://schemas.microsoft.com/office/powerpoint/2010/main" val="2542540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48</a:t>
            </a:fld>
            <a:endParaRPr lang="he-IL"/>
          </a:p>
        </p:txBody>
      </p:sp>
    </p:spTree>
    <p:extLst>
      <p:ext uri="{BB962C8B-B14F-4D97-AF65-F5344CB8AC3E}">
        <p14:creationId xmlns:p14="http://schemas.microsoft.com/office/powerpoint/2010/main" val="2778274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49</a:t>
            </a:fld>
            <a:endParaRPr lang="he-IL"/>
          </a:p>
        </p:txBody>
      </p:sp>
    </p:spTree>
    <p:extLst>
      <p:ext uri="{BB962C8B-B14F-4D97-AF65-F5344CB8AC3E}">
        <p14:creationId xmlns:p14="http://schemas.microsoft.com/office/powerpoint/2010/main" val="11102878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50</a:t>
            </a:fld>
            <a:endParaRPr lang="he-IL"/>
          </a:p>
        </p:txBody>
      </p:sp>
    </p:spTree>
    <p:extLst>
      <p:ext uri="{BB962C8B-B14F-4D97-AF65-F5344CB8AC3E}">
        <p14:creationId xmlns:p14="http://schemas.microsoft.com/office/powerpoint/2010/main" val="39437979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51</a:t>
            </a:fld>
            <a:endParaRPr lang="he-IL"/>
          </a:p>
        </p:txBody>
      </p:sp>
    </p:spTree>
    <p:extLst>
      <p:ext uri="{BB962C8B-B14F-4D97-AF65-F5344CB8AC3E}">
        <p14:creationId xmlns:p14="http://schemas.microsoft.com/office/powerpoint/2010/main" val="4117319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52</a:t>
            </a:fld>
            <a:endParaRPr lang="he-IL"/>
          </a:p>
        </p:txBody>
      </p:sp>
    </p:spTree>
    <p:extLst>
      <p:ext uri="{BB962C8B-B14F-4D97-AF65-F5344CB8AC3E}">
        <p14:creationId xmlns:p14="http://schemas.microsoft.com/office/powerpoint/2010/main" val="325757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6</a:t>
            </a:fld>
            <a:endParaRPr lang="he-IL"/>
          </a:p>
        </p:txBody>
      </p:sp>
    </p:spTree>
    <p:extLst>
      <p:ext uri="{BB962C8B-B14F-4D97-AF65-F5344CB8AC3E}">
        <p14:creationId xmlns:p14="http://schemas.microsoft.com/office/powerpoint/2010/main" val="1878091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53</a:t>
            </a:fld>
            <a:endParaRPr lang="he-IL"/>
          </a:p>
        </p:txBody>
      </p:sp>
    </p:spTree>
    <p:extLst>
      <p:ext uri="{BB962C8B-B14F-4D97-AF65-F5344CB8AC3E}">
        <p14:creationId xmlns:p14="http://schemas.microsoft.com/office/powerpoint/2010/main" val="923021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54</a:t>
            </a:fld>
            <a:endParaRPr lang="he-IL"/>
          </a:p>
        </p:txBody>
      </p:sp>
    </p:spTree>
    <p:extLst>
      <p:ext uri="{BB962C8B-B14F-4D97-AF65-F5344CB8AC3E}">
        <p14:creationId xmlns:p14="http://schemas.microsoft.com/office/powerpoint/2010/main" val="3868766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55</a:t>
            </a:fld>
            <a:endParaRPr lang="he-IL"/>
          </a:p>
        </p:txBody>
      </p:sp>
    </p:spTree>
    <p:extLst>
      <p:ext uri="{BB962C8B-B14F-4D97-AF65-F5344CB8AC3E}">
        <p14:creationId xmlns:p14="http://schemas.microsoft.com/office/powerpoint/2010/main" val="1671110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שימי לב הקישור פה הוא קישור לעריכה של הטופס. זה אפשר לי לבצע כמה תיקוני הגהה. אבל את צריכה להחליף את הקישור לקישור לטופס עצמו. את לא רוצה שהתלמידים יבצעו </a:t>
            </a:r>
            <a:r>
              <a:rPr lang="he-IL"/>
              <a:t>שינויים בטופס....</a:t>
            </a:r>
            <a:endParaRPr lang="he-IL" dirty="0"/>
          </a:p>
        </p:txBody>
      </p:sp>
      <p:sp>
        <p:nvSpPr>
          <p:cNvPr id="4" name="מציין מיקום של מספר שקופית 3"/>
          <p:cNvSpPr>
            <a:spLocks noGrp="1"/>
          </p:cNvSpPr>
          <p:nvPr>
            <p:ph type="sldNum" sz="quarter" idx="5"/>
          </p:nvPr>
        </p:nvSpPr>
        <p:spPr/>
        <p:txBody>
          <a:bodyPr/>
          <a:lstStyle/>
          <a:p>
            <a:fld id="{5D6F83B4-4527-4147-AD95-DA0687FA723C}" type="slidenum">
              <a:rPr lang="he-IL" smtClean="0"/>
              <a:t>56</a:t>
            </a:fld>
            <a:endParaRPr lang="he-IL"/>
          </a:p>
        </p:txBody>
      </p:sp>
    </p:spTree>
    <p:extLst>
      <p:ext uri="{BB962C8B-B14F-4D97-AF65-F5344CB8AC3E}">
        <p14:creationId xmlns:p14="http://schemas.microsoft.com/office/powerpoint/2010/main" val="477618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7</a:t>
            </a:fld>
            <a:endParaRPr lang="he-IL"/>
          </a:p>
        </p:txBody>
      </p:sp>
    </p:spTree>
    <p:extLst>
      <p:ext uri="{BB962C8B-B14F-4D97-AF65-F5344CB8AC3E}">
        <p14:creationId xmlns:p14="http://schemas.microsoft.com/office/powerpoint/2010/main" val="56951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8</a:t>
            </a:fld>
            <a:endParaRPr lang="he-IL"/>
          </a:p>
        </p:txBody>
      </p:sp>
    </p:spTree>
    <p:extLst>
      <p:ext uri="{BB962C8B-B14F-4D97-AF65-F5344CB8AC3E}">
        <p14:creationId xmlns:p14="http://schemas.microsoft.com/office/powerpoint/2010/main" val="141550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תמונה חינמית</a:t>
            </a:r>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9</a:t>
            </a:fld>
            <a:endParaRPr lang="he-IL"/>
          </a:p>
        </p:txBody>
      </p:sp>
    </p:spTree>
    <p:extLst>
      <p:ext uri="{BB962C8B-B14F-4D97-AF65-F5344CB8AC3E}">
        <p14:creationId xmlns:p14="http://schemas.microsoft.com/office/powerpoint/2010/main" val="764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sz="1200" b="0" i="0" kern="1200" dirty="0">
              <a:solidFill>
                <a:schemeClr val="tx1"/>
              </a:solidFill>
              <a:effectLst/>
              <a:latin typeface="+mn-lt"/>
              <a:ea typeface="+mn-ea"/>
              <a:cs typeface="+mn-cs"/>
            </a:endParaRPr>
          </a:p>
          <a:p>
            <a:endParaRPr lang="he-IL"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6DF83E7-A828-4E18-9E21-DA925548D1ED}" type="slidenum">
              <a:rPr lang="he-IL" smtClean="0"/>
              <a:pPr/>
              <a:t>10</a:t>
            </a:fld>
            <a:endParaRPr lang="he-IL"/>
          </a:p>
        </p:txBody>
      </p:sp>
    </p:spTree>
    <p:extLst>
      <p:ext uri="{BB962C8B-B14F-4D97-AF65-F5344CB8AC3E}">
        <p14:creationId xmlns:p14="http://schemas.microsoft.com/office/powerpoint/2010/main" val="1656645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444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4129222"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696000" y="2188244"/>
            <a:ext cx="10800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0">
            <a:extLst>
              <a:ext uri="{FF2B5EF4-FFF2-40B4-BE49-F238E27FC236}">
                <a16:creationId xmlns:a16="http://schemas.microsoft.com/office/drawing/2014/main" id="{FE194D36-FE0A-4C9F-8946-7441BBD041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65A56D-9132-4626-874B-D91437478839}"/>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0F400-87FD-46D3-B4A3-AC189F03B752}"/>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8D9617-ADF9-485F-8AE6-FD3940CA7E4F}"/>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מציין מיקום של מספר שקופית 22">
            <a:extLst>
              <a:ext uri="{FF2B5EF4-FFF2-40B4-BE49-F238E27FC236}">
                <a16:creationId xmlns:a16="http://schemas.microsoft.com/office/drawing/2014/main" id="{1D40CDBA-CE8D-4E82-AAAC-CCBC39F3F87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025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9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1651043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6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687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ב'/אב/תש"ף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74" r:id="rId4"/>
    <p:sldLayoutId id="2147483675" r:id="rId5"/>
    <p:sldLayoutId id="2147483650" r:id="rId6"/>
    <p:sldLayoutId id="2147483676" r:id="rId7"/>
    <p:sldLayoutId id="2147483653" r:id="rId8"/>
    <p:sldLayoutId id="2147483666" r:id="rId9"/>
    <p:sldLayoutId id="2147483677" r:id="rId10"/>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chemicals-technology.com/projects/yanbu/"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http://www.chemicals-technology.com/projects/yanbu/images/2-acetic-acid-molecule.jpg" TargetMode="Externa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טמפרטורות רתיחה של </a:t>
            </a:r>
            <a:r>
              <a:rPr lang="he-IL" dirty="0" err="1"/>
              <a:t>הידרידים</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3924391"/>
          </a:xfrm>
        </p:spPr>
        <p:txBody>
          <a:bodyPr>
            <a:normAutofit/>
          </a:bodyPr>
          <a:lstStyle/>
          <a:p>
            <a:pPr marL="0" indent="0">
              <a:lnSpc>
                <a:spcPct val="150000"/>
              </a:lnSpc>
              <a:spcAft>
                <a:spcPts val="1000"/>
              </a:spcAft>
              <a:buNone/>
            </a:pPr>
            <a:r>
              <a:rPr lang="he-IL" dirty="0">
                <a:solidFill>
                  <a:srgbClr val="192A72"/>
                </a:solidFill>
              </a:rPr>
              <a:t>מה לדעתכם, צפוי להיות </a:t>
            </a:r>
            <a:br>
              <a:rPr lang="en-US" dirty="0">
                <a:solidFill>
                  <a:srgbClr val="192A72"/>
                </a:solidFill>
              </a:rPr>
            </a:br>
            <a:r>
              <a:rPr lang="he-IL" dirty="0">
                <a:solidFill>
                  <a:srgbClr val="192A72"/>
                </a:solidFill>
              </a:rPr>
              <a:t>סדר טמפרטורת הרתיחה </a:t>
            </a:r>
            <a:br>
              <a:rPr lang="en-US" dirty="0">
                <a:solidFill>
                  <a:srgbClr val="192A72"/>
                </a:solidFill>
              </a:rPr>
            </a:br>
            <a:r>
              <a:rPr lang="he-IL" dirty="0">
                <a:solidFill>
                  <a:srgbClr val="192A72"/>
                </a:solidFill>
              </a:rPr>
              <a:t>של </a:t>
            </a:r>
            <a:r>
              <a:rPr lang="he-IL" dirty="0" err="1">
                <a:solidFill>
                  <a:srgbClr val="192A72"/>
                </a:solidFill>
              </a:rPr>
              <a:t>ההידרידים</a:t>
            </a:r>
            <a:r>
              <a:rPr lang="he-IL" dirty="0">
                <a:solidFill>
                  <a:srgbClr val="192A72"/>
                </a:solidFill>
              </a:rPr>
              <a:t> של </a:t>
            </a:r>
            <a:br>
              <a:rPr lang="en-US" dirty="0">
                <a:solidFill>
                  <a:srgbClr val="192A72"/>
                </a:solidFill>
              </a:rPr>
            </a:br>
            <a:r>
              <a:rPr lang="he-IL" dirty="0">
                <a:solidFill>
                  <a:srgbClr val="192A72"/>
                </a:solidFill>
              </a:rPr>
              <a:t>משפחת ההלוגנים?</a:t>
            </a:r>
          </a:p>
          <a:p>
            <a:pPr marL="0" indent="0">
              <a:lnSpc>
                <a:spcPct val="150000"/>
              </a:lnSpc>
              <a:spcAft>
                <a:spcPts val="1000"/>
              </a:spcAft>
              <a:buNone/>
            </a:pPr>
            <a:r>
              <a:rPr lang="he-IL" dirty="0">
                <a:solidFill>
                  <a:srgbClr val="192A72"/>
                </a:solidFill>
              </a:rPr>
              <a:t>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graphicFrame>
        <p:nvGraphicFramePr>
          <p:cNvPr id="11" name="Table 5"/>
          <p:cNvGraphicFramePr>
            <a:graphicFrameLocks noGrp="1"/>
          </p:cNvGraphicFramePr>
          <p:nvPr>
            <p:extLst>
              <p:ext uri="{D42A27DB-BD31-4B8C-83A1-F6EECF244321}">
                <p14:modId xmlns:p14="http://schemas.microsoft.com/office/powerpoint/2010/main" val="4153245321"/>
              </p:ext>
            </p:extLst>
          </p:nvPr>
        </p:nvGraphicFramePr>
        <p:xfrm>
          <a:off x="198087" y="1599628"/>
          <a:ext cx="7800959" cy="3810000"/>
        </p:xfrm>
        <a:graphic>
          <a:graphicData uri="http://schemas.openxmlformats.org/drawingml/2006/table">
            <a:tbl>
              <a:tblPr firstRow="1" bandRow="1">
                <a:tableStyleId>{073A0DAA-6AF3-43AB-8588-CEC1D06C72B9}</a:tableStyleId>
              </a:tblPr>
              <a:tblGrid>
                <a:gridCol w="1473933">
                  <a:extLst>
                    <a:ext uri="{9D8B030D-6E8A-4147-A177-3AD203B41FA5}">
                      <a16:colId xmlns:a16="http://schemas.microsoft.com/office/drawing/2014/main" val="3985513349"/>
                    </a:ext>
                  </a:extLst>
                </a:gridCol>
                <a:gridCol w="1473933">
                  <a:extLst>
                    <a:ext uri="{9D8B030D-6E8A-4147-A177-3AD203B41FA5}">
                      <a16:colId xmlns:a16="http://schemas.microsoft.com/office/drawing/2014/main" val="2845716583"/>
                    </a:ext>
                  </a:extLst>
                </a:gridCol>
                <a:gridCol w="1473933">
                  <a:extLst>
                    <a:ext uri="{9D8B030D-6E8A-4147-A177-3AD203B41FA5}">
                      <a16:colId xmlns:a16="http://schemas.microsoft.com/office/drawing/2014/main" val="859714862"/>
                    </a:ext>
                  </a:extLst>
                </a:gridCol>
                <a:gridCol w="1473933">
                  <a:extLst>
                    <a:ext uri="{9D8B030D-6E8A-4147-A177-3AD203B41FA5}">
                      <a16:colId xmlns:a16="http://schemas.microsoft.com/office/drawing/2014/main" val="106474472"/>
                    </a:ext>
                  </a:extLst>
                </a:gridCol>
                <a:gridCol w="1905227">
                  <a:extLst>
                    <a:ext uri="{9D8B030D-6E8A-4147-A177-3AD203B41FA5}">
                      <a16:colId xmlns:a16="http://schemas.microsoft.com/office/drawing/2014/main" val="3257623676"/>
                    </a:ext>
                  </a:extLst>
                </a:gridCol>
              </a:tblGrid>
              <a:tr h="370840">
                <a:tc>
                  <a:txBody>
                    <a:bodyPr/>
                    <a:lstStyle/>
                    <a:p>
                      <a:pPr algn="ctr"/>
                      <a:r>
                        <a:rPr lang="en-US" sz="2000" dirty="0">
                          <a:solidFill>
                            <a:schemeClr val="bg1"/>
                          </a:solidFill>
                        </a:rPr>
                        <a:t>HI</a:t>
                      </a:r>
                      <a:endParaRPr lang="en-US" sz="2000" strike="sngStrike" dirty="0">
                        <a:solidFill>
                          <a:schemeClr val="bg1"/>
                        </a:solidFill>
                      </a:endParaRPr>
                    </a:p>
                  </a:txBody>
                  <a:tcPr anchor="ctr"/>
                </a:tc>
                <a:tc>
                  <a:txBody>
                    <a:bodyPr/>
                    <a:lstStyle/>
                    <a:p>
                      <a:pPr algn="ctr"/>
                      <a:r>
                        <a:rPr lang="en-US" sz="2000" dirty="0" err="1">
                          <a:solidFill>
                            <a:schemeClr val="bg1"/>
                          </a:solidFill>
                        </a:rPr>
                        <a:t>HBr</a:t>
                      </a:r>
                      <a:endParaRPr lang="en-US" sz="2000" dirty="0">
                        <a:solidFill>
                          <a:schemeClr val="bg1"/>
                        </a:solidFill>
                      </a:endParaRPr>
                    </a:p>
                  </a:txBody>
                  <a:tcPr anchor="ctr"/>
                </a:tc>
                <a:tc>
                  <a:txBody>
                    <a:bodyPr/>
                    <a:lstStyle/>
                    <a:p>
                      <a:pPr algn="ctr"/>
                      <a:r>
                        <a:rPr lang="en-US" sz="2000" dirty="0" err="1">
                          <a:solidFill>
                            <a:schemeClr val="bg1"/>
                          </a:solidFill>
                        </a:rPr>
                        <a:t>H</a:t>
                      </a:r>
                      <a:r>
                        <a:rPr lang="en-US" sz="2000" baseline="0" dirty="0" err="1">
                          <a:solidFill>
                            <a:schemeClr val="bg1"/>
                          </a:solidFill>
                        </a:rPr>
                        <a:t>Cl</a:t>
                      </a:r>
                      <a:endParaRPr lang="en-US" sz="2000" dirty="0">
                        <a:solidFill>
                          <a:schemeClr val="bg1"/>
                        </a:solidFill>
                      </a:endParaRPr>
                    </a:p>
                  </a:txBody>
                  <a:tcPr anchor="ctr"/>
                </a:tc>
                <a:tc>
                  <a:txBody>
                    <a:bodyPr/>
                    <a:lstStyle/>
                    <a:p>
                      <a:pPr algn="ctr"/>
                      <a:r>
                        <a:rPr lang="en-US" sz="2000" dirty="0">
                          <a:solidFill>
                            <a:schemeClr val="bg1"/>
                          </a:solidFill>
                        </a:rPr>
                        <a:t>HF</a:t>
                      </a:r>
                    </a:p>
                  </a:txBody>
                  <a:tcPr anchor="ctr"/>
                </a:tc>
                <a:tc>
                  <a:txBody>
                    <a:bodyPr/>
                    <a:lstStyle/>
                    <a:p>
                      <a:pPr algn="ctr"/>
                      <a:r>
                        <a:rPr lang="he-IL" sz="2000" dirty="0">
                          <a:solidFill>
                            <a:schemeClr val="bg1"/>
                          </a:solidFill>
                        </a:rPr>
                        <a:t>קריטריון</a:t>
                      </a:r>
                      <a:r>
                        <a:rPr lang="he-IL" sz="2000" baseline="0" dirty="0">
                          <a:solidFill>
                            <a:schemeClr val="bg1"/>
                          </a:solidFill>
                        </a:rPr>
                        <a:t> להשוואה</a:t>
                      </a:r>
                      <a:endParaRPr lang="en-US" sz="2000" dirty="0">
                        <a:solidFill>
                          <a:schemeClr val="bg1"/>
                        </a:solidFill>
                      </a:endParaRPr>
                    </a:p>
                  </a:txBody>
                  <a:tcPr anchor="ctr"/>
                </a:tc>
                <a:extLst>
                  <a:ext uri="{0D108BD9-81ED-4DB2-BD59-A6C34878D82A}">
                    <a16:rowId xmlns:a16="http://schemas.microsoft.com/office/drawing/2014/main" val="1003972450"/>
                  </a:ext>
                </a:extLst>
              </a:tr>
              <a:tr h="370840">
                <a:tc gridSpan="4">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זוויתית</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צורת המולקולה</a:t>
                      </a:r>
                      <a:endParaRPr lang="en-US" sz="2000" dirty="0"/>
                    </a:p>
                  </a:txBody>
                  <a:tcPr anchor="ctr"/>
                </a:tc>
                <a:extLst>
                  <a:ext uri="{0D108BD9-81ED-4DB2-BD59-A6C34878D82A}">
                    <a16:rowId xmlns:a16="http://schemas.microsoft.com/office/drawing/2014/main" val="1436128380"/>
                  </a:ext>
                </a:extLst>
              </a:tr>
              <a:tr h="37084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54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36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algn="ctr"/>
                      <a:r>
                        <a:rPr lang="he-IL" sz="2000" dirty="0"/>
                        <a:t>18 אלקטרונים</a:t>
                      </a:r>
                      <a:endParaRPr lang="en-US" sz="2000" dirty="0"/>
                    </a:p>
                  </a:txBody>
                  <a:tcPr anchor="ctr"/>
                </a:tc>
                <a:tc>
                  <a:txBody>
                    <a:bodyPr/>
                    <a:lstStyle/>
                    <a:p>
                      <a:pPr algn="ctr"/>
                      <a:r>
                        <a:rPr lang="he-IL" sz="2000" dirty="0"/>
                        <a:t>10 אלקטרונים</a:t>
                      </a:r>
                      <a:endParaRPr lang="en-US" sz="2000" dirty="0"/>
                    </a:p>
                  </a:txBody>
                  <a:tcPr anchor="ctr"/>
                </a:tc>
                <a:tc>
                  <a:txBody>
                    <a:bodyPr/>
                    <a:lstStyle/>
                    <a:p>
                      <a:pPr algn="ctr"/>
                      <a:r>
                        <a:rPr lang="he-IL" sz="2000" dirty="0"/>
                        <a:t>גודל ענן האלקטרונים</a:t>
                      </a:r>
                      <a:endParaRPr lang="en-US" sz="2000" dirty="0"/>
                    </a:p>
                  </a:txBody>
                  <a:tcPr anchor="ctr"/>
                </a:tc>
                <a:extLst>
                  <a:ext uri="{0D108BD9-81ED-4DB2-BD59-A6C34878D82A}">
                    <a16:rowId xmlns:a16="http://schemas.microsoft.com/office/drawing/2014/main" val="814805832"/>
                  </a:ext>
                </a:extLst>
              </a:tr>
              <a:tr h="370840">
                <a:tc gridSpan="4">
                  <a:txBody>
                    <a:bodyPr/>
                    <a:lstStyle/>
                    <a:p>
                      <a:pPr algn="ctr"/>
                      <a:r>
                        <a:rPr lang="he-IL" sz="2000" dirty="0"/>
                        <a:t>כל</a:t>
                      </a:r>
                      <a:r>
                        <a:rPr lang="he-IL" sz="2000" baseline="0" dirty="0"/>
                        <a:t> המולקולות קוויות ובעלות </a:t>
                      </a:r>
                      <a:br>
                        <a:rPr lang="en-US" sz="2000" baseline="0" dirty="0"/>
                      </a:br>
                      <a:r>
                        <a:rPr lang="he-IL" sz="2000" baseline="0" dirty="0"/>
                        <a:t>דו-קוטב קבוע (קוטביות)</a:t>
                      </a:r>
                      <a:endParaRPr lang="en-US" sz="20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קוטביות</a:t>
                      </a:r>
                      <a:endParaRPr lang="en-US" sz="2000" dirty="0"/>
                    </a:p>
                  </a:txBody>
                  <a:tcPr anchor="ctr"/>
                </a:tc>
                <a:extLst>
                  <a:ext uri="{0D108BD9-81ED-4DB2-BD59-A6C34878D82A}">
                    <a16:rowId xmlns:a16="http://schemas.microsoft.com/office/drawing/2014/main" val="685032364"/>
                  </a:ext>
                </a:extLst>
              </a:tr>
              <a:tr h="655320">
                <a:tc gridSpan="4">
                  <a:txBody>
                    <a:bodyPr/>
                    <a:lstStyle/>
                    <a:p>
                      <a:pPr marL="0" marR="0" lvl="0" indent="0" algn="ctr" defTabSz="914491" rtl="1" eaLnBrk="1" fontAlgn="auto" latinLnBrk="0" hangingPunct="1">
                        <a:lnSpc>
                          <a:spcPct val="130000"/>
                        </a:lnSpc>
                        <a:spcBef>
                          <a:spcPts val="0"/>
                        </a:spcBef>
                        <a:spcAft>
                          <a:spcPts val="0"/>
                        </a:spcAft>
                        <a:buClrTx/>
                        <a:buSzTx/>
                        <a:buFontTx/>
                        <a:buNone/>
                        <a:tabLst/>
                        <a:defRPr/>
                      </a:pPr>
                      <a:endParaRPr lang="en-US" sz="2200" b="1" dirty="0">
                        <a:solidFill>
                          <a:srgbClr val="11A4AB"/>
                        </a:solidFill>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המסקנה הצפויה המתבקשת מהנתונים</a:t>
                      </a:r>
                      <a:endParaRPr lang="en-US" sz="2000" dirty="0"/>
                    </a:p>
                  </a:txBody>
                  <a:tcPr anchor="ctr"/>
                </a:tc>
                <a:extLst>
                  <a:ext uri="{0D108BD9-81ED-4DB2-BD59-A6C34878D82A}">
                    <a16:rowId xmlns:a16="http://schemas.microsoft.com/office/drawing/2014/main" val="916127341"/>
                  </a:ext>
                </a:extLst>
              </a:tr>
            </a:tbl>
          </a:graphicData>
        </a:graphic>
      </p:graphicFrame>
    </p:spTree>
    <p:extLst>
      <p:ext uri="{BB962C8B-B14F-4D97-AF65-F5344CB8AC3E}">
        <p14:creationId xmlns:p14="http://schemas.microsoft.com/office/powerpoint/2010/main" val="194124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טמפרטורות רתיחה של </a:t>
            </a:r>
            <a:r>
              <a:rPr lang="he-IL" dirty="0" err="1"/>
              <a:t>הידרידים</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3924391"/>
          </a:xfrm>
        </p:spPr>
        <p:txBody>
          <a:bodyPr>
            <a:normAutofit/>
          </a:bodyPr>
          <a:lstStyle/>
          <a:p>
            <a:pPr marL="0" indent="0">
              <a:lnSpc>
                <a:spcPct val="150000"/>
              </a:lnSpc>
              <a:spcAft>
                <a:spcPts val="1000"/>
              </a:spcAft>
              <a:buNone/>
            </a:pPr>
            <a:r>
              <a:rPr lang="he-IL" dirty="0">
                <a:solidFill>
                  <a:srgbClr val="192A72"/>
                </a:solidFill>
              </a:rPr>
              <a:t>מה לדעתכם, צפוי להיות </a:t>
            </a:r>
            <a:br>
              <a:rPr lang="en-US" dirty="0">
                <a:solidFill>
                  <a:srgbClr val="192A72"/>
                </a:solidFill>
              </a:rPr>
            </a:br>
            <a:r>
              <a:rPr lang="he-IL" dirty="0">
                <a:solidFill>
                  <a:srgbClr val="192A72"/>
                </a:solidFill>
              </a:rPr>
              <a:t>סדר טמפרטורת הרתיחה </a:t>
            </a:r>
            <a:br>
              <a:rPr lang="en-US" dirty="0">
                <a:solidFill>
                  <a:srgbClr val="192A72"/>
                </a:solidFill>
              </a:rPr>
            </a:br>
            <a:r>
              <a:rPr lang="he-IL" dirty="0">
                <a:solidFill>
                  <a:srgbClr val="192A72"/>
                </a:solidFill>
              </a:rPr>
              <a:t>של </a:t>
            </a:r>
            <a:r>
              <a:rPr lang="he-IL" dirty="0" err="1">
                <a:solidFill>
                  <a:srgbClr val="192A72"/>
                </a:solidFill>
              </a:rPr>
              <a:t>ההידרידים</a:t>
            </a:r>
            <a:r>
              <a:rPr lang="he-IL" dirty="0">
                <a:solidFill>
                  <a:srgbClr val="192A72"/>
                </a:solidFill>
              </a:rPr>
              <a:t> של </a:t>
            </a:r>
            <a:br>
              <a:rPr lang="en-US" dirty="0">
                <a:solidFill>
                  <a:srgbClr val="192A72"/>
                </a:solidFill>
              </a:rPr>
            </a:br>
            <a:r>
              <a:rPr lang="he-IL" dirty="0">
                <a:solidFill>
                  <a:srgbClr val="192A72"/>
                </a:solidFill>
              </a:rPr>
              <a:t>משפחת ההלוגנים?</a:t>
            </a:r>
          </a:p>
          <a:p>
            <a:pPr marL="0" indent="0">
              <a:lnSpc>
                <a:spcPct val="150000"/>
              </a:lnSpc>
              <a:spcAft>
                <a:spcPts val="1000"/>
              </a:spcAft>
              <a:buNone/>
            </a:pPr>
            <a:r>
              <a:rPr lang="he-IL" dirty="0">
                <a:solidFill>
                  <a:srgbClr val="192A72"/>
                </a:solidFill>
              </a:rPr>
              <a:t>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graphicFrame>
        <p:nvGraphicFramePr>
          <p:cNvPr id="11" name="Table 5"/>
          <p:cNvGraphicFramePr>
            <a:graphicFrameLocks noGrp="1"/>
          </p:cNvGraphicFramePr>
          <p:nvPr>
            <p:extLst>
              <p:ext uri="{D42A27DB-BD31-4B8C-83A1-F6EECF244321}">
                <p14:modId xmlns:p14="http://schemas.microsoft.com/office/powerpoint/2010/main" val="1091604277"/>
              </p:ext>
            </p:extLst>
          </p:nvPr>
        </p:nvGraphicFramePr>
        <p:xfrm>
          <a:off x="198087" y="1599628"/>
          <a:ext cx="7800959" cy="4815840"/>
        </p:xfrm>
        <a:graphic>
          <a:graphicData uri="http://schemas.openxmlformats.org/drawingml/2006/table">
            <a:tbl>
              <a:tblPr firstRow="1" bandRow="1">
                <a:tableStyleId>{073A0DAA-6AF3-43AB-8588-CEC1D06C72B9}</a:tableStyleId>
              </a:tblPr>
              <a:tblGrid>
                <a:gridCol w="1473933">
                  <a:extLst>
                    <a:ext uri="{9D8B030D-6E8A-4147-A177-3AD203B41FA5}">
                      <a16:colId xmlns:a16="http://schemas.microsoft.com/office/drawing/2014/main" val="3985513349"/>
                    </a:ext>
                  </a:extLst>
                </a:gridCol>
                <a:gridCol w="1473933">
                  <a:extLst>
                    <a:ext uri="{9D8B030D-6E8A-4147-A177-3AD203B41FA5}">
                      <a16:colId xmlns:a16="http://schemas.microsoft.com/office/drawing/2014/main" val="2845716583"/>
                    </a:ext>
                  </a:extLst>
                </a:gridCol>
                <a:gridCol w="1473933">
                  <a:extLst>
                    <a:ext uri="{9D8B030D-6E8A-4147-A177-3AD203B41FA5}">
                      <a16:colId xmlns:a16="http://schemas.microsoft.com/office/drawing/2014/main" val="859714862"/>
                    </a:ext>
                  </a:extLst>
                </a:gridCol>
                <a:gridCol w="1473933">
                  <a:extLst>
                    <a:ext uri="{9D8B030D-6E8A-4147-A177-3AD203B41FA5}">
                      <a16:colId xmlns:a16="http://schemas.microsoft.com/office/drawing/2014/main" val="106474472"/>
                    </a:ext>
                  </a:extLst>
                </a:gridCol>
                <a:gridCol w="1905227">
                  <a:extLst>
                    <a:ext uri="{9D8B030D-6E8A-4147-A177-3AD203B41FA5}">
                      <a16:colId xmlns:a16="http://schemas.microsoft.com/office/drawing/2014/main" val="3257623676"/>
                    </a:ext>
                  </a:extLst>
                </a:gridCol>
              </a:tblGrid>
              <a:tr h="370840">
                <a:tc>
                  <a:txBody>
                    <a:bodyPr/>
                    <a:lstStyle/>
                    <a:p>
                      <a:pPr algn="ctr"/>
                      <a:r>
                        <a:rPr lang="en-US" sz="2000" dirty="0">
                          <a:solidFill>
                            <a:schemeClr val="bg1"/>
                          </a:solidFill>
                        </a:rPr>
                        <a:t>HI</a:t>
                      </a:r>
                      <a:endParaRPr lang="en-US" sz="2000" strike="sngStrike" dirty="0">
                        <a:solidFill>
                          <a:schemeClr val="bg1"/>
                        </a:solidFill>
                      </a:endParaRPr>
                    </a:p>
                  </a:txBody>
                  <a:tcPr anchor="ctr"/>
                </a:tc>
                <a:tc>
                  <a:txBody>
                    <a:bodyPr/>
                    <a:lstStyle/>
                    <a:p>
                      <a:pPr algn="ctr"/>
                      <a:r>
                        <a:rPr lang="en-US" sz="2000" dirty="0" err="1">
                          <a:solidFill>
                            <a:schemeClr val="bg1"/>
                          </a:solidFill>
                        </a:rPr>
                        <a:t>HBr</a:t>
                      </a:r>
                      <a:endParaRPr lang="en-US" sz="2000" dirty="0">
                        <a:solidFill>
                          <a:schemeClr val="bg1"/>
                        </a:solidFill>
                      </a:endParaRPr>
                    </a:p>
                  </a:txBody>
                  <a:tcPr anchor="ctr"/>
                </a:tc>
                <a:tc>
                  <a:txBody>
                    <a:bodyPr/>
                    <a:lstStyle/>
                    <a:p>
                      <a:pPr algn="ctr"/>
                      <a:r>
                        <a:rPr lang="en-US" sz="2000" dirty="0" err="1">
                          <a:solidFill>
                            <a:schemeClr val="bg1"/>
                          </a:solidFill>
                        </a:rPr>
                        <a:t>H</a:t>
                      </a:r>
                      <a:r>
                        <a:rPr lang="en-US" sz="2000" baseline="0" dirty="0" err="1">
                          <a:solidFill>
                            <a:schemeClr val="bg1"/>
                          </a:solidFill>
                        </a:rPr>
                        <a:t>Cl</a:t>
                      </a:r>
                      <a:endParaRPr lang="en-US" sz="2000" dirty="0">
                        <a:solidFill>
                          <a:schemeClr val="bg1"/>
                        </a:solidFill>
                      </a:endParaRPr>
                    </a:p>
                  </a:txBody>
                  <a:tcPr anchor="ctr"/>
                </a:tc>
                <a:tc>
                  <a:txBody>
                    <a:bodyPr/>
                    <a:lstStyle/>
                    <a:p>
                      <a:pPr algn="ctr"/>
                      <a:r>
                        <a:rPr lang="en-US" sz="2000" dirty="0">
                          <a:solidFill>
                            <a:schemeClr val="bg1"/>
                          </a:solidFill>
                        </a:rPr>
                        <a:t>HF</a:t>
                      </a:r>
                    </a:p>
                  </a:txBody>
                  <a:tcPr anchor="ctr"/>
                </a:tc>
                <a:tc>
                  <a:txBody>
                    <a:bodyPr/>
                    <a:lstStyle/>
                    <a:p>
                      <a:pPr algn="ctr"/>
                      <a:r>
                        <a:rPr lang="he-IL" sz="2000" dirty="0">
                          <a:solidFill>
                            <a:schemeClr val="bg1"/>
                          </a:solidFill>
                        </a:rPr>
                        <a:t>קריטריון</a:t>
                      </a:r>
                      <a:r>
                        <a:rPr lang="he-IL" sz="2000" baseline="0" dirty="0">
                          <a:solidFill>
                            <a:schemeClr val="bg1"/>
                          </a:solidFill>
                        </a:rPr>
                        <a:t> להשוואה</a:t>
                      </a:r>
                      <a:endParaRPr lang="en-US" sz="2000" dirty="0">
                        <a:solidFill>
                          <a:schemeClr val="bg1"/>
                        </a:solidFill>
                      </a:endParaRPr>
                    </a:p>
                  </a:txBody>
                  <a:tcPr anchor="ctr"/>
                </a:tc>
                <a:extLst>
                  <a:ext uri="{0D108BD9-81ED-4DB2-BD59-A6C34878D82A}">
                    <a16:rowId xmlns:a16="http://schemas.microsoft.com/office/drawing/2014/main" val="1003972450"/>
                  </a:ext>
                </a:extLst>
              </a:tr>
              <a:tr h="370840">
                <a:tc gridSpan="4">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זוויתית</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צורת המולקולה</a:t>
                      </a:r>
                      <a:endParaRPr lang="en-US" sz="2000" dirty="0"/>
                    </a:p>
                  </a:txBody>
                  <a:tcPr anchor="ctr"/>
                </a:tc>
                <a:extLst>
                  <a:ext uri="{0D108BD9-81ED-4DB2-BD59-A6C34878D82A}">
                    <a16:rowId xmlns:a16="http://schemas.microsoft.com/office/drawing/2014/main" val="1436128380"/>
                  </a:ext>
                </a:extLst>
              </a:tr>
              <a:tr h="37084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54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36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algn="ctr"/>
                      <a:r>
                        <a:rPr lang="he-IL" sz="2000" dirty="0"/>
                        <a:t>18 אלקטרונים</a:t>
                      </a:r>
                      <a:endParaRPr lang="en-US" sz="2000" dirty="0"/>
                    </a:p>
                  </a:txBody>
                  <a:tcPr anchor="ctr"/>
                </a:tc>
                <a:tc>
                  <a:txBody>
                    <a:bodyPr/>
                    <a:lstStyle/>
                    <a:p>
                      <a:pPr algn="ctr"/>
                      <a:r>
                        <a:rPr lang="he-IL" sz="2000" dirty="0"/>
                        <a:t>10 אלקטרונים</a:t>
                      </a:r>
                      <a:endParaRPr lang="en-US" sz="2000" dirty="0"/>
                    </a:p>
                  </a:txBody>
                  <a:tcPr anchor="ctr"/>
                </a:tc>
                <a:tc>
                  <a:txBody>
                    <a:bodyPr/>
                    <a:lstStyle/>
                    <a:p>
                      <a:pPr algn="ctr"/>
                      <a:r>
                        <a:rPr lang="he-IL" sz="2000" dirty="0"/>
                        <a:t>גודל ענן האלקטרונים</a:t>
                      </a:r>
                      <a:endParaRPr lang="en-US" sz="2000" dirty="0"/>
                    </a:p>
                  </a:txBody>
                  <a:tcPr anchor="ctr"/>
                </a:tc>
                <a:extLst>
                  <a:ext uri="{0D108BD9-81ED-4DB2-BD59-A6C34878D82A}">
                    <a16:rowId xmlns:a16="http://schemas.microsoft.com/office/drawing/2014/main" val="814805832"/>
                  </a:ext>
                </a:extLst>
              </a:tr>
              <a:tr h="370840">
                <a:tc gridSpan="4">
                  <a:txBody>
                    <a:bodyPr/>
                    <a:lstStyle/>
                    <a:p>
                      <a:pPr algn="ctr"/>
                      <a:r>
                        <a:rPr lang="he-IL" sz="2000" dirty="0"/>
                        <a:t>כל</a:t>
                      </a:r>
                      <a:r>
                        <a:rPr lang="he-IL" sz="2000" baseline="0" dirty="0"/>
                        <a:t> המולקולות קוויות ובעלות </a:t>
                      </a:r>
                      <a:br>
                        <a:rPr lang="en-US" sz="2000" baseline="0" dirty="0"/>
                      </a:br>
                      <a:r>
                        <a:rPr lang="he-IL" sz="2000" baseline="0" dirty="0"/>
                        <a:t>דו-קוטב קבוע (קוטביות)</a:t>
                      </a:r>
                      <a:endParaRPr lang="en-US" sz="20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קוטביות</a:t>
                      </a:r>
                      <a:endParaRPr lang="en-US" sz="2000" dirty="0"/>
                    </a:p>
                  </a:txBody>
                  <a:tcPr anchor="ctr"/>
                </a:tc>
                <a:extLst>
                  <a:ext uri="{0D108BD9-81ED-4DB2-BD59-A6C34878D82A}">
                    <a16:rowId xmlns:a16="http://schemas.microsoft.com/office/drawing/2014/main" val="685032364"/>
                  </a:ext>
                </a:extLst>
              </a:tr>
              <a:tr h="655320">
                <a:tc gridSpan="4">
                  <a:txBody>
                    <a:bodyPr/>
                    <a:lstStyle/>
                    <a:p>
                      <a:pPr marL="0" marR="0" lvl="0" indent="0" algn="ctr" defTabSz="914491" rtl="1" eaLnBrk="1" fontAlgn="auto" latinLnBrk="0" hangingPunct="1">
                        <a:lnSpc>
                          <a:spcPct val="130000"/>
                        </a:lnSpc>
                        <a:spcBef>
                          <a:spcPts val="0"/>
                        </a:spcBef>
                        <a:spcAft>
                          <a:spcPts val="0"/>
                        </a:spcAft>
                        <a:buClrTx/>
                        <a:buSzTx/>
                        <a:buFontTx/>
                        <a:buNone/>
                        <a:tabLst/>
                        <a:defRPr/>
                      </a:pPr>
                      <a:r>
                        <a:rPr lang="en-US" sz="2200" b="1" dirty="0">
                          <a:solidFill>
                            <a:srgbClr val="11A4AB"/>
                          </a:solidFill>
                        </a:rPr>
                        <a:t>HI   &gt;  </a:t>
                      </a:r>
                      <a:r>
                        <a:rPr lang="en-US" sz="2200" b="1" dirty="0" err="1">
                          <a:solidFill>
                            <a:srgbClr val="11A4AB"/>
                          </a:solidFill>
                        </a:rPr>
                        <a:t>HBr</a:t>
                      </a:r>
                      <a:r>
                        <a:rPr lang="en-US" sz="2200" b="1" dirty="0">
                          <a:solidFill>
                            <a:srgbClr val="11A4AB"/>
                          </a:solidFill>
                        </a:rPr>
                        <a:t>   &gt;   </a:t>
                      </a:r>
                      <a:r>
                        <a:rPr lang="en-US" sz="2200" b="1" dirty="0" err="1">
                          <a:solidFill>
                            <a:srgbClr val="11A4AB"/>
                          </a:solidFill>
                        </a:rPr>
                        <a:t>HCl</a:t>
                      </a:r>
                      <a:r>
                        <a:rPr lang="en-US" sz="2200" b="1" dirty="0">
                          <a:solidFill>
                            <a:srgbClr val="11A4AB"/>
                          </a:solidFill>
                        </a:rPr>
                        <a:t>  &gt;  </a:t>
                      </a:r>
                      <a:r>
                        <a:rPr lang="en-US" sz="2200" b="1" dirty="0">
                          <a:solidFill>
                            <a:srgbClr val="192A72"/>
                          </a:solidFill>
                        </a:rPr>
                        <a:t>HF</a:t>
                      </a:r>
                      <a:r>
                        <a:rPr lang="en-US" sz="2200" b="1" dirty="0">
                          <a:solidFill>
                            <a:srgbClr val="11A4AB"/>
                          </a:solidFill>
                        </a:rPr>
                        <a:t>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המסקנה הצפויה המתבקשת מהנתונים</a:t>
                      </a:r>
                      <a:endParaRPr lang="en-US" sz="2000" dirty="0"/>
                    </a:p>
                  </a:txBody>
                  <a:tcPr anchor="ctr"/>
                </a:tc>
                <a:extLst>
                  <a:ext uri="{0D108BD9-81ED-4DB2-BD59-A6C34878D82A}">
                    <a16:rowId xmlns:a16="http://schemas.microsoft.com/office/drawing/2014/main" val="916127341"/>
                  </a:ext>
                </a:extLst>
              </a:tr>
              <a:tr h="655320">
                <a:tc gridSpan="4">
                  <a:txBody>
                    <a:bodyPr/>
                    <a:lstStyle/>
                    <a:p>
                      <a:pPr marL="0" marR="0" lvl="0" indent="0" algn="ctr" defTabSz="914491" rtl="1" eaLnBrk="1" fontAlgn="auto" latinLnBrk="0" hangingPunct="1">
                        <a:lnSpc>
                          <a:spcPct val="130000"/>
                        </a:lnSpc>
                        <a:spcBef>
                          <a:spcPts val="0"/>
                        </a:spcBef>
                        <a:spcAft>
                          <a:spcPts val="0"/>
                        </a:spcAft>
                        <a:buClrTx/>
                        <a:buSzTx/>
                        <a:buFontTx/>
                        <a:buNone/>
                        <a:tabLst/>
                        <a:defRPr/>
                      </a:pPr>
                      <a:r>
                        <a:rPr lang="en-US" sz="2200" b="1" dirty="0">
                          <a:solidFill>
                            <a:srgbClr val="192A72"/>
                          </a:solidFill>
                        </a:rPr>
                        <a:t>HF</a:t>
                      </a:r>
                      <a:r>
                        <a:rPr lang="en-US" sz="2200" b="1" dirty="0">
                          <a:solidFill>
                            <a:srgbClr val="11A4AB"/>
                          </a:solidFill>
                        </a:rPr>
                        <a:t>  &gt;  HI   &gt;  </a:t>
                      </a:r>
                      <a:r>
                        <a:rPr lang="en-US" sz="2200" b="1" dirty="0" err="1">
                          <a:solidFill>
                            <a:srgbClr val="11A4AB"/>
                          </a:solidFill>
                        </a:rPr>
                        <a:t>HBr</a:t>
                      </a:r>
                      <a:r>
                        <a:rPr lang="en-US" sz="2200" b="1" dirty="0">
                          <a:solidFill>
                            <a:srgbClr val="11A4AB"/>
                          </a:solidFill>
                        </a:rPr>
                        <a:t>   &gt;   </a:t>
                      </a:r>
                      <a:r>
                        <a:rPr lang="en-US" sz="2200" b="1" dirty="0" err="1">
                          <a:solidFill>
                            <a:srgbClr val="11A4AB"/>
                          </a:solidFill>
                        </a:rPr>
                        <a:t>HCl</a:t>
                      </a:r>
                      <a:r>
                        <a:rPr lang="en-US" sz="2200" b="1" dirty="0">
                          <a:solidFill>
                            <a:srgbClr val="11A4AB"/>
                          </a:solidFill>
                        </a:rPr>
                        <a:t>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טמפרטורת רתיחה</a:t>
                      </a:r>
                    </a:p>
                    <a:p>
                      <a:pPr algn="ctr"/>
                      <a:r>
                        <a:rPr lang="he-IL" sz="2000" dirty="0"/>
                        <a:t>בפועל</a:t>
                      </a:r>
                      <a:endParaRPr lang="en-US" sz="2000" dirty="0"/>
                    </a:p>
                  </a:txBody>
                  <a:tcPr anchor="ctr"/>
                </a:tc>
                <a:extLst>
                  <a:ext uri="{0D108BD9-81ED-4DB2-BD59-A6C34878D82A}">
                    <a16:rowId xmlns:a16="http://schemas.microsoft.com/office/drawing/2014/main" val="1178994711"/>
                  </a:ext>
                </a:extLst>
              </a:tr>
            </a:tbl>
          </a:graphicData>
        </a:graphic>
      </p:graphicFrame>
    </p:spTree>
    <p:extLst>
      <p:ext uri="{BB962C8B-B14F-4D97-AF65-F5344CB8AC3E}">
        <p14:creationId xmlns:p14="http://schemas.microsoft.com/office/powerpoint/2010/main" val="319238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טמפרטורות רתיחה של </a:t>
            </a:r>
            <a:r>
              <a:rPr lang="he-IL" dirty="0" err="1"/>
              <a:t>הידרידים</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3924391"/>
          </a:xfrm>
        </p:spPr>
        <p:txBody>
          <a:bodyPr>
            <a:normAutofit/>
          </a:bodyPr>
          <a:lstStyle/>
          <a:p>
            <a:pPr marL="0" indent="0">
              <a:lnSpc>
                <a:spcPct val="150000"/>
              </a:lnSpc>
              <a:spcAft>
                <a:spcPts val="1000"/>
              </a:spcAft>
              <a:buNone/>
            </a:pPr>
            <a:r>
              <a:rPr lang="he-IL" dirty="0">
                <a:solidFill>
                  <a:srgbClr val="192A72"/>
                </a:solidFill>
              </a:rPr>
              <a:t>התנהגות דומה, נמצא </a:t>
            </a:r>
            <a:br>
              <a:rPr lang="en-US" dirty="0">
                <a:solidFill>
                  <a:srgbClr val="192A72"/>
                </a:solidFill>
              </a:rPr>
            </a:br>
            <a:r>
              <a:rPr lang="he-IL" dirty="0">
                <a:solidFill>
                  <a:srgbClr val="192A72"/>
                </a:solidFill>
              </a:rPr>
              <a:t>כשנבחן את טמפרטורות</a:t>
            </a:r>
            <a:br>
              <a:rPr lang="en-US" dirty="0">
                <a:solidFill>
                  <a:srgbClr val="192A72"/>
                </a:solidFill>
              </a:rPr>
            </a:br>
            <a:r>
              <a:rPr lang="he-IL" dirty="0">
                <a:solidFill>
                  <a:srgbClr val="192A72"/>
                </a:solidFill>
              </a:rPr>
              <a:t>הרתיחה של </a:t>
            </a:r>
            <a:r>
              <a:rPr lang="he-IL" dirty="0" err="1">
                <a:solidFill>
                  <a:srgbClr val="192A72"/>
                </a:solidFill>
              </a:rPr>
              <a:t>ההידרידים</a:t>
            </a:r>
            <a:br>
              <a:rPr lang="en-US" dirty="0">
                <a:solidFill>
                  <a:srgbClr val="192A72"/>
                </a:solidFill>
              </a:rPr>
            </a:br>
            <a:r>
              <a:rPr lang="he-IL" dirty="0">
                <a:solidFill>
                  <a:srgbClr val="192A72"/>
                </a:solidFill>
              </a:rPr>
              <a:t>ממשפחת החנקן.</a:t>
            </a:r>
          </a:p>
          <a:p>
            <a:pPr marL="0" indent="0">
              <a:lnSpc>
                <a:spcPct val="150000"/>
              </a:lnSpc>
              <a:spcAft>
                <a:spcPts val="1000"/>
              </a:spcAft>
              <a:buNone/>
            </a:pPr>
            <a:r>
              <a:rPr lang="he-IL" dirty="0">
                <a:solidFill>
                  <a:srgbClr val="192A72"/>
                </a:solidFill>
              </a:rPr>
              <a:t>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graphicFrame>
        <p:nvGraphicFramePr>
          <p:cNvPr id="11" name="Table 5"/>
          <p:cNvGraphicFramePr>
            <a:graphicFrameLocks noGrp="1"/>
          </p:cNvGraphicFramePr>
          <p:nvPr>
            <p:extLst>
              <p:ext uri="{D42A27DB-BD31-4B8C-83A1-F6EECF244321}">
                <p14:modId xmlns:p14="http://schemas.microsoft.com/office/powerpoint/2010/main" val="1761177702"/>
              </p:ext>
            </p:extLst>
          </p:nvPr>
        </p:nvGraphicFramePr>
        <p:xfrm>
          <a:off x="198087" y="1599628"/>
          <a:ext cx="7800959" cy="3810000"/>
        </p:xfrm>
        <a:graphic>
          <a:graphicData uri="http://schemas.openxmlformats.org/drawingml/2006/table">
            <a:tbl>
              <a:tblPr firstRow="1" bandRow="1">
                <a:tableStyleId>{073A0DAA-6AF3-43AB-8588-CEC1D06C72B9}</a:tableStyleId>
              </a:tblPr>
              <a:tblGrid>
                <a:gridCol w="1473933">
                  <a:extLst>
                    <a:ext uri="{9D8B030D-6E8A-4147-A177-3AD203B41FA5}">
                      <a16:colId xmlns:a16="http://schemas.microsoft.com/office/drawing/2014/main" val="3985513349"/>
                    </a:ext>
                  </a:extLst>
                </a:gridCol>
                <a:gridCol w="1473933">
                  <a:extLst>
                    <a:ext uri="{9D8B030D-6E8A-4147-A177-3AD203B41FA5}">
                      <a16:colId xmlns:a16="http://schemas.microsoft.com/office/drawing/2014/main" val="2845716583"/>
                    </a:ext>
                  </a:extLst>
                </a:gridCol>
                <a:gridCol w="1473933">
                  <a:extLst>
                    <a:ext uri="{9D8B030D-6E8A-4147-A177-3AD203B41FA5}">
                      <a16:colId xmlns:a16="http://schemas.microsoft.com/office/drawing/2014/main" val="859714862"/>
                    </a:ext>
                  </a:extLst>
                </a:gridCol>
                <a:gridCol w="1473933">
                  <a:extLst>
                    <a:ext uri="{9D8B030D-6E8A-4147-A177-3AD203B41FA5}">
                      <a16:colId xmlns:a16="http://schemas.microsoft.com/office/drawing/2014/main" val="106474472"/>
                    </a:ext>
                  </a:extLst>
                </a:gridCol>
                <a:gridCol w="1905227">
                  <a:extLst>
                    <a:ext uri="{9D8B030D-6E8A-4147-A177-3AD203B41FA5}">
                      <a16:colId xmlns:a16="http://schemas.microsoft.com/office/drawing/2014/main" val="3257623676"/>
                    </a:ext>
                  </a:extLst>
                </a:gridCol>
              </a:tblGrid>
              <a:tr h="370840">
                <a:tc>
                  <a:txBody>
                    <a:bodyPr/>
                    <a:lstStyle/>
                    <a:p>
                      <a:pPr algn="ctr"/>
                      <a:r>
                        <a:rPr lang="en-US" sz="2000" dirty="0">
                          <a:solidFill>
                            <a:schemeClr val="bg1"/>
                          </a:solidFill>
                        </a:rPr>
                        <a:t>SbH</a:t>
                      </a:r>
                      <a:r>
                        <a:rPr lang="en-US" sz="2000" baseline="-25000" dirty="0">
                          <a:solidFill>
                            <a:schemeClr val="bg1"/>
                          </a:solidFill>
                        </a:rPr>
                        <a:t>3</a:t>
                      </a:r>
                      <a:endParaRPr lang="en-US" sz="2000" strike="sngStrike" dirty="0">
                        <a:solidFill>
                          <a:schemeClr val="bg1"/>
                        </a:solidFill>
                      </a:endParaRPr>
                    </a:p>
                  </a:txBody>
                  <a:tcPr anchor="ctr"/>
                </a:tc>
                <a:tc>
                  <a:txBody>
                    <a:bodyPr/>
                    <a:lstStyle/>
                    <a:p>
                      <a:pPr algn="ctr"/>
                      <a:r>
                        <a:rPr lang="en-US" sz="2000" dirty="0">
                          <a:solidFill>
                            <a:schemeClr val="bg1"/>
                          </a:solidFill>
                        </a:rPr>
                        <a:t>AsH</a:t>
                      </a:r>
                      <a:r>
                        <a:rPr lang="en-US" sz="2000" baseline="-25000" dirty="0">
                          <a:solidFill>
                            <a:schemeClr val="bg1"/>
                          </a:solidFill>
                        </a:rPr>
                        <a:t>3</a:t>
                      </a:r>
                      <a:endParaRPr lang="en-US" sz="2000" dirty="0">
                        <a:solidFill>
                          <a:schemeClr val="bg1"/>
                        </a:solidFill>
                      </a:endParaRPr>
                    </a:p>
                  </a:txBody>
                  <a:tcPr anchor="ctr"/>
                </a:tc>
                <a:tc>
                  <a:txBody>
                    <a:bodyPr/>
                    <a:lstStyle/>
                    <a:p>
                      <a:pPr algn="ctr"/>
                      <a:r>
                        <a:rPr lang="en-US" sz="2000" dirty="0">
                          <a:solidFill>
                            <a:schemeClr val="bg1"/>
                          </a:solidFill>
                        </a:rPr>
                        <a:t>PH</a:t>
                      </a:r>
                      <a:r>
                        <a:rPr lang="en-US" sz="2000" baseline="-25000" dirty="0">
                          <a:solidFill>
                            <a:schemeClr val="bg1"/>
                          </a:solidFill>
                        </a:rPr>
                        <a:t>3</a:t>
                      </a:r>
                      <a:endParaRPr lang="en-US" sz="2000" dirty="0">
                        <a:solidFill>
                          <a:schemeClr val="bg1"/>
                        </a:solidFill>
                      </a:endParaRPr>
                    </a:p>
                  </a:txBody>
                  <a:tcPr anchor="ctr"/>
                </a:tc>
                <a:tc>
                  <a:txBody>
                    <a:bodyPr/>
                    <a:lstStyle/>
                    <a:p>
                      <a:pPr algn="ctr"/>
                      <a:r>
                        <a:rPr lang="en-US" sz="2000" dirty="0">
                          <a:solidFill>
                            <a:schemeClr val="bg1"/>
                          </a:solidFill>
                        </a:rPr>
                        <a:t>NH</a:t>
                      </a:r>
                      <a:r>
                        <a:rPr lang="en-US" sz="2000" baseline="-25000" dirty="0">
                          <a:solidFill>
                            <a:schemeClr val="bg1"/>
                          </a:solidFill>
                        </a:rPr>
                        <a:t>3</a:t>
                      </a:r>
                      <a:endParaRPr lang="en-US" sz="2000" dirty="0">
                        <a:solidFill>
                          <a:schemeClr val="bg1"/>
                        </a:solidFill>
                      </a:endParaRPr>
                    </a:p>
                  </a:txBody>
                  <a:tcPr anchor="ctr"/>
                </a:tc>
                <a:tc>
                  <a:txBody>
                    <a:bodyPr/>
                    <a:lstStyle/>
                    <a:p>
                      <a:pPr algn="ctr"/>
                      <a:r>
                        <a:rPr lang="he-IL" sz="2000" dirty="0">
                          <a:solidFill>
                            <a:schemeClr val="bg1"/>
                          </a:solidFill>
                        </a:rPr>
                        <a:t>קריטריון</a:t>
                      </a:r>
                      <a:r>
                        <a:rPr lang="he-IL" sz="2000" baseline="0" dirty="0">
                          <a:solidFill>
                            <a:schemeClr val="bg1"/>
                          </a:solidFill>
                        </a:rPr>
                        <a:t> להשוואה</a:t>
                      </a:r>
                      <a:endParaRPr lang="en-US" sz="2000" dirty="0">
                        <a:solidFill>
                          <a:schemeClr val="bg1"/>
                        </a:solidFill>
                      </a:endParaRPr>
                    </a:p>
                  </a:txBody>
                  <a:tcPr anchor="ctr"/>
                </a:tc>
                <a:extLst>
                  <a:ext uri="{0D108BD9-81ED-4DB2-BD59-A6C34878D82A}">
                    <a16:rowId xmlns:a16="http://schemas.microsoft.com/office/drawing/2014/main" val="1003972450"/>
                  </a:ext>
                </a:extLst>
              </a:tr>
              <a:tr h="370840">
                <a:tc gridSpan="4">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זוויתית</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צורת המולקולה</a:t>
                      </a:r>
                      <a:endParaRPr lang="en-US" sz="2000" dirty="0"/>
                    </a:p>
                  </a:txBody>
                  <a:tcPr anchor="ctr"/>
                </a:tc>
                <a:extLst>
                  <a:ext uri="{0D108BD9-81ED-4DB2-BD59-A6C34878D82A}">
                    <a16:rowId xmlns:a16="http://schemas.microsoft.com/office/drawing/2014/main" val="1436128380"/>
                  </a:ext>
                </a:extLst>
              </a:tr>
              <a:tr h="37084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54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36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algn="ctr"/>
                      <a:r>
                        <a:rPr lang="he-IL" sz="2000" dirty="0"/>
                        <a:t>18 אלקטרונים</a:t>
                      </a:r>
                      <a:endParaRPr lang="en-US" sz="2000" dirty="0"/>
                    </a:p>
                  </a:txBody>
                  <a:tcPr anchor="ctr"/>
                </a:tc>
                <a:tc>
                  <a:txBody>
                    <a:bodyPr/>
                    <a:lstStyle/>
                    <a:p>
                      <a:pPr algn="ctr"/>
                      <a:r>
                        <a:rPr lang="he-IL" sz="2000" dirty="0"/>
                        <a:t>10 אלקטרונים</a:t>
                      </a:r>
                      <a:endParaRPr lang="en-US" sz="2000" dirty="0"/>
                    </a:p>
                  </a:txBody>
                  <a:tcPr anchor="ctr"/>
                </a:tc>
                <a:tc>
                  <a:txBody>
                    <a:bodyPr/>
                    <a:lstStyle/>
                    <a:p>
                      <a:pPr algn="ctr"/>
                      <a:r>
                        <a:rPr lang="he-IL" sz="2000" dirty="0"/>
                        <a:t>גודל ענן האלקטרונים</a:t>
                      </a:r>
                      <a:endParaRPr lang="en-US" sz="2000" dirty="0"/>
                    </a:p>
                  </a:txBody>
                  <a:tcPr anchor="ctr"/>
                </a:tc>
                <a:extLst>
                  <a:ext uri="{0D108BD9-81ED-4DB2-BD59-A6C34878D82A}">
                    <a16:rowId xmlns:a16="http://schemas.microsoft.com/office/drawing/2014/main" val="814805832"/>
                  </a:ext>
                </a:extLst>
              </a:tr>
              <a:tr h="370840">
                <a:tc gridSpan="4">
                  <a:txBody>
                    <a:bodyPr/>
                    <a:lstStyle/>
                    <a:p>
                      <a:pPr algn="ctr"/>
                      <a:r>
                        <a:rPr lang="he-IL" sz="2000" dirty="0"/>
                        <a:t>כל</a:t>
                      </a:r>
                      <a:r>
                        <a:rPr lang="he-IL" sz="2000" baseline="0" dirty="0"/>
                        <a:t> המולקולות פירמידה משולשת ובעלות </a:t>
                      </a:r>
                      <a:br>
                        <a:rPr lang="en-US" sz="2000" baseline="0" dirty="0"/>
                      </a:br>
                      <a:r>
                        <a:rPr lang="he-IL" sz="2000" baseline="0" dirty="0"/>
                        <a:t>דו-קוטב קבוע (קוטביות)</a:t>
                      </a:r>
                      <a:endParaRPr lang="en-US" sz="20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קוטביות</a:t>
                      </a:r>
                      <a:endParaRPr lang="en-US" sz="2000" dirty="0"/>
                    </a:p>
                  </a:txBody>
                  <a:tcPr anchor="ctr"/>
                </a:tc>
                <a:extLst>
                  <a:ext uri="{0D108BD9-81ED-4DB2-BD59-A6C34878D82A}">
                    <a16:rowId xmlns:a16="http://schemas.microsoft.com/office/drawing/2014/main" val="685032364"/>
                  </a:ext>
                </a:extLst>
              </a:tr>
              <a:tr h="655320">
                <a:tc gridSpan="4">
                  <a:txBody>
                    <a:bodyPr/>
                    <a:lstStyle/>
                    <a:p>
                      <a:pPr marL="0" marR="0" lvl="0" indent="0" algn="ctr" defTabSz="914491" rtl="1" eaLnBrk="1" fontAlgn="auto" latinLnBrk="0" hangingPunct="1">
                        <a:lnSpc>
                          <a:spcPct val="130000"/>
                        </a:lnSpc>
                        <a:spcBef>
                          <a:spcPts val="0"/>
                        </a:spcBef>
                        <a:spcAft>
                          <a:spcPts val="0"/>
                        </a:spcAft>
                        <a:buClrTx/>
                        <a:buSzTx/>
                        <a:buFontTx/>
                        <a:buNone/>
                        <a:tabLst/>
                        <a:defRPr/>
                      </a:pPr>
                      <a:endParaRPr lang="en-US" sz="2200" b="1" dirty="0">
                        <a:solidFill>
                          <a:srgbClr val="11A4AB"/>
                        </a:solidFill>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המסקנה הצפויה המתבקשת מהנתונים</a:t>
                      </a:r>
                      <a:endParaRPr lang="en-US" sz="2000" dirty="0"/>
                    </a:p>
                  </a:txBody>
                  <a:tcPr anchor="ctr"/>
                </a:tc>
                <a:extLst>
                  <a:ext uri="{0D108BD9-81ED-4DB2-BD59-A6C34878D82A}">
                    <a16:rowId xmlns:a16="http://schemas.microsoft.com/office/drawing/2014/main" val="916127341"/>
                  </a:ext>
                </a:extLst>
              </a:tr>
            </a:tbl>
          </a:graphicData>
        </a:graphic>
      </p:graphicFrame>
    </p:spTree>
    <p:extLst>
      <p:ext uri="{BB962C8B-B14F-4D97-AF65-F5344CB8AC3E}">
        <p14:creationId xmlns:p14="http://schemas.microsoft.com/office/powerpoint/2010/main" val="91859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טמפרטורות רתיחה של </a:t>
            </a:r>
            <a:r>
              <a:rPr lang="he-IL" dirty="0" err="1"/>
              <a:t>הידרידים</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3924391"/>
          </a:xfrm>
        </p:spPr>
        <p:txBody>
          <a:bodyPr>
            <a:normAutofit/>
          </a:bodyPr>
          <a:lstStyle/>
          <a:p>
            <a:pPr marL="0" indent="0">
              <a:lnSpc>
                <a:spcPct val="150000"/>
              </a:lnSpc>
              <a:spcAft>
                <a:spcPts val="1000"/>
              </a:spcAft>
              <a:buNone/>
            </a:pPr>
            <a:r>
              <a:rPr lang="he-IL" dirty="0">
                <a:solidFill>
                  <a:srgbClr val="192A72"/>
                </a:solidFill>
              </a:rPr>
              <a:t>התנהגות דומה, נמצא </a:t>
            </a:r>
            <a:br>
              <a:rPr lang="en-US" dirty="0">
                <a:solidFill>
                  <a:srgbClr val="192A72"/>
                </a:solidFill>
              </a:rPr>
            </a:br>
            <a:r>
              <a:rPr lang="he-IL" dirty="0">
                <a:solidFill>
                  <a:srgbClr val="192A72"/>
                </a:solidFill>
              </a:rPr>
              <a:t>כשנבחן את טמפרטורות</a:t>
            </a:r>
            <a:br>
              <a:rPr lang="en-US" dirty="0">
                <a:solidFill>
                  <a:srgbClr val="192A72"/>
                </a:solidFill>
              </a:rPr>
            </a:br>
            <a:r>
              <a:rPr lang="he-IL" dirty="0">
                <a:solidFill>
                  <a:srgbClr val="192A72"/>
                </a:solidFill>
              </a:rPr>
              <a:t>הרתיחה של </a:t>
            </a:r>
            <a:r>
              <a:rPr lang="he-IL" dirty="0" err="1">
                <a:solidFill>
                  <a:srgbClr val="192A72"/>
                </a:solidFill>
              </a:rPr>
              <a:t>ההידרידים</a:t>
            </a:r>
            <a:br>
              <a:rPr lang="en-US" dirty="0">
                <a:solidFill>
                  <a:srgbClr val="192A72"/>
                </a:solidFill>
              </a:rPr>
            </a:br>
            <a:r>
              <a:rPr lang="he-IL" dirty="0">
                <a:solidFill>
                  <a:srgbClr val="192A72"/>
                </a:solidFill>
              </a:rPr>
              <a:t>ממשפחת החנקן.</a:t>
            </a:r>
          </a:p>
          <a:p>
            <a:pPr marL="0" indent="0">
              <a:lnSpc>
                <a:spcPct val="150000"/>
              </a:lnSpc>
              <a:spcAft>
                <a:spcPts val="1000"/>
              </a:spcAft>
              <a:buNone/>
            </a:pPr>
            <a:r>
              <a:rPr lang="he-IL" dirty="0">
                <a:solidFill>
                  <a:srgbClr val="192A72"/>
                </a:solidFill>
              </a:rPr>
              <a:t>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graphicFrame>
        <p:nvGraphicFramePr>
          <p:cNvPr id="11" name="Table 5"/>
          <p:cNvGraphicFramePr>
            <a:graphicFrameLocks noGrp="1"/>
          </p:cNvGraphicFramePr>
          <p:nvPr>
            <p:extLst>
              <p:ext uri="{D42A27DB-BD31-4B8C-83A1-F6EECF244321}">
                <p14:modId xmlns:p14="http://schemas.microsoft.com/office/powerpoint/2010/main" val="2592602408"/>
              </p:ext>
            </p:extLst>
          </p:nvPr>
        </p:nvGraphicFramePr>
        <p:xfrm>
          <a:off x="198087" y="1599628"/>
          <a:ext cx="7800959" cy="4815840"/>
        </p:xfrm>
        <a:graphic>
          <a:graphicData uri="http://schemas.openxmlformats.org/drawingml/2006/table">
            <a:tbl>
              <a:tblPr firstRow="1" bandRow="1">
                <a:tableStyleId>{073A0DAA-6AF3-43AB-8588-CEC1D06C72B9}</a:tableStyleId>
              </a:tblPr>
              <a:tblGrid>
                <a:gridCol w="1473933">
                  <a:extLst>
                    <a:ext uri="{9D8B030D-6E8A-4147-A177-3AD203B41FA5}">
                      <a16:colId xmlns:a16="http://schemas.microsoft.com/office/drawing/2014/main" val="3985513349"/>
                    </a:ext>
                  </a:extLst>
                </a:gridCol>
                <a:gridCol w="1473933">
                  <a:extLst>
                    <a:ext uri="{9D8B030D-6E8A-4147-A177-3AD203B41FA5}">
                      <a16:colId xmlns:a16="http://schemas.microsoft.com/office/drawing/2014/main" val="2845716583"/>
                    </a:ext>
                  </a:extLst>
                </a:gridCol>
                <a:gridCol w="1473933">
                  <a:extLst>
                    <a:ext uri="{9D8B030D-6E8A-4147-A177-3AD203B41FA5}">
                      <a16:colId xmlns:a16="http://schemas.microsoft.com/office/drawing/2014/main" val="859714862"/>
                    </a:ext>
                  </a:extLst>
                </a:gridCol>
                <a:gridCol w="1473933">
                  <a:extLst>
                    <a:ext uri="{9D8B030D-6E8A-4147-A177-3AD203B41FA5}">
                      <a16:colId xmlns:a16="http://schemas.microsoft.com/office/drawing/2014/main" val="106474472"/>
                    </a:ext>
                  </a:extLst>
                </a:gridCol>
                <a:gridCol w="1905227">
                  <a:extLst>
                    <a:ext uri="{9D8B030D-6E8A-4147-A177-3AD203B41FA5}">
                      <a16:colId xmlns:a16="http://schemas.microsoft.com/office/drawing/2014/main" val="3257623676"/>
                    </a:ext>
                  </a:extLst>
                </a:gridCol>
              </a:tblGrid>
              <a:tr h="370840">
                <a:tc>
                  <a:txBody>
                    <a:bodyPr/>
                    <a:lstStyle/>
                    <a:p>
                      <a:pPr algn="ctr"/>
                      <a:r>
                        <a:rPr lang="en-US" sz="2000" dirty="0">
                          <a:solidFill>
                            <a:schemeClr val="bg1"/>
                          </a:solidFill>
                        </a:rPr>
                        <a:t>SbH</a:t>
                      </a:r>
                      <a:r>
                        <a:rPr lang="en-US" sz="2000" baseline="-25000" dirty="0">
                          <a:solidFill>
                            <a:schemeClr val="bg1"/>
                          </a:solidFill>
                        </a:rPr>
                        <a:t>3</a:t>
                      </a:r>
                      <a:endParaRPr lang="en-US" sz="2000" strike="sngStrike" dirty="0">
                        <a:solidFill>
                          <a:schemeClr val="bg1"/>
                        </a:solidFill>
                      </a:endParaRPr>
                    </a:p>
                  </a:txBody>
                  <a:tcPr anchor="ctr"/>
                </a:tc>
                <a:tc>
                  <a:txBody>
                    <a:bodyPr/>
                    <a:lstStyle/>
                    <a:p>
                      <a:pPr algn="ctr"/>
                      <a:r>
                        <a:rPr lang="en-US" sz="2000" dirty="0">
                          <a:solidFill>
                            <a:schemeClr val="bg1"/>
                          </a:solidFill>
                        </a:rPr>
                        <a:t>AsH</a:t>
                      </a:r>
                      <a:r>
                        <a:rPr lang="en-US" sz="2000" baseline="-25000" dirty="0">
                          <a:solidFill>
                            <a:schemeClr val="bg1"/>
                          </a:solidFill>
                        </a:rPr>
                        <a:t>3</a:t>
                      </a:r>
                      <a:endParaRPr lang="en-US" sz="2000" dirty="0">
                        <a:solidFill>
                          <a:schemeClr val="bg1"/>
                        </a:solidFill>
                      </a:endParaRPr>
                    </a:p>
                  </a:txBody>
                  <a:tcPr anchor="ctr"/>
                </a:tc>
                <a:tc>
                  <a:txBody>
                    <a:bodyPr/>
                    <a:lstStyle/>
                    <a:p>
                      <a:pPr algn="ctr"/>
                      <a:r>
                        <a:rPr lang="en-US" sz="2000" dirty="0">
                          <a:solidFill>
                            <a:schemeClr val="bg1"/>
                          </a:solidFill>
                        </a:rPr>
                        <a:t>PH</a:t>
                      </a:r>
                      <a:r>
                        <a:rPr lang="en-US" sz="2000" baseline="-25000" dirty="0">
                          <a:solidFill>
                            <a:schemeClr val="bg1"/>
                          </a:solidFill>
                        </a:rPr>
                        <a:t>3</a:t>
                      </a:r>
                      <a:endParaRPr lang="en-US" sz="2000" dirty="0">
                        <a:solidFill>
                          <a:schemeClr val="bg1"/>
                        </a:solidFill>
                      </a:endParaRPr>
                    </a:p>
                  </a:txBody>
                  <a:tcPr anchor="ctr"/>
                </a:tc>
                <a:tc>
                  <a:txBody>
                    <a:bodyPr/>
                    <a:lstStyle/>
                    <a:p>
                      <a:pPr algn="ctr"/>
                      <a:r>
                        <a:rPr lang="en-US" sz="2000" dirty="0">
                          <a:solidFill>
                            <a:schemeClr val="bg1"/>
                          </a:solidFill>
                        </a:rPr>
                        <a:t>NH</a:t>
                      </a:r>
                      <a:r>
                        <a:rPr lang="en-US" sz="2000" baseline="-25000" dirty="0">
                          <a:solidFill>
                            <a:schemeClr val="bg1"/>
                          </a:solidFill>
                        </a:rPr>
                        <a:t>3</a:t>
                      </a:r>
                      <a:endParaRPr lang="en-US" sz="2000" dirty="0">
                        <a:solidFill>
                          <a:schemeClr val="bg1"/>
                        </a:solidFill>
                      </a:endParaRPr>
                    </a:p>
                  </a:txBody>
                  <a:tcPr anchor="ctr"/>
                </a:tc>
                <a:tc>
                  <a:txBody>
                    <a:bodyPr/>
                    <a:lstStyle/>
                    <a:p>
                      <a:pPr algn="ctr"/>
                      <a:r>
                        <a:rPr lang="he-IL" sz="2000" dirty="0">
                          <a:solidFill>
                            <a:schemeClr val="bg1"/>
                          </a:solidFill>
                        </a:rPr>
                        <a:t>קריטריון</a:t>
                      </a:r>
                      <a:r>
                        <a:rPr lang="he-IL" sz="2000" baseline="0" dirty="0">
                          <a:solidFill>
                            <a:schemeClr val="bg1"/>
                          </a:solidFill>
                        </a:rPr>
                        <a:t> להשוואה</a:t>
                      </a:r>
                      <a:endParaRPr lang="en-US" sz="2000" dirty="0">
                        <a:solidFill>
                          <a:schemeClr val="bg1"/>
                        </a:solidFill>
                      </a:endParaRPr>
                    </a:p>
                  </a:txBody>
                  <a:tcPr anchor="ctr"/>
                </a:tc>
                <a:extLst>
                  <a:ext uri="{0D108BD9-81ED-4DB2-BD59-A6C34878D82A}">
                    <a16:rowId xmlns:a16="http://schemas.microsoft.com/office/drawing/2014/main" val="1003972450"/>
                  </a:ext>
                </a:extLst>
              </a:tr>
              <a:tr h="370840">
                <a:tc gridSpan="4">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זוויתית</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צורת המולקולה</a:t>
                      </a:r>
                      <a:endParaRPr lang="en-US" sz="2000" dirty="0"/>
                    </a:p>
                  </a:txBody>
                  <a:tcPr anchor="ctr"/>
                </a:tc>
                <a:extLst>
                  <a:ext uri="{0D108BD9-81ED-4DB2-BD59-A6C34878D82A}">
                    <a16:rowId xmlns:a16="http://schemas.microsoft.com/office/drawing/2014/main" val="1436128380"/>
                  </a:ext>
                </a:extLst>
              </a:tr>
              <a:tr h="37084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54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36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algn="ctr"/>
                      <a:r>
                        <a:rPr lang="he-IL" sz="2000" dirty="0"/>
                        <a:t>18 אלקטרונים</a:t>
                      </a:r>
                      <a:endParaRPr lang="en-US" sz="2000" dirty="0"/>
                    </a:p>
                  </a:txBody>
                  <a:tcPr anchor="ctr"/>
                </a:tc>
                <a:tc>
                  <a:txBody>
                    <a:bodyPr/>
                    <a:lstStyle/>
                    <a:p>
                      <a:pPr algn="ctr"/>
                      <a:r>
                        <a:rPr lang="he-IL" sz="2000" dirty="0"/>
                        <a:t>10 אלקטרונים</a:t>
                      </a:r>
                      <a:endParaRPr lang="en-US" sz="2000" dirty="0"/>
                    </a:p>
                  </a:txBody>
                  <a:tcPr anchor="ctr"/>
                </a:tc>
                <a:tc>
                  <a:txBody>
                    <a:bodyPr/>
                    <a:lstStyle/>
                    <a:p>
                      <a:pPr algn="ctr"/>
                      <a:r>
                        <a:rPr lang="he-IL" sz="2000" dirty="0"/>
                        <a:t>גודל ענן האלקטרונים</a:t>
                      </a:r>
                      <a:endParaRPr lang="en-US" sz="2000" dirty="0"/>
                    </a:p>
                  </a:txBody>
                  <a:tcPr anchor="ctr"/>
                </a:tc>
                <a:extLst>
                  <a:ext uri="{0D108BD9-81ED-4DB2-BD59-A6C34878D82A}">
                    <a16:rowId xmlns:a16="http://schemas.microsoft.com/office/drawing/2014/main" val="814805832"/>
                  </a:ext>
                </a:extLst>
              </a:tr>
              <a:tr h="370840">
                <a:tc gridSpan="4">
                  <a:txBody>
                    <a:bodyPr/>
                    <a:lstStyle/>
                    <a:p>
                      <a:pPr algn="ctr"/>
                      <a:r>
                        <a:rPr lang="he-IL" sz="2000" dirty="0"/>
                        <a:t>כל</a:t>
                      </a:r>
                      <a:r>
                        <a:rPr lang="he-IL" sz="2000" baseline="0" dirty="0"/>
                        <a:t> המולקולות פירמידה משולשת ובעלות </a:t>
                      </a:r>
                      <a:br>
                        <a:rPr lang="en-US" sz="2000" baseline="0" dirty="0"/>
                      </a:br>
                      <a:r>
                        <a:rPr lang="he-IL" sz="2000" baseline="0" dirty="0"/>
                        <a:t>דו-קוטב קבוע (קוטביות)</a:t>
                      </a:r>
                      <a:endParaRPr lang="en-US" sz="20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קוטביות</a:t>
                      </a:r>
                      <a:endParaRPr lang="en-US" sz="2000" dirty="0"/>
                    </a:p>
                  </a:txBody>
                  <a:tcPr anchor="ctr"/>
                </a:tc>
                <a:extLst>
                  <a:ext uri="{0D108BD9-81ED-4DB2-BD59-A6C34878D82A}">
                    <a16:rowId xmlns:a16="http://schemas.microsoft.com/office/drawing/2014/main" val="685032364"/>
                  </a:ext>
                </a:extLst>
              </a:tr>
              <a:tr h="655320">
                <a:tc gridSpan="4">
                  <a:txBody>
                    <a:bodyPr/>
                    <a:lstStyle/>
                    <a:p>
                      <a:pPr marL="0" marR="0" lvl="0" indent="0" algn="ctr" defTabSz="914491" rtl="1" eaLnBrk="1" fontAlgn="auto" latinLnBrk="0" hangingPunct="1">
                        <a:lnSpc>
                          <a:spcPct val="130000"/>
                        </a:lnSpc>
                        <a:spcBef>
                          <a:spcPts val="0"/>
                        </a:spcBef>
                        <a:spcAft>
                          <a:spcPts val="0"/>
                        </a:spcAft>
                        <a:buClrTx/>
                        <a:buSzTx/>
                        <a:buFontTx/>
                        <a:buNone/>
                        <a:tabLst/>
                        <a:defRPr/>
                      </a:pPr>
                      <a:r>
                        <a:rPr lang="en-US" sz="2200" b="1" dirty="0">
                          <a:solidFill>
                            <a:srgbClr val="11A4AB"/>
                          </a:solidFill>
                        </a:rPr>
                        <a:t>SbH</a:t>
                      </a:r>
                      <a:r>
                        <a:rPr lang="en-US" sz="2200" b="1" baseline="-25000" dirty="0">
                          <a:solidFill>
                            <a:srgbClr val="11A4AB"/>
                          </a:solidFill>
                        </a:rPr>
                        <a:t>3</a:t>
                      </a:r>
                      <a:r>
                        <a:rPr lang="en-US" sz="2200" b="1" dirty="0">
                          <a:solidFill>
                            <a:srgbClr val="11A4AB"/>
                          </a:solidFill>
                        </a:rPr>
                        <a:t>   &gt;  AsH</a:t>
                      </a:r>
                      <a:r>
                        <a:rPr lang="en-US" sz="2200" b="1" baseline="-25000" dirty="0">
                          <a:solidFill>
                            <a:srgbClr val="11A4AB"/>
                          </a:solidFill>
                        </a:rPr>
                        <a:t>3</a:t>
                      </a:r>
                      <a:r>
                        <a:rPr lang="en-US" sz="2200" b="1" dirty="0">
                          <a:solidFill>
                            <a:srgbClr val="11A4AB"/>
                          </a:solidFill>
                        </a:rPr>
                        <a:t>   &gt;   PH</a:t>
                      </a:r>
                      <a:r>
                        <a:rPr lang="en-US" sz="2200" b="1" baseline="-25000" dirty="0">
                          <a:solidFill>
                            <a:srgbClr val="11A4AB"/>
                          </a:solidFill>
                        </a:rPr>
                        <a:t>3</a:t>
                      </a:r>
                      <a:r>
                        <a:rPr lang="en-US" sz="2200" b="1" dirty="0">
                          <a:solidFill>
                            <a:srgbClr val="11A4AB"/>
                          </a:solidFill>
                        </a:rPr>
                        <a:t>  &gt;  </a:t>
                      </a:r>
                      <a:r>
                        <a:rPr lang="en-US" sz="2200" b="1" dirty="0">
                          <a:solidFill>
                            <a:srgbClr val="192A72"/>
                          </a:solidFill>
                        </a:rPr>
                        <a:t>NH</a:t>
                      </a:r>
                      <a:r>
                        <a:rPr lang="en-US" sz="2200" b="1" baseline="-25000" dirty="0">
                          <a:solidFill>
                            <a:srgbClr val="192A72"/>
                          </a:solidFill>
                        </a:rPr>
                        <a:t>3</a:t>
                      </a:r>
                      <a:r>
                        <a:rPr lang="en-US" sz="2200" b="1" dirty="0">
                          <a:solidFill>
                            <a:srgbClr val="11A4AB"/>
                          </a:solidFill>
                        </a:rPr>
                        <a:t>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המסקנה הצפויה המתבקשת מהנתונים</a:t>
                      </a:r>
                      <a:endParaRPr lang="en-US" sz="2000" dirty="0"/>
                    </a:p>
                  </a:txBody>
                  <a:tcPr anchor="ctr"/>
                </a:tc>
                <a:extLst>
                  <a:ext uri="{0D108BD9-81ED-4DB2-BD59-A6C34878D82A}">
                    <a16:rowId xmlns:a16="http://schemas.microsoft.com/office/drawing/2014/main" val="916127341"/>
                  </a:ext>
                </a:extLst>
              </a:tr>
              <a:tr h="655320">
                <a:tc gridSpan="4">
                  <a:txBody>
                    <a:bodyPr/>
                    <a:lstStyle/>
                    <a:p>
                      <a:pPr marL="0" marR="0" lvl="0" indent="0" algn="ctr" defTabSz="914491" rtl="1" eaLnBrk="1" fontAlgn="auto" latinLnBrk="0" hangingPunct="1">
                        <a:lnSpc>
                          <a:spcPct val="130000"/>
                        </a:lnSpc>
                        <a:spcBef>
                          <a:spcPts val="0"/>
                        </a:spcBef>
                        <a:spcAft>
                          <a:spcPts val="0"/>
                        </a:spcAft>
                        <a:buClrTx/>
                        <a:buSzTx/>
                        <a:buFontTx/>
                        <a:buNone/>
                        <a:tabLst/>
                        <a:defRPr/>
                      </a:pPr>
                      <a:r>
                        <a:rPr lang="en-US" sz="2200" b="1" dirty="0">
                          <a:solidFill>
                            <a:srgbClr val="192A72"/>
                          </a:solidFill>
                        </a:rPr>
                        <a:t>NH</a:t>
                      </a:r>
                      <a:r>
                        <a:rPr lang="en-US" sz="2200" b="1" baseline="-25000" dirty="0">
                          <a:solidFill>
                            <a:srgbClr val="192A72"/>
                          </a:solidFill>
                        </a:rPr>
                        <a:t>3</a:t>
                      </a:r>
                      <a:r>
                        <a:rPr lang="en-US" sz="2200" b="1" dirty="0">
                          <a:solidFill>
                            <a:srgbClr val="11A4AB"/>
                          </a:solidFill>
                        </a:rPr>
                        <a:t>  &gt;  SbH</a:t>
                      </a:r>
                      <a:r>
                        <a:rPr lang="en-US" sz="2200" b="1" baseline="-25000" dirty="0">
                          <a:solidFill>
                            <a:srgbClr val="11A4AB"/>
                          </a:solidFill>
                        </a:rPr>
                        <a:t>3</a:t>
                      </a:r>
                      <a:r>
                        <a:rPr lang="en-US" sz="2200" b="1" dirty="0">
                          <a:solidFill>
                            <a:srgbClr val="11A4AB"/>
                          </a:solidFill>
                        </a:rPr>
                        <a:t>   &gt;  AsH</a:t>
                      </a:r>
                      <a:r>
                        <a:rPr lang="en-US" sz="2200" b="1" baseline="-25000" dirty="0">
                          <a:solidFill>
                            <a:srgbClr val="11A4AB"/>
                          </a:solidFill>
                        </a:rPr>
                        <a:t>3</a:t>
                      </a:r>
                      <a:r>
                        <a:rPr lang="en-US" sz="2200" b="1" dirty="0">
                          <a:solidFill>
                            <a:srgbClr val="11A4AB"/>
                          </a:solidFill>
                        </a:rPr>
                        <a:t>   &gt;   PH</a:t>
                      </a:r>
                      <a:r>
                        <a:rPr lang="en-US" sz="2200" b="1" baseline="-25000" dirty="0">
                          <a:solidFill>
                            <a:srgbClr val="11A4AB"/>
                          </a:solidFill>
                        </a:rPr>
                        <a:t>3</a:t>
                      </a:r>
                      <a:r>
                        <a:rPr lang="en-US" sz="2200" b="1" dirty="0">
                          <a:solidFill>
                            <a:srgbClr val="11A4AB"/>
                          </a:solidFill>
                        </a:rPr>
                        <a:t>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טמפרטורת רתיחה</a:t>
                      </a:r>
                    </a:p>
                    <a:p>
                      <a:pPr algn="ctr"/>
                      <a:r>
                        <a:rPr lang="he-IL" sz="2000" dirty="0"/>
                        <a:t>בפועל</a:t>
                      </a:r>
                      <a:endParaRPr lang="en-US" sz="2000" dirty="0"/>
                    </a:p>
                  </a:txBody>
                  <a:tcPr anchor="ctr"/>
                </a:tc>
                <a:extLst>
                  <a:ext uri="{0D108BD9-81ED-4DB2-BD59-A6C34878D82A}">
                    <a16:rowId xmlns:a16="http://schemas.microsoft.com/office/drawing/2014/main" val="1178994711"/>
                  </a:ext>
                </a:extLst>
              </a:tr>
            </a:tbl>
          </a:graphicData>
        </a:graphic>
      </p:graphicFrame>
    </p:spTree>
    <p:extLst>
      <p:ext uri="{BB962C8B-B14F-4D97-AF65-F5344CB8AC3E}">
        <p14:creationId xmlns:p14="http://schemas.microsoft.com/office/powerpoint/2010/main" val="243984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133564" y="1356188"/>
            <a:ext cx="11691991" cy="5501811"/>
          </a:xfrm>
        </p:spPr>
        <p:txBody>
          <a:bodyPr>
            <a:normAutofit fontScale="92500" lnSpcReduction="10000"/>
          </a:bodyPr>
          <a:lstStyle/>
          <a:p>
            <a:pPr marL="0" indent="0">
              <a:lnSpc>
                <a:spcPct val="150000"/>
              </a:lnSpc>
              <a:buNone/>
            </a:pPr>
            <a:r>
              <a:rPr lang="he-IL" altLang="he-IL" dirty="0"/>
              <a:t>קשר מימני הוא קשר הנוצר בין אטום מימן הקשור בקשר קוולנטי לאטום אלקטרושלילי מאוד אשר מותיר אותו חשוף מאלקטרונים, </a:t>
            </a:r>
            <a:r>
              <a:rPr lang="he-IL" altLang="he-IL" dirty="0">
                <a:solidFill>
                  <a:srgbClr val="192A72"/>
                </a:solidFill>
              </a:rPr>
              <a:t>לבין זוג אלקטרונים לא קושר של </a:t>
            </a:r>
            <a:r>
              <a:rPr lang="he-IL" altLang="he-IL" dirty="0"/>
              <a:t>אטום אלקטרושלילי אחר המצוי במולקולה סמוכה או בחלק מרוחק של אותה מולקולה. </a:t>
            </a:r>
          </a:p>
          <a:p>
            <a:pPr marL="0" indent="0">
              <a:lnSpc>
                <a:spcPct val="150000"/>
              </a:lnSpc>
              <a:buNone/>
            </a:pPr>
            <a:r>
              <a:rPr lang="he-IL" dirty="0"/>
              <a:t>התנאים בהם על האטום הקשור למימן לעמוד הם:</a:t>
            </a:r>
            <a:br>
              <a:rPr lang="en-US" dirty="0"/>
            </a:br>
            <a:r>
              <a:rPr lang="he-IL" dirty="0"/>
              <a:t>				א. אטום קטן, </a:t>
            </a:r>
            <a:br>
              <a:rPr lang="en-US" dirty="0"/>
            </a:br>
            <a:r>
              <a:rPr lang="he-IL" dirty="0"/>
              <a:t> 				ב. </a:t>
            </a:r>
            <a:r>
              <a:rPr lang="he-IL" dirty="0">
                <a:solidFill>
                  <a:srgbClr val="192A72"/>
                </a:solidFill>
              </a:rPr>
              <a:t>אטום בעל ערך </a:t>
            </a:r>
            <a:r>
              <a:rPr lang="he-IL" dirty="0" err="1">
                <a:solidFill>
                  <a:srgbClr val="192A72"/>
                </a:solidFill>
              </a:rPr>
              <a:t>אלקטרושליליות</a:t>
            </a:r>
            <a:r>
              <a:rPr lang="he-IL" dirty="0">
                <a:solidFill>
                  <a:srgbClr val="192A72"/>
                </a:solidFill>
              </a:rPr>
              <a:t> גבוה,</a:t>
            </a:r>
            <a:br>
              <a:rPr lang="en-US" dirty="0">
                <a:solidFill>
                  <a:srgbClr val="192A72"/>
                </a:solidFill>
              </a:rPr>
            </a:br>
            <a:r>
              <a:rPr lang="he-IL" dirty="0">
                <a:solidFill>
                  <a:srgbClr val="192A72"/>
                </a:solidFill>
              </a:rPr>
              <a:t> 				ג.  אטום בעל זוגות אלקטרונים לא </a:t>
            </a:r>
            <a:r>
              <a:rPr lang="he-IL" dirty="0"/>
              <a:t>קושרים. </a:t>
            </a:r>
            <a:br>
              <a:rPr lang="en-US" dirty="0"/>
            </a:br>
            <a:r>
              <a:rPr lang="he-IL" dirty="0"/>
              <a:t>				אטומים העומדים בתנאים אלה הם בדרך כלל אטומי </a:t>
            </a:r>
            <a:r>
              <a:rPr lang="en-US" dirty="0"/>
              <a:t>NOF</a:t>
            </a:r>
            <a:r>
              <a:rPr lang="he-IL" dirty="0"/>
              <a:t>.</a:t>
            </a:r>
            <a:br>
              <a:rPr lang="en-US" dirty="0"/>
            </a:br>
            <a:r>
              <a:rPr lang="he-IL" dirty="0"/>
              <a:t> 				כמו כן, נדרשת </a:t>
            </a:r>
            <a:r>
              <a:rPr lang="he-IL" altLang="he-IL" dirty="0"/>
              <a:t>התאמה מרחבית: </a:t>
            </a:r>
            <a:endParaRPr lang="he-IL" dirty="0"/>
          </a:p>
          <a:p>
            <a:pPr marL="0" indent="0">
              <a:lnSpc>
                <a:spcPct val="150000"/>
              </a:lnSpc>
              <a:buNone/>
            </a:pPr>
            <a:r>
              <a:rPr lang="he-IL" dirty="0"/>
              <a:t>				ד. </a:t>
            </a:r>
            <a:r>
              <a:rPr lang="he-IL" altLang="he-IL" dirty="0"/>
              <a:t>3 האטומים שיוצרים את הקשר המימני צריכים להיות על קו ישר</a:t>
            </a:r>
            <a:endParaRPr lang="en-US" altLang="he-IL" dirty="0"/>
          </a:p>
          <a:p>
            <a:pPr marL="0" indent="0">
              <a:lnSpc>
                <a:spcPct val="150000"/>
              </a:lnSpc>
              <a:buNone/>
            </a:pPr>
            <a:r>
              <a:rPr lang="he-IL" dirty="0"/>
              <a:t>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pic>
        <p:nvPicPr>
          <p:cNvPr id="18" name="Picture 4" descr="C-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272" y="2505638"/>
            <a:ext cx="2872821" cy="193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515273" y="1024128"/>
            <a:ext cx="11161453" cy="457200"/>
          </a:xfrm>
        </p:spPr>
        <p:txBody>
          <a:bodyPr/>
          <a:lstStyle/>
          <a:p>
            <a:r>
              <a:rPr lang="he-IL" dirty="0"/>
              <a:t>מהם קשרי מימן?</a:t>
            </a:r>
            <a:endParaRPr lang="en-US" dirty="0"/>
          </a:p>
        </p:txBody>
      </p:sp>
    </p:spTree>
    <p:extLst>
      <p:ext uri="{BB962C8B-B14F-4D97-AF65-F5344CB8AC3E}">
        <p14:creationId xmlns:p14="http://schemas.microsoft.com/office/powerpoint/2010/main" val="2313611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133564" y="1481328"/>
            <a:ext cx="11691991" cy="5501811"/>
          </a:xfrm>
        </p:spPr>
        <p:txBody>
          <a:bodyPr>
            <a:normAutofit/>
          </a:bodyPr>
          <a:lstStyle/>
          <a:p>
            <a:pPr marL="0" indent="0">
              <a:buNone/>
            </a:pPr>
            <a:r>
              <a:rPr lang="he-IL" dirty="0"/>
              <a:t>בכדי לזהות את יכולת המולקולה ליצור קשרי מימן, נבחן את הקשרים בתוך המולקולה </a:t>
            </a:r>
            <a:br>
              <a:rPr lang="en-US" dirty="0"/>
            </a:br>
            <a:r>
              <a:rPr lang="he-IL" dirty="0"/>
              <a:t>לפני כן.  האם המימן קשור בתוך המולקולה לאטום העומד בתנאים האלה?</a:t>
            </a:r>
          </a:p>
          <a:p>
            <a:pPr marL="0" indent="0">
              <a:lnSpc>
                <a:spcPct val="150000"/>
              </a:lnSpc>
              <a:buNone/>
            </a:pPr>
            <a:r>
              <a:rPr lang="he-IL" dirty="0"/>
              <a:t>נבחן מולקולת מימן </a:t>
            </a:r>
            <a:r>
              <a:rPr lang="he-IL" dirty="0" err="1"/>
              <a:t>פלואורי</a:t>
            </a:r>
            <a:r>
              <a:rPr lang="he-IL" dirty="0"/>
              <a:t>.  במולקולה, אטום הפלואור </a:t>
            </a:r>
            <a:br>
              <a:rPr lang="en-US" dirty="0"/>
            </a:br>
            <a:r>
              <a:rPr lang="he-IL" dirty="0"/>
              <a:t>קשור בקשר </a:t>
            </a:r>
            <a:r>
              <a:rPr lang="he-IL" dirty="0" err="1"/>
              <a:t>קוולנטי</a:t>
            </a:r>
            <a:r>
              <a:rPr lang="he-IL" dirty="0"/>
              <a:t> קוטבי לאטום המימן.  </a:t>
            </a:r>
          </a:p>
          <a:p>
            <a:pPr marL="0" indent="0">
              <a:lnSpc>
                <a:spcPct val="150000"/>
              </a:lnSpc>
              <a:buNone/>
            </a:pPr>
            <a:r>
              <a:rPr lang="he-IL" dirty="0"/>
              <a:t>אטום המימן נותר חשוף מאלקטרונים, שכן הם </a:t>
            </a:r>
            <a:br>
              <a:rPr lang="en-US" dirty="0"/>
            </a:br>
            <a:r>
              <a:rPr lang="he-IL" dirty="0"/>
              <a:t>נמשכים </a:t>
            </a:r>
            <a:r>
              <a:rPr lang="he-IL" dirty="0">
                <a:solidFill>
                  <a:srgbClr val="192A72"/>
                </a:solidFill>
              </a:rPr>
              <a:t>לאטום ה</a:t>
            </a:r>
            <a:r>
              <a:rPr lang="he-IL" dirty="0"/>
              <a:t>פלואור האלקטרושלילי.</a:t>
            </a:r>
          </a:p>
          <a:p>
            <a:pPr marL="0" indent="0">
              <a:lnSpc>
                <a:spcPct val="150000"/>
              </a:lnSpc>
              <a:buNone/>
            </a:pPr>
            <a:r>
              <a:rPr lang="he-IL" dirty="0"/>
              <a:t>				</a:t>
            </a:r>
          </a:p>
          <a:p>
            <a:pPr marL="0" indent="0">
              <a:lnSpc>
                <a:spcPct val="150000"/>
              </a:lnSpc>
              <a:buNone/>
            </a:pPr>
            <a:r>
              <a:rPr lang="he-IL" dirty="0"/>
              <a:t>				על אטום המימן ישנו מטען חלקי חיובי </a:t>
            </a:r>
            <a:r>
              <a:rPr lang="el-GR" dirty="0">
                <a:solidFill>
                  <a:srgbClr val="FF0000"/>
                </a:solidFill>
              </a:rPr>
              <a:t>δ</a:t>
            </a:r>
            <a:r>
              <a:rPr lang="he-IL" dirty="0">
                <a:solidFill>
                  <a:srgbClr val="FF0000"/>
                </a:solidFill>
              </a:rPr>
              <a:t>+</a:t>
            </a:r>
            <a:r>
              <a:rPr lang="he-IL" dirty="0"/>
              <a:t> משמעותי. </a:t>
            </a:r>
          </a:p>
          <a:p>
            <a:pPr marL="0" indent="0">
              <a:lnSpc>
                <a:spcPct val="150000"/>
              </a:lnSpc>
              <a:buNone/>
            </a:pPr>
            <a:r>
              <a:rPr lang="he-IL" dirty="0"/>
              <a:t>				על אטום הפלואור ישנו מטען חלקי שלילי </a:t>
            </a:r>
            <a:r>
              <a:rPr lang="el-GR" b="1" dirty="0">
                <a:solidFill>
                  <a:srgbClr val="92D050"/>
                </a:solidFill>
              </a:rPr>
              <a:t>δ</a:t>
            </a:r>
            <a:r>
              <a:rPr lang="he-IL" b="1" dirty="0">
                <a:solidFill>
                  <a:srgbClr val="92D050"/>
                </a:solidFill>
              </a:rPr>
              <a:t>- </a:t>
            </a:r>
            <a:r>
              <a:rPr lang="he-IL" dirty="0"/>
              <a:t>משמעותי.</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pic>
        <p:nvPicPr>
          <p:cNvPr id="4" name="Picture 3"/>
          <p:cNvPicPr>
            <a:picLocks noChangeAspect="1"/>
          </p:cNvPicPr>
          <p:nvPr/>
        </p:nvPicPr>
        <p:blipFill>
          <a:blip r:embed="rId3"/>
          <a:stretch>
            <a:fillRect/>
          </a:stretch>
        </p:blipFill>
        <p:spPr>
          <a:xfrm>
            <a:off x="1224672" y="2738393"/>
            <a:ext cx="2922207" cy="2160866"/>
          </a:xfrm>
          <a:prstGeom prst="rect">
            <a:avLst/>
          </a:prstGeom>
        </p:spPr>
      </p:pic>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515273" y="987893"/>
            <a:ext cx="11161453" cy="457200"/>
          </a:xfrm>
        </p:spPr>
        <p:txBody>
          <a:bodyPr/>
          <a:lstStyle/>
          <a:p>
            <a:r>
              <a:rPr lang="he-IL" dirty="0"/>
              <a:t>אילו מולקולות יכולות ליצור קשרי מימן?</a:t>
            </a:r>
            <a:endParaRPr lang="en-US" dirty="0"/>
          </a:p>
        </p:txBody>
      </p:sp>
    </p:spTree>
    <p:extLst>
      <p:ext uri="{BB962C8B-B14F-4D97-AF65-F5344CB8AC3E}">
        <p14:creationId xmlns:p14="http://schemas.microsoft.com/office/powerpoint/2010/main" val="453274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133564" y="1356188"/>
            <a:ext cx="11691991" cy="5501811"/>
          </a:xfrm>
        </p:spPr>
        <p:txBody>
          <a:bodyPr>
            <a:normAutofit/>
          </a:bodyPr>
          <a:lstStyle/>
          <a:p>
            <a:pPr marL="0" indent="0">
              <a:lnSpc>
                <a:spcPct val="150000"/>
              </a:lnSpc>
              <a:buNone/>
            </a:pPr>
            <a:r>
              <a:rPr lang="he-IL" dirty="0">
                <a:solidFill>
                  <a:srgbClr val="192A72"/>
                </a:solidFill>
              </a:rPr>
              <a:t>לאטום המימן יש מטען חלקי חיובי, בשל היותו כמעט חשוף מאלקטרונים (שנמשכו לפלואור האלקטרושלילי בתוך המולקולה) ולכן, הוא נמשך לזוגות האלקטרונים הלא קושרים של הפלואור במולקולה הסמוכה שכן הם טעונים במטען שלילי.</a:t>
            </a:r>
            <a:endParaRPr lang="he-IL" dirty="0"/>
          </a:p>
          <a:p>
            <a:pPr marL="0" indent="0">
              <a:lnSpc>
                <a:spcPct val="150000"/>
              </a:lnSpc>
              <a:buNone/>
            </a:pPr>
            <a:r>
              <a:rPr lang="he-IL" dirty="0"/>
              <a:t>נוצר קשר מימני בין המולקולות.</a:t>
            </a:r>
          </a:p>
          <a:p>
            <a:pPr marL="0" indent="0">
              <a:lnSpc>
                <a:spcPct val="150000"/>
              </a:lnSpc>
              <a:buNone/>
            </a:pPr>
            <a:endParaRPr lang="he-IL" dirty="0"/>
          </a:p>
          <a:p>
            <a:pPr marL="0" indent="0">
              <a:lnSpc>
                <a:spcPct val="150000"/>
              </a:lnSpc>
              <a:buNone/>
            </a:pPr>
            <a:endParaRPr lang="he-IL" dirty="0"/>
          </a:p>
          <a:p>
            <a:pPr marL="0" indent="0">
              <a:lnSpc>
                <a:spcPct val="150000"/>
              </a:lnSpc>
              <a:buNone/>
            </a:pPr>
            <a:r>
              <a:rPr lang="he-IL" dirty="0"/>
              <a:t>					</a:t>
            </a:r>
          </a:p>
          <a:p>
            <a:pPr marL="0" indent="0">
              <a:lnSpc>
                <a:spcPct val="150000"/>
              </a:lnSpc>
              <a:buNone/>
            </a:pPr>
            <a:r>
              <a:rPr lang="he-IL" dirty="0"/>
              <a:t>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pic>
        <p:nvPicPr>
          <p:cNvPr id="3" name="Picture 2"/>
          <p:cNvPicPr>
            <a:picLocks noChangeAspect="1"/>
          </p:cNvPicPr>
          <p:nvPr/>
        </p:nvPicPr>
        <p:blipFill>
          <a:blip r:embed="rId3"/>
          <a:stretch>
            <a:fillRect/>
          </a:stretch>
        </p:blipFill>
        <p:spPr>
          <a:xfrm>
            <a:off x="1213060" y="4870916"/>
            <a:ext cx="3286125" cy="1876425"/>
          </a:xfrm>
          <a:prstGeom prst="rect">
            <a:avLst/>
          </a:prstGeom>
        </p:spPr>
      </p:pic>
      <p:pic>
        <p:nvPicPr>
          <p:cNvPr id="10" name="Picture 5" descr="C-16_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98" y="3116729"/>
            <a:ext cx="36004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557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133564" y="1356188"/>
            <a:ext cx="11691991" cy="5501811"/>
          </a:xfrm>
        </p:spPr>
        <p:txBody>
          <a:bodyPr>
            <a:normAutofit/>
          </a:bodyPr>
          <a:lstStyle/>
          <a:p>
            <a:pPr marL="0" indent="0">
              <a:buNone/>
            </a:pPr>
            <a:r>
              <a:rPr lang="he-IL" dirty="0"/>
              <a:t>דוגמא נוספת היא מולקולת </a:t>
            </a:r>
            <a:r>
              <a:rPr lang="he-IL" dirty="0" err="1"/>
              <a:t>האמוניה</a:t>
            </a:r>
            <a:r>
              <a:rPr lang="he-IL" dirty="0"/>
              <a:t>, </a:t>
            </a:r>
            <a:r>
              <a:rPr lang="en-US" dirty="0"/>
              <a:t>NH</a:t>
            </a:r>
            <a:r>
              <a:rPr lang="en-US" baseline="-25000" dirty="0"/>
              <a:t>3</a:t>
            </a:r>
            <a:r>
              <a:rPr lang="he-IL" dirty="0"/>
              <a:t>.  </a:t>
            </a:r>
            <a:br>
              <a:rPr lang="en-US" dirty="0"/>
            </a:br>
            <a:r>
              <a:rPr lang="he-IL" dirty="0"/>
              <a:t>האם המימן קשור בתוך המולקולה לאטום העומד בתנאים </a:t>
            </a:r>
            <a:r>
              <a:rPr lang="he-IL" dirty="0">
                <a:solidFill>
                  <a:srgbClr val="192A72"/>
                </a:solidFill>
              </a:rPr>
              <a:t>שהזכרנו</a:t>
            </a:r>
            <a:r>
              <a:rPr lang="he-IL" dirty="0"/>
              <a:t>?</a:t>
            </a:r>
          </a:p>
          <a:p>
            <a:pPr marL="0" indent="0">
              <a:lnSpc>
                <a:spcPct val="150000"/>
              </a:lnSpc>
              <a:buNone/>
            </a:pPr>
            <a:r>
              <a:rPr lang="he-IL" dirty="0"/>
              <a:t>במולקולת </a:t>
            </a:r>
            <a:r>
              <a:rPr lang="he-IL" dirty="0" err="1"/>
              <a:t>האמוניה</a:t>
            </a:r>
            <a:r>
              <a:rPr lang="he-IL" dirty="0"/>
              <a:t>, אטום החנקן קשור בקשר </a:t>
            </a:r>
            <a:br>
              <a:rPr lang="en-US" dirty="0"/>
            </a:br>
            <a:r>
              <a:rPr lang="he-IL" dirty="0" err="1"/>
              <a:t>קוולנטי</a:t>
            </a:r>
            <a:r>
              <a:rPr lang="he-IL" dirty="0"/>
              <a:t> קוטבי לאטום המימן.  </a:t>
            </a:r>
          </a:p>
          <a:p>
            <a:pPr marL="0" indent="0">
              <a:lnSpc>
                <a:spcPct val="150000"/>
              </a:lnSpc>
              <a:buNone/>
            </a:pPr>
            <a:r>
              <a:rPr lang="he-IL" dirty="0"/>
              <a:t>אטום המימן נותר חשוף מאלקטרונים, שכן הם </a:t>
            </a:r>
            <a:br>
              <a:rPr lang="en-US" dirty="0"/>
            </a:br>
            <a:r>
              <a:rPr lang="he-IL" dirty="0"/>
              <a:t>נמשכים ל</a:t>
            </a:r>
            <a:r>
              <a:rPr lang="he-IL" dirty="0">
                <a:solidFill>
                  <a:srgbClr val="192A72"/>
                </a:solidFill>
              </a:rPr>
              <a:t>אטום</a:t>
            </a:r>
            <a:r>
              <a:rPr lang="he-IL" dirty="0"/>
              <a:t> החנקן האלקטרושלילי.</a:t>
            </a:r>
          </a:p>
          <a:p>
            <a:pPr marL="0" indent="0">
              <a:lnSpc>
                <a:spcPct val="150000"/>
              </a:lnSpc>
              <a:buNone/>
            </a:pPr>
            <a:r>
              <a:rPr lang="he-IL" dirty="0"/>
              <a:t>				</a:t>
            </a:r>
          </a:p>
          <a:p>
            <a:pPr marL="0" indent="0">
              <a:lnSpc>
                <a:spcPct val="150000"/>
              </a:lnSpc>
              <a:buNone/>
            </a:pPr>
            <a:r>
              <a:rPr lang="he-IL" dirty="0"/>
              <a:t>				על אטום המימן ישנו מטען חלקי חיובי </a:t>
            </a:r>
            <a:r>
              <a:rPr lang="el-GR" dirty="0">
                <a:solidFill>
                  <a:srgbClr val="FF0000"/>
                </a:solidFill>
              </a:rPr>
              <a:t>δ</a:t>
            </a:r>
            <a:r>
              <a:rPr lang="he-IL" dirty="0">
                <a:solidFill>
                  <a:srgbClr val="FF0000"/>
                </a:solidFill>
              </a:rPr>
              <a:t>+</a:t>
            </a:r>
            <a:r>
              <a:rPr lang="he-IL" dirty="0"/>
              <a:t> משמעותי. </a:t>
            </a:r>
          </a:p>
          <a:p>
            <a:pPr marL="0" indent="0">
              <a:lnSpc>
                <a:spcPct val="150000"/>
              </a:lnSpc>
              <a:buNone/>
            </a:pPr>
            <a:r>
              <a:rPr lang="he-IL" dirty="0"/>
              <a:t>				על אטום החנקן ישנו מטען חלקי שלילי </a:t>
            </a:r>
            <a:r>
              <a:rPr lang="el-GR" b="1" dirty="0">
                <a:solidFill>
                  <a:srgbClr val="92D050"/>
                </a:solidFill>
              </a:rPr>
              <a:t>δ</a:t>
            </a:r>
            <a:r>
              <a:rPr lang="he-IL" b="1" dirty="0">
                <a:solidFill>
                  <a:srgbClr val="92D050"/>
                </a:solidFill>
              </a:rPr>
              <a:t>- </a:t>
            </a:r>
            <a:r>
              <a:rPr lang="he-IL" dirty="0"/>
              <a:t>משמעותי.</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pic>
        <p:nvPicPr>
          <p:cNvPr id="10" name="Picture 9"/>
          <p:cNvPicPr>
            <a:picLocks noChangeAspect="1"/>
          </p:cNvPicPr>
          <p:nvPr/>
        </p:nvPicPr>
        <p:blipFill>
          <a:blip r:embed="rId3"/>
          <a:stretch>
            <a:fillRect/>
          </a:stretch>
        </p:blipFill>
        <p:spPr>
          <a:xfrm>
            <a:off x="1910250" y="2359792"/>
            <a:ext cx="3067050" cy="2867025"/>
          </a:xfrm>
          <a:prstGeom prst="rect">
            <a:avLst/>
          </a:prstGeom>
        </p:spPr>
      </p:pic>
    </p:spTree>
    <p:extLst>
      <p:ext uri="{BB962C8B-B14F-4D97-AF65-F5344CB8AC3E}">
        <p14:creationId xmlns:p14="http://schemas.microsoft.com/office/powerpoint/2010/main" val="807632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133564" y="1356188"/>
            <a:ext cx="11691991" cy="5501811"/>
          </a:xfrm>
        </p:spPr>
        <p:txBody>
          <a:bodyPr>
            <a:normAutofit/>
          </a:bodyPr>
          <a:lstStyle/>
          <a:p>
            <a:pPr marL="0" indent="0">
              <a:lnSpc>
                <a:spcPct val="150000"/>
              </a:lnSpc>
              <a:buNone/>
            </a:pPr>
            <a:r>
              <a:rPr lang="he-IL" dirty="0"/>
              <a:t>לאטום </a:t>
            </a:r>
            <a:r>
              <a:rPr lang="he-IL" dirty="0">
                <a:solidFill>
                  <a:srgbClr val="192A72"/>
                </a:solidFill>
              </a:rPr>
              <a:t>המימן יש </a:t>
            </a:r>
            <a:r>
              <a:rPr lang="he-IL" dirty="0"/>
              <a:t>מטען חלקי חיובי בשל היותו כמעט חשוף מאלקטרונים (שנמשכו לחנקן האלקטרושלילי בתוך המולקולה) ובשל כך, הוא נמשך לזוג </a:t>
            </a:r>
            <a:r>
              <a:rPr lang="he-IL" dirty="0">
                <a:solidFill>
                  <a:srgbClr val="192A72"/>
                </a:solidFill>
              </a:rPr>
              <a:t>האלקטרונים הלא קושר של אטום החנקן במולקולה הסמוכה.</a:t>
            </a:r>
          </a:p>
          <a:p>
            <a:pPr marL="0" indent="0">
              <a:lnSpc>
                <a:spcPct val="150000"/>
              </a:lnSpc>
              <a:buNone/>
            </a:pPr>
            <a:r>
              <a:rPr lang="he-IL" dirty="0"/>
              <a:t>נוצר קשר מימני בין המולקולות.</a:t>
            </a:r>
          </a:p>
          <a:p>
            <a:pPr marL="0" indent="0">
              <a:lnSpc>
                <a:spcPct val="150000"/>
              </a:lnSpc>
              <a:buNone/>
            </a:pPr>
            <a:endParaRPr lang="he-IL" dirty="0"/>
          </a:p>
          <a:p>
            <a:pPr marL="0" indent="0">
              <a:lnSpc>
                <a:spcPct val="150000"/>
              </a:lnSpc>
              <a:buNone/>
            </a:pPr>
            <a:endParaRPr lang="he-IL" dirty="0"/>
          </a:p>
          <a:p>
            <a:pPr marL="0" indent="0">
              <a:lnSpc>
                <a:spcPct val="150000"/>
              </a:lnSpc>
              <a:buNone/>
            </a:pPr>
            <a:r>
              <a:rPr lang="he-IL" dirty="0"/>
              <a:t>					</a:t>
            </a:r>
          </a:p>
          <a:p>
            <a:pPr marL="0" indent="0">
              <a:lnSpc>
                <a:spcPct val="150000"/>
              </a:lnSpc>
              <a:buNone/>
            </a:pPr>
            <a:r>
              <a:rPr lang="he-IL" dirty="0"/>
              <a:t>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pic>
        <p:nvPicPr>
          <p:cNvPr id="8" name="Picture 7"/>
          <p:cNvPicPr>
            <a:picLocks noChangeAspect="1"/>
          </p:cNvPicPr>
          <p:nvPr/>
        </p:nvPicPr>
        <p:blipFill>
          <a:blip r:embed="rId3"/>
          <a:stretch>
            <a:fillRect/>
          </a:stretch>
        </p:blipFill>
        <p:spPr>
          <a:xfrm>
            <a:off x="606714" y="3003082"/>
            <a:ext cx="5149193" cy="2079247"/>
          </a:xfrm>
          <a:prstGeom prst="rect">
            <a:avLst/>
          </a:prstGeom>
        </p:spPr>
      </p:pic>
    </p:spTree>
    <p:extLst>
      <p:ext uri="{BB962C8B-B14F-4D97-AF65-F5344CB8AC3E}">
        <p14:creationId xmlns:p14="http://schemas.microsoft.com/office/powerpoint/2010/main" val="2243226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r>
              <a:rPr lang="he-IL" dirty="0"/>
              <a:t>מולקולת ה-</a:t>
            </a:r>
            <a:r>
              <a:rPr lang="en-US" dirty="0"/>
              <a:t>DNA</a:t>
            </a:r>
            <a:r>
              <a:rPr lang="he-IL" dirty="0"/>
              <a:t> היא דוגמא נוספת </a:t>
            </a:r>
            <a:br>
              <a:rPr lang="en-US" dirty="0"/>
            </a:br>
            <a:r>
              <a:rPr lang="he-IL" dirty="0"/>
              <a:t>להיווצרות קשרי מימן.  בין הבסיסים החנקניים</a:t>
            </a:r>
            <a:br>
              <a:rPr lang="en-US" dirty="0"/>
            </a:br>
            <a:r>
              <a:rPr lang="he-IL" dirty="0"/>
              <a:t>בשני הגדילים נוצרים קשרי המימן, האחראיים </a:t>
            </a:r>
            <a:br>
              <a:rPr lang="en-US" dirty="0"/>
            </a:br>
            <a:r>
              <a:rPr lang="he-IL" dirty="0"/>
              <a:t>לכך ששני הגדילים נשארים קשורים זה לזה.</a:t>
            </a:r>
          </a:p>
          <a:p>
            <a:pPr marL="0" indent="0">
              <a:lnSpc>
                <a:spcPct val="150000"/>
              </a:lnSpc>
              <a:buFont typeface="Arial" pitchFamily="34" charset="0"/>
              <a:buNone/>
            </a:pPr>
            <a:endParaRPr lang="he-IL" dirty="0">
              <a:solidFill>
                <a:srgbClr val="FF0000"/>
              </a:solidFill>
            </a:endParaRPr>
          </a:p>
        </p:txBody>
      </p:sp>
      <p:sp>
        <p:nvSpPr>
          <p:cNvPr id="13" name="Rectangle 12">
            <a:extLst>
              <a:ext uri="{FF2B5EF4-FFF2-40B4-BE49-F238E27FC236}">
                <a16:creationId xmlns:a16="http://schemas.microsoft.com/office/drawing/2014/main" id="{88F3A11B-B6D4-458B-B8CB-D80129628491}"/>
              </a:ext>
            </a:extLst>
          </p:cNvPr>
          <p:cNvSpPr/>
          <p:nvPr/>
        </p:nvSpPr>
        <p:spPr>
          <a:xfrm>
            <a:off x="8368348" y="4760260"/>
            <a:ext cx="3823652" cy="2097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a:solidFill>
                  <a:srgbClr val="FF0000"/>
                </a:solidFill>
              </a:rPr>
              <a:t>ענת</a:t>
            </a:r>
          </a:p>
          <a:p>
            <a:pPr algn="ctr"/>
            <a:r>
              <a:rPr lang="he-IL" sz="1600" dirty="0">
                <a:solidFill>
                  <a:srgbClr val="FF0000"/>
                </a:solidFill>
              </a:rPr>
              <a:t>בבקשה להוריד </a:t>
            </a:r>
            <a:r>
              <a:rPr lang="he-IL" sz="1600" dirty="0" err="1">
                <a:solidFill>
                  <a:srgbClr val="FF0000"/>
                </a:solidFill>
              </a:rPr>
              <a:t>ברשיון</a:t>
            </a:r>
            <a:r>
              <a:rPr lang="he-IL" sz="1600" dirty="0">
                <a:solidFill>
                  <a:srgbClr val="FF0000"/>
                </a:solidFill>
              </a:rPr>
              <a:t> תמונה </a:t>
            </a:r>
            <a:r>
              <a:rPr lang="he-IL" sz="1600" dirty="0" err="1">
                <a:solidFill>
                  <a:srgbClr val="FF0000"/>
                </a:solidFill>
              </a:rPr>
              <a:t>משאטרסטוק</a:t>
            </a:r>
            <a:r>
              <a:rPr lang="he-IL" sz="1600" dirty="0">
                <a:solidFill>
                  <a:srgbClr val="FF0000"/>
                </a:solidFill>
              </a:rPr>
              <a:t>. הפרטים למטה בהערות</a:t>
            </a:r>
            <a:endParaRPr lang="en-US" sz="1600" dirty="0">
              <a:solidFill>
                <a:srgbClr val="FF0000"/>
              </a:solidFill>
            </a:endParaRP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515273" y="1024128"/>
            <a:ext cx="11161453" cy="457200"/>
          </a:xfrm>
        </p:spPr>
        <p:txBody>
          <a:bodyPr/>
          <a:lstStyle/>
          <a:p>
            <a:r>
              <a:rPr lang="en-US" dirty="0"/>
              <a:t>DNA</a:t>
            </a:r>
            <a:r>
              <a:rPr lang="he-IL" dirty="0"/>
              <a:t>: מולקולה המכילה קשרי מימן</a:t>
            </a:r>
            <a:endParaRPr lang="en-US" dirty="0"/>
          </a:p>
        </p:txBody>
      </p:sp>
      <p:pic>
        <p:nvPicPr>
          <p:cNvPr id="9" name="תמונה 8">
            <a:extLst>
              <a:ext uri="{FF2B5EF4-FFF2-40B4-BE49-F238E27FC236}">
                <a16:creationId xmlns:a16="http://schemas.microsoft.com/office/drawing/2014/main" id="{3AA1462F-1BDE-484E-A9E0-3D623523EB5C}"/>
              </a:ext>
            </a:extLst>
          </p:cNvPr>
          <p:cNvPicPr>
            <a:picLocks noChangeAspect="1"/>
          </p:cNvPicPr>
          <p:nvPr/>
        </p:nvPicPr>
        <p:blipFill>
          <a:blip r:embed="rId3"/>
          <a:stretch>
            <a:fillRect/>
          </a:stretch>
        </p:blipFill>
        <p:spPr>
          <a:xfrm>
            <a:off x="100414" y="1781175"/>
            <a:ext cx="4471585" cy="4471585"/>
          </a:xfrm>
          <a:prstGeom prst="rect">
            <a:avLst/>
          </a:prstGeom>
        </p:spPr>
      </p:pic>
    </p:spTree>
    <p:extLst>
      <p:ext uri="{BB962C8B-B14F-4D97-AF65-F5344CB8AC3E}">
        <p14:creationId xmlns:p14="http://schemas.microsoft.com/office/powerpoint/2010/main" val="235142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מבנה וקישור</a:t>
            </a:r>
          </a:p>
        </p:txBody>
      </p:sp>
      <p:sp>
        <p:nvSpPr>
          <p:cNvPr id="7" name="כותרת משנה 6"/>
          <p:cNvSpPr>
            <a:spLocks noGrp="1"/>
          </p:cNvSpPr>
          <p:nvPr>
            <p:ph type="subTitle" idx="1"/>
          </p:nvPr>
        </p:nvSpPr>
        <p:spPr/>
        <p:txBody>
          <a:bodyPr/>
          <a:lstStyle/>
          <a:p>
            <a:r>
              <a:rPr lang="he-IL" dirty="0">
                <a:sym typeface="Varela Round"/>
              </a:rPr>
              <a:t>כימיה יא'-</a:t>
            </a:r>
            <a:r>
              <a:rPr lang="he-IL" dirty="0" err="1">
                <a:sym typeface="Varela Round"/>
              </a:rPr>
              <a:t>יב</a:t>
            </a:r>
            <a:r>
              <a:rPr lang="he-IL" dirty="0">
                <a:sym typeface="Varela Round"/>
              </a:rPr>
              <a:t>'</a:t>
            </a:r>
          </a:p>
        </p:txBody>
      </p:sp>
      <p:sp>
        <p:nvSpPr>
          <p:cNvPr id="4" name="מציין מיקום תוכן 3"/>
          <p:cNvSpPr>
            <a:spLocks noGrp="1"/>
          </p:cNvSpPr>
          <p:nvPr>
            <p:ph idx="10"/>
          </p:nvPr>
        </p:nvSpPr>
        <p:spPr/>
        <p:txBody>
          <a:bodyPr/>
          <a:lstStyle/>
          <a:p>
            <a:r>
              <a:rPr lang="he-IL" dirty="0">
                <a:sym typeface="Varela Round"/>
              </a:rPr>
              <a:t>שם המורה: רחל אידלמן</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r>
              <a:rPr lang="he-IL" dirty="0"/>
              <a:t>הקשר המימני נוצר בין שני בסיסים חנקניים </a:t>
            </a:r>
            <a:br>
              <a:rPr lang="en-US" dirty="0"/>
            </a:br>
            <a:r>
              <a:rPr lang="he-IL" dirty="0"/>
              <a:t>במולקולת ה-</a:t>
            </a:r>
            <a:r>
              <a:rPr lang="en-US" dirty="0"/>
              <a:t>DNA</a:t>
            </a:r>
            <a:r>
              <a:rPr lang="he-IL" dirty="0"/>
              <a:t>.</a:t>
            </a:r>
          </a:p>
          <a:p>
            <a:pPr marL="0" indent="0">
              <a:lnSpc>
                <a:spcPct val="150000"/>
              </a:lnSpc>
              <a:buFont typeface="Arial" pitchFamily="34" charset="0"/>
              <a:buNone/>
            </a:pPr>
            <a:r>
              <a:rPr lang="he-IL" sz="2000" dirty="0">
                <a:solidFill>
                  <a:srgbClr val="FF0000"/>
                </a:solidFill>
              </a:rPr>
              <a:t>באדום: הקשרים המימניים</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515273" y="1024128"/>
            <a:ext cx="11161453" cy="457200"/>
          </a:xfrm>
        </p:spPr>
        <p:txBody>
          <a:bodyPr/>
          <a:lstStyle/>
          <a:p>
            <a:r>
              <a:rPr lang="en-US" dirty="0"/>
              <a:t>DNA</a:t>
            </a:r>
            <a:r>
              <a:rPr lang="he-IL" dirty="0"/>
              <a:t>: מולקולה המכילה קשרי מימן</a:t>
            </a:r>
            <a:endParaRPr lang="en-US" dirty="0"/>
          </a:p>
        </p:txBody>
      </p:sp>
      <p:pic>
        <p:nvPicPr>
          <p:cNvPr id="4" name="תמונה 3">
            <a:extLst>
              <a:ext uri="{FF2B5EF4-FFF2-40B4-BE49-F238E27FC236}">
                <a16:creationId xmlns:a16="http://schemas.microsoft.com/office/drawing/2014/main" id="{9E107C48-CA94-4804-A670-7B9E99697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83660"/>
            <a:ext cx="4800600" cy="4800600"/>
          </a:xfrm>
          <a:prstGeom prst="rect">
            <a:avLst/>
          </a:prstGeom>
        </p:spPr>
      </p:pic>
    </p:spTree>
    <p:extLst>
      <p:ext uri="{BB962C8B-B14F-4D97-AF65-F5344CB8AC3E}">
        <p14:creationId xmlns:p14="http://schemas.microsoft.com/office/powerpoint/2010/main" val="310835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481328"/>
            <a:ext cx="11284840" cy="4073071"/>
          </a:xfrm>
          <a:ln>
            <a:noFill/>
          </a:ln>
        </p:spPr>
        <p:txBody>
          <a:bodyPr>
            <a:normAutofit/>
          </a:bodyPr>
          <a:lstStyle/>
          <a:p>
            <a:pPr marL="0" lvl="0" indent="0" defTabSz="914400" eaLnBrk="0" fontAlgn="base" hangingPunct="0">
              <a:spcBef>
                <a:spcPct val="0"/>
              </a:spcBef>
              <a:spcAft>
                <a:spcPct val="0"/>
              </a:spcAft>
              <a:buNone/>
              <a:tabLst>
                <a:tab pos="1143000" algn="l"/>
              </a:tabLst>
            </a:pPr>
            <a:r>
              <a:rPr lang="he-IL" altLang="en-US" sz="2200" dirty="0">
                <a:solidFill>
                  <a:schemeClr val="tx1"/>
                </a:solidFill>
                <a:latin typeface="+mn-lt"/>
                <a:ea typeface="Times New Roman" panose="02020603050405020304" pitchFamily="18" charset="0"/>
                <a:cs typeface="Tahoma" panose="020B0604030504040204" pitchFamily="34" charset="0"/>
              </a:rPr>
              <a:t>לפניך </a:t>
            </a:r>
            <a:r>
              <a:rPr lang="he-IL" altLang="en-US" sz="2200" dirty="0">
                <a:solidFill>
                  <a:srgbClr val="192A72"/>
                </a:solidFill>
                <a:latin typeface="+mn-lt"/>
                <a:ea typeface="Times New Roman" panose="02020603050405020304" pitchFamily="18" charset="0"/>
                <a:cs typeface="Tahoma" panose="020B0604030504040204" pitchFamily="34" charset="0"/>
              </a:rPr>
              <a:t>מודל של </a:t>
            </a:r>
            <a:r>
              <a:rPr lang="he-IL" altLang="en-US" sz="2200" dirty="0">
                <a:solidFill>
                  <a:schemeClr val="tx1"/>
                </a:solidFill>
                <a:latin typeface="+mn-lt"/>
                <a:ea typeface="Times New Roman" panose="02020603050405020304" pitchFamily="18" charset="0"/>
                <a:cs typeface="Tahoma" panose="020B0604030504040204" pitchFamily="34" charset="0"/>
              </a:rPr>
              <a:t>מבנה מרחבי של מולקול</a:t>
            </a:r>
            <a:r>
              <a:rPr lang="he-IL" altLang="en-US" sz="2200" dirty="0">
                <a:solidFill>
                  <a:srgbClr val="192A72"/>
                </a:solidFill>
                <a:latin typeface="+mj-lt"/>
                <a:ea typeface="Times New Roman" panose="02020603050405020304" pitchFamily="18" charset="0"/>
                <a:cs typeface="Tahoma" panose="020B0604030504040204" pitchFamily="34" charset="0"/>
              </a:rPr>
              <a:t>ת</a:t>
            </a:r>
            <a:r>
              <a:rPr lang="he-IL" altLang="en-US" sz="2200" dirty="0">
                <a:solidFill>
                  <a:schemeClr val="tx1"/>
                </a:solidFill>
                <a:latin typeface="+mn-lt"/>
                <a:ea typeface="Times New Roman" panose="02020603050405020304" pitchFamily="18" charset="0"/>
                <a:cs typeface="Tahoma" panose="020B0604030504040204" pitchFamily="34" charset="0"/>
              </a:rPr>
              <a:t> חומצה אצטית (חומץ) </a:t>
            </a:r>
            <a:br>
              <a:rPr lang="en-US" altLang="en-US" sz="2200" dirty="0">
                <a:solidFill>
                  <a:schemeClr val="tx1"/>
                </a:solidFill>
                <a:latin typeface="+mn-lt"/>
                <a:ea typeface="Times New Roman" panose="02020603050405020304" pitchFamily="18" charset="0"/>
                <a:cs typeface="Tahoma" panose="020B0604030504040204" pitchFamily="34" charset="0"/>
              </a:rPr>
            </a:br>
            <a:r>
              <a:rPr lang="he-IL" altLang="en-US" sz="2000" dirty="0">
                <a:solidFill>
                  <a:schemeClr val="tx1"/>
                </a:solidFill>
                <a:latin typeface="+mn-lt"/>
                <a:ea typeface="Times New Roman" panose="02020603050405020304" pitchFamily="18" charset="0"/>
                <a:cs typeface="Tahoma" panose="020B0604030504040204" pitchFamily="34" charset="0"/>
              </a:rPr>
              <a:t>(אטום </a:t>
            </a:r>
            <a:r>
              <a:rPr lang="he-IL" altLang="en-US" sz="2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ea typeface="Times New Roman" panose="02020603050405020304" pitchFamily="18" charset="0"/>
                <a:cs typeface="Tahoma" panose="020B0604030504040204" pitchFamily="34" charset="0"/>
              </a:rPr>
              <a:t>שחור</a:t>
            </a:r>
            <a:r>
              <a:rPr lang="he-IL" altLang="en-US" sz="2000" dirty="0">
                <a:solidFill>
                  <a:schemeClr val="tx1"/>
                </a:solidFill>
                <a:latin typeface="+mn-lt"/>
                <a:ea typeface="Times New Roman" panose="02020603050405020304" pitchFamily="18" charset="0"/>
                <a:cs typeface="Tahoma" panose="020B0604030504040204" pitchFamily="34" charset="0"/>
              </a:rPr>
              <a:t> – </a:t>
            </a:r>
            <a:r>
              <a:rPr lang="he-IL" altLang="en-US" sz="2000" dirty="0">
                <a:solidFill>
                  <a:schemeClr val="tx2">
                    <a:lumMod val="50000"/>
                  </a:schemeClr>
                </a:solidFill>
                <a:latin typeface="+mn-lt"/>
                <a:ea typeface="Times New Roman" panose="02020603050405020304" pitchFamily="18" charset="0"/>
                <a:cs typeface="Tahoma" panose="020B0604030504040204" pitchFamily="34" charset="0"/>
              </a:rPr>
              <a:t>פחמן</a:t>
            </a:r>
            <a:r>
              <a:rPr lang="he-IL" altLang="en-US" sz="2000" dirty="0">
                <a:solidFill>
                  <a:schemeClr val="tx1"/>
                </a:solidFill>
                <a:latin typeface="+mn-lt"/>
                <a:ea typeface="Times New Roman" panose="02020603050405020304" pitchFamily="18" charset="0"/>
                <a:cs typeface="Tahoma" panose="020B0604030504040204" pitchFamily="34" charset="0"/>
              </a:rPr>
              <a:t>; אטום </a:t>
            </a:r>
            <a:r>
              <a:rPr lang="he-IL" altLang="en-US" sz="2000" b="1" dirty="0">
                <a:ln w="6600">
                  <a:solidFill>
                    <a:schemeClr val="accent2"/>
                  </a:solidFill>
                  <a:prstDash val="solid"/>
                </a:ln>
                <a:solidFill>
                  <a:srgbClr val="FF0000"/>
                </a:solidFill>
                <a:effectLst>
                  <a:outerShdw dist="38100" dir="2700000" algn="tl" rotWithShape="0">
                    <a:schemeClr val="accent2"/>
                  </a:outerShdw>
                </a:effectLst>
                <a:latin typeface="+mn-lt"/>
                <a:ea typeface="Times New Roman" panose="02020603050405020304" pitchFamily="18" charset="0"/>
                <a:cs typeface="Tahoma" panose="020B0604030504040204" pitchFamily="34" charset="0"/>
              </a:rPr>
              <a:t>אדום</a:t>
            </a:r>
            <a:r>
              <a:rPr lang="he-IL" altLang="en-US" sz="2000" dirty="0">
                <a:solidFill>
                  <a:schemeClr val="tx1"/>
                </a:solidFill>
                <a:latin typeface="+mn-lt"/>
                <a:ea typeface="Times New Roman" panose="02020603050405020304" pitchFamily="18" charset="0"/>
                <a:cs typeface="Tahoma" panose="020B0604030504040204" pitchFamily="34" charset="0"/>
              </a:rPr>
              <a:t> - חמצן; אטום </a:t>
            </a:r>
            <a:r>
              <a:rPr lang="he-IL" altLang="en-US" sz="2000" b="1" dirty="0">
                <a:ln w="10160">
                  <a:solidFill>
                    <a:sysClr val="windowText" lastClr="000000"/>
                  </a:solidFill>
                  <a:prstDash val="solid"/>
                </a:ln>
                <a:solidFill>
                  <a:schemeClr val="bg1"/>
                </a:solidFill>
                <a:effectLst>
                  <a:outerShdw blurRad="38100" dist="22860" dir="5400000" algn="tl" rotWithShape="0">
                    <a:srgbClr val="000000">
                      <a:alpha val="30000"/>
                    </a:srgbClr>
                  </a:outerShdw>
                </a:effectLst>
                <a:latin typeface="+mn-lt"/>
                <a:ea typeface="Times New Roman" panose="02020603050405020304" pitchFamily="18" charset="0"/>
                <a:cs typeface="Tahoma" panose="020B0604030504040204" pitchFamily="34" charset="0"/>
              </a:rPr>
              <a:t>לבן</a:t>
            </a:r>
            <a:r>
              <a:rPr lang="he-IL" altLang="en-US" sz="2000" dirty="0">
                <a:solidFill>
                  <a:schemeClr val="tx1"/>
                </a:solidFill>
                <a:latin typeface="+mn-lt"/>
                <a:ea typeface="Times New Roman" panose="02020603050405020304" pitchFamily="18" charset="0"/>
                <a:cs typeface="Tahoma" panose="020B0604030504040204" pitchFamily="34" charset="0"/>
              </a:rPr>
              <a:t> – מימן) </a:t>
            </a:r>
            <a:br>
              <a:rPr lang="en-US" altLang="en-US" sz="2200" dirty="0">
                <a:solidFill>
                  <a:schemeClr val="tx1"/>
                </a:solidFill>
                <a:latin typeface="+mn-lt"/>
                <a:ea typeface="Times New Roman" panose="02020603050405020304" pitchFamily="18" charset="0"/>
                <a:cs typeface="Tahoma" panose="020B0604030504040204" pitchFamily="34" charset="0"/>
              </a:rPr>
            </a:br>
            <a:endParaRPr lang="en-US" altLang="en-US" sz="2200" dirty="0">
              <a:solidFill>
                <a:schemeClr val="tx1"/>
              </a:solidFill>
              <a:latin typeface="+mn-lt"/>
            </a:endParaRPr>
          </a:p>
          <a:p>
            <a:pPr marL="457200" lvl="1" indent="0" defTabSz="914400" eaLnBrk="0" fontAlgn="base" hangingPunct="0">
              <a:lnSpc>
                <a:spcPct val="150000"/>
              </a:lnSpc>
              <a:spcBef>
                <a:spcPct val="0"/>
              </a:spcBef>
              <a:spcAft>
                <a:spcPct val="0"/>
              </a:spcAft>
              <a:buClr>
                <a:srgbClr val="006600"/>
              </a:buClr>
              <a:buSzPct val="100000"/>
              <a:buFontTx/>
              <a:buAutoNum type="arabicPeriod"/>
              <a:tabLst>
                <a:tab pos="1143000" algn="l"/>
              </a:tabLst>
            </a:pPr>
            <a:r>
              <a:rPr lang="he-IL" altLang="en-US" sz="2000" dirty="0">
                <a:solidFill>
                  <a:schemeClr val="tx1"/>
                </a:solidFill>
                <a:latin typeface="+mn-lt"/>
                <a:ea typeface="Times New Roman" panose="02020603050405020304" pitchFamily="18" charset="0"/>
                <a:cs typeface="Tahoma" panose="020B0604030504040204" pitchFamily="34" charset="0"/>
              </a:rPr>
              <a:t>כמה אטומי פחמן יש במולקולת חומצה </a:t>
            </a:r>
            <a:r>
              <a:rPr lang="he-IL" altLang="en-US" sz="2000" dirty="0" err="1">
                <a:solidFill>
                  <a:schemeClr val="tx1"/>
                </a:solidFill>
                <a:latin typeface="+mn-lt"/>
                <a:ea typeface="Times New Roman" panose="02020603050405020304" pitchFamily="18" charset="0"/>
                <a:cs typeface="Tahoma" panose="020B0604030504040204" pitchFamily="34" charset="0"/>
              </a:rPr>
              <a:t>אצטית</a:t>
            </a:r>
            <a:r>
              <a:rPr lang="he-IL" altLang="en-US" sz="2000" dirty="0">
                <a:solidFill>
                  <a:schemeClr val="tx1"/>
                </a:solidFill>
                <a:latin typeface="+mn-lt"/>
                <a:ea typeface="Times New Roman" panose="02020603050405020304" pitchFamily="18" charset="0"/>
                <a:cs typeface="Tahoma" panose="020B0604030504040204" pitchFamily="34" charset="0"/>
              </a:rPr>
              <a:t>? </a:t>
            </a:r>
            <a:endParaRPr lang="en-US" altLang="en-US" sz="2000" dirty="0">
              <a:solidFill>
                <a:schemeClr val="tx1"/>
              </a:solidFill>
              <a:latin typeface="+mn-lt"/>
            </a:endParaRPr>
          </a:p>
          <a:p>
            <a:pPr marL="457200" lvl="1" indent="0" defTabSz="914400" eaLnBrk="0" fontAlgn="base" hangingPunct="0">
              <a:lnSpc>
                <a:spcPct val="150000"/>
              </a:lnSpc>
              <a:spcBef>
                <a:spcPct val="0"/>
              </a:spcBef>
              <a:spcAft>
                <a:spcPct val="0"/>
              </a:spcAft>
              <a:buClr>
                <a:srgbClr val="006600"/>
              </a:buClr>
              <a:buSzPct val="100000"/>
              <a:buFontTx/>
              <a:buAutoNum type="arabicPeriod"/>
              <a:tabLst>
                <a:tab pos="1143000" algn="l"/>
              </a:tabLst>
            </a:pPr>
            <a:r>
              <a:rPr lang="he-IL" altLang="en-US" sz="2000" dirty="0">
                <a:solidFill>
                  <a:schemeClr val="tx1"/>
                </a:solidFill>
                <a:latin typeface="+mn-lt"/>
                <a:ea typeface="Times New Roman" panose="02020603050405020304" pitchFamily="18" charset="0"/>
                <a:cs typeface="Tahoma" panose="020B0604030504040204" pitchFamily="34" charset="0"/>
              </a:rPr>
              <a:t>רשמו נוסחה מולקולרית עבור מולקולה זו. </a:t>
            </a:r>
            <a:endParaRPr lang="en-US" altLang="en-US" sz="2000" dirty="0">
              <a:solidFill>
                <a:schemeClr val="tx1"/>
              </a:solidFill>
              <a:latin typeface="+mn-lt"/>
            </a:endParaRPr>
          </a:p>
          <a:p>
            <a:pPr marL="457200" lvl="1" indent="0" defTabSz="914400" eaLnBrk="0" fontAlgn="base" hangingPunct="0">
              <a:lnSpc>
                <a:spcPct val="150000"/>
              </a:lnSpc>
              <a:spcBef>
                <a:spcPct val="0"/>
              </a:spcBef>
              <a:spcAft>
                <a:spcPct val="0"/>
              </a:spcAft>
              <a:buClr>
                <a:srgbClr val="006600"/>
              </a:buClr>
              <a:buSzPct val="100000"/>
              <a:buFontTx/>
              <a:buAutoNum type="arabicPeriod"/>
              <a:tabLst>
                <a:tab pos="1143000" algn="l"/>
              </a:tabLst>
            </a:pPr>
            <a:r>
              <a:rPr lang="he-IL" altLang="en-US" sz="2000" dirty="0">
                <a:solidFill>
                  <a:schemeClr val="tx1"/>
                </a:solidFill>
                <a:latin typeface="+mn-lt"/>
                <a:ea typeface="Times New Roman" panose="02020603050405020304" pitchFamily="18" charset="0"/>
                <a:cs typeface="Tahoma" panose="020B0604030504040204" pitchFamily="34" charset="0"/>
              </a:rPr>
              <a:t>אילו סוגי קשרים קיימים ב</a:t>
            </a:r>
            <a:r>
              <a:rPr lang="he-IL" altLang="en-US" sz="2000" dirty="0">
                <a:solidFill>
                  <a:srgbClr val="192A72"/>
                </a:solidFill>
                <a:latin typeface="+mj-lt"/>
                <a:ea typeface="Times New Roman" panose="02020603050405020304" pitchFamily="18" charset="0"/>
                <a:cs typeface="Tahoma" panose="020B0604030504040204" pitchFamily="34" charset="0"/>
              </a:rPr>
              <a:t>תוך</a:t>
            </a:r>
            <a:r>
              <a:rPr lang="he-IL" altLang="en-US" sz="2000" dirty="0">
                <a:solidFill>
                  <a:schemeClr val="tx1"/>
                </a:solidFill>
                <a:latin typeface="+mn-lt"/>
                <a:ea typeface="Times New Roman" panose="02020603050405020304" pitchFamily="18" charset="0"/>
                <a:cs typeface="Tahoma" panose="020B0604030504040204" pitchFamily="34" charset="0"/>
              </a:rPr>
              <a:t> המולקולה? </a:t>
            </a:r>
            <a:endParaRPr lang="en-US" altLang="en-US" sz="2000" dirty="0">
              <a:solidFill>
                <a:schemeClr val="tx1"/>
              </a:solidFill>
              <a:latin typeface="+mn-lt"/>
            </a:endParaRPr>
          </a:p>
          <a:p>
            <a:pPr marL="457200" lvl="1" indent="0" defTabSz="914400" eaLnBrk="0" fontAlgn="base" hangingPunct="0">
              <a:lnSpc>
                <a:spcPct val="150000"/>
              </a:lnSpc>
              <a:spcBef>
                <a:spcPct val="0"/>
              </a:spcBef>
              <a:spcAft>
                <a:spcPct val="0"/>
              </a:spcAft>
              <a:buClr>
                <a:srgbClr val="006600"/>
              </a:buClr>
              <a:buSzPct val="100000"/>
              <a:buFontTx/>
              <a:buAutoNum type="arabicPeriod"/>
              <a:tabLst>
                <a:tab pos="1143000" algn="l"/>
              </a:tabLst>
            </a:pPr>
            <a:r>
              <a:rPr lang="he-IL" altLang="en-US" sz="2000" dirty="0">
                <a:solidFill>
                  <a:schemeClr val="tx1"/>
                </a:solidFill>
                <a:latin typeface="+mn-lt"/>
                <a:ea typeface="Times New Roman" panose="02020603050405020304" pitchFamily="18" charset="0"/>
                <a:cs typeface="Tahoma" panose="020B0604030504040204" pitchFamily="34" charset="0"/>
              </a:rPr>
              <a:t>מהי הקבוצה הפונקציונלית במולקולת החומצה </a:t>
            </a:r>
            <a:r>
              <a:rPr lang="he-IL" altLang="en-US" sz="2000" dirty="0" err="1">
                <a:solidFill>
                  <a:schemeClr val="tx1"/>
                </a:solidFill>
                <a:latin typeface="+mn-lt"/>
                <a:ea typeface="Times New Roman" panose="02020603050405020304" pitchFamily="18" charset="0"/>
                <a:cs typeface="Tahoma" panose="020B0604030504040204" pitchFamily="34" charset="0"/>
              </a:rPr>
              <a:t>האצטית</a:t>
            </a:r>
            <a:r>
              <a:rPr lang="he-IL" altLang="en-US" sz="2000" dirty="0">
                <a:solidFill>
                  <a:schemeClr val="tx1"/>
                </a:solidFill>
                <a:latin typeface="+mn-lt"/>
                <a:ea typeface="Times New Roman" panose="02020603050405020304" pitchFamily="18" charset="0"/>
                <a:cs typeface="Tahoma" panose="020B0604030504040204" pitchFamily="34" charset="0"/>
              </a:rPr>
              <a:t>? </a:t>
            </a:r>
            <a:endParaRPr lang="en-US" altLang="en-US" sz="2000" dirty="0">
              <a:solidFill>
                <a:schemeClr val="tx1"/>
              </a:solidFill>
              <a:latin typeface="+mn-lt"/>
            </a:endParaRPr>
          </a:p>
          <a:p>
            <a:pPr marL="457200" lvl="1" indent="0" defTabSz="914400" eaLnBrk="0" fontAlgn="base" hangingPunct="0">
              <a:lnSpc>
                <a:spcPct val="150000"/>
              </a:lnSpc>
              <a:spcBef>
                <a:spcPct val="0"/>
              </a:spcBef>
              <a:spcAft>
                <a:spcPct val="0"/>
              </a:spcAft>
              <a:buClr>
                <a:srgbClr val="006600"/>
              </a:buClr>
              <a:buSzPct val="100000"/>
              <a:buFontTx/>
              <a:buAutoNum type="arabicPeriod"/>
              <a:tabLst>
                <a:tab pos="1143000" algn="l"/>
              </a:tabLst>
            </a:pPr>
            <a:r>
              <a:rPr lang="he-IL" altLang="en-US" sz="2000" dirty="0">
                <a:solidFill>
                  <a:schemeClr val="tx1"/>
                </a:solidFill>
                <a:latin typeface="+mn-lt"/>
                <a:ea typeface="Times New Roman" panose="02020603050405020304" pitchFamily="18" charset="0"/>
                <a:cs typeface="Tahoma" panose="020B0604030504040204" pitchFamily="34" charset="0"/>
              </a:rPr>
              <a:t>אילו כוחות בין מולקולריים פועלים בין </a:t>
            </a:r>
            <a:r>
              <a:rPr lang="he-IL" altLang="en-US" sz="2000" dirty="0">
                <a:solidFill>
                  <a:srgbClr val="192A72"/>
                </a:solidFill>
                <a:latin typeface="+mj-lt"/>
                <a:ea typeface="Times New Roman" panose="02020603050405020304" pitchFamily="18" charset="0"/>
                <a:cs typeface="Tahoma" panose="020B0604030504040204" pitchFamily="34" charset="0"/>
              </a:rPr>
              <a:t>ה</a:t>
            </a:r>
            <a:r>
              <a:rPr lang="he-IL" altLang="en-US" sz="2000" dirty="0">
                <a:solidFill>
                  <a:schemeClr val="tx1"/>
                </a:solidFill>
                <a:latin typeface="+mn-lt"/>
                <a:ea typeface="Times New Roman" panose="02020603050405020304" pitchFamily="18" charset="0"/>
                <a:cs typeface="Tahoma" panose="020B0604030504040204" pitchFamily="34" charset="0"/>
              </a:rPr>
              <a:t>מולקולות של חומצה אצטית? </a:t>
            </a:r>
          </a:p>
          <a:p>
            <a:pPr marL="457200" lvl="1" indent="0" defTabSz="914400" eaLnBrk="0" fontAlgn="base" hangingPunct="0">
              <a:lnSpc>
                <a:spcPct val="150000"/>
              </a:lnSpc>
              <a:spcBef>
                <a:spcPct val="0"/>
              </a:spcBef>
              <a:spcAft>
                <a:spcPct val="0"/>
              </a:spcAft>
              <a:buClr>
                <a:srgbClr val="006600"/>
              </a:buClr>
              <a:buSzPct val="100000"/>
              <a:buFontTx/>
              <a:buAutoNum type="arabicPeriod"/>
              <a:tabLst>
                <a:tab pos="1143000" algn="l"/>
              </a:tabLst>
            </a:pPr>
            <a:endParaRPr lang="he-IL" sz="2200" dirty="0">
              <a:solidFill>
                <a:schemeClr val="tx1"/>
              </a:solidFill>
              <a:latin typeface="+mn-lt"/>
              <a:cs typeface="Tahoma" panose="020B0604030504040204" pitchFamily="34" charset="0"/>
            </a:endParaRPr>
          </a:p>
          <a:p>
            <a:pPr marL="457200" lvl="1" indent="0" defTabSz="914400" eaLnBrk="0" fontAlgn="base" hangingPunct="0">
              <a:lnSpc>
                <a:spcPct val="150000"/>
              </a:lnSpc>
              <a:spcBef>
                <a:spcPct val="0"/>
              </a:spcBef>
              <a:spcAft>
                <a:spcPct val="0"/>
              </a:spcAft>
              <a:buClr>
                <a:srgbClr val="006600"/>
              </a:buClr>
              <a:buSzPct val="100000"/>
              <a:buNone/>
              <a:tabLst>
                <a:tab pos="1143000" algn="l"/>
              </a:tabLst>
            </a:pPr>
            <a:endParaRPr lang="he-IL" sz="2200" dirty="0">
              <a:solidFill>
                <a:srgbClr val="192A72"/>
              </a:solidFill>
              <a:latin typeface="+mn-lt"/>
            </a:endParaRP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sp>
        <p:nvSpPr>
          <p:cNvPr id="6"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292" name="ctl00_ContentPlaceHolder_imgExpanded" descr="http://www.chemicals-technology.com/projects/yanbu/images/2-acetic-acid-molecule.jpg">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rot="5400000">
            <a:off x="190992" y="1352162"/>
            <a:ext cx="2520726" cy="187216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167606" y="2572822"/>
            <a:ext cx="1263486" cy="400110"/>
          </a:xfrm>
          <a:prstGeom prst="rect">
            <a:avLst/>
          </a:prstGeom>
        </p:spPr>
        <p:txBody>
          <a:bodyPr wrap="none">
            <a:spAutoFit/>
          </a:bodyPr>
          <a:lstStyle/>
          <a:p>
            <a:r>
              <a:rPr lang="he-IL" sz="2000" dirty="0">
                <a:solidFill>
                  <a:srgbClr val="12B4BC"/>
                </a:solidFill>
              </a:rPr>
              <a:t>תשובה: 2</a:t>
            </a:r>
            <a:endParaRPr lang="en-US" sz="2000" dirty="0"/>
          </a:p>
        </p:txBody>
      </p:sp>
      <p:sp>
        <p:nvSpPr>
          <p:cNvPr id="17" name="Rectangle 16"/>
          <p:cNvSpPr/>
          <p:nvPr/>
        </p:nvSpPr>
        <p:spPr>
          <a:xfrm>
            <a:off x="4167606" y="3023334"/>
            <a:ext cx="2007280" cy="400110"/>
          </a:xfrm>
          <a:prstGeom prst="rect">
            <a:avLst/>
          </a:prstGeom>
        </p:spPr>
        <p:txBody>
          <a:bodyPr wrap="none">
            <a:spAutoFit/>
          </a:bodyPr>
          <a:lstStyle/>
          <a:p>
            <a:r>
              <a:rPr lang="he-IL" sz="2000" dirty="0">
                <a:solidFill>
                  <a:srgbClr val="12B4BC"/>
                </a:solidFill>
              </a:rPr>
              <a:t>תשובה: </a:t>
            </a:r>
            <a:r>
              <a:rPr lang="en-US" sz="2000" dirty="0">
                <a:solidFill>
                  <a:srgbClr val="12B4BC"/>
                </a:solidFill>
              </a:rPr>
              <a:t>C</a:t>
            </a:r>
            <a:r>
              <a:rPr lang="en-US" sz="2000" baseline="-25000" dirty="0">
                <a:solidFill>
                  <a:srgbClr val="12B4BC"/>
                </a:solidFill>
              </a:rPr>
              <a:t>2</a:t>
            </a:r>
            <a:r>
              <a:rPr lang="en-US" sz="2000" dirty="0">
                <a:solidFill>
                  <a:srgbClr val="12B4BC"/>
                </a:solidFill>
              </a:rPr>
              <a:t>H</a:t>
            </a:r>
            <a:r>
              <a:rPr lang="en-US" sz="2000" baseline="-25000" dirty="0">
                <a:solidFill>
                  <a:srgbClr val="12B4BC"/>
                </a:solidFill>
              </a:rPr>
              <a:t>4</a:t>
            </a:r>
            <a:r>
              <a:rPr lang="en-US" sz="2000" dirty="0">
                <a:solidFill>
                  <a:srgbClr val="12B4BC"/>
                </a:solidFill>
              </a:rPr>
              <a:t>O</a:t>
            </a:r>
            <a:r>
              <a:rPr lang="en-US" sz="2000" baseline="-25000" dirty="0">
                <a:solidFill>
                  <a:srgbClr val="12B4BC"/>
                </a:solidFill>
              </a:rPr>
              <a:t>2</a:t>
            </a:r>
            <a:endParaRPr lang="en-US" sz="2000" dirty="0"/>
          </a:p>
        </p:txBody>
      </p:sp>
      <p:sp>
        <p:nvSpPr>
          <p:cNvPr id="18" name="Rectangle 17"/>
          <p:cNvSpPr/>
          <p:nvPr/>
        </p:nvSpPr>
        <p:spPr>
          <a:xfrm>
            <a:off x="1068660" y="3476583"/>
            <a:ext cx="5027338" cy="400110"/>
          </a:xfrm>
          <a:prstGeom prst="rect">
            <a:avLst/>
          </a:prstGeom>
        </p:spPr>
        <p:txBody>
          <a:bodyPr wrap="none">
            <a:spAutoFit/>
          </a:bodyPr>
          <a:lstStyle/>
          <a:p>
            <a:r>
              <a:rPr lang="he-IL" sz="2000" dirty="0">
                <a:solidFill>
                  <a:srgbClr val="12B4BC"/>
                </a:solidFill>
              </a:rPr>
              <a:t>תשובה:  </a:t>
            </a:r>
            <a:r>
              <a:rPr lang="en-US" sz="2000" dirty="0">
                <a:solidFill>
                  <a:srgbClr val="12B4BC"/>
                </a:solidFill>
              </a:rPr>
              <a:t>C-H  ;  C-C  ;  C-O  ;  C=O  ;  O-H</a:t>
            </a:r>
            <a:endParaRPr lang="en-US" sz="2000" dirty="0"/>
          </a:p>
        </p:txBody>
      </p:sp>
      <p:sp>
        <p:nvSpPr>
          <p:cNvPr id="19" name="Rectangle 18"/>
          <p:cNvSpPr/>
          <p:nvPr/>
        </p:nvSpPr>
        <p:spPr>
          <a:xfrm>
            <a:off x="1362912" y="3939521"/>
            <a:ext cx="3127780" cy="400110"/>
          </a:xfrm>
          <a:prstGeom prst="rect">
            <a:avLst/>
          </a:prstGeom>
        </p:spPr>
        <p:txBody>
          <a:bodyPr wrap="none">
            <a:spAutoFit/>
          </a:bodyPr>
          <a:lstStyle/>
          <a:p>
            <a:r>
              <a:rPr lang="he-IL" sz="2000" dirty="0">
                <a:solidFill>
                  <a:srgbClr val="12B4BC"/>
                </a:solidFill>
              </a:rPr>
              <a:t>תשובה: </a:t>
            </a:r>
            <a:r>
              <a:rPr lang="he-IL" sz="2000" dirty="0" err="1">
                <a:solidFill>
                  <a:srgbClr val="12B4BC"/>
                </a:solidFill>
              </a:rPr>
              <a:t>קרבוקסיל</a:t>
            </a:r>
            <a:r>
              <a:rPr lang="he-IL" sz="2000" dirty="0">
                <a:solidFill>
                  <a:srgbClr val="12B4BC"/>
                </a:solidFill>
              </a:rPr>
              <a:t> </a:t>
            </a:r>
            <a:r>
              <a:rPr lang="en-US" sz="2000" dirty="0">
                <a:solidFill>
                  <a:srgbClr val="11A4AB"/>
                </a:solidFill>
              </a:rPr>
              <a:t>-</a:t>
            </a:r>
            <a:r>
              <a:rPr lang="en-US" sz="2000" dirty="0">
                <a:solidFill>
                  <a:srgbClr val="12B4BC"/>
                </a:solidFill>
              </a:rPr>
              <a:t>COOH</a:t>
            </a:r>
            <a:endParaRPr lang="en-US" sz="2000" dirty="0"/>
          </a:p>
        </p:txBody>
      </p:sp>
      <p:sp>
        <p:nvSpPr>
          <p:cNvPr id="20" name="Rectangle 19"/>
          <p:cNvSpPr/>
          <p:nvPr/>
        </p:nvSpPr>
        <p:spPr>
          <a:xfrm>
            <a:off x="48490" y="5018264"/>
            <a:ext cx="7543854" cy="1631216"/>
          </a:xfrm>
          <a:prstGeom prst="rect">
            <a:avLst/>
          </a:prstGeom>
        </p:spPr>
        <p:txBody>
          <a:bodyPr wrap="square">
            <a:spAutoFit/>
          </a:bodyPr>
          <a:lstStyle/>
          <a:p>
            <a:r>
              <a:rPr lang="he-IL" sz="2000" dirty="0">
                <a:solidFill>
                  <a:srgbClr val="12B4BC"/>
                </a:solidFill>
              </a:rPr>
              <a:t>תשובה: בין מולקולות החומצה </a:t>
            </a:r>
            <a:r>
              <a:rPr lang="he-IL" sz="2000" dirty="0" err="1">
                <a:solidFill>
                  <a:srgbClr val="11A4AB"/>
                </a:solidFill>
              </a:rPr>
              <a:t>האצטית</a:t>
            </a:r>
            <a:r>
              <a:rPr lang="he-IL" sz="2000" dirty="0">
                <a:solidFill>
                  <a:srgbClr val="11A4AB"/>
                </a:solidFill>
              </a:rPr>
              <a:t> מתקיימות </a:t>
            </a:r>
            <a:r>
              <a:rPr lang="he-IL" sz="2000" dirty="0">
                <a:solidFill>
                  <a:srgbClr val="12B4BC"/>
                </a:solidFill>
              </a:rPr>
              <a:t>אינטראקציות ו.ד.ו. (</a:t>
            </a:r>
            <a:r>
              <a:rPr lang="he-IL" sz="2000" dirty="0">
                <a:solidFill>
                  <a:srgbClr val="11A4AB"/>
                </a:solidFill>
              </a:rPr>
              <a:t>בין החלקים שבהם </a:t>
            </a:r>
            <a:r>
              <a:rPr lang="he-IL" sz="2000" dirty="0">
                <a:solidFill>
                  <a:srgbClr val="12B4BC"/>
                </a:solidFill>
              </a:rPr>
              <a:t>מתקיימים קטבים רגעיים). קשרי מימן מתקיימים בין המימן החשוף מאלקטרונים </a:t>
            </a:r>
            <a:r>
              <a:rPr lang="he-IL" sz="2000" dirty="0">
                <a:solidFill>
                  <a:srgbClr val="11A4AB"/>
                </a:solidFill>
              </a:rPr>
              <a:t>בקבוצת </a:t>
            </a:r>
            <a:r>
              <a:rPr lang="he-IL" sz="2000" dirty="0" err="1">
                <a:solidFill>
                  <a:srgbClr val="11A4AB"/>
                </a:solidFill>
              </a:rPr>
              <a:t>הקרבוקסיל</a:t>
            </a:r>
            <a:r>
              <a:rPr lang="he-IL" sz="2000" dirty="0">
                <a:solidFill>
                  <a:srgbClr val="11A4AB"/>
                </a:solidFill>
              </a:rPr>
              <a:t> במולקולה אחת לבין זוגות האלקטרונים הלא קושרים של החמצן במולקולה סמוכה. ולהיפך</a:t>
            </a:r>
            <a:endParaRPr lang="en-US" sz="2000" dirty="0">
              <a:solidFill>
                <a:srgbClr val="11A4AB"/>
              </a:solidFill>
            </a:endParaRPr>
          </a:p>
        </p:txBody>
      </p:sp>
    </p:spTree>
    <p:extLst>
      <p:ext uri="{BB962C8B-B14F-4D97-AF65-F5344CB8AC3E}">
        <p14:creationId xmlns:p14="http://schemas.microsoft.com/office/powerpoint/2010/main" val="34657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he-IL" altLang="he-IL" dirty="0"/>
              <a:t>קשר מימני הוא קשר המאופיין ב</a:t>
            </a:r>
            <a:r>
              <a:rPr lang="he-IL" altLang="he-IL" dirty="0">
                <a:solidFill>
                  <a:srgbClr val="192A72"/>
                </a:solidFill>
              </a:rPr>
              <a:t>כיווניות</a:t>
            </a:r>
            <a:r>
              <a:rPr lang="he-IL" altLang="he-IL" dirty="0"/>
              <a:t>. כיווניות מתבטאת בכך שלשלושת הגרעינים </a:t>
            </a:r>
            <a:br>
              <a:rPr lang="en-US" altLang="he-IL" dirty="0"/>
            </a:br>
            <a:r>
              <a:rPr lang="he-IL" altLang="he-IL" dirty="0"/>
              <a:t>המשתתפים בקשר יש מבנה מרחבי מועדף מבחינה אנרגטית, והם מצויים על קו ישר אחד.</a:t>
            </a:r>
            <a:r>
              <a:rPr lang="en-US" altLang="he-IL" dirty="0"/>
              <a:t> </a:t>
            </a:r>
            <a:endParaRPr lang="he-IL" altLang="he-IL" dirty="0"/>
          </a:p>
          <a:p>
            <a:r>
              <a:rPr lang="he-IL" altLang="he-IL" dirty="0"/>
              <a:t>זווית הקשר המימני היא </a:t>
            </a:r>
            <a:r>
              <a:rPr lang="en-US" altLang="he-IL" dirty="0"/>
              <a:t>180</a:t>
            </a:r>
            <a:r>
              <a:rPr lang="en-US" altLang="he-IL" baseline="30000" dirty="0"/>
              <a:t>0</a:t>
            </a:r>
            <a:r>
              <a:rPr lang="he-IL" altLang="he-IL" dirty="0"/>
              <a:t>.</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515273" y="1024128"/>
            <a:ext cx="11161453" cy="457200"/>
          </a:xfrm>
        </p:spPr>
        <p:txBody>
          <a:bodyPr/>
          <a:lstStyle/>
          <a:p>
            <a:r>
              <a:rPr lang="he-IL" dirty="0"/>
              <a:t>כיווניות הקשר המימני</a:t>
            </a:r>
            <a:endParaRPr lang="en-US" dirty="0"/>
          </a:p>
        </p:txBody>
      </p:sp>
      <p:pic>
        <p:nvPicPr>
          <p:cNvPr id="3" name="Picture 2"/>
          <p:cNvPicPr>
            <a:picLocks noChangeAspect="1"/>
          </p:cNvPicPr>
          <p:nvPr/>
        </p:nvPicPr>
        <p:blipFill>
          <a:blip r:embed="rId3"/>
          <a:stretch>
            <a:fillRect/>
          </a:stretch>
        </p:blipFill>
        <p:spPr>
          <a:xfrm>
            <a:off x="1572304" y="3369372"/>
            <a:ext cx="4403953" cy="2432034"/>
          </a:xfrm>
          <a:prstGeom prst="rect">
            <a:avLst/>
          </a:prstGeom>
        </p:spPr>
      </p:pic>
    </p:spTree>
    <p:extLst>
      <p:ext uri="{BB962C8B-B14F-4D97-AF65-F5344CB8AC3E}">
        <p14:creationId xmlns:p14="http://schemas.microsoft.com/office/powerpoint/2010/main" val="140595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סיכום ביניים:  התנאים לקיום קשר מימני</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3924391"/>
          </a:xfrm>
        </p:spPr>
        <p:txBody>
          <a:bodyPr>
            <a:normAutofit/>
          </a:bodyPr>
          <a:lstStyle/>
          <a:p>
            <a:pPr marL="0" indent="0">
              <a:buNone/>
            </a:pPr>
            <a:r>
              <a:rPr lang="he-IL" dirty="0"/>
              <a:t>התנאים לקיום קשרי מימן:</a:t>
            </a:r>
            <a:endParaRPr lang="en-US" dirty="0"/>
          </a:p>
          <a:p>
            <a:pPr lvl="2"/>
            <a:r>
              <a:rPr lang="he-IL" sz="2400" dirty="0"/>
              <a:t>אטום מימן "חשוף" מאלקטרונים.</a:t>
            </a:r>
            <a:endParaRPr lang="en-US" sz="2400" dirty="0"/>
          </a:p>
          <a:p>
            <a:pPr lvl="2"/>
            <a:r>
              <a:rPr lang="he-IL" sz="2400" dirty="0"/>
              <a:t>זוג אלקטרונים בלתי קושר על אטום בעל אלקטרושליליות גבוהה.</a:t>
            </a:r>
            <a:endParaRPr lang="en-US" sz="2400" dirty="0"/>
          </a:p>
          <a:p>
            <a:pPr lvl="2"/>
            <a:r>
              <a:rPr lang="he-IL" sz="2400" dirty="0"/>
              <a:t>כיווניות: זווית של </a:t>
            </a:r>
            <a:r>
              <a:rPr lang="en-US" sz="2400" dirty="0"/>
              <a:t>180</a:t>
            </a:r>
            <a:r>
              <a:rPr lang="en-US" sz="2400" baseline="30000" dirty="0"/>
              <a:t>o</a:t>
            </a:r>
            <a:r>
              <a:rPr lang="he-IL" sz="2400" dirty="0"/>
              <a:t> בין זוג אלקטרונים בלתי קושר על אטום בעל אלקטרושליליות גבוהה לאטום המימן "החשוף" מאלקטרונים ולאטום שאליו הוא קשור בקשר קוולנטי.</a:t>
            </a:r>
            <a:endParaRPr lang="en-US" sz="2400"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spTree>
    <p:extLst>
      <p:ext uri="{BB962C8B-B14F-4D97-AF65-F5344CB8AC3E}">
        <p14:creationId xmlns:p14="http://schemas.microsoft.com/office/powerpoint/2010/main" val="352316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תרגיל להפסקה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זיהוי ומיון: אינטראקציות ו.ד.ו. וקשרי מימן</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3924391"/>
          </a:xfrm>
        </p:spPr>
        <p:txBody>
          <a:bodyPr>
            <a:normAutofit lnSpcReduction="10000"/>
          </a:bodyPr>
          <a:lstStyle/>
          <a:p>
            <a:pPr marL="0" indent="0">
              <a:buNone/>
            </a:pPr>
            <a:r>
              <a:rPr lang="he-IL" dirty="0"/>
              <a:t>מיינו את החומרים הבאים על פי סוג הקישור הבינמולקולרי אותו הם יכולים ליצור בין המולקולות שלהם לבין עצמם. </a:t>
            </a:r>
          </a:p>
          <a:p>
            <a:pPr marL="0" indent="0">
              <a:buNone/>
            </a:pPr>
            <a:endParaRPr lang="he-IL" sz="2400" dirty="0"/>
          </a:p>
          <a:p>
            <a:pPr marL="0" indent="0">
              <a:buNone/>
            </a:pPr>
            <a:r>
              <a:rPr lang="en-US" dirty="0"/>
              <a:t>	</a:t>
            </a:r>
            <a:r>
              <a:rPr lang="he-IL" dirty="0"/>
              <a:t>א.  </a:t>
            </a:r>
            <a:r>
              <a:rPr lang="en-US" dirty="0"/>
              <a:t>H</a:t>
            </a:r>
            <a:r>
              <a:rPr lang="en-US" baseline="-25000" dirty="0"/>
              <a:t>2</a:t>
            </a:r>
            <a:r>
              <a:rPr lang="en-US" dirty="0"/>
              <a:t>CO</a:t>
            </a:r>
            <a:r>
              <a:rPr lang="he-IL" dirty="0"/>
              <a:t>		ד.  </a:t>
            </a:r>
            <a:r>
              <a:rPr lang="en-US" dirty="0"/>
              <a:t>CH</a:t>
            </a:r>
            <a:r>
              <a:rPr lang="en-US" baseline="-25000" dirty="0"/>
              <a:t>4</a:t>
            </a:r>
            <a:r>
              <a:rPr lang="he-IL" baseline="-25000" dirty="0"/>
              <a:t>		</a:t>
            </a:r>
            <a:r>
              <a:rPr lang="he-IL" dirty="0"/>
              <a:t>	ז.   </a:t>
            </a:r>
            <a:r>
              <a:rPr lang="en-US" dirty="0"/>
              <a:t>PH</a:t>
            </a:r>
            <a:r>
              <a:rPr lang="en-US" baseline="-25000" dirty="0"/>
              <a:t>3</a:t>
            </a:r>
            <a:endParaRPr lang="en-US" dirty="0"/>
          </a:p>
          <a:p>
            <a:pPr marL="0" indent="0">
              <a:buNone/>
            </a:pPr>
            <a:r>
              <a:rPr lang="en-US" sz="2400" dirty="0"/>
              <a:t>	</a:t>
            </a:r>
            <a:r>
              <a:rPr lang="he-IL" sz="2400" dirty="0"/>
              <a:t>ב.  </a:t>
            </a:r>
            <a:r>
              <a:rPr lang="en-US" sz="2400" dirty="0"/>
              <a:t>H</a:t>
            </a:r>
            <a:r>
              <a:rPr lang="en-US" sz="2400" baseline="-25000" dirty="0"/>
              <a:t>2</a:t>
            </a:r>
            <a:r>
              <a:rPr lang="en-US" sz="2400" dirty="0"/>
              <a:t>S</a:t>
            </a:r>
            <a:r>
              <a:rPr lang="he-IL" sz="2400" dirty="0"/>
              <a:t>		ה.  </a:t>
            </a:r>
            <a:r>
              <a:rPr lang="en-US" sz="2400" dirty="0"/>
              <a:t>CH</a:t>
            </a:r>
            <a:r>
              <a:rPr lang="en-US" sz="2400" baseline="-25000" dirty="0"/>
              <a:t>3</a:t>
            </a:r>
            <a:r>
              <a:rPr lang="en-US" sz="2400" dirty="0"/>
              <a:t>OCH</a:t>
            </a:r>
            <a:r>
              <a:rPr lang="en-US" sz="2400" baseline="-25000" dirty="0"/>
              <a:t>3</a:t>
            </a:r>
            <a:r>
              <a:rPr lang="he-IL" sz="2400" baseline="-25000" dirty="0"/>
              <a:t>	</a:t>
            </a:r>
            <a:r>
              <a:rPr lang="he-IL" sz="2400" dirty="0"/>
              <a:t>		ח.  </a:t>
            </a:r>
            <a:r>
              <a:rPr lang="en-US" dirty="0"/>
              <a:t>CH</a:t>
            </a:r>
            <a:r>
              <a:rPr lang="en-US" baseline="-25000" dirty="0"/>
              <a:t>3</a:t>
            </a:r>
            <a:r>
              <a:rPr lang="en-US" dirty="0"/>
              <a:t>NH</a:t>
            </a:r>
            <a:r>
              <a:rPr lang="en-US" baseline="-25000" dirty="0"/>
              <a:t>2</a:t>
            </a:r>
            <a:endParaRPr lang="he-IL" sz="2400" dirty="0"/>
          </a:p>
          <a:p>
            <a:pPr marL="0" indent="0">
              <a:buNone/>
            </a:pPr>
            <a:r>
              <a:rPr lang="en-US" dirty="0"/>
              <a:t>	</a:t>
            </a:r>
            <a:r>
              <a:rPr lang="he-IL" dirty="0"/>
              <a:t>ג.  </a:t>
            </a:r>
            <a:r>
              <a:rPr lang="en-US" dirty="0"/>
              <a:t>CH</a:t>
            </a:r>
            <a:r>
              <a:rPr lang="en-US" baseline="-25000" dirty="0"/>
              <a:t>3</a:t>
            </a:r>
            <a:r>
              <a:rPr lang="en-US" dirty="0"/>
              <a:t>OH</a:t>
            </a:r>
            <a:r>
              <a:rPr lang="he-IL" dirty="0"/>
              <a:t>		ו.  </a:t>
            </a:r>
            <a:r>
              <a:rPr lang="en-US" dirty="0"/>
              <a:t>HF</a:t>
            </a:r>
            <a:r>
              <a:rPr lang="he-IL" baseline="-25000" dirty="0"/>
              <a:t>	</a:t>
            </a:r>
            <a:r>
              <a:rPr lang="he-IL" dirty="0"/>
              <a:t>			ט.  </a:t>
            </a:r>
            <a:r>
              <a:rPr lang="en-US" dirty="0"/>
              <a:t>HCOOH</a:t>
            </a:r>
            <a:endParaRPr lang="he-IL" dirty="0"/>
          </a:p>
          <a:p>
            <a:pPr marL="0" indent="0">
              <a:buNone/>
            </a:pPr>
            <a:endParaRPr lang="he-IL" sz="2400" dirty="0"/>
          </a:p>
          <a:p>
            <a:pPr marL="0" indent="0">
              <a:buNone/>
            </a:pPr>
            <a:r>
              <a:rPr lang="he-IL" dirty="0"/>
              <a:t>				</a:t>
            </a:r>
            <a:r>
              <a:rPr lang="he-IL" dirty="0">
                <a:solidFill>
                  <a:srgbClr val="FF0000"/>
                </a:solidFill>
              </a:rPr>
              <a:t>הנחייה: כדאי לצייר את המולקולות בכדי לראות את 					          הקשרים המתקיימים בתוך המולקולה (האם מימן קשור 					         באופן ישיר לאחד מאטומי </a:t>
            </a:r>
            <a:r>
              <a:rPr lang="en-US" dirty="0">
                <a:solidFill>
                  <a:srgbClr val="FF0000"/>
                </a:solidFill>
              </a:rPr>
              <a:t>F</a:t>
            </a:r>
            <a:r>
              <a:rPr lang="he-IL" dirty="0">
                <a:solidFill>
                  <a:srgbClr val="FF0000"/>
                </a:solidFill>
              </a:rPr>
              <a:t>/</a:t>
            </a:r>
            <a:r>
              <a:rPr lang="en-US" dirty="0">
                <a:solidFill>
                  <a:srgbClr val="FF0000"/>
                </a:solidFill>
              </a:rPr>
              <a:t>O</a:t>
            </a:r>
            <a:r>
              <a:rPr lang="he-IL" dirty="0">
                <a:solidFill>
                  <a:srgbClr val="FF0000"/>
                </a:solidFill>
              </a:rPr>
              <a:t>/</a:t>
            </a:r>
            <a:r>
              <a:rPr lang="en-US" dirty="0">
                <a:solidFill>
                  <a:srgbClr val="FF0000"/>
                </a:solidFill>
              </a:rPr>
              <a:t>N</a:t>
            </a:r>
            <a:r>
              <a:rPr lang="he-IL" dirty="0">
                <a:solidFill>
                  <a:srgbClr val="FF0000"/>
                </a:solidFill>
              </a:rPr>
              <a:t>?)</a:t>
            </a:r>
            <a:endParaRPr lang="en-US" sz="2400" dirty="0">
              <a:solidFill>
                <a:srgbClr val="FF0000"/>
              </a:solidFill>
            </a:endParaRP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pic>
        <p:nvPicPr>
          <p:cNvPr id="6" name="Picture 5"/>
          <p:cNvPicPr>
            <a:picLocks noChangeAspect="1"/>
          </p:cNvPicPr>
          <p:nvPr/>
        </p:nvPicPr>
        <p:blipFill>
          <a:blip r:embed="rId3"/>
          <a:stretch>
            <a:fillRect/>
          </a:stretch>
        </p:blipFill>
        <p:spPr>
          <a:xfrm>
            <a:off x="1132122" y="16425"/>
            <a:ext cx="1236303" cy="1236303"/>
          </a:xfrm>
          <a:prstGeom prst="rect">
            <a:avLst/>
          </a:prstGeom>
        </p:spPr>
      </p:pic>
    </p:spTree>
    <p:extLst>
      <p:ext uri="{BB962C8B-B14F-4D97-AF65-F5344CB8AC3E}">
        <p14:creationId xmlns:p14="http://schemas.microsoft.com/office/powerpoint/2010/main" val="335651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6469D9-7AB5-4B51-A971-96A91FB99D24}"/>
              </a:ext>
            </a:extLst>
          </p:cNvPr>
          <p:cNvSpPr>
            <a:spLocks noGrp="1"/>
          </p:cNvSpPr>
          <p:nvPr>
            <p:ph type="title"/>
          </p:nvPr>
        </p:nvSpPr>
        <p:spPr/>
        <p:txBody>
          <a:bodyPr/>
          <a:lstStyle/>
          <a:p>
            <a:r>
              <a:rPr lang="he-IL" dirty="0"/>
              <a:t>הפסקה</a:t>
            </a:r>
            <a:endParaRPr lang="en-US" dirty="0"/>
          </a:p>
        </p:txBody>
      </p:sp>
      <p:sp>
        <p:nvSpPr>
          <p:cNvPr id="11" name="מציין מיקום תוכן 10">
            <a:extLst>
              <a:ext uri="{FF2B5EF4-FFF2-40B4-BE49-F238E27FC236}">
                <a16:creationId xmlns:a16="http://schemas.microsoft.com/office/drawing/2014/main" id="{AB8BD618-A489-477B-BCFF-DD00331D5EAB}"/>
              </a:ext>
            </a:extLst>
          </p:cNvPr>
          <p:cNvSpPr>
            <a:spLocks noGrp="1"/>
          </p:cNvSpPr>
          <p:nvPr>
            <p:ph sz="quarter" idx="10"/>
          </p:nvPr>
        </p:nvSpPr>
        <p:spPr/>
        <p:txBody>
          <a:bodyPr/>
          <a:lstStyle/>
          <a:p>
            <a:pPr marL="0" indent="0" algn="ctr">
              <a:buNone/>
            </a:pPr>
            <a:r>
              <a:rPr lang="he-IL" dirty="0">
                <a:sym typeface="Varela Round"/>
              </a:rPr>
              <a:t>10 דקות לתרגול- סרקו את ה-</a:t>
            </a:r>
            <a:r>
              <a:rPr lang="en-US" dirty="0">
                <a:sym typeface="Varela Round"/>
              </a:rPr>
              <a:t>QR</a:t>
            </a:r>
            <a:r>
              <a:rPr lang="he-IL" dirty="0">
                <a:sym typeface="Varela Round"/>
              </a:rPr>
              <a:t> לקבלת התרגיל</a:t>
            </a:r>
          </a:p>
        </p:txBody>
      </p:sp>
      <p:pic>
        <p:nvPicPr>
          <p:cNvPr id="7" name="תמונה 6" descr="תמונה שמכילה אובייקט, שעון&#10;&#10;התיאור נוצר באופן אוטומטי">
            <a:extLst>
              <a:ext uri="{FF2B5EF4-FFF2-40B4-BE49-F238E27FC236}">
                <a16:creationId xmlns:a16="http://schemas.microsoft.com/office/drawing/2014/main" id="{300B5EBA-5684-439B-82F6-2B288C3AC2CB}"/>
              </a:ext>
            </a:extLst>
          </p:cNvPr>
          <p:cNvPicPr>
            <a:picLocks noChangeAspect="1"/>
          </p:cNvPicPr>
          <p:nvPr/>
        </p:nvPicPr>
        <p:blipFill rotWithShape="1">
          <a:blip r:embed="rId3" cstate="print">
            <a:clrChange>
              <a:clrFrom>
                <a:srgbClr val="F3F2EE"/>
              </a:clrFrom>
              <a:clrTo>
                <a:srgbClr val="F3F2EE">
                  <a:alpha val="0"/>
                </a:srgbClr>
              </a:clrTo>
            </a:clrChange>
            <a:extLst>
              <a:ext uri="{28A0092B-C50C-407E-A947-70E740481C1C}">
                <a14:useLocalDpi xmlns:a14="http://schemas.microsoft.com/office/drawing/2010/main" val="0"/>
              </a:ext>
            </a:extLst>
          </a:blip>
          <a:srcRect l="8528" t="21296" r="8702"/>
          <a:stretch/>
        </p:blipFill>
        <p:spPr>
          <a:xfrm flipH="1">
            <a:off x="-1" y="4314285"/>
            <a:ext cx="2277745" cy="2037982"/>
          </a:xfrm>
          <a:prstGeom prst="rect">
            <a:avLst/>
          </a:prstGeom>
        </p:spPr>
      </p:pic>
      <p:sp>
        <p:nvSpPr>
          <p:cNvPr id="6" name="מלבן 5">
            <a:extLst>
              <a:ext uri="{FF2B5EF4-FFF2-40B4-BE49-F238E27FC236}">
                <a16:creationId xmlns:a16="http://schemas.microsoft.com/office/drawing/2014/main" id="{D989127E-4432-4D24-8B7A-2550CB04B507}"/>
              </a:ext>
            </a:extLst>
          </p:cNvPr>
          <p:cNvSpPr/>
          <p:nvPr/>
        </p:nvSpPr>
        <p:spPr>
          <a:xfrm>
            <a:off x="154072" y="3527909"/>
            <a:ext cx="2145138" cy="646331"/>
          </a:xfrm>
          <a:prstGeom prst="rect">
            <a:avLst/>
          </a:prstGeom>
        </p:spPr>
        <p:txBody>
          <a:bodyPr wrap="none">
            <a:spAutoFit/>
          </a:bodyPr>
          <a:lstStyle/>
          <a:p>
            <a:r>
              <a:rPr lang="he-IL" sz="3600" dirty="0">
                <a:solidFill>
                  <a:srgbClr val="192A72"/>
                </a:solidFill>
                <a:latin typeface="Varela Round" panose="00000500000000000000" pitchFamily="2" charset="-79"/>
                <a:cs typeface="Varela Round" panose="00000500000000000000" pitchFamily="2" charset="-79"/>
              </a:rPr>
              <a:t>סרקו אותי</a:t>
            </a:r>
          </a:p>
        </p:txBody>
      </p:sp>
      <p:pic>
        <p:nvPicPr>
          <p:cNvPr id="3" name="Picture 2"/>
          <p:cNvPicPr>
            <a:picLocks noChangeAspect="1"/>
          </p:cNvPicPr>
          <p:nvPr/>
        </p:nvPicPr>
        <p:blipFill>
          <a:blip r:embed="rId4"/>
          <a:stretch>
            <a:fillRect/>
          </a:stretch>
        </p:blipFill>
        <p:spPr>
          <a:xfrm>
            <a:off x="4585185" y="2197577"/>
            <a:ext cx="3682915" cy="3682915"/>
          </a:xfrm>
          <a:prstGeom prst="rect">
            <a:avLst/>
          </a:prstGeom>
        </p:spPr>
      </p:pic>
    </p:spTree>
    <p:extLst>
      <p:ext uri="{BB962C8B-B14F-4D97-AF65-F5344CB8AC3E}">
        <p14:creationId xmlns:p14="http://schemas.microsoft.com/office/powerpoint/2010/main" val="3072097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פתרון התרגיל להפסקה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זיהוי ומיון: אינטראקציות ו.ד.ו. וקשרי מימן</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5023455"/>
          </a:xfrm>
        </p:spPr>
        <p:txBody>
          <a:bodyPr>
            <a:normAutofit/>
          </a:bodyPr>
          <a:lstStyle/>
          <a:p>
            <a:pPr marL="0" indent="0">
              <a:buNone/>
            </a:pPr>
            <a:r>
              <a:rPr lang="he-IL" dirty="0"/>
              <a:t>מיינו את המולקולות הבאות על פי סוג הקישור הבינמולקולרי אותו הם יכולים ליצור עם מולקולות סמוכות. </a:t>
            </a:r>
          </a:p>
          <a:p>
            <a:pPr marL="0" indent="0">
              <a:buNone/>
            </a:pPr>
            <a:endParaRPr lang="he-IL" dirty="0"/>
          </a:p>
          <a:p>
            <a:pPr marL="0" indent="0">
              <a:buNone/>
            </a:pPr>
            <a:endParaRPr lang="he-IL" sz="2400" dirty="0"/>
          </a:p>
          <a:p>
            <a:pPr marL="0" indent="0">
              <a:buNone/>
            </a:pPr>
            <a:r>
              <a:rPr lang="en-US" dirty="0"/>
              <a:t>	</a:t>
            </a:r>
            <a:r>
              <a:rPr lang="he-IL" dirty="0"/>
              <a:t>				</a:t>
            </a:r>
            <a:endParaRPr lang="en-US" sz="2400" dirty="0">
              <a:solidFill>
                <a:srgbClr val="FF0000"/>
              </a:solidFill>
            </a:endParaRP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pic>
        <p:nvPicPr>
          <p:cNvPr id="6" name="Picture 5"/>
          <p:cNvPicPr>
            <a:picLocks noChangeAspect="1"/>
          </p:cNvPicPr>
          <p:nvPr/>
        </p:nvPicPr>
        <p:blipFill>
          <a:blip r:embed="rId3"/>
          <a:stretch>
            <a:fillRect/>
          </a:stretch>
        </p:blipFill>
        <p:spPr>
          <a:xfrm>
            <a:off x="1132122" y="16425"/>
            <a:ext cx="1236303" cy="123630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62885262"/>
              </p:ext>
            </p:extLst>
          </p:nvPr>
        </p:nvGraphicFramePr>
        <p:xfrm>
          <a:off x="1135922" y="2759541"/>
          <a:ext cx="9690575" cy="1013712"/>
        </p:xfrm>
        <a:graphic>
          <a:graphicData uri="http://schemas.openxmlformats.org/drawingml/2006/table">
            <a:tbl>
              <a:tblPr firstRow="1" bandRow="1">
                <a:tableStyleId>{5940675A-B579-460E-94D1-54222C63F5DA}</a:tableStyleId>
              </a:tblPr>
              <a:tblGrid>
                <a:gridCol w="1500490">
                  <a:extLst>
                    <a:ext uri="{9D8B030D-6E8A-4147-A177-3AD203B41FA5}">
                      <a16:colId xmlns:a16="http://schemas.microsoft.com/office/drawing/2014/main" val="4051348739"/>
                    </a:ext>
                  </a:extLst>
                </a:gridCol>
                <a:gridCol w="1500490">
                  <a:extLst>
                    <a:ext uri="{9D8B030D-6E8A-4147-A177-3AD203B41FA5}">
                      <a16:colId xmlns:a16="http://schemas.microsoft.com/office/drawing/2014/main" val="1849414205"/>
                    </a:ext>
                  </a:extLst>
                </a:gridCol>
                <a:gridCol w="1500490">
                  <a:extLst>
                    <a:ext uri="{9D8B030D-6E8A-4147-A177-3AD203B41FA5}">
                      <a16:colId xmlns:a16="http://schemas.microsoft.com/office/drawing/2014/main" val="2133143292"/>
                    </a:ext>
                  </a:extLst>
                </a:gridCol>
                <a:gridCol w="1500490">
                  <a:extLst>
                    <a:ext uri="{9D8B030D-6E8A-4147-A177-3AD203B41FA5}">
                      <a16:colId xmlns:a16="http://schemas.microsoft.com/office/drawing/2014/main" val="621255129"/>
                    </a:ext>
                  </a:extLst>
                </a:gridCol>
                <a:gridCol w="1500490">
                  <a:extLst>
                    <a:ext uri="{9D8B030D-6E8A-4147-A177-3AD203B41FA5}">
                      <a16:colId xmlns:a16="http://schemas.microsoft.com/office/drawing/2014/main" val="224986770"/>
                    </a:ext>
                  </a:extLst>
                </a:gridCol>
                <a:gridCol w="2188125">
                  <a:extLst>
                    <a:ext uri="{9D8B030D-6E8A-4147-A177-3AD203B41FA5}">
                      <a16:colId xmlns:a16="http://schemas.microsoft.com/office/drawing/2014/main" val="4036632616"/>
                    </a:ext>
                  </a:extLst>
                </a:gridCol>
              </a:tblGrid>
              <a:tr h="617472">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en-US" sz="2000" dirty="0"/>
                        <a:t>PH</a:t>
                      </a:r>
                      <a:r>
                        <a:rPr lang="en-US" sz="2000" baseline="-25000" dirty="0"/>
                        <a:t>3</a:t>
                      </a:r>
                      <a:endParaRPr lang="en-US" sz="2000" dirty="0"/>
                    </a:p>
                  </a:txBody>
                  <a:tcPr anchor="ctr"/>
                </a:tc>
                <a:tc>
                  <a:txBody>
                    <a:bodyPr/>
                    <a:lstStyle/>
                    <a:p>
                      <a:pPr algn="ctr"/>
                      <a:r>
                        <a:rPr lang="en-US" sz="2000" dirty="0"/>
                        <a:t>CH</a:t>
                      </a:r>
                      <a:r>
                        <a:rPr lang="en-US" sz="2000" baseline="-25000" dirty="0"/>
                        <a:t>3</a:t>
                      </a:r>
                      <a:r>
                        <a:rPr lang="en-US" sz="2000" dirty="0"/>
                        <a:t>OCH</a:t>
                      </a:r>
                      <a:r>
                        <a:rPr lang="en-US" sz="2000" baseline="-25000" dirty="0"/>
                        <a:t>3</a:t>
                      </a:r>
                      <a:endParaRPr lang="en-US" sz="2000" dirty="0"/>
                    </a:p>
                  </a:txBody>
                  <a:tcPr anchor="ctr"/>
                </a:tc>
                <a:tc>
                  <a:txBody>
                    <a:bodyPr/>
                    <a:lstStyle/>
                    <a:p>
                      <a:pPr algn="ctr"/>
                      <a:r>
                        <a:rPr lang="en-US" sz="2000" dirty="0"/>
                        <a:t>CH</a:t>
                      </a:r>
                      <a:r>
                        <a:rPr lang="en-US" sz="2000" baseline="-25000" dirty="0"/>
                        <a:t>4</a:t>
                      </a:r>
                      <a:endParaRPr lang="en-US" sz="2000" dirty="0"/>
                    </a:p>
                  </a:txBody>
                  <a:tcPr anchor="ctr"/>
                </a:tc>
                <a:tc>
                  <a:txBody>
                    <a:bodyPr/>
                    <a:lstStyle/>
                    <a:p>
                      <a:pPr algn="ctr"/>
                      <a:r>
                        <a:rPr lang="en-US" sz="2000" dirty="0"/>
                        <a:t>H</a:t>
                      </a:r>
                      <a:r>
                        <a:rPr lang="en-US" sz="2000" baseline="-25000" dirty="0"/>
                        <a:t>2</a:t>
                      </a:r>
                      <a:r>
                        <a:rPr lang="en-US" sz="2000" dirty="0"/>
                        <a:t>S</a:t>
                      </a:r>
                    </a:p>
                  </a:txBody>
                  <a:tcPr anchor="ctr"/>
                </a:tc>
                <a:tc>
                  <a:txBody>
                    <a:bodyPr/>
                    <a:lstStyle/>
                    <a:p>
                      <a:pPr algn="ctr"/>
                      <a:r>
                        <a:rPr lang="en-US" sz="2000" dirty="0"/>
                        <a:t>H</a:t>
                      </a:r>
                      <a:r>
                        <a:rPr lang="en-US" sz="2000" baseline="-25000" dirty="0"/>
                        <a:t>2</a:t>
                      </a:r>
                      <a:r>
                        <a:rPr lang="en-US" sz="2000" dirty="0"/>
                        <a:t>CO</a:t>
                      </a:r>
                    </a:p>
                  </a:txBody>
                  <a:tcPr anchor="ctr"/>
                </a:tc>
                <a:tc>
                  <a:txBody>
                    <a:bodyPr/>
                    <a:lstStyle/>
                    <a:p>
                      <a:pPr algn="ctr"/>
                      <a:r>
                        <a:rPr lang="he-IL" sz="2000" b="1" dirty="0"/>
                        <a:t>אינטראקציות ו.ד.ו.</a:t>
                      </a:r>
                      <a:endParaRPr lang="en-US" sz="2000" b="1" dirty="0"/>
                    </a:p>
                  </a:txBody>
                  <a:tcPr anchor="ctr"/>
                </a:tc>
                <a:extLst>
                  <a:ext uri="{0D108BD9-81ED-4DB2-BD59-A6C34878D82A}">
                    <a16:rowId xmlns:a16="http://schemas.microsoft.com/office/drawing/2014/main" val="2465400370"/>
                  </a:ext>
                </a:extLst>
              </a:tr>
              <a:tr h="370840">
                <a:tc>
                  <a:txBody>
                    <a:bodyPr/>
                    <a:lstStyle/>
                    <a:p>
                      <a:pPr algn="ctr"/>
                      <a:endParaRPr lang="en-US" sz="2000" dirty="0"/>
                    </a:p>
                  </a:txBody>
                  <a:tcPr anchor="ctr"/>
                </a:tc>
                <a:tc>
                  <a:txBody>
                    <a:bodyPr/>
                    <a:lstStyle/>
                    <a:p>
                      <a:pPr algn="ctr"/>
                      <a:r>
                        <a:rPr lang="en-US" sz="2000" dirty="0"/>
                        <a:t>HF</a:t>
                      </a: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en-US" sz="2000" dirty="0"/>
                        <a:t>CH</a:t>
                      </a:r>
                      <a:r>
                        <a:rPr lang="en-US" sz="2000" baseline="-25000" dirty="0"/>
                        <a:t>3</a:t>
                      </a:r>
                      <a:r>
                        <a:rPr lang="en-US" sz="2000" dirty="0"/>
                        <a:t>NH</a:t>
                      </a:r>
                      <a:r>
                        <a:rPr lang="en-US" sz="2000" baseline="-25000" dirty="0"/>
                        <a:t>2</a:t>
                      </a:r>
                      <a:endParaRPr lang="he-IL" sz="2000" dirty="0"/>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en-US" sz="2000" dirty="0"/>
                        <a:t>HCOOH</a:t>
                      </a:r>
                      <a:endParaRPr lang="he-IL" sz="2000" dirty="0"/>
                    </a:p>
                  </a:txBody>
                  <a:tcPr anchor="ctr"/>
                </a:tc>
                <a:tc>
                  <a:txBody>
                    <a:bodyPr/>
                    <a:lstStyle/>
                    <a:p>
                      <a:pPr algn="ctr"/>
                      <a:r>
                        <a:rPr lang="en-US" sz="2000" dirty="0"/>
                        <a:t>CH</a:t>
                      </a:r>
                      <a:r>
                        <a:rPr lang="en-US" sz="2000" baseline="-25000" dirty="0"/>
                        <a:t>3</a:t>
                      </a:r>
                      <a:r>
                        <a:rPr lang="en-US" sz="2000" dirty="0"/>
                        <a:t>OH</a:t>
                      </a:r>
                    </a:p>
                  </a:txBody>
                  <a:tcPr anchor="ctr"/>
                </a:tc>
                <a:tc>
                  <a:txBody>
                    <a:bodyPr/>
                    <a:lstStyle/>
                    <a:p>
                      <a:pPr algn="ctr"/>
                      <a:r>
                        <a:rPr lang="he-IL" sz="2000" b="1" dirty="0"/>
                        <a:t>קשרי מימן</a:t>
                      </a:r>
                      <a:endParaRPr lang="en-US" sz="2000" b="1" dirty="0"/>
                    </a:p>
                  </a:txBody>
                  <a:tcPr anchor="ctr"/>
                </a:tc>
                <a:extLst>
                  <a:ext uri="{0D108BD9-81ED-4DB2-BD59-A6C34878D82A}">
                    <a16:rowId xmlns:a16="http://schemas.microsoft.com/office/drawing/2014/main" val="2338371324"/>
                  </a:ext>
                </a:extLst>
              </a:tr>
            </a:tbl>
          </a:graphicData>
        </a:graphic>
      </p:graphicFrame>
    </p:spTree>
    <p:extLst>
      <p:ext uri="{BB962C8B-B14F-4D97-AF65-F5344CB8AC3E}">
        <p14:creationId xmlns:p14="http://schemas.microsoft.com/office/powerpoint/2010/main" val="2610134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קשרים </a:t>
            </a:r>
            <a:r>
              <a:rPr lang="he-IL" dirty="0" err="1"/>
              <a:t>בינמולקולריים</a:t>
            </a:r>
            <a:endParaRPr lang="he-IL" dirty="0"/>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חוזק קשרי מימן</a:t>
            </a:r>
            <a:endParaRPr lang="en-US" dirty="0"/>
          </a:p>
        </p:txBody>
      </p:sp>
      <p:sp>
        <p:nvSpPr>
          <p:cNvPr id="11" name="תרשים זרימה: תהליך חלופי 2">
            <a:extLst>
              <a:ext uri="{FF2B5EF4-FFF2-40B4-BE49-F238E27FC236}">
                <a16:creationId xmlns:a16="http://schemas.microsoft.com/office/drawing/2014/main" id="{04A1334B-5ADC-4228-B6D1-6AAE8140F46B}"/>
              </a:ext>
            </a:extLst>
          </p:cNvPr>
          <p:cNvSpPr/>
          <p:nvPr/>
        </p:nvSpPr>
        <p:spPr>
          <a:xfrm>
            <a:off x="4179654" y="1601613"/>
            <a:ext cx="3491315" cy="2051159"/>
          </a:xfrm>
          <a:prstGeom prst="flowChartAlternateProcess">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rgbClr val="192A72"/>
                </a:solidFill>
                <a:latin typeface="Varela Round" panose="00000500000000000000" pitchFamily="2" charset="-79"/>
                <a:cs typeface="Varela Round" panose="00000500000000000000" pitchFamily="2" charset="-79"/>
              </a:rPr>
              <a:t>אילו גורמים משפיעים על חוזק קשרי המימן ?</a:t>
            </a:r>
          </a:p>
        </p:txBody>
      </p:sp>
      <p:pic>
        <p:nvPicPr>
          <p:cNvPr id="12" name="Picture 11"/>
          <p:cNvPicPr>
            <a:picLocks noChangeAspect="1"/>
          </p:cNvPicPr>
          <p:nvPr/>
        </p:nvPicPr>
        <p:blipFill>
          <a:blip r:embed="rId3"/>
          <a:stretch>
            <a:fillRect/>
          </a:stretch>
        </p:blipFill>
        <p:spPr>
          <a:xfrm>
            <a:off x="716097" y="1043801"/>
            <a:ext cx="2585393" cy="5562857"/>
          </a:xfrm>
          <a:prstGeom prst="rect">
            <a:avLst/>
          </a:prstGeom>
        </p:spPr>
      </p:pic>
      <p:cxnSp>
        <p:nvCxnSpPr>
          <p:cNvPr id="14" name="מחבר חץ ישר 24">
            <a:extLst>
              <a:ext uri="{FF2B5EF4-FFF2-40B4-BE49-F238E27FC236}">
                <a16:creationId xmlns:a16="http://schemas.microsoft.com/office/drawing/2014/main" id="{9C3D5026-619B-4004-9471-4F2060400A2D}"/>
              </a:ext>
            </a:extLst>
          </p:cNvPr>
          <p:cNvCxnSpPr/>
          <p:nvPr/>
        </p:nvCxnSpPr>
        <p:spPr>
          <a:xfrm flipH="1">
            <a:off x="7071736" y="3652685"/>
            <a:ext cx="1" cy="548611"/>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מחבר חץ ישר 24">
            <a:extLst>
              <a:ext uri="{FF2B5EF4-FFF2-40B4-BE49-F238E27FC236}">
                <a16:creationId xmlns:a16="http://schemas.microsoft.com/office/drawing/2014/main" id="{9C3D5026-619B-4004-9471-4F2060400A2D}"/>
              </a:ext>
            </a:extLst>
          </p:cNvPr>
          <p:cNvCxnSpPr/>
          <p:nvPr/>
        </p:nvCxnSpPr>
        <p:spPr>
          <a:xfrm flipH="1">
            <a:off x="4624492" y="3652772"/>
            <a:ext cx="1" cy="548524"/>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sp>
        <p:nvSpPr>
          <p:cNvPr id="16" name="תרשים זרימה: מסיים 6">
            <a:extLst>
              <a:ext uri="{FF2B5EF4-FFF2-40B4-BE49-F238E27FC236}">
                <a16:creationId xmlns:a16="http://schemas.microsoft.com/office/drawing/2014/main" id="{582F3B17-6891-4A2A-BE13-6C3615478511}"/>
              </a:ext>
            </a:extLst>
          </p:cNvPr>
          <p:cNvSpPr/>
          <p:nvPr/>
        </p:nvSpPr>
        <p:spPr>
          <a:xfrm>
            <a:off x="6034306" y="4201296"/>
            <a:ext cx="2772809" cy="1264556"/>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הפרש </a:t>
            </a:r>
            <a:r>
              <a:rPr lang="he-IL" dirty="0" err="1">
                <a:solidFill>
                  <a:schemeClr val="bg1"/>
                </a:solidFill>
                <a:latin typeface="Varela Round" panose="00000500000000000000" pitchFamily="2" charset="-79"/>
                <a:cs typeface="Varela Round" panose="00000500000000000000" pitchFamily="2" charset="-79"/>
              </a:rPr>
              <a:t>האלקטרושליליות</a:t>
            </a:r>
            <a:r>
              <a:rPr lang="he-IL" dirty="0">
                <a:solidFill>
                  <a:schemeClr val="bg1"/>
                </a:solidFill>
                <a:latin typeface="Varela Round" panose="00000500000000000000" pitchFamily="2" charset="-79"/>
                <a:cs typeface="Varela Round" panose="00000500000000000000" pitchFamily="2" charset="-79"/>
              </a:rPr>
              <a:t> בין האטומים הקשורים במולקולה</a:t>
            </a:r>
          </a:p>
        </p:txBody>
      </p:sp>
      <p:sp>
        <p:nvSpPr>
          <p:cNvPr id="19" name="תרשים זרימה: מסיים 6">
            <a:extLst>
              <a:ext uri="{FF2B5EF4-FFF2-40B4-BE49-F238E27FC236}">
                <a16:creationId xmlns:a16="http://schemas.microsoft.com/office/drawing/2014/main" id="{582F3B17-6891-4A2A-BE13-6C3615478511}"/>
              </a:ext>
            </a:extLst>
          </p:cNvPr>
          <p:cNvSpPr/>
          <p:nvPr/>
        </p:nvSpPr>
        <p:spPr>
          <a:xfrm>
            <a:off x="3301490" y="4177818"/>
            <a:ext cx="2732815" cy="12880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מספר המוקדים ליצירת קשרי מימן</a:t>
            </a:r>
          </a:p>
        </p:txBody>
      </p:sp>
    </p:spTree>
    <p:extLst>
      <p:ext uri="{BB962C8B-B14F-4D97-AF65-F5344CB8AC3E}">
        <p14:creationId xmlns:p14="http://schemas.microsoft.com/office/powerpoint/2010/main" val="33956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קשרים </a:t>
            </a:r>
            <a:r>
              <a:rPr lang="he-IL" dirty="0" err="1"/>
              <a:t>בינמולקולריים</a:t>
            </a:r>
            <a:endParaRPr lang="he-IL" dirty="0"/>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חוזק קשרי מימן</a:t>
            </a:r>
            <a:endParaRPr lang="en-US"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grpSp>
        <p:nvGrpSpPr>
          <p:cNvPr id="3" name="Group 2"/>
          <p:cNvGrpSpPr/>
          <p:nvPr/>
        </p:nvGrpSpPr>
        <p:grpSpPr>
          <a:xfrm>
            <a:off x="833595" y="1642680"/>
            <a:ext cx="8401375" cy="4213884"/>
            <a:chOff x="2165515" y="1630314"/>
            <a:chExt cx="8401375" cy="4213884"/>
          </a:xfrm>
        </p:grpSpPr>
        <p:cxnSp>
          <p:nvCxnSpPr>
            <p:cNvPr id="24" name="מחבר חץ ישר 24">
              <a:extLst>
                <a:ext uri="{FF2B5EF4-FFF2-40B4-BE49-F238E27FC236}">
                  <a16:creationId xmlns:a16="http://schemas.microsoft.com/office/drawing/2014/main" id="{9C3D5026-619B-4004-9471-4F2060400A2D}"/>
                </a:ext>
              </a:extLst>
            </p:cNvPr>
            <p:cNvCxnSpPr/>
            <p:nvPr/>
          </p:nvCxnSpPr>
          <p:spPr>
            <a:xfrm flipH="1">
              <a:off x="8879603" y="4369101"/>
              <a:ext cx="1" cy="548611"/>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חץ ישר 24">
              <a:extLst>
                <a:ext uri="{FF2B5EF4-FFF2-40B4-BE49-F238E27FC236}">
                  <a16:creationId xmlns:a16="http://schemas.microsoft.com/office/drawing/2014/main" id="{9C3D5026-619B-4004-9471-4F2060400A2D}"/>
                </a:ext>
              </a:extLst>
            </p:cNvPr>
            <p:cNvCxnSpPr/>
            <p:nvPr/>
          </p:nvCxnSpPr>
          <p:spPr>
            <a:xfrm flipH="1">
              <a:off x="3827938" y="4359063"/>
              <a:ext cx="1" cy="548611"/>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מחבר חץ ישר 24">
              <a:extLst>
                <a:ext uri="{FF2B5EF4-FFF2-40B4-BE49-F238E27FC236}">
                  <a16:creationId xmlns:a16="http://schemas.microsoft.com/office/drawing/2014/main" id="{9C3D5026-619B-4004-9471-4F2060400A2D}"/>
                </a:ext>
              </a:extLst>
            </p:cNvPr>
            <p:cNvCxnSpPr/>
            <p:nvPr/>
          </p:nvCxnSpPr>
          <p:spPr>
            <a:xfrm flipH="1">
              <a:off x="8879604" y="2613189"/>
              <a:ext cx="1" cy="548611"/>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sp>
          <p:nvSpPr>
            <p:cNvPr id="16" name="תרשים זרימה: מסיים 6">
              <a:extLst>
                <a:ext uri="{FF2B5EF4-FFF2-40B4-BE49-F238E27FC236}">
                  <a16:creationId xmlns:a16="http://schemas.microsoft.com/office/drawing/2014/main" id="{582F3B17-6891-4A2A-BE13-6C3615478511}"/>
                </a:ext>
              </a:extLst>
            </p:cNvPr>
            <p:cNvSpPr/>
            <p:nvPr/>
          </p:nvSpPr>
          <p:spPr>
            <a:xfrm>
              <a:off x="7192318" y="1638575"/>
              <a:ext cx="3374572" cy="1154096"/>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הפרש </a:t>
              </a:r>
              <a:r>
                <a:rPr lang="he-IL" dirty="0" err="1">
                  <a:solidFill>
                    <a:schemeClr val="bg1"/>
                  </a:solidFill>
                  <a:latin typeface="Varela Round" panose="00000500000000000000" pitchFamily="2" charset="-79"/>
                  <a:cs typeface="Varela Round" panose="00000500000000000000" pitchFamily="2" charset="-79"/>
                </a:rPr>
                <a:t>האלקטרושליליות</a:t>
              </a:r>
              <a:r>
                <a:rPr lang="he-IL" dirty="0">
                  <a:solidFill>
                    <a:schemeClr val="bg1"/>
                  </a:solidFill>
                  <a:latin typeface="Varela Round" panose="00000500000000000000" pitchFamily="2" charset="-79"/>
                  <a:cs typeface="Varela Round" panose="00000500000000000000" pitchFamily="2" charset="-79"/>
                </a:rPr>
                <a:t> בין האטומים הקשורים במולקולה</a:t>
              </a:r>
            </a:p>
          </p:txBody>
        </p:sp>
        <p:sp>
          <p:nvSpPr>
            <p:cNvPr id="19" name="תרשים זרימה: מסיים 6">
              <a:extLst>
                <a:ext uri="{FF2B5EF4-FFF2-40B4-BE49-F238E27FC236}">
                  <a16:creationId xmlns:a16="http://schemas.microsoft.com/office/drawing/2014/main" id="{582F3B17-6891-4A2A-BE13-6C3615478511}"/>
                </a:ext>
              </a:extLst>
            </p:cNvPr>
            <p:cNvSpPr/>
            <p:nvPr/>
          </p:nvSpPr>
          <p:spPr>
            <a:xfrm>
              <a:off x="2280338" y="1630314"/>
              <a:ext cx="3253712" cy="1162357"/>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bg1"/>
                  </a:solidFill>
                  <a:latin typeface="Varela Round" panose="00000500000000000000" pitchFamily="2" charset="-79"/>
                  <a:cs typeface="Varela Round" panose="00000500000000000000" pitchFamily="2" charset="-79"/>
                </a:rPr>
                <a:t>מספר המוקדים ליצירת קשרי מימן</a:t>
              </a:r>
            </a:p>
          </p:txBody>
        </p:sp>
        <p:cxnSp>
          <p:nvCxnSpPr>
            <p:cNvPr id="20" name="מחבר חץ ישר 24">
              <a:extLst>
                <a:ext uri="{FF2B5EF4-FFF2-40B4-BE49-F238E27FC236}">
                  <a16:creationId xmlns:a16="http://schemas.microsoft.com/office/drawing/2014/main" id="{9C3D5026-619B-4004-9471-4F2060400A2D}"/>
                </a:ext>
              </a:extLst>
            </p:cNvPr>
            <p:cNvCxnSpPr/>
            <p:nvPr/>
          </p:nvCxnSpPr>
          <p:spPr>
            <a:xfrm>
              <a:off x="3827939" y="2800932"/>
              <a:ext cx="1" cy="361594"/>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sp>
          <p:nvSpPr>
            <p:cNvPr id="21" name="תרשים זרימה: תהליך חלופי 2">
              <a:extLst>
                <a:ext uri="{FF2B5EF4-FFF2-40B4-BE49-F238E27FC236}">
                  <a16:creationId xmlns:a16="http://schemas.microsoft.com/office/drawing/2014/main" id="{04A1334B-5ADC-4228-B6D1-6AAE8140F46B}"/>
                </a:ext>
              </a:extLst>
            </p:cNvPr>
            <p:cNvSpPr/>
            <p:nvPr/>
          </p:nvSpPr>
          <p:spPr>
            <a:xfrm>
              <a:off x="6987818" y="3144230"/>
              <a:ext cx="3420414" cy="1204238"/>
            </a:xfrm>
            <a:prstGeom prst="flowChartAlternateProcess">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rgbClr val="192A72"/>
                  </a:solidFill>
                  <a:latin typeface="Varela Round" panose="00000500000000000000" pitchFamily="2" charset="-79"/>
                  <a:cs typeface="Varela Round" panose="00000500000000000000" pitchFamily="2" charset="-79"/>
                </a:rPr>
                <a:t>סדר </a:t>
              </a:r>
              <a:r>
                <a:rPr lang="he-IL" sz="2000" dirty="0" err="1">
                  <a:solidFill>
                    <a:srgbClr val="192A72"/>
                  </a:solidFill>
                  <a:latin typeface="Varela Round" panose="00000500000000000000" pitchFamily="2" charset="-79"/>
                  <a:cs typeface="Varela Round" panose="00000500000000000000" pitchFamily="2" charset="-79"/>
                </a:rPr>
                <a:t>האלקטרושליליות</a:t>
              </a:r>
              <a:r>
                <a:rPr lang="he-IL" sz="2000" dirty="0">
                  <a:solidFill>
                    <a:srgbClr val="192A72"/>
                  </a:solidFill>
                  <a:latin typeface="Varela Round" panose="00000500000000000000" pitchFamily="2" charset="-79"/>
                  <a:cs typeface="Varela Round" panose="00000500000000000000" pitchFamily="2" charset="-79"/>
                </a:rPr>
                <a:t> הוא:</a:t>
              </a:r>
              <a:endParaRPr lang="en-US" sz="2000" dirty="0">
                <a:solidFill>
                  <a:srgbClr val="192A72"/>
                </a:solidFill>
                <a:latin typeface="Varela Round" panose="00000500000000000000" pitchFamily="2" charset="-79"/>
                <a:cs typeface="Varela Round" panose="00000500000000000000" pitchFamily="2" charset="-79"/>
              </a:endParaRPr>
            </a:p>
            <a:p>
              <a:pPr algn="ctr"/>
              <a:r>
                <a:rPr lang="he-IL" sz="2000" dirty="0">
                  <a:solidFill>
                    <a:srgbClr val="192A72"/>
                  </a:solidFill>
                  <a:latin typeface="Varela Round" panose="00000500000000000000" pitchFamily="2" charset="-79"/>
                  <a:cs typeface="Varela Round" panose="00000500000000000000" pitchFamily="2" charset="-79"/>
                </a:rPr>
                <a:t> </a:t>
              </a:r>
              <a:r>
                <a:rPr lang="en-US" sz="2000" dirty="0">
                  <a:solidFill>
                    <a:srgbClr val="192A72"/>
                  </a:solidFill>
                  <a:latin typeface="Varela Round" panose="00000500000000000000" pitchFamily="2" charset="-79"/>
                  <a:cs typeface="Varela Round" panose="00000500000000000000" pitchFamily="2" charset="-79"/>
                </a:rPr>
                <a:t>F &gt; O &gt; N </a:t>
              </a:r>
              <a:endParaRPr lang="he-IL" sz="2000" dirty="0">
                <a:solidFill>
                  <a:srgbClr val="192A72"/>
                </a:solidFill>
                <a:latin typeface="Varela Round" panose="00000500000000000000" pitchFamily="2" charset="-79"/>
                <a:cs typeface="Varela Round" panose="00000500000000000000" pitchFamily="2" charset="-79"/>
              </a:endParaRPr>
            </a:p>
            <a:p>
              <a:pPr algn="ctr"/>
              <a:r>
                <a:rPr lang="he-IL" sz="2000" dirty="0">
                  <a:solidFill>
                    <a:srgbClr val="192A72"/>
                  </a:solidFill>
                  <a:latin typeface="Varela Round" panose="00000500000000000000" pitchFamily="2" charset="-79"/>
                  <a:cs typeface="Varela Round" panose="00000500000000000000" pitchFamily="2" charset="-79"/>
                </a:rPr>
                <a:t>המטען החלקי החיובי והשלילי משמעותיים יותר</a:t>
              </a:r>
            </a:p>
          </p:txBody>
        </p:sp>
        <p:sp>
          <p:nvSpPr>
            <p:cNvPr id="23" name="תרשים זרימה: תהליך חלופי 2">
              <a:extLst>
                <a:ext uri="{FF2B5EF4-FFF2-40B4-BE49-F238E27FC236}">
                  <a16:creationId xmlns:a16="http://schemas.microsoft.com/office/drawing/2014/main" id="{04A1334B-5ADC-4228-B6D1-6AAE8140F46B}"/>
                </a:ext>
              </a:extLst>
            </p:cNvPr>
            <p:cNvSpPr/>
            <p:nvPr/>
          </p:nvSpPr>
          <p:spPr>
            <a:xfrm>
              <a:off x="2165515" y="3145107"/>
              <a:ext cx="3489673" cy="1273419"/>
            </a:xfrm>
            <a:prstGeom prst="flowChartAlternateProcess">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rgbClr val="192A72"/>
                  </a:solidFill>
                  <a:latin typeface="Varela Round" panose="00000500000000000000" pitchFamily="2" charset="-79"/>
                  <a:cs typeface="Varela Round" panose="00000500000000000000" pitchFamily="2" charset="-79"/>
                </a:rPr>
                <a:t>מוקדים רבים יותר ליצירת קשרי מימן</a:t>
              </a:r>
            </a:p>
          </p:txBody>
        </p:sp>
        <p:sp>
          <p:nvSpPr>
            <p:cNvPr id="27" name="תרשים זרימה: תהליך חלופי 4">
              <a:extLst>
                <a:ext uri="{FF2B5EF4-FFF2-40B4-BE49-F238E27FC236}">
                  <a16:creationId xmlns:a16="http://schemas.microsoft.com/office/drawing/2014/main" id="{E0A2E224-F189-4B18-88F4-DB8D7F056451}"/>
                </a:ext>
              </a:extLst>
            </p:cNvPr>
            <p:cNvSpPr/>
            <p:nvPr/>
          </p:nvSpPr>
          <p:spPr>
            <a:xfrm>
              <a:off x="3032615" y="4882883"/>
              <a:ext cx="6575511" cy="961315"/>
            </a:xfrm>
            <a:prstGeom prst="flowChartAlternateProcess">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dirty="0">
                  <a:solidFill>
                    <a:schemeClr val="bg1"/>
                  </a:solidFill>
                  <a:latin typeface="Varela Round" panose="00000500000000000000" pitchFamily="2" charset="-79"/>
                  <a:cs typeface="Varela Round" panose="00000500000000000000" pitchFamily="2" charset="-79"/>
                </a:rPr>
                <a:t>משיכה חשמלית חזקה יותר וקשרי מימן חזקים יותר</a:t>
              </a:r>
            </a:p>
          </p:txBody>
        </p:sp>
      </p:grpSp>
      <p:sp>
        <p:nvSpPr>
          <p:cNvPr id="4" name="Rectangle 3"/>
          <p:cNvSpPr/>
          <p:nvPr/>
        </p:nvSpPr>
        <p:spPr>
          <a:xfrm>
            <a:off x="678217" y="3156597"/>
            <a:ext cx="3794114" cy="1341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552463" y="3156596"/>
            <a:ext cx="3627283" cy="1230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96768" y="4414101"/>
            <a:ext cx="7771580" cy="1689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37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animBg="1"/>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חוזק קשרים כימיים</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5097363"/>
          </a:xfrm>
        </p:spPr>
        <p:txBody>
          <a:bodyPr>
            <a:normAutofit/>
          </a:bodyPr>
          <a:lstStyle/>
          <a:p>
            <a:pPr marL="0" indent="0">
              <a:buNone/>
            </a:pPr>
            <a:r>
              <a:rPr lang="he-IL" altLang="he-IL" dirty="0"/>
              <a:t>ניתן לתאר את הקשרים על פי חוזק הקשר, המתבטא בכמות האנרגיה שיש להשקיע בכדי לפרק כל קשר.  הקשר </a:t>
            </a:r>
            <a:r>
              <a:rPr lang="he-IL" altLang="he-IL" dirty="0" err="1"/>
              <a:t>הקוולנטי</a:t>
            </a:r>
            <a:r>
              <a:rPr lang="he-IL" altLang="he-IL" dirty="0"/>
              <a:t>, שהוא קשר בתוך המולקולה, חזק לאין ערוך מקשר </a:t>
            </a:r>
            <a:r>
              <a:rPr lang="he-IL" altLang="he-IL" dirty="0" err="1"/>
              <a:t>בינמולקולרי</a:t>
            </a:r>
            <a:r>
              <a:rPr lang="he-IL" altLang="he-IL" dirty="0"/>
              <a:t> (קשרי מימן ואינטראקציות ו.ד.ו.). </a:t>
            </a:r>
          </a:p>
          <a:p>
            <a:pPr marL="0" indent="0">
              <a:buNone/>
            </a:pPr>
            <a:r>
              <a:rPr lang="he-IL" altLang="he-IL" dirty="0"/>
              <a:t>בהשוואה בין קשרי מימן ואינטראקציות ו.ד.ו., הקשר המימני חזק יותר מאינטראקציות ו.ד.ו. החלשות.</a:t>
            </a:r>
          </a:p>
          <a:p>
            <a:pPr>
              <a:buFontTx/>
              <a:buChar char="•"/>
            </a:pPr>
            <a:endParaRPr lang="he-IL" altLang="he-IL" dirty="0"/>
          </a:p>
          <a:p>
            <a:pPr marL="0" indent="0" algn="ctr">
              <a:buNone/>
            </a:pPr>
            <a:r>
              <a:rPr lang="he-IL" altLang="he-IL" dirty="0">
                <a:solidFill>
                  <a:srgbClr val="11A4AB"/>
                </a:solidFill>
              </a:rPr>
              <a:t>קשר </a:t>
            </a:r>
            <a:r>
              <a:rPr lang="he-IL" altLang="he-IL" dirty="0" err="1">
                <a:solidFill>
                  <a:srgbClr val="11A4AB"/>
                </a:solidFill>
              </a:rPr>
              <a:t>קוולנטי</a:t>
            </a:r>
            <a:r>
              <a:rPr lang="he-IL" altLang="he-IL" dirty="0">
                <a:solidFill>
                  <a:srgbClr val="11A4AB"/>
                </a:solidFill>
              </a:rPr>
              <a:t>  &gt;&gt;  קשר מימני  &gt;  אינטראקציות </a:t>
            </a:r>
            <a:r>
              <a:rPr lang="he-IL" altLang="he-IL" dirty="0" err="1">
                <a:solidFill>
                  <a:srgbClr val="11A4AB"/>
                </a:solidFill>
              </a:rPr>
              <a:t>ון</a:t>
            </a:r>
            <a:r>
              <a:rPr lang="he-IL" altLang="he-IL" dirty="0">
                <a:solidFill>
                  <a:srgbClr val="11A4AB"/>
                </a:solidFill>
              </a:rPr>
              <a:t> דר ואלס</a:t>
            </a:r>
          </a:p>
          <a:p>
            <a:pPr>
              <a:buFontTx/>
              <a:buChar char="•"/>
            </a:pPr>
            <a:endParaRPr lang="he-IL" altLang="he-IL" dirty="0"/>
          </a:p>
          <a:p>
            <a:pPr>
              <a:buFontTx/>
              <a:buChar char="•"/>
            </a:pPr>
            <a:endParaRPr lang="he-IL" altLang="he-IL"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spTree>
    <p:extLst>
      <p:ext uri="{BB962C8B-B14F-4D97-AF65-F5344CB8AC3E}">
        <p14:creationId xmlns:p14="http://schemas.microsoft.com/office/powerpoint/2010/main" val="369508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t>מה נלמד היום </a:t>
            </a:r>
          </a:p>
        </p:txBody>
      </p:sp>
      <p:sp>
        <p:nvSpPr>
          <p:cNvPr id="3" name="מציין מיקום טקסט 2"/>
          <p:cNvSpPr>
            <a:spLocks noGrp="1"/>
          </p:cNvSpPr>
          <p:nvPr>
            <p:ph idx="1"/>
          </p:nvPr>
        </p:nvSpPr>
        <p:spPr>
          <a:xfrm>
            <a:off x="808892" y="1049185"/>
            <a:ext cx="8405446" cy="4611559"/>
          </a:xfrm>
        </p:spPr>
        <p:txBody>
          <a:bodyPr>
            <a:normAutofit/>
          </a:bodyPr>
          <a:lstStyle/>
          <a:p>
            <a:r>
              <a:rPr lang="he-IL" dirty="0">
                <a:sym typeface="Varela Round"/>
              </a:rPr>
              <a:t>פתרון תרגילים נבחרים מתוך שיעורי הבית: </a:t>
            </a:r>
            <a:br>
              <a:rPr lang="en-US" dirty="0">
                <a:sym typeface="Varela Round"/>
              </a:rPr>
            </a:br>
            <a:r>
              <a:rPr lang="he-IL" dirty="0">
                <a:sym typeface="Varela Round"/>
              </a:rPr>
              <a:t>אינטראקציות </a:t>
            </a:r>
            <a:r>
              <a:rPr lang="he-IL" dirty="0" err="1">
                <a:sym typeface="Varela Round"/>
              </a:rPr>
              <a:t>ון</a:t>
            </a:r>
            <a:r>
              <a:rPr lang="he-IL" dirty="0">
                <a:sym typeface="Varela Round"/>
              </a:rPr>
              <a:t>-דר-ואלס ונקודות היתוך ורתיחה</a:t>
            </a:r>
            <a:endParaRPr lang="he-IL" dirty="0"/>
          </a:p>
          <a:p>
            <a:pPr>
              <a:lnSpc>
                <a:spcPct val="200000"/>
              </a:lnSpc>
            </a:pPr>
            <a:r>
              <a:rPr lang="he-IL" dirty="0"/>
              <a:t>קישור </a:t>
            </a:r>
            <a:r>
              <a:rPr lang="he-IL" dirty="0" err="1"/>
              <a:t>בינמולקולרי</a:t>
            </a:r>
            <a:r>
              <a:rPr lang="he-IL" dirty="0"/>
              <a:t>: קשרי מימן</a:t>
            </a:r>
          </a:p>
          <a:p>
            <a:pPr>
              <a:lnSpc>
                <a:spcPct val="200000"/>
              </a:lnSpc>
            </a:pPr>
            <a:r>
              <a:rPr lang="he-IL" dirty="0">
                <a:solidFill>
                  <a:srgbClr val="192A72"/>
                </a:solidFill>
              </a:rPr>
              <a:t>תרגול</a:t>
            </a:r>
            <a:endParaRPr lang="he-I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188014" y="1621664"/>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None/>
            </a:pPr>
            <a:r>
              <a:rPr lang="he-IL" dirty="0">
                <a:solidFill>
                  <a:srgbClr val="192A72"/>
                </a:solidFill>
              </a:rPr>
              <a:t>לאיזו מבין התרכובות </a:t>
            </a:r>
            <a:r>
              <a:rPr lang="he-IL" dirty="0"/>
              <a:t>הבאות טמפרטורת רתיחה הגבוהה ביותר?</a:t>
            </a:r>
          </a:p>
          <a:p>
            <a:pPr marL="0" indent="0">
              <a:lnSpc>
                <a:spcPct val="150000"/>
              </a:lnSpc>
              <a:buNone/>
            </a:pPr>
            <a:r>
              <a:rPr lang="he-IL" dirty="0"/>
              <a:t>	א. </a:t>
            </a:r>
            <a:r>
              <a:rPr lang="en-US" dirty="0"/>
              <a:t>HCOOCH</a:t>
            </a:r>
            <a:r>
              <a:rPr lang="en-US" baseline="-25000" dirty="0"/>
              <a:t>3</a:t>
            </a:r>
            <a:endParaRPr lang="he-IL" dirty="0"/>
          </a:p>
          <a:p>
            <a:pPr marL="0" indent="0">
              <a:lnSpc>
                <a:spcPct val="150000"/>
              </a:lnSpc>
              <a:buNone/>
            </a:pPr>
            <a:r>
              <a:rPr lang="he-IL" dirty="0"/>
              <a:t>	ב. </a:t>
            </a:r>
            <a:r>
              <a:rPr lang="en-US" dirty="0"/>
              <a:t>CH</a:t>
            </a:r>
            <a:r>
              <a:rPr lang="en-US" baseline="-25000" dirty="0"/>
              <a:t>3</a:t>
            </a:r>
            <a:r>
              <a:rPr lang="en-US" dirty="0"/>
              <a:t>CH</a:t>
            </a:r>
            <a:r>
              <a:rPr lang="en-US" baseline="-25000" dirty="0"/>
              <a:t>2</a:t>
            </a:r>
            <a:r>
              <a:rPr lang="en-US" dirty="0"/>
              <a:t>OCH</a:t>
            </a:r>
            <a:r>
              <a:rPr lang="en-US" baseline="-25000" dirty="0"/>
              <a:t>3</a:t>
            </a:r>
            <a:endParaRPr lang="he-IL" b="1" dirty="0"/>
          </a:p>
          <a:p>
            <a:pPr marL="0" indent="0">
              <a:lnSpc>
                <a:spcPct val="150000"/>
              </a:lnSpc>
              <a:buNone/>
            </a:pPr>
            <a:r>
              <a:rPr lang="he-IL" b="1" dirty="0"/>
              <a:t>	ג. </a:t>
            </a:r>
            <a:r>
              <a:rPr lang="en-US" b="1" dirty="0"/>
              <a:t>CH</a:t>
            </a:r>
            <a:r>
              <a:rPr lang="en-US" b="1" baseline="-25000" dirty="0"/>
              <a:t>3</a:t>
            </a:r>
            <a:r>
              <a:rPr lang="en-US" b="1" dirty="0"/>
              <a:t>CH</a:t>
            </a:r>
            <a:r>
              <a:rPr lang="en-US" b="1" baseline="-25000" dirty="0"/>
              <a:t>2</a:t>
            </a:r>
            <a:r>
              <a:rPr lang="en-US" b="1" dirty="0"/>
              <a:t>CH</a:t>
            </a:r>
            <a:r>
              <a:rPr lang="en-US" b="1" baseline="-25000" dirty="0"/>
              <a:t>2</a:t>
            </a:r>
            <a:r>
              <a:rPr lang="en-US" b="1" dirty="0"/>
              <a:t>OH</a:t>
            </a:r>
            <a:endParaRPr lang="he-IL" b="1" dirty="0"/>
          </a:p>
          <a:p>
            <a:pPr marL="0" indent="0">
              <a:lnSpc>
                <a:spcPct val="150000"/>
              </a:lnSpc>
              <a:buNone/>
            </a:pPr>
            <a:r>
              <a:rPr lang="he-IL" b="1" dirty="0"/>
              <a:t>	ד. </a:t>
            </a:r>
            <a:r>
              <a:rPr lang="en-US" b="1" dirty="0"/>
              <a:t>CH</a:t>
            </a:r>
            <a:r>
              <a:rPr lang="en-US" b="1" baseline="-25000" dirty="0"/>
              <a:t>3</a:t>
            </a:r>
            <a:r>
              <a:rPr lang="en-US" b="1" dirty="0"/>
              <a:t>CH</a:t>
            </a:r>
            <a:r>
              <a:rPr lang="en-US" b="1" baseline="-25000" dirty="0"/>
              <a:t>2</a:t>
            </a:r>
            <a:r>
              <a:rPr lang="en-US" b="1" dirty="0"/>
              <a:t>CH</a:t>
            </a:r>
            <a:r>
              <a:rPr lang="en-US" b="1" baseline="-25000" dirty="0"/>
              <a:t>2</a:t>
            </a:r>
            <a:r>
              <a:rPr lang="en-US" b="1" dirty="0"/>
              <a:t>CH</a:t>
            </a:r>
            <a:r>
              <a:rPr lang="en-US" b="1" baseline="-25000" dirty="0"/>
              <a:t>3</a:t>
            </a:r>
            <a:endParaRPr lang="he-IL" b="1" baseline="-25000" dirty="0"/>
          </a:p>
        </p:txBody>
      </p:sp>
      <p:sp>
        <p:nvSpPr>
          <p:cNvPr id="11" name="Rounded Rectangle 10"/>
          <p:cNvSpPr/>
          <p:nvPr/>
        </p:nvSpPr>
        <p:spPr>
          <a:xfrm>
            <a:off x="7719461" y="3615366"/>
            <a:ext cx="2849078" cy="4721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8014" y="2572298"/>
            <a:ext cx="7321677" cy="3785652"/>
          </a:xfrm>
          <a:prstGeom prst="rect">
            <a:avLst/>
          </a:prstGeom>
        </p:spPr>
        <p:txBody>
          <a:bodyPr wrap="square">
            <a:spAutoFit/>
          </a:bodyPr>
          <a:lstStyle/>
          <a:p>
            <a:pPr>
              <a:lnSpc>
                <a:spcPct val="150000"/>
              </a:lnSpc>
            </a:pPr>
            <a:r>
              <a:rPr lang="he-IL" sz="2000" b="1" dirty="0">
                <a:solidFill>
                  <a:srgbClr val="11A4AB"/>
                </a:solidFill>
                <a:ea typeface="Times New Roman" panose="02020603050405020304" pitchFamily="18" charset="0"/>
              </a:rPr>
              <a:t>הסבר:</a:t>
            </a:r>
            <a:endParaRPr lang="en-US" sz="2000" dirty="0">
              <a:solidFill>
                <a:srgbClr val="11A4AB"/>
              </a:solidFill>
              <a:ea typeface="Times New Roman" panose="02020603050405020304" pitchFamily="18" charset="0"/>
            </a:endParaRPr>
          </a:p>
          <a:p>
            <a:pPr>
              <a:lnSpc>
                <a:spcPct val="150000"/>
              </a:lnSpc>
            </a:pPr>
            <a:r>
              <a:rPr lang="he-IL" sz="2000" dirty="0">
                <a:solidFill>
                  <a:srgbClr val="11A4AB"/>
                </a:solidFill>
                <a:ea typeface="Times New Roman" panose="02020603050405020304" pitchFamily="18" charset="0"/>
              </a:rPr>
              <a:t>בין מולקולות החומרים שבסעיפים א, ב, ד מתקיימות אינטראקציות ו.ד.ו. בלבד שכן אינם עומדים בתנאים ליצירת קשרי מימן. אין במולקולה מימן הקשור ישירות לאטום קטן, אלקטרושלילי מאד ובעל זוגות אלקטרונים לא קושרים (אטומי </a:t>
            </a:r>
            <a:r>
              <a:rPr lang="en-US" sz="2000" dirty="0">
                <a:solidFill>
                  <a:srgbClr val="11A4AB"/>
                </a:solidFill>
                <a:ea typeface="Times New Roman" panose="02020603050405020304" pitchFamily="18" charset="0"/>
              </a:rPr>
              <a:t>NOF</a:t>
            </a:r>
            <a:r>
              <a:rPr lang="he-IL" sz="2000" dirty="0">
                <a:solidFill>
                  <a:srgbClr val="11A4AB"/>
                </a:solidFill>
                <a:ea typeface="Times New Roman" panose="02020603050405020304" pitchFamily="18" charset="0"/>
              </a:rPr>
              <a:t>).</a:t>
            </a:r>
          </a:p>
          <a:p>
            <a:pPr>
              <a:lnSpc>
                <a:spcPct val="150000"/>
              </a:lnSpc>
            </a:pPr>
            <a:r>
              <a:rPr lang="he-IL" sz="2000" dirty="0">
                <a:solidFill>
                  <a:srgbClr val="11A4AB"/>
                </a:solidFill>
                <a:ea typeface="Times New Roman" panose="02020603050405020304" pitchFamily="18" charset="0"/>
              </a:rPr>
              <a:t>לכן התשובה היא ג: כהל היכול ליצור אינטראקציות ו.ד.ו. וקשרי מימן. נדרשת אנרגיה רבה יותר לניתוק הקשרים </a:t>
            </a:r>
            <a:r>
              <a:rPr lang="he-IL" sz="2000" dirty="0" err="1">
                <a:solidFill>
                  <a:srgbClr val="11A4AB"/>
                </a:solidFill>
                <a:ea typeface="Times New Roman" panose="02020603050405020304" pitchFamily="18" charset="0"/>
              </a:rPr>
              <a:t>הבינמולקולריים</a:t>
            </a:r>
            <a:r>
              <a:rPr lang="he-IL" sz="2000" dirty="0">
                <a:solidFill>
                  <a:srgbClr val="11A4AB"/>
                </a:solidFill>
                <a:ea typeface="Times New Roman" panose="02020603050405020304" pitchFamily="18" charset="0"/>
              </a:rPr>
              <a:t> החזקים, וטמפרטורת הרתיחה הינה הגבוהה ביותר.</a:t>
            </a:r>
            <a:endParaRPr lang="en-US" sz="2000" dirty="0">
              <a:solidFill>
                <a:srgbClr val="11A4AB"/>
              </a:solidFill>
              <a:ea typeface="Times New Roman" panose="02020603050405020304" pitchFamily="18" charset="0"/>
            </a:endParaRPr>
          </a:p>
        </p:txBody>
      </p:sp>
    </p:spTree>
    <p:extLst>
      <p:ext uri="{BB962C8B-B14F-4D97-AF65-F5344CB8AC3E}">
        <p14:creationId xmlns:p14="http://schemas.microsoft.com/office/powerpoint/2010/main" val="164311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912A1D-DB37-4E19-817C-583F5533CD77}"/>
              </a:ext>
            </a:extLst>
          </p:cNvPr>
          <p:cNvSpPr>
            <a:spLocks noGrp="1"/>
          </p:cNvSpPr>
          <p:nvPr>
            <p:ph type="title"/>
          </p:nvPr>
        </p:nvSpPr>
        <p:spPr/>
        <p:txBody>
          <a:bodyPr/>
          <a:lstStyle/>
          <a:p>
            <a:r>
              <a:rPr lang="he-IL" dirty="0"/>
              <a:t>חוזק קשרי מימן</a:t>
            </a:r>
          </a:p>
        </p:txBody>
      </p:sp>
      <p:sp>
        <p:nvSpPr>
          <p:cNvPr id="3" name="מציין מיקום טקסט 2">
            <a:extLst>
              <a:ext uri="{FF2B5EF4-FFF2-40B4-BE49-F238E27FC236}">
                <a16:creationId xmlns:a16="http://schemas.microsoft.com/office/drawing/2014/main" id="{9C342089-3BA6-4C91-A746-4A12D336A958}"/>
              </a:ext>
            </a:extLst>
          </p:cNvPr>
          <p:cNvSpPr>
            <a:spLocks noGrp="1"/>
          </p:cNvSpPr>
          <p:nvPr>
            <p:ph type="body" sz="quarter" idx="3"/>
          </p:nvPr>
        </p:nvSpPr>
        <p:spPr/>
        <p:txBody>
          <a:bodyPr/>
          <a:lstStyle/>
          <a:p>
            <a:r>
              <a:rPr lang="he-IL" dirty="0"/>
              <a:t>ההפרש </a:t>
            </a:r>
            <a:r>
              <a:rPr lang="he-IL" dirty="0" err="1"/>
              <a:t>באלקטרושליליות</a:t>
            </a:r>
            <a:endParaRPr lang="he-IL" dirty="0"/>
          </a:p>
        </p:txBody>
      </p:sp>
      <p:sp>
        <p:nvSpPr>
          <p:cNvPr id="4" name="מציין מיקום תוכן 3">
            <a:extLst>
              <a:ext uri="{FF2B5EF4-FFF2-40B4-BE49-F238E27FC236}">
                <a16:creationId xmlns:a16="http://schemas.microsoft.com/office/drawing/2014/main" id="{1DF466C0-6F8F-43C9-A4C3-31A615CD2BF7}"/>
              </a:ext>
            </a:extLst>
          </p:cNvPr>
          <p:cNvSpPr>
            <a:spLocks noGrp="1"/>
          </p:cNvSpPr>
          <p:nvPr>
            <p:ph sz="quarter" idx="4"/>
          </p:nvPr>
        </p:nvSpPr>
        <p:spPr>
          <a:xfrm>
            <a:off x="515273" y="1567973"/>
            <a:ext cx="11161453" cy="4976665"/>
          </a:xfrm>
        </p:spPr>
        <p:txBody>
          <a:bodyPr>
            <a:normAutofit/>
          </a:bodyPr>
          <a:lstStyle/>
          <a:p>
            <a:pPr marL="0" indent="0">
              <a:lnSpc>
                <a:spcPct val="150000"/>
              </a:lnSpc>
              <a:buNone/>
            </a:pPr>
            <a:r>
              <a:rPr lang="he-IL" dirty="0">
                <a:solidFill>
                  <a:srgbClr val="192A72"/>
                </a:solidFill>
              </a:rPr>
              <a:t>ככל שהפרש </a:t>
            </a:r>
            <a:r>
              <a:rPr lang="he-IL" dirty="0" err="1">
                <a:solidFill>
                  <a:srgbClr val="192A72"/>
                </a:solidFill>
              </a:rPr>
              <a:t>האלקטרושליליות</a:t>
            </a:r>
            <a:r>
              <a:rPr lang="he-IL" dirty="0">
                <a:solidFill>
                  <a:srgbClr val="192A72"/>
                </a:solidFill>
              </a:rPr>
              <a:t> בין האטומים המשתתפים בקשר גדול יותר, כך המטענים החלקיים (</a:t>
            </a:r>
            <a:r>
              <a:rPr lang="el-GR" dirty="0">
                <a:solidFill>
                  <a:srgbClr val="FF0000"/>
                </a:solidFill>
              </a:rPr>
              <a:t>δ</a:t>
            </a:r>
            <a:r>
              <a:rPr lang="he-IL" dirty="0">
                <a:solidFill>
                  <a:srgbClr val="FF0000"/>
                </a:solidFill>
              </a:rPr>
              <a:t>+ </a:t>
            </a:r>
            <a:r>
              <a:rPr lang="he-IL" dirty="0">
                <a:solidFill>
                  <a:srgbClr val="192A72"/>
                </a:solidFill>
              </a:rPr>
              <a:t>/</a:t>
            </a:r>
            <a:r>
              <a:rPr lang="he-IL" dirty="0">
                <a:solidFill>
                  <a:srgbClr val="FF0000"/>
                </a:solidFill>
              </a:rPr>
              <a:t> </a:t>
            </a:r>
            <a:r>
              <a:rPr lang="el-GR" b="1" dirty="0">
                <a:solidFill>
                  <a:srgbClr val="92D050"/>
                </a:solidFill>
              </a:rPr>
              <a:t>δ</a:t>
            </a:r>
            <a:r>
              <a:rPr lang="he-IL" b="1" dirty="0">
                <a:solidFill>
                  <a:srgbClr val="92D050"/>
                </a:solidFill>
              </a:rPr>
              <a:t>-</a:t>
            </a:r>
            <a:r>
              <a:rPr lang="he-IL" dirty="0">
                <a:solidFill>
                  <a:srgbClr val="192A72"/>
                </a:solidFill>
              </a:rPr>
              <a:t>) על גבי האטומים הללו גדול ומשמעותי יותר.</a:t>
            </a:r>
          </a:p>
          <a:p>
            <a:pPr marL="0" indent="0">
              <a:lnSpc>
                <a:spcPct val="150000"/>
              </a:lnSpc>
              <a:buNone/>
            </a:pPr>
            <a:r>
              <a:rPr lang="he-IL" dirty="0">
                <a:solidFill>
                  <a:srgbClr val="192A72"/>
                </a:solidFill>
              </a:rPr>
              <a:t>בין מטענים חלקיים אלה במולקולות סמוכות, תתקיים משיכה חשמלית וככל שהמטען החלקי יהיה משמעותי יותר- הקשר הבינמולקולרי יהיה חזק יותר ותידרש אנרגיה רבה יותר לנתק את הקשרים .</a:t>
            </a:r>
          </a:p>
          <a:p>
            <a:pPr marL="0" indent="0">
              <a:lnSpc>
                <a:spcPct val="150000"/>
              </a:lnSpc>
              <a:buNone/>
            </a:pPr>
            <a:endParaRPr lang="he-IL" dirty="0">
              <a:solidFill>
                <a:srgbClr val="192A72"/>
              </a:solidFill>
            </a:endParaRPr>
          </a:p>
          <a:p>
            <a:pPr marL="0" indent="0">
              <a:lnSpc>
                <a:spcPct val="150000"/>
              </a:lnSpc>
              <a:buNone/>
            </a:pPr>
            <a:r>
              <a:rPr lang="he-IL" dirty="0">
                <a:solidFill>
                  <a:srgbClr val="192A72"/>
                </a:solidFill>
              </a:rPr>
              <a:t>					</a:t>
            </a:r>
            <a:r>
              <a:rPr lang="he-IL" dirty="0">
                <a:solidFill>
                  <a:srgbClr val="92D050"/>
                </a:solidFill>
              </a:rPr>
              <a:t>1.9		         1.4		   0.9</a:t>
            </a:r>
          </a:p>
          <a:p>
            <a:pPr marL="0" indent="0">
              <a:lnSpc>
                <a:spcPct val="150000"/>
              </a:lnSpc>
              <a:buNone/>
            </a:pPr>
            <a:r>
              <a:rPr lang="he-IL" dirty="0">
                <a:solidFill>
                  <a:srgbClr val="92D050"/>
                </a:solidFill>
              </a:rPr>
              <a:t>							</a:t>
            </a:r>
            <a:r>
              <a:rPr lang="en-US" sz="2800" dirty="0">
                <a:solidFill>
                  <a:srgbClr val="11A4AB"/>
                </a:solidFill>
              </a:rPr>
              <a:t>N &lt; O &lt; F</a:t>
            </a:r>
            <a:r>
              <a:rPr lang="he-IL" sz="2800" dirty="0">
                <a:solidFill>
                  <a:srgbClr val="11A4AB"/>
                </a:solidFill>
              </a:rPr>
              <a:t>	</a:t>
            </a:r>
          </a:p>
        </p:txBody>
      </p:sp>
      <p:pic>
        <p:nvPicPr>
          <p:cNvPr id="5" name="Picture 4"/>
          <p:cNvPicPr>
            <a:picLocks noChangeAspect="1"/>
          </p:cNvPicPr>
          <p:nvPr/>
        </p:nvPicPr>
        <p:blipFill>
          <a:blip r:embed="rId2"/>
          <a:stretch>
            <a:fillRect/>
          </a:stretch>
        </p:blipFill>
        <p:spPr>
          <a:xfrm>
            <a:off x="760287" y="4112634"/>
            <a:ext cx="7006975" cy="977526"/>
          </a:xfrm>
          <a:prstGeom prst="rect">
            <a:avLst/>
          </a:prstGeom>
        </p:spPr>
      </p:pic>
    </p:spTree>
    <p:extLst>
      <p:ext uri="{BB962C8B-B14F-4D97-AF65-F5344CB8AC3E}">
        <p14:creationId xmlns:p14="http://schemas.microsoft.com/office/powerpoint/2010/main" val="3188421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2568CB8-A86C-4214-A875-A16AAE4B5B24}"/>
              </a:ext>
            </a:extLst>
          </p:cNvPr>
          <p:cNvSpPr>
            <a:spLocks noGrp="1"/>
          </p:cNvSpPr>
          <p:nvPr>
            <p:ph type="title"/>
          </p:nvPr>
        </p:nvSpPr>
        <p:spPr/>
        <p:txBody>
          <a:bodyPr/>
          <a:lstStyle/>
          <a:p>
            <a:r>
              <a:rPr lang="he-IL" dirty="0"/>
              <a:t>תרגיל כיתה</a:t>
            </a:r>
          </a:p>
        </p:txBody>
      </p:sp>
      <p:sp>
        <p:nvSpPr>
          <p:cNvPr id="4" name="מציין מיקום תוכן 3">
            <a:extLst>
              <a:ext uri="{FF2B5EF4-FFF2-40B4-BE49-F238E27FC236}">
                <a16:creationId xmlns:a16="http://schemas.microsoft.com/office/drawing/2014/main" id="{8175021A-99CF-4C71-B90E-BA31D2D4A96A}"/>
              </a:ext>
            </a:extLst>
          </p:cNvPr>
          <p:cNvSpPr>
            <a:spLocks noGrp="1"/>
          </p:cNvSpPr>
          <p:nvPr>
            <p:ph sz="quarter" idx="4"/>
          </p:nvPr>
        </p:nvSpPr>
        <p:spPr/>
        <p:txBody>
          <a:bodyPr/>
          <a:lstStyle/>
          <a:p>
            <a:pPr marL="0" indent="0">
              <a:buNone/>
            </a:pPr>
            <a:r>
              <a:rPr lang="he-IL" dirty="0">
                <a:solidFill>
                  <a:srgbClr val="192A72"/>
                </a:solidFill>
              </a:rPr>
              <a:t>סדרו את החומרים הבאים על פי חוזק קשרי המימן שבין המולקולות שלהם:</a:t>
            </a:r>
          </a:p>
          <a:p>
            <a:pPr marL="0" indent="0">
              <a:buNone/>
            </a:pPr>
            <a:r>
              <a:rPr lang="en-US" dirty="0">
                <a:solidFill>
                  <a:srgbClr val="192A72"/>
                </a:solidFill>
              </a:rPr>
              <a:t>					HF</a:t>
            </a:r>
            <a:r>
              <a:rPr lang="he-IL" dirty="0">
                <a:solidFill>
                  <a:srgbClr val="192A72"/>
                </a:solidFill>
              </a:rPr>
              <a:t> ;  </a:t>
            </a:r>
            <a:r>
              <a:rPr lang="en-US" dirty="0">
                <a:solidFill>
                  <a:srgbClr val="192A72"/>
                </a:solidFill>
              </a:rPr>
              <a:t>NH</a:t>
            </a:r>
            <a:r>
              <a:rPr lang="en-US" baseline="-25000" dirty="0">
                <a:solidFill>
                  <a:srgbClr val="192A72"/>
                </a:solidFill>
              </a:rPr>
              <a:t>3</a:t>
            </a:r>
            <a:r>
              <a:rPr lang="he-IL" baseline="-25000" dirty="0">
                <a:solidFill>
                  <a:srgbClr val="192A72"/>
                </a:solidFill>
              </a:rPr>
              <a:t> </a:t>
            </a:r>
            <a:r>
              <a:rPr lang="he-IL" dirty="0">
                <a:solidFill>
                  <a:srgbClr val="192A72"/>
                </a:solidFill>
              </a:rPr>
              <a:t> ;  </a:t>
            </a:r>
            <a:r>
              <a:rPr lang="en-US" dirty="0">
                <a:solidFill>
                  <a:srgbClr val="192A72"/>
                </a:solidFill>
              </a:rPr>
              <a:t>H</a:t>
            </a:r>
            <a:r>
              <a:rPr lang="en-US" baseline="-25000" dirty="0">
                <a:solidFill>
                  <a:srgbClr val="192A72"/>
                </a:solidFill>
              </a:rPr>
              <a:t>2</a:t>
            </a:r>
            <a:r>
              <a:rPr lang="en-US" dirty="0">
                <a:solidFill>
                  <a:srgbClr val="192A72"/>
                </a:solidFill>
              </a:rPr>
              <a:t>O</a:t>
            </a:r>
            <a:endParaRPr lang="he-IL" dirty="0">
              <a:solidFill>
                <a:srgbClr val="192A72"/>
              </a:solidFill>
            </a:endParaRPr>
          </a:p>
          <a:p>
            <a:pPr marL="0" indent="0">
              <a:buNone/>
            </a:pPr>
            <a:r>
              <a:rPr lang="he-IL" dirty="0">
                <a:solidFill>
                  <a:srgbClr val="192A72"/>
                </a:solidFill>
              </a:rPr>
              <a:t>הסבירו קביעתכם.</a:t>
            </a:r>
          </a:p>
          <a:p>
            <a:pPr marL="0" indent="0">
              <a:buNone/>
            </a:pPr>
            <a:endParaRPr lang="he-IL" dirty="0">
              <a:solidFill>
                <a:srgbClr val="192A72"/>
              </a:solidFill>
            </a:endParaRPr>
          </a:p>
          <a:p>
            <a:pPr marL="0" indent="0">
              <a:buNone/>
            </a:pPr>
            <a:endParaRPr lang="he-IL" dirty="0">
              <a:solidFill>
                <a:srgbClr val="192A72"/>
              </a:solidFill>
            </a:endParaRPr>
          </a:p>
        </p:txBody>
      </p:sp>
      <p:sp>
        <p:nvSpPr>
          <p:cNvPr id="5" name="Rectangle 4"/>
          <p:cNvSpPr/>
          <p:nvPr/>
        </p:nvSpPr>
        <p:spPr>
          <a:xfrm>
            <a:off x="515273" y="3148367"/>
            <a:ext cx="7827343" cy="3170099"/>
          </a:xfrm>
          <a:prstGeom prst="rect">
            <a:avLst/>
          </a:prstGeom>
        </p:spPr>
        <p:txBody>
          <a:bodyPr wrap="square">
            <a:spAutoFit/>
          </a:bodyPr>
          <a:lstStyle/>
          <a:p>
            <a:r>
              <a:rPr lang="he-IL" sz="2000" dirty="0">
                <a:solidFill>
                  <a:srgbClr val="12B4BC"/>
                </a:solidFill>
              </a:rPr>
              <a:t>תשובה: </a:t>
            </a:r>
          </a:p>
          <a:p>
            <a:r>
              <a:rPr lang="he-IL" sz="2000" dirty="0">
                <a:solidFill>
                  <a:srgbClr val="12B4BC"/>
                </a:solidFill>
              </a:rPr>
              <a:t>סדר חוזק קשרי המימן של שלושת החומרים:	</a:t>
            </a:r>
            <a:r>
              <a:rPr lang="en-US" sz="2000" dirty="0">
                <a:solidFill>
                  <a:srgbClr val="12B4BC"/>
                </a:solidFill>
              </a:rPr>
              <a:t>HF &gt; H</a:t>
            </a:r>
            <a:r>
              <a:rPr lang="en-US" sz="2000" baseline="-25000" dirty="0">
                <a:solidFill>
                  <a:srgbClr val="12B4BC"/>
                </a:solidFill>
              </a:rPr>
              <a:t>2</a:t>
            </a:r>
            <a:r>
              <a:rPr lang="en-US" sz="2000" dirty="0">
                <a:solidFill>
                  <a:srgbClr val="12B4BC"/>
                </a:solidFill>
              </a:rPr>
              <a:t>O &gt; NH</a:t>
            </a:r>
            <a:r>
              <a:rPr lang="en-US" sz="2000" baseline="-25000" dirty="0">
                <a:solidFill>
                  <a:srgbClr val="12B4BC"/>
                </a:solidFill>
              </a:rPr>
              <a:t>3</a:t>
            </a:r>
            <a:endParaRPr lang="he-IL" sz="2000" dirty="0">
              <a:solidFill>
                <a:srgbClr val="12B4BC"/>
              </a:solidFill>
            </a:endParaRPr>
          </a:p>
          <a:p>
            <a:endParaRPr lang="he-IL" sz="2000" dirty="0">
              <a:solidFill>
                <a:srgbClr val="12B4BC"/>
              </a:solidFill>
            </a:endParaRPr>
          </a:p>
          <a:p>
            <a:r>
              <a:rPr lang="he-IL" sz="2000" dirty="0">
                <a:solidFill>
                  <a:srgbClr val="12B4BC"/>
                </a:solidFill>
              </a:rPr>
              <a:t>בכל החומרים נוצרים קשרי מימן שכן יש קישור ישיר בין מימן לבין אטום קטן, </a:t>
            </a:r>
            <a:r>
              <a:rPr lang="he-IL" sz="2000" dirty="0" err="1">
                <a:solidFill>
                  <a:srgbClr val="12B4BC"/>
                </a:solidFill>
              </a:rPr>
              <a:t>אלקטרושלילי</a:t>
            </a:r>
            <a:r>
              <a:rPr lang="he-IL" sz="2000" dirty="0">
                <a:solidFill>
                  <a:srgbClr val="12B4BC"/>
                </a:solidFill>
              </a:rPr>
              <a:t> ובעל זוגות אלקטרונים לא קושרים.  ההבדל בין חוזק הקישור המימני נובע מהשוני בגודל המטען החלקי על פני האטומים שבקשר: ככל שההפרש </a:t>
            </a:r>
            <a:r>
              <a:rPr lang="he-IL" sz="2000" dirty="0" err="1">
                <a:solidFill>
                  <a:srgbClr val="12B4BC"/>
                </a:solidFill>
              </a:rPr>
              <a:t>באלקטרושליליות</a:t>
            </a:r>
            <a:r>
              <a:rPr lang="he-IL" sz="2000" dirty="0">
                <a:solidFill>
                  <a:srgbClr val="12B4BC"/>
                </a:solidFill>
              </a:rPr>
              <a:t> בין המימן לאטום אליו הוא קשור גדול יותר- כך המשיכה החשמלית בין המימן החשוף מאלקטרונים לאטום בעל המטען החלקי השלילי במולקולה הסמוכה גדולה יותר ותידרש אנרגיה רבה יותר בכדי לנתק אותם זה מזה.</a:t>
            </a:r>
            <a:endParaRPr lang="en-US" sz="2000" dirty="0">
              <a:solidFill>
                <a:srgbClr val="11A4AB"/>
              </a:solidFill>
            </a:endParaRPr>
          </a:p>
        </p:txBody>
      </p:sp>
    </p:spTree>
    <p:extLst>
      <p:ext uri="{BB962C8B-B14F-4D97-AF65-F5344CB8AC3E}">
        <p14:creationId xmlns:p14="http://schemas.microsoft.com/office/powerpoint/2010/main" val="265373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188015" y="1630008"/>
            <a:ext cx="8180333" cy="4603268"/>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he-IL" sz="2800" dirty="0"/>
              <a:t>לפניך 4 היגדים. בחר את ההיגד הנכון.</a:t>
            </a:r>
          </a:p>
          <a:p>
            <a:pPr marL="457200" indent="-457200">
              <a:spcAft>
                <a:spcPts val="1200"/>
              </a:spcAft>
              <a:buFont typeface="+mj-lt"/>
              <a:buAutoNum type="arabicPeriod"/>
            </a:pPr>
            <a:r>
              <a:rPr lang="he-IL" dirty="0"/>
              <a:t>	</a:t>
            </a:r>
            <a:r>
              <a:rPr lang="he-IL" sz="2200" dirty="0"/>
              <a:t>טמפרטורת </a:t>
            </a:r>
            <a:r>
              <a:rPr lang="he-IL" sz="2200" dirty="0">
                <a:solidFill>
                  <a:srgbClr val="192A72"/>
                </a:solidFill>
              </a:rPr>
              <a:t>ה</a:t>
            </a:r>
            <a:r>
              <a:rPr lang="he-IL" sz="2200" dirty="0"/>
              <a:t>רתיחה של </a:t>
            </a:r>
            <a:r>
              <a:rPr lang="en-US" sz="2200" dirty="0"/>
              <a:t>CH</a:t>
            </a:r>
            <a:r>
              <a:rPr lang="en-US" sz="2200" baseline="-25000" dirty="0"/>
              <a:t>2</a:t>
            </a:r>
            <a:r>
              <a:rPr lang="en-US" sz="2200" dirty="0"/>
              <a:t>O</a:t>
            </a:r>
            <a:r>
              <a:rPr lang="he-IL" sz="2200" dirty="0"/>
              <a:t> גבוהה מזו של</a:t>
            </a:r>
            <a:r>
              <a:rPr lang="en-US" sz="2200" dirty="0"/>
              <a:t>CH</a:t>
            </a:r>
            <a:r>
              <a:rPr lang="en-US" sz="2200" baseline="-25000" dirty="0"/>
              <a:t>2</a:t>
            </a:r>
            <a:r>
              <a:rPr lang="en-US" sz="2200" dirty="0"/>
              <a:t>S ,</a:t>
            </a:r>
            <a:r>
              <a:rPr lang="he-IL" sz="2200" dirty="0"/>
              <a:t> כיוון 	שבין מולקולות</a:t>
            </a:r>
            <a:r>
              <a:rPr lang="en-US" sz="2200" dirty="0"/>
              <a:t>CH</a:t>
            </a:r>
            <a:r>
              <a:rPr lang="en-US" sz="2200" baseline="-25000" dirty="0"/>
              <a:t>2</a:t>
            </a:r>
            <a:r>
              <a:rPr lang="en-US" sz="2200" dirty="0"/>
              <a:t>O </a:t>
            </a:r>
            <a:r>
              <a:rPr lang="he-IL" sz="2200" dirty="0"/>
              <a:t> ישנם קשרי מימן בנוסף לקשרי ו.ד.ו.</a:t>
            </a:r>
          </a:p>
          <a:p>
            <a:pPr marL="457200" indent="-457200">
              <a:spcAft>
                <a:spcPts val="1200"/>
              </a:spcAft>
              <a:buFont typeface="+mj-lt"/>
              <a:buAutoNum type="arabicPeriod"/>
            </a:pPr>
            <a:r>
              <a:rPr lang="he-IL" sz="2200" dirty="0">
                <a:solidFill>
                  <a:srgbClr val="11A4AB"/>
                </a:solidFill>
              </a:rPr>
              <a:t>	טמפרטורת הרתיחה של</a:t>
            </a:r>
            <a:r>
              <a:rPr lang="en-US" sz="2200" dirty="0">
                <a:solidFill>
                  <a:srgbClr val="11A4AB"/>
                </a:solidFill>
              </a:rPr>
              <a:t>CH</a:t>
            </a:r>
            <a:r>
              <a:rPr lang="en-US" sz="2200" baseline="-25000" dirty="0">
                <a:solidFill>
                  <a:srgbClr val="11A4AB"/>
                </a:solidFill>
              </a:rPr>
              <a:t>3</a:t>
            </a:r>
            <a:r>
              <a:rPr lang="en-US" sz="2200" dirty="0">
                <a:solidFill>
                  <a:srgbClr val="11A4AB"/>
                </a:solidFill>
              </a:rPr>
              <a:t>F </a:t>
            </a:r>
            <a:r>
              <a:rPr lang="he-IL" sz="2200" dirty="0">
                <a:solidFill>
                  <a:srgbClr val="11A4AB"/>
                </a:solidFill>
              </a:rPr>
              <a:t> גבוהה יותר מאשר 	טמפרטורת הרתיחה של</a:t>
            </a:r>
            <a:r>
              <a:rPr lang="en-US" sz="2200" dirty="0">
                <a:solidFill>
                  <a:srgbClr val="11A4AB"/>
                </a:solidFill>
              </a:rPr>
              <a:t>CH</a:t>
            </a:r>
            <a:r>
              <a:rPr lang="en-US" sz="2200" baseline="-25000" dirty="0">
                <a:solidFill>
                  <a:srgbClr val="11A4AB"/>
                </a:solidFill>
              </a:rPr>
              <a:t>2</a:t>
            </a:r>
            <a:r>
              <a:rPr lang="en-US" sz="2200" dirty="0">
                <a:solidFill>
                  <a:srgbClr val="11A4AB"/>
                </a:solidFill>
              </a:rPr>
              <a:t>F</a:t>
            </a:r>
            <a:r>
              <a:rPr lang="en-US" sz="2200" baseline="-25000" dirty="0">
                <a:solidFill>
                  <a:srgbClr val="11A4AB"/>
                </a:solidFill>
              </a:rPr>
              <a:t>2</a:t>
            </a:r>
            <a:r>
              <a:rPr lang="en-US" sz="2200" dirty="0">
                <a:solidFill>
                  <a:srgbClr val="11A4AB"/>
                </a:solidFill>
              </a:rPr>
              <a:t> </a:t>
            </a:r>
            <a:r>
              <a:rPr lang="he-IL" sz="2200" dirty="0">
                <a:solidFill>
                  <a:srgbClr val="11A4AB"/>
                </a:solidFill>
              </a:rPr>
              <a:t> כיוון שמולקולות</a:t>
            </a:r>
            <a:r>
              <a:rPr lang="en-US" sz="2200" dirty="0">
                <a:solidFill>
                  <a:srgbClr val="11A4AB"/>
                </a:solidFill>
              </a:rPr>
              <a:t>CH</a:t>
            </a:r>
            <a:r>
              <a:rPr lang="en-US" sz="2200" baseline="-25000" dirty="0">
                <a:solidFill>
                  <a:srgbClr val="11A4AB"/>
                </a:solidFill>
              </a:rPr>
              <a:t>3</a:t>
            </a:r>
            <a:r>
              <a:rPr lang="en-US" sz="2200" dirty="0">
                <a:solidFill>
                  <a:srgbClr val="11A4AB"/>
                </a:solidFill>
              </a:rPr>
              <a:t>F </a:t>
            </a:r>
            <a:r>
              <a:rPr lang="he-IL" sz="2200" dirty="0">
                <a:solidFill>
                  <a:srgbClr val="11A4AB"/>
                </a:solidFill>
              </a:rPr>
              <a:t> 	קוטביות ומולקולות </a:t>
            </a:r>
            <a:r>
              <a:rPr lang="en-US" sz="2200" dirty="0">
                <a:solidFill>
                  <a:srgbClr val="11A4AB"/>
                </a:solidFill>
              </a:rPr>
              <a:t>CH</a:t>
            </a:r>
            <a:r>
              <a:rPr lang="en-US" sz="2200" baseline="-25000" dirty="0">
                <a:solidFill>
                  <a:srgbClr val="11A4AB"/>
                </a:solidFill>
              </a:rPr>
              <a:t>2</a:t>
            </a:r>
            <a:r>
              <a:rPr lang="en-US" sz="2200" dirty="0">
                <a:solidFill>
                  <a:srgbClr val="11A4AB"/>
                </a:solidFill>
              </a:rPr>
              <a:t>F</a:t>
            </a:r>
            <a:r>
              <a:rPr lang="en-US" sz="2200" baseline="-25000" dirty="0">
                <a:solidFill>
                  <a:srgbClr val="11A4AB"/>
                </a:solidFill>
              </a:rPr>
              <a:t>2</a:t>
            </a:r>
            <a:r>
              <a:rPr lang="he-IL" sz="2200" dirty="0">
                <a:solidFill>
                  <a:srgbClr val="11A4AB"/>
                </a:solidFill>
              </a:rPr>
              <a:t> לא קוטביות.</a:t>
            </a:r>
          </a:p>
          <a:p>
            <a:pPr marL="457200" indent="-457200">
              <a:spcAft>
                <a:spcPts val="1200"/>
              </a:spcAft>
              <a:buFont typeface="+mj-lt"/>
              <a:buAutoNum type="arabicPeriod"/>
            </a:pPr>
            <a:r>
              <a:rPr lang="he-IL" sz="2200" dirty="0"/>
              <a:t>	טמפרטורת </a:t>
            </a:r>
            <a:r>
              <a:rPr lang="he-IL" sz="2200" dirty="0">
                <a:solidFill>
                  <a:srgbClr val="192A72"/>
                </a:solidFill>
              </a:rPr>
              <a:t>ה</a:t>
            </a:r>
            <a:r>
              <a:rPr lang="he-IL" sz="2200" dirty="0"/>
              <a:t>רתיחה של</a:t>
            </a:r>
            <a:r>
              <a:rPr lang="en-US" sz="2200" dirty="0"/>
              <a:t>CF</a:t>
            </a:r>
            <a:r>
              <a:rPr lang="en-US" sz="2200" baseline="-25000" dirty="0"/>
              <a:t>4</a:t>
            </a:r>
            <a:r>
              <a:rPr lang="en-US" sz="2200" dirty="0"/>
              <a:t> </a:t>
            </a:r>
            <a:r>
              <a:rPr lang="he-IL" sz="2200" dirty="0"/>
              <a:t> גבוהה מזו של</a:t>
            </a:r>
            <a:r>
              <a:rPr lang="en-US" sz="2200" dirty="0"/>
              <a:t>CCl</a:t>
            </a:r>
            <a:r>
              <a:rPr lang="en-US" sz="2200" baseline="-25000" dirty="0"/>
              <a:t>4</a:t>
            </a:r>
            <a:r>
              <a:rPr lang="en-US" sz="2200" dirty="0"/>
              <a:t> </a:t>
            </a:r>
            <a:r>
              <a:rPr lang="he-IL" sz="2200" dirty="0"/>
              <a:t> כיוון 	שאטום</a:t>
            </a:r>
            <a:r>
              <a:rPr lang="en-US" sz="2200" dirty="0"/>
              <a:t>F </a:t>
            </a:r>
            <a:r>
              <a:rPr lang="he-IL" sz="2200" dirty="0"/>
              <a:t> בעל </a:t>
            </a:r>
            <a:r>
              <a:rPr lang="he-IL" sz="2200" dirty="0" err="1"/>
              <a:t>אלקטרושליליות</a:t>
            </a:r>
            <a:r>
              <a:rPr lang="he-IL" sz="2200" dirty="0"/>
              <a:t> גבוהה יותר מאשר אטום </a:t>
            </a:r>
            <a:r>
              <a:rPr lang="en-US" sz="2200" dirty="0"/>
              <a:t>Cl</a:t>
            </a:r>
            <a:r>
              <a:rPr lang="he-IL" sz="2200" dirty="0"/>
              <a:t>.</a:t>
            </a:r>
          </a:p>
          <a:p>
            <a:pPr marL="457200" indent="-457200">
              <a:buFont typeface="+mj-lt"/>
              <a:buAutoNum type="arabicPeriod"/>
            </a:pPr>
            <a:r>
              <a:rPr lang="he-IL" sz="2200" dirty="0">
                <a:solidFill>
                  <a:srgbClr val="11A4AB"/>
                </a:solidFill>
              </a:rPr>
              <a:t>	טמפרטורת הרתיחה של </a:t>
            </a:r>
            <a:r>
              <a:rPr lang="en-US" sz="2200" dirty="0">
                <a:solidFill>
                  <a:srgbClr val="11A4AB"/>
                </a:solidFill>
              </a:rPr>
              <a:t>CH</a:t>
            </a:r>
            <a:r>
              <a:rPr lang="en-US" sz="2200" baseline="-25000" dirty="0">
                <a:solidFill>
                  <a:srgbClr val="11A4AB"/>
                </a:solidFill>
              </a:rPr>
              <a:t>3</a:t>
            </a:r>
            <a:r>
              <a:rPr lang="en-US" sz="2200" dirty="0">
                <a:solidFill>
                  <a:srgbClr val="11A4AB"/>
                </a:solidFill>
              </a:rPr>
              <a:t>OH</a:t>
            </a:r>
            <a:r>
              <a:rPr lang="he-IL" sz="2200" dirty="0">
                <a:solidFill>
                  <a:srgbClr val="11A4AB"/>
                </a:solidFill>
              </a:rPr>
              <a:t> גבוהה מזו של</a:t>
            </a:r>
            <a:r>
              <a:rPr lang="en-US" sz="2200" dirty="0">
                <a:solidFill>
                  <a:srgbClr val="11A4AB"/>
                </a:solidFill>
              </a:rPr>
              <a:t>CH</a:t>
            </a:r>
            <a:r>
              <a:rPr lang="en-US" sz="2200" baseline="-25000" dirty="0">
                <a:solidFill>
                  <a:srgbClr val="11A4AB"/>
                </a:solidFill>
              </a:rPr>
              <a:t>3</a:t>
            </a:r>
            <a:r>
              <a:rPr lang="en-US" sz="2200" dirty="0">
                <a:solidFill>
                  <a:srgbClr val="11A4AB"/>
                </a:solidFill>
              </a:rPr>
              <a:t>NH</a:t>
            </a:r>
            <a:r>
              <a:rPr lang="en-US" sz="2200" baseline="-25000" dirty="0">
                <a:solidFill>
                  <a:srgbClr val="11A4AB"/>
                </a:solidFill>
              </a:rPr>
              <a:t>2</a:t>
            </a:r>
            <a:r>
              <a:rPr lang="en-US" sz="2200" dirty="0">
                <a:solidFill>
                  <a:srgbClr val="11A4AB"/>
                </a:solidFill>
              </a:rPr>
              <a:t> </a:t>
            </a:r>
            <a:r>
              <a:rPr lang="he-IL" sz="2200" dirty="0">
                <a:solidFill>
                  <a:srgbClr val="11A4AB"/>
                </a:solidFill>
              </a:rPr>
              <a:t> 	כיוון </a:t>
            </a:r>
            <a:r>
              <a:rPr lang="he-IL" sz="2200" dirty="0" err="1">
                <a:solidFill>
                  <a:srgbClr val="11A4AB"/>
                </a:solidFill>
              </a:rPr>
              <a:t>שהאלקטרושליליות</a:t>
            </a:r>
            <a:r>
              <a:rPr lang="he-IL" sz="2200" dirty="0">
                <a:solidFill>
                  <a:srgbClr val="11A4AB"/>
                </a:solidFill>
              </a:rPr>
              <a:t> של  אטום</a:t>
            </a:r>
            <a:r>
              <a:rPr lang="en-US" sz="2200" dirty="0">
                <a:solidFill>
                  <a:srgbClr val="11A4AB"/>
                </a:solidFill>
              </a:rPr>
              <a:t>O </a:t>
            </a:r>
            <a:r>
              <a:rPr lang="he-IL" sz="2200" dirty="0">
                <a:solidFill>
                  <a:srgbClr val="11A4AB"/>
                </a:solidFill>
              </a:rPr>
              <a:t>  &gt;  אטום </a:t>
            </a:r>
            <a:r>
              <a:rPr lang="en-US" sz="2200" dirty="0">
                <a:solidFill>
                  <a:srgbClr val="11A4AB"/>
                </a:solidFill>
              </a:rPr>
              <a:t>N</a:t>
            </a:r>
            <a:endParaRPr lang="he-IL" sz="2200" baseline="-25000" dirty="0">
              <a:solidFill>
                <a:srgbClr val="11A4AB"/>
              </a:solidFill>
            </a:endParaRPr>
          </a:p>
        </p:txBody>
      </p:sp>
      <p:sp>
        <p:nvSpPr>
          <p:cNvPr id="11" name="Rounded Rectangle 10"/>
          <p:cNvSpPr/>
          <p:nvPr/>
        </p:nvSpPr>
        <p:spPr>
          <a:xfrm>
            <a:off x="394636" y="4929292"/>
            <a:ext cx="7973712" cy="76906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3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חוזק קשרי מימן</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515273" y="1630008"/>
            <a:ext cx="11161453" cy="4299154"/>
          </a:xfrm>
        </p:spPr>
        <p:txBody>
          <a:bodyPr>
            <a:normAutofit/>
          </a:bodyPr>
          <a:lstStyle/>
          <a:p>
            <a:pPr marL="0" indent="0" defTabSz="914400" eaLnBrk="0" fontAlgn="base" hangingPunct="0">
              <a:spcBef>
                <a:spcPct val="0"/>
              </a:spcBef>
              <a:spcAft>
                <a:spcPct val="0"/>
              </a:spcAft>
              <a:buNone/>
              <a:tabLst>
                <a:tab pos="503238" algn="l"/>
              </a:tabLst>
            </a:pPr>
            <a:r>
              <a:rPr lang="he-IL" altLang="en-US" dirty="0">
                <a:solidFill>
                  <a:srgbClr val="192A72"/>
                </a:solidFill>
                <a:latin typeface="+mj-lt"/>
                <a:ea typeface="Times New Roman" panose="02020603050405020304" pitchFamily="18" charset="0"/>
                <a:cs typeface="+mn-cs"/>
              </a:rPr>
              <a:t>כדי לקבוע כמה קשרי מימן יש ביכולתה של מולקולה ליצור, יש </a:t>
            </a:r>
            <a:r>
              <a:rPr lang="he-IL" altLang="en-US" dirty="0">
                <a:solidFill>
                  <a:schemeClr val="tx1"/>
                </a:solidFill>
                <a:latin typeface="+mj-lt"/>
                <a:ea typeface="Times New Roman" panose="02020603050405020304" pitchFamily="18" charset="0"/>
                <a:cs typeface="+mn-cs"/>
              </a:rPr>
              <a:t>לספור את מספר המוקדים האפשריים ליצירת קשרי מימן.  לא כל מוקד חייב ליצור בפועל קשר מימני.</a:t>
            </a:r>
          </a:p>
          <a:p>
            <a:pPr marL="0" indent="0" defTabSz="914400" eaLnBrk="0" fontAlgn="base" hangingPunct="0">
              <a:spcBef>
                <a:spcPct val="0"/>
              </a:spcBef>
              <a:spcAft>
                <a:spcPct val="0"/>
              </a:spcAft>
              <a:buNone/>
              <a:tabLst>
                <a:tab pos="503238" algn="l"/>
              </a:tabLst>
            </a:pPr>
            <a:r>
              <a:rPr lang="he-IL" altLang="en-US" dirty="0">
                <a:solidFill>
                  <a:schemeClr val="tx1"/>
                </a:solidFill>
                <a:latin typeface="+mj-lt"/>
                <a:ea typeface="Times New Roman" panose="02020603050405020304" pitchFamily="18" charset="0"/>
                <a:cs typeface="+mn-cs"/>
              </a:rPr>
              <a:t>מוקד ליצירת קשרי מימן יכול להיות המימן עצמו, בעל המטען החלקי החיובי, שנמשך לזוג הלא קושר </a:t>
            </a:r>
            <a:r>
              <a:rPr lang="he-IL" altLang="en-US" dirty="0">
                <a:solidFill>
                  <a:srgbClr val="192A72"/>
                </a:solidFill>
                <a:latin typeface="+mj-lt"/>
                <a:ea typeface="Times New Roman" panose="02020603050405020304" pitchFamily="18" charset="0"/>
                <a:cs typeface="+mn-cs"/>
              </a:rPr>
              <a:t>השלילי של מולקולה סמוכה, </a:t>
            </a:r>
            <a:r>
              <a:rPr lang="he-IL" altLang="en-US" u="sng" dirty="0">
                <a:solidFill>
                  <a:srgbClr val="192A72"/>
                </a:solidFill>
                <a:latin typeface="+mj-lt"/>
                <a:ea typeface="Times New Roman" panose="02020603050405020304" pitchFamily="18" charset="0"/>
                <a:cs typeface="+mn-cs"/>
              </a:rPr>
              <a:t>או</a:t>
            </a:r>
            <a:r>
              <a:rPr lang="he-IL" altLang="en-US" dirty="0">
                <a:solidFill>
                  <a:srgbClr val="192A72"/>
                </a:solidFill>
                <a:latin typeface="+mj-lt"/>
                <a:ea typeface="Times New Roman" panose="02020603050405020304" pitchFamily="18" charset="0"/>
                <a:cs typeface="+mn-cs"/>
              </a:rPr>
              <a:t> זוג אלקטרונים </a:t>
            </a:r>
            <a:r>
              <a:rPr lang="he-IL" altLang="en-US" dirty="0">
                <a:solidFill>
                  <a:schemeClr val="tx1"/>
                </a:solidFill>
                <a:latin typeface="+mj-lt"/>
                <a:ea typeface="Times New Roman" panose="02020603050405020304" pitchFamily="18" charset="0"/>
                <a:cs typeface="+mn-cs"/>
              </a:rPr>
              <a:t>לא קושר של אטום קטן </a:t>
            </a:r>
            <a:r>
              <a:rPr lang="he-IL" altLang="en-US" dirty="0" err="1">
                <a:solidFill>
                  <a:srgbClr val="192A72"/>
                </a:solidFill>
                <a:latin typeface="+mj-lt"/>
                <a:ea typeface="Times New Roman" panose="02020603050405020304" pitchFamily="18" charset="0"/>
                <a:cs typeface="+mn-cs"/>
              </a:rPr>
              <a:t>ואלקטרושלילי</a:t>
            </a:r>
            <a:r>
              <a:rPr lang="he-IL" altLang="en-US" dirty="0">
                <a:solidFill>
                  <a:srgbClr val="192A72"/>
                </a:solidFill>
                <a:latin typeface="+mj-lt"/>
                <a:ea typeface="Times New Roman" panose="02020603050405020304" pitchFamily="18" charset="0"/>
                <a:cs typeface="+mn-cs"/>
              </a:rPr>
              <a:t>.</a:t>
            </a:r>
            <a:endParaRPr lang="he-IL" altLang="en-US" strike="sngStrike" dirty="0">
              <a:solidFill>
                <a:schemeClr val="tx1"/>
              </a:solidFill>
              <a:latin typeface="+mj-lt"/>
              <a:ea typeface="Times New Roman" panose="02020603050405020304" pitchFamily="18" charset="0"/>
              <a:cs typeface="+mn-cs"/>
            </a:endParaRPr>
          </a:p>
          <a:p>
            <a:pPr marL="0" indent="0" defTabSz="914400" eaLnBrk="0" fontAlgn="base" hangingPunct="0">
              <a:spcBef>
                <a:spcPct val="0"/>
              </a:spcBef>
              <a:spcAft>
                <a:spcPct val="0"/>
              </a:spcAft>
              <a:buNone/>
              <a:tabLst>
                <a:tab pos="503238" algn="l"/>
              </a:tabLst>
            </a:pPr>
            <a:endParaRPr lang="en-US" altLang="en-US" dirty="0">
              <a:solidFill>
                <a:schemeClr val="tx1"/>
              </a:solidFill>
              <a:latin typeface="+mj-lt"/>
            </a:endParaRPr>
          </a:p>
          <a:p>
            <a:pPr marL="0" lvl="0" indent="0" defTabSz="914400" eaLnBrk="0" fontAlgn="base" hangingPunct="0">
              <a:spcBef>
                <a:spcPct val="0"/>
              </a:spcBef>
              <a:spcAft>
                <a:spcPct val="0"/>
              </a:spcAft>
              <a:buNone/>
              <a:tabLst>
                <a:tab pos="503238" algn="l"/>
              </a:tabLst>
            </a:pPr>
            <a:r>
              <a:rPr lang="he-IL" altLang="en-US" dirty="0">
                <a:solidFill>
                  <a:schemeClr val="tx1"/>
                </a:solidFill>
                <a:latin typeface="+mj-lt"/>
                <a:ea typeface="Times New Roman" panose="02020603050405020304" pitchFamily="18" charset="0"/>
              </a:rPr>
              <a:t>לדוגמא, מולקולת המים בעלת 4 מוקדים ליצירת קשרי מימן:</a:t>
            </a:r>
          </a:p>
          <a:p>
            <a:pPr marL="0" lvl="0" indent="0" defTabSz="914400" eaLnBrk="0" fontAlgn="base" hangingPunct="0">
              <a:spcBef>
                <a:spcPct val="0"/>
              </a:spcBef>
              <a:spcAft>
                <a:spcPct val="0"/>
              </a:spcAft>
              <a:buNone/>
              <a:tabLst>
                <a:tab pos="503238" algn="l"/>
              </a:tabLst>
            </a:pPr>
            <a:endParaRPr lang="he-IL" altLang="en-US" dirty="0">
              <a:solidFill>
                <a:schemeClr val="tx1"/>
              </a:solidFill>
              <a:latin typeface="+mj-lt"/>
              <a:ea typeface="Times New Roman" panose="02020603050405020304" pitchFamily="18" charset="0"/>
            </a:endParaRPr>
          </a:p>
          <a:p>
            <a:pPr marL="0" lvl="0" indent="0" defTabSz="914400" eaLnBrk="0" fontAlgn="base" hangingPunct="0">
              <a:spcBef>
                <a:spcPct val="0"/>
              </a:spcBef>
              <a:spcAft>
                <a:spcPct val="0"/>
              </a:spcAft>
              <a:buNone/>
              <a:tabLst>
                <a:tab pos="503238" algn="l"/>
              </a:tabLst>
            </a:pPr>
            <a:r>
              <a:rPr lang="he-IL" altLang="en-US" dirty="0">
                <a:solidFill>
                  <a:schemeClr val="tx1"/>
                </a:solidFill>
                <a:latin typeface="+mj-lt"/>
                <a:ea typeface="Times New Roman" panose="02020603050405020304" pitchFamily="18" charset="0"/>
              </a:rPr>
              <a:t>					2 מימנים, 2 זוגות </a:t>
            </a:r>
            <a:r>
              <a:rPr lang="he-IL" altLang="en-US" dirty="0">
                <a:solidFill>
                  <a:srgbClr val="192A72"/>
                </a:solidFill>
                <a:latin typeface="+mj-lt"/>
                <a:ea typeface="Times New Roman" panose="02020603050405020304" pitchFamily="18" charset="0"/>
              </a:rPr>
              <a:t>אלקטרונים</a:t>
            </a:r>
            <a:r>
              <a:rPr lang="he-IL" altLang="en-US" dirty="0">
                <a:solidFill>
                  <a:srgbClr val="FF0000"/>
                </a:solidFill>
                <a:latin typeface="+mj-lt"/>
                <a:ea typeface="Times New Roman" panose="02020603050405020304" pitchFamily="18" charset="0"/>
              </a:rPr>
              <a:t> </a:t>
            </a:r>
            <a:r>
              <a:rPr lang="he-IL" altLang="en-US" dirty="0">
                <a:solidFill>
                  <a:schemeClr val="tx1"/>
                </a:solidFill>
                <a:latin typeface="+mj-lt"/>
                <a:ea typeface="Times New Roman" panose="02020603050405020304" pitchFamily="18" charset="0"/>
              </a:rPr>
              <a:t>לא קושרים</a:t>
            </a:r>
            <a:endParaRPr lang="en-US" altLang="en-US" dirty="0">
              <a:solidFill>
                <a:schemeClr val="tx1"/>
              </a:solidFill>
              <a:latin typeface="+mj-lt"/>
              <a:ea typeface="Times New Roman" panose="02020603050405020304" pitchFamily="18" charset="0"/>
            </a:endParaRPr>
          </a:p>
          <a:p>
            <a:pPr marL="0" lvl="0" indent="0" algn="l" defTabSz="914400" rtl="0" eaLnBrk="0" fontAlgn="base" hangingPunct="0">
              <a:spcBef>
                <a:spcPct val="0"/>
              </a:spcBef>
              <a:spcAft>
                <a:spcPct val="0"/>
              </a:spcAft>
              <a:buNone/>
              <a:tabLst>
                <a:tab pos="503238" algn="l"/>
              </a:tabLst>
            </a:pPr>
            <a:endParaRPr lang="en-US" altLang="en-US"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he-IL" sz="2800" dirty="0">
              <a:solidFill>
                <a:srgbClr val="192A72"/>
              </a:solidFill>
            </a:endParaRP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sp>
        <p:nvSpPr>
          <p:cNvPr id="6"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515273" y="1024128"/>
            <a:ext cx="11161453" cy="457200"/>
          </a:xfrm>
        </p:spPr>
        <p:txBody>
          <a:bodyPr/>
          <a:lstStyle/>
          <a:p>
            <a:r>
              <a:rPr lang="he-IL" dirty="0"/>
              <a:t>מוקדים ליצירת קשרי מימן</a:t>
            </a:r>
            <a:endParaRPr lang="en-US" dirty="0"/>
          </a:p>
        </p:txBody>
      </p:sp>
      <p:sp>
        <p:nvSpPr>
          <p:cNvPr id="53" name="Rectangle 56"/>
          <p:cNvSpPr>
            <a:spLocks noChangeArrowheads="1"/>
          </p:cNvSpPr>
          <p:nvPr/>
        </p:nvSpPr>
        <p:spPr bwMode="auto">
          <a:xfrm>
            <a:off x="1693679" y="2265080"/>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503238"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503238"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503238"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503238"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503238"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503238"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503238"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503238"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503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3238" algn="l"/>
              </a:tabLst>
            </a:pPr>
            <a:br>
              <a:rPr kumimoji="0" lang="en-US" altLang="en-US" sz="800" b="0" i="0" u="none" strike="noStrike" cap="none" normalizeH="0" baseline="0" dirty="0">
                <a:ln>
                  <a:noFill/>
                </a:ln>
                <a:solidFill>
                  <a:schemeClr val="tx1"/>
                </a:solidFill>
                <a:effectLst/>
              </a:rPr>
            </a:b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3238" algn="l"/>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54" name="Picture 53"/>
          <p:cNvPicPr>
            <a:picLocks noChangeAspect="1"/>
          </p:cNvPicPr>
          <p:nvPr/>
        </p:nvPicPr>
        <p:blipFill>
          <a:blip r:embed="rId3"/>
          <a:stretch>
            <a:fillRect/>
          </a:stretch>
        </p:blipFill>
        <p:spPr>
          <a:xfrm>
            <a:off x="515273" y="4831079"/>
            <a:ext cx="1990866" cy="1722865"/>
          </a:xfrm>
          <a:prstGeom prst="rect">
            <a:avLst/>
          </a:prstGeom>
        </p:spPr>
      </p:pic>
    </p:spTree>
    <p:extLst>
      <p:ext uri="{BB962C8B-B14F-4D97-AF65-F5344CB8AC3E}">
        <p14:creationId xmlns:p14="http://schemas.microsoft.com/office/powerpoint/2010/main" val="295593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ארבעה מוקדים ליצירת קשרי מימן בין מולקולות המים</a:t>
            </a:r>
            <a:endParaRPr lang="en-US" dirty="0"/>
          </a:p>
        </p:txBody>
      </p:sp>
      <p:pic>
        <p:nvPicPr>
          <p:cNvPr id="10" name="Picture 9"/>
          <p:cNvPicPr>
            <a:picLocks noChangeAspect="1"/>
          </p:cNvPicPr>
          <p:nvPr/>
        </p:nvPicPr>
        <p:blipFill>
          <a:blip r:embed="rId3"/>
          <a:stretch>
            <a:fillRect/>
          </a:stretch>
        </p:blipFill>
        <p:spPr>
          <a:xfrm>
            <a:off x="1194215" y="1938528"/>
            <a:ext cx="5726349" cy="4422096"/>
          </a:xfrm>
          <a:prstGeom prst="rect">
            <a:avLst/>
          </a:prstGeom>
        </p:spPr>
      </p:pic>
    </p:spTree>
    <p:extLst>
      <p:ext uri="{BB962C8B-B14F-4D97-AF65-F5344CB8AC3E}">
        <p14:creationId xmlns:p14="http://schemas.microsoft.com/office/powerpoint/2010/main" val="2239967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515273" y="1630008"/>
            <a:ext cx="11161453" cy="3924391"/>
          </a:xfrm>
        </p:spPr>
        <p:txBody>
          <a:bodyPr>
            <a:normAutofit/>
          </a:bodyPr>
          <a:lstStyle/>
          <a:p>
            <a:pPr marL="0" lvl="0" indent="0" defTabSz="914400" eaLnBrk="0" fontAlgn="base" hangingPunct="0">
              <a:spcBef>
                <a:spcPct val="0"/>
              </a:spcBef>
              <a:spcAft>
                <a:spcPct val="0"/>
              </a:spcAft>
              <a:buNone/>
              <a:tabLst>
                <a:tab pos="503238" algn="l"/>
              </a:tabLst>
            </a:pPr>
            <a:r>
              <a:rPr lang="he-IL" altLang="en-US" dirty="0">
                <a:solidFill>
                  <a:schemeClr val="tx1"/>
                </a:solidFill>
                <a:latin typeface="Arial" panose="020B0604020202020204" pitchFamily="34" charset="0"/>
                <a:ea typeface="Times New Roman" panose="02020603050405020304" pitchFamily="18" charset="0"/>
              </a:rPr>
              <a:t>דוגמאות נוספות:  </a:t>
            </a:r>
          </a:p>
          <a:p>
            <a:pPr marL="0" lvl="0" indent="0" defTabSz="914400" eaLnBrk="0" fontAlgn="base" hangingPunct="0">
              <a:spcBef>
                <a:spcPct val="0"/>
              </a:spcBef>
              <a:spcAft>
                <a:spcPct val="0"/>
              </a:spcAft>
              <a:buNone/>
              <a:tabLst>
                <a:tab pos="503238" algn="l"/>
              </a:tabLst>
            </a:pPr>
            <a:endParaRPr lang="he-IL" altLang="en-US" dirty="0">
              <a:solidFill>
                <a:schemeClr val="tx1"/>
              </a:solidFill>
              <a:latin typeface="Arial" panose="020B0604020202020204" pitchFamily="34" charset="0"/>
              <a:ea typeface="Times New Roman" panose="02020603050405020304" pitchFamily="18" charset="0"/>
            </a:endParaRPr>
          </a:p>
          <a:p>
            <a:pPr marL="0" lvl="0" indent="0" defTabSz="914400" eaLnBrk="0" fontAlgn="base" hangingPunct="0">
              <a:spcBef>
                <a:spcPct val="0"/>
              </a:spcBef>
              <a:spcAft>
                <a:spcPct val="0"/>
              </a:spcAft>
              <a:buNone/>
              <a:tabLst>
                <a:tab pos="503238" algn="l"/>
              </a:tabLst>
            </a:pPr>
            <a:r>
              <a:rPr lang="he-IL" altLang="en-US" dirty="0">
                <a:solidFill>
                  <a:schemeClr val="tx1"/>
                </a:solidFill>
                <a:latin typeface="Arial" panose="020B0604020202020204" pitchFamily="34" charset="0"/>
                <a:ea typeface="Times New Roman" panose="02020603050405020304" pitchFamily="18" charset="0"/>
              </a:rPr>
              <a:t>אמוניה, </a:t>
            </a:r>
            <a:r>
              <a:rPr lang="en-US" altLang="en-US" dirty="0">
                <a:solidFill>
                  <a:schemeClr val="tx1"/>
                </a:solidFill>
                <a:latin typeface="Arial" panose="020B0604020202020204" pitchFamily="34" charset="0"/>
                <a:ea typeface="Times New Roman" panose="02020603050405020304" pitchFamily="18" charset="0"/>
              </a:rPr>
              <a:t>NH</a:t>
            </a:r>
            <a:r>
              <a:rPr lang="en-US" altLang="en-US" baseline="-25000" dirty="0">
                <a:solidFill>
                  <a:schemeClr val="tx1"/>
                </a:solidFill>
                <a:latin typeface="Arial" panose="020B0604020202020204" pitchFamily="34" charset="0"/>
                <a:ea typeface="Times New Roman" panose="02020603050405020304" pitchFamily="18" charset="0"/>
              </a:rPr>
              <a:t>3</a:t>
            </a:r>
            <a:endParaRPr lang="he-IL" altLang="en-US" dirty="0">
              <a:solidFill>
                <a:schemeClr val="tx1"/>
              </a:solidFill>
              <a:latin typeface="Arial" panose="020B0604020202020204" pitchFamily="34" charset="0"/>
              <a:ea typeface="Times New Roman" panose="02020603050405020304" pitchFamily="18" charset="0"/>
            </a:endParaRPr>
          </a:p>
          <a:p>
            <a:pPr marL="0" lvl="0" indent="0" defTabSz="914400" eaLnBrk="0" fontAlgn="base" hangingPunct="0">
              <a:spcBef>
                <a:spcPct val="0"/>
              </a:spcBef>
              <a:spcAft>
                <a:spcPct val="0"/>
              </a:spcAft>
              <a:buNone/>
              <a:tabLst>
                <a:tab pos="503238" algn="l"/>
              </a:tabLst>
            </a:pPr>
            <a:r>
              <a:rPr lang="he-IL" altLang="en-US" dirty="0">
                <a:solidFill>
                  <a:schemeClr val="tx1"/>
                </a:solidFill>
                <a:latin typeface="Arial" panose="020B0604020202020204" pitchFamily="34" charset="0"/>
                <a:ea typeface="Times New Roman" panose="02020603050405020304" pitchFamily="18" charset="0"/>
              </a:rPr>
              <a:t>4 מוקדים:  3 מימנים </a:t>
            </a:r>
            <a:r>
              <a:rPr lang="he-IL" altLang="en-US" dirty="0">
                <a:solidFill>
                  <a:srgbClr val="192A72"/>
                </a:solidFill>
                <a:latin typeface="Arial" panose="020B0604020202020204" pitchFamily="34" charset="0"/>
                <a:ea typeface="Times New Roman" panose="02020603050405020304" pitchFamily="18" charset="0"/>
              </a:rPr>
              <a:t>וזוג אלקטרונים </a:t>
            </a:r>
            <a:r>
              <a:rPr lang="he-IL" altLang="en-US" dirty="0">
                <a:solidFill>
                  <a:schemeClr val="tx1"/>
                </a:solidFill>
                <a:latin typeface="Arial" panose="020B0604020202020204" pitchFamily="34" charset="0"/>
                <a:ea typeface="Times New Roman" panose="02020603050405020304" pitchFamily="18" charset="0"/>
              </a:rPr>
              <a:t>לא קושר אחד.</a:t>
            </a:r>
          </a:p>
          <a:p>
            <a:pPr marL="0" lvl="0" indent="0" defTabSz="914400" eaLnBrk="0" fontAlgn="base" hangingPunct="0">
              <a:spcBef>
                <a:spcPct val="0"/>
              </a:spcBef>
              <a:spcAft>
                <a:spcPct val="0"/>
              </a:spcAft>
              <a:buNone/>
              <a:tabLst>
                <a:tab pos="503238" algn="l"/>
              </a:tabLst>
            </a:pPr>
            <a:endParaRPr lang="he-IL" altLang="en-US" dirty="0">
              <a:solidFill>
                <a:schemeClr val="tx1"/>
              </a:solidFill>
              <a:latin typeface="Arial" panose="020B0604020202020204" pitchFamily="34" charset="0"/>
              <a:ea typeface="Times New Roman" panose="02020603050405020304" pitchFamily="18" charset="0"/>
            </a:endParaRPr>
          </a:p>
          <a:p>
            <a:pPr marL="0" lvl="0" indent="0" defTabSz="914400" eaLnBrk="0" fontAlgn="base" hangingPunct="0">
              <a:spcBef>
                <a:spcPct val="0"/>
              </a:spcBef>
              <a:spcAft>
                <a:spcPct val="0"/>
              </a:spcAft>
              <a:buNone/>
              <a:tabLst>
                <a:tab pos="503238" algn="l"/>
              </a:tabLst>
            </a:pPr>
            <a:r>
              <a:rPr lang="he-IL" altLang="en-US" dirty="0" err="1">
                <a:solidFill>
                  <a:schemeClr val="tx1"/>
                </a:solidFill>
                <a:latin typeface="Arial" panose="020B0604020202020204" pitchFamily="34" charset="0"/>
                <a:ea typeface="Times New Roman" panose="02020603050405020304" pitchFamily="18" charset="0"/>
              </a:rPr>
              <a:t>מתאנול</a:t>
            </a:r>
            <a:r>
              <a:rPr lang="he-IL" altLang="en-US" dirty="0">
                <a:solidFill>
                  <a:schemeClr val="tx1"/>
                </a:solidFill>
                <a:latin typeface="Arial" panose="020B0604020202020204" pitchFamily="34" charset="0"/>
                <a:ea typeface="Times New Roman" panose="02020603050405020304" pitchFamily="18" charset="0"/>
              </a:rPr>
              <a:t>, </a:t>
            </a:r>
            <a:r>
              <a:rPr lang="en-US" altLang="en-US" dirty="0">
                <a:solidFill>
                  <a:schemeClr val="tx1"/>
                </a:solidFill>
                <a:latin typeface="Arial" panose="020B0604020202020204" pitchFamily="34" charset="0"/>
                <a:ea typeface="Times New Roman" panose="02020603050405020304" pitchFamily="18" charset="0"/>
              </a:rPr>
              <a:t>CH</a:t>
            </a:r>
            <a:r>
              <a:rPr lang="en-US" altLang="en-US" baseline="-25000" dirty="0">
                <a:solidFill>
                  <a:schemeClr val="tx1"/>
                </a:solidFill>
                <a:latin typeface="Arial" panose="020B0604020202020204" pitchFamily="34" charset="0"/>
                <a:ea typeface="Times New Roman" panose="02020603050405020304" pitchFamily="18" charset="0"/>
              </a:rPr>
              <a:t>3</a:t>
            </a:r>
            <a:r>
              <a:rPr lang="en-US" altLang="en-US" dirty="0">
                <a:solidFill>
                  <a:schemeClr val="tx1"/>
                </a:solidFill>
                <a:latin typeface="Arial" panose="020B0604020202020204" pitchFamily="34" charset="0"/>
                <a:ea typeface="Times New Roman" panose="02020603050405020304" pitchFamily="18" charset="0"/>
              </a:rPr>
              <a:t>OH</a:t>
            </a:r>
            <a:endParaRPr lang="he-IL" altLang="en-US" dirty="0">
              <a:solidFill>
                <a:schemeClr val="tx1"/>
              </a:solidFill>
              <a:latin typeface="Arial" panose="020B0604020202020204" pitchFamily="34" charset="0"/>
              <a:ea typeface="Times New Roman" panose="02020603050405020304" pitchFamily="18" charset="0"/>
            </a:endParaRPr>
          </a:p>
          <a:p>
            <a:pPr marL="0" lvl="0" indent="0" defTabSz="914400" eaLnBrk="0" fontAlgn="base" hangingPunct="0">
              <a:spcBef>
                <a:spcPct val="0"/>
              </a:spcBef>
              <a:spcAft>
                <a:spcPct val="0"/>
              </a:spcAft>
              <a:buNone/>
              <a:tabLst>
                <a:tab pos="503238" algn="l"/>
              </a:tabLst>
            </a:pPr>
            <a:r>
              <a:rPr lang="he-IL" altLang="en-US" dirty="0">
                <a:solidFill>
                  <a:schemeClr val="tx1"/>
                </a:solidFill>
                <a:latin typeface="Arial" panose="020B0604020202020204" pitchFamily="34" charset="0"/>
                <a:ea typeface="Times New Roman" panose="02020603050405020304" pitchFamily="18" charset="0"/>
              </a:rPr>
              <a:t>3 מוקדים: מימן אחד ושני זוגות אלקטרונים לא קושרים.</a:t>
            </a:r>
          </a:p>
          <a:p>
            <a:pPr marL="0" lvl="0" indent="0" defTabSz="914400" eaLnBrk="0" fontAlgn="base" hangingPunct="0">
              <a:spcBef>
                <a:spcPct val="0"/>
              </a:spcBef>
              <a:spcAft>
                <a:spcPct val="0"/>
              </a:spcAft>
              <a:buNone/>
              <a:tabLst>
                <a:tab pos="503238" algn="l"/>
              </a:tabLst>
            </a:pPr>
            <a:endParaRPr lang="he-IL" altLang="en-US" dirty="0">
              <a:solidFill>
                <a:schemeClr val="tx1"/>
              </a:solidFill>
              <a:latin typeface="Arial" panose="020B0604020202020204" pitchFamily="34" charset="0"/>
              <a:ea typeface="Times New Roman" panose="02020603050405020304" pitchFamily="18" charset="0"/>
            </a:endParaRPr>
          </a:p>
          <a:p>
            <a:pPr marL="0" lvl="0" indent="0" defTabSz="914400" eaLnBrk="0" fontAlgn="base" hangingPunct="0">
              <a:spcBef>
                <a:spcPct val="0"/>
              </a:spcBef>
              <a:spcAft>
                <a:spcPct val="0"/>
              </a:spcAft>
              <a:buNone/>
              <a:tabLst>
                <a:tab pos="503238" algn="l"/>
              </a:tabLst>
            </a:pPr>
            <a:endParaRPr lang="en-US" altLang="en-US" dirty="0">
              <a:solidFill>
                <a:schemeClr val="tx1"/>
              </a:solidFill>
              <a:latin typeface="Arial" panose="020B0604020202020204" pitchFamily="34" charset="0"/>
              <a:ea typeface="Times New Roman" panose="02020603050405020304" pitchFamily="18" charset="0"/>
            </a:endParaRPr>
          </a:p>
          <a:p>
            <a:pPr marL="0" lvl="0" indent="0" algn="l" defTabSz="914400" rtl="0" eaLnBrk="0" fontAlgn="base" hangingPunct="0">
              <a:spcBef>
                <a:spcPct val="0"/>
              </a:spcBef>
              <a:spcAft>
                <a:spcPct val="0"/>
              </a:spcAft>
              <a:buNone/>
              <a:tabLst>
                <a:tab pos="503238" algn="l"/>
              </a:tabLst>
            </a:pPr>
            <a:endParaRPr lang="en-US" altLang="en-US"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he-IL" sz="2800" dirty="0">
              <a:solidFill>
                <a:srgbClr val="192A72"/>
              </a:solidFill>
            </a:endParaRP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sp>
        <p:nvSpPr>
          <p:cNvPr id="6"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515273" y="1024128"/>
            <a:ext cx="11161453" cy="457200"/>
          </a:xfrm>
        </p:spPr>
        <p:txBody>
          <a:bodyPr/>
          <a:lstStyle/>
          <a:p>
            <a:r>
              <a:rPr lang="he-IL" dirty="0"/>
              <a:t>מוקדים ליצירת קשרי מימן</a:t>
            </a:r>
            <a:endParaRPr lang="en-US" dirty="0"/>
          </a:p>
        </p:txBody>
      </p:sp>
      <p:sp>
        <p:nvSpPr>
          <p:cNvPr id="53" name="Rectangle 56"/>
          <p:cNvSpPr>
            <a:spLocks noChangeArrowheads="1"/>
          </p:cNvSpPr>
          <p:nvPr/>
        </p:nvSpPr>
        <p:spPr bwMode="auto">
          <a:xfrm>
            <a:off x="1693679" y="2265080"/>
            <a:ext cx="184731"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503238"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503238"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503238"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503238"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503238"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503238"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503238"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503238"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503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03238" algn="l"/>
              </a:tabLst>
            </a:pPr>
            <a:br>
              <a:rPr kumimoji="0" lang="en-US" altLang="en-US" sz="800" b="0" i="0" u="none" strike="noStrike" cap="none" normalizeH="0" baseline="0" dirty="0">
                <a:ln>
                  <a:noFill/>
                </a:ln>
                <a:solidFill>
                  <a:schemeClr val="tx1"/>
                </a:solidFill>
                <a:effectLst/>
              </a:rPr>
            </a:br>
            <a:endPar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03238" algn="l"/>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786044" y="1652402"/>
            <a:ext cx="2190863" cy="1803493"/>
          </a:xfrm>
          <a:prstGeom prst="rect">
            <a:avLst/>
          </a:prstGeom>
        </p:spPr>
      </p:pic>
      <p:pic>
        <p:nvPicPr>
          <p:cNvPr id="8" name="Picture 7"/>
          <p:cNvPicPr>
            <a:picLocks noChangeAspect="1"/>
          </p:cNvPicPr>
          <p:nvPr/>
        </p:nvPicPr>
        <p:blipFill>
          <a:blip r:embed="rId4"/>
          <a:stretch>
            <a:fillRect/>
          </a:stretch>
        </p:blipFill>
        <p:spPr>
          <a:xfrm>
            <a:off x="2010069" y="4131081"/>
            <a:ext cx="2071043" cy="1512462"/>
          </a:xfrm>
          <a:prstGeom prst="rect">
            <a:avLst/>
          </a:prstGeom>
        </p:spPr>
      </p:pic>
    </p:spTree>
    <p:extLst>
      <p:ext uri="{BB962C8B-B14F-4D97-AF65-F5344CB8AC3E}">
        <p14:creationId xmlns:p14="http://schemas.microsoft.com/office/powerpoint/2010/main" val="3341944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 מימן</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ארבעה מוקדים ליצירת קשרי מימן בין מולקולות </a:t>
            </a:r>
            <a:r>
              <a:rPr lang="he-IL" dirty="0" err="1"/>
              <a:t>האמוניה</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481328"/>
            <a:ext cx="11284840" cy="4073071"/>
          </a:xfrm>
        </p:spPr>
        <p:txBody>
          <a:bodyPr>
            <a:normAutofit/>
          </a:bodyPr>
          <a:lstStyle/>
          <a:p>
            <a:pPr marL="0" indent="0">
              <a:buNone/>
            </a:pPr>
            <a:endParaRPr lang="en-US" sz="2400"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pic>
        <p:nvPicPr>
          <p:cNvPr id="5" name="Picture 4"/>
          <p:cNvPicPr>
            <a:picLocks noChangeAspect="1"/>
          </p:cNvPicPr>
          <p:nvPr/>
        </p:nvPicPr>
        <p:blipFill>
          <a:blip r:embed="rId3"/>
          <a:stretch>
            <a:fillRect/>
          </a:stretch>
        </p:blipFill>
        <p:spPr>
          <a:xfrm>
            <a:off x="768897" y="1833554"/>
            <a:ext cx="6935847" cy="3383339"/>
          </a:xfrm>
          <a:prstGeom prst="rect">
            <a:avLst/>
          </a:prstGeom>
        </p:spPr>
      </p:pic>
    </p:spTree>
    <p:extLst>
      <p:ext uri="{BB962C8B-B14F-4D97-AF65-F5344CB8AC3E}">
        <p14:creationId xmlns:p14="http://schemas.microsoft.com/office/powerpoint/2010/main" val="261952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515273" y="1024128"/>
            <a:ext cx="11161453" cy="804672"/>
          </a:xfrm>
        </p:spPr>
        <p:txBody>
          <a:bodyPr/>
          <a:lstStyle/>
          <a:p>
            <a:r>
              <a:rPr lang="he-IL" dirty="0"/>
              <a:t>טמפרטורות רתיחה של חומרים בעלי שוני במספר המוקדים ליצירת קשרי מימן</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977480"/>
            <a:ext cx="11284840" cy="3576919"/>
          </a:xfrm>
        </p:spPr>
        <p:txBody>
          <a:bodyPr>
            <a:normAutofit/>
          </a:bodyPr>
          <a:lstStyle/>
          <a:p>
            <a:pPr marL="0" indent="0">
              <a:lnSpc>
                <a:spcPct val="150000"/>
              </a:lnSpc>
              <a:spcAft>
                <a:spcPts val="1000"/>
              </a:spcAft>
              <a:buNone/>
            </a:pPr>
            <a:r>
              <a:rPr lang="he-IL" dirty="0" err="1"/>
              <a:t>לכהל</a:t>
            </a:r>
            <a:r>
              <a:rPr lang="he-IL" dirty="0"/>
              <a:t> 1,3 </a:t>
            </a:r>
            <a:r>
              <a:rPr lang="he-IL" dirty="0" err="1"/>
              <a:t>פרופאנדיול</a:t>
            </a:r>
            <a:r>
              <a:rPr lang="he-IL" dirty="0"/>
              <a:t> טמפרטורת רתיחה גבוהה  מאשר ל 1-בוטאנול .</a:t>
            </a:r>
          </a:p>
          <a:p>
            <a:pPr marL="0" indent="0">
              <a:lnSpc>
                <a:spcPct val="150000"/>
              </a:lnSpc>
              <a:spcAft>
                <a:spcPts val="1000"/>
              </a:spcAft>
              <a:buNone/>
            </a:pPr>
            <a:r>
              <a:rPr lang="he-IL" dirty="0">
                <a:solidFill>
                  <a:srgbClr val="192A72"/>
                </a:solidFill>
              </a:rPr>
              <a:t>הסבירו עובדה זו.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pic>
        <p:nvPicPr>
          <p:cNvPr id="13" name="Picture 12"/>
          <p:cNvPicPr>
            <a:picLocks noChangeAspect="1"/>
          </p:cNvPicPr>
          <p:nvPr/>
        </p:nvPicPr>
        <p:blipFill>
          <a:blip r:embed="rId3"/>
          <a:stretch>
            <a:fillRect/>
          </a:stretch>
        </p:blipFill>
        <p:spPr>
          <a:xfrm>
            <a:off x="250952" y="3296109"/>
            <a:ext cx="8338866" cy="1389811"/>
          </a:xfrm>
          <a:prstGeom prst="rect">
            <a:avLst/>
          </a:prstGeom>
        </p:spPr>
      </p:pic>
    </p:spTree>
    <p:extLst>
      <p:ext uri="{BB962C8B-B14F-4D97-AF65-F5344CB8AC3E}">
        <p14:creationId xmlns:p14="http://schemas.microsoft.com/office/powerpoint/2010/main" val="1788474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טמפרטורות רתיחה של חומרים בעלי סוג קישור </a:t>
            </a:r>
            <a:r>
              <a:rPr lang="he-IL" dirty="0" err="1"/>
              <a:t>בינמולקולרי</a:t>
            </a:r>
            <a:r>
              <a:rPr lang="he-IL" dirty="0"/>
              <a:t> שונה</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3924391"/>
          </a:xfrm>
        </p:spPr>
        <p:txBody>
          <a:bodyPr>
            <a:normAutofit/>
          </a:bodyPr>
          <a:lstStyle/>
          <a:p>
            <a:pPr marL="0" indent="0">
              <a:lnSpc>
                <a:spcPct val="150000"/>
              </a:lnSpc>
              <a:spcAft>
                <a:spcPts val="1000"/>
              </a:spcAft>
              <a:buNone/>
            </a:pPr>
            <a:r>
              <a:rPr lang="he-IL" dirty="0">
                <a:solidFill>
                  <a:srgbClr val="192A72"/>
                </a:solidFill>
              </a:rPr>
              <a:t>		</a:t>
            </a:r>
          </a:p>
        </p:txBody>
      </p:sp>
      <p:graphicFrame>
        <p:nvGraphicFramePr>
          <p:cNvPr id="11" name="Table 5"/>
          <p:cNvGraphicFramePr>
            <a:graphicFrameLocks noGrp="1"/>
          </p:cNvGraphicFramePr>
          <p:nvPr>
            <p:extLst>
              <p:ext uri="{D42A27DB-BD31-4B8C-83A1-F6EECF244321}">
                <p14:modId xmlns:p14="http://schemas.microsoft.com/office/powerpoint/2010/main" val="3129620591"/>
              </p:ext>
            </p:extLst>
          </p:nvPr>
        </p:nvGraphicFramePr>
        <p:xfrm>
          <a:off x="198087" y="1478187"/>
          <a:ext cx="10822838" cy="5120640"/>
        </p:xfrm>
        <a:graphic>
          <a:graphicData uri="http://schemas.openxmlformats.org/drawingml/2006/table">
            <a:tbl>
              <a:tblPr firstRow="1" bandRow="1">
                <a:tableStyleId>{073A0DAA-6AF3-43AB-8588-CEC1D06C72B9}</a:tableStyleId>
              </a:tblPr>
              <a:tblGrid>
                <a:gridCol w="4089789">
                  <a:extLst>
                    <a:ext uri="{9D8B030D-6E8A-4147-A177-3AD203B41FA5}">
                      <a16:colId xmlns:a16="http://schemas.microsoft.com/office/drawing/2014/main" val="3985513349"/>
                    </a:ext>
                  </a:extLst>
                </a:gridCol>
                <a:gridCol w="4089789">
                  <a:extLst>
                    <a:ext uri="{9D8B030D-6E8A-4147-A177-3AD203B41FA5}">
                      <a16:colId xmlns:a16="http://schemas.microsoft.com/office/drawing/2014/main" val="887635665"/>
                    </a:ext>
                  </a:extLst>
                </a:gridCol>
                <a:gridCol w="2643260">
                  <a:extLst>
                    <a:ext uri="{9D8B030D-6E8A-4147-A177-3AD203B41FA5}">
                      <a16:colId xmlns:a16="http://schemas.microsoft.com/office/drawing/2014/main" val="3257623676"/>
                    </a:ext>
                  </a:extLst>
                </a:gridCol>
              </a:tblGrid>
              <a:tr h="370840">
                <a:tc>
                  <a:txBody>
                    <a:bodyPr/>
                    <a:lstStyle/>
                    <a:p>
                      <a:pPr algn="ctr"/>
                      <a:r>
                        <a:rPr lang="he-IL" sz="2000" dirty="0">
                          <a:solidFill>
                            <a:schemeClr val="bg1"/>
                          </a:solidFill>
                          <a:cs typeface="+mn-cs"/>
                        </a:rPr>
                        <a:t>1 </a:t>
                      </a:r>
                      <a:r>
                        <a:rPr lang="he-IL" sz="2000" dirty="0" err="1">
                          <a:solidFill>
                            <a:schemeClr val="bg1"/>
                          </a:solidFill>
                          <a:cs typeface="+mn-cs"/>
                        </a:rPr>
                        <a:t>בוטאנול</a:t>
                      </a:r>
                      <a:endParaRPr lang="en-US" sz="2000" strike="sngStrike" dirty="0">
                        <a:solidFill>
                          <a:schemeClr val="bg1"/>
                        </a:solidFill>
                        <a:cs typeface="+mn-cs"/>
                      </a:endParaRPr>
                    </a:p>
                  </a:txBody>
                  <a:tcPr anchor="ctr"/>
                </a:tc>
                <a:tc>
                  <a:txBody>
                    <a:bodyPr/>
                    <a:lstStyle/>
                    <a:p>
                      <a:pPr algn="ctr"/>
                      <a:r>
                        <a:rPr lang="he-IL" sz="2000" dirty="0">
                          <a:solidFill>
                            <a:schemeClr val="bg1"/>
                          </a:solidFill>
                          <a:cs typeface="+mn-cs"/>
                        </a:rPr>
                        <a:t>1,3</a:t>
                      </a:r>
                      <a:r>
                        <a:rPr lang="he-IL" sz="2000" baseline="0" dirty="0">
                          <a:solidFill>
                            <a:schemeClr val="bg1"/>
                          </a:solidFill>
                          <a:cs typeface="+mn-cs"/>
                        </a:rPr>
                        <a:t> </a:t>
                      </a:r>
                      <a:r>
                        <a:rPr lang="he-IL" sz="2000" dirty="0" err="1">
                          <a:solidFill>
                            <a:schemeClr val="bg1"/>
                          </a:solidFill>
                          <a:cs typeface="+mn-cs"/>
                        </a:rPr>
                        <a:t>פרופאנדיול</a:t>
                      </a:r>
                      <a:r>
                        <a:rPr lang="he-IL" sz="2000" dirty="0">
                          <a:solidFill>
                            <a:schemeClr val="bg1"/>
                          </a:solidFill>
                          <a:cs typeface="+mn-cs"/>
                        </a:rPr>
                        <a:t> </a:t>
                      </a:r>
                      <a:endParaRPr lang="en-US" sz="2000" dirty="0">
                        <a:solidFill>
                          <a:schemeClr val="bg1"/>
                        </a:solidFill>
                        <a:cs typeface="+mn-cs"/>
                      </a:endParaRPr>
                    </a:p>
                  </a:txBody>
                  <a:tcPr anchor="ctr"/>
                </a:tc>
                <a:tc>
                  <a:txBody>
                    <a:bodyPr/>
                    <a:lstStyle/>
                    <a:p>
                      <a:pPr algn="ctr"/>
                      <a:r>
                        <a:rPr lang="he-IL" sz="2000" dirty="0">
                          <a:solidFill>
                            <a:schemeClr val="bg1"/>
                          </a:solidFill>
                          <a:cs typeface="+mn-cs"/>
                        </a:rPr>
                        <a:t>קריטריון</a:t>
                      </a:r>
                      <a:r>
                        <a:rPr lang="he-IL" sz="2000" baseline="0" dirty="0">
                          <a:solidFill>
                            <a:schemeClr val="bg1"/>
                          </a:solidFill>
                          <a:cs typeface="+mn-cs"/>
                        </a:rPr>
                        <a:t> להשוואה</a:t>
                      </a:r>
                      <a:endParaRPr lang="en-US" sz="2000" dirty="0">
                        <a:solidFill>
                          <a:schemeClr val="bg1"/>
                        </a:solidFill>
                        <a:cs typeface="+mn-cs"/>
                      </a:endParaRPr>
                    </a:p>
                  </a:txBody>
                  <a:tcPr anchor="ctr"/>
                </a:tc>
                <a:extLst>
                  <a:ext uri="{0D108BD9-81ED-4DB2-BD59-A6C34878D82A}">
                    <a16:rowId xmlns:a16="http://schemas.microsoft.com/office/drawing/2014/main" val="1003972450"/>
                  </a:ext>
                </a:extLst>
              </a:tr>
              <a:tr h="37084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mn-cs"/>
                        </a:rPr>
                        <a:t>34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mn-cs"/>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mn-cs"/>
                        </a:rPr>
                        <a:t>42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mn-cs"/>
                      </a:endParaRPr>
                    </a:p>
                  </a:txBody>
                  <a:tcPr anchor="ctr"/>
                </a:tc>
                <a:tc>
                  <a:txBody>
                    <a:bodyPr/>
                    <a:lstStyle/>
                    <a:p>
                      <a:pPr algn="ctr"/>
                      <a:r>
                        <a:rPr lang="he-IL" sz="2000" dirty="0">
                          <a:cs typeface="+mn-cs"/>
                        </a:rPr>
                        <a:t>גודל ענן האלקטרונים</a:t>
                      </a:r>
                      <a:endParaRPr lang="en-US" sz="2000" dirty="0">
                        <a:cs typeface="+mn-cs"/>
                      </a:endParaRPr>
                    </a:p>
                  </a:txBody>
                  <a:tcPr anchor="ctr"/>
                </a:tc>
                <a:extLst>
                  <a:ext uri="{0D108BD9-81ED-4DB2-BD59-A6C34878D82A}">
                    <a16:rowId xmlns:a16="http://schemas.microsoft.com/office/drawing/2014/main" val="814805832"/>
                  </a:ext>
                </a:extLst>
              </a:tr>
              <a:tr h="198120">
                <a:tc gridSpan="2">
                  <a:txBody>
                    <a:bodyPr/>
                    <a:lstStyle/>
                    <a:p>
                      <a:pPr algn="ctr"/>
                      <a:r>
                        <a:rPr lang="he-IL" sz="2000" dirty="0">
                          <a:cs typeface="+mn-cs"/>
                        </a:rPr>
                        <a:t>קבועה</a:t>
                      </a:r>
                      <a:endParaRPr lang="en-US" sz="2000" dirty="0">
                        <a:cs typeface="+mn-cs"/>
                      </a:endParaRPr>
                    </a:p>
                  </a:txBody>
                  <a:tcPr anchor="ctr"/>
                </a:tc>
                <a:tc hMerge="1">
                  <a:txBody>
                    <a:bodyPr/>
                    <a:lstStyle/>
                    <a:p>
                      <a:pPr algn="ctr"/>
                      <a:endParaRPr lang="en-US" dirty="0"/>
                    </a:p>
                  </a:txBody>
                  <a:tcPr anchor="ctr"/>
                </a:tc>
                <a:tc>
                  <a:txBody>
                    <a:bodyPr/>
                    <a:lstStyle/>
                    <a:p>
                      <a:pPr algn="ctr"/>
                      <a:r>
                        <a:rPr lang="he-IL" sz="2000" dirty="0">
                          <a:cs typeface="+mn-cs"/>
                        </a:rPr>
                        <a:t>קוטביות</a:t>
                      </a:r>
                      <a:endParaRPr lang="en-US" sz="2000" dirty="0">
                        <a:cs typeface="+mn-cs"/>
                      </a:endParaRPr>
                    </a:p>
                  </a:txBody>
                  <a:tcPr anchor="ctr"/>
                </a:tc>
                <a:extLst>
                  <a:ext uri="{0D108BD9-81ED-4DB2-BD59-A6C34878D82A}">
                    <a16:rowId xmlns:a16="http://schemas.microsoft.com/office/drawing/2014/main" val="685032364"/>
                  </a:ext>
                </a:extLst>
              </a:tr>
              <a:tr h="350520">
                <a:tc gridSpan="2">
                  <a:txBody>
                    <a:bodyPr/>
                    <a:lstStyle/>
                    <a:p>
                      <a:pPr algn="ctr"/>
                      <a:r>
                        <a:rPr lang="he-IL" sz="2000" dirty="0">
                          <a:cs typeface="+mn-cs"/>
                        </a:rPr>
                        <a:t>חומרים </a:t>
                      </a:r>
                      <a:r>
                        <a:rPr lang="he-IL" sz="2000" dirty="0" err="1">
                          <a:cs typeface="+mn-cs"/>
                        </a:rPr>
                        <a:t>מולקולרים</a:t>
                      </a:r>
                      <a:endParaRPr lang="he-IL" sz="2000" dirty="0">
                        <a:cs typeface="+mn-cs"/>
                      </a:endParaRPr>
                    </a:p>
                    <a:p>
                      <a:pPr marL="0" marR="0" lvl="0" indent="0" algn="ctr" defTabSz="914491" rtl="1" eaLnBrk="1" fontAlgn="auto" latinLnBrk="0" hangingPunct="1">
                        <a:lnSpc>
                          <a:spcPct val="100000"/>
                        </a:lnSpc>
                        <a:spcBef>
                          <a:spcPts val="0"/>
                        </a:spcBef>
                        <a:spcAft>
                          <a:spcPts val="0"/>
                        </a:spcAft>
                        <a:buClrTx/>
                        <a:buSzTx/>
                        <a:buFontTx/>
                        <a:buNone/>
                        <a:tabLst/>
                        <a:defRPr/>
                      </a:pPr>
                      <a:r>
                        <a:rPr lang="he-IL" sz="2000" dirty="0">
                          <a:cs typeface="+mn-cs"/>
                        </a:rPr>
                        <a:t>אינטראקציות </a:t>
                      </a:r>
                      <a:r>
                        <a:rPr lang="he-IL" sz="2000" dirty="0" err="1">
                          <a:cs typeface="+mn-cs"/>
                        </a:rPr>
                        <a:t>ון</a:t>
                      </a:r>
                      <a:r>
                        <a:rPr lang="he-IL" sz="2000" dirty="0">
                          <a:cs typeface="+mn-cs"/>
                        </a:rPr>
                        <a:t> דר ואלס וקשרי מימן</a:t>
                      </a:r>
                      <a:endParaRPr lang="en-US" sz="2000" dirty="0">
                        <a:cs typeface="+mn-cs"/>
                      </a:endParaRPr>
                    </a:p>
                  </a:txBody>
                  <a:tcPr anchor="ctr"/>
                </a:tc>
                <a:tc hMerge="1">
                  <a:txBody>
                    <a:bodyPr/>
                    <a:lstStyle/>
                    <a:p>
                      <a:pPr algn="ctr"/>
                      <a:endParaRPr lang="en-US" dirty="0"/>
                    </a:p>
                  </a:txBody>
                  <a:tcPr anchor="ctr"/>
                </a:tc>
                <a:tc>
                  <a:txBody>
                    <a:bodyPr/>
                    <a:lstStyle/>
                    <a:p>
                      <a:pPr algn="ctr"/>
                      <a:r>
                        <a:rPr lang="he-IL" sz="2000" dirty="0">
                          <a:cs typeface="+mn-cs"/>
                        </a:rPr>
                        <a:t>סוג קישור </a:t>
                      </a:r>
                      <a:r>
                        <a:rPr lang="he-IL" sz="2000" dirty="0" err="1">
                          <a:cs typeface="+mn-cs"/>
                        </a:rPr>
                        <a:t>בינמולקולרי</a:t>
                      </a:r>
                      <a:endParaRPr lang="en-US" sz="2000" dirty="0">
                        <a:cs typeface="+mn-cs"/>
                      </a:endParaRPr>
                    </a:p>
                  </a:txBody>
                  <a:tcPr anchor="ctr"/>
                </a:tc>
                <a:extLst>
                  <a:ext uri="{0D108BD9-81ED-4DB2-BD59-A6C34878D82A}">
                    <a16:rowId xmlns:a16="http://schemas.microsoft.com/office/drawing/2014/main" val="340459241"/>
                  </a:ext>
                </a:extLst>
              </a:tr>
              <a:tr h="35052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2000" dirty="0">
                          <a:cs typeface="+mn-cs"/>
                        </a:rPr>
                        <a:t>3 מוקדים: מימן אחד ו-2 זוגות </a:t>
                      </a:r>
                      <a:r>
                        <a:rPr lang="he-IL" sz="2000" dirty="0">
                          <a:solidFill>
                            <a:srgbClr val="192A72"/>
                          </a:solidFill>
                          <a:cs typeface="+mn-cs"/>
                        </a:rPr>
                        <a:t>אלקטרונים</a:t>
                      </a:r>
                      <a:r>
                        <a:rPr lang="he-IL" sz="2000" dirty="0">
                          <a:solidFill>
                            <a:srgbClr val="FF0000"/>
                          </a:solidFill>
                          <a:cs typeface="+mn-cs"/>
                        </a:rPr>
                        <a:t> </a:t>
                      </a:r>
                      <a:r>
                        <a:rPr lang="he-IL" sz="2000" dirty="0">
                          <a:cs typeface="+mn-cs"/>
                        </a:rPr>
                        <a:t>לא קושרים</a:t>
                      </a:r>
                      <a:endParaRPr lang="en-US" sz="2000" dirty="0">
                        <a:cs typeface="+mn-cs"/>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lang="he-IL" sz="2000" dirty="0">
                          <a:cs typeface="+mn-cs"/>
                        </a:rPr>
                        <a:t>6 מוקדים: 2 מימנים ו-4 זוגות </a:t>
                      </a:r>
                      <a:r>
                        <a:rPr lang="he-IL" sz="2000" dirty="0">
                          <a:solidFill>
                            <a:srgbClr val="192A72"/>
                          </a:solidFill>
                          <a:cs typeface="+mn-cs"/>
                        </a:rPr>
                        <a:t>אלקטרונים </a:t>
                      </a:r>
                      <a:r>
                        <a:rPr lang="he-IL" sz="2000" dirty="0">
                          <a:cs typeface="+mn-cs"/>
                        </a:rPr>
                        <a:t>לא קושרים</a:t>
                      </a:r>
                      <a:endParaRPr lang="en-US" sz="2000" dirty="0">
                        <a:cs typeface="+mn-cs"/>
                      </a:endParaRPr>
                    </a:p>
                  </a:txBody>
                  <a:tcPr anchor="ctr"/>
                </a:tc>
                <a:tc>
                  <a:txBody>
                    <a:bodyPr/>
                    <a:lstStyle/>
                    <a:p>
                      <a:pPr algn="ctr"/>
                      <a:r>
                        <a:rPr lang="he-IL" sz="2000" dirty="0">
                          <a:cs typeface="+mn-cs"/>
                        </a:rPr>
                        <a:t>מספר מוקדים לקשרי מימן</a:t>
                      </a:r>
                      <a:endParaRPr lang="en-US" sz="2000" dirty="0">
                        <a:cs typeface="+mn-cs"/>
                      </a:endParaRPr>
                    </a:p>
                  </a:txBody>
                  <a:tcPr anchor="ctr"/>
                </a:tc>
                <a:extLst>
                  <a:ext uri="{0D108BD9-81ED-4DB2-BD59-A6C34878D82A}">
                    <a16:rowId xmlns:a16="http://schemas.microsoft.com/office/drawing/2014/main" val="2891062651"/>
                  </a:ext>
                </a:extLst>
              </a:tr>
              <a:tr h="1005840">
                <a:tc gridSpan="2">
                  <a:txBody>
                    <a:bodyPr/>
                    <a:lstStyle/>
                    <a:p>
                      <a:pPr rtl="1"/>
                      <a:r>
                        <a:rPr lang="he-IL" sz="2000" kern="1200" dirty="0">
                          <a:solidFill>
                            <a:schemeClr val="dk1"/>
                          </a:solidFill>
                          <a:effectLst/>
                          <a:latin typeface="+mn-lt"/>
                          <a:ea typeface="+mn-ea"/>
                          <a:cs typeface="+mn-cs"/>
                        </a:rPr>
                        <a:t>בשני החומרים מתקיימות אינטראקציות ו.ד.ו. ובנוסף קשרי מימן בין המולקולות. קשרי המימן נוצרים בין אטום מימן "חשוף" מאלקטרונים לזוג אלקטרונים לא קושר על אחד מאטומי </a:t>
                      </a:r>
                      <a:r>
                        <a:rPr lang="he-IL" sz="2000" b="0" kern="1200" dirty="0">
                          <a:solidFill>
                            <a:srgbClr val="192A72"/>
                          </a:solidFill>
                          <a:effectLst/>
                          <a:latin typeface="+mn-lt"/>
                          <a:ea typeface="+mn-ea"/>
                          <a:cs typeface="+mn-cs"/>
                        </a:rPr>
                        <a:t>החמצן </a:t>
                      </a:r>
                      <a:r>
                        <a:rPr lang="he-IL" sz="2000" kern="1200" dirty="0">
                          <a:solidFill>
                            <a:schemeClr val="dk1"/>
                          </a:solidFill>
                          <a:effectLst/>
                          <a:latin typeface="+mn-lt"/>
                          <a:ea typeface="+mn-ea"/>
                          <a:cs typeface="+mn-cs"/>
                        </a:rPr>
                        <a:t>במולקולות  סמוכות.</a:t>
                      </a:r>
                      <a:endParaRPr lang="en-US" sz="2000" kern="1200" dirty="0">
                        <a:solidFill>
                          <a:schemeClr val="dk1"/>
                        </a:solidFill>
                        <a:effectLst/>
                        <a:latin typeface="+mn-lt"/>
                        <a:ea typeface="+mn-ea"/>
                        <a:cs typeface="+mn-cs"/>
                      </a:endParaRPr>
                    </a:p>
                    <a:p>
                      <a:pPr rtl="1"/>
                      <a:r>
                        <a:rPr lang="he-IL" sz="2000" kern="1200" dirty="0">
                          <a:solidFill>
                            <a:schemeClr val="dk1"/>
                          </a:solidFill>
                          <a:effectLst/>
                          <a:latin typeface="+mn-lt"/>
                          <a:ea typeface="+mn-ea"/>
                          <a:cs typeface="+mn-cs"/>
                        </a:rPr>
                        <a:t>ההבדל בין שני החומרים הוא במספר המוקדים ליצירת קשרי מימן. </a:t>
                      </a:r>
                    </a:p>
                    <a:p>
                      <a:pPr rtl="1"/>
                      <a:r>
                        <a:rPr lang="he-IL" sz="2000" kern="1200" dirty="0">
                          <a:solidFill>
                            <a:schemeClr val="dk1"/>
                          </a:solidFill>
                          <a:effectLst/>
                          <a:latin typeface="+mn-lt"/>
                          <a:ea typeface="+mn-ea"/>
                          <a:cs typeface="+mn-cs"/>
                        </a:rPr>
                        <a:t>ל-1,3 </a:t>
                      </a:r>
                      <a:r>
                        <a:rPr lang="he-IL" sz="2000" kern="1200" dirty="0" err="1">
                          <a:solidFill>
                            <a:schemeClr val="dk1"/>
                          </a:solidFill>
                          <a:effectLst/>
                          <a:latin typeface="+mn-lt"/>
                          <a:ea typeface="+mn-ea"/>
                          <a:cs typeface="+mn-cs"/>
                        </a:rPr>
                        <a:t>פרופאנדיול</a:t>
                      </a:r>
                      <a:r>
                        <a:rPr lang="he-IL" sz="2000" kern="1200" dirty="0">
                          <a:solidFill>
                            <a:schemeClr val="dk1"/>
                          </a:solidFill>
                          <a:effectLst/>
                          <a:latin typeface="+mn-lt"/>
                          <a:ea typeface="+mn-ea"/>
                          <a:cs typeface="+mn-cs"/>
                        </a:rPr>
                        <a:t> קיימות שתי קבוצות </a:t>
                      </a:r>
                      <a:r>
                        <a:rPr lang="en-US" sz="2000" kern="1200" dirty="0">
                          <a:solidFill>
                            <a:schemeClr val="dk1"/>
                          </a:solidFill>
                          <a:effectLst/>
                          <a:latin typeface="+mn-lt"/>
                          <a:ea typeface="+mn-ea"/>
                          <a:cs typeface="+mn-cs"/>
                        </a:rPr>
                        <a:t>OH</a:t>
                      </a:r>
                      <a:r>
                        <a:rPr lang="he-IL" sz="2000" kern="1200" dirty="0">
                          <a:solidFill>
                            <a:schemeClr val="dk1"/>
                          </a:solidFill>
                          <a:effectLst/>
                          <a:latin typeface="+mn-lt"/>
                          <a:ea typeface="+mn-ea"/>
                          <a:cs typeface="+mn-cs"/>
                        </a:rPr>
                        <a:t> לעומת קבוצה אחת ב-1 </a:t>
                      </a:r>
                      <a:r>
                        <a:rPr lang="he-IL" sz="2000" kern="1200" dirty="0" err="1">
                          <a:solidFill>
                            <a:schemeClr val="dk1"/>
                          </a:solidFill>
                          <a:effectLst/>
                          <a:latin typeface="+mn-lt"/>
                          <a:ea typeface="+mn-ea"/>
                          <a:cs typeface="+mn-cs"/>
                        </a:rPr>
                        <a:t>בוטאנול</a:t>
                      </a:r>
                      <a:r>
                        <a:rPr lang="he-IL" sz="2000" kern="1200" dirty="0">
                          <a:solidFill>
                            <a:schemeClr val="dk1"/>
                          </a:solidFill>
                          <a:effectLst/>
                          <a:latin typeface="+mn-lt"/>
                          <a:ea typeface="+mn-ea"/>
                          <a:cs typeface="+mn-cs"/>
                        </a:rPr>
                        <a:t>.  לכן בין המולקולות של 1,3 </a:t>
                      </a:r>
                      <a:r>
                        <a:rPr lang="he-IL" sz="2000" kern="1200" dirty="0" err="1">
                          <a:solidFill>
                            <a:schemeClr val="dk1"/>
                          </a:solidFill>
                          <a:effectLst/>
                          <a:latin typeface="+mn-lt"/>
                          <a:ea typeface="+mn-ea"/>
                          <a:cs typeface="+mn-cs"/>
                        </a:rPr>
                        <a:t>פרופאנדיול</a:t>
                      </a:r>
                      <a:r>
                        <a:rPr lang="he-IL" sz="2000" kern="1200" dirty="0">
                          <a:solidFill>
                            <a:schemeClr val="dk1"/>
                          </a:solidFill>
                          <a:effectLst/>
                          <a:latin typeface="+mn-lt"/>
                          <a:ea typeface="+mn-ea"/>
                          <a:cs typeface="+mn-cs"/>
                        </a:rPr>
                        <a:t> יכולים להיווצר יותר קשרי מימן. תידרש יותר אנרגיה להחלשת הקשרים הבין מולקולריים וטמפרטורת הרתיחה שלו תהייה גבוהה יותר.</a:t>
                      </a:r>
                      <a:endParaRPr lang="en-US" sz="2000" kern="1200" dirty="0">
                        <a:solidFill>
                          <a:schemeClr val="dk1"/>
                        </a:solidFill>
                        <a:effectLst/>
                        <a:latin typeface="+mn-lt"/>
                        <a:ea typeface="+mn-ea"/>
                        <a:cs typeface="+mn-cs"/>
                      </a:endParaRPr>
                    </a:p>
                  </a:txBody>
                  <a:tcPr anchor="ctr"/>
                </a:tc>
                <a:tc hMerge="1">
                  <a:txBody>
                    <a:bodyPr/>
                    <a:lstStyle/>
                    <a:p>
                      <a:pPr algn="ctr"/>
                      <a:endParaRPr lang="en-US" dirty="0"/>
                    </a:p>
                  </a:txBody>
                  <a:tcPr anchor="ctr"/>
                </a:tc>
                <a:tc>
                  <a:txBody>
                    <a:bodyPr/>
                    <a:lstStyle/>
                    <a:p>
                      <a:pPr algn="ctr"/>
                      <a:r>
                        <a:rPr lang="he-IL" sz="2000" dirty="0">
                          <a:cs typeface="+mn-cs"/>
                        </a:rPr>
                        <a:t>המסקנה הצפויה המתבקשת מהנתונים</a:t>
                      </a:r>
                      <a:endParaRPr lang="en-US" sz="2000" dirty="0">
                        <a:cs typeface="+mn-cs"/>
                      </a:endParaRPr>
                    </a:p>
                  </a:txBody>
                  <a:tcPr/>
                </a:tc>
                <a:extLst>
                  <a:ext uri="{0D108BD9-81ED-4DB2-BD59-A6C34878D82A}">
                    <a16:rowId xmlns:a16="http://schemas.microsoft.com/office/drawing/2014/main" val="3650777525"/>
                  </a:ext>
                </a:extLst>
              </a:tr>
            </a:tbl>
          </a:graphicData>
        </a:graphic>
      </p:graphicFrame>
    </p:spTree>
    <p:extLst>
      <p:ext uri="{BB962C8B-B14F-4D97-AF65-F5344CB8AC3E}">
        <p14:creationId xmlns:p14="http://schemas.microsoft.com/office/powerpoint/2010/main" val="301671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מבנה וקישור</a:t>
            </a:r>
          </a:p>
        </p:txBody>
      </p:sp>
      <p:sp>
        <p:nvSpPr>
          <p:cNvPr id="3" name="כותרת משנה 6"/>
          <p:cNvSpPr txBox="1">
            <a:spLocks/>
          </p:cNvSpPr>
          <p:nvPr/>
        </p:nvSpPr>
        <p:spPr>
          <a:xfrm>
            <a:off x="0" y="3290337"/>
            <a:ext cx="12192000" cy="642090"/>
          </a:xfrm>
          <a:prstGeom prst="rect">
            <a:avLst/>
          </a:prstGeom>
        </p:spPr>
        <p:txBody>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he-IL" dirty="0">
                <a:solidFill>
                  <a:srgbClr val="002060"/>
                </a:solidFill>
                <a:sym typeface="Varela Round"/>
              </a:rPr>
              <a:t>קשרים </a:t>
            </a:r>
            <a:r>
              <a:rPr lang="he-IL" dirty="0" err="1">
                <a:solidFill>
                  <a:srgbClr val="002060"/>
                </a:solidFill>
                <a:sym typeface="Varela Round"/>
              </a:rPr>
              <a:t>בינמולקולריים</a:t>
            </a:r>
            <a:r>
              <a:rPr lang="he-IL" dirty="0">
                <a:solidFill>
                  <a:srgbClr val="002060"/>
                </a:solidFill>
                <a:sym typeface="Varela Round"/>
              </a:rPr>
              <a:t>: קשרי מימן</a:t>
            </a:r>
            <a:endParaRPr lang="he-IL" dirty="0">
              <a:sym typeface="Varela Roun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טמפרטורות רתיחה של חומרים בעלי סוג קישור </a:t>
            </a:r>
            <a:r>
              <a:rPr lang="he-IL" dirty="0" err="1"/>
              <a:t>בינמולקולרי</a:t>
            </a:r>
            <a:r>
              <a:rPr lang="he-IL" dirty="0"/>
              <a:t> שונה</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3924391"/>
          </a:xfrm>
        </p:spPr>
        <p:txBody>
          <a:bodyPr>
            <a:normAutofit/>
          </a:bodyPr>
          <a:lstStyle/>
          <a:p>
            <a:pPr marL="0" indent="0">
              <a:lnSpc>
                <a:spcPct val="150000"/>
              </a:lnSpc>
              <a:spcAft>
                <a:spcPts val="1000"/>
              </a:spcAft>
              <a:buNone/>
            </a:pPr>
            <a:r>
              <a:rPr lang="he-IL" dirty="0">
                <a:solidFill>
                  <a:srgbClr val="192A72"/>
                </a:solidFill>
              </a:rPr>
              <a:t>לחומר </a:t>
            </a:r>
            <a:r>
              <a:rPr lang="en-US" dirty="0">
                <a:solidFill>
                  <a:srgbClr val="192A72"/>
                </a:solidFill>
              </a:rPr>
              <a:t>(CH</a:t>
            </a:r>
            <a:r>
              <a:rPr lang="en-US" baseline="-25000" dirty="0">
                <a:solidFill>
                  <a:srgbClr val="192A72"/>
                </a:solidFill>
              </a:rPr>
              <a:t>3</a:t>
            </a:r>
            <a:r>
              <a:rPr lang="en-US" dirty="0">
                <a:solidFill>
                  <a:srgbClr val="192A72"/>
                </a:solidFill>
              </a:rPr>
              <a:t>)</a:t>
            </a:r>
            <a:r>
              <a:rPr lang="en-US" baseline="-25000" dirty="0">
                <a:solidFill>
                  <a:srgbClr val="192A72"/>
                </a:solidFill>
              </a:rPr>
              <a:t>3</a:t>
            </a:r>
            <a:r>
              <a:rPr lang="en-US" dirty="0">
                <a:solidFill>
                  <a:srgbClr val="192A72"/>
                </a:solidFill>
              </a:rPr>
              <a:t>N</a:t>
            </a:r>
            <a:r>
              <a:rPr lang="he-IL" dirty="0">
                <a:solidFill>
                  <a:srgbClr val="192A72"/>
                </a:solidFill>
              </a:rPr>
              <a:t> טמפרטורת רתיחה נמוכה משל </a:t>
            </a:r>
            <a:r>
              <a:rPr lang="en-US" dirty="0">
                <a:solidFill>
                  <a:srgbClr val="192A72"/>
                </a:solidFill>
              </a:rPr>
              <a:t>(CH</a:t>
            </a:r>
            <a:r>
              <a:rPr lang="en-US" baseline="-25000" dirty="0">
                <a:solidFill>
                  <a:srgbClr val="192A72"/>
                </a:solidFill>
              </a:rPr>
              <a:t>3</a:t>
            </a:r>
            <a:r>
              <a:rPr lang="en-US" dirty="0">
                <a:solidFill>
                  <a:srgbClr val="192A72"/>
                </a:solidFill>
              </a:rPr>
              <a:t>)</a:t>
            </a:r>
            <a:r>
              <a:rPr lang="en-US" baseline="-25000" dirty="0">
                <a:solidFill>
                  <a:srgbClr val="192A72"/>
                </a:solidFill>
              </a:rPr>
              <a:t>2</a:t>
            </a:r>
            <a:r>
              <a:rPr lang="en-US" dirty="0">
                <a:solidFill>
                  <a:srgbClr val="192A72"/>
                </a:solidFill>
              </a:rPr>
              <a:t>NH</a:t>
            </a:r>
            <a:r>
              <a:rPr lang="he-IL" dirty="0">
                <a:solidFill>
                  <a:srgbClr val="192A72"/>
                </a:solidFill>
              </a:rPr>
              <a:t>.</a:t>
            </a:r>
          </a:p>
          <a:p>
            <a:pPr marL="0" indent="0">
              <a:lnSpc>
                <a:spcPct val="150000"/>
              </a:lnSpc>
              <a:spcAft>
                <a:spcPts val="1000"/>
              </a:spcAft>
              <a:buNone/>
            </a:pPr>
            <a:r>
              <a:rPr lang="he-IL" dirty="0">
                <a:solidFill>
                  <a:srgbClr val="192A72"/>
                </a:solidFill>
              </a:rPr>
              <a:t>הסבירו עובדה זו.</a:t>
            </a:r>
          </a:p>
          <a:p>
            <a:pPr marL="0" indent="0">
              <a:lnSpc>
                <a:spcPct val="150000"/>
              </a:lnSpc>
              <a:spcAft>
                <a:spcPts val="1000"/>
              </a:spcAft>
              <a:buNone/>
            </a:pPr>
            <a:r>
              <a:rPr lang="he-IL" dirty="0">
                <a:solidFill>
                  <a:srgbClr val="192A72"/>
                </a:solidFill>
              </a:rPr>
              <a:t>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spTree>
    <p:extLst>
      <p:ext uri="{BB962C8B-B14F-4D97-AF65-F5344CB8AC3E}">
        <p14:creationId xmlns:p14="http://schemas.microsoft.com/office/powerpoint/2010/main" val="4083725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טמפרטורות רתיחה של חומרים בעלי סוג קישור </a:t>
            </a:r>
            <a:r>
              <a:rPr lang="he-IL" dirty="0" err="1"/>
              <a:t>בינמולקולרי</a:t>
            </a:r>
            <a:r>
              <a:rPr lang="he-IL" dirty="0"/>
              <a:t> שונה</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3924391"/>
          </a:xfrm>
        </p:spPr>
        <p:txBody>
          <a:bodyPr>
            <a:normAutofit/>
          </a:bodyPr>
          <a:lstStyle/>
          <a:p>
            <a:pPr marL="0" indent="0">
              <a:lnSpc>
                <a:spcPct val="150000"/>
              </a:lnSpc>
              <a:spcAft>
                <a:spcPts val="1000"/>
              </a:spcAft>
              <a:buNone/>
            </a:pPr>
            <a:r>
              <a:rPr lang="he-IL" dirty="0">
                <a:solidFill>
                  <a:srgbClr val="192A72"/>
                </a:solidFill>
              </a:rPr>
              <a:t>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graphicFrame>
        <p:nvGraphicFramePr>
          <p:cNvPr id="11" name="Table 5"/>
          <p:cNvGraphicFramePr>
            <a:graphicFrameLocks noGrp="1"/>
          </p:cNvGraphicFramePr>
          <p:nvPr>
            <p:extLst>
              <p:ext uri="{D42A27DB-BD31-4B8C-83A1-F6EECF244321}">
                <p14:modId xmlns:p14="http://schemas.microsoft.com/office/powerpoint/2010/main" val="3851719318"/>
              </p:ext>
            </p:extLst>
          </p:nvPr>
        </p:nvGraphicFramePr>
        <p:xfrm>
          <a:off x="198087" y="1599628"/>
          <a:ext cx="10822838" cy="3903397"/>
        </p:xfrm>
        <a:graphic>
          <a:graphicData uri="http://schemas.openxmlformats.org/drawingml/2006/table">
            <a:tbl>
              <a:tblPr firstRow="1" bandRow="1">
                <a:tableStyleId>{073A0DAA-6AF3-43AB-8588-CEC1D06C72B9}</a:tableStyleId>
              </a:tblPr>
              <a:tblGrid>
                <a:gridCol w="4089789">
                  <a:extLst>
                    <a:ext uri="{9D8B030D-6E8A-4147-A177-3AD203B41FA5}">
                      <a16:colId xmlns:a16="http://schemas.microsoft.com/office/drawing/2014/main" val="3985513349"/>
                    </a:ext>
                  </a:extLst>
                </a:gridCol>
                <a:gridCol w="4089789">
                  <a:extLst>
                    <a:ext uri="{9D8B030D-6E8A-4147-A177-3AD203B41FA5}">
                      <a16:colId xmlns:a16="http://schemas.microsoft.com/office/drawing/2014/main" val="887635665"/>
                    </a:ext>
                  </a:extLst>
                </a:gridCol>
                <a:gridCol w="2643260">
                  <a:extLst>
                    <a:ext uri="{9D8B030D-6E8A-4147-A177-3AD203B41FA5}">
                      <a16:colId xmlns:a16="http://schemas.microsoft.com/office/drawing/2014/main" val="3257623676"/>
                    </a:ext>
                  </a:extLst>
                </a:gridCol>
              </a:tblGrid>
              <a:tr h="370840">
                <a:tc>
                  <a:txBody>
                    <a:bodyPr/>
                    <a:lstStyle/>
                    <a:p>
                      <a:pPr algn="ctr"/>
                      <a:r>
                        <a:rPr lang="en-US" sz="2000" dirty="0">
                          <a:solidFill>
                            <a:schemeClr val="bg1"/>
                          </a:solidFill>
                          <a:cs typeface="+mn-cs"/>
                        </a:rPr>
                        <a:t>(CH</a:t>
                      </a:r>
                      <a:r>
                        <a:rPr lang="en-US" sz="2000" baseline="-25000" dirty="0">
                          <a:solidFill>
                            <a:schemeClr val="bg1"/>
                          </a:solidFill>
                          <a:cs typeface="+mn-cs"/>
                        </a:rPr>
                        <a:t>3</a:t>
                      </a:r>
                      <a:r>
                        <a:rPr lang="en-US" sz="2000" dirty="0">
                          <a:solidFill>
                            <a:schemeClr val="bg1"/>
                          </a:solidFill>
                          <a:cs typeface="+mn-cs"/>
                        </a:rPr>
                        <a:t>)</a:t>
                      </a:r>
                      <a:r>
                        <a:rPr lang="en-US" sz="2000" baseline="-25000" dirty="0">
                          <a:solidFill>
                            <a:schemeClr val="bg1"/>
                          </a:solidFill>
                          <a:cs typeface="+mn-cs"/>
                        </a:rPr>
                        <a:t>2</a:t>
                      </a:r>
                      <a:r>
                        <a:rPr lang="en-US" sz="2000" dirty="0">
                          <a:solidFill>
                            <a:schemeClr val="bg1"/>
                          </a:solidFill>
                          <a:cs typeface="+mn-cs"/>
                        </a:rPr>
                        <a:t>NH</a:t>
                      </a:r>
                      <a:endParaRPr lang="en-US" sz="2000" strike="sngStrike" dirty="0">
                        <a:solidFill>
                          <a:schemeClr val="bg1"/>
                        </a:solidFill>
                        <a:cs typeface="+mn-cs"/>
                      </a:endParaRPr>
                    </a:p>
                  </a:txBody>
                  <a:tcPr anchor="ctr"/>
                </a:tc>
                <a:tc>
                  <a:txBody>
                    <a:bodyPr/>
                    <a:lstStyle/>
                    <a:p>
                      <a:pPr algn="ctr"/>
                      <a:r>
                        <a:rPr lang="en-US" sz="2000" dirty="0">
                          <a:solidFill>
                            <a:schemeClr val="bg1"/>
                          </a:solidFill>
                        </a:rPr>
                        <a:t>(CH</a:t>
                      </a:r>
                      <a:r>
                        <a:rPr lang="en-US" sz="2000" baseline="-25000" dirty="0">
                          <a:solidFill>
                            <a:schemeClr val="bg1"/>
                          </a:solidFill>
                        </a:rPr>
                        <a:t>3</a:t>
                      </a:r>
                      <a:r>
                        <a:rPr lang="en-US" sz="2000" dirty="0">
                          <a:solidFill>
                            <a:schemeClr val="bg1"/>
                          </a:solidFill>
                        </a:rPr>
                        <a:t>)</a:t>
                      </a:r>
                      <a:r>
                        <a:rPr lang="en-US" sz="2000" baseline="-25000" dirty="0">
                          <a:solidFill>
                            <a:schemeClr val="bg1"/>
                          </a:solidFill>
                        </a:rPr>
                        <a:t>3</a:t>
                      </a:r>
                      <a:r>
                        <a:rPr lang="en-US" sz="2000" dirty="0">
                          <a:solidFill>
                            <a:schemeClr val="bg1"/>
                          </a:solidFill>
                        </a:rPr>
                        <a:t>N</a:t>
                      </a:r>
                      <a:r>
                        <a:rPr lang="he-IL" sz="2000" dirty="0">
                          <a:solidFill>
                            <a:schemeClr val="bg1"/>
                          </a:solidFill>
                        </a:rPr>
                        <a:t> </a:t>
                      </a:r>
                      <a:endParaRPr lang="en-US" sz="2000" dirty="0">
                        <a:solidFill>
                          <a:schemeClr val="bg1"/>
                        </a:solidFill>
                      </a:endParaRPr>
                    </a:p>
                  </a:txBody>
                  <a:tcPr anchor="ctr"/>
                </a:tc>
                <a:tc>
                  <a:txBody>
                    <a:bodyPr/>
                    <a:lstStyle/>
                    <a:p>
                      <a:pPr algn="ctr"/>
                      <a:r>
                        <a:rPr lang="he-IL" sz="2000" dirty="0">
                          <a:solidFill>
                            <a:schemeClr val="bg1"/>
                          </a:solidFill>
                        </a:rPr>
                        <a:t>קריטריון</a:t>
                      </a:r>
                      <a:r>
                        <a:rPr lang="he-IL" sz="2000" baseline="0" dirty="0">
                          <a:solidFill>
                            <a:schemeClr val="bg1"/>
                          </a:solidFill>
                        </a:rPr>
                        <a:t> להשוואה</a:t>
                      </a:r>
                      <a:endParaRPr lang="en-US" sz="2000" dirty="0">
                        <a:solidFill>
                          <a:schemeClr val="bg1"/>
                        </a:solidFill>
                      </a:endParaRPr>
                    </a:p>
                  </a:txBody>
                  <a:tcPr anchor="ctr"/>
                </a:tc>
                <a:extLst>
                  <a:ext uri="{0D108BD9-81ED-4DB2-BD59-A6C34878D82A}">
                    <a16:rowId xmlns:a16="http://schemas.microsoft.com/office/drawing/2014/main" val="1003972450"/>
                  </a:ext>
                </a:extLst>
              </a:tr>
              <a:tr h="37084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Varela Round"/>
                          <a:ea typeface="+mn-ea"/>
                          <a:cs typeface="+mn-cs"/>
                        </a:rPr>
                        <a:t>26</a:t>
                      </a:r>
                      <a:r>
                        <a:rPr kumimoji="0" lang="he-IL" sz="2000" b="0" i="0" u="none" strike="noStrike" kern="1200" cap="none" spc="0" normalizeH="0" baseline="0" noProof="0" dirty="0">
                          <a:ln>
                            <a:noFill/>
                          </a:ln>
                          <a:solidFill>
                            <a:srgbClr val="002060"/>
                          </a:solidFill>
                          <a:effectLst/>
                          <a:uLnTx/>
                          <a:uFillTx/>
                          <a:latin typeface="Varela Round"/>
                          <a:ea typeface="+mn-ea"/>
                          <a:cs typeface="+mn-cs"/>
                        </a:rPr>
                        <a:t>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mn-cs"/>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Varela Round"/>
                          <a:ea typeface="+mn-ea"/>
                          <a:cs typeface="Varela Round"/>
                        </a:rPr>
                        <a:t>34</a:t>
                      </a: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algn="ctr"/>
                      <a:r>
                        <a:rPr lang="he-IL" sz="2000" dirty="0"/>
                        <a:t>גודל ענן האלקטרונים</a:t>
                      </a:r>
                      <a:endParaRPr lang="en-US" sz="2000" dirty="0"/>
                    </a:p>
                  </a:txBody>
                  <a:tcPr anchor="ctr"/>
                </a:tc>
                <a:extLst>
                  <a:ext uri="{0D108BD9-81ED-4DB2-BD59-A6C34878D82A}">
                    <a16:rowId xmlns:a16="http://schemas.microsoft.com/office/drawing/2014/main" val="814805832"/>
                  </a:ext>
                </a:extLst>
              </a:tr>
              <a:tr h="489637">
                <a:tc>
                  <a:txBody>
                    <a:bodyPr/>
                    <a:lstStyle/>
                    <a:p>
                      <a:pPr algn="ctr"/>
                      <a:r>
                        <a:rPr lang="he-IL" sz="2000" dirty="0">
                          <a:cs typeface="+mn-cs"/>
                        </a:rPr>
                        <a:t>קבועה</a:t>
                      </a:r>
                      <a:endParaRPr lang="en-US" sz="2000" dirty="0">
                        <a:cs typeface="+mn-cs"/>
                      </a:endParaRPr>
                    </a:p>
                  </a:txBody>
                  <a:tcPr anchor="ctr"/>
                </a:tc>
                <a:tc>
                  <a:txBody>
                    <a:bodyPr/>
                    <a:lstStyle/>
                    <a:p>
                      <a:pPr algn="ctr"/>
                      <a:r>
                        <a:rPr lang="he-IL" sz="2000" dirty="0"/>
                        <a:t>קבועה</a:t>
                      </a:r>
                      <a:endParaRPr lang="en-US" sz="2000" dirty="0"/>
                    </a:p>
                  </a:txBody>
                  <a:tcPr anchor="ctr"/>
                </a:tc>
                <a:tc>
                  <a:txBody>
                    <a:bodyPr/>
                    <a:lstStyle/>
                    <a:p>
                      <a:pPr algn="ctr"/>
                      <a:r>
                        <a:rPr lang="he-IL" sz="2000" dirty="0"/>
                        <a:t>קוטביות</a:t>
                      </a:r>
                      <a:endParaRPr lang="en-US" sz="2000" dirty="0"/>
                    </a:p>
                  </a:txBody>
                  <a:tcPr anchor="ctr"/>
                </a:tc>
                <a:extLst>
                  <a:ext uri="{0D108BD9-81ED-4DB2-BD59-A6C34878D82A}">
                    <a16:rowId xmlns:a16="http://schemas.microsoft.com/office/drawing/2014/main" val="685032364"/>
                  </a:ext>
                </a:extLst>
              </a:tr>
              <a:tr h="350520">
                <a:tc>
                  <a:txBody>
                    <a:bodyPr/>
                    <a:lstStyle/>
                    <a:p>
                      <a:pPr algn="ctr"/>
                      <a:r>
                        <a:rPr lang="he-IL" sz="2000" dirty="0">
                          <a:cs typeface="+mn-cs"/>
                        </a:rPr>
                        <a:t>חומר מולקולרי</a:t>
                      </a:r>
                    </a:p>
                    <a:p>
                      <a:pPr marL="0" marR="0" lvl="0" indent="0" algn="ctr" defTabSz="914491" rtl="1" eaLnBrk="1" fontAlgn="auto" latinLnBrk="0" hangingPunct="1">
                        <a:lnSpc>
                          <a:spcPct val="100000"/>
                        </a:lnSpc>
                        <a:spcBef>
                          <a:spcPts val="0"/>
                        </a:spcBef>
                        <a:spcAft>
                          <a:spcPts val="0"/>
                        </a:spcAft>
                        <a:buClrTx/>
                        <a:buSzTx/>
                        <a:buFontTx/>
                        <a:buNone/>
                        <a:tabLst/>
                        <a:defRPr/>
                      </a:pPr>
                      <a:r>
                        <a:rPr lang="he-IL" sz="2000" dirty="0"/>
                        <a:t>אינטראקציות </a:t>
                      </a:r>
                      <a:r>
                        <a:rPr lang="he-IL" sz="2000" dirty="0" err="1"/>
                        <a:t>ון</a:t>
                      </a:r>
                      <a:r>
                        <a:rPr lang="he-IL" sz="2000" dirty="0"/>
                        <a:t> דר ואלס</a:t>
                      </a:r>
                      <a:endParaRPr lang="en-US" sz="2000" dirty="0"/>
                    </a:p>
                    <a:p>
                      <a:pPr algn="ctr"/>
                      <a:r>
                        <a:rPr lang="he-IL" sz="2000" dirty="0">
                          <a:cs typeface="+mn-cs"/>
                        </a:rPr>
                        <a:t>וקשרי מימן</a:t>
                      </a:r>
                      <a:endParaRPr lang="en-US" sz="2000" dirty="0">
                        <a:cs typeface="+mn-cs"/>
                      </a:endParaRPr>
                    </a:p>
                  </a:txBody>
                  <a:tcPr anchor="ctr"/>
                </a:tc>
                <a:tc>
                  <a:txBody>
                    <a:bodyPr/>
                    <a:lstStyle/>
                    <a:p>
                      <a:pPr algn="ctr"/>
                      <a:r>
                        <a:rPr lang="he-IL" sz="2000" dirty="0"/>
                        <a:t>חומר מולקולרי</a:t>
                      </a:r>
                    </a:p>
                    <a:p>
                      <a:pPr algn="ctr"/>
                      <a:r>
                        <a:rPr lang="he-IL" sz="2000" dirty="0"/>
                        <a:t>אינטראקציות </a:t>
                      </a:r>
                      <a:r>
                        <a:rPr lang="he-IL" sz="2000" dirty="0" err="1"/>
                        <a:t>ון</a:t>
                      </a:r>
                      <a:r>
                        <a:rPr lang="he-IL" sz="2000" dirty="0"/>
                        <a:t> דר ואלס</a:t>
                      </a:r>
                      <a:endParaRPr lang="en-US" sz="2000" dirty="0"/>
                    </a:p>
                  </a:txBody>
                  <a:tcPr anchor="ctr"/>
                </a:tc>
                <a:tc>
                  <a:txBody>
                    <a:bodyPr/>
                    <a:lstStyle/>
                    <a:p>
                      <a:pPr algn="ctr"/>
                      <a:r>
                        <a:rPr lang="he-IL" sz="2000" dirty="0"/>
                        <a:t>סוג קישור </a:t>
                      </a:r>
                      <a:r>
                        <a:rPr lang="he-IL" sz="2000" dirty="0" err="1"/>
                        <a:t>בינמולקולרי</a:t>
                      </a:r>
                      <a:endParaRPr lang="en-US" sz="2000" dirty="0"/>
                    </a:p>
                  </a:txBody>
                  <a:tcPr anchor="ctr"/>
                </a:tc>
                <a:extLst>
                  <a:ext uri="{0D108BD9-81ED-4DB2-BD59-A6C34878D82A}">
                    <a16:rowId xmlns:a16="http://schemas.microsoft.com/office/drawing/2014/main" val="340459241"/>
                  </a:ext>
                </a:extLst>
              </a:tr>
              <a:tr h="1005840">
                <a:tc gridSpan="2">
                  <a:txBody>
                    <a:bodyPr/>
                    <a:lstStyle/>
                    <a:p>
                      <a:pPr rtl="1"/>
                      <a:r>
                        <a:rPr lang="he-IL" sz="2000" kern="1200" dirty="0">
                          <a:solidFill>
                            <a:schemeClr val="dk1"/>
                          </a:solidFill>
                          <a:effectLst/>
                          <a:latin typeface="+mn-lt"/>
                          <a:ea typeface="+mn-ea"/>
                          <a:cs typeface="+mn-cs"/>
                        </a:rPr>
                        <a:t>בין מולקולות </a:t>
                      </a:r>
                      <a:r>
                        <a:rPr lang="en-US" sz="2000" kern="1200" dirty="0">
                          <a:solidFill>
                            <a:schemeClr val="dk1"/>
                          </a:solidFill>
                          <a:effectLst/>
                          <a:latin typeface="+mn-lt"/>
                          <a:ea typeface="+mn-ea"/>
                          <a:cs typeface="+mn-cs"/>
                        </a:rPr>
                        <a:t>(CH</a:t>
                      </a:r>
                      <a:r>
                        <a:rPr lang="en-US" sz="2000" kern="1200" baseline="-25000" dirty="0">
                          <a:solidFill>
                            <a:schemeClr val="dk1"/>
                          </a:solidFill>
                          <a:effectLst/>
                          <a:latin typeface="+mn-lt"/>
                          <a:ea typeface="+mn-ea"/>
                          <a:cs typeface="+mn-cs"/>
                        </a:rPr>
                        <a:t>3</a:t>
                      </a:r>
                      <a:r>
                        <a:rPr lang="en-US" sz="2000" kern="1200" baseline="0" dirty="0">
                          <a:solidFill>
                            <a:schemeClr val="dk1"/>
                          </a:solidFill>
                          <a:effectLst/>
                          <a:latin typeface="+mn-lt"/>
                          <a:ea typeface="+mn-ea"/>
                          <a:cs typeface="+mn-cs"/>
                        </a:rPr>
                        <a:t>)</a:t>
                      </a:r>
                      <a:r>
                        <a:rPr lang="en-US" sz="2000" kern="1200" baseline="-25000" dirty="0">
                          <a:solidFill>
                            <a:schemeClr val="dk1"/>
                          </a:solidFill>
                          <a:effectLst/>
                          <a:latin typeface="+mn-lt"/>
                          <a:ea typeface="+mn-ea"/>
                          <a:cs typeface="+mn-cs"/>
                        </a:rPr>
                        <a:t>3</a:t>
                      </a:r>
                      <a:r>
                        <a:rPr lang="en-US" sz="2000" kern="1200" baseline="0" dirty="0">
                          <a:solidFill>
                            <a:schemeClr val="dk1"/>
                          </a:solidFill>
                          <a:effectLst/>
                          <a:latin typeface="+mn-lt"/>
                          <a:ea typeface="+mn-ea"/>
                          <a:cs typeface="+mn-cs"/>
                        </a:rPr>
                        <a:t>N</a:t>
                      </a:r>
                      <a:r>
                        <a:rPr lang="he-IL" sz="2000" kern="1200" dirty="0">
                          <a:solidFill>
                            <a:schemeClr val="dk1"/>
                          </a:solidFill>
                          <a:effectLst/>
                          <a:latin typeface="+mn-lt"/>
                          <a:ea typeface="+mn-ea"/>
                          <a:cs typeface="+mn-cs"/>
                        </a:rPr>
                        <a:t> מתקיימות אינטראקציות ו.ד.ו. ובין מולקולות </a:t>
                      </a:r>
                      <a:r>
                        <a:rPr lang="en-US" sz="2000" kern="1200" dirty="0">
                          <a:solidFill>
                            <a:schemeClr val="dk1"/>
                          </a:solidFill>
                          <a:effectLst/>
                          <a:latin typeface="+mn-lt"/>
                          <a:ea typeface="+mn-ea"/>
                          <a:cs typeface="+mn-cs"/>
                        </a:rPr>
                        <a:t>(CH</a:t>
                      </a:r>
                      <a:r>
                        <a:rPr lang="en-US" sz="2000" kern="1200" baseline="-25000" dirty="0">
                          <a:solidFill>
                            <a:schemeClr val="dk1"/>
                          </a:solidFill>
                          <a:effectLst/>
                          <a:latin typeface="+mn-lt"/>
                          <a:ea typeface="+mn-ea"/>
                          <a:cs typeface="+mn-cs"/>
                        </a:rPr>
                        <a:t>3</a:t>
                      </a:r>
                      <a:r>
                        <a:rPr lang="en-US" sz="2000" kern="1200" baseline="0" dirty="0">
                          <a:solidFill>
                            <a:schemeClr val="dk1"/>
                          </a:solidFill>
                          <a:effectLst/>
                          <a:latin typeface="+mn-lt"/>
                          <a:ea typeface="+mn-ea"/>
                          <a:cs typeface="+mn-cs"/>
                        </a:rPr>
                        <a:t>)</a:t>
                      </a:r>
                      <a:r>
                        <a:rPr lang="en-US" sz="2000" kern="1200" baseline="-25000" dirty="0">
                          <a:solidFill>
                            <a:schemeClr val="dk1"/>
                          </a:solidFill>
                          <a:effectLst/>
                          <a:latin typeface="+mn-lt"/>
                          <a:ea typeface="+mn-ea"/>
                          <a:cs typeface="+mn-cs"/>
                        </a:rPr>
                        <a:t>2</a:t>
                      </a:r>
                      <a:r>
                        <a:rPr lang="en-US" sz="2000" kern="1200" baseline="0" dirty="0">
                          <a:solidFill>
                            <a:schemeClr val="dk1"/>
                          </a:solidFill>
                          <a:effectLst/>
                          <a:latin typeface="+mn-lt"/>
                          <a:ea typeface="+mn-ea"/>
                          <a:cs typeface="+mn-cs"/>
                        </a:rPr>
                        <a:t>NH</a:t>
                      </a:r>
                      <a:r>
                        <a:rPr lang="he-IL" sz="2000" kern="1200" dirty="0">
                          <a:solidFill>
                            <a:schemeClr val="dk1"/>
                          </a:solidFill>
                          <a:effectLst/>
                          <a:latin typeface="+mn-lt"/>
                          <a:ea typeface="+mn-ea"/>
                          <a:cs typeface="+mn-cs"/>
                        </a:rPr>
                        <a:t> קיימים בנוסף לאינטראקציות ו.ד.ו. גם קשרי מימן . </a:t>
                      </a:r>
                    </a:p>
                    <a:p>
                      <a:pPr rtl="1"/>
                      <a:r>
                        <a:rPr lang="he-IL" sz="2000" kern="1200" dirty="0">
                          <a:solidFill>
                            <a:schemeClr val="dk1"/>
                          </a:solidFill>
                          <a:effectLst/>
                          <a:latin typeface="+mn-lt"/>
                          <a:ea typeface="+mn-ea"/>
                          <a:cs typeface="+mn-cs"/>
                        </a:rPr>
                        <a:t>מכיוון שקשרי המימן חזקים מאינטראקציות ו.ד.ו. בין מולקולות </a:t>
                      </a:r>
                      <a:r>
                        <a:rPr lang="en-US" sz="2000" kern="1200" dirty="0">
                          <a:solidFill>
                            <a:schemeClr val="dk1"/>
                          </a:solidFill>
                          <a:effectLst/>
                          <a:latin typeface="+mn-lt"/>
                          <a:ea typeface="+mn-ea"/>
                          <a:cs typeface="+mn-cs"/>
                        </a:rPr>
                        <a:t>(CH</a:t>
                      </a:r>
                      <a:r>
                        <a:rPr lang="en-US" sz="2000" kern="1200" baseline="-25000" dirty="0">
                          <a:solidFill>
                            <a:schemeClr val="dk1"/>
                          </a:solidFill>
                          <a:effectLst/>
                          <a:latin typeface="+mn-lt"/>
                          <a:ea typeface="+mn-ea"/>
                          <a:cs typeface="+mn-cs"/>
                        </a:rPr>
                        <a:t>3</a:t>
                      </a:r>
                      <a:r>
                        <a:rPr lang="en-US" sz="2000" kern="1200" baseline="0" dirty="0">
                          <a:solidFill>
                            <a:schemeClr val="dk1"/>
                          </a:solidFill>
                          <a:effectLst/>
                          <a:latin typeface="+mn-lt"/>
                          <a:ea typeface="+mn-ea"/>
                          <a:cs typeface="+mn-cs"/>
                        </a:rPr>
                        <a:t>)</a:t>
                      </a:r>
                      <a:r>
                        <a:rPr lang="en-US" sz="2000" kern="1200" baseline="-25000" dirty="0">
                          <a:solidFill>
                            <a:schemeClr val="dk1"/>
                          </a:solidFill>
                          <a:effectLst/>
                          <a:latin typeface="+mn-lt"/>
                          <a:ea typeface="+mn-ea"/>
                          <a:cs typeface="+mn-cs"/>
                        </a:rPr>
                        <a:t>2</a:t>
                      </a:r>
                      <a:r>
                        <a:rPr lang="en-US" sz="2000" kern="1200" baseline="0" dirty="0">
                          <a:solidFill>
                            <a:schemeClr val="dk1"/>
                          </a:solidFill>
                          <a:effectLst/>
                          <a:latin typeface="+mn-lt"/>
                          <a:ea typeface="+mn-ea"/>
                          <a:cs typeface="+mn-cs"/>
                        </a:rPr>
                        <a:t>NH</a:t>
                      </a:r>
                      <a:r>
                        <a:rPr lang="he-IL" sz="2000" kern="1200" dirty="0">
                          <a:solidFill>
                            <a:schemeClr val="dk1"/>
                          </a:solidFill>
                          <a:effectLst/>
                          <a:latin typeface="+mn-lt"/>
                          <a:ea typeface="+mn-ea"/>
                          <a:cs typeface="+mn-cs"/>
                        </a:rPr>
                        <a:t> פועלים יותר כוחות משיכה ולכן תידרש יותר אנרגיה להחלשת הקשרים הבין מולקולריים וטמפרטורת הרתיחה של </a:t>
                      </a:r>
                      <a:r>
                        <a:rPr lang="en-US" sz="2000" kern="1200" dirty="0">
                          <a:solidFill>
                            <a:schemeClr val="dk1"/>
                          </a:solidFill>
                          <a:effectLst/>
                          <a:latin typeface="+mn-lt"/>
                          <a:ea typeface="+mn-ea"/>
                          <a:cs typeface="+mn-cs"/>
                        </a:rPr>
                        <a:t>(CH</a:t>
                      </a:r>
                      <a:r>
                        <a:rPr lang="en-US" sz="2000" kern="1200" baseline="-25000" dirty="0">
                          <a:solidFill>
                            <a:schemeClr val="dk1"/>
                          </a:solidFill>
                          <a:effectLst/>
                          <a:latin typeface="+mn-lt"/>
                          <a:ea typeface="+mn-ea"/>
                          <a:cs typeface="+mn-cs"/>
                        </a:rPr>
                        <a:t>3</a:t>
                      </a:r>
                      <a:r>
                        <a:rPr lang="en-US" sz="2000" kern="1200" baseline="0" dirty="0">
                          <a:solidFill>
                            <a:schemeClr val="dk1"/>
                          </a:solidFill>
                          <a:effectLst/>
                          <a:latin typeface="+mn-lt"/>
                          <a:ea typeface="+mn-ea"/>
                          <a:cs typeface="+mn-cs"/>
                        </a:rPr>
                        <a:t>)</a:t>
                      </a:r>
                      <a:r>
                        <a:rPr lang="en-US" sz="2000" kern="1200" baseline="-25000" dirty="0">
                          <a:solidFill>
                            <a:schemeClr val="dk1"/>
                          </a:solidFill>
                          <a:effectLst/>
                          <a:latin typeface="+mn-lt"/>
                          <a:ea typeface="+mn-ea"/>
                          <a:cs typeface="+mn-cs"/>
                        </a:rPr>
                        <a:t>2</a:t>
                      </a:r>
                      <a:r>
                        <a:rPr lang="en-US" sz="2000" kern="1200" baseline="0" dirty="0">
                          <a:solidFill>
                            <a:schemeClr val="dk1"/>
                          </a:solidFill>
                          <a:effectLst/>
                          <a:latin typeface="+mn-lt"/>
                          <a:ea typeface="+mn-ea"/>
                          <a:cs typeface="+mn-cs"/>
                        </a:rPr>
                        <a:t>NH</a:t>
                      </a:r>
                      <a:r>
                        <a:rPr lang="he-IL" sz="2000" kern="1200" dirty="0">
                          <a:solidFill>
                            <a:schemeClr val="dk1"/>
                          </a:solidFill>
                          <a:effectLst/>
                          <a:latin typeface="+mn-lt"/>
                          <a:ea typeface="+mn-ea"/>
                          <a:cs typeface="+mn-cs"/>
                        </a:rPr>
                        <a:t> גבוהה יותר.</a:t>
                      </a:r>
                      <a:endParaRPr lang="en-US" sz="2000" kern="1200" dirty="0">
                        <a:solidFill>
                          <a:schemeClr val="dk1"/>
                        </a:solidFill>
                        <a:effectLst/>
                        <a:latin typeface="+mn-lt"/>
                        <a:ea typeface="+mn-ea"/>
                        <a:cs typeface="+mn-cs"/>
                      </a:endParaRPr>
                    </a:p>
                  </a:txBody>
                  <a:tcPr anchor="ctr"/>
                </a:tc>
                <a:tc hMerge="1">
                  <a:txBody>
                    <a:bodyPr/>
                    <a:lstStyle/>
                    <a:p>
                      <a:pPr algn="ctr"/>
                      <a:endParaRPr lang="en-US" dirty="0"/>
                    </a:p>
                  </a:txBody>
                  <a:tcPr anchor="ctr"/>
                </a:tc>
                <a:tc>
                  <a:txBody>
                    <a:bodyPr/>
                    <a:lstStyle/>
                    <a:p>
                      <a:pPr algn="ctr"/>
                      <a:r>
                        <a:rPr lang="he-IL" sz="2000" dirty="0"/>
                        <a:t>המסקנה הצפויה המתבקשת מהנתונים</a:t>
                      </a:r>
                      <a:endParaRPr lang="en-US" sz="2000" dirty="0"/>
                    </a:p>
                  </a:txBody>
                  <a:tcPr/>
                </a:tc>
                <a:extLst>
                  <a:ext uri="{0D108BD9-81ED-4DB2-BD59-A6C34878D82A}">
                    <a16:rowId xmlns:a16="http://schemas.microsoft.com/office/drawing/2014/main" val="3650777525"/>
                  </a:ext>
                </a:extLst>
              </a:tr>
            </a:tbl>
          </a:graphicData>
        </a:graphic>
      </p:graphicFrame>
    </p:spTree>
    <p:extLst>
      <p:ext uri="{BB962C8B-B14F-4D97-AF65-F5344CB8AC3E}">
        <p14:creationId xmlns:p14="http://schemas.microsoft.com/office/powerpoint/2010/main" val="2762008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טמפרטורות רתיחה של חומרים בעלי סוג קישור </a:t>
            </a:r>
            <a:r>
              <a:rPr lang="he-IL" dirty="0" err="1"/>
              <a:t>בינמולקולרי</a:t>
            </a:r>
            <a:r>
              <a:rPr lang="he-IL" dirty="0"/>
              <a:t> שונה</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3924391"/>
          </a:xfrm>
        </p:spPr>
        <p:txBody>
          <a:bodyPr>
            <a:normAutofit/>
          </a:bodyPr>
          <a:lstStyle/>
          <a:p>
            <a:pPr marL="0" indent="0">
              <a:lnSpc>
                <a:spcPct val="150000"/>
              </a:lnSpc>
              <a:spcAft>
                <a:spcPts val="1000"/>
              </a:spcAft>
              <a:buNone/>
            </a:pPr>
            <a:r>
              <a:rPr lang="he-IL" dirty="0">
                <a:solidFill>
                  <a:srgbClr val="192A72"/>
                </a:solidFill>
              </a:rPr>
              <a:t>לחומר </a:t>
            </a:r>
            <a:r>
              <a:rPr lang="en-US" dirty="0">
                <a:solidFill>
                  <a:srgbClr val="192A72"/>
                </a:solidFill>
              </a:rPr>
              <a:t>CBr</a:t>
            </a:r>
            <a:r>
              <a:rPr lang="en-US" baseline="-25000" dirty="0">
                <a:solidFill>
                  <a:srgbClr val="192A72"/>
                </a:solidFill>
              </a:rPr>
              <a:t>4(l)</a:t>
            </a:r>
            <a:r>
              <a:rPr lang="he-IL" dirty="0">
                <a:solidFill>
                  <a:srgbClr val="192A72"/>
                </a:solidFill>
              </a:rPr>
              <a:t> טמפרטורת רתיחה גבוהה משל </a:t>
            </a:r>
            <a:r>
              <a:rPr lang="en-US" dirty="0">
                <a:solidFill>
                  <a:srgbClr val="192A72"/>
                </a:solidFill>
              </a:rPr>
              <a:t>H</a:t>
            </a:r>
            <a:r>
              <a:rPr lang="en-US" baseline="-25000" dirty="0">
                <a:solidFill>
                  <a:srgbClr val="192A72"/>
                </a:solidFill>
              </a:rPr>
              <a:t>2</a:t>
            </a:r>
            <a:r>
              <a:rPr lang="en-US" dirty="0">
                <a:solidFill>
                  <a:srgbClr val="192A72"/>
                </a:solidFill>
              </a:rPr>
              <a:t>O</a:t>
            </a:r>
            <a:r>
              <a:rPr lang="en-US" baseline="-25000" dirty="0">
                <a:solidFill>
                  <a:srgbClr val="192A72"/>
                </a:solidFill>
              </a:rPr>
              <a:t>(l)</a:t>
            </a:r>
            <a:r>
              <a:rPr lang="he-IL" dirty="0">
                <a:solidFill>
                  <a:srgbClr val="192A72"/>
                </a:solidFill>
              </a:rPr>
              <a:t>.</a:t>
            </a:r>
          </a:p>
          <a:p>
            <a:pPr marL="0" indent="0">
              <a:lnSpc>
                <a:spcPct val="150000"/>
              </a:lnSpc>
              <a:spcAft>
                <a:spcPts val="1000"/>
              </a:spcAft>
              <a:buNone/>
            </a:pPr>
            <a:r>
              <a:rPr lang="he-IL" dirty="0">
                <a:solidFill>
                  <a:srgbClr val="192A72"/>
                </a:solidFill>
              </a:rPr>
              <a:t>הסבירו עובדה זו.</a:t>
            </a:r>
          </a:p>
          <a:p>
            <a:pPr marL="0" indent="0">
              <a:lnSpc>
                <a:spcPct val="150000"/>
              </a:lnSpc>
              <a:spcAft>
                <a:spcPts val="1000"/>
              </a:spcAft>
              <a:buNone/>
            </a:pPr>
            <a:r>
              <a:rPr lang="he-IL" dirty="0">
                <a:solidFill>
                  <a:srgbClr val="192A72"/>
                </a:solidFill>
              </a:rPr>
              <a:t>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spTree>
    <p:extLst>
      <p:ext uri="{BB962C8B-B14F-4D97-AF65-F5344CB8AC3E}">
        <p14:creationId xmlns:p14="http://schemas.microsoft.com/office/powerpoint/2010/main" val="2151504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טמפרטורות רתיחה של חומרים בעלי סוג קישור </a:t>
            </a:r>
            <a:r>
              <a:rPr lang="he-IL" dirty="0" err="1"/>
              <a:t>בינמולקולרי</a:t>
            </a:r>
            <a:r>
              <a:rPr lang="he-IL" dirty="0"/>
              <a:t> שונה</a:t>
            </a:r>
            <a:endParaRPr lang="en-US" dirty="0"/>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11284840" cy="3924391"/>
          </a:xfrm>
        </p:spPr>
        <p:txBody>
          <a:bodyPr>
            <a:normAutofit/>
          </a:bodyPr>
          <a:lstStyle/>
          <a:p>
            <a:pPr marL="0" indent="0">
              <a:lnSpc>
                <a:spcPct val="150000"/>
              </a:lnSpc>
              <a:spcAft>
                <a:spcPts val="1000"/>
              </a:spcAft>
              <a:buNone/>
            </a:pPr>
            <a:r>
              <a:rPr lang="he-IL" dirty="0">
                <a:solidFill>
                  <a:srgbClr val="192A72"/>
                </a:solidFill>
              </a:rPr>
              <a:t>		</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graphicFrame>
        <p:nvGraphicFramePr>
          <p:cNvPr id="11" name="Table 5"/>
          <p:cNvGraphicFramePr>
            <a:graphicFrameLocks noGrp="1"/>
          </p:cNvGraphicFramePr>
          <p:nvPr>
            <p:extLst>
              <p:ext uri="{D42A27DB-BD31-4B8C-83A1-F6EECF244321}">
                <p14:modId xmlns:p14="http://schemas.microsoft.com/office/powerpoint/2010/main" val="2050210502"/>
              </p:ext>
            </p:extLst>
          </p:nvPr>
        </p:nvGraphicFramePr>
        <p:xfrm>
          <a:off x="198087" y="1599628"/>
          <a:ext cx="10822838" cy="4114800"/>
        </p:xfrm>
        <a:graphic>
          <a:graphicData uri="http://schemas.openxmlformats.org/drawingml/2006/table">
            <a:tbl>
              <a:tblPr firstRow="1" bandRow="1">
                <a:tableStyleId>{073A0DAA-6AF3-43AB-8588-CEC1D06C72B9}</a:tableStyleId>
              </a:tblPr>
              <a:tblGrid>
                <a:gridCol w="4089789">
                  <a:extLst>
                    <a:ext uri="{9D8B030D-6E8A-4147-A177-3AD203B41FA5}">
                      <a16:colId xmlns:a16="http://schemas.microsoft.com/office/drawing/2014/main" val="3985513349"/>
                    </a:ext>
                  </a:extLst>
                </a:gridCol>
                <a:gridCol w="4089789">
                  <a:extLst>
                    <a:ext uri="{9D8B030D-6E8A-4147-A177-3AD203B41FA5}">
                      <a16:colId xmlns:a16="http://schemas.microsoft.com/office/drawing/2014/main" val="887635665"/>
                    </a:ext>
                  </a:extLst>
                </a:gridCol>
                <a:gridCol w="2643260">
                  <a:extLst>
                    <a:ext uri="{9D8B030D-6E8A-4147-A177-3AD203B41FA5}">
                      <a16:colId xmlns:a16="http://schemas.microsoft.com/office/drawing/2014/main" val="3257623676"/>
                    </a:ext>
                  </a:extLst>
                </a:gridCol>
              </a:tblGrid>
              <a:tr h="370840">
                <a:tc>
                  <a:txBody>
                    <a:bodyPr/>
                    <a:lstStyle/>
                    <a:p>
                      <a:pPr algn="ctr"/>
                      <a:r>
                        <a:rPr lang="en-US" sz="2000" dirty="0">
                          <a:solidFill>
                            <a:schemeClr val="bg1"/>
                          </a:solidFill>
                          <a:cs typeface="+mn-cs"/>
                        </a:rPr>
                        <a:t>H</a:t>
                      </a:r>
                      <a:r>
                        <a:rPr lang="en-US" sz="2000" baseline="-25000" dirty="0">
                          <a:solidFill>
                            <a:schemeClr val="bg1"/>
                          </a:solidFill>
                          <a:cs typeface="+mn-cs"/>
                        </a:rPr>
                        <a:t>2</a:t>
                      </a:r>
                      <a:r>
                        <a:rPr lang="en-US" sz="2000" dirty="0">
                          <a:solidFill>
                            <a:schemeClr val="bg1"/>
                          </a:solidFill>
                          <a:cs typeface="+mn-cs"/>
                        </a:rPr>
                        <a:t>O</a:t>
                      </a:r>
                      <a:r>
                        <a:rPr lang="en-US" sz="2000" baseline="-25000" dirty="0">
                          <a:solidFill>
                            <a:schemeClr val="bg1"/>
                          </a:solidFill>
                          <a:cs typeface="+mn-cs"/>
                        </a:rPr>
                        <a:t>(l)</a:t>
                      </a:r>
                      <a:endParaRPr lang="en-US" sz="2000" strike="sngStrike" dirty="0">
                        <a:solidFill>
                          <a:schemeClr val="bg1"/>
                        </a:solidFill>
                        <a:cs typeface="+mn-cs"/>
                      </a:endParaRPr>
                    </a:p>
                  </a:txBody>
                  <a:tcPr anchor="ctr"/>
                </a:tc>
                <a:tc>
                  <a:txBody>
                    <a:bodyPr/>
                    <a:lstStyle/>
                    <a:p>
                      <a:pPr algn="ctr"/>
                      <a:r>
                        <a:rPr lang="en-US" sz="2000" dirty="0">
                          <a:solidFill>
                            <a:schemeClr val="bg1"/>
                          </a:solidFill>
                          <a:cs typeface="+mn-cs"/>
                        </a:rPr>
                        <a:t>CBr</a:t>
                      </a:r>
                      <a:r>
                        <a:rPr lang="en-US" sz="2000" baseline="-25000" dirty="0">
                          <a:solidFill>
                            <a:schemeClr val="bg1"/>
                          </a:solidFill>
                          <a:cs typeface="+mn-cs"/>
                        </a:rPr>
                        <a:t>4(l)</a:t>
                      </a:r>
                      <a:endParaRPr lang="en-US" sz="2000" dirty="0">
                        <a:solidFill>
                          <a:schemeClr val="bg1"/>
                        </a:solidFill>
                        <a:cs typeface="+mn-cs"/>
                      </a:endParaRPr>
                    </a:p>
                  </a:txBody>
                  <a:tcPr anchor="ctr"/>
                </a:tc>
                <a:tc>
                  <a:txBody>
                    <a:bodyPr/>
                    <a:lstStyle/>
                    <a:p>
                      <a:pPr algn="ctr"/>
                      <a:r>
                        <a:rPr lang="he-IL" sz="2000" dirty="0">
                          <a:solidFill>
                            <a:schemeClr val="bg1"/>
                          </a:solidFill>
                          <a:cs typeface="+mn-cs"/>
                        </a:rPr>
                        <a:t>קריטריון</a:t>
                      </a:r>
                      <a:r>
                        <a:rPr lang="he-IL" sz="2000" baseline="0" dirty="0">
                          <a:solidFill>
                            <a:schemeClr val="bg1"/>
                          </a:solidFill>
                          <a:cs typeface="+mn-cs"/>
                        </a:rPr>
                        <a:t> להשוואה</a:t>
                      </a:r>
                      <a:endParaRPr lang="en-US" sz="2000" dirty="0">
                        <a:solidFill>
                          <a:schemeClr val="bg1"/>
                        </a:solidFill>
                        <a:cs typeface="+mn-cs"/>
                      </a:endParaRPr>
                    </a:p>
                  </a:txBody>
                  <a:tcPr anchor="ctr"/>
                </a:tc>
                <a:extLst>
                  <a:ext uri="{0D108BD9-81ED-4DB2-BD59-A6C34878D82A}">
                    <a16:rowId xmlns:a16="http://schemas.microsoft.com/office/drawing/2014/main" val="1003972450"/>
                  </a:ext>
                </a:extLst>
              </a:tr>
              <a:tr h="37084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mn-cs"/>
                        </a:rPr>
                        <a:t>8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mn-cs"/>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mn-cs"/>
                        </a:rPr>
                        <a:t>146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mn-cs"/>
                      </a:endParaRPr>
                    </a:p>
                  </a:txBody>
                  <a:tcPr anchor="ctr"/>
                </a:tc>
                <a:tc>
                  <a:txBody>
                    <a:bodyPr/>
                    <a:lstStyle/>
                    <a:p>
                      <a:pPr algn="ctr"/>
                      <a:r>
                        <a:rPr lang="he-IL" sz="2000" dirty="0">
                          <a:cs typeface="+mn-cs"/>
                        </a:rPr>
                        <a:t>גודל ענן האלקטרונים</a:t>
                      </a:r>
                      <a:endParaRPr lang="en-US" sz="2000" dirty="0">
                        <a:cs typeface="+mn-cs"/>
                      </a:endParaRPr>
                    </a:p>
                  </a:txBody>
                  <a:tcPr anchor="ctr"/>
                </a:tc>
                <a:extLst>
                  <a:ext uri="{0D108BD9-81ED-4DB2-BD59-A6C34878D82A}">
                    <a16:rowId xmlns:a16="http://schemas.microsoft.com/office/drawing/2014/main" val="814805832"/>
                  </a:ext>
                </a:extLst>
              </a:tr>
              <a:tr h="198120">
                <a:tc>
                  <a:txBody>
                    <a:bodyPr/>
                    <a:lstStyle/>
                    <a:p>
                      <a:pPr algn="ctr"/>
                      <a:r>
                        <a:rPr lang="he-IL" sz="2000" dirty="0">
                          <a:cs typeface="+mn-cs"/>
                        </a:rPr>
                        <a:t>קבועה</a:t>
                      </a:r>
                      <a:endParaRPr lang="en-US" sz="2000" dirty="0">
                        <a:cs typeface="+mn-cs"/>
                      </a:endParaRPr>
                    </a:p>
                  </a:txBody>
                  <a:tcPr anchor="ctr"/>
                </a:tc>
                <a:tc>
                  <a:txBody>
                    <a:bodyPr/>
                    <a:lstStyle/>
                    <a:p>
                      <a:pPr algn="ctr"/>
                      <a:r>
                        <a:rPr lang="he-IL" sz="2000" dirty="0">
                          <a:cs typeface="+mn-cs"/>
                        </a:rPr>
                        <a:t>רגעית</a:t>
                      </a:r>
                      <a:endParaRPr lang="en-US" sz="2000" dirty="0">
                        <a:cs typeface="+mn-cs"/>
                      </a:endParaRPr>
                    </a:p>
                  </a:txBody>
                  <a:tcPr anchor="ctr"/>
                </a:tc>
                <a:tc>
                  <a:txBody>
                    <a:bodyPr/>
                    <a:lstStyle/>
                    <a:p>
                      <a:pPr algn="ctr"/>
                      <a:r>
                        <a:rPr lang="he-IL" sz="2000" dirty="0">
                          <a:cs typeface="+mn-cs"/>
                        </a:rPr>
                        <a:t>קוטביות</a:t>
                      </a:r>
                      <a:endParaRPr lang="en-US" sz="2000" dirty="0">
                        <a:cs typeface="+mn-cs"/>
                      </a:endParaRPr>
                    </a:p>
                  </a:txBody>
                  <a:tcPr anchor="ctr"/>
                </a:tc>
                <a:extLst>
                  <a:ext uri="{0D108BD9-81ED-4DB2-BD59-A6C34878D82A}">
                    <a16:rowId xmlns:a16="http://schemas.microsoft.com/office/drawing/2014/main" val="685032364"/>
                  </a:ext>
                </a:extLst>
              </a:tr>
              <a:tr h="350520">
                <a:tc>
                  <a:txBody>
                    <a:bodyPr/>
                    <a:lstStyle/>
                    <a:p>
                      <a:pPr algn="ctr"/>
                      <a:r>
                        <a:rPr lang="he-IL" sz="2000" dirty="0">
                          <a:cs typeface="+mn-cs"/>
                        </a:rPr>
                        <a:t>חומר מולקולרי</a:t>
                      </a:r>
                    </a:p>
                    <a:p>
                      <a:pPr algn="ctr"/>
                      <a:r>
                        <a:rPr lang="he-IL" sz="2000" dirty="0">
                          <a:cs typeface="+mn-cs"/>
                        </a:rPr>
                        <a:t>קשרי מימן</a:t>
                      </a:r>
                      <a:endParaRPr lang="en-US" sz="2000" dirty="0">
                        <a:cs typeface="+mn-cs"/>
                      </a:endParaRPr>
                    </a:p>
                  </a:txBody>
                  <a:tcPr anchor="ctr"/>
                </a:tc>
                <a:tc>
                  <a:txBody>
                    <a:bodyPr/>
                    <a:lstStyle/>
                    <a:p>
                      <a:pPr algn="ctr"/>
                      <a:r>
                        <a:rPr lang="he-IL" sz="2000" dirty="0">
                          <a:cs typeface="+mn-cs"/>
                        </a:rPr>
                        <a:t>חומר מולקולרי</a:t>
                      </a:r>
                    </a:p>
                    <a:p>
                      <a:pPr algn="ctr"/>
                      <a:r>
                        <a:rPr lang="he-IL" sz="2000" dirty="0">
                          <a:cs typeface="+mn-cs"/>
                        </a:rPr>
                        <a:t>אינטראקציות </a:t>
                      </a:r>
                      <a:r>
                        <a:rPr lang="he-IL" sz="2000" dirty="0" err="1">
                          <a:cs typeface="+mn-cs"/>
                        </a:rPr>
                        <a:t>ון</a:t>
                      </a:r>
                      <a:r>
                        <a:rPr lang="he-IL" sz="2000" dirty="0">
                          <a:cs typeface="+mn-cs"/>
                        </a:rPr>
                        <a:t> דר ואלס</a:t>
                      </a:r>
                      <a:endParaRPr lang="en-US" sz="2000" dirty="0">
                        <a:cs typeface="+mn-cs"/>
                      </a:endParaRPr>
                    </a:p>
                  </a:txBody>
                  <a:tcPr anchor="ctr"/>
                </a:tc>
                <a:tc>
                  <a:txBody>
                    <a:bodyPr/>
                    <a:lstStyle/>
                    <a:p>
                      <a:pPr algn="ctr"/>
                      <a:r>
                        <a:rPr lang="he-IL" sz="2000" dirty="0">
                          <a:cs typeface="+mn-cs"/>
                        </a:rPr>
                        <a:t>סוג קישור </a:t>
                      </a:r>
                      <a:r>
                        <a:rPr lang="he-IL" sz="2000" dirty="0" err="1">
                          <a:cs typeface="+mn-cs"/>
                        </a:rPr>
                        <a:t>בינמולקולרי</a:t>
                      </a:r>
                      <a:endParaRPr lang="en-US" sz="2000" dirty="0">
                        <a:cs typeface="+mn-cs"/>
                      </a:endParaRPr>
                    </a:p>
                  </a:txBody>
                  <a:tcPr anchor="ctr"/>
                </a:tc>
                <a:extLst>
                  <a:ext uri="{0D108BD9-81ED-4DB2-BD59-A6C34878D82A}">
                    <a16:rowId xmlns:a16="http://schemas.microsoft.com/office/drawing/2014/main" val="340459241"/>
                  </a:ext>
                </a:extLst>
              </a:tr>
              <a:tr h="1005840">
                <a:tc gridSpan="2">
                  <a:txBody>
                    <a:bodyPr/>
                    <a:lstStyle/>
                    <a:p>
                      <a:pPr marL="0" marR="0" lvl="0" indent="0" algn="r" defTabSz="914491" rtl="1" eaLnBrk="1" fontAlgn="auto" latinLnBrk="0" hangingPunct="1">
                        <a:lnSpc>
                          <a:spcPct val="100000"/>
                        </a:lnSpc>
                        <a:spcBef>
                          <a:spcPts val="0"/>
                        </a:spcBef>
                        <a:spcAft>
                          <a:spcPts val="0"/>
                        </a:spcAft>
                        <a:buClrTx/>
                        <a:buSzTx/>
                        <a:buFontTx/>
                        <a:buNone/>
                        <a:tabLst/>
                        <a:defRPr/>
                      </a:pPr>
                      <a:r>
                        <a:rPr lang="he-IL" sz="2000" kern="1200" dirty="0">
                          <a:solidFill>
                            <a:schemeClr val="dk1"/>
                          </a:solidFill>
                          <a:effectLst/>
                          <a:latin typeface="+mn-lt"/>
                          <a:ea typeface="+mn-ea"/>
                          <a:cs typeface="+mn-cs"/>
                        </a:rPr>
                        <a:t>בין מולקולות </a:t>
                      </a:r>
                      <a:r>
                        <a:rPr lang="en-US" sz="2000" kern="1200" dirty="0">
                          <a:solidFill>
                            <a:schemeClr val="dk1"/>
                          </a:solidFill>
                          <a:effectLst/>
                          <a:latin typeface="+mn-lt"/>
                          <a:ea typeface="+mn-ea"/>
                          <a:cs typeface="+mn-cs"/>
                        </a:rPr>
                        <a:t>CBr</a:t>
                      </a:r>
                      <a:r>
                        <a:rPr lang="en-US" sz="2000" kern="1200" baseline="-25000" dirty="0">
                          <a:solidFill>
                            <a:schemeClr val="dk1"/>
                          </a:solidFill>
                          <a:effectLst/>
                          <a:latin typeface="+mn-lt"/>
                          <a:ea typeface="+mn-ea"/>
                          <a:cs typeface="+mn-cs"/>
                        </a:rPr>
                        <a:t>4(l)</a:t>
                      </a:r>
                      <a:r>
                        <a:rPr lang="he-IL" sz="2000" kern="1200" dirty="0">
                          <a:solidFill>
                            <a:schemeClr val="dk1"/>
                          </a:solidFill>
                          <a:effectLst/>
                          <a:latin typeface="+mn-lt"/>
                          <a:ea typeface="+mn-ea"/>
                          <a:cs typeface="+mn-cs"/>
                        </a:rPr>
                        <a:t> מתקיימות אינטראקציות ו.ד.ו.</a:t>
                      </a:r>
                      <a:r>
                        <a:rPr lang="en-US" sz="2000" kern="1200" dirty="0">
                          <a:solidFill>
                            <a:schemeClr val="dk1"/>
                          </a:solidFill>
                          <a:effectLst/>
                          <a:latin typeface="+mn-lt"/>
                          <a:ea typeface="+mn-ea"/>
                          <a:cs typeface="+mn-cs"/>
                        </a:rPr>
                        <a:t> </a:t>
                      </a:r>
                      <a:r>
                        <a:rPr lang="he-IL" sz="2000" kern="1200" dirty="0">
                          <a:solidFill>
                            <a:schemeClr val="dk1"/>
                          </a:solidFill>
                          <a:effectLst/>
                          <a:latin typeface="+mn-lt"/>
                          <a:ea typeface="+mn-ea"/>
                          <a:cs typeface="+mn-cs"/>
                        </a:rPr>
                        <a:t>בין קטבים רגעיים. בין מולקולות </a:t>
                      </a:r>
                      <a:r>
                        <a:rPr lang="en-US" sz="2000" kern="1200" dirty="0">
                          <a:solidFill>
                            <a:schemeClr val="dk1"/>
                          </a:solidFill>
                          <a:effectLst/>
                          <a:latin typeface="+mn-lt"/>
                          <a:ea typeface="+mn-ea"/>
                          <a:cs typeface="+mn-cs"/>
                        </a:rPr>
                        <a:t>H</a:t>
                      </a:r>
                      <a:r>
                        <a:rPr lang="en-US" sz="2000" kern="1200" baseline="-25000" dirty="0">
                          <a:solidFill>
                            <a:schemeClr val="dk1"/>
                          </a:solidFill>
                          <a:effectLst/>
                          <a:latin typeface="+mn-lt"/>
                          <a:ea typeface="+mn-ea"/>
                          <a:cs typeface="+mn-cs"/>
                        </a:rPr>
                        <a:t>2</a:t>
                      </a:r>
                      <a:r>
                        <a:rPr lang="en-US" sz="2000" kern="1200" baseline="0" dirty="0">
                          <a:solidFill>
                            <a:schemeClr val="dk1"/>
                          </a:solidFill>
                          <a:effectLst/>
                          <a:latin typeface="+mn-lt"/>
                          <a:ea typeface="+mn-ea"/>
                          <a:cs typeface="+mn-cs"/>
                        </a:rPr>
                        <a:t>O</a:t>
                      </a:r>
                      <a:r>
                        <a:rPr lang="en-US" sz="2000" kern="1200" baseline="-25000" dirty="0">
                          <a:solidFill>
                            <a:schemeClr val="dk1"/>
                          </a:solidFill>
                          <a:effectLst/>
                          <a:latin typeface="+mn-lt"/>
                          <a:ea typeface="+mn-ea"/>
                          <a:cs typeface="+mn-cs"/>
                        </a:rPr>
                        <a:t>(l)</a:t>
                      </a:r>
                      <a:r>
                        <a:rPr lang="he-IL" sz="2000" kern="1200" dirty="0">
                          <a:solidFill>
                            <a:schemeClr val="dk1"/>
                          </a:solidFill>
                          <a:effectLst/>
                          <a:latin typeface="+mn-lt"/>
                          <a:ea typeface="+mn-ea"/>
                          <a:cs typeface="+mn-cs"/>
                        </a:rPr>
                        <a:t> קיימים </a:t>
                      </a:r>
                      <a:r>
                        <a:rPr lang="he-IL" sz="2000" b="0" kern="1200" dirty="0">
                          <a:solidFill>
                            <a:srgbClr val="192A72"/>
                          </a:solidFill>
                          <a:effectLst/>
                          <a:latin typeface="+mn-lt"/>
                          <a:ea typeface="+mn-ea"/>
                          <a:cs typeface="+mn-cs"/>
                        </a:rPr>
                        <a:t>בעיקר</a:t>
                      </a:r>
                      <a:r>
                        <a:rPr lang="he-IL" sz="2000" kern="1200" dirty="0">
                          <a:solidFill>
                            <a:schemeClr val="dk1"/>
                          </a:solidFill>
                          <a:effectLst/>
                          <a:latin typeface="+mn-lt"/>
                          <a:ea typeface="+mn-ea"/>
                          <a:cs typeface="+mn-cs"/>
                        </a:rPr>
                        <a:t> קשרי מימן. מכיוון שענן האלקטרונים של </a:t>
                      </a:r>
                      <a:r>
                        <a:rPr lang="en-US" sz="2000" kern="1200" dirty="0">
                          <a:solidFill>
                            <a:schemeClr val="dk1"/>
                          </a:solidFill>
                          <a:effectLst/>
                          <a:latin typeface="+mn-lt"/>
                          <a:ea typeface="+mn-ea"/>
                          <a:cs typeface="+mn-cs"/>
                        </a:rPr>
                        <a:t> CBr</a:t>
                      </a:r>
                      <a:r>
                        <a:rPr lang="en-US" sz="2000" kern="1200" baseline="-25000" dirty="0">
                          <a:solidFill>
                            <a:schemeClr val="dk1"/>
                          </a:solidFill>
                          <a:effectLst/>
                          <a:latin typeface="+mn-lt"/>
                          <a:ea typeface="+mn-ea"/>
                          <a:cs typeface="+mn-cs"/>
                        </a:rPr>
                        <a:t>4(l)</a:t>
                      </a:r>
                      <a:r>
                        <a:rPr lang="he-IL" sz="2000" kern="1200" dirty="0">
                          <a:solidFill>
                            <a:schemeClr val="dk1"/>
                          </a:solidFill>
                          <a:effectLst/>
                          <a:latin typeface="+mn-lt"/>
                          <a:ea typeface="+mn-ea"/>
                          <a:cs typeface="+mn-cs"/>
                        </a:rPr>
                        <a:t> גדול בהרבה לעומת </a:t>
                      </a:r>
                      <a:r>
                        <a:rPr lang="en-US" sz="2000" kern="1200" dirty="0">
                          <a:solidFill>
                            <a:schemeClr val="dk1"/>
                          </a:solidFill>
                          <a:effectLst/>
                          <a:latin typeface="+mn-lt"/>
                          <a:ea typeface="+mn-ea"/>
                          <a:cs typeface="+mn-cs"/>
                        </a:rPr>
                        <a:t>H</a:t>
                      </a:r>
                      <a:r>
                        <a:rPr lang="en-US" sz="2000" kern="1200" baseline="-25000" dirty="0">
                          <a:solidFill>
                            <a:schemeClr val="dk1"/>
                          </a:solidFill>
                          <a:effectLst/>
                          <a:latin typeface="+mn-lt"/>
                          <a:ea typeface="+mn-ea"/>
                          <a:cs typeface="+mn-cs"/>
                        </a:rPr>
                        <a:t>2</a:t>
                      </a:r>
                      <a:r>
                        <a:rPr lang="en-US" sz="2000" kern="1200" baseline="0" dirty="0">
                          <a:solidFill>
                            <a:schemeClr val="dk1"/>
                          </a:solidFill>
                          <a:effectLst/>
                          <a:latin typeface="+mn-lt"/>
                          <a:ea typeface="+mn-ea"/>
                          <a:cs typeface="+mn-cs"/>
                        </a:rPr>
                        <a:t>O</a:t>
                      </a:r>
                      <a:r>
                        <a:rPr lang="en-US" sz="2000" kern="1200" baseline="-25000" dirty="0">
                          <a:solidFill>
                            <a:schemeClr val="dk1"/>
                          </a:solidFill>
                          <a:effectLst/>
                          <a:latin typeface="+mn-lt"/>
                          <a:ea typeface="+mn-ea"/>
                          <a:cs typeface="+mn-cs"/>
                        </a:rPr>
                        <a:t>(l)</a:t>
                      </a:r>
                      <a:r>
                        <a:rPr lang="he-IL" sz="2000" kern="1200" dirty="0">
                          <a:solidFill>
                            <a:schemeClr val="dk1"/>
                          </a:solidFill>
                          <a:effectLst/>
                          <a:latin typeface="+mn-lt"/>
                          <a:ea typeface="+mn-ea"/>
                          <a:cs typeface="+mn-cs"/>
                        </a:rPr>
                        <a:t> גדל הסיכוי ליצירת דו קטבים רגעיים על פני המולקולות והקטבים הנוצרים טעונים מטענים חלקיים גדולים יותר.  אינטראקציות ו.ד.ו. הנוצרות בין מולקולות </a:t>
                      </a:r>
                      <a:r>
                        <a:rPr lang="en-US" sz="2000" kern="1200" dirty="0">
                          <a:solidFill>
                            <a:schemeClr val="dk1"/>
                          </a:solidFill>
                          <a:effectLst/>
                          <a:latin typeface="+mn-lt"/>
                          <a:ea typeface="+mn-ea"/>
                          <a:cs typeface="+mn-cs"/>
                        </a:rPr>
                        <a:t>CBr</a:t>
                      </a:r>
                      <a:r>
                        <a:rPr lang="en-US" sz="2000" kern="1200" baseline="-25000" dirty="0">
                          <a:solidFill>
                            <a:schemeClr val="dk1"/>
                          </a:solidFill>
                          <a:effectLst/>
                          <a:latin typeface="+mn-lt"/>
                          <a:ea typeface="+mn-ea"/>
                          <a:cs typeface="+mn-cs"/>
                        </a:rPr>
                        <a:t>4(l)</a:t>
                      </a:r>
                      <a:r>
                        <a:rPr lang="he-IL" sz="2000" kern="1200" dirty="0">
                          <a:solidFill>
                            <a:schemeClr val="dk1"/>
                          </a:solidFill>
                          <a:effectLst/>
                          <a:latin typeface="+mn-lt"/>
                          <a:ea typeface="+mn-ea"/>
                          <a:cs typeface="+mn-cs"/>
                        </a:rPr>
                        <a:t> חזקות יותר מאשר קשרי המימן שבין מולקולות המים. תידרש יותר אנרגיה להחלשת הקשרים הבין מולקולריים בחומר </a:t>
                      </a:r>
                      <a:r>
                        <a:rPr lang="en-US" sz="2000" kern="1200" dirty="0">
                          <a:solidFill>
                            <a:schemeClr val="dk1"/>
                          </a:solidFill>
                          <a:effectLst/>
                          <a:latin typeface="+mn-lt"/>
                          <a:ea typeface="+mn-ea"/>
                          <a:cs typeface="+mn-cs"/>
                        </a:rPr>
                        <a:t>CBr</a:t>
                      </a:r>
                      <a:r>
                        <a:rPr lang="en-US" sz="2000" kern="1200" baseline="-25000" dirty="0">
                          <a:solidFill>
                            <a:schemeClr val="dk1"/>
                          </a:solidFill>
                          <a:effectLst/>
                          <a:latin typeface="+mn-lt"/>
                          <a:ea typeface="+mn-ea"/>
                          <a:cs typeface="+mn-cs"/>
                        </a:rPr>
                        <a:t>4(l)</a:t>
                      </a:r>
                      <a:r>
                        <a:rPr lang="he-IL" sz="2000" kern="1200" dirty="0">
                          <a:solidFill>
                            <a:schemeClr val="dk1"/>
                          </a:solidFill>
                          <a:effectLst/>
                          <a:latin typeface="+mn-lt"/>
                          <a:ea typeface="+mn-ea"/>
                          <a:cs typeface="+mn-cs"/>
                        </a:rPr>
                        <a:t> ולכן טמפרטורת הרתיחה שלו גבוהה יותר.</a:t>
                      </a:r>
                      <a:endParaRPr lang="en-US" sz="2000" dirty="0">
                        <a:cs typeface="+mn-cs"/>
                      </a:endParaRPr>
                    </a:p>
                  </a:txBody>
                  <a:tcPr anchor="ctr"/>
                </a:tc>
                <a:tc hMerge="1">
                  <a:txBody>
                    <a:bodyPr/>
                    <a:lstStyle/>
                    <a:p>
                      <a:pPr algn="ctr"/>
                      <a:endParaRPr lang="en-US" dirty="0"/>
                    </a:p>
                  </a:txBody>
                  <a:tcPr anchor="ctr"/>
                </a:tc>
                <a:tc>
                  <a:txBody>
                    <a:bodyPr/>
                    <a:lstStyle/>
                    <a:p>
                      <a:pPr algn="ctr"/>
                      <a:endParaRPr lang="he-IL" sz="2000" dirty="0">
                        <a:cs typeface="+mn-cs"/>
                      </a:endParaRPr>
                    </a:p>
                    <a:p>
                      <a:pPr algn="ctr"/>
                      <a:r>
                        <a:rPr lang="he-IL" sz="2000" dirty="0">
                          <a:cs typeface="+mn-cs"/>
                        </a:rPr>
                        <a:t>המסקנה הצפויה המתבקשת מהנתונים</a:t>
                      </a:r>
                      <a:endParaRPr lang="en-US" sz="2000" dirty="0">
                        <a:cs typeface="+mn-cs"/>
                      </a:endParaRPr>
                    </a:p>
                  </a:txBody>
                  <a:tcPr/>
                </a:tc>
                <a:extLst>
                  <a:ext uri="{0D108BD9-81ED-4DB2-BD59-A6C34878D82A}">
                    <a16:rowId xmlns:a16="http://schemas.microsoft.com/office/drawing/2014/main" val="3650777525"/>
                  </a:ext>
                </a:extLst>
              </a:tr>
            </a:tbl>
          </a:graphicData>
        </a:graphic>
      </p:graphicFrame>
    </p:spTree>
    <p:extLst>
      <p:ext uri="{BB962C8B-B14F-4D97-AF65-F5344CB8AC3E}">
        <p14:creationId xmlns:p14="http://schemas.microsoft.com/office/powerpoint/2010/main" val="4027508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72512" y="952902"/>
            <a:ext cx="8295836" cy="5905098"/>
          </a:xfrm>
          <a:prstGeom prst="rect">
            <a:avLst/>
          </a:prstGeom>
        </p:spPr>
        <p:txBody>
          <a:bodyPr vert="horz" lIns="91440" tIns="45720" rIns="91440" bIns="45720" rtlCol="1">
            <a:normAutofit fontScale="25000" lnSpcReduction="20000"/>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70000"/>
              </a:lnSpc>
              <a:buNone/>
            </a:pPr>
            <a:r>
              <a:rPr lang="he-IL" sz="8000" dirty="0"/>
              <a:t>א. טמפרטורת הרתיחה של  </a:t>
            </a:r>
            <a:r>
              <a:rPr lang="en-US" sz="8000" dirty="0"/>
              <a:t>NH</a:t>
            </a:r>
            <a:r>
              <a:rPr lang="en-US" sz="8000" baseline="-25000" dirty="0"/>
              <a:t>3</a:t>
            </a:r>
            <a:r>
              <a:rPr lang="he-IL" sz="8000" dirty="0"/>
              <a:t>  גבוהה מטמפרטורת הרתיחה של  </a:t>
            </a:r>
            <a:br>
              <a:rPr lang="en-US" sz="8000" dirty="0"/>
            </a:br>
            <a:r>
              <a:rPr lang="he-IL" sz="8000" dirty="0"/>
              <a:t>    </a:t>
            </a:r>
            <a:r>
              <a:rPr lang="en-US" sz="8000" dirty="0"/>
              <a:t>NaNH</a:t>
            </a:r>
            <a:r>
              <a:rPr lang="en-US" sz="8000" baseline="-25000" dirty="0"/>
              <a:t>2</a:t>
            </a:r>
            <a:r>
              <a:rPr lang="he-IL" sz="8000" dirty="0"/>
              <a:t>, כיוון שבין המולקולות של  </a:t>
            </a:r>
            <a:r>
              <a:rPr lang="en-US" sz="8000" dirty="0"/>
              <a:t>NH</a:t>
            </a:r>
            <a:r>
              <a:rPr lang="en-US" sz="8000" baseline="-25000" dirty="0"/>
              <a:t>3</a:t>
            </a:r>
            <a:r>
              <a:rPr lang="he-IL" sz="8000" dirty="0"/>
              <a:t>  יש קשרי מימן רבים יותר מאשר </a:t>
            </a:r>
            <a:br>
              <a:rPr lang="en-US" sz="8000" dirty="0"/>
            </a:br>
            <a:r>
              <a:rPr lang="he-IL" sz="8000" dirty="0"/>
              <a:t>    בין המולקולות של  </a:t>
            </a:r>
            <a:r>
              <a:rPr lang="en-US" sz="8000" dirty="0"/>
              <a:t>NaNH</a:t>
            </a:r>
            <a:r>
              <a:rPr lang="en-US" sz="8000" baseline="-25000" dirty="0"/>
              <a:t>2</a:t>
            </a:r>
            <a:r>
              <a:rPr lang="he-IL" sz="8000" dirty="0"/>
              <a:t>.</a:t>
            </a:r>
            <a:endParaRPr lang="en-US" sz="8000" dirty="0"/>
          </a:p>
          <a:p>
            <a:pPr marL="0" indent="0">
              <a:lnSpc>
                <a:spcPct val="170000"/>
              </a:lnSpc>
              <a:buNone/>
            </a:pPr>
            <a:r>
              <a:rPr lang="he-IL" sz="8000" dirty="0">
                <a:solidFill>
                  <a:srgbClr val="11A4AB"/>
                </a:solidFill>
              </a:rPr>
              <a:t>ב. טמפרטורת הרתיחה של  </a:t>
            </a:r>
            <a:r>
              <a:rPr lang="en-US" sz="8000" dirty="0">
                <a:solidFill>
                  <a:srgbClr val="11A4AB"/>
                </a:solidFill>
              </a:rPr>
              <a:t>PCℓ</a:t>
            </a:r>
            <a:r>
              <a:rPr lang="en-US" sz="8000" baseline="-25000" dirty="0">
                <a:solidFill>
                  <a:srgbClr val="11A4AB"/>
                </a:solidFill>
              </a:rPr>
              <a:t>3</a:t>
            </a:r>
            <a:r>
              <a:rPr lang="he-IL" sz="8000" dirty="0">
                <a:solidFill>
                  <a:srgbClr val="11A4AB"/>
                </a:solidFill>
              </a:rPr>
              <a:t>  גבוהה מטמפרטורת הרתיחה של  </a:t>
            </a:r>
            <a:br>
              <a:rPr lang="en-US" sz="8000" dirty="0">
                <a:solidFill>
                  <a:srgbClr val="11A4AB"/>
                </a:solidFill>
              </a:rPr>
            </a:br>
            <a:r>
              <a:rPr lang="he-IL" sz="8000" dirty="0">
                <a:solidFill>
                  <a:srgbClr val="11A4AB"/>
                </a:solidFill>
              </a:rPr>
              <a:t>    </a:t>
            </a:r>
            <a:r>
              <a:rPr lang="en-US" sz="8000" dirty="0">
                <a:solidFill>
                  <a:srgbClr val="11A4AB"/>
                </a:solidFill>
              </a:rPr>
              <a:t>NaNH</a:t>
            </a:r>
            <a:r>
              <a:rPr lang="en-US" sz="8000" baseline="-25000" dirty="0">
                <a:solidFill>
                  <a:srgbClr val="11A4AB"/>
                </a:solidFill>
              </a:rPr>
              <a:t>2</a:t>
            </a:r>
            <a:r>
              <a:rPr lang="he-IL" sz="8000" dirty="0">
                <a:solidFill>
                  <a:srgbClr val="11A4AB"/>
                </a:solidFill>
              </a:rPr>
              <a:t>, מאחר וענן האלקטרונים של מולקולות  </a:t>
            </a:r>
            <a:r>
              <a:rPr lang="en-US" sz="8000" dirty="0">
                <a:solidFill>
                  <a:srgbClr val="11A4AB"/>
                </a:solidFill>
              </a:rPr>
              <a:t>PCℓ</a:t>
            </a:r>
            <a:r>
              <a:rPr lang="en-US" sz="8000" baseline="-25000" dirty="0">
                <a:solidFill>
                  <a:srgbClr val="11A4AB"/>
                </a:solidFill>
              </a:rPr>
              <a:t>3</a:t>
            </a:r>
            <a:r>
              <a:rPr lang="he-IL" sz="8000" dirty="0">
                <a:solidFill>
                  <a:srgbClr val="11A4AB"/>
                </a:solidFill>
              </a:rPr>
              <a:t>  גדול יותר מענן </a:t>
            </a:r>
            <a:br>
              <a:rPr lang="en-US" sz="8000" dirty="0">
                <a:solidFill>
                  <a:srgbClr val="11A4AB"/>
                </a:solidFill>
              </a:rPr>
            </a:br>
            <a:r>
              <a:rPr lang="he-IL" sz="8000" dirty="0">
                <a:solidFill>
                  <a:srgbClr val="11A4AB"/>
                </a:solidFill>
              </a:rPr>
              <a:t>    האלקטרונים של מולקולות  </a:t>
            </a:r>
            <a:r>
              <a:rPr lang="en-US" sz="8000" dirty="0">
                <a:solidFill>
                  <a:srgbClr val="11A4AB"/>
                </a:solidFill>
              </a:rPr>
              <a:t>NaNH</a:t>
            </a:r>
            <a:r>
              <a:rPr lang="en-US" sz="8000" baseline="-25000" dirty="0">
                <a:solidFill>
                  <a:srgbClr val="11A4AB"/>
                </a:solidFill>
              </a:rPr>
              <a:t>2</a:t>
            </a:r>
            <a:r>
              <a:rPr lang="he-IL" sz="8000" dirty="0">
                <a:solidFill>
                  <a:srgbClr val="11A4AB"/>
                </a:solidFill>
              </a:rPr>
              <a:t>.</a:t>
            </a:r>
            <a:endParaRPr lang="en-US" sz="8000" dirty="0">
              <a:solidFill>
                <a:srgbClr val="11A4AB"/>
              </a:solidFill>
            </a:endParaRPr>
          </a:p>
          <a:p>
            <a:pPr marL="0" indent="0">
              <a:lnSpc>
                <a:spcPct val="170000"/>
              </a:lnSpc>
              <a:buNone/>
            </a:pPr>
            <a:r>
              <a:rPr lang="he-IL" sz="8000" dirty="0"/>
              <a:t>ג. טמפרטורת הרתיחה של  </a:t>
            </a:r>
            <a:r>
              <a:rPr lang="en-US" sz="8000" dirty="0"/>
              <a:t>PCℓ</a:t>
            </a:r>
            <a:r>
              <a:rPr lang="en-US" sz="8000" baseline="-25000" dirty="0"/>
              <a:t>3</a:t>
            </a:r>
            <a:r>
              <a:rPr lang="he-IL" sz="8000" dirty="0"/>
              <a:t>  נמוכה מטמפרטורת הרתיחה של  </a:t>
            </a:r>
            <a:br>
              <a:rPr lang="en-US" sz="8000" dirty="0"/>
            </a:br>
            <a:r>
              <a:rPr lang="he-IL" sz="8000" dirty="0"/>
              <a:t>    </a:t>
            </a:r>
            <a:r>
              <a:rPr lang="en-US" sz="8000" dirty="0"/>
              <a:t>NaNH</a:t>
            </a:r>
            <a:r>
              <a:rPr lang="en-US" sz="8000" baseline="-25000" dirty="0"/>
              <a:t>2</a:t>
            </a:r>
            <a:r>
              <a:rPr lang="he-IL" sz="8000" dirty="0"/>
              <a:t>, מכיוון שקשרי המימן שבין מולקולות  </a:t>
            </a:r>
            <a:r>
              <a:rPr lang="en-US" sz="8000" dirty="0"/>
              <a:t>NaNH</a:t>
            </a:r>
            <a:r>
              <a:rPr lang="en-US" sz="8000" baseline="-25000" dirty="0"/>
              <a:t>2</a:t>
            </a:r>
            <a:r>
              <a:rPr lang="he-IL" sz="8000" dirty="0"/>
              <a:t>  חזקים מקשרי </a:t>
            </a:r>
            <a:br>
              <a:rPr lang="en-US" sz="8000" dirty="0"/>
            </a:br>
            <a:r>
              <a:rPr lang="he-IL" sz="8000" dirty="0"/>
              <a:t>    הון-דר-ואלס שבין מולקולות </a:t>
            </a:r>
            <a:r>
              <a:rPr lang="en-US" sz="8000" dirty="0"/>
              <a:t>PCℓ</a:t>
            </a:r>
            <a:r>
              <a:rPr lang="en-US" sz="8000" baseline="-25000" dirty="0"/>
              <a:t>3</a:t>
            </a:r>
            <a:r>
              <a:rPr lang="he-IL" sz="8000" dirty="0"/>
              <a:t>.</a:t>
            </a:r>
            <a:endParaRPr lang="en-US" sz="8000" dirty="0"/>
          </a:p>
          <a:p>
            <a:pPr marL="0" indent="0">
              <a:lnSpc>
                <a:spcPct val="170000"/>
              </a:lnSpc>
              <a:buNone/>
            </a:pPr>
            <a:r>
              <a:rPr lang="he-IL" sz="8000" dirty="0">
                <a:solidFill>
                  <a:srgbClr val="11A4AB"/>
                </a:solidFill>
              </a:rPr>
              <a:t>ד. טמפרטורת הרתיחה של  </a:t>
            </a:r>
            <a:r>
              <a:rPr lang="en-US" sz="8000" dirty="0">
                <a:solidFill>
                  <a:srgbClr val="11A4AB"/>
                </a:solidFill>
              </a:rPr>
              <a:t>PCℓ</a:t>
            </a:r>
            <a:r>
              <a:rPr lang="en-US" sz="8000" baseline="-25000" dirty="0">
                <a:solidFill>
                  <a:srgbClr val="11A4AB"/>
                </a:solidFill>
              </a:rPr>
              <a:t>3</a:t>
            </a:r>
            <a:r>
              <a:rPr lang="he-IL" sz="8000" dirty="0">
                <a:solidFill>
                  <a:srgbClr val="11A4AB"/>
                </a:solidFill>
              </a:rPr>
              <a:t>  גבוהה מטמפרטורת הרתיחה של  </a:t>
            </a:r>
            <a:r>
              <a:rPr lang="en-US" sz="8000" dirty="0">
                <a:solidFill>
                  <a:srgbClr val="11A4AB"/>
                </a:solidFill>
              </a:rPr>
              <a:t>NH</a:t>
            </a:r>
            <a:r>
              <a:rPr lang="en-US" sz="8000" baseline="-25000" dirty="0">
                <a:solidFill>
                  <a:srgbClr val="11A4AB"/>
                </a:solidFill>
              </a:rPr>
              <a:t>3</a:t>
            </a:r>
            <a:r>
              <a:rPr lang="he-IL" sz="8000" dirty="0">
                <a:solidFill>
                  <a:srgbClr val="11A4AB"/>
                </a:solidFill>
              </a:rPr>
              <a:t>, </a:t>
            </a:r>
            <a:br>
              <a:rPr lang="en-US" sz="8000" dirty="0">
                <a:solidFill>
                  <a:srgbClr val="11A4AB"/>
                </a:solidFill>
              </a:rPr>
            </a:br>
            <a:r>
              <a:rPr lang="he-IL" sz="8000" dirty="0">
                <a:solidFill>
                  <a:srgbClr val="11A4AB"/>
                </a:solidFill>
              </a:rPr>
              <a:t>    מאחר וענן האלקטרונים של מולקולות  </a:t>
            </a:r>
            <a:r>
              <a:rPr lang="en-US" sz="8000" dirty="0">
                <a:solidFill>
                  <a:srgbClr val="11A4AB"/>
                </a:solidFill>
              </a:rPr>
              <a:t>PCℓ</a:t>
            </a:r>
            <a:r>
              <a:rPr lang="en-US" sz="8000" baseline="-25000" dirty="0">
                <a:solidFill>
                  <a:srgbClr val="11A4AB"/>
                </a:solidFill>
              </a:rPr>
              <a:t>3</a:t>
            </a:r>
            <a:r>
              <a:rPr lang="he-IL" sz="8000" dirty="0">
                <a:solidFill>
                  <a:srgbClr val="11A4AB"/>
                </a:solidFill>
              </a:rPr>
              <a:t>  גדול יותר מענן האלקטרונים </a:t>
            </a:r>
            <a:br>
              <a:rPr lang="en-US" sz="8000" dirty="0">
                <a:solidFill>
                  <a:srgbClr val="11A4AB"/>
                </a:solidFill>
              </a:rPr>
            </a:br>
            <a:r>
              <a:rPr lang="he-IL" sz="8000" dirty="0">
                <a:solidFill>
                  <a:srgbClr val="11A4AB"/>
                </a:solidFill>
              </a:rPr>
              <a:t>    של מולקולות </a:t>
            </a:r>
            <a:r>
              <a:rPr lang="en-US" sz="8000" dirty="0">
                <a:solidFill>
                  <a:srgbClr val="11A4AB"/>
                </a:solidFill>
              </a:rPr>
              <a:t>NH</a:t>
            </a:r>
            <a:r>
              <a:rPr lang="en-US" sz="8000" baseline="-25000" dirty="0">
                <a:solidFill>
                  <a:srgbClr val="11A4AB"/>
                </a:solidFill>
              </a:rPr>
              <a:t>3</a:t>
            </a:r>
            <a:r>
              <a:rPr lang="he-IL" sz="8000" dirty="0">
                <a:solidFill>
                  <a:srgbClr val="11A4AB"/>
                </a:solidFill>
              </a:rPr>
              <a:t>.</a:t>
            </a:r>
            <a:endParaRPr lang="en-US" sz="8000" dirty="0">
              <a:solidFill>
                <a:srgbClr val="11A4AB"/>
              </a:solidFill>
            </a:endParaRPr>
          </a:p>
        </p:txBody>
      </p:sp>
      <p:sp>
        <p:nvSpPr>
          <p:cNvPr id="11" name="Rounded Rectangle 10"/>
          <p:cNvSpPr/>
          <p:nvPr/>
        </p:nvSpPr>
        <p:spPr>
          <a:xfrm>
            <a:off x="207818" y="5435301"/>
            <a:ext cx="8160530" cy="128415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533771" y="1207737"/>
            <a:ext cx="3366452" cy="1897955"/>
          </a:xfrm>
          <a:prstGeom prst="rect">
            <a:avLst/>
          </a:prstGeom>
        </p:spPr>
        <p:txBody>
          <a:bodyPr wrap="square">
            <a:spAutoFit/>
          </a:bodyPr>
          <a:lstStyle/>
          <a:p>
            <a:r>
              <a:rPr lang="he-IL" sz="2200" dirty="0"/>
              <a:t>לפניך החומרים הבאים: </a:t>
            </a:r>
          </a:p>
          <a:p>
            <a:endParaRPr lang="he-IL" sz="2200" dirty="0"/>
          </a:p>
          <a:p>
            <a:r>
              <a:rPr lang="he-IL" sz="2200" dirty="0"/>
              <a:t> </a:t>
            </a:r>
            <a:r>
              <a:rPr lang="en-US" sz="2200" dirty="0"/>
              <a:t>NaNH</a:t>
            </a:r>
            <a:r>
              <a:rPr lang="en-US" sz="2200" baseline="-25000" dirty="0"/>
              <a:t>2</a:t>
            </a:r>
            <a:r>
              <a:rPr lang="en-US" sz="2200" dirty="0"/>
              <a:t>  , NH</a:t>
            </a:r>
            <a:r>
              <a:rPr lang="en-US" sz="2200" baseline="-25000" dirty="0"/>
              <a:t>3</a:t>
            </a:r>
            <a:r>
              <a:rPr lang="en-US" sz="2200" dirty="0"/>
              <a:t>  , PCℓ</a:t>
            </a:r>
            <a:r>
              <a:rPr lang="en-US" sz="2200" baseline="-25000" dirty="0"/>
              <a:t>3</a:t>
            </a:r>
            <a:r>
              <a:rPr lang="he-IL" sz="2200" baseline="-25000" dirty="0"/>
              <a:t>    </a:t>
            </a:r>
          </a:p>
          <a:p>
            <a:r>
              <a:rPr lang="he-IL" sz="2200" baseline="-25000" dirty="0"/>
              <a:t> </a:t>
            </a:r>
          </a:p>
          <a:p>
            <a:endParaRPr lang="he-IL" sz="2200" baseline="-25000" dirty="0"/>
          </a:p>
          <a:p>
            <a:r>
              <a:rPr lang="he-IL" sz="2200" dirty="0"/>
              <a:t>מהו ההיגד ה</a:t>
            </a:r>
            <a:r>
              <a:rPr lang="he-IL" sz="2200" u="sng" dirty="0"/>
              <a:t>נכון</a:t>
            </a:r>
            <a:r>
              <a:rPr lang="he-IL" sz="2200" dirty="0"/>
              <a:t>?</a:t>
            </a:r>
            <a:endParaRPr lang="en-US" sz="2200" dirty="0"/>
          </a:p>
        </p:txBody>
      </p:sp>
    </p:spTree>
    <p:extLst>
      <p:ext uri="{BB962C8B-B14F-4D97-AF65-F5344CB8AC3E}">
        <p14:creationId xmlns:p14="http://schemas.microsoft.com/office/powerpoint/2010/main" val="242000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 מסכם</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קישור </a:t>
            </a:r>
            <a:r>
              <a:rPr lang="he-IL" dirty="0" err="1"/>
              <a:t>בינמולקולרי</a:t>
            </a:r>
            <a:endParaRPr lang="en-US"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428646" y="1549667"/>
            <a:ext cx="11161453" cy="4734878"/>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None/>
            </a:pPr>
            <a:r>
              <a:rPr lang="he-IL" dirty="0"/>
              <a:t>בטבלה שלפניך מוצג מידע על טמפרטורות הרתיחה של שלושה חומרים:</a:t>
            </a:r>
            <a:r>
              <a:rPr lang="en-US" dirty="0"/>
              <a:t> </a:t>
            </a:r>
            <a:r>
              <a:rPr lang="he-IL" dirty="0"/>
              <a:t> </a:t>
            </a:r>
            <a:r>
              <a:rPr lang="en-US" dirty="0"/>
              <a:t>A</a:t>
            </a:r>
            <a:r>
              <a:rPr lang="he-IL" dirty="0"/>
              <a:t>, </a:t>
            </a:r>
            <a:r>
              <a:rPr lang="en-US" dirty="0"/>
              <a:t>B</a:t>
            </a:r>
            <a:r>
              <a:rPr lang="he-IL" dirty="0"/>
              <a:t>, </a:t>
            </a:r>
            <a:r>
              <a:rPr lang="en-US" dirty="0"/>
              <a:t>C</a:t>
            </a:r>
            <a:r>
              <a:rPr lang="he-IL" dirty="0"/>
              <a:t>, שנוסחתם המולקולרית היא </a:t>
            </a:r>
            <a:r>
              <a:rPr lang="en-US" dirty="0"/>
              <a:t>C</a:t>
            </a:r>
            <a:r>
              <a:rPr lang="en-US" baseline="-25000" dirty="0"/>
              <a:t>4</a:t>
            </a:r>
            <a:r>
              <a:rPr lang="en-US" dirty="0"/>
              <a:t>H</a:t>
            </a:r>
            <a:r>
              <a:rPr lang="en-US" baseline="-25000" dirty="0"/>
              <a:t>10</a:t>
            </a:r>
            <a:r>
              <a:rPr lang="en-US" dirty="0"/>
              <a:t>O </a:t>
            </a:r>
            <a:r>
              <a:rPr lang="he-IL" dirty="0"/>
              <a:t>.  </a:t>
            </a:r>
          </a:p>
          <a:p>
            <a:pPr marL="0" indent="0">
              <a:lnSpc>
                <a:spcPct val="150000"/>
              </a:lnSpc>
              <a:buNone/>
            </a:pPr>
            <a:r>
              <a:rPr lang="he-IL" dirty="0"/>
              <a:t>הסבר מדוע טמפרטורת הרתיחה של </a:t>
            </a:r>
          </a:p>
          <a:p>
            <a:pPr marL="0" indent="0">
              <a:lnSpc>
                <a:spcPct val="150000"/>
              </a:lnSpc>
              <a:buNone/>
            </a:pPr>
            <a:r>
              <a:rPr lang="he-IL" dirty="0"/>
              <a:t>החומר </a:t>
            </a:r>
            <a:r>
              <a:rPr lang="en-US" dirty="0"/>
              <a:t>A</a:t>
            </a:r>
            <a:r>
              <a:rPr lang="he-IL" dirty="0"/>
              <a:t> גבוהה מטמפרטורת הרתיחה </a:t>
            </a:r>
          </a:p>
          <a:p>
            <a:pPr marL="0" indent="0">
              <a:lnSpc>
                <a:spcPct val="150000"/>
              </a:lnSpc>
              <a:buNone/>
            </a:pPr>
            <a:r>
              <a:rPr lang="he-IL" dirty="0"/>
              <a:t>של החומר </a:t>
            </a:r>
            <a:r>
              <a:rPr lang="en-US" dirty="0"/>
              <a:t>B</a:t>
            </a:r>
            <a:r>
              <a:rPr lang="he-IL" dirty="0"/>
              <a:t>.</a:t>
            </a:r>
            <a:endParaRPr lang="en-US" b="1" dirty="0"/>
          </a:p>
          <a:p>
            <a:pPr marL="0" indent="0">
              <a:buNone/>
            </a:pPr>
            <a:endParaRPr lang="he-IL" sz="2900" b="1" dirty="0"/>
          </a:p>
        </p:txBody>
      </p:sp>
      <p:sp>
        <p:nvSpPr>
          <p:cNvPr id="13" name="Rectangle 3"/>
          <p:cNvSpPr>
            <a:spLocks noChangeArrowheads="1"/>
          </p:cNvSpPr>
          <p:nvPr/>
        </p:nvSpPr>
        <p:spPr bwMode="auto">
          <a:xfrm>
            <a:off x="2095928" y="32605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80"/>
                </a:solidFill>
                <a:effectLst/>
                <a:latin typeface="Arial" panose="020B0604020202020204" pitchFamily="34" charset="0"/>
                <a:ea typeface="Times New Roman" panose="02020603050405020304" pitchFamily="18" charset="0"/>
                <a:cs typeface="David" panose="020E0502060401010101" pitchFamily="34" charset="-79"/>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515273" y="2900890"/>
            <a:ext cx="5104393" cy="2652581"/>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964669430"/>
              </p:ext>
            </p:extLst>
          </p:nvPr>
        </p:nvGraphicFramePr>
        <p:xfrm>
          <a:off x="586576" y="1024128"/>
          <a:ext cx="3807414" cy="457716"/>
        </p:xfrm>
        <a:graphic>
          <a:graphicData uri="http://schemas.openxmlformats.org/drawingml/2006/table">
            <a:tbl>
              <a:tblPr firstRow="1" bandRow="1">
                <a:tableStyleId>{073A0DAA-6AF3-43AB-8588-CEC1D06C72B9}</a:tableStyleId>
              </a:tblPr>
              <a:tblGrid>
                <a:gridCol w="3807414">
                  <a:extLst>
                    <a:ext uri="{9D8B030D-6E8A-4147-A177-3AD203B41FA5}">
                      <a16:colId xmlns:a16="http://schemas.microsoft.com/office/drawing/2014/main" val="3742297672"/>
                    </a:ext>
                  </a:extLst>
                </a:gridCol>
              </a:tblGrid>
              <a:tr h="457716">
                <a:tc>
                  <a:txBody>
                    <a:bodyPr/>
                    <a:lstStyle/>
                    <a:p>
                      <a:pPr marL="0" marR="0" algn="ctr" rtl="1">
                        <a:lnSpc>
                          <a:spcPct val="150000"/>
                        </a:lnSpc>
                        <a:spcBef>
                          <a:spcPts val="0"/>
                        </a:spcBef>
                        <a:spcAft>
                          <a:spcPts val="0"/>
                        </a:spcAft>
                        <a:tabLst>
                          <a:tab pos="445770" algn="l"/>
                        </a:tabLst>
                      </a:pPr>
                      <a:r>
                        <a:rPr lang="he-IL" sz="2000" dirty="0">
                          <a:effectLst/>
                        </a:rPr>
                        <a:t>שאלון 037303 תשע"ג 2013</a:t>
                      </a:r>
                      <a:endParaRPr lang="en-US" sz="2000" dirty="0">
                        <a:effectLst/>
                        <a:latin typeface="Varela Round" panose="00000500000000000000" pitchFamily="2" charset="-79"/>
                        <a:ea typeface="Times New Roman" panose="02020603050405020304" pitchFamily="18" charset="0"/>
                        <a:cs typeface="Varela Round" panose="00000500000000000000" pitchFamily="2" charset="-79"/>
                      </a:endParaRPr>
                    </a:p>
                  </a:txBody>
                  <a:tcPr marL="68580" marR="68580" marT="0" marB="0" anchor="ctr"/>
                </a:tc>
                <a:extLst>
                  <a:ext uri="{0D108BD9-81ED-4DB2-BD59-A6C34878D82A}">
                    <a16:rowId xmlns:a16="http://schemas.microsoft.com/office/drawing/2014/main" val="3828302677"/>
                  </a:ext>
                </a:extLst>
              </a:tr>
            </a:tbl>
          </a:graphicData>
        </a:graphic>
      </p:graphicFrame>
    </p:spTree>
    <p:extLst>
      <p:ext uri="{BB962C8B-B14F-4D97-AF65-F5344CB8AC3E}">
        <p14:creationId xmlns:p14="http://schemas.microsoft.com/office/powerpoint/2010/main" val="1801386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 מסכם</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729596" y="1518534"/>
            <a:ext cx="11161453" cy="457200"/>
          </a:xfrm>
        </p:spPr>
        <p:txBody>
          <a:bodyPr/>
          <a:lstStyle/>
          <a:p>
            <a:r>
              <a:rPr lang="he-IL" dirty="0"/>
              <a:t>שלבי הפתרון:</a:t>
            </a:r>
            <a:endParaRPr lang="en-US"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428646" y="1549667"/>
            <a:ext cx="11161453" cy="4734878"/>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endParaRPr lang="he-IL" sz="2900" b="1" dirty="0"/>
          </a:p>
        </p:txBody>
      </p:sp>
      <p:sp>
        <p:nvSpPr>
          <p:cNvPr id="13" name="Rectangle 3"/>
          <p:cNvSpPr>
            <a:spLocks noChangeArrowheads="1"/>
          </p:cNvSpPr>
          <p:nvPr/>
        </p:nvSpPr>
        <p:spPr bwMode="auto">
          <a:xfrm>
            <a:off x="2095928" y="32605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80"/>
                </a:solidFill>
                <a:effectLst/>
                <a:latin typeface="Arial" panose="020B0604020202020204" pitchFamily="34" charset="0"/>
                <a:ea typeface="Times New Roman" panose="02020603050405020304" pitchFamily="18" charset="0"/>
                <a:cs typeface="David" panose="020E0502060401010101" pitchFamily="34" charset="-79"/>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436812285"/>
              </p:ext>
            </p:extLst>
          </p:nvPr>
        </p:nvGraphicFramePr>
        <p:xfrm>
          <a:off x="8291202" y="775656"/>
          <a:ext cx="3807414" cy="457716"/>
        </p:xfrm>
        <a:graphic>
          <a:graphicData uri="http://schemas.openxmlformats.org/drawingml/2006/table">
            <a:tbl>
              <a:tblPr firstRow="1" bandRow="1">
                <a:tableStyleId>{073A0DAA-6AF3-43AB-8588-CEC1D06C72B9}</a:tableStyleId>
              </a:tblPr>
              <a:tblGrid>
                <a:gridCol w="3807414">
                  <a:extLst>
                    <a:ext uri="{9D8B030D-6E8A-4147-A177-3AD203B41FA5}">
                      <a16:colId xmlns:a16="http://schemas.microsoft.com/office/drawing/2014/main" val="3742297672"/>
                    </a:ext>
                  </a:extLst>
                </a:gridCol>
              </a:tblGrid>
              <a:tr h="457716">
                <a:tc>
                  <a:txBody>
                    <a:bodyPr/>
                    <a:lstStyle/>
                    <a:p>
                      <a:pPr marL="0" marR="0" algn="ctr" rtl="1">
                        <a:lnSpc>
                          <a:spcPct val="150000"/>
                        </a:lnSpc>
                        <a:spcBef>
                          <a:spcPts val="0"/>
                        </a:spcBef>
                        <a:spcAft>
                          <a:spcPts val="0"/>
                        </a:spcAft>
                        <a:tabLst>
                          <a:tab pos="445770" algn="l"/>
                        </a:tabLst>
                      </a:pPr>
                      <a:r>
                        <a:rPr lang="he-IL" sz="2000" dirty="0">
                          <a:effectLst/>
                        </a:rPr>
                        <a:t>שאלון 037303 תשע"ג 2013</a:t>
                      </a:r>
                      <a:endParaRPr lang="en-US" sz="2000" dirty="0">
                        <a:effectLst/>
                        <a:latin typeface="Varela Round" panose="00000500000000000000" pitchFamily="2" charset="-79"/>
                        <a:ea typeface="Times New Roman" panose="02020603050405020304" pitchFamily="18" charset="0"/>
                        <a:cs typeface="Varela Round" panose="00000500000000000000" pitchFamily="2" charset="-79"/>
                      </a:endParaRPr>
                    </a:p>
                  </a:txBody>
                  <a:tcPr marL="68580" marR="68580" marT="0" marB="0" anchor="ctr"/>
                </a:tc>
                <a:extLst>
                  <a:ext uri="{0D108BD9-81ED-4DB2-BD59-A6C34878D82A}">
                    <a16:rowId xmlns:a16="http://schemas.microsoft.com/office/drawing/2014/main" val="382830267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33247034"/>
              </p:ext>
            </p:extLst>
          </p:nvPr>
        </p:nvGraphicFramePr>
        <p:xfrm>
          <a:off x="99215" y="875448"/>
          <a:ext cx="8118658" cy="5719363"/>
        </p:xfrm>
        <a:graphic>
          <a:graphicData uri="http://schemas.openxmlformats.org/drawingml/2006/table">
            <a:tbl>
              <a:tblPr>
                <a:tableStyleId>{BDBED569-4797-4DF1-A0F4-6AAB3CD982D8}</a:tableStyleId>
              </a:tblPr>
              <a:tblGrid>
                <a:gridCol w="2668468">
                  <a:extLst>
                    <a:ext uri="{9D8B030D-6E8A-4147-A177-3AD203B41FA5}">
                      <a16:colId xmlns:a16="http://schemas.microsoft.com/office/drawing/2014/main" val="3718131865"/>
                    </a:ext>
                  </a:extLst>
                </a:gridCol>
                <a:gridCol w="2432267">
                  <a:extLst>
                    <a:ext uri="{9D8B030D-6E8A-4147-A177-3AD203B41FA5}">
                      <a16:colId xmlns:a16="http://schemas.microsoft.com/office/drawing/2014/main" val="3424533752"/>
                    </a:ext>
                  </a:extLst>
                </a:gridCol>
                <a:gridCol w="3017923">
                  <a:extLst>
                    <a:ext uri="{9D8B030D-6E8A-4147-A177-3AD203B41FA5}">
                      <a16:colId xmlns:a16="http://schemas.microsoft.com/office/drawing/2014/main" val="3409173315"/>
                    </a:ext>
                  </a:extLst>
                </a:gridCol>
              </a:tblGrid>
              <a:tr h="265529">
                <a:tc>
                  <a:txBody>
                    <a:bodyPr/>
                    <a:lstStyle/>
                    <a:p>
                      <a:pPr marL="0" marR="0" algn="ctr" rtl="1">
                        <a:lnSpc>
                          <a:spcPct val="150000"/>
                        </a:lnSpc>
                        <a:spcBef>
                          <a:spcPts val="0"/>
                        </a:spcBef>
                        <a:spcAft>
                          <a:spcPts val="0"/>
                        </a:spcAft>
                        <a:tabLst>
                          <a:tab pos="503555" algn="l"/>
                        </a:tabLst>
                      </a:pPr>
                      <a:r>
                        <a:rPr lang="en-US" sz="2000" b="1" dirty="0">
                          <a:effectLst/>
                        </a:rPr>
                        <a:t>B</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ctr" rtl="1">
                        <a:lnSpc>
                          <a:spcPct val="150000"/>
                        </a:lnSpc>
                        <a:spcBef>
                          <a:spcPts val="0"/>
                        </a:spcBef>
                        <a:spcAft>
                          <a:spcPts val="0"/>
                        </a:spcAft>
                      </a:pPr>
                      <a:r>
                        <a:rPr lang="en-US" sz="2000" b="1" dirty="0">
                          <a:effectLst/>
                        </a:rPr>
                        <a:t>A</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lnSpc>
                          <a:spcPct val="150000"/>
                        </a:lnSpc>
                        <a:spcBef>
                          <a:spcPts val="0"/>
                        </a:spcBef>
                        <a:spcAft>
                          <a:spcPts val="0"/>
                        </a:spcAft>
                        <a:tabLst>
                          <a:tab pos="2637155" algn="ctr"/>
                          <a:tab pos="5274310" algn="r"/>
                          <a:tab pos="457200" algn="l"/>
                        </a:tabLst>
                      </a:pPr>
                      <a:r>
                        <a:rPr lang="he-IL" sz="2000" b="1" dirty="0">
                          <a:effectLst/>
                        </a:rPr>
                        <a:t>החומרים וסוגי החומרים</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2120217613"/>
                  </a:ext>
                </a:extLst>
              </a:tr>
              <a:tr h="354039">
                <a:tc gridSpan="2">
                  <a:txBody>
                    <a:bodyPr/>
                    <a:lstStyle/>
                    <a:p>
                      <a:pPr marL="0" marR="0" algn="ctr" rtl="0">
                        <a:spcBef>
                          <a:spcPts val="0"/>
                        </a:spcBef>
                        <a:spcAft>
                          <a:spcPts val="0"/>
                        </a:spcAft>
                        <a:tabLst>
                          <a:tab pos="2637155" algn="ctr"/>
                          <a:tab pos="5274310" algn="r"/>
                          <a:tab pos="457200" algn="l"/>
                        </a:tabLst>
                      </a:pPr>
                      <a:r>
                        <a:rPr lang="he-IL" sz="1900" dirty="0">
                          <a:effectLst/>
                        </a:rPr>
                        <a:t>  (איזומרים)</a:t>
                      </a:r>
                      <a:r>
                        <a:rPr lang="en-US" sz="1900" dirty="0">
                          <a:effectLst/>
                        </a:rPr>
                        <a:t> C</a:t>
                      </a:r>
                      <a:r>
                        <a:rPr lang="en-US" sz="1900" baseline="-25000" dirty="0">
                          <a:effectLst/>
                        </a:rPr>
                        <a:t>4</a:t>
                      </a:r>
                      <a:r>
                        <a:rPr lang="en-US" sz="1900" dirty="0">
                          <a:effectLst/>
                        </a:rPr>
                        <a:t>H</a:t>
                      </a:r>
                      <a:r>
                        <a:rPr lang="en-US" sz="1900" baseline="-25000" dirty="0">
                          <a:effectLst/>
                        </a:rPr>
                        <a:t>10</a:t>
                      </a:r>
                      <a:r>
                        <a:rPr lang="en-US" sz="1900" dirty="0">
                          <a:effectLst/>
                        </a:rPr>
                        <a:t>O</a:t>
                      </a:r>
                      <a:r>
                        <a:rPr lang="he-IL" sz="1900" dirty="0">
                          <a:effectLst/>
                        </a:rPr>
                        <a:t>  </a:t>
                      </a:r>
                      <a:endParaRPr lang="en-US" sz="1900" dirty="0">
                        <a:effectLst/>
                      </a:endParaRPr>
                    </a:p>
                  </a:txBody>
                  <a:tcPr marL="64410" marR="64410" marT="0" marB="0" anchor="ctr"/>
                </a:tc>
                <a:tc hMerge="1">
                  <a:txBody>
                    <a:bodyPr/>
                    <a:lstStyle/>
                    <a:p>
                      <a:endParaRPr lang="en-US"/>
                    </a:p>
                  </a:txBody>
                  <a:tcPr/>
                </a:tc>
                <a:tc>
                  <a:txBody>
                    <a:bodyPr/>
                    <a:lstStyle/>
                    <a:p>
                      <a:pPr marL="0" marR="0" algn="r" rtl="1">
                        <a:spcBef>
                          <a:spcPts val="0"/>
                        </a:spcBef>
                        <a:spcAft>
                          <a:spcPts val="0"/>
                        </a:spcAft>
                        <a:tabLst>
                          <a:tab pos="2637155" algn="ctr"/>
                          <a:tab pos="5274310" algn="r"/>
                          <a:tab pos="457200" algn="l"/>
                        </a:tabLst>
                      </a:pPr>
                      <a:r>
                        <a:rPr lang="he-IL" sz="1900" dirty="0">
                          <a:effectLst/>
                        </a:rPr>
                        <a:t>נוסחה מולקולרית</a:t>
                      </a:r>
                      <a:endParaRPr lang="en-US" sz="1900" dirty="0">
                        <a:effectLst/>
                      </a:endParaRPr>
                    </a:p>
                  </a:txBody>
                  <a:tcPr marL="64410" marR="64410" marT="0" marB="0" anchor="ctr"/>
                </a:tc>
                <a:extLst>
                  <a:ext uri="{0D108BD9-81ED-4DB2-BD59-A6C34878D82A}">
                    <a16:rowId xmlns:a16="http://schemas.microsoft.com/office/drawing/2014/main" val="38161292"/>
                  </a:ext>
                </a:extLst>
              </a:tr>
              <a:tr h="593138">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r" rtl="1">
                        <a:spcBef>
                          <a:spcPts val="0"/>
                        </a:spcBef>
                        <a:spcAft>
                          <a:spcPts val="0"/>
                        </a:spcAft>
                        <a:tabLst>
                          <a:tab pos="2637155" algn="ctr"/>
                          <a:tab pos="5274310" algn="r"/>
                          <a:tab pos="457200" algn="l"/>
                        </a:tabLst>
                      </a:pPr>
                      <a:r>
                        <a:rPr lang="he-IL" sz="1900" dirty="0">
                          <a:effectLst/>
                        </a:rPr>
                        <a:t> נוסחאות מבנה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004140958"/>
                  </a:ext>
                </a:extLst>
              </a:tr>
              <a:tr h="531058">
                <a:tc gridSpan="2">
                  <a:txBody>
                    <a:bodyPr/>
                    <a:lstStyle/>
                    <a:p>
                      <a:pPr marL="0" marR="0" algn="ctr" rtl="1">
                        <a:spcBef>
                          <a:spcPts val="0"/>
                        </a:spcBef>
                        <a:spcAft>
                          <a:spcPts val="0"/>
                        </a:spcAft>
                        <a:tabLst>
                          <a:tab pos="503555" algn="l"/>
                        </a:tabLst>
                      </a:pPr>
                      <a:r>
                        <a:rPr lang="en-US" sz="1900" dirty="0">
                          <a:effectLst/>
                        </a:rPr>
                        <a:t>42</a:t>
                      </a:r>
                      <a:r>
                        <a:rPr lang="he-IL" sz="1900" dirty="0">
                          <a:effectLst/>
                        </a:rPr>
                        <a:t> 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גודל ענן האלקטרונים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142626006"/>
                  </a:ext>
                </a:extLst>
              </a:tr>
              <a:tr h="354039">
                <a:tc gridSpan="2">
                  <a:txBody>
                    <a:bodyPr/>
                    <a:lstStyle/>
                    <a:p>
                      <a:pPr marL="0" marR="0" algn="ctr" rtl="1">
                        <a:spcBef>
                          <a:spcPts val="0"/>
                        </a:spcBef>
                        <a:spcAft>
                          <a:spcPts val="0"/>
                        </a:spcAft>
                        <a:tabLst>
                          <a:tab pos="503555" algn="l"/>
                        </a:tabLst>
                      </a:pPr>
                      <a:r>
                        <a:rPr lang="he-IL" sz="1900" dirty="0">
                          <a:effectLst/>
                        </a:rPr>
                        <a:t>המולקולות קוטביות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pPr marL="0" marR="0" algn="ctr" rtl="1">
                        <a:spcBef>
                          <a:spcPts val="0"/>
                        </a:spcBef>
                        <a:spcAft>
                          <a:spcPts val="0"/>
                        </a:spcAft>
                        <a:tabLst>
                          <a:tab pos="503555" algn="l"/>
                        </a:tabLst>
                      </a:pPr>
                      <a:endParaRPr lang="en-US" sz="2000"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spcBef>
                          <a:spcPts val="0"/>
                        </a:spcBef>
                        <a:spcAft>
                          <a:spcPts val="0"/>
                        </a:spcAft>
                      </a:pPr>
                      <a:r>
                        <a:rPr lang="he-IL" sz="1900" dirty="0">
                          <a:effectLst/>
                        </a:rPr>
                        <a:t>קוטביות המולקולות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191254247"/>
                  </a:ext>
                </a:extLst>
              </a:tr>
              <a:tr h="531058">
                <a:tc gridSpan="2">
                  <a:txBody>
                    <a:bodyPr/>
                    <a:lstStyle/>
                    <a:p>
                      <a:pPr marL="0" marR="0" algn="ctr" rtl="1">
                        <a:spcBef>
                          <a:spcPts val="0"/>
                        </a:spcBef>
                        <a:spcAft>
                          <a:spcPts val="0"/>
                        </a:spcAft>
                        <a:tabLst>
                          <a:tab pos="503555" algn="l"/>
                        </a:tabLst>
                      </a:pPr>
                      <a:r>
                        <a:rPr lang="he-IL" sz="1900" dirty="0">
                          <a:effectLst/>
                        </a:rPr>
                        <a:t>קשרי מימן</a:t>
                      </a:r>
                      <a:endParaRPr lang="en-US" sz="1900" dirty="0">
                        <a:effectLst/>
                      </a:endParaRPr>
                    </a:p>
                    <a:p>
                      <a:pPr marL="0" marR="0" algn="ctr" rtl="1">
                        <a:spcBef>
                          <a:spcPts val="0"/>
                        </a:spcBef>
                        <a:spcAft>
                          <a:spcPts val="0"/>
                        </a:spcAft>
                        <a:tabLst>
                          <a:tab pos="503555" algn="l"/>
                        </a:tabLst>
                      </a:pPr>
                      <a:r>
                        <a:rPr lang="he-IL" sz="1900" dirty="0">
                          <a:effectLst/>
                        </a:rPr>
                        <a:t>ואינטראקציות </a:t>
                      </a:r>
                      <a:r>
                        <a:rPr lang="he-IL" sz="1900" dirty="0" err="1">
                          <a:effectLst/>
                        </a:rPr>
                        <a:t>ון</a:t>
                      </a:r>
                      <a:r>
                        <a:rPr lang="he-IL" sz="1900" dirty="0">
                          <a:effectLst/>
                        </a:rPr>
                        <a:t>-דר-ואלס</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סוג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081817864"/>
                  </a:ext>
                </a:extLst>
              </a:tr>
              <a:tr h="691098">
                <a:tc gridSpan="2">
                  <a:txBody>
                    <a:bodyPr/>
                    <a:lstStyle/>
                    <a:p>
                      <a:pPr marL="0" marR="0" algn="ctr" rtl="1">
                        <a:spcBef>
                          <a:spcPts val="0"/>
                        </a:spcBef>
                        <a:spcAft>
                          <a:spcPts val="0"/>
                        </a:spcAft>
                        <a:tabLst>
                          <a:tab pos="535305" algn="l"/>
                        </a:tabLst>
                      </a:pPr>
                      <a:r>
                        <a:rPr lang="en-US" sz="1900" dirty="0">
                          <a:effectLst/>
                        </a:rPr>
                        <a:t>B</a:t>
                      </a:r>
                      <a:r>
                        <a:rPr lang="en-US" sz="1900" baseline="0" dirty="0">
                          <a:effectLst/>
                        </a:rPr>
                        <a:t>  &lt;  A</a:t>
                      </a:r>
                      <a:endParaRPr lang="he-IL" sz="1900" dirty="0">
                        <a:effectLst/>
                      </a:endParaRPr>
                    </a:p>
                    <a:p>
                      <a:pPr marL="0" marR="0" algn="ctr" rtl="1">
                        <a:spcBef>
                          <a:spcPts val="0"/>
                        </a:spcBef>
                        <a:spcAft>
                          <a:spcPts val="0"/>
                        </a:spcAft>
                        <a:tabLst>
                          <a:tab pos="535305" algn="l"/>
                        </a:tabLst>
                      </a:pPr>
                      <a:r>
                        <a:rPr lang="he-IL" sz="1900" dirty="0">
                          <a:effectLst/>
                        </a:rPr>
                        <a:t>מולקולה חומר </a:t>
                      </a:r>
                      <a:r>
                        <a:rPr lang="en-US" sz="1900" dirty="0">
                          <a:effectLst/>
                        </a:rPr>
                        <a:t>A</a:t>
                      </a:r>
                      <a:r>
                        <a:rPr lang="he-IL" sz="1900" dirty="0">
                          <a:effectLst/>
                        </a:rPr>
                        <a:t> ארוכה ופרושה, שרשרת חומר </a:t>
                      </a:r>
                      <a:r>
                        <a:rPr lang="en-US" sz="1900" dirty="0">
                          <a:effectLst/>
                        </a:rPr>
                        <a:t>B</a:t>
                      </a:r>
                      <a:r>
                        <a:rPr lang="he-IL" sz="1900" dirty="0">
                          <a:effectLst/>
                        </a:rPr>
                        <a:t> מסועפת.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שטח המגע בין 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752950032"/>
                  </a:ext>
                </a:extLst>
              </a:tr>
              <a:tr h="708077">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המסקנה: אינטראקציות ו.ד.ו. חזקות יותר (נדרשת אנרגיה רבה יותר לניתוק הקשרים הבין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ניתוח החוזק היחסי של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806965500"/>
                  </a:ext>
                </a:extLst>
              </a:tr>
              <a:tr h="531058">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 כי טמפרטורת הרתיחה היא מדד לחוזק כוחות 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טמפרטורות רתיחה של החומרים (נתונה)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472145361"/>
                  </a:ext>
                </a:extLst>
              </a:tr>
            </a:tbl>
          </a:graphicData>
        </a:graphic>
      </p:graphicFrame>
      <p:grpSp>
        <p:nvGrpSpPr>
          <p:cNvPr id="6" name="Group 5"/>
          <p:cNvGrpSpPr/>
          <p:nvPr/>
        </p:nvGrpSpPr>
        <p:grpSpPr>
          <a:xfrm>
            <a:off x="943503" y="1701891"/>
            <a:ext cx="3915128" cy="559006"/>
            <a:chOff x="943503" y="1701891"/>
            <a:chExt cx="3915128" cy="559006"/>
          </a:xfrm>
        </p:grpSpPr>
        <p:pic>
          <p:nvPicPr>
            <p:cNvPr id="4" name="Picture 3"/>
            <p:cNvPicPr>
              <a:picLocks noChangeAspect="1"/>
            </p:cNvPicPr>
            <p:nvPr/>
          </p:nvPicPr>
          <p:blipFill>
            <a:blip r:embed="rId3"/>
            <a:stretch>
              <a:fillRect/>
            </a:stretch>
          </p:blipFill>
          <p:spPr>
            <a:xfrm>
              <a:off x="3458456" y="1770946"/>
              <a:ext cx="1400175" cy="409575"/>
            </a:xfrm>
            <a:prstGeom prst="rect">
              <a:avLst/>
            </a:prstGeom>
          </p:spPr>
        </p:pic>
        <p:pic>
          <p:nvPicPr>
            <p:cNvPr id="5" name="Picture 4"/>
            <p:cNvPicPr>
              <a:picLocks noChangeAspect="1"/>
            </p:cNvPicPr>
            <p:nvPr/>
          </p:nvPicPr>
          <p:blipFill>
            <a:blip r:embed="rId4"/>
            <a:stretch>
              <a:fillRect/>
            </a:stretch>
          </p:blipFill>
          <p:spPr>
            <a:xfrm>
              <a:off x="943503" y="1701891"/>
              <a:ext cx="544854" cy="559006"/>
            </a:xfrm>
            <a:prstGeom prst="rect">
              <a:avLst/>
            </a:prstGeom>
          </p:spPr>
        </p:pic>
      </p:grpSp>
      <p:sp>
        <p:nvSpPr>
          <p:cNvPr id="12" name="Rectangle 11"/>
          <p:cNvSpPr/>
          <p:nvPr/>
        </p:nvSpPr>
        <p:spPr>
          <a:xfrm>
            <a:off x="84974" y="2298969"/>
            <a:ext cx="8206227" cy="4448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133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 מסכם</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729596" y="1518534"/>
            <a:ext cx="11161453" cy="457200"/>
          </a:xfrm>
        </p:spPr>
        <p:txBody>
          <a:bodyPr/>
          <a:lstStyle/>
          <a:p>
            <a:r>
              <a:rPr lang="he-IL" dirty="0"/>
              <a:t>שלבי הפתרון:</a:t>
            </a:r>
            <a:endParaRPr lang="en-US"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428646" y="1549667"/>
            <a:ext cx="11161453" cy="4734878"/>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endParaRPr lang="he-IL" sz="2900" b="1" dirty="0"/>
          </a:p>
        </p:txBody>
      </p:sp>
      <p:sp>
        <p:nvSpPr>
          <p:cNvPr id="13" name="Rectangle 3"/>
          <p:cNvSpPr>
            <a:spLocks noChangeArrowheads="1"/>
          </p:cNvSpPr>
          <p:nvPr/>
        </p:nvSpPr>
        <p:spPr bwMode="auto">
          <a:xfrm>
            <a:off x="2095928" y="32605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80"/>
                </a:solidFill>
                <a:effectLst/>
                <a:latin typeface="Arial" panose="020B0604020202020204" pitchFamily="34" charset="0"/>
                <a:ea typeface="Times New Roman" panose="02020603050405020304" pitchFamily="18" charset="0"/>
                <a:cs typeface="David" panose="020E0502060401010101" pitchFamily="34" charset="-79"/>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436812285"/>
              </p:ext>
            </p:extLst>
          </p:nvPr>
        </p:nvGraphicFramePr>
        <p:xfrm>
          <a:off x="8291202" y="775656"/>
          <a:ext cx="3807414" cy="457716"/>
        </p:xfrm>
        <a:graphic>
          <a:graphicData uri="http://schemas.openxmlformats.org/drawingml/2006/table">
            <a:tbl>
              <a:tblPr firstRow="1" bandRow="1">
                <a:tableStyleId>{073A0DAA-6AF3-43AB-8588-CEC1D06C72B9}</a:tableStyleId>
              </a:tblPr>
              <a:tblGrid>
                <a:gridCol w="3807414">
                  <a:extLst>
                    <a:ext uri="{9D8B030D-6E8A-4147-A177-3AD203B41FA5}">
                      <a16:colId xmlns:a16="http://schemas.microsoft.com/office/drawing/2014/main" val="3742297672"/>
                    </a:ext>
                  </a:extLst>
                </a:gridCol>
              </a:tblGrid>
              <a:tr h="457716">
                <a:tc>
                  <a:txBody>
                    <a:bodyPr/>
                    <a:lstStyle/>
                    <a:p>
                      <a:pPr marL="0" marR="0" algn="ctr" rtl="1">
                        <a:lnSpc>
                          <a:spcPct val="150000"/>
                        </a:lnSpc>
                        <a:spcBef>
                          <a:spcPts val="0"/>
                        </a:spcBef>
                        <a:spcAft>
                          <a:spcPts val="0"/>
                        </a:spcAft>
                        <a:tabLst>
                          <a:tab pos="445770" algn="l"/>
                        </a:tabLst>
                      </a:pPr>
                      <a:r>
                        <a:rPr lang="he-IL" sz="2000" dirty="0">
                          <a:effectLst/>
                        </a:rPr>
                        <a:t>שאלון 037303 תשע"ג 2013</a:t>
                      </a:r>
                      <a:endParaRPr lang="en-US" sz="2000" dirty="0">
                        <a:effectLst/>
                        <a:latin typeface="Varela Round" panose="00000500000000000000" pitchFamily="2" charset="-79"/>
                        <a:ea typeface="Times New Roman" panose="02020603050405020304" pitchFamily="18" charset="0"/>
                        <a:cs typeface="Varela Round" panose="00000500000000000000" pitchFamily="2" charset="-79"/>
                      </a:endParaRPr>
                    </a:p>
                  </a:txBody>
                  <a:tcPr marL="68580" marR="68580" marT="0" marB="0" anchor="ctr"/>
                </a:tc>
                <a:extLst>
                  <a:ext uri="{0D108BD9-81ED-4DB2-BD59-A6C34878D82A}">
                    <a16:rowId xmlns:a16="http://schemas.microsoft.com/office/drawing/2014/main" val="382830267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33247034"/>
              </p:ext>
            </p:extLst>
          </p:nvPr>
        </p:nvGraphicFramePr>
        <p:xfrm>
          <a:off x="99215" y="875448"/>
          <a:ext cx="8118658" cy="5719363"/>
        </p:xfrm>
        <a:graphic>
          <a:graphicData uri="http://schemas.openxmlformats.org/drawingml/2006/table">
            <a:tbl>
              <a:tblPr>
                <a:tableStyleId>{BDBED569-4797-4DF1-A0F4-6AAB3CD982D8}</a:tableStyleId>
              </a:tblPr>
              <a:tblGrid>
                <a:gridCol w="2668468">
                  <a:extLst>
                    <a:ext uri="{9D8B030D-6E8A-4147-A177-3AD203B41FA5}">
                      <a16:colId xmlns:a16="http://schemas.microsoft.com/office/drawing/2014/main" val="3718131865"/>
                    </a:ext>
                  </a:extLst>
                </a:gridCol>
                <a:gridCol w="2432267">
                  <a:extLst>
                    <a:ext uri="{9D8B030D-6E8A-4147-A177-3AD203B41FA5}">
                      <a16:colId xmlns:a16="http://schemas.microsoft.com/office/drawing/2014/main" val="3424533752"/>
                    </a:ext>
                  </a:extLst>
                </a:gridCol>
                <a:gridCol w="3017923">
                  <a:extLst>
                    <a:ext uri="{9D8B030D-6E8A-4147-A177-3AD203B41FA5}">
                      <a16:colId xmlns:a16="http://schemas.microsoft.com/office/drawing/2014/main" val="3409173315"/>
                    </a:ext>
                  </a:extLst>
                </a:gridCol>
              </a:tblGrid>
              <a:tr h="265529">
                <a:tc>
                  <a:txBody>
                    <a:bodyPr/>
                    <a:lstStyle/>
                    <a:p>
                      <a:pPr marL="0" marR="0" algn="ctr" rtl="1">
                        <a:lnSpc>
                          <a:spcPct val="150000"/>
                        </a:lnSpc>
                        <a:spcBef>
                          <a:spcPts val="0"/>
                        </a:spcBef>
                        <a:spcAft>
                          <a:spcPts val="0"/>
                        </a:spcAft>
                        <a:tabLst>
                          <a:tab pos="503555" algn="l"/>
                        </a:tabLst>
                      </a:pPr>
                      <a:r>
                        <a:rPr lang="en-US" sz="2000" b="1" dirty="0">
                          <a:effectLst/>
                        </a:rPr>
                        <a:t>B</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ctr" rtl="1">
                        <a:lnSpc>
                          <a:spcPct val="150000"/>
                        </a:lnSpc>
                        <a:spcBef>
                          <a:spcPts val="0"/>
                        </a:spcBef>
                        <a:spcAft>
                          <a:spcPts val="0"/>
                        </a:spcAft>
                      </a:pPr>
                      <a:r>
                        <a:rPr lang="en-US" sz="2000" b="1" dirty="0">
                          <a:effectLst/>
                        </a:rPr>
                        <a:t>A</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lnSpc>
                          <a:spcPct val="150000"/>
                        </a:lnSpc>
                        <a:spcBef>
                          <a:spcPts val="0"/>
                        </a:spcBef>
                        <a:spcAft>
                          <a:spcPts val="0"/>
                        </a:spcAft>
                        <a:tabLst>
                          <a:tab pos="2637155" algn="ctr"/>
                          <a:tab pos="5274310" algn="r"/>
                          <a:tab pos="457200" algn="l"/>
                        </a:tabLst>
                      </a:pPr>
                      <a:r>
                        <a:rPr lang="he-IL" sz="2000" b="1" dirty="0">
                          <a:effectLst/>
                        </a:rPr>
                        <a:t>החומרים וסוגי החומרים</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2120217613"/>
                  </a:ext>
                </a:extLst>
              </a:tr>
              <a:tr h="354039">
                <a:tc gridSpan="2">
                  <a:txBody>
                    <a:bodyPr/>
                    <a:lstStyle/>
                    <a:p>
                      <a:pPr marL="0" marR="0" algn="ctr" rtl="0">
                        <a:spcBef>
                          <a:spcPts val="0"/>
                        </a:spcBef>
                        <a:spcAft>
                          <a:spcPts val="0"/>
                        </a:spcAft>
                        <a:tabLst>
                          <a:tab pos="2637155" algn="ctr"/>
                          <a:tab pos="5274310" algn="r"/>
                          <a:tab pos="457200" algn="l"/>
                        </a:tabLst>
                      </a:pPr>
                      <a:r>
                        <a:rPr lang="he-IL" sz="1900" dirty="0">
                          <a:effectLst/>
                        </a:rPr>
                        <a:t>  (איזומרים)</a:t>
                      </a:r>
                      <a:r>
                        <a:rPr lang="en-US" sz="1900" dirty="0">
                          <a:effectLst/>
                        </a:rPr>
                        <a:t> C</a:t>
                      </a:r>
                      <a:r>
                        <a:rPr lang="en-US" sz="1900" baseline="-25000" dirty="0">
                          <a:effectLst/>
                        </a:rPr>
                        <a:t>4</a:t>
                      </a:r>
                      <a:r>
                        <a:rPr lang="en-US" sz="1900" dirty="0">
                          <a:effectLst/>
                        </a:rPr>
                        <a:t>H</a:t>
                      </a:r>
                      <a:r>
                        <a:rPr lang="en-US" sz="1900" baseline="-25000" dirty="0">
                          <a:effectLst/>
                        </a:rPr>
                        <a:t>10</a:t>
                      </a:r>
                      <a:r>
                        <a:rPr lang="en-US" sz="1900" dirty="0">
                          <a:effectLst/>
                        </a:rPr>
                        <a:t>O</a:t>
                      </a:r>
                      <a:r>
                        <a:rPr lang="he-IL" sz="1900" dirty="0">
                          <a:effectLst/>
                        </a:rPr>
                        <a:t>  </a:t>
                      </a:r>
                      <a:endParaRPr lang="en-US" sz="1900" dirty="0">
                        <a:effectLst/>
                      </a:endParaRPr>
                    </a:p>
                  </a:txBody>
                  <a:tcPr marL="64410" marR="64410" marT="0" marB="0" anchor="ctr"/>
                </a:tc>
                <a:tc hMerge="1">
                  <a:txBody>
                    <a:bodyPr/>
                    <a:lstStyle/>
                    <a:p>
                      <a:endParaRPr lang="en-US"/>
                    </a:p>
                  </a:txBody>
                  <a:tcPr/>
                </a:tc>
                <a:tc>
                  <a:txBody>
                    <a:bodyPr/>
                    <a:lstStyle/>
                    <a:p>
                      <a:pPr marL="0" marR="0" algn="r" rtl="1">
                        <a:spcBef>
                          <a:spcPts val="0"/>
                        </a:spcBef>
                        <a:spcAft>
                          <a:spcPts val="0"/>
                        </a:spcAft>
                        <a:tabLst>
                          <a:tab pos="2637155" algn="ctr"/>
                          <a:tab pos="5274310" algn="r"/>
                          <a:tab pos="457200" algn="l"/>
                        </a:tabLst>
                      </a:pPr>
                      <a:r>
                        <a:rPr lang="he-IL" sz="1900" dirty="0">
                          <a:effectLst/>
                        </a:rPr>
                        <a:t>נוסחה מולקולרית</a:t>
                      </a:r>
                      <a:endParaRPr lang="en-US" sz="1900" dirty="0">
                        <a:effectLst/>
                      </a:endParaRPr>
                    </a:p>
                  </a:txBody>
                  <a:tcPr marL="64410" marR="64410" marT="0" marB="0" anchor="ctr"/>
                </a:tc>
                <a:extLst>
                  <a:ext uri="{0D108BD9-81ED-4DB2-BD59-A6C34878D82A}">
                    <a16:rowId xmlns:a16="http://schemas.microsoft.com/office/drawing/2014/main" val="38161292"/>
                  </a:ext>
                </a:extLst>
              </a:tr>
              <a:tr h="593138">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r" rtl="1">
                        <a:spcBef>
                          <a:spcPts val="0"/>
                        </a:spcBef>
                        <a:spcAft>
                          <a:spcPts val="0"/>
                        </a:spcAft>
                        <a:tabLst>
                          <a:tab pos="2637155" algn="ctr"/>
                          <a:tab pos="5274310" algn="r"/>
                          <a:tab pos="457200" algn="l"/>
                        </a:tabLst>
                      </a:pPr>
                      <a:r>
                        <a:rPr lang="he-IL" sz="1900" dirty="0">
                          <a:effectLst/>
                        </a:rPr>
                        <a:t> נוסחאות מבנה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004140958"/>
                  </a:ext>
                </a:extLst>
              </a:tr>
              <a:tr h="531058">
                <a:tc gridSpan="2">
                  <a:txBody>
                    <a:bodyPr/>
                    <a:lstStyle/>
                    <a:p>
                      <a:pPr marL="0" marR="0" algn="ctr" rtl="1">
                        <a:spcBef>
                          <a:spcPts val="0"/>
                        </a:spcBef>
                        <a:spcAft>
                          <a:spcPts val="0"/>
                        </a:spcAft>
                        <a:tabLst>
                          <a:tab pos="503555" algn="l"/>
                        </a:tabLst>
                      </a:pPr>
                      <a:r>
                        <a:rPr lang="en-US" sz="1900" dirty="0">
                          <a:effectLst/>
                        </a:rPr>
                        <a:t>42</a:t>
                      </a:r>
                      <a:r>
                        <a:rPr lang="he-IL" sz="1900" dirty="0">
                          <a:effectLst/>
                        </a:rPr>
                        <a:t> 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גודל ענן האלקטרונים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142626006"/>
                  </a:ext>
                </a:extLst>
              </a:tr>
              <a:tr h="354039">
                <a:tc gridSpan="2">
                  <a:txBody>
                    <a:bodyPr/>
                    <a:lstStyle/>
                    <a:p>
                      <a:pPr marL="0" marR="0" algn="ctr" rtl="1">
                        <a:spcBef>
                          <a:spcPts val="0"/>
                        </a:spcBef>
                        <a:spcAft>
                          <a:spcPts val="0"/>
                        </a:spcAft>
                        <a:tabLst>
                          <a:tab pos="503555" algn="l"/>
                        </a:tabLst>
                      </a:pPr>
                      <a:r>
                        <a:rPr lang="he-IL" sz="1900" dirty="0">
                          <a:effectLst/>
                        </a:rPr>
                        <a:t>המולקולות קוטביות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pPr marL="0" marR="0" algn="ctr" rtl="1">
                        <a:spcBef>
                          <a:spcPts val="0"/>
                        </a:spcBef>
                        <a:spcAft>
                          <a:spcPts val="0"/>
                        </a:spcAft>
                        <a:tabLst>
                          <a:tab pos="503555" algn="l"/>
                        </a:tabLst>
                      </a:pPr>
                      <a:endParaRPr lang="en-US" sz="2000"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spcBef>
                          <a:spcPts val="0"/>
                        </a:spcBef>
                        <a:spcAft>
                          <a:spcPts val="0"/>
                        </a:spcAft>
                      </a:pPr>
                      <a:r>
                        <a:rPr lang="he-IL" sz="1900" dirty="0">
                          <a:effectLst/>
                        </a:rPr>
                        <a:t>קוטביות המולקולות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191254247"/>
                  </a:ext>
                </a:extLst>
              </a:tr>
              <a:tr h="531058">
                <a:tc gridSpan="2">
                  <a:txBody>
                    <a:bodyPr/>
                    <a:lstStyle/>
                    <a:p>
                      <a:pPr marL="0" marR="0" algn="ctr" rtl="1">
                        <a:spcBef>
                          <a:spcPts val="0"/>
                        </a:spcBef>
                        <a:spcAft>
                          <a:spcPts val="0"/>
                        </a:spcAft>
                        <a:tabLst>
                          <a:tab pos="503555" algn="l"/>
                        </a:tabLst>
                      </a:pPr>
                      <a:r>
                        <a:rPr lang="he-IL" sz="1900" dirty="0">
                          <a:effectLst/>
                        </a:rPr>
                        <a:t>קשרי מימן</a:t>
                      </a:r>
                      <a:endParaRPr lang="en-US" sz="1900" dirty="0">
                        <a:effectLst/>
                      </a:endParaRPr>
                    </a:p>
                    <a:p>
                      <a:pPr marL="0" marR="0" algn="ctr" rtl="1">
                        <a:spcBef>
                          <a:spcPts val="0"/>
                        </a:spcBef>
                        <a:spcAft>
                          <a:spcPts val="0"/>
                        </a:spcAft>
                        <a:tabLst>
                          <a:tab pos="503555" algn="l"/>
                        </a:tabLst>
                      </a:pPr>
                      <a:r>
                        <a:rPr lang="he-IL" sz="1900" dirty="0">
                          <a:effectLst/>
                        </a:rPr>
                        <a:t>ואינטראקציות </a:t>
                      </a:r>
                      <a:r>
                        <a:rPr lang="he-IL" sz="1900" dirty="0" err="1">
                          <a:effectLst/>
                        </a:rPr>
                        <a:t>ון</a:t>
                      </a:r>
                      <a:r>
                        <a:rPr lang="he-IL" sz="1900" dirty="0">
                          <a:effectLst/>
                        </a:rPr>
                        <a:t>-דר-ואלס</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סוג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081817864"/>
                  </a:ext>
                </a:extLst>
              </a:tr>
              <a:tr h="691098">
                <a:tc gridSpan="2">
                  <a:txBody>
                    <a:bodyPr/>
                    <a:lstStyle/>
                    <a:p>
                      <a:pPr marL="0" marR="0" algn="ctr" rtl="1">
                        <a:spcBef>
                          <a:spcPts val="0"/>
                        </a:spcBef>
                        <a:spcAft>
                          <a:spcPts val="0"/>
                        </a:spcAft>
                        <a:tabLst>
                          <a:tab pos="535305" algn="l"/>
                        </a:tabLst>
                      </a:pPr>
                      <a:r>
                        <a:rPr lang="en-US" sz="1900" dirty="0">
                          <a:effectLst/>
                        </a:rPr>
                        <a:t>B</a:t>
                      </a:r>
                      <a:r>
                        <a:rPr lang="en-US" sz="1900" baseline="0" dirty="0">
                          <a:effectLst/>
                        </a:rPr>
                        <a:t>  &lt;  A</a:t>
                      </a:r>
                      <a:endParaRPr lang="he-IL" sz="1900" dirty="0">
                        <a:effectLst/>
                      </a:endParaRPr>
                    </a:p>
                    <a:p>
                      <a:pPr marL="0" marR="0" algn="ctr" rtl="1">
                        <a:spcBef>
                          <a:spcPts val="0"/>
                        </a:spcBef>
                        <a:spcAft>
                          <a:spcPts val="0"/>
                        </a:spcAft>
                        <a:tabLst>
                          <a:tab pos="535305" algn="l"/>
                        </a:tabLst>
                      </a:pPr>
                      <a:r>
                        <a:rPr lang="he-IL" sz="1900" dirty="0">
                          <a:effectLst/>
                        </a:rPr>
                        <a:t>מולקולה חומר </a:t>
                      </a:r>
                      <a:r>
                        <a:rPr lang="en-US" sz="1900" dirty="0">
                          <a:effectLst/>
                        </a:rPr>
                        <a:t>A</a:t>
                      </a:r>
                      <a:r>
                        <a:rPr lang="he-IL" sz="1900" dirty="0">
                          <a:effectLst/>
                        </a:rPr>
                        <a:t> ארוכה ופרושה, שרשרת חומר </a:t>
                      </a:r>
                      <a:r>
                        <a:rPr lang="en-US" sz="1900" dirty="0">
                          <a:effectLst/>
                        </a:rPr>
                        <a:t>B</a:t>
                      </a:r>
                      <a:r>
                        <a:rPr lang="he-IL" sz="1900" dirty="0">
                          <a:effectLst/>
                        </a:rPr>
                        <a:t> מסועפת.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שטח המגע בין 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752950032"/>
                  </a:ext>
                </a:extLst>
              </a:tr>
              <a:tr h="708077">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המסקנה: אינטראקציות ו.ד.ו. חזקות יותר (נדרשת אנרגיה רבה יותר לניתוק הקשרים הבין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ניתוח החוזק היחסי של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806965500"/>
                  </a:ext>
                </a:extLst>
              </a:tr>
              <a:tr h="531058">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 כי טמפרטורת הרתיחה היא מדד לחוזק כוחות 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טמפרטורות רתיחה של החומרים (נתונה)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472145361"/>
                  </a:ext>
                </a:extLst>
              </a:tr>
            </a:tbl>
          </a:graphicData>
        </a:graphic>
      </p:graphicFrame>
      <p:grpSp>
        <p:nvGrpSpPr>
          <p:cNvPr id="6" name="Group 5"/>
          <p:cNvGrpSpPr/>
          <p:nvPr/>
        </p:nvGrpSpPr>
        <p:grpSpPr>
          <a:xfrm>
            <a:off x="943503" y="1701891"/>
            <a:ext cx="3915128" cy="559006"/>
            <a:chOff x="943503" y="1701891"/>
            <a:chExt cx="3915128" cy="559006"/>
          </a:xfrm>
        </p:grpSpPr>
        <p:pic>
          <p:nvPicPr>
            <p:cNvPr id="4" name="Picture 3"/>
            <p:cNvPicPr>
              <a:picLocks noChangeAspect="1"/>
            </p:cNvPicPr>
            <p:nvPr/>
          </p:nvPicPr>
          <p:blipFill>
            <a:blip r:embed="rId3"/>
            <a:stretch>
              <a:fillRect/>
            </a:stretch>
          </p:blipFill>
          <p:spPr>
            <a:xfrm>
              <a:off x="3458456" y="1770946"/>
              <a:ext cx="1400175" cy="409575"/>
            </a:xfrm>
            <a:prstGeom prst="rect">
              <a:avLst/>
            </a:prstGeom>
          </p:spPr>
        </p:pic>
        <p:pic>
          <p:nvPicPr>
            <p:cNvPr id="5" name="Picture 4"/>
            <p:cNvPicPr>
              <a:picLocks noChangeAspect="1"/>
            </p:cNvPicPr>
            <p:nvPr/>
          </p:nvPicPr>
          <p:blipFill>
            <a:blip r:embed="rId4"/>
            <a:stretch>
              <a:fillRect/>
            </a:stretch>
          </p:blipFill>
          <p:spPr>
            <a:xfrm>
              <a:off x="943503" y="1701891"/>
              <a:ext cx="544854" cy="559006"/>
            </a:xfrm>
            <a:prstGeom prst="rect">
              <a:avLst/>
            </a:prstGeom>
          </p:spPr>
        </p:pic>
      </p:grpSp>
      <p:sp>
        <p:nvSpPr>
          <p:cNvPr id="12" name="Rectangle 11"/>
          <p:cNvSpPr/>
          <p:nvPr/>
        </p:nvSpPr>
        <p:spPr>
          <a:xfrm>
            <a:off x="84974" y="2849077"/>
            <a:ext cx="8206227" cy="3898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856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 מסכם</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729596" y="1518534"/>
            <a:ext cx="11161453" cy="457200"/>
          </a:xfrm>
        </p:spPr>
        <p:txBody>
          <a:bodyPr/>
          <a:lstStyle/>
          <a:p>
            <a:r>
              <a:rPr lang="he-IL" dirty="0"/>
              <a:t>שלבי הפתרון:</a:t>
            </a:r>
            <a:endParaRPr lang="en-US"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428646" y="1549667"/>
            <a:ext cx="11161453" cy="4734878"/>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endParaRPr lang="he-IL" sz="2900" b="1" dirty="0"/>
          </a:p>
        </p:txBody>
      </p:sp>
      <p:sp>
        <p:nvSpPr>
          <p:cNvPr id="13" name="Rectangle 3"/>
          <p:cNvSpPr>
            <a:spLocks noChangeArrowheads="1"/>
          </p:cNvSpPr>
          <p:nvPr/>
        </p:nvSpPr>
        <p:spPr bwMode="auto">
          <a:xfrm>
            <a:off x="2095928" y="32605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80"/>
                </a:solidFill>
                <a:effectLst/>
                <a:latin typeface="Arial" panose="020B0604020202020204" pitchFamily="34" charset="0"/>
                <a:ea typeface="Times New Roman" panose="02020603050405020304" pitchFamily="18" charset="0"/>
                <a:cs typeface="David" panose="020E0502060401010101" pitchFamily="34" charset="-79"/>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436812285"/>
              </p:ext>
            </p:extLst>
          </p:nvPr>
        </p:nvGraphicFramePr>
        <p:xfrm>
          <a:off x="8291202" y="775656"/>
          <a:ext cx="3807414" cy="457716"/>
        </p:xfrm>
        <a:graphic>
          <a:graphicData uri="http://schemas.openxmlformats.org/drawingml/2006/table">
            <a:tbl>
              <a:tblPr firstRow="1" bandRow="1">
                <a:tableStyleId>{073A0DAA-6AF3-43AB-8588-CEC1D06C72B9}</a:tableStyleId>
              </a:tblPr>
              <a:tblGrid>
                <a:gridCol w="3807414">
                  <a:extLst>
                    <a:ext uri="{9D8B030D-6E8A-4147-A177-3AD203B41FA5}">
                      <a16:colId xmlns:a16="http://schemas.microsoft.com/office/drawing/2014/main" val="3742297672"/>
                    </a:ext>
                  </a:extLst>
                </a:gridCol>
              </a:tblGrid>
              <a:tr h="457716">
                <a:tc>
                  <a:txBody>
                    <a:bodyPr/>
                    <a:lstStyle/>
                    <a:p>
                      <a:pPr marL="0" marR="0" algn="ctr" rtl="1">
                        <a:lnSpc>
                          <a:spcPct val="150000"/>
                        </a:lnSpc>
                        <a:spcBef>
                          <a:spcPts val="0"/>
                        </a:spcBef>
                        <a:spcAft>
                          <a:spcPts val="0"/>
                        </a:spcAft>
                        <a:tabLst>
                          <a:tab pos="445770" algn="l"/>
                        </a:tabLst>
                      </a:pPr>
                      <a:r>
                        <a:rPr lang="he-IL" sz="2000" dirty="0">
                          <a:effectLst/>
                        </a:rPr>
                        <a:t>שאלון 037303 תשע"ג 2013</a:t>
                      </a:r>
                      <a:endParaRPr lang="en-US" sz="2000" dirty="0">
                        <a:effectLst/>
                        <a:latin typeface="Varela Round" panose="00000500000000000000" pitchFamily="2" charset="-79"/>
                        <a:ea typeface="Times New Roman" panose="02020603050405020304" pitchFamily="18" charset="0"/>
                        <a:cs typeface="Varela Round" panose="00000500000000000000" pitchFamily="2" charset="-79"/>
                      </a:endParaRPr>
                    </a:p>
                  </a:txBody>
                  <a:tcPr marL="68580" marR="68580" marT="0" marB="0" anchor="ctr"/>
                </a:tc>
                <a:extLst>
                  <a:ext uri="{0D108BD9-81ED-4DB2-BD59-A6C34878D82A}">
                    <a16:rowId xmlns:a16="http://schemas.microsoft.com/office/drawing/2014/main" val="382830267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33247034"/>
              </p:ext>
            </p:extLst>
          </p:nvPr>
        </p:nvGraphicFramePr>
        <p:xfrm>
          <a:off x="99215" y="875448"/>
          <a:ext cx="8118658" cy="5719363"/>
        </p:xfrm>
        <a:graphic>
          <a:graphicData uri="http://schemas.openxmlformats.org/drawingml/2006/table">
            <a:tbl>
              <a:tblPr>
                <a:tableStyleId>{BDBED569-4797-4DF1-A0F4-6AAB3CD982D8}</a:tableStyleId>
              </a:tblPr>
              <a:tblGrid>
                <a:gridCol w="2668468">
                  <a:extLst>
                    <a:ext uri="{9D8B030D-6E8A-4147-A177-3AD203B41FA5}">
                      <a16:colId xmlns:a16="http://schemas.microsoft.com/office/drawing/2014/main" val="3718131865"/>
                    </a:ext>
                  </a:extLst>
                </a:gridCol>
                <a:gridCol w="2432267">
                  <a:extLst>
                    <a:ext uri="{9D8B030D-6E8A-4147-A177-3AD203B41FA5}">
                      <a16:colId xmlns:a16="http://schemas.microsoft.com/office/drawing/2014/main" val="3424533752"/>
                    </a:ext>
                  </a:extLst>
                </a:gridCol>
                <a:gridCol w="3017923">
                  <a:extLst>
                    <a:ext uri="{9D8B030D-6E8A-4147-A177-3AD203B41FA5}">
                      <a16:colId xmlns:a16="http://schemas.microsoft.com/office/drawing/2014/main" val="3409173315"/>
                    </a:ext>
                  </a:extLst>
                </a:gridCol>
              </a:tblGrid>
              <a:tr h="265529">
                <a:tc>
                  <a:txBody>
                    <a:bodyPr/>
                    <a:lstStyle/>
                    <a:p>
                      <a:pPr marL="0" marR="0" algn="ctr" rtl="1">
                        <a:lnSpc>
                          <a:spcPct val="150000"/>
                        </a:lnSpc>
                        <a:spcBef>
                          <a:spcPts val="0"/>
                        </a:spcBef>
                        <a:spcAft>
                          <a:spcPts val="0"/>
                        </a:spcAft>
                        <a:tabLst>
                          <a:tab pos="503555" algn="l"/>
                        </a:tabLst>
                      </a:pPr>
                      <a:r>
                        <a:rPr lang="en-US" sz="2000" b="1" dirty="0">
                          <a:effectLst/>
                        </a:rPr>
                        <a:t>B</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ctr" rtl="1">
                        <a:lnSpc>
                          <a:spcPct val="150000"/>
                        </a:lnSpc>
                        <a:spcBef>
                          <a:spcPts val="0"/>
                        </a:spcBef>
                        <a:spcAft>
                          <a:spcPts val="0"/>
                        </a:spcAft>
                      </a:pPr>
                      <a:r>
                        <a:rPr lang="en-US" sz="2000" b="1" dirty="0">
                          <a:effectLst/>
                        </a:rPr>
                        <a:t>A</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lnSpc>
                          <a:spcPct val="150000"/>
                        </a:lnSpc>
                        <a:spcBef>
                          <a:spcPts val="0"/>
                        </a:spcBef>
                        <a:spcAft>
                          <a:spcPts val="0"/>
                        </a:spcAft>
                        <a:tabLst>
                          <a:tab pos="2637155" algn="ctr"/>
                          <a:tab pos="5274310" algn="r"/>
                          <a:tab pos="457200" algn="l"/>
                        </a:tabLst>
                      </a:pPr>
                      <a:r>
                        <a:rPr lang="he-IL" sz="2000" b="1" dirty="0">
                          <a:effectLst/>
                        </a:rPr>
                        <a:t>החומרים וסוגי החומרים</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2120217613"/>
                  </a:ext>
                </a:extLst>
              </a:tr>
              <a:tr h="354039">
                <a:tc gridSpan="2">
                  <a:txBody>
                    <a:bodyPr/>
                    <a:lstStyle/>
                    <a:p>
                      <a:pPr marL="0" marR="0" algn="ctr" rtl="0">
                        <a:spcBef>
                          <a:spcPts val="0"/>
                        </a:spcBef>
                        <a:spcAft>
                          <a:spcPts val="0"/>
                        </a:spcAft>
                        <a:tabLst>
                          <a:tab pos="2637155" algn="ctr"/>
                          <a:tab pos="5274310" algn="r"/>
                          <a:tab pos="457200" algn="l"/>
                        </a:tabLst>
                      </a:pPr>
                      <a:r>
                        <a:rPr lang="he-IL" sz="1900" dirty="0">
                          <a:effectLst/>
                        </a:rPr>
                        <a:t>  (איזומרים)</a:t>
                      </a:r>
                      <a:r>
                        <a:rPr lang="en-US" sz="1900" dirty="0">
                          <a:effectLst/>
                        </a:rPr>
                        <a:t> C</a:t>
                      </a:r>
                      <a:r>
                        <a:rPr lang="en-US" sz="1900" baseline="-25000" dirty="0">
                          <a:effectLst/>
                        </a:rPr>
                        <a:t>4</a:t>
                      </a:r>
                      <a:r>
                        <a:rPr lang="en-US" sz="1900" dirty="0">
                          <a:effectLst/>
                        </a:rPr>
                        <a:t>H</a:t>
                      </a:r>
                      <a:r>
                        <a:rPr lang="en-US" sz="1900" baseline="-25000" dirty="0">
                          <a:effectLst/>
                        </a:rPr>
                        <a:t>10</a:t>
                      </a:r>
                      <a:r>
                        <a:rPr lang="en-US" sz="1900" dirty="0">
                          <a:effectLst/>
                        </a:rPr>
                        <a:t>O</a:t>
                      </a:r>
                      <a:r>
                        <a:rPr lang="he-IL" sz="1900" dirty="0">
                          <a:effectLst/>
                        </a:rPr>
                        <a:t>  </a:t>
                      </a:r>
                      <a:endParaRPr lang="en-US" sz="1900" dirty="0">
                        <a:effectLst/>
                      </a:endParaRPr>
                    </a:p>
                  </a:txBody>
                  <a:tcPr marL="64410" marR="64410" marT="0" marB="0" anchor="ctr"/>
                </a:tc>
                <a:tc hMerge="1">
                  <a:txBody>
                    <a:bodyPr/>
                    <a:lstStyle/>
                    <a:p>
                      <a:endParaRPr lang="en-US"/>
                    </a:p>
                  </a:txBody>
                  <a:tcPr/>
                </a:tc>
                <a:tc>
                  <a:txBody>
                    <a:bodyPr/>
                    <a:lstStyle/>
                    <a:p>
                      <a:pPr marL="0" marR="0" algn="r" rtl="1">
                        <a:spcBef>
                          <a:spcPts val="0"/>
                        </a:spcBef>
                        <a:spcAft>
                          <a:spcPts val="0"/>
                        </a:spcAft>
                        <a:tabLst>
                          <a:tab pos="2637155" algn="ctr"/>
                          <a:tab pos="5274310" algn="r"/>
                          <a:tab pos="457200" algn="l"/>
                        </a:tabLst>
                      </a:pPr>
                      <a:r>
                        <a:rPr lang="he-IL" sz="1900" dirty="0">
                          <a:effectLst/>
                        </a:rPr>
                        <a:t>נוסחה מולקולרית</a:t>
                      </a:r>
                      <a:endParaRPr lang="en-US" sz="1900" dirty="0">
                        <a:effectLst/>
                      </a:endParaRPr>
                    </a:p>
                  </a:txBody>
                  <a:tcPr marL="64410" marR="64410" marT="0" marB="0" anchor="ctr"/>
                </a:tc>
                <a:extLst>
                  <a:ext uri="{0D108BD9-81ED-4DB2-BD59-A6C34878D82A}">
                    <a16:rowId xmlns:a16="http://schemas.microsoft.com/office/drawing/2014/main" val="38161292"/>
                  </a:ext>
                </a:extLst>
              </a:tr>
              <a:tr h="593138">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r" rtl="1">
                        <a:spcBef>
                          <a:spcPts val="0"/>
                        </a:spcBef>
                        <a:spcAft>
                          <a:spcPts val="0"/>
                        </a:spcAft>
                        <a:tabLst>
                          <a:tab pos="2637155" algn="ctr"/>
                          <a:tab pos="5274310" algn="r"/>
                          <a:tab pos="457200" algn="l"/>
                        </a:tabLst>
                      </a:pPr>
                      <a:r>
                        <a:rPr lang="he-IL" sz="1900" dirty="0">
                          <a:effectLst/>
                        </a:rPr>
                        <a:t> נוסחאות מבנה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004140958"/>
                  </a:ext>
                </a:extLst>
              </a:tr>
              <a:tr h="531058">
                <a:tc gridSpan="2">
                  <a:txBody>
                    <a:bodyPr/>
                    <a:lstStyle/>
                    <a:p>
                      <a:pPr marL="0" marR="0" algn="ctr" rtl="1">
                        <a:spcBef>
                          <a:spcPts val="0"/>
                        </a:spcBef>
                        <a:spcAft>
                          <a:spcPts val="0"/>
                        </a:spcAft>
                        <a:tabLst>
                          <a:tab pos="503555" algn="l"/>
                        </a:tabLst>
                      </a:pPr>
                      <a:r>
                        <a:rPr lang="en-US" sz="1900" dirty="0">
                          <a:effectLst/>
                        </a:rPr>
                        <a:t>42</a:t>
                      </a:r>
                      <a:r>
                        <a:rPr lang="he-IL" sz="1900" dirty="0">
                          <a:effectLst/>
                        </a:rPr>
                        <a:t> 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גודל ענן האלקטרונים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142626006"/>
                  </a:ext>
                </a:extLst>
              </a:tr>
              <a:tr h="354039">
                <a:tc gridSpan="2">
                  <a:txBody>
                    <a:bodyPr/>
                    <a:lstStyle/>
                    <a:p>
                      <a:pPr marL="0" marR="0" algn="ctr" rtl="1">
                        <a:spcBef>
                          <a:spcPts val="0"/>
                        </a:spcBef>
                        <a:spcAft>
                          <a:spcPts val="0"/>
                        </a:spcAft>
                        <a:tabLst>
                          <a:tab pos="503555" algn="l"/>
                        </a:tabLst>
                      </a:pPr>
                      <a:r>
                        <a:rPr lang="he-IL" sz="1900" dirty="0">
                          <a:effectLst/>
                        </a:rPr>
                        <a:t>המולקולות קוטביות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pPr marL="0" marR="0" algn="ctr" rtl="1">
                        <a:spcBef>
                          <a:spcPts val="0"/>
                        </a:spcBef>
                        <a:spcAft>
                          <a:spcPts val="0"/>
                        </a:spcAft>
                        <a:tabLst>
                          <a:tab pos="503555" algn="l"/>
                        </a:tabLst>
                      </a:pPr>
                      <a:endParaRPr lang="en-US" sz="2000"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spcBef>
                          <a:spcPts val="0"/>
                        </a:spcBef>
                        <a:spcAft>
                          <a:spcPts val="0"/>
                        </a:spcAft>
                      </a:pPr>
                      <a:r>
                        <a:rPr lang="he-IL" sz="1900" dirty="0">
                          <a:effectLst/>
                        </a:rPr>
                        <a:t>קוטביות המולקולות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191254247"/>
                  </a:ext>
                </a:extLst>
              </a:tr>
              <a:tr h="531058">
                <a:tc gridSpan="2">
                  <a:txBody>
                    <a:bodyPr/>
                    <a:lstStyle/>
                    <a:p>
                      <a:pPr marL="0" marR="0" algn="ctr" rtl="1">
                        <a:spcBef>
                          <a:spcPts val="0"/>
                        </a:spcBef>
                        <a:spcAft>
                          <a:spcPts val="0"/>
                        </a:spcAft>
                        <a:tabLst>
                          <a:tab pos="503555" algn="l"/>
                        </a:tabLst>
                      </a:pPr>
                      <a:r>
                        <a:rPr lang="he-IL" sz="1900" dirty="0">
                          <a:effectLst/>
                        </a:rPr>
                        <a:t>קשרי מימן</a:t>
                      </a:r>
                      <a:endParaRPr lang="en-US" sz="1900" dirty="0">
                        <a:effectLst/>
                      </a:endParaRPr>
                    </a:p>
                    <a:p>
                      <a:pPr marL="0" marR="0" algn="ctr" rtl="1">
                        <a:spcBef>
                          <a:spcPts val="0"/>
                        </a:spcBef>
                        <a:spcAft>
                          <a:spcPts val="0"/>
                        </a:spcAft>
                        <a:tabLst>
                          <a:tab pos="503555" algn="l"/>
                        </a:tabLst>
                      </a:pPr>
                      <a:r>
                        <a:rPr lang="he-IL" sz="1900" dirty="0">
                          <a:effectLst/>
                        </a:rPr>
                        <a:t>ואינטראקציות </a:t>
                      </a:r>
                      <a:r>
                        <a:rPr lang="he-IL" sz="1900" dirty="0" err="1">
                          <a:effectLst/>
                        </a:rPr>
                        <a:t>ון</a:t>
                      </a:r>
                      <a:r>
                        <a:rPr lang="he-IL" sz="1900" dirty="0">
                          <a:effectLst/>
                        </a:rPr>
                        <a:t>-דר-ואלס</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סוג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081817864"/>
                  </a:ext>
                </a:extLst>
              </a:tr>
              <a:tr h="691098">
                <a:tc gridSpan="2">
                  <a:txBody>
                    <a:bodyPr/>
                    <a:lstStyle/>
                    <a:p>
                      <a:pPr marL="0" marR="0" algn="ctr" rtl="1">
                        <a:spcBef>
                          <a:spcPts val="0"/>
                        </a:spcBef>
                        <a:spcAft>
                          <a:spcPts val="0"/>
                        </a:spcAft>
                        <a:tabLst>
                          <a:tab pos="535305" algn="l"/>
                        </a:tabLst>
                      </a:pPr>
                      <a:r>
                        <a:rPr lang="en-US" sz="1900" dirty="0">
                          <a:effectLst/>
                        </a:rPr>
                        <a:t>B</a:t>
                      </a:r>
                      <a:r>
                        <a:rPr lang="en-US" sz="1900" baseline="0" dirty="0">
                          <a:effectLst/>
                        </a:rPr>
                        <a:t>  &lt;  A</a:t>
                      </a:r>
                      <a:endParaRPr lang="he-IL" sz="1900" dirty="0">
                        <a:effectLst/>
                      </a:endParaRPr>
                    </a:p>
                    <a:p>
                      <a:pPr marL="0" marR="0" algn="ctr" rtl="1">
                        <a:spcBef>
                          <a:spcPts val="0"/>
                        </a:spcBef>
                        <a:spcAft>
                          <a:spcPts val="0"/>
                        </a:spcAft>
                        <a:tabLst>
                          <a:tab pos="535305" algn="l"/>
                        </a:tabLst>
                      </a:pPr>
                      <a:r>
                        <a:rPr lang="he-IL" sz="1900" dirty="0">
                          <a:effectLst/>
                        </a:rPr>
                        <a:t>מולקולה חומר </a:t>
                      </a:r>
                      <a:r>
                        <a:rPr lang="en-US" sz="1900" dirty="0">
                          <a:effectLst/>
                        </a:rPr>
                        <a:t>A</a:t>
                      </a:r>
                      <a:r>
                        <a:rPr lang="he-IL" sz="1900" dirty="0">
                          <a:effectLst/>
                        </a:rPr>
                        <a:t> ארוכה ופרושה, שרשרת חומר </a:t>
                      </a:r>
                      <a:r>
                        <a:rPr lang="en-US" sz="1900" dirty="0">
                          <a:effectLst/>
                        </a:rPr>
                        <a:t>B</a:t>
                      </a:r>
                      <a:r>
                        <a:rPr lang="he-IL" sz="1900" dirty="0">
                          <a:effectLst/>
                        </a:rPr>
                        <a:t> מסועפת.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שטח המגע בין 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752950032"/>
                  </a:ext>
                </a:extLst>
              </a:tr>
              <a:tr h="708077">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המסקנה: אינטראקציות ו.ד.ו. חזקות יותר (נדרשת אנרגיה רבה יותר לניתוק הקשרים הבין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ניתוח החוזק היחסי של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806965500"/>
                  </a:ext>
                </a:extLst>
              </a:tr>
              <a:tr h="531058">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 כי טמפרטורת הרתיחה היא מדד לחוזק כוחות 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טמפרטורות רתיחה של החומרים (נתונה)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472145361"/>
                  </a:ext>
                </a:extLst>
              </a:tr>
            </a:tbl>
          </a:graphicData>
        </a:graphic>
      </p:graphicFrame>
      <p:grpSp>
        <p:nvGrpSpPr>
          <p:cNvPr id="6" name="Group 5"/>
          <p:cNvGrpSpPr/>
          <p:nvPr/>
        </p:nvGrpSpPr>
        <p:grpSpPr>
          <a:xfrm>
            <a:off x="943503" y="1701891"/>
            <a:ext cx="3915128" cy="559006"/>
            <a:chOff x="943503" y="1701891"/>
            <a:chExt cx="3915128" cy="559006"/>
          </a:xfrm>
        </p:grpSpPr>
        <p:pic>
          <p:nvPicPr>
            <p:cNvPr id="4" name="Picture 3"/>
            <p:cNvPicPr>
              <a:picLocks noChangeAspect="1"/>
            </p:cNvPicPr>
            <p:nvPr/>
          </p:nvPicPr>
          <p:blipFill>
            <a:blip r:embed="rId3"/>
            <a:stretch>
              <a:fillRect/>
            </a:stretch>
          </p:blipFill>
          <p:spPr>
            <a:xfrm>
              <a:off x="3458456" y="1770946"/>
              <a:ext cx="1400175" cy="409575"/>
            </a:xfrm>
            <a:prstGeom prst="rect">
              <a:avLst/>
            </a:prstGeom>
          </p:spPr>
        </p:pic>
        <p:pic>
          <p:nvPicPr>
            <p:cNvPr id="5" name="Picture 4"/>
            <p:cNvPicPr>
              <a:picLocks noChangeAspect="1"/>
            </p:cNvPicPr>
            <p:nvPr/>
          </p:nvPicPr>
          <p:blipFill>
            <a:blip r:embed="rId4"/>
            <a:stretch>
              <a:fillRect/>
            </a:stretch>
          </p:blipFill>
          <p:spPr>
            <a:xfrm>
              <a:off x="943503" y="1701891"/>
              <a:ext cx="544854" cy="559006"/>
            </a:xfrm>
            <a:prstGeom prst="rect">
              <a:avLst/>
            </a:prstGeom>
          </p:spPr>
        </p:pic>
      </p:grpSp>
      <p:sp>
        <p:nvSpPr>
          <p:cNvPr id="12" name="Rectangle 11"/>
          <p:cNvSpPr/>
          <p:nvPr/>
        </p:nvSpPr>
        <p:spPr>
          <a:xfrm>
            <a:off x="84974" y="3166712"/>
            <a:ext cx="8206227" cy="3580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725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 מסכם</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729596" y="1518534"/>
            <a:ext cx="11161453" cy="457200"/>
          </a:xfrm>
        </p:spPr>
        <p:txBody>
          <a:bodyPr/>
          <a:lstStyle/>
          <a:p>
            <a:r>
              <a:rPr lang="he-IL" dirty="0"/>
              <a:t>שלבי הפתרון:</a:t>
            </a:r>
            <a:endParaRPr lang="en-US"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428646" y="1549667"/>
            <a:ext cx="11161453" cy="4734878"/>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endParaRPr lang="he-IL" sz="2900" b="1" dirty="0"/>
          </a:p>
        </p:txBody>
      </p:sp>
      <p:sp>
        <p:nvSpPr>
          <p:cNvPr id="13" name="Rectangle 3"/>
          <p:cNvSpPr>
            <a:spLocks noChangeArrowheads="1"/>
          </p:cNvSpPr>
          <p:nvPr/>
        </p:nvSpPr>
        <p:spPr bwMode="auto">
          <a:xfrm>
            <a:off x="2095928" y="32605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80"/>
                </a:solidFill>
                <a:effectLst/>
                <a:latin typeface="Arial" panose="020B0604020202020204" pitchFamily="34" charset="0"/>
                <a:ea typeface="Times New Roman" panose="02020603050405020304" pitchFamily="18" charset="0"/>
                <a:cs typeface="David" panose="020E0502060401010101" pitchFamily="34" charset="-79"/>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436812285"/>
              </p:ext>
            </p:extLst>
          </p:nvPr>
        </p:nvGraphicFramePr>
        <p:xfrm>
          <a:off x="8291202" y="775656"/>
          <a:ext cx="3807414" cy="457716"/>
        </p:xfrm>
        <a:graphic>
          <a:graphicData uri="http://schemas.openxmlformats.org/drawingml/2006/table">
            <a:tbl>
              <a:tblPr firstRow="1" bandRow="1">
                <a:tableStyleId>{073A0DAA-6AF3-43AB-8588-CEC1D06C72B9}</a:tableStyleId>
              </a:tblPr>
              <a:tblGrid>
                <a:gridCol w="3807414">
                  <a:extLst>
                    <a:ext uri="{9D8B030D-6E8A-4147-A177-3AD203B41FA5}">
                      <a16:colId xmlns:a16="http://schemas.microsoft.com/office/drawing/2014/main" val="3742297672"/>
                    </a:ext>
                  </a:extLst>
                </a:gridCol>
              </a:tblGrid>
              <a:tr h="457716">
                <a:tc>
                  <a:txBody>
                    <a:bodyPr/>
                    <a:lstStyle/>
                    <a:p>
                      <a:pPr marL="0" marR="0" algn="ctr" rtl="1">
                        <a:lnSpc>
                          <a:spcPct val="150000"/>
                        </a:lnSpc>
                        <a:spcBef>
                          <a:spcPts val="0"/>
                        </a:spcBef>
                        <a:spcAft>
                          <a:spcPts val="0"/>
                        </a:spcAft>
                        <a:tabLst>
                          <a:tab pos="445770" algn="l"/>
                        </a:tabLst>
                      </a:pPr>
                      <a:r>
                        <a:rPr lang="he-IL" sz="2000" dirty="0">
                          <a:effectLst/>
                        </a:rPr>
                        <a:t>שאלון 037303 תשע"ג 2013</a:t>
                      </a:r>
                      <a:endParaRPr lang="en-US" sz="2000" dirty="0">
                        <a:effectLst/>
                        <a:latin typeface="Varela Round" panose="00000500000000000000" pitchFamily="2" charset="-79"/>
                        <a:ea typeface="Times New Roman" panose="02020603050405020304" pitchFamily="18" charset="0"/>
                        <a:cs typeface="Varela Round" panose="00000500000000000000" pitchFamily="2" charset="-79"/>
                      </a:endParaRPr>
                    </a:p>
                  </a:txBody>
                  <a:tcPr marL="68580" marR="68580" marT="0" marB="0" anchor="ctr"/>
                </a:tc>
                <a:extLst>
                  <a:ext uri="{0D108BD9-81ED-4DB2-BD59-A6C34878D82A}">
                    <a16:rowId xmlns:a16="http://schemas.microsoft.com/office/drawing/2014/main" val="382830267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33247034"/>
              </p:ext>
            </p:extLst>
          </p:nvPr>
        </p:nvGraphicFramePr>
        <p:xfrm>
          <a:off x="99215" y="875448"/>
          <a:ext cx="8118658" cy="5719363"/>
        </p:xfrm>
        <a:graphic>
          <a:graphicData uri="http://schemas.openxmlformats.org/drawingml/2006/table">
            <a:tbl>
              <a:tblPr>
                <a:tableStyleId>{BDBED569-4797-4DF1-A0F4-6AAB3CD982D8}</a:tableStyleId>
              </a:tblPr>
              <a:tblGrid>
                <a:gridCol w="2668468">
                  <a:extLst>
                    <a:ext uri="{9D8B030D-6E8A-4147-A177-3AD203B41FA5}">
                      <a16:colId xmlns:a16="http://schemas.microsoft.com/office/drawing/2014/main" val="3718131865"/>
                    </a:ext>
                  </a:extLst>
                </a:gridCol>
                <a:gridCol w="2432267">
                  <a:extLst>
                    <a:ext uri="{9D8B030D-6E8A-4147-A177-3AD203B41FA5}">
                      <a16:colId xmlns:a16="http://schemas.microsoft.com/office/drawing/2014/main" val="3424533752"/>
                    </a:ext>
                  </a:extLst>
                </a:gridCol>
                <a:gridCol w="3017923">
                  <a:extLst>
                    <a:ext uri="{9D8B030D-6E8A-4147-A177-3AD203B41FA5}">
                      <a16:colId xmlns:a16="http://schemas.microsoft.com/office/drawing/2014/main" val="3409173315"/>
                    </a:ext>
                  </a:extLst>
                </a:gridCol>
              </a:tblGrid>
              <a:tr h="265529">
                <a:tc>
                  <a:txBody>
                    <a:bodyPr/>
                    <a:lstStyle/>
                    <a:p>
                      <a:pPr marL="0" marR="0" algn="ctr" rtl="1">
                        <a:lnSpc>
                          <a:spcPct val="150000"/>
                        </a:lnSpc>
                        <a:spcBef>
                          <a:spcPts val="0"/>
                        </a:spcBef>
                        <a:spcAft>
                          <a:spcPts val="0"/>
                        </a:spcAft>
                        <a:tabLst>
                          <a:tab pos="503555" algn="l"/>
                        </a:tabLst>
                      </a:pPr>
                      <a:r>
                        <a:rPr lang="en-US" sz="2000" b="1" dirty="0">
                          <a:effectLst/>
                        </a:rPr>
                        <a:t>B</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ctr" rtl="1">
                        <a:lnSpc>
                          <a:spcPct val="150000"/>
                        </a:lnSpc>
                        <a:spcBef>
                          <a:spcPts val="0"/>
                        </a:spcBef>
                        <a:spcAft>
                          <a:spcPts val="0"/>
                        </a:spcAft>
                      </a:pPr>
                      <a:r>
                        <a:rPr lang="en-US" sz="2000" b="1" dirty="0">
                          <a:effectLst/>
                        </a:rPr>
                        <a:t>A</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lnSpc>
                          <a:spcPct val="150000"/>
                        </a:lnSpc>
                        <a:spcBef>
                          <a:spcPts val="0"/>
                        </a:spcBef>
                        <a:spcAft>
                          <a:spcPts val="0"/>
                        </a:spcAft>
                        <a:tabLst>
                          <a:tab pos="2637155" algn="ctr"/>
                          <a:tab pos="5274310" algn="r"/>
                          <a:tab pos="457200" algn="l"/>
                        </a:tabLst>
                      </a:pPr>
                      <a:r>
                        <a:rPr lang="he-IL" sz="2000" b="1" dirty="0">
                          <a:effectLst/>
                        </a:rPr>
                        <a:t>החומרים וסוגי החומרים</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2120217613"/>
                  </a:ext>
                </a:extLst>
              </a:tr>
              <a:tr h="354039">
                <a:tc gridSpan="2">
                  <a:txBody>
                    <a:bodyPr/>
                    <a:lstStyle/>
                    <a:p>
                      <a:pPr marL="0" marR="0" algn="ctr" rtl="0">
                        <a:spcBef>
                          <a:spcPts val="0"/>
                        </a:spcBef>
                        <a:spcAft>
                          <a:spcPts val="0"/>
                        </a:spcAft>
                        <a:tabLst>
                          <a:tab pos="2637155" algn="ctr"/>
                          <a:tab pos="5274310" algn="r"/>
                          <a:tab pos="457200" algn="l"/>
                        </a:tabLst>
                      </a:pPr>
                      <a:r>
                        <a:rPr lang="he-IL" sz="1900" dirty="0">
                          <a:effectLst/>
                        </a:rPr>
                        <a:t>  (איזומרים)</a:t>
                      </a:r>
                      <a:r>
                        <a:rPr lang="en-US" sz="1900" dirty="0">
                          <a:effectLst/>
                        </a:rPr>
                        <a:t> C</a:t>
                      </a:r>
                      <a:r>
                        <a:rPr lang="en-US" sz="1900" baseline="-25000" dirty="0">
                          <a:effectLst/>
                        </a:rPr>
                        <a:t>4</a:t>
                      </a:r>
                      <a:r>
                        <a:rPr lang="en-US" sz="1900" dirty="0">
                          <a:effectLst/>
                        </a:rPr>
                        <a:t>H</a:t>
                      </a:r>
                      <a:r>
                        <a:rPr lang="en-US" sz="1900" baseline="-25000" dirty="0">
                          <a:effectLst/>
                        </a:rPr>
                        <a:t>10</a:t>
                      </a:r>
                      <a:r>
                        <a:rPr lang="en-US" sz="1900" dirty="0">
                          <a:effectLst/>
                        </a:rPr>
                        <a:t>O</a:t>
                      </a:r>
                      <a:r>
                        <a:rPr lang="he-IL" sz="1900" dirty="0">
                          <a:effectLst/>
                        </a:rPr>
                        <a:t>  </a:t>
                      </a:r>
                      <a:endParaRPr lang="en-US" sz="1900" dirty="0">
                        <a:effectLst/>
                      </a:endParaRPr>
                    </a:p>
                  </a:txBody>
                  <a:tcPr marL="64410" marR="64410" marT="0" marB="0" anchor="ctr"/>
                </a:tc>
                <a:tc hMerge="1">
                  <a:txBody>
                    <a:bodyPr/>
                    <a:lstStyle/>
                    <a:p>
                      <a:endParaRPr lang="en-US"/>
                    </a:p>
                  </a:txBody>
                  <a:tcPr/>
                </a:tc>
                <a:tc>
                  <a:txBody>
                    <a:bodyPr/>
                    <a:lstStyle/>
                    <a:p>
                      <a:pPr marL="0" marR="0" algn="r" rtl="1">
                        <a:spcBef>
                          <a:spcPts val="0"/>
                        </a:spcBef>
                        <a:spcAft>
                          <a:spcPts val="0"/>
                        </a:spcAft>
                        <a:tabLst>
                          <a:tab pos="2637155" algn="ctr"/>
                          <a:tab pos="5274310" algn="r"/>
                          <a:tab pos="457200" algn="l"/>
                        </a:tabLst>
                      </a:pPr>
                      <a:r>
                        <a:rPr lang="he-IL" sz="1900" dirty="0">
                          <a:effectLst/>
                        </a:rPr>
                        <a:t>נוסחה מולקולרית</a:t>
                      </a:r>
                      <a:endParaRPr lang="en-US" sz="1900" dirty="0">
                        <a:effectLst/>
                      </a:endParaRPr>
                    </a:p>
                  </a:txBody>
                  <a:tcPr marL="64410" marR="64410" marT="0" marB="0" anchor="ctr"/>
                </a:tc>
                <a:extLst>
                  <a:ext uri="{0D108BD9-81ED-4DB2-BD59-A6C34878D82A}">
                    <a16:rowId xmlns:a16="http://schemas.microsoft.com/office/drawing/2014/main" val="38161292"/>
                  </a:ext>
                </a:extLst>
              </a:tr>
              <a:tr h="593138">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r" rtl="1">
                        <a:spcBef>
                          <a:spcPts val="0"/>
                        </a:spcBef>
                        <a:spcAft>
                          <a:spcPts val="0"/>
                        </a:spcAft>
                        <a:tabLst>
                          <a:tab pos="2637155" algn="ctr"/>
                          <a:tab pos="5274310" algn="r"/>
                          <a:tab pos="457200" algn="l"/>
                        </a:tabLst>
                      </a:pPr>
                      <a:r>
                        <a:rPr lang="he-IL" sz="1900" dirty="0">
                          <a:effectLst/>
                        </a:rPr>
                        <a:t> נוסחאות מבנה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004140958"/>
                  </a:ext>
                </a:extLst>
              </a:tr>
              <a:tr h="531058">
                <a:tc gridSpan="2">
                  <a:txBody>
                    <a:bodyPr/>
                    <a:lstStyle/>
                    <a:p>
                      <a:pPr marL="0" marR="0" algn="ctr" rtl="1">
                        <a:spcBef>
                          <a:spcPts val="0"/>
                        </a:spcBef>
                        <a:spcAft>
                          <a:spcPts val="0"/>
                        </a:spcAft>
                        <a:tabLst>
                          <a:tab pos="503555" algn="l"/>
                        </a:tabLst>
                      </a:pPr>
                      <a:r>
                        <a:rPr lang="en-US" sz="1900" dirty="0">
                          <a:effectLst/>
                        </a:rPr>
                        <a:t>42</a:t>
                      </a:r>
                      <a:r>
                        <a:rPr lang="he-IL" sz="1900" dirty="0">
                          <a:effectLst/>
                        </a:rPr>
                        <a:t> 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גודל ענן האלקטרונים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142626006"/>
                  </a:ext>
                </a:extLst>
              </a:tr>
              <a:tr h="354039">
                <a:tc gridSpan="2">
                  <a:txBody>
                    <a:bodyPr/>
                    <a:lstStyle/>
                    <a:p>
                      <a:pPr marL="0" marR="0" algn="ctr" rtl="1">
                        <a:spcBef>
                          <a:spcPts val="0"/>
                        </a:spcBef>
                        <a:spcAft>
                          <a:spcPts val="0"/>
                        </a:spcAft>
                        <a:tabLst>
                          <a:tab pos="503555" algn="l"/>
                        </a:tabLst>
                      </a:pPr>
                      <a:r>
                        <a:rPr lang="he-IL" sz="1900" dirty="0">
                          <a:effectLst/>
                        </a:rPr>
                        <a:t>המולקולות קוטביות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pPr marL="0" marR="0" algn="ctr" rtl="1">
                        <a:spcBef>
                          <a:spcPts val="0"/>
                        </a:spcBef>
                        <a:spcAft>
                          <a:spcPts val="0"/>
                        </a:spcAft>
                        <a:tabLst>
                          <a:tab pos="503555" algn="l"/>
                        </a:tabLst>
                      </a:pPr>
                      <a:endParaRPr lang="en-US" sz="2000"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spcBef>
                          <a:spcPts val="0"/>
                        </a:spcBef>
                        <a:spcAft>
                          <a:spcPts val="0"/>
                        </a:spcAft>
                      </a:pPr>
                      <a:r>
                        <a:rPr lang="he-IL" sz="1900" dirty="0">
                          <a:effectLst/>
                        </a:rPr>
                        <a:t>קוטביות המולקולות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191254247"/>
                  </a:ext>
                </a:extLst>
              </a:tr>
              <a:tr h="531058">
                <a:tc gridSpan="2">
                  <a:txBody>
                    <a:bodyPr/>
                    <a:lstStyle/>
                    <a:p>
                      <a:pPr marL="0" marR="0" algn="ctr" rtl="1">
                        <a:spcBef>
                          <a:spcPts val="0"/>
                        </a:spcBef>
                        <a:spcAft>
                          <a:spcPts val="0"/>
                        </a:spcAft>
                        <a:tabLst>
                          <a:tab pos="503555" algn="l"/>
                        </a:tabLst>
                      </a:pPr>
                      <a:r>
                        <a:rPr lang="he-IL" sz="1900" dirty="0">
                          <a:effectLst/>
                        </a:rPr>
                        <a:t>קשרי מימן</a:t>
                      </a:r>
                      <a:endParaRPr lang="en-US" sz="1900" dirty="0">
                        <a:effectLst/>
                      </a:endParaRPr>
                    </a:p>
                    <a:p>
                      <a:pPr marL="0" marR="0" algn="ctr" rtl="1">
                        <a:spcBef>
                          <a:spcPts val="0"/>
                        </a:spcBef>
                        <a:spcAft>
                          <a:spcPts val="0"/>
                        </a:spcAft>
                        <a:tabLst>
                          <a:tab pos="503555" algn="l"/>
                        </a:tabLst>
                      </a:pPr>
                      <a:r>
                        <a:rPr lang="he-IL" sz="1900" dirty="0">
                          <a:effectLst/>
                        </a:rPr>
                        <a:t>ואינטראקציות </a:t>
                      </a:r>
                      <a:r>
                        <a:rPr lang="he-IL" sz="1900" dirty="0" err="1">
                          <a:effectLst/>
                        </a:rPr>
                        <a:t>ון</a:t>
                      </a:r>
                      <a:r>
                        <a:rPr lang="he-IL" sz="1900" dirty="0">
                          <a:effectLst/>
                        </a:rPr>
                        <a:t>-דר-ואלס</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סוג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081817864"/>
                  </a:ext>
                </a:extLst>
              </a:tr>
              <a:tr h="691098">
                <a:tc gridSpan="2">
                  <a:txBody>
                    <a:bodyPr/>
                    <a:lstStyle/>
                    <a:p>
                      <a:pPr marL="0" marR="0" algn="ctr" rtl="1">
                        <a:spcBef>
                          <a:spcPts val="0"/>
                        </a:spcBef>
                        <a:spcAft>
                          <a:spcPts val="0"/>
                        </a:spcAft>
                        <a:tabLst>
                          <a:tab pos="535305" algn="l"/>
                        </a:tabLst>
                      </a:pPr>
                      <a:r>
                        <a:rPr lang="en-US" sz="1900" dirty="0">
                          <a:effectLst/>
                        </a:rPr>
                        <a:t>B</a:t>
                      </a:r>
                      <a:r>
                        <a:rPr lang="en-US" sz="1900" baseline="0" dirty="0">
                          <a:effectLst/>
                        </a:rPr>
                        <a:t>  &lt;  A</a:t>
                      </a:r>
                      <a:endParaRPr lang="he-IL" sz="1900" dirty="0">
                        <a:effectLst/>
                      </a:endParaRPr>
                    </a:p>
                    <a:p>
                      <a:pPr marL="0" marR="0" algn="ctr" rtl="1">
                        <a:spcBef>
                          <a:spcPts val="0"/>
                        </a:spcBef>
                        <a:spcAft>
                          <a:spcPts val="0"/>
                        </a:spcAft>
                        <a:tabLst>
                          <a:tab pos="535305" algn="l"/>
                        </a:tabLst>
                      </a:pPr>
                      <a:r>
                        <a:rPr lang="he-IL" sz="1900" dirty="0">
                          <a:effectLst/>
                        </a:rPr>
                        <a:t>מולקולה חומר </a:t>
                      </a:r>
                      <a:r>
                        <a:rPr lang="en-US" sz="1900" dirty="0">
                          <a:effectLst/>
                        </a:rPr>
                        <a:t>A</a:t>
                      </a:r>
                      <a:r>
                        <a:rPr lang="he-IL" sz="1900" dirty="0">
                          <a:effectLst/>
                        </a:rPr>
                        <a:t> ארוכה ופרושה, שרשרת חומר </a:t>
                      </a:r>
                      <a:r>
                        <a:rPr lang="en-US" sz="1900" dirty="0">
                          <a:effectLst/>
                        </a:rPr>
                        <a:t>B</a:t>
                      </a:r>
                      <a:r>
                        <a:rPr lang="he-IL" sz="1900" dirty="0">
                          <a:effectLst/>
                        </a:rPr>
                        <a:t> מסועפת.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שטח המגע בין 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752950032"/>
                  </a:ext>
                </a:extLst>
              </a:tr>
              <a:tr h="708077">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המסקנה: אינטראקציות ו.ד.ו. חזקות יותר (נדרשת אנרגיה רבה יותר לניתוק הקשרים הבין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ניתוח החוזק היחסי של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806965500"/>
                  </a:ext>
                </a:extLst>
              </a:tr>
              <a:tr h="531058">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 כי טמפרטורת הרתיחה היא מדד לחוזק כוחות 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טמפרטורות רתיחה של החומרים (נתונה)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472145361"/>
                  </a:ext>
                </a:extLst>
              </a:tr>
            </a:tbl>
          </a:graphicData>
        </a:graphic>
      </p:graphicFrame>
      <p:grpSp>
        <p:nvGrpSpPr>
          <p:cNvPr id="6" name="Group 5"/>
          <p:cNvGrpSpPr/>
          <p:nvPr/>
        </p:nvGrpSpPr>
        <p:grpSpPr>
          <a:xfrm>
            <a:off x="943503" y="1701891"/>
            <a:ext cx="3915128" cy="559006"/>
            <a:chOff x="943503" y="1701891"/>
            <a:chExt cx="3915128" cy="559006"/>
          </a:xfrm>
        </p:grpSpPr>
        <p:pic>
          <p:nvPicPr>
            <p:cNvPr id="4" name="Picture 3"/>
            <p:cNvPicPr>
              <a:picLocks noChangeAspect="1"/>
            </p:cNvPicPr>
            <p:nvPr/>
          </p:nvPicPr>
          <p:blipFill>
            <a:blip r:embed="rId3"/>
            <a:stretch>
              <a:fillRect/>
            </a:stretch>
          </p:blipFill>
          <p:spPr>
            <a:xfrm>
              <a:off x="3458456" y="1770946"/>
              <a:ext cx="1400175" cy="409575"/>
            </a:xfrm>
            <a:prstGeom prst="rect">
              <a:avLst/>
            </a:prstGeom>
          </p:spPr>
        </p:pic>
        <p:pic>
          <p:nvPicPr>
            <p:cNvPr id="5" name="Picture 4"/>
            <p:cNvPicPr>
              <a:picLocks noChangeAspect="1"/>
            </p:cNvPicPr>
            <p:nvPr/>
          </p:nvPicPr>
          <p:blipFill>
            <a:blip r:embed="rId4"/>
            <a:stretch>
              <a:fillRect/>
            </a:stretch>
          </p:blipFill>
          <p:spPr>
            <a:xfrm>
              <a:off x="943503" y="1701891"/>
              <a:ext cx="544854" cy="559006"/>
            </a:xfrm>
            <a:prstGeom prst="rect">
              <a:avLst/>
            </a:prstGeom>
          </p:spPr>
        </p:pic>
      </p:grpSp>
      <p:sp>
        <p:nvSpPr>
          <p:cNvPr id="12" name="Rectangle 11"/>
          <p:cNvSpPr/>
          <p:nvPr/>
        </p:nvSpPr>
        <p:spPr>
          <a:xfrm>
            <a:off x="84974" y="3792353"/>
            <a:ext cx="8206227" cy="2926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727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קשרים כימיים</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תזכורת: אינטראקציות </a:t>
            </a:r>
            <a:r>
              <a:rPr lang="he-IL" dirty="0" err="1">
                <a:solidFill>
                  <a:srgbClr val="11A4AB"/>
                </a:solidFill>
              </a:rPr>
              <a:t>ון</a:t>
            </a:r>
            <a:r>
              <a:rPr lang="he-IL" dirty="0">
                <a:solidFill>
                  <a:srgbClr val="11A4AB"/>
                </a:solidFill>
              </a:rPr>
              <a:t>-דר-ואלס (ו.ד.ו)</a:t>
            </a:r>
            <a:endParaRPr lang="en-US" dirty="0">
              <a:solidFill>
                <a:srgbClr val="11A4AB"/>
              </a:solidFill>
            </a:endParaRP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391887" y="1630008"/>
            <a:ext cx="8207827" cy="4803449"/>
          </a:xfrm>
        </p:spPr>
        <p:txBody>
          <a:bodyPr>
            <a:normAutofit fontScale="92500" lnSpcReduction="20000"/>
          </a:bodyPr>
          <a:lstStyle/>
          <a:p>
            <a:pPr marL="342900" indent="-342900">
              <a:lnSpc>
                <a:spcPct val="150000"/>
              </a:lnSpc>
              <a:spcAft>
                <a:spcPts val="1000"/>
              </a:spcAft>
              <a:buFont typeface="Arial" charset="0"/>
              <a:buChar char="•"/>
            </a:pPr>
            <a:r>
              <a:rPr lang="he-IL" dirty="0"/>
              <a:t>אינטראקציות </a:t>
            </a:r>
            <a:r>
              <a:rPr lang="he-IL" dirty="0" err="1"/>
              <a:t>ון</a:t>
            </a:r>
            <a:r>
              <a:rPr lang="he-IL" dirty="0"/>
              <a:t>-דר-ואלס </a:t>
            </a:r>
            <a:r>
              <a:rPr lang="he-IL" dirty="0">
                <a:solidFill>
                  <a:srgbClr val="192A72"/>
                </a:solidFill>
              </a:rPr>
              <a:t>הן כוחות משיכה חלשים בין מולקולות סמוכות. תנועת האלקטרונים גורמת להיווצרות מטענים חלקיים חיוביים רגעיים ומטענים חלקיים שליליים</a:t>
            </a:r>
            <a:r>
              <a:rPr lang="he-IL" dirty="0"/>
              <a:t> רגעיים על פני </a:t>
            </a:r>
            <a:r>
              <a:rPr lang="he-IL" dirty="0">
                <a:solidFill>
                  <a:srgbClr val="192A72"/>
                </a:solidFill>
              </a:rPr>
              <a:t>המולקולות וכתוצאה מכך נוצרת משיכה </a:t>
            </a:r>
            <a:r>
              <a:rPr lang="he-IL" dirty="0"/>
              <a:t>חשמלית בין קטבים מנוגדים של מולקולות סמוכות. </a:t>
            </a:r>
          </a:p>
          <a:p>
            <a:pPr marL="342900" indent="-342900">
              <a:lnSpc>
                <a:spcPct val="150000"/>
              </a:lnSpc>
              <a:spcAft>
                <a:spcPts val="1000"/>
              </a:spcAft>
              <a:buFont typeface="Arial" charset="0"/>
              <a:buChar char="•"/>
            </a:pPr>
            <a:r>
              <a:rPr lang="he-IL" dirty="0"/>
              <a:t>אינטראקציות ו.ד.ו. בין מולקולות בעלות דו-קוטב קבוע </a:t>
            </a:r>
            <a:r>
              <a:rPr lang="he-IL" dirty="0">
                <a:solidFill>
                  <a:srgbClr val="192A72"/>
                </a:solidFill>
              </a:rPr>
              <a:t>חזקות </a:t>
            </a:r>
            <a:r>
              <a:rPr lang="he-IL" dirty="0"/>
              <a:t>יותר מאינטראקציות ו.ד.ו. בין מולקולות שאינן קוטביות כלל (בעלות ענן אלקטרונים דומה) ולכן נקודות היתוך ורתיחה של </a:t>
            </a:r>
            <a:r>
              <a:rPr lang="he-IL" dirty="0">
                <a:solidFill>
                  <a:srgbClr val="192A72"/>
                </a:solidFill>
              </a:rPr>
              <a:t>חומרים שהמולקולות שלהם קוטביות  גבוהות מאשר נקודות היתוך ורתיחה של חומרים שהמולקולות שלהם </a:t>
            </a:r>
            <a:r>
              <a:rPr lang="he-IL" dirty="0"/>
              <a:t>לא קוטביות.</a:t>
            </a:r>
          </a:p>
          <a:p>
            <a:pPr marL="342900" indent="-342900">
              <a:lnSpc>
                <a:spcPct val="150000"/>
              </a:lnSpc>
              <a:spcAft>
                <a:spcPts val="1000"/>
              </a:spcAft>
              <a:buFont typeface="Arial" charset="0"/>
              <a:buChar char="•"/>
            </a:pPr>
            <a:endParaRPr lang="he-IL"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spTree>
    <p:extLst>
      <p:ext uri="{BB962C8B-B14F-4D97-AF65-F5344CB8AC3E}">
        <p14:creationId xmlns:p14="http://schemas.microsoft.com/office/powerpoint/2010/main" val="846759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 מסכם</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729596" y="1518534"/>
            <a:ext cx="11161453" cy="457200"/>
          </a:xfrm>
        </p:spPr>
        <p:txBody>
          <a:bodyPr/>
          <a:lstStyle/>
          <a:p>
            <a:r>
              <a:rPr lang="he-IL" dirty="0"/>
              <a:t>שלבי הפתרון:</a:t>
            </a:r>
            <a:endParaRPr lang="en-US"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428646" y="1549667"/>
            <a:ext cx="11161453" cy="4734878"/>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endParaRPr lang="he-IL" sz="2900" b="1" dirty="0"/>
          </a:p>
        </p:txBody>
      </p:sp>
      <p:sp>
        <p:nvSpPr>
          <p:cNvPr id="13" name="Rectangle 3"/>
          <p:cNvSpPr>
            <a:spLocks noChangeArrowheads="1"/>
          </p:cNvSpPr>
          <p:nvPr/>
        </p:nvSpPr>
        <p:spPr bwMode="auto">
          <a:xfrm>
            <a:off x="2095928" y="32605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80"/>
                </a:solidFill>
                <a:effectLst/>
                <a:latin typeface="Arial" panose="020B0604020202020204" pitchFamily="34" charset="0"/>
                <a:ea typeface="Times New Roman" panose="02020603050405020304" pitchFamily="18" charset="0"/>
                <a:cs typeface="David" panose="020E0502060401010101" pitchFamily="34" charset="-79"/>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436812285"/>
              </p:ext>
            </p:extLst>
          </p:nvPr>
        </p:nvGraphicFramePr>
        <p:xfrm>
          <a:off x="8291202" y="775656"/>
          <a:ext cx="3807414" cy="457716"/>
        </p:xfrm>
        <a:graphic>
          <a:graphicData uri="http://schemas.openxmlformats.org/drawingml/2006/table">
            <a:tbl>
              <a:tblPr firstRow="1" bandRow="1">
                <a:tableStyleId>{073A0DAA-6AF3-43AB-8588-CEC1D06C72B9}</a:tableStyleId>
              </a:tblPr>
              <a:tblGrid>
                <a:gridCol w="3807414">
                  <a:extLst>
                    <a:ext uri="{9D8B030D-6E8A-4147-A177-3AD203B41FA5}">
                      <a16:colId xmlns:a16="http://schemas.microsoft.com/office/drawing/2014/main" val="3742297672"/>
                    </a:ext>
                  </a:extLst>
                </a:gridCol>
              </a:tblGrid>
              <a:tr h="457716">
                <a:tc>
                  <a:txBody>
                    <a:bodyPr/>
                    <a:lstStyle/>
                    <a:p>
                      <a:pPr marL="0" marR="0" algn="ctr" rtl="1">
                        <a:lnSpc>
                          <a:spcPct val="150000"/>
                        </a:lnSpc>
                        <a:spcBef>
                          <a:spcPts val="0"/>
                        </a:spcBef>
                        <a:spcAft>
                          <a:spcPts val="0"/>
                        </a:spcAft>
                        <a:tabLst>
                          <a:tab pos="445770" algn="l"/>
                        </a:tabLst>
                      </a:pPr>
                      <a:r>
                        <a:rPr lang="he-IL" sz="2000" dirty="0">
                          <a:effectLst/>
                        </a:rPr>
                        <a:t>שאלון 037303 תשע"ג 2013</a:t>
                      </a:r>
                      <a:endParaRPr lang="en-US" sz="2000" dirty="0">
                        <a:effectLst/>
                        <a:latin typeface="Varela Round" panose="00000500000000000000" pitchFamily="2" charset="-79"/>
                        <a:ea typeface="Times New Roman" panose="02020603050405020304" pitchFamily="18" charset="0"/>
                        <a:cs typeface="Varela Round" panose="00000500000000000000" pitchFamily="2" charset="-79"/>
                      </a:endParaRPr>
                    </a:p>
                  </a:txBody>
                  <a:tcPr marL="68580" marR="68580" marT="0" marB="0" anchor="ctr"/>
                </a:tc>
                <a:extLst>
                  <a:ext uri="{0D108BD9-81ED-4DB2-BD59-A6C34878D82A}">
                    <a16:rowId xmlns:a16="http://schemas.microsoft.com/office/drawing/2014/main" val="382830267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38680414"/>
              </p:ext>
            </p:extLst>
          </p:nvPr>
        </p:nvGraphicFramePr>
        <p:xfrm>
          <a:off x="99215" y="875448"/>
          <a:ext cx="8118658" cy="5719363"/>
        </p:xfrm>
        <a:graphic>
          <a:graphicData uri="http://schemas.openxmlformats.org/drawingml/2006/table">
            <a:tbl>
              <a:tblPr>
                <a:tableStyleId>{BDBED569-4797-4DF1-A0F4-6AAB3CD982D8}</a:tableStyleId>
              </a:tblPr>
              <a:tblGrid>
                <a:gridCol w="2668468">
                  <a:extLst>
                    <a:ext uri="{9D8B030D-6E8A-4147-A177-3AD203B41FA5}">
                      <a16:colId xmlns:a16="http://schemas.microsoft.com/office/drawing/2014/main" val="3718131865"/>
                    </a:ext>
                  </a:extLst>
                </a:gridCol>
                <a:gridCol w="2432267">
                  <a:extLst>
                    <a:ext uri="{9D8B030D-6E8A-4147-A177-3AD203B41FA5}">
                      <a16:colId xmlns:a16="http://schemas.microsoft.com/office/drawing/2014/main" val="3424533752"/>
                    </a:ext>
                  </a:extLst>
                </a:gridCol>
                <a:gridCol w="3017923">
                  <a:extLst>
                    <a:ext uri="{9D8B030D-6E8A-4147-A177-3AD203B41FA5}">
                      <a16:colId xmlns:a16="http://schemas.microsoft.com/office/drawing/2014/main" val="3409173315"/>
                    </a:ext>
                  </a:extLst>
                </a:gridCol>
              </a:tblGrid>
              <a:tr h="265529">
                <a:tc>
                  <a:txBody>
                    <a:bodyPr/>
                    <a:lstStyle/>
                    <a:p>
                      <a:pPr marL="0" marR="0" algn="ctr" rtl="1">
                        <a:lnSpc>
                          <a:spcPct val="150000"/>
                        </a:lnSpc>
                        <a:spcBef>
                          <a:spcPts val="0"/>
                        </a:spcBef>
                        <a:spcAft>
                          <a:spcPts val="0"/>
                        </a:spcAft>
                        <a:tabLst>
                          <a:tab pos="503555" algn="l"/>
                        </a:tabLst>
                      </a:pPr>
                      <a:r>
                        <a:rPr lang="en-US" sz="2000" b="1" dirty="0">
                          <a:effectLst/>
                        </a:rPr>
                        <a:t>B</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ctr" rtl="1">
                        <a:lnSpc>
                          <a:spcPct val="150000"/>
                        </a:lnSpc>
                        <a:spcBef>
                          <a:spcPts val="0"/>
                        </a:spcBef>
                        <a:spcAft>
                          <a:spcPts val="0"/>
                        </a:spcAft>
                      </a:pPr>
                      <a:r>
                        <a:rPr lang="en-US" sz="2000" b="1" dirty="0">
                          <a:effectLst/>
                        </a:rPr>
                        <a:t>A</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lnSpc>
                          <a:spcPct val="150000"/>
                        </a:lnSpc>
                        <a:spcBef>
                          <a:spcPts val="0"/>
                        </a:spcBef>
                        <a:spcAft>
                          <a:spcPts val="0"/>
                        </a:spcAft>
                        <a:tabLst>
                          <a:tab pos="2637155" algn="ctr"/>
                          <a:tab pos="5274310" algn="r"/>
                          <a:tab pos="457200" algn="l"/>
                        </a:tabLst>
                      </a:pPr>
                      <a:r>
                        <a:rPr lang="he-IL" sz="2000" b="1" dirty="0">
                          <a:effectLst/>
                        </a:rPr>
                        <a:t>החומרים וסוגי החומרים</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2120217613"/>
                  </a:ext>
                </a:extLst>
              </a:tr>
              <a:tr h="354039">
                <a:tc gridSpan="2">
                  <a:txBody>
                    <a:bodyPr/>
                    <a:lstStyle/>
                    <a:p>
                      <a:pPr marL="0" marR="0" algn="ctr" rtl="0">
                        <a:spcBef>
                          <a:spcPts val="0"/>
                        </a:spcBef>
                        <a:spcAft>
                          <a:spcPts val="0"/>
                        </a:spcAft>
                        <a:tabLst>
                          <a:tab pos="2637155" algn="ctr"/>
                          <a:tab pos="5274310" algn="r"/>
                          <a:tab pos="457200" algn="l"/>
                        </a:tabLst>
                      </a:pPr>
                      <a:r>
                        <a:rPr lang="he-IL" sz="1900" dirty="0">
                          <a:effectLst/>
                        </a:rPr>
                        <a:t>  (איזומרים)</a:t>
                      </a:r>
                      <a:r>
                        <a:rPr lang="en-US" sz="1900" dirty="0">
                          <a:effectLst/>
                        </a:rPr>
                        <a:t> C</a:t>
                      </a:r>
                      <a:r>
                        <a:rPr lang="en-US" sz="1900" baseline="-25000" dirty="0">
                          <a:effectLst/>
                        </a:rPr>
                        <a:t>4</a:t>
                      </a:r>
                      <a:r>
                        <a:rPr lang="en-US" sz="1900" dirty="0">
                          <a:effectLst/>
                        </a:rPr>
                        <a:t>H</a:t>
                      </a:r>
                      <a:r>
                        <a:rPr lang="en-US" sz="1900" baseline="-25000" dirty="0">
                          <a:effectLst/>
                        </a:rPr>
                        <a:t>10</a:t>
                      </a:r>
                      <a:r>
                        <a:rPr lang="en-US" sz="1900" dirty="0">
                          <a:effectLst/>
                        </a:rPr>
                        <a:t>O</a:t>
                      </a:r>
                      <a:r>
                        <a:rPr lang="he-IL" sz="1900" dirty="0">
                          <a:effectLst/>
                        </a:rPr>
                        <a:t>  </a:t>
                      </a:r>
                      <a:endParaRPr lang="en-US" sz="1900" dirty="0">
                        <a:effectLst/>
                      </a:endParaRPr>
                    </a:p>
                  </a:txBody>
                  <a:tcPr marL="64410" marR="64410" marT="0" marB="0" anchor="ctr"/>
                </a:tc>
                <a:tc hMerge="1">
                  <a:txBody>
                    <a:bodyPr/>
                    <a:lstStyle/>
                    <a:p>
                      <a:endParaRPr lang="en-US"/>
                    </a:p>
                  </a:txBody>
                  <a:tcPr/>
                </a:tc>
                <a:tc>
                  <a:txBody>
                    <a:bodyPr/>
                    <a:lstStyle/>
                    <a:p>
                      <a:pPr marL="0" marR="0" algn="r" rtl="1">
                        <a:spcBef>
                          <a:spcPts val="0"/>
                        </a:spcBef>
                        <a:spcAft>
                          <a:spcPts val="0"/>
                        </a:spcAft>
                        <a:tabLst>
                          <a:tab pos="2637155" algn="ctr"/>
                          <a:tab pos="5274310" algn="r"/>
                          <a:tab pos="457200" algn="l"/>
                        </a:tabLst>
                      </a:pPr>
                      <a:r>
                        <a:rPr lang="he-IL" sz="1900" dirty="0">
                          <a:effectLst/>
                        </a:rPr>
                        <a:t>נוסחה מולקולרית</a:t>
                      </a:r>
                      <a:endParaRPr lang="en-US" sz="1900" dirty="0">
                        <a:effectLst/>
                      </a:endParaRPr>
                    </a:p>
                  </a:txBody>
                  <a:tcPr marL="64410" marR="64410" marT="0" marB="0" anchor="ctr"/>
                </a:tc>
                <a:extLst>
                  <a:ext uri="{0D108BD9-81ED-4DB2-BD59-A6C34878D82A}">
                    <a16:rowId xmlns:a16="http://schemas.microsoft.com/office/drawing/2014/main" val="38161292"/>
                  </a:ext>
                </a:extLst>
              </a:tr>
              <a:tr h="593138">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r" rtl="1">
                        <a:spcBef>
                          <a:spcPts val="0"/>
                        </a:spcBef>
                        <a:spcAft>
                          <a:spcPts val="0"/>
                        </a:spcAft>
                        <a:tabLst>
                          <a:tab pos="2637155" algn="ctr"/>
                          <a:tab pos="5274310" algn="r"/>
                          <a:tab pos="457200" algn="l"/>
                        </a:tabLst>
                      </a:pPr>
                      <a:r>
                        <a:rPr lang="he-IL" sz="1900" dirty="0">
                          <a:effectLst/>
                        </a:rPr>
                        <a:t> נוסחאות מבנה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004140958"/>
                  </a:ext>
                </a:extLst>
              </a:tr>
              <a:tr h="531058">
                <a:tc gridSpan="2">
                  <a:txBody>
                    <a:bodyPr/>
                    <a:lstStyle/>
                    <a:p>
                      <a:pPr marL="0" marR="0" algn="ctr" rtl="1">
                        <a:spcBef>
                          <a:spcPts val="0"/>
                        </a:spcBef>
                        <a:spcAft>
                          <a:spcPts val="0"/>
                        </a:spcAft>
                        <a:tabLst>
                          <a:tab pos="503555" algn="l"/>
                        </a:tabLst>
                      </a:pPr>
                      <a:r>
                        <a:rPr lang="en-US" sz="1900" dirty="0">
                          <a:effectLst/>
                        </a:rPr>
                        <a:t>42</a:t>
                      </a:r>
                      <a:r>
                        <a:rPr lang="he-IL" sz="1900" dirty="0">
                          <a:effectLst/>
                        </a:rPr>
                        <a:t> 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גודל ענן האלקטרונים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142626006"/>
                  </a:ext>
                </a:extLst>
              </a:tr>
              <a:tr h="354039">
                <a:tc gridSpan="2">
                  <a:txBody>
                    <a:bodyPr/>
                    <a:lstStyle/>
                    <a:p>
                      <a:pPr marL="0" marR="0" algn="ctr" rtl="1">
                        <a:spcBef>
                          <a:spcPts val="0"/>
                        </a:spcBef>
                        <a:spcAft>
                          <a:spcPts val="0"/>
                        </a:spcAft>
                        <a:tabLst>
                          <a:tab pos="503555" algn="l"/>
                        </a:tabLst>
                      </a:pPr>
                      <a:r>
                        <a:rPr lang="he-IL" sz="1900" dirty="0">
                          <a:effectLst/>
                        </a:rPr>
                        <a:t>המולקולות קוטביות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pPr marL="0" marR="0" algn="ctr" rtl="1">
                        <a:spcBef>
                          <a:spcPts val="0"/>
                        </a:spcBef>
                        <a:spcAft>
                          <a:spcPts val="0"/>
                        </a:spcAft>
                        <a:tabLst>
                          <a:tab pos="503555" algn="l"/>
                        </a:tabLst>
                      </a:pPr>
                      <a:endParaRPr lang="en-US" sz="2000"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spcBef>
                          <a:spcPts val="0"/>
                        </a:spcBef>
                        <a:spcAft>
                          <a:spcPts val="0"/>
                        </a:spcAft>
                      </a:pPr>
                      <a:r>
                        <a:rPr lang="he-IL" sz="1900" dirty="0">
                          <a:effectLst/>
                        </a:rPr>
                        <a:t>קוטביות המולקולות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191254247"/>
                  </a:ext>
                </a:extLst>
              </a:tr>
              <a:tr h="531058">
                <a:tc gridSpan="2">
                  <a:txBody>
                    <a:bodyPr/>
                    <a:lstStyle/>
                    <a:p>
                      <a:pPr marL="0" marR="0" algn="ctr" rtl="1">
                        <a:spcBef>
                          <a:spcPts val="0"/>
                        </a:spcBef>
                        <a:spcAft>
                          <a:spcPts val="0"/>
                        </a:spcAft>
                        <a:tabLst>
                          <a:tab pos="503555" algn="l"/>
                        </a:tabLst>
                      </a:pPr>
                      <a:r>
                        <a:rPr lang="he-IL" sz="1900" dirty="0">
                          <a:effectLst/>
                        </a:rPr>
                        <a:t>קשרי מימן</a:t>
                      </a:r>
                      <a:endParaRPr lang="en-US" sz="1900" dirty="0">
                        <a:effectLst/>
                      </a:endParaRPr>
                    </a:p>
                    <a:p>
                      <a:pPr marL="0" marR="0" algn="ctr" rtl="1">
                        <a:spcBef>
                          <a:spcPts val="0"/>
                        </a:spcBef>
                        <a:spcAft>
                          <a:spcPts val="0"/>
                        </a:spcAft>
                        <a:tabLst>
                          <a:tab pos="503555" algn="l"/>
                        </a:tabLst>
                      </a:pPr>
                      <a:r>
                        <a:rPr lang="he-IL" sz="1900" dirty="0">
                          <a:effectLst/>
                        </a:rPr>
                        <a:t>ואינטראקציות </a:t>
                      </a:r>
                      <a:r>
                        <a:rPr lang="he-IL" sz="1900" dirty="0" err="1">
                          <a:effectLst/>
                        </a:rPr>
                        <a:t>ון</a:t>
                      </a:r>
                      <a:r>
                        <a:rPr lang="he-IL" sz="1900" dirty="0">
                          <a:effectLst/>
                        </a:rPr>
                        <a:t>-דר-ואלס</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סוג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081817864"/>
                  </a:ext>
                </a:extLst>
              </a:tr>
              <a:tr h="691098">
                <a:tc gridSpan="2">
                  <a:txBody>
                    <a:bodyPr/>
                    <a:lstStyle/>
                    <a:p>
                      <a:pPr marL="0" marR="0" algn="ctr" rtl="1">
                        <a:spcBef>
                          <a:spcPts val="0"/>
                        </a:spcBef>
                        <a:spcAft>
                          <a:spcPts val="0"/>
                        </a:spcAft>
                        <a:tabLst>
                          <a:tab pos="535305" algn="l"/>
                        </a:tabLst>
                      </a:pPr>
                      <a:r>
                        <a:rPr lang="en-US" sz="1900" dirty="0">
                          <a:effectLst/>
                        </a:rPr>
                        <a:t>B</a:t>
                      </a:r>
                      <a:r>
                        <a:rPr lang="en-US" sz="1900" baseline="0" dirty="0">
                          <a:effectLst/>
                        </a:rPr>
                        <a:t>  &lt;  A</a:t>
                      </a:r>
                      <a:endParaRPr lang="he-IL" sz="1900" dirty="0">
                        <a:effectLst/>
                      </a:endParaRPr>
                    </a:p>
                    <a:p>
                      <a:pPr marL="0" marR="0" algn="ctr" rtl="1">
                        <a:spcBef>
                          <a:spcPts val="0"/>
                        </a:spcBef>
                        <a:spcAft>
                          <a:spcPts val="0"/>
                        </a:spcAft>
                        <a:tabLst>
                          <a:tab pos="535305" algn="l"/>
                        </a:tabLst>
                      </a:pPr>
                      <a:r>
                        <a:rPr lang="he-IL" sz="1900" dirty="0">
                          <a:solidFill>
                            <a:srgbClr val="192A72"/>
                          </a:solidFill>
                          <a:effectLst/>
                        </a:rPr>
                        <a:t>המולקולה של </a:t>
                      </a:r>
                      <a:r>
                        <a:rPr lang="he-IL" sz="1900" dirty="0">
                          <a:effectLst/>
                        </a:rPr>
                        <a:t>חומר </a:t>
                      </a:r>
                      <a:r>
                        <a:rPr lang="en-US" sz="1900" dirty="0">
                          <a:effectLst/>
                        </a:rPr>
                        <a:t>A</a:t>
                      </a:r>
                      <a:r>
                        <a:rPr lang="he-IL" sz="1900" dirty="0">
                          <a:effectLst/>
                        </a:rPr>
                        <a:t> ארוכה ופרושה, שרשרת חומר </a:t>
                      </a:r>
                      <a:r>
                        <a:rPr lang="en-US" sz="1900" dirty="0">
                          <a:effectLst/>
                        </a:rPr>
                        <a:t>B</a:t>
                      </a:r>
                      <a:r>
                        <a:rPr lang="he-IL" sz="1900" dirty="0">
                          <a:effectLst/>
                        </a:rPr>
                        <a:t> מסועפת.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שטח המגע בין 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752950032"/>
                  </a:ext>
                </a:extLst>
              </a:tr>
              <a:tr h="708077">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המסקנה: אינטראקציות ו.ד.ו. חזקות יותר (נדרשת אנרגיה רבה יותר לניתוק הקשרים הבין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ניתוח החוזק היחסי של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806965500"/>
                  </a:ext>
                </a:extLst>
              </a:tr>
              <a:tr h="531058">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 כי טמפרטורת הרתיחה היא מדד לחוזק כוחות 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טמפרטורות רתיחה של החומרים (נתונה)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472145361"/>
                  </a:ext>
                </a:extLst>
              </a:tr>
            </a:tbl>
          </a:graphicData>
        </a:graphic>
      </p:graphicFrame>
      <p:grpSp>
        <p:nvGrpSpPr>
          <p:cNvPr id="6" name="Group 5"/>
          <p:cNvGrpSpPr/>
          <p:nvPr/>
        </p:nvGrpSpPr>
        <p:grpSpPr>
          <a:xfrm>
            <a:off x="943503" y="1701891"/>
            <a:ext cx="3915128" cy="559006"/>
            <a:chOff x="943503" y="1701891"/>
            <a:chExt cx="3915128" cy="559006"/>
          </a:xfrm>
        </p:grpSpPr>
        <p:pic>
          <p:nvPicPr>
            <p:cNvPr id="4" name="Picture 3"/>
            <p:cNvPicPr>
              <a:picLocks noChangeAspect="1"/>
            </p:cNvPicPr>
            <p:nvPr/>
          </p:nvPicPr>
          <p:blipFill>
            <a:blip r:embed="rId3"/>
            <a:stretch>
              <a:fillRect/>
            </a:stretch>
          </p:blipFill>
          <p:spPr>
            <a:xfrm>
              <a:off x="3458456" y="1770946"/>
              <a:ext cx="1400175" cy="409575"/>
            </a:xfrm>
            <a:prstGeom prst="rect">
              <a:avLst/>
            </a:prstGeom>
          </p:spPr>
        </p:pic>
        <p:pic>
          <p:nvPicPr>
            <p:cNvPr id="5" name="Picture 4"/>
            <p:cNvPicPr>
              <a:picLocks noChangeAspect="1"/>
            </p:cNvPicPr>
            <p:nvPr/>
          </p:nvPicPr>
          <p:blipFill>
            <a:blip r:embed="rId4"/>
            <a:stretch>
              <a:fillRect/>
            </a:stretch>
          </p:blipFill>
          <p:spPr>
            <a:xfrm>
              <a:off x="943503" y="1701891"/>
              <a:ext cx="544854" cy="559006"/>
            </a:xfrm>
            <a:prstGeom prst="rect">
              <a:avLst/>
            </a:prstGeom>
          </p:spPr>
        </p:pic>
      </p:grpSp>
      <p:sp>
        <p:nvSpPr>
          <p:cNvPr id="12" name="Rectangle 11"/>
          <p:cNvSpPr/>
          <p:nvPr/>
        </p:nvSpPr>
        <p:spPr>
          <a:xfrm>
            <a:off x="84974" y="4668253"/>
            <a:ext cx="8206227" cy="2050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844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 מסכם</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729596" y="1518534"/>
            <a:ext cx="11161453" cy="457200"/>
          </a:xfrm>
        </p:spPr>
        <p:txBody>
          <a:bodyPr/>
          <a:lstStyle/>
          <a:p>
            <a:r>
              <a:rPr lang="he-IL" dirty="0"/>
              <a:t>שלבי הפתרון:</a:t>
            </a:r>
            <a:endParaRPr lang="en-US"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428646" y="1549667"/>
            <a:ext cx="11161453" cy="4734878"/>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endParaRPr lang="he-IL" sz="2900" b="1" dirty="0"/>
          </a:p>
        </p:txBody>
      </p:sp>
      <p:sp>
        <p:nvSpPr>
          <p:cNvPr id="13" name="Rectangle 3"/>
          <p:cNvSpPr>
            <a:spLocks noChangeArrowheads="1"/>
          </p:cNvSpPr>
          <p:nvPr/>
        </p:nvSpPr>
        <p:spPr bwMode="auto">
          <a:xfrm>
            <a:off x="2095928" y="32605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80"/>
                </a:solidFill>
                <a:effectLst/>
                <a:latin typeface="Arial" panose="020B0604020202020204" pitchFamily="34" charset="0"/>
                <a:ea typeface="Times New Roman" panose="02020603050405020304" pitchFamily="18" charset="0"/>
                <a:cs typeface="David" panose="020E0502060401010101" pitchFamily="34" charset="-79"/>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436812285"/>
              </p:ext>
            </p:extLst>
          </p:nvPr>
        </p:nvGraphicFramePr>
        <p:xfrm>
          <a:off x="8291202" y="775656"/>
          <a:ext cx="3807414" cy="457716"/>
        </p:xfrm>
        <a:graphic>
          <a:graphicData uri="http://schemas.openxmlformats.org/drawingml/2006/table">
            <a:tbl>
              <a:tblPr firstRow="1" bandRow="1">
                <a:tableStyleId>{073A0DAA-6AF3-43AB-8588-CEC1D06C72B9}</a:tableStyleId>
              </a:tblPr>
              <a:tblGrid>
                <a:gridCol w="3807414">
                  <a:extLst>
                    <a:ext uri="{9D8B030D-6E8A-4147-A177-3AD203B41FA5}">
                      <a16:colId xmlns:a16="http://schemas.microsoft.com/office/drawing/2014/main" val="3742297672"/>
                    </a:ext>
                  </a:extLst>
                </a:gridCol>
              </a:tblGrid>
              <a:tr h="457716">
                <a:tc>
                  <a:txBody>
                    <a:bodyPr/>
                    <a:lstStyle/>
                    <a:p>
                      <a:pPr marL="0" marR="0" algn="ctr" rtl="1">
                        <a:lnSpc>
                          <a:spcPct val="150000"/>
                        </a:lnSpc>
                        <a:spcBef>
                          <a:spcPts val="0"/>
                        </a:spcBef>
                        <a:spcAft>
                          <a:spcPts val="0"/>
                        </a:spcAft>
                        <a:tabLst>
                          <a:tab pos="445770" algn="l"/>
                        </a:tabLst>
                      </a:pPr>
                      <a:r>
                        <a:rPr lang="he-IL" sz="2000" dirty="0">
                          <a:effectLst/>
                        </a:rPr>
                        <a:t>שאלון 037303 תשע"ג 2013</a:t>
                      </a:r>
                      <a:endParaRPr lang="en-US" sz="2000" dirty="0">
                        <a:effectLst/>
                        <a:latin typeface="Varela Round" panose="00000500000000000000" pitchFamily="2" charset="-79"/>
                        <a:ea typeface="Times New Roman" panose="02020603050405020304" pitchFamily="18" charset="0"/>
                        <a:cs typeface="Varela Round" panose="00000500000000000000" pitchFamily="2" charset="-79"/>
                      </a:endParaRPr>
                    </a:p>
                  </a:txBody>
                  <a:tcPr marL="68580" marR="68580" marT="0" marB="0" anchor="ctr"/>
                </a:tc>
                <a:extLst>
                  <a:ext uri="{0D108BD9-81ED-4DB2-BD59-A6C34878D82A}">
                    <a16:rowId xmlns:a16="http://schemas.microsoft.com/office/drawing/2014/main" val="382830267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477620920"/>
              </p:ext>
            </p:extLst>
          </p:nvPr>
        </p:nvGraphicFramePr>
        <p:xfrm>
          <a:off x="211117" y="938157"/>
          <a:ext cx="8118658" cy="5719363"/>
        </p:xfrm>
        <a:graphic>
          <a:graphicData uri="http://schemas.openxmlformats.org/drawingml/2006/table">
            <a:tbl>
              <a:tblPr>
                <a:tableStyleId>{BDBED569-4797-4DF1-A0F4-6AAB3CD982D8}</a:tableStyleId>
              </a:tblPr>
              <a:tblGrid>
                <a:gridCol w="2668468">
                  <a:extLst>
                    <a:ext uri="{9D8B030D-6E8A-4147-A177-3AD203B41FA5}">
                      <a16:colId xmlns:a16="http://schemas.microsoft.com/office/drawing/2014/main" val="3718131865"/>
                    </a:ext>
                  </a:extLst>
                </a:gridCol>
                <a:gridCol w="2432267">
                  <a:extLst>
                    <a:ext uri="{9D8B030D-6E8A-4147-A177-3AD203B41FA5}">
                      <a16:colId xmlns:a16="http://schemas.microsoft.com/office/drawing/2014/main" val="3424533752"/>
                    </a:ext>
                  </a:extLst>
                </a:gridCol>
                <a:gridCol w="3017923">
                  <a:extLst>
                    <a:ext uri="{9D8B030D-6E8A-4147-A177-3AD203B41FA5}">
                      <a16:colId xmlns:a16="http://schemas.microsoft.com/office/drawing/2014/main" val="3409173315"/>
                    </a:ext>
                  </a:extLst>
                </a:gridCol>
              </a:tblGrid>
              <a:tr h="265529">
                <a:tc>
                  <a:txBody>
                    <a:bodyPr/>
                    <a:lstStyle/>
                    <a:p>
                      <a:pPr marL="0" marR="0" algn="ctr" rtl="1">
                        <a:lnSpc>
                          <a:spcPct val="150000"/>
                        </a:lnSpc>
                        <a:spcBef>
                          <a:spcPts val="0"/>
                        </a:spcBef>
                        <a:spcAft>
                          <a:spcPts val="0"/>
                        </a:spcAft>
                        <a:tabLst>
                          <a:tab pos="503555" algn="l"/>
                        </a:tabLst>
                      </a:pPr>
                      <a:r>
                        <a:rPr lang="en-US" sz="2000" b="1" dirty="0">
                          <a:effectLst/>
                        </a:rPr>
                        <a:t>B</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ctr" rtl="1">
                        <a:lnSpc>
                          <a:spcPct val="150000"/>
                        </a:lnSpc>
                        <a:spcBef>
                          <a:spcPts val="0"/>
                        </a:spcBef>
                        <a:spcAft>
                          <a:spcPts val="0"/>
                        </a:spcAft>
                      </a:pPr>
                      <a:r>
                        <a:rPr lang="en-US" sz="2000" b="1" dirty="0">
                          <a:effectLst/>
                        </a:rPr>
                        <a:t>A</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lnSpc>
                          <a:spcPct val="150000"/>
                        </a:lnSpc>
                        <a:spcBef>
                          <a:spcPts val="0"/>
                        </a:spcBef>
                        <a:spcAft>
                          <a:spcPts val="0"/>
                        </a:spcAft>
                        <a:tabLst>
                          <a:tab pos="2637155" algn="ctr"/>
                          <a:tab pos="5274310" algn="r"/>
                          <a:tab pos="457200" algn="l"/>
                        </a:tabLst>
                      </a:pPr>
                      <a:r>
                        <a:rPr lang="he-IL" sz="2000" b="1" dirty="0">
                          <a:effectLst/>
                        </a:rPr>
                        <a:t>החומרים וסוגי החומרים</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2120217613"/>
                  </a:ext>
                </a:extLst>
              </a:tr>
              <a:tr h="354039">
                <a:tc gridSpan="2">
                  <a:txBody>
                    <a:bodyPr/>
                    <a:lstStyle/>
                    <a:p>
                      <a:pPr marL="0" marR="0" algn="ctr" rtl="0">
                        <a:spcBef>
                          <a:spcPts val="0"/>
                        </a:spcBef>
                        <a:spcAft>
                          <a:spcPts val="0"/>
                        </a:spcAft>
                        <a:tabLst>
                          <a:tab pos="2637155" algn="ctr"/>
                          <a:tab pos="5274310" algn="r"/>
                          <a:tab pos="457200" algn="l"/>
                        </a:tabLst>
                      </a:pPr>
                      <a:r>
                        <a:rPr lang="he-IL" sz="1900" dirty="0">
                          <a:effectLst/>
                        </a:rPr>
                        <a:t>  (איזומרים)</a:t>
                      </a:r>
                      <a:r>
                        <a:rPr lang="en-US" sz="1900" dirty="0">
                          <a:effectLst/>
                        </a:rPr>
                        <a:t> C</a:t>
                      </a:r>
                      <a:r>
                        <a:rPr lang="en-US" sz="1900" baseline="-25000" dirty="0">
                          <a:effectLst/>
                        </a:rPr>
                        <a:t>4</a:t>
                      </a:r>
                      <a:r>
                        <a:rPr lang="en-US" sz="1900" dirty="0">
                          <a:effectLst/>
                        </a:rPr>
                        <a:t>H</a:t>
                      </a:r>
                      <a:r>
                        <a:rPr lang="en-US" sz="1900" baseline="-25000" dirty="0">
                          <a:effectLst/>
                        </a:rPr>
                        <a:t>10</a:t>
                      </a:r>
                      <a:r>
                        <a:rPr lang="en-US" sz="1900" dirty="0">
                          <a:effectLst/>
                        </a:rPr>
                        <a:t>O</a:t>
                      </a:r>
                      <a:r>
                        <a:rPr lang="he-IL" sz="1900" dirty="0">
                          <a:effectLst/>
                        </a:rPr>
                        <a:t>  </a:t>
                      </a:r>
                      <a:endParaRPr lang="en-US" sz="1900" dirty="0">
                        <a:effectLst/>
                      </a:endParaRPr>
                    </a:p>
                  </a:txBody>
                  <a:tcPr marL="64410" marR="64410" marT="0" marB="0" anchor="ctr"/>
                </a:tc>
                <a:tc hMerge="1">
                  <a:txBody>
                    <a:bodyPr/>
                    <a:lstStyle/>
                    <a:p>
                      <a:endParaRPr lang="en-US"/>
                    </a:p>
                  </a:txBody>
                  <a:tcPr/>
                </a:tc>
                <a:tc>
                  <a:txBody>
                    <a:bodyPr/>
                    <a:lstStyle/>
                    <a:p>
                      <a:pPr marL="0" marR="0" algn="r" rtl="1">
                        <a:spcBef>
                          <a:spcPts val="0"/>
                        </a:spcBef>
                        <a:spcAft>
                          <a:spcPts val="0"/>
                        </a:spcAft>
                        <a:tabLst>
                          <a:tab pos="2637155" algn="ctr"/>
                          <a:tab pos="5274310" algn="r"/>
                          <a:tab pos="457200" algn="l"/>
                        </a:tabLst>
                      </a:pPr>
                      <a:r>
                        <a:rPr lang="he-IL" sz="1900" dirty="0">
                          <a:effectLst/>
                        </a:rPr>
                        <a:t>נוסחה מולקולרית</a:t>
                      </a:r>
                      <a:endParaRPr lang="en-US" sz="1900" dirty="0">
                        <a:effectLst/>
                      </a:endParaRPr>
                    </a:p>
                  </a:txBody>
                  <a:tcPr marL="64410" marR="64410" marT="0" marB="0" anchor="ctr"/>
                </a:tc>
                <a:extLst>
                  <a:ext uri="{0D108BD9-81ED-4DB2-BD59-A6C34878D82A}">
                    <a16:rowId xmlns:a16="http://schemas.microsoft.com/office/drawing/2014/main" val="38161292"/>
                  </a:ext>
                </a:extLst>
              </a:tr>
              <a:tr h="593138">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r" rtl="1">
                        <a:spcBef>
                          <a:spcPts val="0"/>
                        </a:spcBef>
                        <a:spcAft>
                          <a:spcPts val="0"/>
                        </a:spcAft>
                        <a:tabLst>
                          <a:tab pos="2637155" algn="ctr"/>
                          <a:tab pos="5274310" algn="r"/>
                          <a:tab pos="457200" algn="l"/>
                        </a:tabLst>
                      </a:pPr>
                      <a:r>
                        <a:rPr lang="he-IL" sz="1900" dirty="0">
                          <a:effectLst/>
                        </a:rPr>
                        <a:t> נוסחאות מבנה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004140958"/>
                  </a:ext>
                </a:extLst>
              </a:tr>
              <a:tr h="531058">
                <a:tc gridSpan="2">
                  <a:txBody>
                    <a:bodyPr/>
                    <a:lstStyle/>
                    <a:p>
                      <a:pPr marL="0" marR="0" algn="ctr" rtl="1">
                        <a:spcBef>
                          <a:spcPts val="0"/>
                        </a:spcBef>
                        <a:spcAft>
                          <a:spcPts val="0"/>
                        </a:spcAft>
                        <a:tabLst>
                          <a:tab pos="503555" algn="l"/>
                        </a:tabLst>
                      </a:pPr>
                      <a:r>
                        <a:rPr lang="en-US" sz="1900" dirty="0">
                          <a:effectLst/>
                        </a:rPr>
                        <a:t>42</a:t>
                      </a:r>
                      <a:r>
                        <a:rPr lang="he-IL" sz="1900" dirty="0">
                          <a:effectLst/>
                        </a:rPr>
                        <a:t> 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גודל ענן האלקטרונים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142626006"/>
                  </a:ext>
                </a:extLst>
              </a:tr>
              <a:tr h="354039">
                <a:tc gridSpan="2">
                  <a:txBody>
                    <a:bodyPr/>
                    <a:lstStyle/>
                    <a:p>
                      <a:pPr marL="0" marR="0" algn="ctr" rtl="1">
                        <a:spcBef>
                          <a:spcPts val="0"/>
                        </a:spcBef>
                        <a:spcAft>
                          <a:spcPts val="0"/>
                        </a:spcAft>
                        <a:tabLst>
                          <a:tab pos="503555" algn="l"/>
                        </a:tabLst>
                      </a:pPr>
                      <a:r>
                        <a:rPr lang="he-IL" sz="1900" dirty="0">
                          <a:effectLst/>
                        </a:rPr>
                        <a:t>המולקולות קוטביות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pPr marL="0" marR="0" algn="ctr" rtl="1">
                        <a:spcBef>
                          <a:spcPts val="0"/>
                        </a:spcBef>
                        <a:spcAft>
                          <a:spcPts val="0"/>
                        </a:spcAft>
                        <a:tabLst>
                          <a:tab pos="503555" algn="l"/>
                        </a:tabLst>
                      </a:pPr>
                      <a:endParaRPr lang="en-US" sz="2000"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spcBef>
                          <a:spcPts val="0"/>
                        </a:spcBef>
                        <a:spcAft>
                          <a:spcPts val="0"/>
                        </a:spcAft>
                      </a:pPr>
                      <a:r>
                        <a:rPr lang="he-IL" sz="1900" dirty="0">
                          <a:effectLst/>
                        </a:rPr>
                        <a:t>קוטביות המולקולות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191254247"/>
                  </a:ext>
                </a:extLst>
              </a:tr>
              <a:tr h="531058">
                <a:tc gridSpan="2">
                  <a:txBody>
                    <a:bodyPr/>
                    <a:lstStyle/>
                    <a:p>
                      <a:pPr marL="0" marR="0" algn="ctr" rtl="1">
                        <a:spcBef>
                          <a:spcPts val="0"/>
                        </a:spcBef>
                        <a:spcAft>
                          <a:spcPts val="0"/>
                        </a:spcAft>
                        <a:tabLst>
                          <a:tab pos="503555" algn="l"/>
                        </a:tabLst>
                      </a:pPr>
                      <a:r>
                        <a:rPr lang="he-IL" sz="1900" dirty="0">
                          <a:effectLst/>
                        </a:rPr>
                        <a:t>קשרי מימן</a:t>
                      </a:r>
                      <a:endParaRPr lang="en-US" sz="1900" dirty="0">
                        <a:effectLst/>
                      </a:endParaRPr>
                    </a:p>
                    <a:p>
                      <a:pPr marL="0" marR="0" algn="ctr" rtl="1">
                        <a:spcBef>
                          <a:spcPts val="0"/>
                        </a:spcBef>
                        <a:spcAft>
                          <a:spcPts val="0"/>
                        </a:spcAft>
                        <a:tabLst>
                          <a:tab pos="503555" algn="l"/>
                        </a:tabLst>
                      </a:pPr>
                      <a:r>
                        <a:rPr lang="he-IL" sz="1900" dirty="0">
                          <a:effectLst/>
                        </a:rPr>
                        <a:t>ואינטראקציות </a:t>
                      </a:r>
                      <a:r>
                        <a:rPr lang="he-IL" sz="1900" dirty="0" err="1">
                          <a:effectLst/>
                        </a:rPr>
                        <a:t>ון</a:t>
                      </a:r>
                      <a:r>
                        <a:rPr lang="he-IL" sz="1900" dirty="0">
                          <a:effectLst/>
                        </a:rPr>
                        <a:t>-דר-ואלס</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סוג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081817864"/>
                  </a:ext>
                </a:extLst>
              </a:tr>
              <a:tr h="691098">
                <a:tc gridSpan="2">
                  <a:txBody>
                    <a:bodyPr/>
                    <a:lstStyle/>
                    <a:p>
                      <a:pPr marL="0" marR="0" algn="ctr" rtl="1">
                        <a:spcBef>
                          <a:spcPts val="0"/>
                        </a:spcBef>
                        <a:spcAft>
                          <a:spcPts val="0"/>
                        </a:spcAft>
                        <a:tabLst>
                          <a:tab pos="535305" algn="l"/>
                        </a:tabLst>
                      </a:pPr>
                      <a:r>
                        <a:rPr lang="en-US" sz="1900" dirty="0">
                          <a:effectLst/>
                        </a:rPr>
                        <a:t>B</a:t>
                      </a:r>
                      <a:r>
                        <a:rPr lang="en-US" sz="1900" baseline="0" dirty="0">
                          <a:effectLst/>
                        </a:rPr>
                        <a:t>  &lt;  A</a:t>
                      </a:r>
                      <a:endParaRPr lang="he-IL" sz="1900" dirty="0">
                        <a:solidFill>
                          <a:srgbClr val="192A72"/>
                        </a:solidFill>
                        <a:effectLst/>
                      </a:endParaRPr>
                    </a:p>
                    <a:p>
                      <a:pPr marL="0" marR="0" algn="ctr" rtl="1">
                        <a:spcBef>
                          <a:spcPts val="0"/>
                        </a:spcBef>
                        <a:spcAft>
                          <a:spcPts val="0"/>
                        </a:spcAft>
                        <a:tabLst>
                          <a:tab pos="535305" algn="l"/>
                        </a:tabLst>
                      </a:pPr>
                      <a:r>
                        <a:rPr lang="he-IL" sz="1900" dirty="0">
                          <a:solidFill>
                            <a:srgbClr val="192A72"/>
                          </a:solidFill>
                          <a:effectLst/>
                        </a:rPr>
                        <a:t>המולקולה של </a:t>
                      </a:r>
                      <a:r>
                        <a:rPr lang="he-IL" sz="1900" dirty="0">
                          <a:effectLst/>
                        </a:rPr>
                        <a:t>חומר </a:t>
                      </a:r>
                      <a:r>
                        <a:rPr lang="en-US" sz="1900" dirty="0">
                          <a:effectLst/>
                        </a:rPr>
                        <a:t>A</a:t>
                      </a:r>
                      <a:r>
                        <a:rPr lang="he-IL" sz="1900" dirty="0">
                          <a:effectLst/>
                        </a:rPr>
                        <a:t> ארוכה ופרושה, שרשרת חומר </a:t>
                      </a:r>
                      <a:r>
                        <a:rPr lang="en-US" sz="1900" dirty="0">
                          <a:effectLst/>
                        </a:rPr>
                        <a:t>B</a:t>
                      </a:r>
                      <a:r>
                        <a:rPr lang="he-IL" sz="1900" dirty="0">
                          <a:effectLst/>
                        </a:rPr>
                        <a:t> מסועפת.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שטח המגע בין 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752950032"/>
                  </a:ext>
                </a:extLst>
              </a:tr>
              <a:tr h="708077">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המסקנה: אינטראקציות ו.ד.ו. חזקות יותר (נדרשת אנרגיה רבה יותר לניתוק הקשרים הבין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ניתוח החוזק היחסי של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806965500"/>
                  </a:ext>
                </a:extLst>
              </a:tr>
              <a:tr h="531058">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 כי טמפרטורת הרתיחה היא מדד לחוזק כוחות 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טמפרטורות רתיחה של החומרים (נתונה)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472145361"/>
                  </a:ext>
                </a:extLst>
              </a:tr>
            </a:tbl>
          </a:graphicData>
        </a:graphic>
      </p:graphicFrame>
      <p:grpSp>
        <p:nvGrpSpPr>
          <p:cNvPr id="6" name="Group 5"/>
          <p:cNvGrpSpPr/>
          <p:nvPr/>
        </p:nvGrpSpPr>
        <p:grpSpPr>
          <a:xfrm>
            <a:off x="943503" y="1701891"/>
            <a:ext cx="3915128" cy="559006"/>
            <a:chOff x="943503" y="1701891"/>
            <a:chExt cx="3915128" cy="559006"/>
          </a:xfrm>
        </p:grpSpPr>
        <p:pic>
          <p:nvPicPr>
            <p:cNvPr id="4" name="Picture 3"/>
            <p:cNvPicPr>
              <a:picLocks noChangeAspect="1"/>
            </p:cNvPicPr>
            <p:nvPr/>
          </p:nvPicPr>
          <p:blipFill>
            <a:blip r:embed="rId3"/>
            <a:stretch>
              <a:fillRect/>
            </a:stretch>
          </p:blipFill>
          <p:spPr>
            <a:xfrm>
              <a:off x="3458456" y="1770946"/>
              <a:ext cx="1400175" cy="409575"/>
            </a:xfrm>
            <a:prstGeom prst="rect">
              <a:avLst/>
            </a:prstGeom>
          </p:spPr>
        </p:pic>
        <p:pic>
          <p:nvPicPr>
            <p:cNvPr id="5" name="Picture 4"/>
            <p:cNvPicPr>
              <a:picLocks noChangeAspect="1"/>
            </p:cNvPicPr>
            <p:nvPr/>
          </p:nvPicPr>
          <p:blipFill>
            <a:blip r:embed="rId4"/>
            <a:stretch>
              <a:fillRect/>
            </a:stretch>
          </p:blipFill>
          <p:spPr>
            <a:xfrm>
              <a:off x="943503" y="1701891"/>
              <a:ext cx="544854" cy="559006"/>
            </a:xfrm>
            <a:prstGeom prst="rect">
              <a:avLst/>
            </a:prstGeom>
          </p:spPr>
        </p:pic>
      </p:grpSp>
      <p:sp>
        <p:nvSpPr>
          <p:cNvPr id="12" name="Rectangle 11"/>
          <p:cNvSpPr/>
          <p:nvPr/>
        </p:nvSpPr>
        <p:spPr>
          <a:xfrm>
            <a:off x="127696" y="5899659"/>
            <a:ext cx="8206227" cy="905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602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 מסכם</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729596" y="1518534"/>
            <a:ext cx="11161453" cy="457200"/>
          </a:xfrm>
        </p:spPr>
        <p:txBody>
          <a:bodyPr/>
          <a:lstStyle/>
          <a:p>
            <a:r>
              <a:rPr lang="he-IL" dirty="0"/>
              <a:t>שלבי הפתרון:</a:t>
            </a:r>
            <a:endParaRPr lang="en-US" dirty="0"/>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428646" y="1549667"/>
            <a:ext cx="11161453" cy="4734878"/>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endParaRPr lang="he-IL" sz="2900" b="1" dirty="0"/>
          </a:p>
        </p:txBody>
      </p:sp>
      <p:sp>
        <p:nvSpPr>
          <p:cNvPr id="13" name="Rectangle 3"/>
          <p:cNvSpPr>
            <a:spLocks noChangeArrowheads="1"/>
          </p:cNvSpPr>
          <p:nvPr/>
        </p:nvSpPr>
        <p:spPr bwMode="auto">
          <a:xfrm>
            <a:off x="2095928" y="32605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80"/>
                </a:solidFill>
                <a:effectLst/>
                <a:latin typeface="Arial" panose="020B0604020202020204" pitchFamily="34" charset="0"/>
                <a:ea typeface="Times New Roman" panose="02020603050405020304" pitchFamily="18" charset="0"/>
                <a:cs typeface="David" panose="020E0502060401010101" pitchFamily="34" charset="-79"/>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436812285"/>
              </p:ext>
            </p:extLst>
          </p:nvPr>
        </p:nvGraphicFramePr>
        <p:xfrm>
          <a:off x="8291202" y="775656"/>
          <a:ext cx="3807414" cy="457716"/>
        </p:xfrm>
        <a:graphic>
          <a:graphicData uri="http://schemas.openxmlformats.org/drawingml/2006/table">
            <a:tbl>
              <a:tblPr firstRow="1" bandRow="1">
                <a:tableStyleId>{073A0DAA-6AF3-43AB-8588-CEC1D06C72B9}</a:tableStyleId>
              </a:tblPr>
              <a:tblGrid>
                <a:gridCol w="3807414">
                  <a:extLst>
                    <a:ext uri="{9D8B030D-6E8A-4147-A177-3AD203B41FA5}">
                      <a16:colId xmlns:a16="http://schemas.microsoft.com/office/drawing/2014/main" val="3742297672"/>
                    </a:ext>
                  </a:extLst>
                </a:gridCol>
              </a:tblGrid>
              <a:tr h="457716">
                <a:tc>
                  <a:txBody>
                    <a:bodyPr/>
                    <a:lstStyle/>
                    <a:p>
                      <a:pPr marL="0" marR="0" algn="ctr" rtl="1">
                        <a:lnSpc>
                          <a:spcPct val="150000"/>
                        </a:lnSpc>
                        <a:spcBef>
                          <a:spcPts val="0"/>
                        </a:spcBef>
                        <a:spcAft>
                          <a:spcPts val="0"/>
                        </a:spcAft>
                        <a:tabLst>
                          <a:tab pos="445770" algn="l"/>
                        </a:tabLst>
                      </a:pPr>
                      <a:r>
                        <a:rPr lang="he-IL" sz="2000" dirty="0">
                          <a:effectLst/>
                        </a:rPr>
                        <a:t>שאלון 037303 תשע"ג 2013</a:t>
                      </a:r>
                      <a:endParaRPr lang="en-US" sz="2000" dirty="0">
                        <a:effectLst/>
                        <a:latin typeface="Varela Round" panose="00000500000000000000" pitchFamily="2" charset="-79"/>
                        <a:ea typeface="Times New Roman" panose="02020603050405020304" pitchFamily="18" charset="0"/>
                        <a:cs typeface="Varela Round" panose="00000500000000000000" pitchFamily="2" charset="-79"/>
                      </a:endParaRPr>
                    </a:p>
                  </a:txBody>
                  <a:tcPr marL="68580" marR="68580" marT="0" marB="0" anchor="ctr"/>
                </a:tc>
                <a:extLst>
                  <a:ext uri="{0D108BD9-81ED-4DB2-BD59-A6C34878D82A}">
                    <a16:rowId xmlns:a16="http://schemas.microsoft.com/office/drawing/2014/main" val="382830267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50380266"/>
              </p:ext>
            </p:extLst>
          </p:nvPr>
        </p:nvGraphicFramePr>
        <p:xfrm>
          <a:off x="99215" y="875448"/>
          <a:ext cx="8118658" cy="5719363"/>
        </p:xfrm>
        <a:graphic>
          <a:graphicData uri="http://schemas.openxmlformats.org/drawingml/2006/table">
            <a:tbl>
              <a:tblPr>
                <a:tableStyleId>{BDBED569-4797-4DF1-A0F4-6AAB3CD982D8}</a:tableStyleId>
              </a:tblPr>
              <a:tblGrid>
                <a:gridCol w="2668468">
                  <a:extLst>
                    <a:ext uri="{9D8B030D-6E8A-4147-A177-3AD203B41FA5}">
                      <a16:colId xmlns:a16="http://schemas.microsoft.com/office/drawing/2014/main" val="3718131865"/>
                    </a:ext>
                  </a:extLst>
                </a:gridCol>
                <a:gridCol w="2432267">
                  <a:extLst>
                    <a:ext uri="{9D8B030D-6E8A-4147-A177-3AD203B41FA5}">
                      <a16:colId xmlns:a16="http://schemas.microsoft.com/office/drawing/2014/main" val="3424533752"/>
                    </a:ext>
                  </a:extLst>
                </a:gridCol>
                <a:gridCol w="3017923">
                  <a:extLst>
                    <a:ext uri="{9D8B030D-6E8A-4147-A177-3AD203B41FA5}">
                      <a16:colId xmlns:a16="http://schemas.microsoft.com/office/drawing/2014/main" val="3409173315"/>
                    </a:ext>
                  </a:extLst>
                </a:gridCol>
              </a:tblGrid>
              <a:tr h="265529">
                <a:tc>
                  <a:txBody>
                    <a:bodyPr/>
                    <a:lstStyle/>
                    <a:p>
                      <a:pPr marL="0" marR="0" algn="ctr" rtl="1">
                        <a:lnSpc>
                          <a:spcPct val="150000"/>
                        </a:lnSpc>
                        <a:spcBef>
                          <a:spcPts val="0"/>
                        </a:spcBef>
                        <a:spcAft>
                          <a:spcPts val="0"/>
                        </a:spcAft>
                        <a:tabLst>
                          <a:tab pos="503555" algn="l"/>
                        </a:tabLst>
                      </a:pPr>
                      <a:r>
                        <a:rPr lang="en-US" sz="2000" b="1" dirty="0">
                          <a:effectLst/>
                        </a:rPr>
                        <a:t>B</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ctr" rtl="1">
                        <a:lnSpc>
                          <a:spcPct val="150000"/>
                        </a:lnSpc>
                        <a:spcBef>
                          <a:spcPts val="0"/>
                        </a:spcBef>
                        <a:spcAft>
                          <a:spcPts val="0"/>
                        </a:spcAft>
                      </a:pPr>
                      <a:r>
                        <a:rPr lang="en-US" sz="2000" b="1" dirty="0">
                          <a:effectLst/>
                        </a:rPr>
                        <a:t>A</a:t>
                      </a:r>
                      <a:r>
                        <a:rPr lang="he-IL" sz="2000" b="1" dirty="0">
                          <a:effectLst/>
                        </a:rPr>
                        <a:t> (מולקולרי)</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lnSpc>
                          <a:spcPct val="150000"/>
                        </a:lnSpc>
                        <a:spcBef>
                          <a:spcPts val="0"/>
                        </a:spcBef>
                        <a:spcAft>
                          <a:spcPts val="0"/>
                        </a:spcAft>
                        <a:tabLst>
                          <a:tab pos="2637155" algn="ctr"/>
                          <a:tab pos="5274310" algn="r"/>
                          <a:tab pos="457200" algn="l"/>
                        </a:tabLst>
                      </a:pPr>
                      <a:r>
                        <a:rPr lang="he-IL" sz="2000" b="1" dirty="0">
                          <a:effectLst/>
                        </a:rPr>
                        <a:t>החומרים וסוגי החומרים</a:t>
                      </a:r>
                      <a:endParaRPr lang="en-US" sz="2000" b="1"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2120217613"/>
                  </a:ext>
                </a:extLst>
              </a:tr>
              <a:tr h="354039">
                <a:tc gridSpan="2">
                  <a:txBody>
                    <a:bodyPr/>
                    <a:lstStyle/>
                    <a:p>
                      <a:pPr marL="0" marR="0" algn="ctr" rtl="0">
                        <a:spcBef>
                          <a:spcPts val="0"/>
                        </a:spcBef>
                        <a:spcAft>
                          <a:spcPts val="0"/>
                        </a:spcAft>
                        <a:tabLst>
                          <a:tab pos="2637155" algn="ctr"/>
                          <a:tab pos="5274310" algn="r"/>
                          <a:tab pos="457200" algn="l"/>
                        </a:tabLst>
                      </a:pPr>
                      <a:r>
                        <a:rPr lang="he-IL" sz="1900" dirty="0">
                          <a:effectLst/>
                        </a:rPr>
                        <a:t>  (איזומרים)</a:t>
                      </a:r>
                      <a:r>
                        <a:rPr lang="en-US" sz="1900" dirty="0">
                          <a:effectLst/>
                        </a:rPr>
                        <a:t> C</a:t>
                      </a:r>
                      <a:r>
                        <a:rPr lang="en-US" sz="1900" baseline="-25000" dirty="0">
                          <a:effectLst/>
                        </a:rPr>
                        <a:t>4</a:t>
                      </a:r>
                      <a:r>
                        <a:rPr lang="en-US" sz="1900" dirty="0">
                          <a:effectLst/>
                        </a:rPr>
                        <a:t>H</a:t>
                      </a:r>
                      <a:r>
                        <a:rPr lang="en-US" sz="1900" baseline="-25000" dirty="0">
                          <a:effectLst/>
                        </a:rPr>
                        <a:t>10</a:t>
                      </a:r>
                      <a:r>
                        <a:rPr lang="en-US" sz="1900" dirty="0">
                          <a:effectLst/>
                        </a:rPr>
                        <a:t>O</a:t>
                      </a:r>
                      <a:r>
                        <a:rPr lang="he-IL" sz="1900" dirty="0">
                          <a:effectLst/>
                        </a:rPr>
                        <a:t>  </a:t>
                      </a:r>
                      <a:endParaRPr lang="en-US" sz="1900" dirty="0">
                        <a:effectLst/>
                      </a:endParaRPr>
                    </a:p>
                  </a:txBody>
                  <a:tcPr marL="64410" marR="64410" marT="0" marB="0" anchor="ctr"/>
                </a:tc>
                <a:tc hMerge="1">
                  <a:txBody>
                    <a:bodyPr/>
                    <a:lstStyle/>
                    <a:p>
                      <a:endParaRPr lang="en-US"/>
                    </a:p>
                  </a:txBody>
                  <a:tcPr/>
                </a:tc>
                <a:tc>
                  <a:txBody>
                    <a:bodyPr/>
                    <a:lstStyle/>
                    <a:p>
                      <a:pPr marL="0" marR="0" algn="r" rtl="1">
                        <a:spcBef>
                          <a:spcPts val="0"/>
                        </a:spcBef>
                        <a:spcAft>
                          <a:spcPts val="0"/>
                        </a:spcAft>
                        <a:tabLst>
                          <a:tab pos="2637155" algn="ctr"/>
                          <a:tab pos="5274310" algn="r"/>
                          <a:tab pos="457200" algn="l"/>
                        </a:tabLst>
                      </a:pPr>
                      <a:r>
                        <a:rPr lang="he-IL" sz="1900" dirty="0">
                          <a:effectLst/>
                        </a:rPr>
                        <a:t>נוסחה מולקולרית</a:t>
                      </a:r>
                      <a:endParaRPr lang="en-US" sz="1900" dirty="0">
                        <a:effectLst/>
                      </a:endParaRPr>
                    </a:p>
                  </a:txBody>
                  <a:tcPr marL="64410" marR="64410" marT="0" marB="0" anchor="ctr"/>
                </a:tc>
                <a:extLst>
                  <a:ext uri="{0D108BD9-81ED-4DB2-BD59-A6C34878D82A}">
                    <a16:rowId xmlns:a16="http://schemas.microsoft.com/office/drawing/2014/main" val="38161292"/>
                  </a:ext>
                </a:extLst>
              </a:tr>
              <a:tr h="593138">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ctr" rtl="0">
                        <a:lnSpc>
                          <a:spcPct val="150000"/>
                        </a:lnSpc>
                        <a:spcBef>
                          <a:spcPts val="0"/>
                        </a:spcBef>
                        <a:spcAft>
                          <a:spcPts val="0"/>
                        </a:spcAft>
                        <a:tabLst>
                          <a:tab pos="2637155" algn="ctr"/>
                          <a:tab pos="5274310" algn="r"/>
                          <a:tab pos="457200" algn="l"/>
                        </a:tabLst>
                      </a:pPr>
                      <a:endParaRPr lang="he-IL" sz="1900">
                        <a:solidFill>
                          <a:srgbClr val="000080"/>
                        </a:solidFill>
                        <a:effectLst/>
                        <a:latin typeface="Times New Roman" panose="02020603050405020304" pitchFamily="18" charset="0"/>
                        <a:ea typeface="Times New Roman" panose="02020603050405020304" pitchFamily="18" charset="0"/>
                        <a:cs typeface="David" panose="020E0502060401010101" pitchFamily="34" charset="-79"/>
                      </a:endParaRPr>
                    </a:p>
                  </a:txBody>
                  <a:tcPr marL="64410" marR="64410" marT="0" marB="0" anchor="ctr"/>
                </a:tc>
                <a:tc>
                  <a:txBody>
                    <a:bodyPr/>
                    <a:lstStyle/>
                    <a:p>
                      <a:pPr marL="0" marR="0" algn="r" rtl="1">
                        <a:spcBef>
                          <a:spcPts val="0"/>
                        </a:spcBef>
                        <a:spcAft>
                          <a:spcPts val="0"/>
                        </a:spcAft>
                        <a:tabLst>
                          <a:tab pos="2637155" algn="ctr"/>
                          <a:tab pos="5274310" algn="r"/>
                          <a:tab pos="457200" algn="l"/>
                        </a:tabLst>
                      </a:pPr>
                      <a:r>
                        <a:rPr lang="he-IL" sz="1900" dirty="0">
                          <a:effectLst/>
                        </a:rPr>
                        <a:t> נוסחאות מבנה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004140958"/>
                  </a:ext>
                </a:extLst>
              </a:tr>
              <a:tr h="531058">
                <a:tc gridSpan="2">
                  <a:txBody>
                    <a:bodyPr/>
                    <a:lstStyle/>
                    <a:p>
                      <a:pPr marL="0" marR="0" algn="ctr" rtl="1">
                        <a:spcBef>
                          <a:spcPts val="0"/>
                        </a:spcBef>
                        <a:spcAft>
                          <a:spcPts val="0"/>
                        </a:spcAft>
                        <a:tabLst>
                          <a:tab pos="503555" algn="l"/>
                        </a:tabLst>
                      </a:pPr>
                      <a:r>
                        <a:rPr lang="en-US" sz="1900" dirty="0">
                          <a:effectLst/>
                        </a:rPr>
                        <a:t>42</a:t>
                      </a:r>
                      <a:r>
                        <a:rPr lang="he-IL" sz="1900" dirty="0">
                          <a:effectLst/>
                        </a:rPr>
                        <a:t> 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גודל ענן האלקטרונים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142626006"/>
                  </a:ext>
                </a:extLst>
              </a:tr>
              <a:tr h="354039">
                <a:tc gridSpan="2">
                  <a:txBody>
                    <a:bodyPr/>
                    <a:lstStyle/>
                    <a:p>
                      <a:pPr marL="0" marR="0" algn="ctr" rtl="1">
                        <a:spcBef>
                          <a:spcPts val="0"/>
                        </a:spcBef>
                        <a:spcAft>
                          <a:spcPts val="0"/>
                        </a:spcAft>
                        <a:tabLst>
                          <a:tab pos="503555" algn="l"/>
                        </a:tabLst>
                      </a:pPr>
                      <a:r>
                        <a:rPr lang="he-IL" sz="1900" dirty="0">
                          <a:effectLst/>
                        </a:rPr>
                        <a:t>המולקולות קוטביות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pPr marL="0" marR="0" algn="ctr" rtl="1">
                        <a:spcBef>
                          <a:spcPts val="0"/>
                        </a:spcBef>
                        <a:spcAft>
                          <a:spcPts val="0"/>
                        </a:spcAft>
                        <a:tabLst>
                          <a:tab pos="503555" algn="l"/>
                        </a:tabLst>
                      </a:pPr>
                      <a:endParaRPr lang="en-US" sz="2000" dirty="0">
                        <a:effectLst/>
                        <a:latin typeface="Times New Roman" panose="02020603050405020304" pitchFamily="18" charset="0"/>
                        <a:ea typeface="Times New Roman" panose="02020603050405020304" pitchFamily="18" charset="0"/>
                      </a:endParaRPr>
                    </a:p>
                  </a:txBody>
                  <a:tcPr marL="64410" marR="64410" marT="0" marB="0" anchor="ctr"/>
                </a:tc>
                <a:tc>
                  <a:txBody>
                    <a:bodyPr/>
                    <a:lstStyle/>
                    <a:p>
                      <a:pPr marL="0" marR="0" algn="r" rtl="1">
                        <a:spcBef>
                          <a:spcPts val="0"/>
                        </a:spcBef>
                        <a:spcAft>
                          <a:spcPts val="0"/>
                        </a:spcAft>
                      </a:pPr>
                      <a:r>
                        <a:rPr lang="he-IL" sz="1900" dirty="0">
                          <a:effectLst/>
                        </a:rPr>
                        <a:t>קוטביות המולקולות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191254247"/>
                  </a:ext>
                </a:extLst>
              </a:tr>
              <a:tr h="531058">
                <a:tc gridSpan="2">
                  <a:txBody>
                    <a:bodyPr/>
                    <a:lstStyle/>
                    <a:p>
                      <a:pPr marL="0" marR="0" algn="ctr" rtl="1">
                        <a:spcBef>
                          <a:spcPts val="0"/>
                        </a:spcBef>
                        <a:spcAft>
                          <a:spcPts val="0"/>
                        </a:spcAft>
                        <a:tabLst>
                          <a:tab pos="503555" algn="l"/>
                        </a:tabLst>
                      </a:pPr>
                      <a:r>
                        <a:rPr lang="he-IL" sz="1900" dirty="0">
                          <a:effectLst/>
                        </a:rPr>
                        <a:t>קשרי מימן</a:t>
                      </a:r>
                      <a:endParaRPr lang="en-US" sz="1900" dirty="0">
                        <a:effectLst/>
                      </a:endParaRPr>
                    </a:p>
                    <a:p>
                      <a:pPr marL="0" marR="0" algn="ctr" rtl="1">
                        <a:spcBef>
                          <a:spcPts val="0"/>
                        </a:spcBef>
                        <a:spcAft>
                          <a:spcPts val="0"/>
                        </a:spcAft>
                        <a:tabLst>
                          <a:tab pos="503555" algn="l"/>
                        </a:tabLst>
                      </a:pPr>
                      <a:r>
                        <a:rPr lang="he-IL" sz="1900" dirty="0">
                          <a:effectLst/>
                        </a:rPr>
                        <a:t>ואינטראקציות </a:t>
                      </a:r>
                      <a:r>
                        <a:rPr lang="he-IL" sz="1900" dirty="0" err="1">
                          <a:effectLst/>
                        </a:rPr>
                        <a:t>ון</a:t>
                      </a:r>
                      <a:r>
                        <a:rPr lang="he-IL" sz="1900" dirty="0">
                          <a:effectLst/>
                        </a:rPr>
                        <a:t>-דר-ואלס</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סוג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4081817864"/>
                  </a:ext>
                </a:extLst>
              </a:tr>
              <a:tr h="691098">
                <a:tc gridSpan="2">
                  <a:txBody>
                    <a:bodyPr/>
                    <a:lstStyle/>
                    <a:p>
                      <a:pPr marL="0" marR="0" algn="ctr" rtl="1">
                        <a:spcBef>
                          <a:spcPts val="0"/>
                        </a:spcBef>
                        <a:spcAft>
                          <a:spcPts val="0"/>
                        </a:spcAft>
                        <a:tabLst>
                          <a:tab pos="535305" algn="l"/>
                        </a:tabLst>
                      </a:pPr>
                      <a:r>
                        <a:rPr lang="en-US" sz="1900" dirty="0">
                          <a:effectLst/>
                        </a:rPr>
                        <a:t>B</a:t>
                      </a:r>
                      <a:r>
                        <a:rPr lang="en-US" sz="1900" baseline="0" dirty="0">
                          <a:effectLst/>
                        </a:rPr>
                        <a:t>  &lt;  A</a:t>
                      </a:r>
                      <a:endParaRPr lang="he-IL" sz="1900" dirty="0">
                        <a:effectLst/>
                      </a:endParaRPr>
                    </a:p>
                    <a:p>
                      <a:pPr marL="0" marR="0" algn="ctr" rtl="1">
                        <a:spcBef>
                          <a:spcPts val="0"/>
                        </a:spcBef>
                        <a:spcAft>
                          <a:spcPts val="0"/>
                        </a:spcAft>
                        <a:tabLst>
                          <a:tab pos="535305" algn="l"/>
                        </a:tabLst>
                      </a:pPr>
                      <a:r>
                        <a:rPr lang="he-IL" sz="1900" dirty="0">
                          <a:solidFill>
                            <a:srgbClr val="192A72"/>
                          </a:solidFill>
                          <a:effectLst/>
                        </a:rPr>
                        <a:t>המולקולה של </a:t>
                      </a:r>
                      <a:r>
                        <a:rPr lang="he-IL" sz="1900" dirty="0">
                          <a:effectLst/>
                        </a:rPr>
                        <a:t>חומר </a:t>
                      </a:r>
                      <a:r>
                        <a:rPr lang="en-US" sz="1900" dirty="0">
                          <a:effectLst/>
                        </a:rPr>
                        <a:t>A</a:t>
                      </a:r>
                      <a:r>
                        <a:rPr lang="he-IL" sz="1900" dirty="0">
                          <a:effectLst/>
                        </a:rPr>
                        <a:t> ארוכה ופרושה, שרשרת חומר </a:t>
                      </a:r>
                      <a:r>
                        <a:rPr lang="en-US" sz="1900" dirty="0">
                          <a:effectLst/>
                        </a:rPr>
                        <a:t>B</a:t>
                      </a:r>
                      <a:r>
                        <a:rPr lang="he-IL" sz="1900" dirty="0">
                          <a:effectLst/>
                        </a:rPr>
                        <a:t> מסועפת.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שטח המגע בין מולקולות</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752950032"/>
                  </a:ext>
                </a:extLst>
              </a:tr>
              <a:tr h="708077">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המסקנה: אינטראקציות ו.ד.ו. חזקות יותר (נדרשת אנרגיה רבה יותר לניתוק הקשרים הבין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ניתוח החוזק היחסי של הכוחות הבין מולקולריים בחומרים במצב נוזל</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806965500"/>
                  </a:ext>
                </a:extLst>
              </a:tr>
              <a:tr h="531058">
                <a:tc gridSpan="2">
                  <a:txBody>
                    <a:bodyPr/>
                    <a:lstStyle/>
                    <a:p>
                      <a:pPr marL="0" marR="0" algn="ctr" rtl="1">
                        <a:spcBef>
                          <a:spcPts val="0"/>
                        </a:spcBef>
                        <a:spcAft>
                          <a:spcPts val="0"/>
                        </a:spcAft>
                      </a:pPr>
                      <a:r>
                        <a:rPr lang="he-IL" sz="1900" dirty="0">
                          <a:effectLst/>
                        </a:rPr>
                        <a:t>טמפרטורת הרתיחה של </a:t>
                      </a:r>
                      <a:r>
                        <a:rPr lang="en-US" sz="1900" dirty="0">
                          <a:effectLst/>
                        </a:rPr>
                        <a:t>A</a:t>
                      </a:r>
                      <a:r>
                        <a:rPr lang="he-IL" sz="1900" dirty="0">
                          <a:effectLst/>
                        </a:rPr>
                        <a:t> &gt; טמפרטורת הרתיחה של </a:t>
                      </a:r>
                      <a:r>
                        <a:rPr lang="en-US" sz="1900" dirty="0">
                          <a:effectLst/>
                        </a:rPr>
                        <a:t>B</a:t>
                      </a:r>
                      <a:r>
                        <a:rPr lang="he-IL" sz="1900" dirty="0">
                          <a:effectLst/>
                        </a:rPr>
                        <a:t> , כי טמפרטורת הרתיחה היא מדד לחוזק כוחות בין מולקולריים.</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tc hMerge="1">
                  <a:txBody>
                    <a:bodyPr/>
                    <a:lstStyle/>
                    <a:p>
                      <a:endParaRPr lang="en-US"/>
                    </a:p>
                  </a:txBody>
                  <a:tcPr/>
                </a:tc>
                <a:tc>
                  <a:txBody>
                    <a:bodyPr/>
                    <a:lstStyle/>
                    <a:p>
                      <a:pPr marL="0" marR="0" algn="r" rtl="1">
                        <a:spcBef>
                          <a:spcPts val="0"/>
                        </a:spcBef>
                        <a:spcAft>
                          <a:spcPts val="0"/>
                        </a:spcAft>
                      </a:pPr>
                      <a:r>
                        <a:rPr lang="he-IL" sz="1900" dirty="0">
                          <a:effectLst/>
                        </a:rPr>
                        <a:t>טמפרטורות רתיחה של החומרים (נתונה)</a:t>
                      </a:r>
                      <a:endParaRPr lang="en-US" sz="1900" dirty="0">
                        <a:effectLst/>
                        <a:latin typeface="Times New Roman" panose="02020603050405020304" pitchFamily="18" charset="0"/>
                        <a:ea typeface="Times New Roman" panose="02020603050405020304" pitchFamily="18" charset="0"/>
                      </a:endParaRPr>
                    </a:p>
                  </a:txBody>
                  <a:tcPr marL="64410" marR="64410" marT="0" marB="0" anchor="ctr"/>
                </a:tc>
                <a:extLst>
                  <a:ext uri="{0D108BD9-81ED-4DB2-BD59-A6C34878D82A}">
                    <a16:rowId xmlns:a16="http://schemas.microsoft.com/office/drawing/2014/main" val="1472145361"/>
                  </a:ext>
                </a:extLst>
              </a:tr>
            </a:tbl>
          </a:graphicData>
        </a:graphic>
      </p:graphicFrame>
      <p:grpSp>
        <p:nvGrpSpPr>
          <p:cNvPr id="6" name="Group 5"/>
          <p:cNvGrpSpPr/>
          <p:nvPr/>
        </p:nvGrpSpPr>
        <p:grpSpPr>
          <a:xfrm>
            <a:off x="943503" y="1701891"/>
            <a:ext cx="3915128" cy="559006"/>
            <a:chOff x="943503" y="1701891"/>
            <a:chExt cx="3915128" cy="559006"/>
          </a:xfrm>
        </p:grpSpPr>
        <p:pic>
          <p:nvPicPr>
            <p:cNvPr id="4" name="Picture 3"/>
            <p:cNvPicPr>
              <a:picLocks noChangeAspect="1"/>
            </p:cNvPicPr>
            <p:nvPr/>
          </p:nvPicPr>
          <p:blipFill>
            <a:blip r:embed="rId3"/>
            <a:stretch>
              <a:fillRect/>
            </a:stretch>
          </p:blipFill>
          <p:spPr>
            <a:xfrm>
              <a:off x="3458456" y="1770946"/>
              <a:ext cx="1400175" cy="409575"/>
            </a:xfrm>
            <a:prstGeom prst="rect">
              <a:avLst/>
            </a:prstGeom>
          </p:spPr>
        </p:pic>
        <p:pic>
          <p:nvPicPr>
            <p:cNvPr id="5" name="Picture 4"/>
            <p:cNvPicPr>
              <a:picLocks noChangeAspect="1"/>
            </p:cNvPicPr>
            <p:nvPr/>
          </p:nvPicPr>
          <p:blipFill>
            <a:blip r:embed="rId4"/>
            <a:stretch>
              <a:fillRect/>
            </a:stretch>
          </p:blipFill>
          <p:spPr>
            <a:xfrm>
              <a:off x="943503" y="1701891"/>
              <a:ext cx="544854" cy="559006"/>
            </a:xfrm>
            <a:prstGeom prst="rect">
              <a:avLst/>
            </a:prstGeom>
          </p:spPr>
        </p:pic>
      </p:grpSp>
    </p:spTree>
    <p:extLst>
      <p:ext uri="{BB962C8B-B14F-4D97-AF65-F5344CB8AC3E}">
        <p14:creationId xmlns:p14="http://schemas.microsoft.com/office/powerpoint/2010/main" val="3336914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 מסכם</a:t>
            </a:r>
          </a:p>
        </p:txBody>
      </p:sp>
      <p:sp>
        <p:nvSpPr>
          <p:cNvPr id="13" name="Rectangle 3"/>
          <p:cNvSpPr>
            <a:spLocks noChangeArrowheads="1"/>
          </p:cNvSpPr>
          <p:nvPr/>
        </p:nvSpPr>
        <p:spPr bwMode="auto">
          <a:xfrm>
            <a:off x="2095928" y="32605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80"/>
                </a:solidFill>
                <a:effectLst/>
                <a:latin typeface="Arial" panose="020B0604020202020204" pitchFamily="34" charset="0"/>
                <a:ea typeface="Times New Roman" panose="02020603050405020304" pitchFamily="18" charset="0"/>
                <a:cs typeface="David" panose="020E0502060401010101" pitchFamily="34" charset="-79"/>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1477799" y="4104048"/>
            <a:ext cx="5104393" cy="2652581"/>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964669430"/>
              </p:ext>
            </p:extLst>
          </p:nvPr>
        </p:nvGraphicFramePr>
        <p:xfrm>
          <a:off x="586576" y="1024128"/>
          <a:ext cx="3807414" cy="457716"/>
        </p:xfrm>
        <a:graphic>
          <a:graphicData uri="http://schemas.openxmlformats.org/drawingml/2006/table">
            <a:tbl>
              <a:tblPr firstRow="1" bandRow="1">
                <a:tableStyleId>{073A0DAA-6AF3-43AB-8588-CEC1D06C72B9}</a:tableStyleId>
              </a:tblPr>
              <a:tblGrid>
                <a:gridCol w="3807414">
                  <a:extLst>
                    <a:ext uri="{9D8B030D-6E8A-4147-A177-3AD203B41FA5}">
                      <a16:colId xmlns:a16="http://schemas.microsoft.com/office/drawing/2014/main" val="3742297672"/>
                    </a:ext>
                  </a:extLst>
                </a:gridCol>
              </a:tblGrid>
              <a:tr h="457716">
                <a:tc>
                  <a:txBody>
                    <a:bodyPr/>
                    <a:lstStyle/>
                    <a:p>
                      <a:pPr marL="0" marR="0" algn="ctr" rtl="1">
                        <a:lnSpc>
                          <a:spcPct val="150000"/>
                        </a:lnSpc>
                        <a:spcBef>
                          <a:spcPts val="0"/>
                        </a:spcBef>
                        <a:spcAft>
                          <a:spcPts val="0"/>
                        </a:spcAft>
                        <a:tabLst>
                          <a:tab pos="445770" algn="l"/>
                        </a:tabLst>
                      </a:pPr>
                      <a:r>
                        <a:rPr lang="he-IL" sz="2000" dirty="0">
                          <a:effectLst/>
                        </a:rPr>
                        <a:t>שאלון 037303 תשע"ג 2013</a:t>
                      </a:r>
                      <a:endParaRPr lang="en-US" sz="2000" dirty="0">
                        <a:effectLst/>
                        <a:latin typeface="Varela Round" panose="00000500000000000000" pitchFamily="2" charset="-79"/>
                        <a:ea typeface="Times New Roman" panose="02020603050405020304" pitchFamily="18" charset="0"/>
                        <a:cs typeface="Varela Round" panose="00000500000000000000" pitchFamily="2" charset="-79"/>
                      </a:endParaRPr>
                    </a:p>
                  </a:txBody>
                  <a:tcPr marL="68580" marR="68580" marT="0" marB="0" anchor="ctr"/>
                </a:tc>
                <a:extLst>
                  <a:ext uri="{0D108BD9-81ED-4DB2-BD59-A6C34878D82A}">
                    <a16:rowId xmlns:a16="http://schemas.microsoft.com/office/drawing/2014/main" val="3828302677"/>
                  </a:ext>
                </a:extLst>
              </a:tr>
            </a:tbl>
          </a:graphicData>
        </a:graphic>
      </p:graphicFrame>
      <p:sp>
        <p:nvSpPr>
          <p:cNvPr id="4" name="Rectangle 3"/>
          <p:cNvSpPr/>
          <p:nvPr/>
        </p:nvSpPr>
        <p:spPr>
          <a:xfrm>
            <a:off x="515273" y="1713673"/>
            <a:ext cx="11200393" cy="2554545"/>
          </a:xfrm>
          <a:prstGeom prst="rect">
            <a:avLst/>
          </a:prstGeom>
        </p:spPr>
        <p:txBody>
          <a:bodyPr wrap="square">
            <a:spAutoFit/>
          </a:bodyPr>
          <a:lstStyle/>
          <a:p>
            <a:r>
              <a:rPr lang="he-IL" sz="2000" b="1" dirty="0">
                <a:solidFill>
                  <a:srgbClr val="11A4AB"/>
                </a:solidFill>
              </a:rPr>
              <a:t>תשובה:</a:t>
            </a:r>
            <a:endParaRPr lang="en-US" sz="2000" dirty="0">
              <a:solidFill>
                <a:srgbClr val="11A4AB"/>
              </a:solidFill>
            </a:endParaRPr>
          </a:p>
          <a:p>
            <a:r>
              <a:rPr lang="he-IL" sz="2000" dirty="0">
                <a:solidFill>
                  <a:srgbClr val="11A4AB"/>
                </a:solidFill>
              </a:rPr>
              <a:t>בין המולקולות של </a:t>
            </a:r>
            <a:r>
              <a:rPr lang="en-US" sz="2000" dirty="0">
                <a:solidFill>
                  <a:srgbClr val="11A4AB"/>
                </a:solidFill>
              </a:rPr>
              <a:t>A</a:t>
            </a:r>
            <a:r>
              <a:rPr lang="he-IL" sz="2000" dirty="0">
                <a:solidFill>
                  <a:srgbClr val="11A4AB"/>
                </a:solidFill>
              </a:rPr>
              <a:t> ו- </a:t>
            </a:r>
            <a:r>
              <a:rPr lang="en-US" sz="2000" dirty="0">
                <a:solidFill>
                  <a:srgbClr val="11A4AB"/>
                </a:solidFill>
              </a:rPr>
              <a:t>B</a:t>
            </a:r>
            <a:r>
              <a:rPr lang="he-IL" sz="2000" dirty="0">
                <a:solidFill>
                  <a:srgbClr val="11A4AB"/>
                </a:solidFill>
              </a:rPr>
              <a:t> יש קשרי מימן ואינטראקציות ו.ד.ו.  (בכל מולקולה של </a:t>
            </a:r>
            <a:r>
              <a:rPr lang="en-US" sz="2000" dirty="0">
                <a:solidFill>
                  <a:srgbClr val="11A4AB"/>
                </a:solidFill>
              </a:rPr>
              <a:t>A</a:t>
            </a:r>
            <a:r>
              <a:rPr lang="he-IL" sz="2000" dirty="0">
                <a:solidFill>
                  <a:srgbClr val="11A4AB"/>
                </a:solidFill>
              </a:rPr>
              <a:t> ו-</a:t>
            </a:r>
            <a:r>
              <a:rPr lang="en-US" sz="2000" dirty="0">
                <a:solidFill>
                  <a:srgbClr val="11A4AB"/>
                </a:solidFill>
              </a:rPr>
              <a:t>B</a:t>
            </a:r>
            <a:r>
              <a:rPr lang="he-IL" sz="2000" dirty="0">
                <a:solidFill>
                  <a:srgbClr val="11A4AB"/>
                </a:solidFill>
              </a:rPr>
              <a:t> יש קבוצת</a:t>
            </a:r>
            <a:r>
              <a:rPr lang="en-US" sz="2000" dirty="0">
                <a:solidFill>
                  <a:srgbClr val="11A4AB"/>
                </a:solidFill>
              </a:rPr>
              <a:t>-OH </a:t>
            </a:r>
            <a:r>
              <a:rPr lang="he-IL" sz="2000" dirty="0">
                <a:solidFill>
                  <a:srgbClr val="11A4AB"/>
                </a:solidFill>
              </a:rPr>
              <a:t> אחת, ולכן למולקולות של שני החומרים יש אותן אפשרויות ליצירת קשרי מימן).  ענן האלקטרונים במולקולה של חומר </a:t>
            </a:r>
            <a:r>
              <a:rPr lang="en-US" sz="2000" dirty="0">
                <a:solidFill>
                  <a:srgbClr val="11A4AB"/>
                </a:solidFill>
              </a:rPr>
              <a:t>A</a:t>
            </a:r>
            <a:r>
              <a:rPr lang="he-IL" sz="2000" dirty="0">
                <a:solidFill>
                  <a:srgbClr val="11A4AB"/>
                </a:solidFill>
              </a:rPr>
              <a:t> שווה בגודלו לענן האלקטרונים במולקולה של חומר </a:t>
            </a:r>
            <a:r>
              <a:rPr lang="en-US" sz="2000" dirty="0">
                <a:solidFill>
                  <a:srgbClr val="11A4AB"/>
                </a:solidFill>
              </a:rPr>
              <a:t>B</a:t>
            </a:r>
            <a:r>
              <a:rPr lang="he-IL" sz="2000" dirty="0">
                <a:solidFill>
                  <a:srgbClr val="11A4AB"/>
                </a:solidFill>
              </a:rPr>
              <a:t>.</a:t>
            </a:r>
            <a:endParaRPr lang="en-US" sz="2000" b="1" dirty="0">
              <a:solidFill>
                <a:srgbClr val="11A4AB"/>
              </a:solidFill>
            </a:endParaRPr>
          </a:p>
          <a:p>
            <a:r>
              <a:rPr lang="he-IL" sz="2000" dirty="0">
                <a:solidFill>
                  <a:srgbClr val="11A4AB"/>
                </a:solidFill>
              </a:rPr>
              <a:t>השרשרת הפחמימנית במולקולה של חומר </a:t>
            </a:r>
            <a:r>
              <a:rPr lang="en-US" sz="2000" dirty="0">
                <a:solidFill>
                  <a:srgbClr val="11A4AB"/>
                </a:solidFill>
              </a:rPr>
              <a:t>A</a:t>
            </a:r>
            <a:r>
              <a:rPr lang="he-IL" sz="2000" dirty="0">
                <a:solidFill>
                  <a:srgbClr val="11A4AB"/>
                </a:solidFill>
              </a:rPr>
              <a:t> ארוכה (פרושה), ואילו השרשרת הפחמימנית במולקולה של חומר </a:t>
            </a:r>
            <a:r>
              <a:rPr lang="en-US" sz="2000" dirty="0">
                <a:solidFill>
                  <a:srgbClr val="11A4AB"/>
                </a:solidFill>
              </a:rPr>
              <a:t>B</a:t>
            </a:r>
            <a:r>
              <a:rPr lang="he-IL" sz="2000" dirty="0">
                <a:solidFill>
                  <a:srgbClr val="11A4AB"/>
                </a:solidFill>
              </a:rPr>
              <a:t> מסועפת. שטח המגע בין המולקולות של חומר </a:t>
            </a:r>
            <a:r>
              <a:rPr lang="en-US" sz="2000" dirty="0">
                <a:solidFill>
                  <a:srgbClr val="11A4AB"/>
                </a:solidFill>
              </a:rPr>
              <a:t>A</a:t>
            </a:r>
            <a:r>
              <a:rPr lang="he-IL" sz="2000" dirty="0">
                <a:solidFill>
                  <a:srgbClr val="11A4AB"/>
                </a:solidFill>
              </a:rPr>
              <a:t> גדול יותר, אינטראקציות ו.ד.ו. חזקות יותר (נדרשת אנרגיה רבה יותר לניתוק הקשרים הבין מולקולריים), ולכן טמפרטורת הרתיחה של חומר </a:t>
            </a:r>
            <a:r>
              <a:rPr lang="en-US" sz="2000" dirty="0">
                <a:solidFill>
                  <a:srgbClr val="11A4AB"/>
                </a:solidFill>
              </a:rPr>
              <a:t>A</a:t>
            </a:r>
            <a:r>
              <a:rPr lang="he-IL" sz="2000" dirty="0">
                <a:solidFill>
                  <a:srgbClr val="11A4AB"/>
                </a:solidFill>
              </a:rPr>
              <a:t> גבוהה מטמפרטורת הרתיחה של חומר </a:t>
            </a:r>
            <a:r>
              <a:rPr lang="en-US" sz="2000" dirty="0">
                <a:solidFill>
                  <a:srgbClr val="11A4AB"/>
                </a:solidFill>
              </a:rPr>
              <a:t>B</a:t>
            </a:r>
            <a:r>
              <a:rPr lang="he-IL" sz="2000" dirty="0">
                <a:solidFill>
                  <a:srgbClr val="11A4AB"/>
                </a:solidFill>
              </a:rPr>
              <a:t> .</a:t>
            </a:r>
            <a:endParaRPr lang="en-US" sz="2000" b="1" dirty="0">
              <a:solidFill>
                <a:srgbClr val="11A4AB"/>
              </a:solidFill>
            </a:endParaRPr>
          </a:p>
        </p:txBody>
      </p:sp>
    </p:spTree>
    <p:extLst>
      <p:ext uri="{BB962C8B-B14F-4D97-AF65-F5344CB8AC3E}">
        <p14:creationId xmlns:p14="http://schemas.microsoft.com/office/powerpoint/2010/main" val="19940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 מסכם</a:t>
            </a:r>
          </a:p>
        </p:txBody>
      </p:sp>
      <p:sp>
        <p:nvSpPr>
          <p:cNvPr id="13" name="Rectangle 3"/>
          <p:cNvSpPr>
            <a:spLocks noChangeArrowheads="1"/>
          </p:cNvSpPr>
          <p:nvPr/>
        </p:nvSpPr>
        <p:spPr bwMode="auto">
          <a:xfrm>
            <a:off x="2095928" y="32605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80"/>
                </a:solidFill>
                <a:effectLst/>
                <a:latin typeface="Arial" panose="020B0604020202020204" pitchFamily="34" charset="0"/>
                <a:ea typeface="Times New Roman" panose="02020603050405020304" pitchFamily="18" charset="0"/>
                <a:cs typeface="David" panose="020E0502060401010101" pitchFamily="34" charset="-79"/>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688529" y="2425473"/>
            <a:ext cx="5863562" cy="3927201"/>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014252750"/>
              </p:ext>
            </p:extLst>
          </p:nvPr>
        </p:nvGraphicFramePr>
        <p:xfrm>
          <a:off x="8118287" y="384834"/>
          <a:ext cx="3807414" cy="457716"/>
        </p:xfrm>
        <a:graphic>
          <a:graphicData uri="http://schemas.openxmlformats.org/drawingml/2006/table">
            <a:tbl>
              <a:tblPr firstRow="1" bandRow="1">
                <a:tableStyleId>{073A0DAA-6AF3-43AB-8588-CEC1D06C72B9}</a:tableStyleId>
              </a:tblPr>
              <a:tblGrid>
                <a:gridCol w="3807414">
                  <a:extLst>
                    <a:ext uri="{9D8B030D-6E8A-4147-A177-3AD203B41FA5}">
                      <a16:colId xmlns:a16="http://schemas.microsoft.com/office/drawing/2014/main" val="3742297672"/>
                    </a:ext>
                  </a:extLst>
                </a:gridCol>
              </a:tblGrid>
              <a:tr h="457716">
                <a:tc>
                  <a:txBody>
                    <a:bodyPr/>
                    <a:lstStyle/>
                    <a:p>
                      <a:pPr marL="0" marR="0" algn="ctr" rtl="1">
                        <a:lnSpc>
                          <a:spcPct val="150000"/>
                        </a:lnSpc>
                        <a:spcBef>
                          <a:spcPts val="0"/>
                        </a:spcBef>
                        <a:spcAft>
                          <a:spcPts val="0"/>
                        </a:spcAft>
                        <a:tabLst>
                          <a:tab pos="445770" algn="l"/>
                        </a:tabLst>
                      </a:pPr>
                      <a:r>
                        <a:rPr lang="he-IL" sz="2000" dirty="0">
                          <a:effectLst/>
                        </a:rPr>
                        <a:t>שאלון 037303 תשע"ג 2013</a:t>
                      </a:r>
                      <a:endParaRPr lang="en-US" sz="2000" dirty="0">
                        <a:effectLst/>
                        <a:latin typeface="Varela Round" panose="00000500000000000000" pitchFamily="2" charset="-79"/>
                        <a:ea typeface="Times New Roman" panose="02020603050405020304" pitchFamily="18" charset="0"/>
                        <a:cs typeface="Varela Round" panose="00000500000000000000" pitchFamily="2" charset="-79"/>
                      </a:endParaRPr>
                    </a:p>
                  </a:txBody>
                  <a:tcPr marL="68580" marR="68580" marT="0" marB="0" anchor="ctr"/>
                </a:tc>
                <a:extLst>
                  <a:ext uri="{0D108BD9-81ED-4DB2-BD59-A6C34878D82A}">
                    <a16:rowId xmlns:a16="http://schemas.microsoft.com/office/drawing/2014/main" val="3828302677"/>
                  </a:ext>
                </a:extLst>
              </a:tr>
            </a:tbl>
          </a:graphicData>
        </a:graphic>
      </p:graphicFrame>
      <p:sp>
        <p:nvSpPr>
          <p:cNvPr id="4" name="Rectangle 3"/>
          <p:cNvSpPr/>
          <p:nvPr/>
        </p:nvSpPr>
        <p:spPr>
          <a:xfrm>
            <a:off x="515275" y="932298"/>
            <a:ext cx="11200393" cy="3231654"/>
          </a:xfrm>
          <a:prstGeom prst="rect">
            <a:avLst/>
          </a:prstGeom>
        </p:spPr>
        <p:txBody>
          <a:bodyPr wrap="square">
            <a:spAutoFit/>
          </a:bodyPr>
          <a:lstStyle/>
          <a:p>
            <a:pPr>
              <a:lnSpc>
                <a:spcPct val="150000"/>
              </a:lnSpc>
            </a:pPr>
            <a:r>
              <a:rPr lang="he-IL" sz="2400" dirty="0"/>
              <a:t>בטבלה שלפניך מוצג מידע על טמפרטורות הרתיחה של שלושה חומרים:</a:t>
            </a:r>
            <a:r>
              <a:rPr lang="en-US" sz="2400" dirty="0"/>
              <a:t> </a:t>
            </a:r>
            <a:r>
              <a:rPr lang="he-IL" sz="2400" dirty="0"/>
              <a:t> </a:t>
            </a:r>
            <a:r>
              <a:rPr lang="en-US" sz="2400" dirty="0"/>
              <a:t>A</a:t>
            </a:r>
            <a:r>
              <a:rPr lang="he-IL" sz="2400" dirty="0"/>
              <a:t>, </a:t>
            </a:r>
            <a:r>
              <a:rPr lang="en-US" sz="2400" dirty="0"/>
              <a:t>B</a:t>
            </a:r>
            <a:r>
              <a:rPr lang="he-IL" sz="2400" dirty="0"/>
              <a:t>, </a:t>
            </a:r>
            <a:r>
              <a:rPr lang="en-US" sz="2400" dirty="0"/>
              <a:t>C</a:t>
            </a:r>
            <a:r>
              <a:rPr lang="he-IL" sz="2400" dirty="0"/>
              <a:t>, שנוסחתם המולקולרית היא </a:t>
            </a:r>
            <a:r>
              <a:rPr lang="en-US" sz="2400" dirty="0"/>
              <a:t>C</a:t>
            </a:r>
            <a:r>
              <a:rPr lang="en-US" sz="2400" baseline="-25000" dirty="0"/>
              <a:t>4</a:t>
            </a:r>
            <a:r>
              <a:rPr lang="en-US" sz="2400" dirty="0"/>
              <a:t>H</a:t>
            </a:r>
            <a:r>
              <a:rPr lang="en-US" sz="2400" baseline="-25000" dirty="0"/>
              <a:t>10</a:t>
            </a:r>
            <a:r>
              <a:rPr lang="en-US" sz="2400" dirty="0"/>
              <a:t>O </a:t>
            </a:r>
            <a:r>
              <a:rPr lang="he-IL" sz="2400" dirty="0"/>
              <a:t>.  </a:t>
            </a:r>
          </a:p>
          <a:p>
            <a:pPr>
              <a:lnSpc>
                <a:spcPct val="150000"/>
              </a:lnSpc>
            </a:pPr>
            <a:endParaRPr lang="he-IL" sz="2200" dirty="0">
              <a:ea typeface="Times New Roman" panose="02020603050405020304" pitchFamily="18" charset="0"/>
            </a:endParaRPr>
          </a:p>
          <a:p>
            <a:pPr>
              <a:lnSpc>
                <a:spcPct val="150000"/>
              </a:lnSpc>
            </a:pPr>
            <a:r>
              <a:rPr lang="he-IL" sz="2200" dirty="0">
                <a:ea typeface="Times New Roman" panose="02020603050405020304" pitchFamily="18" charset="0"/>
              </a:rPr>
              <a:t>הסבר מדוע טמפרטורת הרתיחה של </a:t>
            </a:r>
            <a:br>
              <a:rPr lang="en-US" sz="2200" dirty="0">
                <a:ea typeface="Times New Roman" panose="02020603050405020304" pitchFamily="18" charset="0"/>
              </a:rPr>
            </a:br>
            <a:r>
              <a:rPr lang="he-IL" sz="2200" dirty="0">
                <a:ea typeface="Times New Roman" panose="02020603050405020304" pitchFamily="18" charset="0"/>
              </a:rPr>
              <a:t>החומר </a:t>
            </a:r>
            <a:r>
              <a:rPr lang="en-US" sz="2200" dirty="0">
                <a:ea typeface="Times New Roman" panose="02020603050405020304" pitchFamily="18" charset="0"/>
              </a:rPr>
              <a:t>C</a:t>
            </a:r>
            <a:r>
              <a:rPr lang="he-IL" sz="2200" dirty="0">
                <a:ea typeface="Times New Roman" panose="02020603050405020304" pitchFamily="18" charset="0"/>
              </a:rPr>
              <a:t> נמוכה מטמפרטורת הרתיחה </a:t>
            </a:r>
            <a:br>
              <a:rPr lang="en-US" sz="2200" dirty="0">
                <a:ea typeface="Times New Roman" panose="02020603050405020304" pitchFamily="18" charset="0"/>
              </a:rPr>
            </a:br>
            <a:r>
              <a:rPr lang="he-IL" sz="2200" dirty="0">
                <a:ea typeface="Times New Roman" panose="02020603050405020304" pitchFamily="18" charset="0"/>
              </a:rPr>
              <a:t>של החומר </a:t>
            </a:r>
            <a:r>
              <a:rPr lang="en-US" sz="2200" dirty="0">
                <a:ea typeface="Times New Roman" panose="02020603050405020304" pitchFamily="18" charset="0"/>
              </a:rPr>
              <a:t>B</a:t>
            </a:r>
            <a:r>
              <a:rPr lang="he-IL" sz="2200" dirty="0">
                <a:ea typeface="Times New Roman" panose="02020603050405020304" pitchFamily="18" charset="0"/>
              </a:rPr>
              <a:t>.</a:t>
            </a:r>
            <a:endParaRPr lang="en-US" sz="2200" b="1" dirty="0">
              <a:ea typeface="Times New Roman" panose="02020603050405020304" pitchFamily="18" charset="0"/>
            </a:endParaRPr>
          </a:p>
        </p:txBody>
      </p:sp>
    </p:spTree>
    <p:extLst>
      <p:ext uri="{BB962C8B-B14F-4D97-AF65-F5344CB8AC3E}">
        <p14:creationId xmlns:p14="http://schemas.microsoft.com/office/powerpoint/2010/main" val="62911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 מסכם</a:t>
            </a:r>
          </a:p>
        </p:txBody>
      </p:sp>
      <p:sp>
        <p:nvSpPr>
          <p:cNvPr id="13" name="Rectangle 3"/>
          <p:cNvSpPr>
            <a:spLocks noChangeArrowheads="1"/>
          </p:cNvSpPr>
          <p:nvPr/>
        </p:nvSpPr>
        <p:spPr bwMode="auto">
          <a:xfrm>
            <a:off x="2095928" y="32605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80"/>
                </a:solidFill>
                <a:effectLst/>
                <a:latin typeface="Arial" panose="020B0604020202020204" pitchFamily="34" charset="0"/>
                <a:ea typeface="Times New Roman" panose="02020603050405020304" pitchFamily="18" charset="0"/>
                <a:cs typeface="David" panose="020E0502060401010101" pitchFamily="34" charset="-79"/>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216891" y="2098215"/>
            <a:ext cx="3960473" cy="2652581"/>
          </a:xfrm>
          <a:prstGeom prst="rect">
            <a:avLst/>
          </a:prstGeom>
        </p:spPr>
      </p:pic>
      <p:sp>
        <p:nvSpPr>
          <p:cNvPr id="4" name="Rectangle 3"/>
          <p:cNvSpPr/>
          <p:nvPr/>
        </p:nvSpPr>
        <p:spPr>
          <a:xfrm>
            <a:off x="515275" y="932298"/>
            <a:ext cx="11200393" cy="600164"/>
          </a:xfrm>
          <a:prstGeom prst="rect">
            <a:avLst/>
          </a:prstGeom>
        </p:spPr>
        <p:txBody>
          <a:bodyPr wrap="square">
            <a:spAutoFit/>
          </a:bodyPr>
          <a:lstStyle/>
          <a:p>
            <a:pPr>
              <a:lnSpc>
                <a:spcPct val="150000"/>
              </a:lnSpc>
            </a:pPr>
            <a:r>
              <a:rPr lang="he-IL" sz="2200" dirty="0">
                <a:ea typeface="Times New Roman" panose="02020603050405020304" pitchFamily="18" charset="0"/>
              </a:rPr>
              <a:t>הסבר מדוע טמפרטורת הרתיחה של החומר </a:t>
            </a:r>
            <a:r>
              <a:rPr lang="en-US" sz="2200" dirty="0">
                <a:ea typeface="Times New Roman" panose="02020603050405020304" pitchFamily="18" charset="0"/>
              </a:rPr>
              <a:t>C</a:t>
            </a:r>
            <a:r>
              <a:rPr lang="he-IL" sz="2200" dirty="0">
                <a:ea typeface="Times New Roman" panose="02020603050405020304" pitchFamily="18" charset="0"/>
              </a:rPr>
              <a:t> נמוכה מטמפרטורת הרתיחה של החומר </a:t>
            </a:r>
            <a:r>
              <a:rPr lang="en-US" sz="2200" dirty="0">
                <a:ea typeface="Times New Roman" panose="02020603050405020304" pitchFamily="18" charset="0"/>
              </a:rPr>
              <a:t>B</a:t>
            </a:r>
            <a:r>
              <a:rPr lang="he-IL" sz="2200" dirty="0">
                <a:ea typeface="Times New Roman" panose="02020603050405020304" pitchFamily="18" charset="0"/>
              </a:rPr>
              <a:t>.</a:t>
            </a:r>
            <a:endParaRPr lang="en-US" sz="2200" b="1" dirty="0">
              <a:ea typeface="Times New Roman" panose="02020603050405020304" pitchFamily="18" charset="0"/>
            </a:endParaRPr>
          </a:p>
        </p:txBody>
      </p:sp>
      <p:sp>
        <p:nvSpPr>
          <p:cNvPr id="11" name="Rectangle 10"/>
          <p:cNvSpPr/>
          <p:nvPr/>
        </p:nvSpPr>
        <p:spPr>
          <a:xfrm>
            <a:off x="4090738" y="1342024"/>
            <a:ext cx="7624930" cy="3323987"/>
          </a:xfrm>
          <a:prstGeom prst="rect">
            <a:avLst/>
          </a:prstGeom>
        </p:spPr>
        <p:txBody>
          <a:bodyPr wrap="square">
            <a:spAutoFit/>
          </a:bodyPr>
          <a:lstStyle/>
          <a:p>
            <a:pPr>
              <a:lnSpc>
                <a:spcPct val="150000"/>
              </a:lnSpc>
            </a:pPr>
            <a:r>
              <a:rPr lang="he-IL" sz="2000" b="1" dirty="0">
                <a:solidFill>
                  <a:srgbClr val="11A4AB"/>
                </a:solidFill>
                <a:ea typeface="Times New Roman" panose="02020603050405020304" pitchFamily="18" charset="0"/>
              </a:rPr>
              <a:t>תשובה:</a:t>
            </a:r>
            <a:endParaRPr lang="en-US" sz="2000" dirty="0">
              <a:solidFill>
                <a:srgbClr val="11A4AB"/>
              </a:solidFill>
              <a:ea typeface="Times New Roman" panose="02020603050405020304" pitchFamily="18" charset="0"/>
            </a:endParaRPr>
          </a:p>
          <a:p>
            <a:pPr>
              <a:lnSpc>
                <a:spcPct val="150000"/>
              </a:lnSpc>
            </a:pPr>
            <a:r>
              <a:rPr lang="he-IL" sz="2000" dirty="0">
                <a:solidFill>
                  <a:srgbClr val="11A4AB"/>
                </a:solidFill>
                <a:ea typeface="Times New Roman" panose="02020603050405020304" pitchFamily="18" charset="0"/>
              </a:rPr>
              <a:t>(במולקולת חומר </a:t>
            </a:r>
            <a:r>
              <a:rPr lang="en-US" sz="2000" dirty="0">
                <a:solidFill>
                  <a:srgbClr val="11A4AB"/>
                </a:solidFill>
                <a:ea typeface="Times New Roman" panose="02020603050405020304" pitchFamily="18" charset="0"/>
              </a:rPr>
              <a:t>C</a:t>
            </a:r>
            <a:r>
              <a:rPr lang="he-IL" sz="2000" dirty="0">
                <a:solidFill>
                  <a:srgbClr val="11A4AB"/>
                </a:solidFill>
                <a:ea typeface="Times New Roman" panose="02020603050405020304" pitchFamily="18" charset="0"/>
              </a:rPr>
              <a:t> יש אטום חמצן שעליו זוגות אלקטרונים בלתי קושרים, אך אין אטום מימן חשוף מאלקטרונים). בין מולקולות חומר </a:t>
            </a:r>
            <a:r>
              <a:rPr lang="en-US" sz="2000" dirty="0">
                <a:solidFill>
                  <a:srgbClr val="11A4AB"/>
                </a:solidFill>
                <a:ea typeface="Times New Roman" panose="02020603050405020304" pitchFamily="18" charset="0"/>
              </a:rPr>
              <a:t>C</a:t>
            </a:r>
            <a:r>
              <a:rPr lang="he-IL" sz="2000" dirty="0">
                <a:solidFill>
                  <a:srgbClr val="11A4AB"/>
                </a:solidFill>
                <a:ea typeface="Times New Roman" panose="02020603050405020304" pitchFamily="18" charset="0"/>
              </a:rPr>
              <a:t> יש אינטראקציות ו.ד.ו. בלבד, והן חלשות מקשרי מימן ואינטראקציות ו.ד.ו. שבין המולקולות חומר </a:t>
            </a:r>
            <a:r>
              <a:rPr lang="en-US" sz="2000" dirty="0">
                <a:solidFill>
                  <a:srgbClr val="11A4AB"/>
                </a:solidFill>
                <a:ea typeface="Times New Roman" panose="02020603050405020304" pitchFamily="18" charset="0"/>
              </a:rPr>
              <a:t>B</a:t>
            </a:r>
            <a:r>
              <a:rPr lang="he-IL" sz="2000" dirty="0">
                <a:solidFill>
                  <a:srgbClr val="11A4AB"/>
                </a:solidFill>
                <a:ea typeface="Times New Roman" panose="02020603050405020304" pitchFamily="18" charset="0"/>
              </a:rPr>
              <a:t> (נדרשת פחות אנרגיה לניתוק הקשרים שבין המולקולות של חומר </a:t>
            </a:r>
            <a:r>
              <a:rPr lang="en-US" sz="2000" dirty="0">
                <a:solidFill>
                  <a:srgbClr val="11A4AB"/>
                </a:solidFill>
                <a:ea typeface="Times New Roman" panose="02020603050405020304" pitchFamily="18" charset="0"/>
              </a:rPr>
              <a:t>C</a:t>
            </a:r>
            <a:r>
              <a:rPr lang="he-IL" sz="2000" dirty="0">
                <a:solidFill>
                  <a:srgbClr val="11A4AB"/>
                </a:solidFill>
                <a:ea typeface="Times New Roman" panose="02020603050405020304" pitchFamily="18" charset="0"/>
              </a:rPr>
              <a:t>). לכן טמפרטורת הרתיחה של חומר </a:t>
            </a:r>
            <a:r>
              <a:rPr lang="en-US" sz="2000" dirty="0">
                <a:solidFill>
                  <a:srgbClr val="11A4AB"/>
                </a:solidFill>
                <a:ea typeface="Times New Roman" panose="02020603050405020304" pitchFamily="18" charset="0"/>
              </a:rPr>
              <a:t>C</a:t>
            </a:r>
            <a:r>
              <a:rPr lang="he-IL" sz="2000" dirty="0">
                <a:solidFill>
                  <a:srgbClr val="11A4AB"/>
                </a:solidFill>
                <a:ea typeface="Times New Roman" panose="02020603050405020304" pitchFamily="18" charset="0"/>
              </a:rPr>
              <a:t> נמוכה מטמפרטורת הרתיחה של חומר </a:t>
            </a:r>
            <a:r>
              <a:rPr lang="en-US" sz="2000" dirty="0">
                <a:solidFill>
                  <a:srgbClr val="11A4AB"/>
                </a:solidFill>
                <a:ea typeface="Times New Roman" panose="02020603050405020304" pitchFamily="18" charset="0"/>
              </a:rPr>
              <a:t>B</a:t>
            </a:r>
            <a:r>
              <a:rPr lang="he-IL" sz="2000" dirty="0">
                <a:solidFill>
                  <a:srgbClr val="11A4AB"/>
                </a:solidFill>
                <a:ea typeface="Times New Roman" panose="02020603050405020304" pitchFamily="18" charset="0"/>
              </a:rPr>
              <a:t>.</a:t>
            </a:r>
            <a:endParaRPr lang="en-US" sz="2000" b="1" dirty="0">
              <a:solidFill>
                <a:srgbClr val="11A4AB"/>
              </a:solidFill>
              <a:ea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926646" y="5071112"/>
            <a:ext cx="4998666" cy="1586355"/>
          </a:xfrm>
          <a:prstGeom prst="rect">
            <a:avLst/>
          </a:prstGeom>
        </p:spPr>
      </p:pic>
      <p:sp>
        <p:nvSpPr>
          <p:cNvPr id="12" name="Rectangle 11"/>
          <p:cNvSpPr/>
          <p:nvPr/>
        </p:nvSpPr>
        <p:spPr>
          <a:xfrm>
            <a:off x="5813658" y="5311315"/>
            <a:ext cx="1300240" cy="646331"/>
          </a:xfrm>
          <a:prstGeom prst="rect">
            <a:avLst/>
          </a:prstGeom>
        </p:spPr>
        <p:txBody>
          <a:bodyPr wrap="square">
            <a:spAutoFit/>
          </a:bodyPr>
          <a:lstStyle/>
          <a:p>
            <a:pPr>
              <a:lnSpc>
                <a:spcPct val="150000"/>
              </a:lnSpc>
            </a:pPr>
            <a:r>
              <a:rPr lang="he-IL" sz="2400" dirty="0">
                <a:ea typeface="Times New Roman" panose="02020603050405020304" pitchFamily="18" charset="0"/>
                <a:cs typeface="David" panose="020E0502060401010101" pitchFamily="34" charset="-79"/>
              </a:rPr>
              <a:t>חומר </a:t>
            </a:r>
            <a:r>
              <a:rPr lang="en-US" sz="2400" dirty="0">
                <a:ea typeface="Times New Roman" panose="02020603050405020304" pitchFamily="18" charset="0"/>
                <a:cs typeface="David" panose="020E0502060401010101" pitchFamily="34" charset="-79"/>
              </a:rPr>
              <a:t>C</a:t>
            </a:r>
            <a:r>
              <a:rPr lang="he-IL" sz="2400" dirty="0">
                <a:ea typeface="Times New Roman" panose="02020603050405020304" pitchFamily="18" charset="0"/>
                <a:cs typeface="David" panose="020E0502060401010101" pitchFamily="34" charset="-79"/>
              </a:rPr>
              <a:t>:</a:t>
            </a:r>
            <a:endParaRPr lang="en-US" sz="2400" b="1" dirty="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259133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6469D9-7AB5-4B51-A971-96A91FB99D24}"/>
              </a:ext>
            </a:extLst>
          </p:cNvPr>
          <p:cNvSpPr>
            <a:spLocks noGrp="1"/>
          </p:cNvSpPr>
          <p:nvPr>
            <p:ph type="title"/>
          </p:nvPr>
        </p:nvSpPr>
        <p:spPr/>
        <p:txBody>
          <a:bodyPr/>
          <a:lstStyle/>
          <a:p>
            <a:r>
              <a:rPr lang="he-IL" dirty="0"/>
              <a:t>כותרת</a:t>
            </a:r>
            <a:endParaRPr lang="en-US" dirty="0"/>
          </a:p>
        </p:txBody>
      </p:sp>
      <p:sp>
        <p:nvSpPr>
          <p:cNvPr id="11" name="מציין מיקום תוכן 10">
            <a:extLst>
              <a:ext uri="{FF2B5EF4-FFF2-40B4-BE49-F238E27FC236}">
                <a16:creationId xmlns:a16="http://schemas.microsoft.com/office/drawing/2014/main" id="{AB8BD618-A489-477B-BCFF-DD00331D5EAB}"/>
              </a:ext>
            </a:extLst>
          </p:cNvPr>
          <p:cNvSpPr>
            <a:spLocks noGrp="1"/>
          </p:cNvSpPr>
          <p:nvPr>
            <p:ph sz="quarter" idx="10"/>
          </p:nvPr>
        </p:nvSpPr>
        <p:spPr/>
        <p:txBody>
          <a:bodyPr/>
          <a:lstStyle/>
          <a:p>
            <a:r>
              <a:rPr lang="he-IL" dirty="0"/>
              <a:t>סרקו את קוד ה-</a:t>
            </a:r>
            <a:r>
              <a:rPr lang="en-US" dirty="0"/>
              <a:t>QR</a:t>
            </a:r>
            <a:r>
              <a:rPr lang="he-IL" dirty="0"/>
              <a:t> וענו על השאלות</a:t>
            </a:r>
          </a:p>
          <a:p>
            <a:endParaRPr lang="he-IL" dirty="0"/>
          </a:p>
          <a:p>
            <a:endParaRPr lang="he-IL" dirty="0"/>
          </a:p>
          <a:p>
            <a:pPr marL="0" indent="0">
              <a:buNone/>
            </a:pPr>
            <a:r>
              <a:rPr lang="he-IL" b="1" dirty="0">
                <a:solidFill>
                  <a:srgbClr val="12B4BC"/>
                </a:solidFill>
              </a:rPr>
              <a:t>			בהצלחה לכולם!</a:t>
            </a:r>
          </a:p>
          <a:p>
            <a:endParaRPr lang="he-IL" dirty="0"/>
          </a:p>
        </p:txBody>
      </p:sp>
      <p:pic>
        <p:nvPicPr>
          <p:cNvPr id="7" name="תמונה 6" descr="תמונה שמכילה אובייקט, שעון&#10;&#10;התיאור נוצר באופן אוטומטי">
            <a:extLst>
              <a:ext uri="{FF2B5EF4-FFF2-40B4-BE49-F238E27FC236}">
                <a16:creationId xmlns:a16="http://schemas.microsoft.com/office/drawing/2014/main" id="{300B5EBA-5684-439B-82F6-2B288C3AC2CB}"/>
              </a:ext>
            </a:extLst>
          </p:cNvPr>
          <p:cNvPicPr>
            <a:picLocks noChangeAspect="1"/>
          </p:cNvPicPr>
          <p:nvPr/>
        </p:nvPicPr>
        <p:blipFill rotWithShape="1">
          <a:blip r:embed="rId3" cstate="print">
            <a:clrChange>
              <a:clrFrom>
                <a:srgbClr val="F3F2EE"/>
              </a:clrFrom>
              <a:clrTo>
                <a:srgbClr val="F3F2EE">
                  <a:alpha val="0"/>
                </a:srgbClr>
              </a:clrTo>
            </a:clrChange>
            <a:extLst>
              <a:ext uri="{28A0092B-C50C-407E-A947-70E740481C1C}">
                <a14:useLocalDpi xmlns:a14="http://schemas.microsoft.com/office/drawing/2010/main" val="0"/>
              </a:ext>
            </a:extLst>
          </a:blip>
          <a:srcRect l="8528" t="21296" r="8702"/>
          <a:stretch/>
        </p:blipFill>
        <p:spPr>
          <a:xfrm flipH="1">
            <a:off x="-1" y="4314285"/>
            <a:ext cx="2277745" cy="2037982"/>
          </a:xfrm>
          <a:prstGeom prst="rect">
            <a:avLst/>
          </a:prstGeom>
        </p:spPr>
      </p:pic>
      <p:sp>
        <p:nvSpPr>
          <p:cNvPr id="6" name="מלבן 5">
            <a:extLst>
              <a:ext uri="{FF2B5EF4-FFF2-40B4-BE49-F238E27FC236}">
                <a16:creationId xmlns:a16="http://schemas.microsoft.com/office/drawing/2014/main" id="{D989127E-4432-4D24-8B7A-2550CB04B507}"/>
              </a:ext>
            </a:extLst>
          </p:cNvPr>
          <p:cNvSpPr/>
          <p:nvPr/>
        </p:nvSpPr>
        <p:spPr>
          <a:xfrm>
            <a:off x="635507" y="828252"/>
            <a:ext cx="2145138" cy="646331"/>
          </a:xfrm>
          <a:prstGeom prst="rect">
            <a:avLst/>
          </a:prstGeom>
        </p:spPr>
        <p:txBody>
          <a:bodyPr wrap="none">
            <a:spAutoFit/>
          </a:bodyPr>
          <a:lstStyle/>
          <a:p>
            <a:r>
              <a:rPr lang="he-IL" sz="3600" dirty="0">
                <a:solidFill>
                  <a:srgbClr val="192A72"/>
                </a:solidFill>
                <a:latin typeface="Varela Round" panose="00000500000000000000" pitchFamily="2" charset="-79"/>
                <a:cs typeface="Varela Round" panose="00000500000000000000" pitchFamily="2" charset="-79"/>
              </a:rPr>
              <a:t>סרקו אותי</a:t>
            </a:r>
          </a:p>
        </p:txBody>
      </p:sp>
      <p:pic>
        <p:nvPicPr>
          <p:cNvPr id="3" name="Picture 2"/>
          <p:cNvPicPr>
            <a:picLocks noChangeAspect="1"/>
          </p:cNvPicPr>
          <p:nvPr/>
        </p:nvPicPr>
        <p:blipFill>
          <a:blip r:embed="rId4"/>
          <a:stretch>
            <a:fillRect/>
          </a:stretch>
        </p:blipFill>
        <p:spPr>
          <a:xfrm>
            <a:off x="4851133" y="3175094"/>
            <a:ext cx="3450386" cy="3014230"/>
          </a:xfrm>
          <a:prstGeom prst="rect">
            <a:avLst/>
          </a:prstGeom>
        </p:spPr>
      </p:pic>
    </p:spTree>
    <p:extLst>
      <p:ext uri="{BB962C8B-B14F-4D97-AF65-F5344CB8AC3E}">
        <p14:creationId xmlns:p14="http://schemas.microsoft.com/office/powerpoint/2010/main" val="20494002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אינטראקציות </a:t>
            </a:r>
            <a:r>
              <a:rPr lang="he-IL" dirty="0" err="1"/>
              <a:t>ון</a:t>
            </a:r>
            <a:r>
              <a:rPr lang="he-IL" dirty="0"/>
              <a:t>-דר-ואלס</a:t>
            </a:r>
          </a:p>
        </p:txBody>
      </p:sp>
      <p:sp>
        <p:nvSpPr>
          <p:cNvPr id="8"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p:txBody>
          <a:bodyPr/>
          <a:lstStyle/>
          <a:p>
            <a:r>
              <a:rPr lang="he-IL" dirty="0"/>
              <a:t>פתרון תרגילים נבחרים שניתנו כשיעורי בית</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515273" y="1503530"/>
            <a:ext cx="11161453" cy="5213827"/>
          </a:xfrm>
        </p:spPr>
        <p:txBody>
          <a:bodyPr>
            <a:normAutofit/>
          </a:bodyPr>
          <a:lstStyle/>
          <a:p>
            <a:pPr marL="0" indent="0">
              <a:lnSpc>
                <a:spcPct val="150000"/>
              </a:lnSpc>
              <a:buNone/>
            </a:pPr>
            <a:r>
              <a:rPr lang="he-IL" dirty="0"/>
              <a:t>לאיזה חומר (</a:t>
            </a:r>
            <a:r>
              <a:rPr lang="en-US" dirty="0"/>
              <a:t>A</a:t>
            </a:r>
            <a:r>
              <a:rPr lang="he-IL" dirty="0"/>
              <a:t> או </a:t>
            </a:r>
            <a:r>
              <a:rPr lang="en-US" dirty="0"/>
              <a:t>B</a:t>
            </a:r>
            <a:r>
              <a:rPr lang="he-IL" dirty="0"/>
              <a:t>) בכל זוג חומרים, </a:t>
            </a:r>
          </a:p>
          <a:p>
            <a:pPr marL="0" indent="0">
              <a:lnSpc>
                <a:spcPct val="150000"/>
              </a:lnSpc>
              <a:buNone/>
            </a:pPr>
            <a:r>
              <a:rPr lang="he-IL" dirty="0">
                <a:solidFill>
                  <a:srgbClr val="192A72"/>
                </a:solidFill>
              </a:rPr>
              <a:t>תהייה</a:t>
            </a:r>
            <a:r>
              <a:rPr lang="he-IL" dirty="0">
                <a:solidFill>
                  <a:srgbClr val="FF0000"/>
                </a:solidFill>
              </a:rPr>
              <a:t> </a:t>
            </a:r>
            <a:r>
              <a:rPr lang="he-IL" dirty="0"/>
              <a:t>טמפרטורת רתיחה גבוהה יותר?</a:t>
            </a:r>
          </a:p>
          <a:p>
            <a:pPr marL="0" indent="0">
              <a:lnSpc>
                <a:spcPct val="150000"/>
              </a:lnSpc>
              <a:buNone/>
            </a:pPr>
            <a:endParaRPr lang="he-IL" dirty="0"/>
          </a:p>
        </p:txBody>
      </p:sp>
      <p:pic>
        <p:nvPicPr>
          <p:cNvPr id="4" name="Picture 3"/>
          <p:cNvPicPr>
            <a:picLocks noChangeAspect="1"/>
          </p:cNvPicPr>
          <p:nvPr/>
        </p:nvPicPr>
        <p:blipFill>
          <a:blip r:embed="rId3"/>
          <a:stretch>
            <a:fillRect/>
          </a:stretch>
        </p:blipFill>
        <p:spPr>
          <a:xfrm>
            <a:off x="703590" y="1409610"/>
            <a:ext cx="5088158" cy="4989221"/>
          </a:xfrm>
          <a:prstGeom prst="rect">
            <a:avLst/>
          </a:prstGeom>
        </p:spPr>
      </p:pic>
      <p:sp>
        <p:nvSpPr>
          <p:cNvPr id="10" name="Rounded Rectangle 9"/>
          <p:cNvSpPr/>
          <p:nvPr/>
        </p:nvSpPr>
        <p:spPr>
          <a:xfrm>
            <a:off x="1328623" y="3797337"/>
            <a:ext cx="410622" cy="31650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328623" y="4271564"/>
            <a:ext cx="410622" cy="31650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28623" y="4736312"/>
            <a:ext cx="410622" cy="31650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970439" y="5208924"/>
            <a:ext cx="410622" cy="31650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328622" y="5650877"/>
            <a:ext cx="410622" cy="31650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970775" y="6139962"/>
            <a:ext cx="410622" cy="31650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92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515273" y="1630008"/>
            <a:ext cx="11161453" cy="3924391"/>
          </a:xfrm>
        </p:spPr>
        <p:txBody>
          <a:bodyPr>
            <a:normAutofit/>
          </a:bodyPr>
          <a:lstStyle/>
          <a:p>
            <a:pPr marL="0" indent="0">
              <a:lnSpc>
                <a:spcPct val="150000"/>
              </a:lnSpc>
              <a:buNone/>
            </a:pPr>
            <a:r>
              <a:rPr lang="he-IL" sz="2800" dirty="0">
                <a:solidFill>
                  <a:srgbClr val="192A72"/>
                </a:solidFill>
              </a:rPr>
              <a:t>סידרנו את </a:t>
            </a:r>
            <a:r>
              <a:rPr lang="he-IL" sz="2800" dirty="0" err="1">
                <a:solidFill>
                  <a:srgbClr val="192A72"/>
                </a:solidFill>
              </a:rPr>
              <a:t>ההידרידים</a:t>
            </a:r>
            <a:r>
              <a:rPr lang="he-IL" sz="2800" dirty="0">
                <a:solidFill>
                  <a:srgbClr val="192A72"/>
                </a:solidFill>
              </a:rPr>
              <a:t> הבאים </a:t>
            </a:r>
            <a:br>
              <a:rPr lang="en-US" sz="2800" dirty="0">
                <a:solidFill>
                  <a:srgbClr val="192A72"/>
                </a:solidFill>
              </a:rPr>
            </a:br>
            <a:r>
              <a:rPr lang="he-IL" sz="2800" dirty="0">
                <a:solidFill>
                  <a:srgbClr val="192A72"/>
                </a:solidFill>
              </a:rPr>
              <a:t>על פי חוזק אינטראקציות ו.ד.ו.</a:t>
            </a:r>
          </a:p>
          <a:p>
            <a:pPr marL="0" indent="0">
              <a:lnSpc>
                <a:spcPct val="150000"/>
              </a:lnSpc>
              <a:buNone/>
            </a:pPr>
            <a:r>
              <a:rPr lang="he-IL" sz="2800" dirty="0">
                <a:solidFill>
                  <a:srgbClr val="192A72"/>
                </a:solidFill>
              </a:rPr>
              <a:t>(הבא לידי ביטוי בטמפרטורות </a:t>
            </a:r>
          </a:p>
          <a:p>
            <a:pPr marL="0" indent="0">
              <a:lnSpc>
                <a:spcPct val="150000"/>
              </a:lnSpc>
              <a:buNone/>
            </a:pPr>
            <a:r>
              <a:rPr lang="he-IL" sz="2800" dirty="0">
                <a:solidFill>
                  <a:srgbClr val="192A72"/>
                </a:solidFill>
              </a:rPr>
              <a:t>היתוך ורתיחה).</a:t>
            </a: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graphicFrame>
        <p:nvGraphicFramePr>
          <p:cNvPr id="8" name="Table 5"/>
          <p:cNvGraphicFramePr>
            <a:graphicFrameLocks noGrp="1"/>
          </p:cNvGraphicFramePr>
          <p:nvPr>
            <p:extLst>
              <p:ext uri="{D42A27DB-BD31-4B8C-83A1-F6EECF244321}">
                <p14:modId xmlns:p14="http://schemas.microsoft.com/office/powerpoint/2010/main" val="3067677954"/>
              </p:ext>
            </p:extLst>
          </p:nvPr>
        </p:nvGraphicFramePr>
        <p:xfrm>
          <a:off x="149512" y="1687203"/>
          <a:ext cx="6607423" cy="3810000"/>
        </p:xfrm>
        <a:graphic>
          <a:graphicData uri="http://schemas.openxmlformats.org/drawingml/2006/table">
            <a:tbl>
              <a:tblPr firstRow="1" bandRow="1">
                <a:tableStyleId>{073A0DAA-6AF3-43AB-8588-CEC1D06C72B9}</a:tableStyleId>
              </a:tblPr>
              <a:tblGrid>
                <a:gridCol w="1590254">
                  <a:extLst>
                    <a:ext uri="{9D8B030D-6E8A-4147-A177-3AD203B41FA5}">
                      <a16:colId xmlns:a16="http://schemas.microsoft.com/office/drawing/2014/main" val="3985513349"/>
                    </a:ext>
                  </a:extLst>
                </a:gridCol>
                <a:gridCol w="1636295">
                  <a:extLst>
                    <a:ext uri="{9D8B030D-6E8A-4147-A177-3AD203B41FA5}">
                      <a16:colId xmlns:a16="http://schemas.microsoft.com/office/drawing/2014/main" val="437327672"/>
                    </a:ext>
                  </a:extLst>
                </a:gridCol>
                <a:gridCol w="1600200">
                  <a:extLst>
                    <a:ext uri="{9D8B030D-6E8A-4147-A177-3AD203B41FA5}">
                      <a16:colId xmlns:a16="http://schemas.microsoft.com/office/drawing/2014/main" val="106467291"/>
                    </a:ext>
                  </a:extLst>
                </a:gridCol>
                <a:gridCol w="1780674">
                  <a:extLst>
                    <a:ext uri="{9D8B030D-6E8A-4147-A177-3AD203B41FA5}">
                      <a16:colId xmlns:a16="http://schemas.microsoft.com/office/drawing/2014/main" val="3257623676"/>
                    </a:ext>
                  </a:extLst>
                </a:gridCol>
              </a:tblGrid>
              <a:tr h="370840">
                <a:tc>
                  <a:txBody>
                    <a:bodyPr/>
                    <a:lstStyle/>
                    <a:p>
                      <a:pPr algn="ctr"/>
                      <a:r>
                        <a:rPr lang="en-US" sz="2000" dirty="0">
                          <a:solidFill>
                            <a:schemeClr val="bg1"/>
                          </a:solidFill>
                        </a:rPr>
                        <a:t>H</a:t>
                      </a:r>
                      <a:r>
                        <a:rPr lang="en-US" sz="2000" baseline="-25000" dirty="0">
                          <a:solidFill>
                            <a:schemeClr val="bg1"/>
                          </a:solidFill>
                        </a:rPr>
                        <a:t>2</a:t>
                      </a:r>
                      <a:r>
                        <a:rPr lang="en-US" sz="2000" dirty="0">
                          <a:solidFill>
                            <a:schemeClr val="bg1"/>
                          </a:solidFill>
                        </a:rPr>
                        <a:t>Te</a:t>
                      </a:r>
                      <a:endParaRPr lang="en-US" sz="2000" strike="sngStrike" dirty="0">
                        <a:solidFill>
                          <a:schemeClr val="bg1"/>
                        </a:solidFill>
                      </a:endParaRPr>
                    </a:p>
                  </a:txBody>
                  <a:tcPr anchor="ctr"/>
                </a:tc>
                <a:tc>
                  <a:txBody>
                    <a:bodyPr/>
                    <a:lstStyle/>
                    <a:p>
                      <a:pPr algn="ctr"/>
                      <a:r>
                        <a:rPr lang="en-US" sz="2000" dirty="0">
                          <a:solidFill>
                            <a:schemeClr val="bg1"/>
                          </a:solidFill>
                        </a:rPr>
                        <a:t>H</a:t>
                      </a:r>
                      <a:r>
                        <a:rPr lang="en-US" sz="2000" baseline="-25000" dirty="0">
                          <a:solidFill>
                            <a:schemeClr val="bg1"/>
                          </a:solidFill>
                        </a:rPr>
                        <a:t>2</a:t>
                      </a:r>
                      <a:r>
                        <a:rPr lang="en-US" sz="2000" dirty="0">
                          <a:solidFill>
                            <a:schemeClr val="bg1"/>
                          </a:solidFill>
                        </a:rPr>
                        <a:t>Se</a:t>
                      </a:r>
                    </a:p>
                  </a:txBody>
                  <a:tcPr anchor="ctr"/>
                </a:tc>
                <a:tc>
                  <a:txBody>
                    <a:bodyPr/>
                    <a:lstStyle/>
                    <a:p>
                      <a:pPr algn="ctr"/>
                      <a:r>
                        <a:rPr lang="en-US" sz="2000" dirty="0">
                          <a:solidFill>
                            <a:schemeClr val="bg1"/>
                          </a:solidFill>
                        </a:rPr>
                        <a:t>H</a:t>
                      </a:r>
                      <a:r>
                        <a:rPr lang="en-US" sz="2000" baseline="-25000" dirty="0">
                          <a:solidFill>
                            <a:schemeClr val="bg1"/>
                          </a:solidFill>
                        </a:rPr>
                        <a:t>2</a:t>
                      </a:r>
                      <a:r>
                        <a:rPr lang="en-US" sz="2000" dirty="0">
                          <a:solidFill>
                            <a:schemeClr val="bg1"/>
                          </a:solidFill>
                        </a:rPr>
                        <a:t>S</a:t>
                      </a:r>
                    </a:p>
                  </a:txBody>
                  <a:tcPr anchor="ctr"/>
                </a:tc>
                <a:tc>
                  <a:txBody>
                    <a:bodyPr/>
                    <a:lstStyle/>
                    <a:p>
                      <a:pPr algn="ctr"/>
                      <a:r>
                        <a:rPr lang="he-IL" sz="2000" dirty="0">
                          <a:solidFill>
                            <a:schemeClr val="bg1"/>
                          </a:solidFill>
                        </a:rPr>
                        <a:t>קריטריון</a:t>
                      </a:r>
                      <a:r>
                        <a:rPr lang="he-IL" sz="2000" baseline="0" dirty="0">
                          <a:solidFill>
                            <a:schemeClr val="bg1"/>
                          </a:solidFill>
                        </a:rPr>
                        <a:t> להשוואה</a:t>
                      </a:r>
                      <a:endParaRPr lang="en-US" sz="2000" dirty="0">
                        <a:solidFill>
                          <a:schemeClr val="bg1"/>
                        </a:solidFill>
                      </a:endParaRPr>
                    </a:p>
                  </a:txBody>
                  <a:tcPr anchor="ctr"/>
                </a:tc>
                <a:extLst>
                  <a:ext uri="{0D108BD9-81ED-4DB2-BD59-A6C34878D82A}">
                    <a16:rowId xmlns:a16="http://schemas.microsoft.com/office/drawing/2014/main" val="1003972450"/>
                  </a:ext>
                </a:extLst>
              </a:tr>
              <a:tr h="37084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a:ln>
                            <a:noFill/>
                          </a:ln>
                          <a:solidFill>
                            <a:srgbClr val="002060"/>
                          </a:solidFill>
                          <a:effectLst/>
                          <a:uLnTx/>
                          <a:uFillTx/>
                          <a:latin typeface="Varela Round"/>
                          <a:ea typeface="+mn-ea"/>
                          <a:cs typeface="Varela Round"/>
                        </a:rPr>
                        <a:t>זוויתית</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זוויתית</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algn="ctr"/>
                      <a:r>
                        <a:rPr lang="he-IL" sz="2000" dirty="0"/>
                        <a:t>זוויתית</a:t>
                      </a:r>
                      <a:endParaRPr lang="en-US" sz="2000" dirty="0"/>
                    </a:p>
                  </a:txBody>
                  <a:tcPr anchor="ctr"/>
                </a:tc>
                <a:tc>
                  <a:txBody>
                    <a:bodyPr/>
                    <a:lstStyle/>
                    <a:p>
                      <a:pPr algn="ctr"/>
                      <a:r>
                        <a:rPr lang="he-IL" sz="2000" dirty="0"/>
                        <a:t>צורת המולקולה</a:t>
                      </a:r>
                      <a:endParaRPr lang="en-US" sz="2000" dirty="0"/>
                    </a:p>
                  </a:txBody>
                  <a:tcPr anchor="ctr"/>
                </a:tc>
                <a:extLst>
                  <a:ext uri="{0D108BD9-81ED-4DB2-BD59-A6C34878D82A}">
                    <a16:rowId xmlns:a16="http://schemas.microsoft.com/office/drawing/2014/main" val="1436128380"/>
                  </a:ext>
                </a:extLst>
              </a:tr>
              <a:tr h="37084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54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36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algn="ctr"/>
                      <a:r>
                        <a:rPr lang="he-IL" sz="2000" dirty="0"/>
                        <a:t>18 אלקטרונים</a:t>
                      </a:r>
                      <a:endParaRPr lang="en-US" sz="2000" dirty="0"/>
                    </a:p>
                  </a:txBody>
                  <a:tcPr anchor="ctr"/>
                </a:tc>
                <a:tc>
                  <a:txBody>
                    <a:bodyPr/>
                    <a:lstStyle/>
                    <a:p>
                      <a:pPr algn="ctr"/>
                      <a:r>
                        <a:rPr lang="he-IL" sz="2000" dirty="0"/>
                        <a:t>גודל ענן האלקטרונים</a:t>
                      </a:r>
                      <a:endParaRPr lang="en-US" sz="2000" dirty="0"/>
                    </a:p>
                  </a:txBody>
                  <a:tcPr anchor="ctr"/>
                </a:tc>
                <a:extLst>
                  <a:ext uri="{0D108BD9-81ED-4DB2-BD59-A6C34878D82A}">
                    <a16:rowId xmlns:a16="http://schemas.microsoft.com/office/drawing/2014/main" val="814805832"/>
                  </a:ext>
                </a:extLst>
              </a:tr>
              <a:tr h="370840">
                <a:tc gridSpan="3">
                  <a:txBody>
                    <a:bodyPr/>
                    <a:lstStyle/>
                    <a:p>
                      <a:pPr algn="ctr"/>
                      <a:r>
                        <a:rPr lang="he-IL" sz="2000" dirty="0"/>
                        <a:t>כל</a:t>
                      </a:r>
                      <a:r>
                        <a:rPr lang="he-IL" sz="2000" baseline="0" dirty="0"/>
                        <a:t> המולקולות זוויתיות ולכן בעלות </a:t>
                      </a:r>
                      <a:br>
                        <a:rPr lang="en-US" sz="2000" baseline="0" dirty="0"/>
                      </a:br>
                      <a:r>
                        <a:rPr lang="he-IL" sz="2000" baseline="0" dirty="0"/>
                        <a:t>דו-קוטב קבוע (קוטביות)</a:t>
                      </a:r>
                      <a:endParaRPr lang="en-US" sz="2000" dirty="0"/>
                    </a:p>
                  </a:txBody>
                  <a:tcPr anchor="ctr"/>
                </a:tc>
                <a:tc hMerge="1">
                  <a:txBody>
                    <a:bodyPr/>
                    <a:lstStyle/>
                    <a:p>
                      <a:pPr algn="ctr"/>
                      <a:endParaRPr lang="en-US" dirty="0"/>
                    </a:p>
                  </a:txBody>
                  <a:tcPr anchor="ctr"/>
                </a:tc>
                <a:tc hMerge="1">
                  <a:txBody>
                    <a:bodyPr/>
                    <a:lstStyle/>
                    <a:p>
                      <a:pPr algn="ctr"/>
                      <a:endParaRPr lang="en-US" dirty="0"/>
                    </a:p>
                  </a:txBody>
                  <a:tcPr anchor="ctr"/>
                </a:tc>
                <a:tc>
                  <a:txBody>
                    <a:bodyPr/>
                    <a:lstStyle/>
                    <a:p>
                      <a:pPr algn="ctr"/>
                      <a:r>
                        <a:rPr lang="he-IL" sz="2000" dirty="0"/>
                        <a:t>קוטביות</a:t>
                      </a:r>
                      <a:endParaRPr lang="en-US" sz="2000" dirty="0"/>
                    </a:p>
                  </a:txBody>
                  <a:tcPr anchor="ctr"/>
                </a:tc>
                <a:extLst>
                  <a:ext uri="{0D108BD9-81ED-4DB2-BD59-A6C34878D82A}">
                    <a16:rowId xmlns:a16="http://schemas.microsoft.com/office/drawing/2014/main" val="685032364"/>
                  </a:ext>
                </a:extLst>
              </a:tr>
              <a:tr h="370840">
                <a:tc gridSpan="3">
                  <a:txBody>
                    <a:bodyPr/>
                    <a:lstStyle/>
                    <a:p>
                      <a:pPr marL="0" marR="0" lvl="0" indent="0" algn="ctr" defTabSz="914491" rtl="1" eaLnBrk="1" fontAlgn="auto" latinLnBrk="0" hangingPunct="1">
                        <a:lnSpc>
                          <a:spcPct val="130000"/>
                        </a:lnSpc>
                        <a:spcBef>
                          <a:spcPts val="0"/>
                        </a:spcBef>
                        <a:spcAft>
                          <a:spcPts val="0"/>
                        </a:spcAft>
                        <a:buClrTx/>
                        <a:buSzTx/>
                        <a:buFontTx/>
                        <a:buNone/>
                        <a:tabLst/>
                        <a:defRPr/>
                      </a:pPr>
                      <a:r>
                        <a:rPr lang="en-US" sz="2200" b="1" dirty="0">
                          <a:solidFill>
                            <a:srgbClr val="11A4AB"/>
                          </a:solidFill>
                        </a:rPr>
                        <a:t>H</a:t>
                      </a:r>
                      <a:r>
                        <a:rPr lang="en-US" sz="2200" b="1" baseline="-25000" dirty="0">
                          <a:solidFill>
                            <a:srgbClr val="11A4AB"/>
                          </a:solidFill>
                        </a:rPr>
                        <a:t>2</a:t>
                      </a:r>
                      <a:r>
                        <a:rPr lang="en-US" sz="2200" b="1" dirty="0">
                          <a:solidFill>
                            <a:srgbClr val="11A4AB"/>
                          </a:solidFill>
                        </a:rPr>
                        <a:t>Te   &gt;  H</a:t>
                      </a:r>
                      <a:r>
                        <a:rPr lang="en-US" sz="2200" b="1" baseline="-25000" dirty="0">
                          <a:solidFill>
                            <a:srgbClr val="11A4AB"/>
                          </a:solidFill>
                        </a:rPr>
                        <a:t>2</a:t>
                      </a:r>
                      <a:r>
                        <a:rPr lang="en-US" sz="2200" b="1" dirty="0">
                          <a:solidFill>
                            <a:srgbClr val="11A4AB"/>
                          </a:solidFill>
                        </a:rPr>
                        <a:t>Se   &gt;   H</a:t>
                      </a:r>
                      <a:r>
                        <a:rPr lang="en-US" sz="2200" b="1" baseline="-25000" dirty="0">
                          <a:solidFill>
                            <a:srgbClr val="11A4AB"/>
                          </a:solidFill>
                        </a:rPr>
                        <a:t>2</a:t>
                      </a:r>
                      <a:r>
                        <a:rPr lang="en-US" sz="2200" b="1" dirty="0">
                          <a:solidFill>
                            <a:srgbClr val="11A4AB"/>
                          </a:solidFill>
                        </a:rPr>
                        <a:t>S </a:t>
                      </a:r>
                    </a:p>
                  </a:txBody>
                  <a:tcPr anchor="ctr"/>
                </a:tc>
                <a:tc hMerge="1">
                  <a:txBody>
                    <a:bodyPr/>
                    <a:lstStyle/>
                    <a:p>
                      <a:pPr algn="ctr"/>
                      <a:endParaRPr lang="en-US"/>
                    </a:p>
                  </a:txBody>
                  <a:tcPr anchor="ctr"/>
                </a:tc>
                <a:tc hMerge="1">
                  <a:txBody>
                    <a:bodyPr/>
                    <a:lstStyle/>
                    <a:p>
                      <a:pPr algn="ctr"/>
                      <a:endParaRPr lang="en-US" dirty="0"/>
                    </a:p>
                  </a:txBody>
                  <a:tcPr anchor="ctr"/>
                </a:tc>
                <a:tc>
                  <a:txBody>
                    <a:bodyPr/>
                    <a:lstStyle/>
                    <a:p>
                      <a:pPr algn="ctr"/>
                      <a:r>
                        <a:rPr lang="he-IL" sz="2000" dirty="0"/>
                        <a:t>המסקנה המתבקשת מהנתונים</a:t>
                      </a:r>
                      <a:endParaRPr lang="en-US" sz="2000" dirty="0"/>
                    </a:p>
                  </a:txBody>
                  <a:tcPr anchor="ctr"/>
                </a:tc>
                <a:extLst>
                  <a:ext uri="{0D108BD9-81ED-4DB2-BD59-A6C34878D82A}">
                    <a16:rowId xmlns:a16="http://schemas.microsoft.com/office/drawing/2014/main" val="916127341"/>
                  </a:ext>
                </a:extLst>
              </a:tr>
            </a:tbl>
          </a:graphicData>
        </a:graphic>
      </p:graphicFrame>
      <p:sp>
        <p:nvSpPr>
          <p:cNvPr id="6" name="מציין מיקום טקסט 13">
            <a:extLst>
              <a:ext uri="{FF2B5EF4-FFF2-40B4-BE49-F238E27FC236}">
                <a16:creationId xmlns:a16="http://schemas.microsoft.com/office/drawing/2014/main" id="{5F073F6F-B06E-4677-A445-F6E702C2E63D}"/>
              </a:ext>
            </a:extLst>
          </p:cNvPr>
          <p:cNvSpPr>
            <a:spLocks noGrp="1"/>
          </p:cNvSpPr>
          <p:nvPr>
            <p:ph type="body" sz="quarter" idx="3"/>
          </p:nvPr>
        </p:nvSpPr>
        <p:spPr>
          <a:xfrm>
            <a:off x="515273" y="1024128"/>
            <a:ext cx="11161453" cy="457200"/>
          </a:xfrm>
        </p:spPr>
        <p:txBody>
          <a:bodyPr/>
          <a:lstStyle/>
          <a:p>
            <a:r>
              <a:rPr lang="he-IL" dirty="0"/>
              <a:t>תזכורת: חוזק אינטראקציות ו.ד.ו.</a:t>
            </a:r>
          </a:p>
        </p:txBody>
      </p:sp>
    </p:spTree>
    <p:extLst>
      <p:ext uri="{BB962C8B-B14F-4D97-AF65-F5344CB8AC3E}">
        <p14:creationId xmlns:p14="http://schemas.microsoft.com/office/powerpoint/2010/main" val="6278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515273" y="1437379"/>
            <a:ext cx="11161453" cy="3924391"/>
          </a:xfrm>
        </p:spPr>
        <p:txBody>
          <a:bodyPr>
            <a:normAutofit/>
          </a:bodyPr>
          <a:lstStyle/>
          <a:p>
            <a:pPr marL="0" indent="0">
              <a:lnSpc>
                <a:spcPct val="150000"/>
              </a:lnSpc>
              <a:buNone/>
            </a:pPr>
            <a:r>
              <a:rPr lang="he-IL" sz="2000" dirty="0">
                <a:solidFill>
                  <a:srgbClr val="192A72"/>
                </a:solidFill>
              </a:rPr>
              <a:t>נוסיף עוד </a:t>
            </a:r>
            <a:r>
              <a:rPr lang="he-IL" sz="2000" dirty="0" err="1">
                <a:solidFill>
                  <a:srgbClr val="192A72"/>
                </a:solidFill>
              </a:rPr>
              <a:t>הידריד</a:t>
            </a:r>
            <a:r>
              <a:rPr lang="he-IL" sz="2000" dirty="0">
                <a:solidFill>
                  <a:srgbClr val="192A72"/>
                </a:solidFill>
              </a:rPr>
              <a:t> לטבלה: </a:t>
            </a:r>
            <a:r>
              <a:rPr lang="en-US" sz="2000" dirty="0">
                <a:solidFill>
                  <a:srgbClr val="192A72"/>
                </a:solidFill>
              </a:rPr>
              <a:t>H</a:t>
            </a:r>
            <a:r>
              <a:rPr lang="en-US" sz="2000" baseline="-25000" dirty="0">
                <a:solidFill>
                  <a:srgbClr val="192A72"/>
                </a:solidFill>
              </a:rPr>
              <a:t>2</a:t>
            </a:r>
            <a:r>
              <a:rPr lang="en-US" sz="2000" dirty="0">
                <a:solidFill>
                  <a:srgbClr val="192A72"/>
                </a:solidFill>
              </a:rPr>
              <a:t>O</a:t>
            </a:r>
            <a:r>
              <a:rPr lang="he-IL" sz="2000" dirty="0">
                <a:solidFill>
                  <a:srgbClr val="192A72"/>
                </a:solidFill>
              </a:rPr>
              <a:t>.</a:t>
            </a:r>
          </a:p>
          <a:p>
            <a:pPr marL="0" indent="0">
              <a:lnSpc>
                <a:spcPct val="150000"/>
              </a:lnSpc>
              <a:buNone/>
            </a:pPr>
            <a:r>
              <a:rPr lang="he-IL" sz="2000" dirty="0">
                <a:solidFill>
                  <a:srgbClr val="192A72"/>
                </a:solidFill>
              </a:rPr>
              <a:t>למים ענן אלקטרונים קטן ביותר </a:t>
            </a:r>
          </a:p>
          <a:p>
            <a:pPr marL="0" indent="0">
              <a:lnSpc>
                <a:spcPct val="150000"/>
              </a:lnSpc>
              <a:buNone/>
            </a:pPr>
            <a:r>
              <a:rPr lang="he-IL" sz="2000" dirty="0">
                <a:solidFill>
                  <a:srgbClr val="192A72"/>
                </a:solidFill>
              </a:rPr>
              <a:t>ולכן נצפה לטמפרטורות </a:t>
            </a:r>
            <a:r>
              <a:rPr lang="he-IL" sz="2000" b="1" dirty="0">
                <a:solidFill>
                  <a:srgbClr val="192A72"/>
                </a:solidFill>
              </a:rPr>
              <a:t>ה</a:t>
            </a:r>
            <a:r>
              <a:rPr lang="he-IL" sz="2000" dirty="0">
                <a:solidFill>
                  <a:srgbClr val="192A72"/>
                </a:solidFill>
              </a:rPr>
              <a:t>היתוך </a:t>
            </a:r>
          </a:p>
          <a:p>
            <a:pPr marL="0" indent="0">
              <a:lnSpc>
                <a:spcPct val="150000"/>
              </a:lnSpc>
              <a:buNone/>
            </a:pPr>
            <a:r>
              <a:rPr lang="he-IL" sz="2000" dirty="0">
                <a:solidFill>
                  <a:srgbClr val="192A72"/>
                </a:solidFill>
              </a:rPr>
              <a:t>ו</a:t>
            </a:r>
            <a:r>
              <a:rPr lang="he-IL" sz="2000" b="1" dirty="0">
                <a:solidFill>
                  <a:srgbClr val="192A72"/>
                </a:solidFill>
              </a:rPr>
              <a:t>ה</a:t>
            </a:r>
            <a:r>
              <a:rPr lang="he-IL" sz="2000" dirty="0">
                <a:solidFill>
                  <a:srgbClr val="192A72"/>
                </a:solidFill>
              </a:rPr>
              <a:t>רתיחה הנמוכות ביותר מבין כל </a:t>
            </a:r>
          </a:p>
          <a:p>
            <a:pPr marL="0" indent="0">
              <a:lnSpc>
                <a:spcPct val="150000"/>
              </a:lnSpc>
              <a:buNone/>
            </a:pPr>
            <a:r>
              <a:rPr lang="he-IL" sz="2000" dirty="0" err="1">
                <a:solidFill>
                  <a:srgbClr val="192A72"/>
                </a:solidFill>
              </a:rPr>
              <a:t>ההידרידים</a:t>
            </a:r>
            <a:r>
              <a:rPr lang="he-IL" sz="2000" dirty="0">
                <a:solidFill>
                  <a:srgbClr val="192A72"/>
                </a:solidFill>
              </a:rPr>
              <a:t>.  </a:t>
            </a:r>
          </a:p>
          <a:p>
            <a:pPr marL="0" indent="0">
              <a:lnSpc>
                <a:spcPct val="150000"/>
              </a:lnSpc>
              <a:buNone/>
            </a:pPr>
            <a:r>
              <a:rPr lang="he-IL" sz="2800" dirty="0">
                <a:solidFill>
                  <a:srgbClr val="192A72"/>
                </a:solidFill>
              </a:rPr>
              <a:t>		אבל....</a:t>
            </a:r>
          </a:p>
          <a:p>
            <a:pPr marL="0" indent="0">
              <a:lnSpc>
                <a:spcPct val="150000"/>
              </a:lnSpc>
              <a:buNone/>
            </a:pPr>
            <a:endParaRPr lang="he-IL" sz="2800" dirty="0">
              <a:solidFill>
                <a:srgbClr val="192A72"/>
              </a:solidFill>
            </a:endParaRP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graphicFrame>
        <p:nvGraphicFramePr>
          <p:cNvPr id="8" name="Table 5"/>
          <p:cNvGraphicFramePr>
            <a:graphicFrameLocks noGrp="1"/>
          </p:cNvGraphicFramePr>
          <p:nvPr>
            <p:extLst>
              <p:ext uri="{D42A27DB-BD31-4B8C-83A1-F6EECF244321}">
                <p14:modId xmlns:p14="http://schemas.microsoft.com/office/powerpoint/2010/main" val="2725869949"/>
              </p:ext>
            </p:extLst>
          </p:nvPr>
        </p:nvGraphicFramePr>
        <p:xfrm>
          <a:off x="149509" y="1633347"/>
          <a:ext cx="7800959" cy="3810000"/>
        </p:xfrm>
        <a:graphic>
          <a:graphicData uri="http://schemas.openxmlformats.org/drawingml/2006/table">
            <a:tbl>
              <a:tblPr firstRow="1" bandRow="1">
                <a:tableStyleId>{073A0DAA-6AF3-43AB-8588-CEC1D06C72B9}</a:tableStyleId>
              </a:tblPr>
              <a:tblGrid>
                <a:gridCol w="1473933">
                  <a:extLst>
                    <a:ext uri="{9D8B030D-6E8A-4147-A177-3AD203B41FA5}">
                      <a16:colId xmlns:a16="http://schemas.microsoft.com/office/drawing/2014/main" val="3985513349"/>
                    </a:ext>
                  </a:extLst>
                </a:gridCol>
                <a:gridCol w="1473933">
                  <a:extLst>
                    <a:ext uri="{9D8B030D-6E8A-4147-A177-3AD203B41FA5}">
                      <a16:colId xmlns:a16="http://schemas.microsoft.com/office/drawing/2014/main" val="2845716583"/>
                    </a:ext>
                  </a:extLst>
                </a:gridCol>
                <a:gridCol w="1473933">
                  <a:extLst>
                    <a:ext uri="{9D8B030D-6E8A-4147-A177-3AD203B41FA5}">
                      <a16:colId xmlns:a16="http://schemas.microsoft.com/office/drawing/2014/main" val="859714862"/>
                    </a:ext>
                  </a:extLst>
                </a:gridCol>
                <a:gridCol w="1473933">
                  <a:extLst>
                    <a:ext uri="{9D8B030D-6E8A-4147-A177-3AD203B41FA5}">
                      <a16:colId xmlns:a16="http://schemas.microsoft.com/office/drawing/2014/main" val="106474472"/>
                    </a:ext>
                  </a:extLst>
                </a:gridCol>
                <a:gridCol w="1905227">
                  <a:extLst>
                    <a:ext uri="{9D8B030D-6E8A-4147-A177-3AD203B41FA5}">
                      <a16:colId xmlns:a16="http://schemas.microsoft.com/office/drawing/2014/main" val="3257623676"/>
                    </a:ext>
                  </a:extLst>
                </a:gridCol>
              </a:tblGrid>
              <a:tr h="370840">
                <a:tc>
                  <a:txBody>
                    <a:bodyPr/>
                    <a:lstStyle/>
                    <a:p>
                      <a:pPr algn="ctr"/>
                      <a:r>
                        <a:rPr lang="en-US" sz="2000" dirty="0">
                          <a:solidFill>
                            <a:schemeClr val="bg1"/>
                          </a:solidFill>
                        </a:rPr>
                        <a:t>H</a:t>
                      </a:r>
                      <a:r>
                        <a:rPr lang="en-US" sz="2000" baseline="-25000" dirty="0">
                          <a:solidFill>
                            <a:schemeClr val="bg1"/>
                          </a:solidFill>
                        </a:rPr>
                        <a:t>2</a:t>
                      </a:r>
                      <a:r>
                        <a:rPr lang="en-US" sz="2000" dirty="0">
                          <a:solidFill>
                            <a:schemeClr val="bg1"/>
                          </a:solidFill>
                        </a:rPr>
                        <a:t>Te</a:t>
                      </a:r>
                      <a:endParaRPr lang="en-US" sz="2000" strike="sngStrike" dirty="0">
                        <a:solidFill>
                          <a:schemeClr val="bg1"/>
                        </a:solidFill>
                      </a:endParaRPr>
                    </a:p>
                  </a:txBody>
                  <a:tcPr anchor="ctr"/>
                </a:tc>
                <a:tc>
                  <a:txBody>
                    <a:bodyPr/>
                    <a:lstStyle/>
                    <a:p>
                      <a:pPr algn="ctr"/>
                      <a:r>
                        <a:rPr lang="en-US" sz="2000" dirty="0">
                          <a:solidFill>
                            <a:schemeClr val="bg1"/>
                          </a:solidFill>
                        </a:rPr>
                        <a:t>H</a:t>
                      </a:r>
                      <a:r>
                        <a:rPr lang="en-US" sz="2000" baseline="-25000" dirty="0">
                          <a:solidFill>
                            <a:schemeClr val="bg1"/>
                          </a:solidFill>
                        </a:rPr>
                        <a:t>2</a:t>
                      </a:r>
                      <a:r>
                        <a:rPr lang="en-US" sz="2000" dirty="0">
                          <a:solidFill>
                            <a:schemeClr val="bg1"/>
                          </a:solidFill>
                        </a:rPr>
                        <a:t>Se</a:t>
                      </a:r>
                    </a:p>
                  </a:txBody>
                  <a:tcPr anchor="ctr"/>
                </a:tc>
                <a:tc>
                  <a:txBody>
                    <a:bodyPr/>
                    <a:lstStyle/>
                    <a:p>
                      <a:pPr algn="ctr"/>
                      <a:r>
                        <a:rPr lang="en-US" sz="2000" dirty="0">
                          <a:solidFill>
                            <a:schemeClr val="bg1"/>
                          </a:solidFill>
                        </a:rPr>
                        <a:t>H</a:t>
                      </a:r>
                      <a:r>
                        <a:rPr lang="en-US" sz="2000" baseline="-25000" dirty="0">
                          <a:solidFill>
                            <a:schemeClr val="bg1"/>
                          </a:solidFill>
                        </a:rPr>
                        <a:t>2</a:t>
                      </a:r>
                      <a:r>
                        <a:rPr lang="en-US" sz="2000" dirty="0">
                          <a:solidFill>
                            <a:schemeClr val="bg1"/>
                          </a:solidFill>
                        </a:rPr>
                        <a:t>S</a:t>
                      </a:r>
                    </a:p>
                  </a:txBody>
                  <a:tcPr anchor="ctr"/>
                </a:tc>
                <a:tc>
                  <a:txBody>
                    <a:bodyPr/>
                    <a:lstStyle/>
                    <a:p>
                      <a:pPr algn="ctr"/>
                      <a:r>
                        <a:rPr lang="en-US" sz="2000" dirty="0">
                          <a:solidFill>
                            <a:schemeClr val="bg1"/>
                          </a:solidFill>
                        </a:rPr>
                        <a:t>H</a:t>
                      </a:r>
                      <a:r>
                        <a:rPr lang="en-US" sz="2000" baseline="-25000" dirty="0">
                          <a:solidFill>
                            <a:schemeClr val="bg1"/>
                          </a:solidFill>
                        </a:rPr>
                        <a:t>2</a:t>
                      </a:r>
                      <a:r>
                        <a:rPr lang="en-US" sz="2000" baseline="0" dirty="0">
                          <a:solidFill>
                            <a:schemeClr val="bg1"/>
                          </a:solidFill>
                        </a:rPr>
                        <a:t>O</a:t>
                      </a:r>
                      <a:endParaRPr lang="en-US" sz="2000" dirty="0">
                        <a:solidFill>
                          <a:schemeClr val="bg1"/>
                        </a:solidFill>
                      </a:endParaRPr>
                    </a:p>
                  </a:txBody>
                  <a:tcPr anchor="ctr"/>
                </a:tc>
                <a:tc>
                  <a:txBody>
                    <a:bodyPr/>
                    <a:lstStyle/>
                    <a:p>
                      <a:pPr algn="ctr"/>
                      <a:r>
                        <a:rPr lang="he-IL" sz="2000" dirty="0">
                          <a:solidFill>
                            <a:schemeClr val="bg1"/>
                          </a:solidFill>
                        </a:rPr>
                        <a:t>קריטריון</a:t>
                      </a:r>
                      <a:r>
                        <a:rPr lang="he-IL" sz="2000" baseline="0" dirty="0">
                          <a:solidFill>
                            <a:schemeClr val="bg1"/>
                          </a:solidFill>
                        </a:rPr>
                        <a:t> להשוואה</a:t>
                      </a:r>
                      <a:endParaRPr lang="en-US" sz="2000" dirty="0">
                        <a:solidFill>
                          <a:schemeClr val="bg1"/>
                        </a:solidFill>
                      </a:endParaRPr>
                    </a:p>
                  </a:txBody>
                  <a:tcPr anchor="ctr"/>
                </a:tc>
                <a:extLst>
                  <a:ext uri="{0D108BD9-81ED-4DB2-BD59-A6C34878D82A}">
                    <a16:rowId xmlns:a16="http://schemas.microsoft.com/office/drawing/2014/main" val="1003972450"/>
                  </a:ext>
                </a:extLst>
              </a:tr>
              <a:tr h="370840">
                <a:tc gridSpan="4">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זוויתית</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צורת המולקולה</a:t>
                      </a:r>
                      <a:endParaRPr lang="en-US" sz="2000" dirty="0"/>
                    </a:p>
                  </a:txBody>
                  <a:tcPr anchor="ctr"/>
                </a:tc>
                <a:extLst>
                  <a:ext uri="{0D108BD9-81ED-4DB2-BD59-A6C34878D82A}">
                    <a16:rowId xmlns:a16="http://schemas.microsoft.com/office/drawing/2014/main" val="1436128380"/>
                  </a:ext>
                </a:extLst>
              </a:tr>
              <a:tr h="37084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54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36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algn="ctr"/>
                      <a:r>
                        <a:rPr lang="he-IL" sz="2000" dirty="0"/>
                        <a:t>18 אלקטרונים</a:t>
                      </a:r>
                      <a:endParaRPr lang="en-US" sz="2000" dirty="0"/>
                    </a:p>
                  </a:txBody>
                  <a:tcPr anchor="ctr"/>
                </a:tc>
                <a:tc>
                  <a:txBody>
                    <a:bodyPr/>
                    <a:lstStyle/>
                    <a:p>
                      <a:pPr algn="ctr"/>
                      <a:r>
                        <a:rPr lang="he-IL" sz="2000" dirty="0"/>
                        <a:t>10 אלקטרונים</a:t>
                      </a:r>
                      <a:endParaRPr lang="en-US" sz="2000" dirty="0"/>
                    </a:p>
                  </a:txBody>
                  <a:tcPr anchor="ctr"/>
                </a:tc>
                <a:tc>
                  <a:txBody>
                    <a:bodyPr/>
                    <a:lstStyle/>
                    <a:p>
                      <a:pPr algn="ctr"/>
                      <a:r>
                        <a:rPr lang="he-IL" sz="2000" dirty="0"/>
                        <a:t>גודל ענן האלקטרונים</a:t>
                      </a:r>
                      <a:endParaRPr lang="en-US" sz="2000" dirty="0"/>
                    </a:p>
                  </a:txBody>
                  <a:tcPr anchor="ctr"/>
                </a:tc>
                <a:extLst>
                  <a:ext uri="{0D108BD9-81ED-4DB2-BD59-A6C34878D82A}">
                    <a16:rowId xmlns:a16="http://schemas.microsoft.com/office/drawing/2014/main" val="814805832"/>
                  </a:ext>
                </a:extLst>
              </a:tr>
              <a:tr h="370840">
                <a:tc gridSpan="4">
                  <a:txBody>
                    <a:bodyPr/>
                    <a:lstStyle/>
                    <a:p>
                      <a:pPr algn="ctr"/>
                      <a:r>
                        <a:rPr lang="he-IL" sz="2000" dirty="0"/>
                        <a:t>כל</a:t>
                      </a:r>
                      <a:r>
                        <a:rPr lang="he-IL" sz="2000" baseline="0" dirty="0"/>
                        <a:t> המולקולות זוויתיות ולכן בעלות </a:t>
                      </a:r>
                      <a:br>
                        <a:rPr lang="en-US" sz="2000" baseline="0" dirty="0"/>
                      </a:br>
                      <a:r>
                        <a:rPr lang="he-IL" sz="2000" baseline="0" dirty="0"/>
                        <a:t>דו-קוטב קבוע (קוטביות)</a:t>
                      </a:r>
                      <a:endParaRPr lang="en-US" sz="20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קוטביות</a:t>
                      </a:r>
                      <a:endParaRPr lang="en-US" sz="2000" dirty="0"/>
                    </a:p>
                  </a:txBody>
                  <a:tcPr anchor="ctr"/>
                </a:tc>
                <a:extLst>
                  <a:ext uri="{0D108BD9-81ED-4DB2-BD59-A6C34878D82A}">
                    <a16:rowId xmlns:a16="http://schemas.microsoft.com/office/drawing/2014/main" val="685032364"/>
                  </a:ext>
                </a:extLst>
              </a:tr>
              <a:tr h="370840">
                <a:tc gridSpan="4">
                  <a:txBody>
                    <a:bodyPr/>
                    <a:lstStyle/>
                    <a:p>
                      <a:pPr marL="0" marR="0" lvl="0" indent="0" algn="ctr" defTabSz="914491" rtl="1" eaLnBrk="1" fontAlgn="auto" latinLnBrk="0" hangingPunct="1">
                        <a:lnSpc>
                          <a:spcPct val="130000"/>
                        </a:lnSpc>
                        <a:spcBef>
                          <a:spcPts val="0"/>
                        </a:spcBef>
                        <a:spcAft>
                          <a:spcPts val="0"/>
                        </a:spcAft>
                        <a:buClrTx/>
                        <a:buSzTx/>
                        <a:buFontTx/>
                        <a:buNone/>
                        <a:tabLst/>
                        <a:defRPr/>
                      </a:pPr>
                      <a:r>
                        <a:rPr lang="en-US" sz="2200" b="1" dirty="0">
                          <a:solidFill>
                            <a:srgbClr val="11A4AB"/>
                          </a:solidFill>
                        </a:rPr>
                        <a:t>H</a:t>
                      </a:r>
                      <a:r>
                        <a:rPr lang="en-US" sz="2200" b="1" baseline="-25000" dirty="0">
                          <a:solidFill>
                            <a:srgbClr val="11A4AB"/>
                          </a:solidFill>
                        </a:rPr>
                        <a:t>2</a:t>
                      </a:r>
                      <a:r>
                        <a:rPr lang="en-US" sz="2200" b="1" dirty="0">
                          <a:solidFill>
                            <a:srgbClr val="11A4AB"/>
                          </a:solidFill>
                        </a:rPr>
                        <a:t>Te   &gt;  H</a:t>
                      </a:r>
                      <a:r>
                        <a:rPr lang="en-US" sz="2200" b="1" baseline="-25000" dirty="0">
                          <a:solidFill>
                            <a:srgbClr val="11A4AB"/>
                          </a:solidFill>
                        </a:rPr>
                        <a:t>2</a:t>
                      </a:r>
                      <a:r>
                        <a:rPr lang="en-US" sz="2200" b="1" dirty="0">
                          <a:solidFill>
                            <a:srgbClr val="11A4AB"/>
                          </a:solidFill>
                        </a:rPr>
                        <a:t>Se   &gt;   H</a:t>
                      </a:r>
                      <a:r>
                        <a:rPr lang="en-US" sz="2200" b="1" baseline="-25000" dirty="0">
                          <a:solidFill>
                            <a:srgbClr val="11A4AB"/>
                          </a:solidFill>
                        </a:rPr>
                        <a:t>2</a:t>
                      </a:r>
                      <a:r>
                        <a:rPr lang="en-US" sz="2200" b="1" dirty="0">
                          <a:solidFill>
                            <a:srgbClr val="11A4AB"/>
                          </a:solidFill>
                        </a:rPr>
                        <a:t>S  &gt;  </a:t>
                      </a:r>
                      <a:r>
                        <a:rPr lang="en-US" sz="2200" b="1" dirty="0">
                          <a:solidFill>
                            <a:srgbClr val="192A72"/>
                          </a:solidFill>
                        </a:rPr>
                        <a:t>H</a:t>
                      </a:r>
                      <a:r>
                        <a:rPr lang="en-US" sz="2200" b="1" baseline="-25000" dirty="0">
                          <a:solidFill>
                            <a:srgbClr val="192A72"/>
                          </a:solidFill>
                        </a:rPr>
                        <a:t>2</a:t>
                      </a:r>
                      <a:r>
                        <a:rPr lang="en-US" sz="2200" b="1" baseline="0" dirty="0">
                          <a:solidFill>
                            <a:srgbClr val="192A72"/>
                          </a:solidFill>
                        </a:rPr>
                        <a:t>O</a:t>
                      </a:r>
                      <a:r>
                        <a:rPr lang="en-US" sz="2200" b="1" dirty="0">
                          <a:solidFill>
                            <a:srgbClr val="11A4AB"/>
                          </a:solidFill>
                        </a:rPr>
                        <a:t>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המסקנה הצפויה המתבקשת מהנתונים</a:t>
                      </a:r>
                      <a:endParaRPr lang="en-US" sz="2000" dirty="0"/>
                    </a:p>
                  </a:txBody>
                  <a:tcPr anchor="ctr"/>
                </a:tc>
                <a:extLst>
                  <a:ext uri="{0D108BD9-81ED-4DB2-BD59-A6C34878D82A}">
                    <a16:rowId xmlns:a16="http://schemas.microsoft.com/office/drawing/2014/main" val="916127341"/>
                  </a:ext>
                </a:extLst>
              </a:tr>
            </a:tbl>
          </a:graphicData>
        </a:graphic>
      </p:graphicFrame>
      <p:sp>
        <p:nvSpPr>
          <p:cNvPr id="3" name="Text Placeholder 2"/>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3842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28C1D-A17F-43C3-894B-39D305E9303E}"/>
              </a:ext>
            </a:extLst>
          </p:cNvPr>
          <p:cNvSpPr>
            <a:spLocks noGrp="1"/>
          </p:cNvSpPr>
          <p:nvPr>
            <p:ph type="title"/>
          </p:nvPr>
        </p:nvSpPr>
        <p:spPr/>
        <p:txBody>
          <a:bodyPr/>
          <a:lstStyle/>
          <a:p>
            <a:r>
              <a:rPr lang="he-IL" dirty="0"/>
              <a:t>תרגול כיתה</a:t>
            </a:r>
          </a:p>
        </p:txBody>
      </p:sp>
      <p:sp>
        <p:nvSpPr>
          <p:cNvPr id="9" name="מציין מיקום תוכן 8">
            <a:extLst>
              <a:ext uri="{FF2B5EF4-FFF2-40B4-BE49-F238E27FC236}">
                <a16:creationId xmlns:a16="http://schemas.microsoft.com/office/drawing/2014/main" id="{976EFD1C-2C83-406B-A4FA-8AEE22957B59}"/>
              </a:ext>
            </a:extLst>
          </p:cNvPr>
          <p:cNvSpPr>
            <a:spLocks noGrp="1"/>
          </p:cNvSpPr>
          <p:nvPr>
            <p:ph sz="quarter" idx="4"/>
          </p:nvPr>
        </p:nvSpPr>
        <p:spPr>
          <a:xfrm>
            <a:off x="515273" y="1437379"/>
            <a:ext cx="11161453" cy="3924391"/>
          </a:xfrm>
        </p:spPr>
        <p:txBody>
          <a:bodyPr>
            <a:normAutofit/>
          </a:bodyPr>
          <a:lstStyle/>
          <a:p>
            <a:pPr marL="0" indent="0">
              <a:lnSpc>
                <a:spcPct val="150000"/>
              </a:lnSpc>
              <a:buNone/>
            </a:pPr>
            <a:endParaRPr lang="he-IL" sz="2800" dirty="0">
              <a:solidFill>
                <a:srgbClr val="192A72"/>
              </a:solidFill>
            </a:endParaRPr>
          </a:p>
        </p:txBody>
      </p:sp>
      <p:sp>
        <p:nvSpPr>
          <p:cNvPr id="7" name="מציין מיקום תוכן 8">
            <a:extLst>
              <a:ext uri="{FF2B5EF4-FFF2-40B4-BE49-F238E27FC236}">
                <a16:creationId xmlns:a16="http://schemas.microsoft.com/office/drawing/2014/main" id="{976EFD1C-2C83-406B-A4FA-8AEE22957B59}"/>
              </a:ext>
            </a:extLst>
          </p:cNvPr>
          <p:cNvSpPr txBox="1">
            <a:spLocks/>
          </p:cNvSpPr>
          <p:nvPr/>
        </p:nvSpPr>
        <p:spPr>
          <a:xfrm>
            <a:off x="515272" y="2032212"/>
            <a:ext cx="11161453" cy="3522187"/>
          </a:xfrm>
          <a:prstGeom prst="rect">
            <a:avLst/>
          </a:prstGeom>
        </p:spPr>
        <p:txBody>
          <a:bodyPr vert="horz" lIns="91440" tIns="45720" rIns="91440" bIns="45720" rtlCol="1">
            <a:normAutofit/>
          </a:bodyPr>
          <a:lstStyle>
            <a:lvl1pPr marL="268288" indent="-268288"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50000"/>
              </a:lnSpc>
              <a:buFont typeface="Arial" pitchFamily="34" charset="0"/>
              <a:buNone/>
            </a:pPr>
            <a:endParaRPr lang="he-IL" dirty="0"/>
          </a:p>
        </p:txBody>
      </p:sp>
      <p:graphicFrame>
        <p:nvGraphicFramePr>
          <p:cNvPr id="8" name="Table 5"/>
          <p:cNvGraphicFramePr>
            <a:graphicFrameLocks noGrp="1"/>
          </p:cNvGraphicFramePr>
          <p:nvPr>
            <p:extLst>
              <p:ext uri="{D42A27DB-BD31-4B8C-83A1-F6EECF244321}">
                <p14:modId xmlns:p14="http://schemas.microsoft.com/office/powerpoint/2010/main" val="92155285"/>
              </p:ext>
            </p:extLst>
          </p:nvPr>
        </p:nvGraphicFramePr>
        <p:xfrm>
          <a:off x="149509" y="1633347"/>
          <a:ext cx="7800959" cy="4815840"/>
        </p:xfrm>
        <a:graphic>
          <a:graphicData uri="http://schemas.openxmlformats.org/drawingml/2006/table">
            <a:tbl>
              <a:tblPr firstRow="1" bandRow="1">
                <a:tableStyleId>{073A0DAA-6AF3-43AB-8588-CEC1D06C72B9}</a:tableStyleId>
              </a:tblPr>
              <a:tblGrid>
                <a:gridCol w="1473933">
                  <a:extLst>
                    <a:ext uri="{9D8B030D-6E8A-4147-A177-3AD203B41FA5}">
                      <a16:colId xmlns:a16="http://schemas.microsoft.com/office/drawing/2014/main" val="3985513349"/>
                    </a:ext>
                  </a:extLst>
                </a:gridCol>
                <a:gridCol w="1473933">
                  <a:extLst>
                    <a:ext uri="{9D8B030D-6E8A-4147-A177-3AD203B41FA5}">
                      <a16:colId xmlns:a16="http://schemas.microsoft.com/office/drawing/2014/main" val="2845716583"/>
                    </a:ext>
                  </a:extLst>
                </a:gridCol>
                <a:gridCol w="1473933">
                  <a:extLst>
                    <a:ext uri="{9D8B030D-6E8A-4147-A177-3AD203B41FA5}">
                      <a16:colId xmlns:a16="http://schemas.microsoft.com/office/drawing/2014/main" val="859714862"/>
                    </a:ext>
                  </a:extLst>
                </a:gridCol>
                <a:gridCol w="1473933">
                  <a:extLst>
                    <a:ext uri="{9D8B030D-6E8A-4147-A177-3AD203B41FA5}">
                      <a16:colId xmlns:a16="http://schemas.microsoft.com/office/drawing/2014/main" val="106474472"/>
                    </a:ext>
                  </a:extLst>
                </a:gridCol>
                <a:gridCol w="1905227">
                  <a:extLst>
                    <a:ext uri="{9D8B030D-6E8A-4147-A177-3AD203B41FA5}">
                      <a16:colId xmlns:a16="http://schemas.microsoft.com/office/drawing/2014/main" val="3257623676"/>
                    </a:ext>
                  </a:extLst>
                </a:gridCol>
              </a:tblGrid>
              <a:tr h="370840">
                <a:tc>
                  <a:txBody>
                    <a:bodyPr/>
                    <a:lstStyle/>
                    <a:p>
                      <a:pPr algn="ctr"/>
                      <a:r>
                        <a:rPr lang="en-US" sz="2000" dirty="0">
                          <a:solidFill>
                            <a:schemeClr val="bg1"/>
                          </a:solidFill>
                        </a:rPr>
                        <a:t>H</a:t>
                      </a:r>
                      <a:r>
                        <a:rPr lang="en-US" sz="2000" baseline="-25000" dirty="0">
                          <a:solidFill>
                            <a:schemeClr val="bg1"/>
                          </a:solidFill>
                        </a:rPr>
                        <a:t>2</a:t>
                      </a:r>
                      <a:r>
                        <a:rPr lang="en-US" sz="2000" dirty="0">
                          <a:solidFill>
                            <a:schemeClr val="bg1"/>
                          </a:solidFill>
                        </a:rPr>
                        <a:t>Te</a:t>
                      </a:r>
                      <a:endParaRPr lang="en-US" sz="2000" strike="sngStrike" dirty="0">
                        <a:solidFill>
                          <a:schemeClr val="bg1"/>
                        </a:solidFill>
                      </a:endParaRPr>
                    </a:p>
                  </a:txBody>
                  <a:tcPr anchor="ctr"/>
                </a:tc>
                <a:tc>
                  <a:txBody>
                    <a:bodyPr/>
                    <a:lstStyle/>
                    <a:p>
                      <a:pPr algn="ctr"/>
                      <a:r>
                        <a:rPr lang="en-US" sz="2000" dirty="0">
                          <a:solidFill>
                            <a:schemeClr val="bg1"/>
                          </a:solidFill>
                        </a:rPr>
                        <a:t>H</a:t>
                      </a:r>
                      <a:r>
                        <a:rPr lang="en-US" sz="2000" baseline="-25000" dirty="0">
                          <a:solidFill>
                            <a:schemeClr val="bg1"/>
                          </a:solidFill>
                        </a:rPr>
                        <a:t>2</a:t>
                      </a:r>
                      <a:r>
                        <a:rPr lang="en-US" sz="2000" dirty="0">
                          <a:solidFill>
                            <a:schemeClr val="bg1"/>
                          </a:solidFill>
                        </a:rPr>
                        <a:t>Se</a:t>
                      </a:r>
                    </a:p>
                  </a:txBody>
                  <a:tcPr anchor="ctr"/>
                </a:tc>
                <a:tc>
                  <a:txBody>
                    <a:bodyPr/>
                    <a:lstStyle/>
                    <a:p>
                      <a:pPr algn="ctr"/>
                      <a:r>
                        <a:rPr lang="en-US" sz="2000" dirty="0">
                          <a:solidFill>
                            <a:schemeClr val="bg1"/>
                          </a:solidFill>
                        </a:rPr>
                        <a:t>H</a:t>
                      </a:r>
                      <a:r>
                        <a:rPr lang="en-US" sz="2000" baseline="-25000" dirty="0">
                          <a:solidFill>
                            <a:schemeClr val="bg1"/>
                          </a:solidFill>
                        </a:rPr>
                        <a:t>2</a:t>
                      </a:r>
                      <a:r>
                        <a:rPr lang="en-US" sz="2000" dirty="0">
                          <a:solidFill>
                            <a:schemeClr val="bg1"/>
                          </a:solidFill>
                        </a:rPr>
                        <a:t>S</a:t>
                      </a:r>
                    </a:p>
                  </a:txBody>
                  <a:tcPr anchor="ctr"/>
                </a:tc>
                <a:tc>
                  <a:txBody>
                    <a:bodyPr/>
                    <a:lstStyle/>
                    <a:p>
                      <a:pPr algn="ctr"/>
                      <a:r>
                        <a:rPr lang="en-US" sz="2000" dirty="0">
                          <a:solidFill>
                            <a:schemeClr val="bg1"/>
                          </a:solidFill>
                        </a:rPr>
                        <a:t>H</a:t>
                      </a:r>
                      <a:r>
                        <a:rPr lang="en-US" sz="2000" baseline="-25000" dirty="0">
                          <a:solidFill>
                            <a:schemeClr val="bg1"/>
                          </a:solidFill>
                        </a:rPr>
                        <a:t>2</a:t>
                      </a:r>
                      <a:r>
                        <a:rPr lang="en-US" sz="2000" baseline="0" dirty="0">
                          <a:solidFill>
                            <a:schemeClr val="bg1"/>
                          </a:solidFill>
                        </a:rPr>
                        <a:t>O</a:t>
                      </a:r>
                      <a:endParaRPr lang="en-US" sz="2000" dirty="0">
                        <a:solidFill>
                          <a:schemeClr val="bg1"/>
                        </a:solidFill>
                      </a:endParaRPr>
                    </a:p>
                  </a:txBody>
                  <a:tcPr anchor="ctr"/>
                </a:tc>
                <a:tc>
                  <a:txBody>
                    <a:bodyPr/>
                    <a:lstStyle/>
                    <a:p>
                      <a:pPr algn="ctr"/>
                      <a:r>
                        <a:rPr lang="he-IL" sz="2000" dirty="0">
                          <a:solidFill>
                            <a:schemeClr val="bg1"/>
                          </a:solidFill>
                        </a:rPr>
                        <a:t>קריטריון</a:t>
                      </a:r>
                      <a:r>
                        <a:rPr lang="he-IL" sz="2000" baseline="0" dirty="0">
                          <a:solidFill>
                            <a:schemeClr val="bg1"/>
                          </a:solidFill>
                        </a:rPr>
                        <a:t> להשוואה</a:t>
                      </a:r>
                      <a:endParaRPr lang="en-US" sz="2000" dirty="0">
                        <a:solidFill>
                          <a:schemeClr val="bg1"/>
                        </a:solidFill>
                      </a:endParaRPr>
                    </a:p>
                  </a:txBody>
                  <a:tcPr anchor="ctr"/>
                </a:tc>
                <a:extLst>
                  <a:ext uri="{0D108BD9-81ED-4DB2-BD59-A6C34878D82A}">
                    <a16:rowId xmlns:a16="http://schemas.microsoft.com/office/drawing/2014/main" val="1003972450"/>
                  </a:ext>
                </a:extLst>
              </a:tr>
              <a:tr h="370840">
                <a:tc gridSpan="4">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זוויתית</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צורת המולקולה</a:t>
                      </a:r>
                      <a:endParaRPr lang="en-US" sz="2000" dirty="0"/>
                    </a:p>
                  </a:txBody>
                  <a:tcPr anchor="ctr"/>
                </a:tc>
                <a:extLst>
                  <a:ext uri="{0D108BD9-81ED-4DB2-BD59-A6C34878D82A}">
                    <a16:rowId xmlns:a16="http://schemas.microsoft.com/office/drawing/2014/main" val="1436128380"/>
                  </a:ext>
                </a:extLst>
              </a:tr>
              <a:tr h="370840">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54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marL="0" marR="0" lvl="0" indent="0" algn="ctr" defTabSz="914491"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02060"/>
                          </a:solidFill>
                          <a:effectLst/>
                          <a:uLnTx/>
                          <a:uFillTx/>
                          <a:latin typeface="Varela Round"/>
                          <a:ea typeface="+mn-ea"/>
                          <a:cs typeface="Varela Round"/>
                        </a:rPr>
                        <a:t>36 אלקטרונים</a:t>
                      </a:r>
                      <a:endParaRPr kumimoji="0" lang="en-US" sz="2000" b="0" i="0" u="none" strike="noStrike" kern="1200" cap="none" spc="0" normalizeH="0" baseline="0" noProof="0" dirty="0">
                        <a:ln>
                          <a:noFill/>
                        </a:ln>
                        <a:solidFill>
                          <a:srgbClr val="002060"/>
                        </a:solidFill>
                        <a:effectLst/>
                        <a:uLnTx/>
                        <a:uFillTx/>
                        <a:latin typeface="Varela Round"/>
                        <a:ea typeface="+mn-ea"/>
                        <a:cs typeface="Varela Round"/>
                      </a:endParaRPr>
                    </a:p>
                  </a:txBody>
                  <a:tcPr anchor="ctr"/>
                </a:tc>
                <a:tc>
                  <a:txBody>
                    <a:bodyPr/>
                    <a:lstStyle/>
                    <a:p>
                      <a:pPr algn="ctr"/>
                      <a:r>
                        <a:rPr lang="he-IL" sz="2000" dirty="0"/>
                        <a:t>18 אלקטרונים</a:t>
                      </a:r>
                      <a:endParaRPr lang="en-US" sz="2000" dirty="0"/>
                    </a:p>
                  </a:txBody>
                  <a:tcPr anchor="ctr"/>
                </a:tc>
                <a:tc>
                  <a:txBody>
                    <a:bodyPr/>
                    <a:lstStyle/>
                    <a:p>
                      <a:pPr algn="ctr"/>
                      <a:r>
                        <a:rPr lang="he-IL" sz="2000" dirty="0"/>
                        <a:t>10 אלקטרונים</a:t>
                      </a:r>
                      <a:endParaRPr lang="en-US" sz="2000" dirty="0"/>
                    </a:p>
                  </a:txBody>
                  <a:tcPr anchor="ctr"/>
                </a:tc>
                <a:tc>
                  <a:txBody>
                    <a:bodyPr/>
                    <a:lstStyle/>
                    <a:p>
                      <a:pPr algn="ctr"/>
                      <a:r>
                        <a:rPr lang="he-IL" sz="2000" dirty="0"/>
                        <a:t>גודל ענן האלקטרונים</a:t>
                      </a:r>
                      <a:endParaRPr lang="en-US" sz="2000" dirty="0"/>
                    </a:p>
                  </a:txBody>
                  <a:tcPr anchor="ctr"/>
                </a:tc>
                <a:extLst>
                  <a:ext uri="{0D108BD9-81ED-4DB2-BD59-A6C34878D82A}">
                    <a16:rowId xmlns:a16="http://schemas.microsoft.com/office/drawing/2014/main" val="814805832"/>
                  </a:ext>
                </a:extLst>
              </a:tr>
              <a:tr h="370840">
                <a:tc gridSpan="4">
                  <a:txBody>
                    <a:bodyPr/>
                    <a:lstStyle/>
                    <a:p>
                      <a:pPr algn="ctr"/>
                      <a:r>
                        <a:rPr lang="he-IL" sz="2000" dirty="0"/>
                        <a:t>כל</a:t>
                      </a:r>
                      <a:r>
                        <a:rPr lang="he-IL" sz="2000" baseline="0" dirty="0"/>
                        <a:t> המולקולות זוויתיות ולכן בעלות </a:t>
                      </a:r>
                      <a:br>
                        <a:rPr lang="en-US" sz="2000" baseline="0" dirty="0"/>
                      </a:br>
                      <a:r>
                        <a:rPr lang="he-IL" sz="2000" baseline="0" dirty="0"/>
                        <a:t>דו-קוטב קבוע (קוטביות)</a:t>
                      </a:r>
                      <a:endParaRPr lang="en-US" sz="20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קוטביות</a:t>
                      </a:r>
                      <a:endParaRPr lang="en-US" sz="2000" dirty="0"/>
                    </a:p>
                  </a:txBody>
                  <a:tcPr anchor="ctr"/>
                </a:tc>
                <a:extLst>
                  <a:ext uri="{0D108BD9-81ED-4DB2-BD59-A6C34878D82A}">
                    <a16:rowId xmlns:a16="http://schemas.microsoft.com/office/drawing/2014/main" val="685032364"/>
                  </a:ext>
                </a:extLst>
              </a:tr>
              <a:tr h="655320">
                <a:tc gridSpan="4">
                  <a:txBody>
                    <a:bodyPr/>
                    <a:lstStyle/>
                    <a:p>
                      <a:pPr marL="0" marR="0" lvl="0" indent="0" algn="ctr" defTabSz="914491" rtl="1" eaLnBrk="1" fontAlgn="auto" latinLnBrk="0" hangingPunct="1">
                        <a:lnSpc>
                          <a:spcPct val="130000"/>
                        </a:lnSpc>
                        <a:spcBef>
                          <a:spcPts val="0"/>
                        </a:spcBef>
                        <a:spcAft>
                          <a:spcPts val="0"/>
                        </a:spcAft>
                        <a:buClrTx/>
                        <a:buSzTx/>
                        <a:buFontTx/>
                        <a:buNone/>
                        <a:tabLst/>
                        <a:defRPr/>
                      </a:pPr>
                      <a:r>
                        <a:rPr lang="en-US" sz="2200" b="1" dirty="0">
                          <a:solidFill>
                            <a:srgbClr val="11A4AB"/>
                          </a:solidFill>
                        </a:rPr>
                        <a:t>H</a:t>
                      </a:r>
                      <a:r>
                        <a:rPr lang="en-US" sz="2200" b="1" baseline="-25000" dirty="0">
                          <a:solidFill>
                            <a:srgbClr val="11A4AB"/>
                          </a:solidFill>
                        </a:rPr>
                        <a:t>2</a:t>
                      </a:r>
                      <a:r>
                        <a:rPr lang="en-US" sz="2200" b="1" dirty="0">
                          <a:solidFill>
                            <a:srgbClr val="11A4AB"/>
                          </a:solidFill>
                        </a:rPr>
                        <a:t>Te   &gt;  H</a:t>
                      </a:r>
                      <a:r>
                        <a:rPr lang="en-US" sz="2200" b="1" baseline="-25000" dirty="0">
                          <a:solidFill>
                            <a:srgbClr val="11A4AB"/>
                          </a:solidFill>
                        </a:rPr>
                        <a:t>2</a:t>
                      </a:r>
                      <a:r>
                        <a:rPr lang="en-US" sz="2200" b="1" dirty="0">
                          <a:solidFill>
                            <a:srgbClr val="11A4AB"/>
                          </a:solidFill>
                        </a:rPr>
                        <a:t>Se   &gt;   H</a:t>
                      </a:r>
                      <a:r>
                        <a:rPr lang="en-US" sz="2200" b="1" baseline="-25000" dirty="0">
                          <a:solidFill>
                            <a:srgbClr val="11A4AB"/>
                          </a:solidFill>
                        </a:rPr>
                        <a:t>2</a:t>
                      </a:r>
                      <a:r>
                        <a:rPr lang="en-US" sz="2200" b="1" dirty="0">
                          <a:solidFill>
                            <a:srgbClr val="11A4AB"/>
                          </a:solidFill>
                        </a:rPr>
                        <a:t>S  &gt;  </a:t>
                      </a:r>
                      <a:r>
                        <a:rPr lang="en-US" sz="2200" b="1" dirty="0">
                          <a:solidFill>
                            <a:srgbClr val="192A72"/>
                          </a:solidFill>
                        </a:rPr>
                        <a:t>H</a:t>
                      </a:r>
                      <a:r>
                        <a:rPr lang="en-US" sz="2200" b="1" baseline="-25000" dirty="0">
                          <a:solidFill>
                            <a:srgbClr val="192A72"/>
                          </a:solidFill>
                        </a:rPr>
                        <a:t>2</a:t>
                      </a:r>
                      <a:r>
                        <a:rPr lang="en-US" sz="2200" b="1" baseline="0" dirty="0">
                          <a:solidFill>
                            <a:srgbClr val="192A72"/>
                          </a:solidFill>
                        </a:rPr>
                        <a:t>O</a:t>
                      </a:r>
                      <a:r>
                        <a:rPr lang="en-US" sz="2200" b="1" dirty="0">
                          <a:solidFill>
                            <a:srgbClr val="11A4AB"/>
                          </a:solidFill>
                        </a:rPr>
                        <a:t> </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המסקנה הצפויה המתבקשת מהנתונים</a:t>
                      </a:r>
                      <a:endParaRPr lang="en-US" sz="2000" dirty="0"/>
                    </a:p>
                  </a:txBody>
                  <a:tcPr anchor="ctr"/>
                </a:tc>
                <a:extLst>
                  <a:ext uri="{0D108BD9-81ED-4DB2-BD59-A6C34878D82A}">
                    <a16:rowId xmlns:a16="http://schemas.microsoft.com/office/drawing/2014/main" val="916127341"/>
                  </a:ext>
                </a:extLst>
              </a:tr>
              <a:tr h="655320">
                <a:tc gridSpan="4">
                  <a:txBody>
                    <a:bodyPr/>
                    <a:lstStyle/>
                    <a:p>
                      <a:pPr marL="0" marR="0" lvl="0" indent="0" algn="ctr" defTabSz="914491" rtl="1" eaLnBrk="1" fontAlgn="auto" latinLnBrk="0" hangingPunct="1">
                        <a:lnSpc>
                          <a:spcPct val="130000"/>
                        </a:lnSpc>
                        <a:spcBef>
                          <a:spcPts val="0"/>
                        </a:spcBef>
                        <a:spcAft>
                          <a:spcPts val="0"/>
                        </a:spcAft>
                        <a:buClrTx/>
                        <a:buSzTx/>
                        <a:buFontTx/>
                        <a:buNone/>
                        <a:tabLst/>
                        <a:defRPr/>
                      </a:pPr>
                      <a:r>
                        <a:rPr lang="en-US" sz="2200" b="1" dirty="0">
                          <a:solidFill>
                            <a:srgbClr val="192A72"/>
                          </a:solidFill>
                        </a:rPr>
                        <a:t>H</a:t>
                      </a:r>
                      <a:r>
                        <a:rPr lang="en-US" sz="2200" b="1" baseline="-25000" dirty="0">
                          <a:solidFill>
                            <a:srgbClr val="192A72"/>
                          </a:solidFill>
                        </a:rPr>
                        <a:t>2</a:t>
                      </a:r>
                      <a:r>
                        <a:rPr lang="en-US" sz="2200" b="1" baseline="0" dirty="0">
                          <a:solidFill>
                            <a:srgbClr val="192A72"/>
                          </a:solidFill>
                        </a:rPr>
                        <a:t>O</a:t>
                      </a:r>
                      <a:r>
                        <a:rPr lang="en-US" sz="2200" b="1" dirty="0">
                          <a:solidFill>
                            <a:srgbClr val="11A4AB"/>
                          </a:solidFill>
                        </a:rPr>
                        <a:t>  &gt;  H</a:t>
                      </a:r>
                      <a:r>
                        <a:rPr lang="en-US" sz="2200" b="1" baseline="-25000" dirty="0">
                          <a:solidFill>
                            <a:srgbClr val="11A4AB"/>
                          </a:solidFill>
                        </a:rPr>
                        <a:t>2</a:t>
                      </a:r>
                      <a:r>
                        <a:rPr lang="en-US" sz="2200" b="1" dirty="0">
                          <a:solidFill>
                            <a:srgbClr val="11A4AB"/>
                          </a:solidFill>
                        </a:rPr>
                        <a:t>Te   &gt;  H</a:t>
                      </a:r>
                      <a:r>
                        <a:rPr lang="en-US" sz="2200" b="1" baseline="-25000" dirty="0">
                          <a:solidFill>
                            <a:srgbClr val="11A4AB"/>
                          </a:solidFill>
                        </a:rPr>
                        <a:t>2</a:t>
                      </a:r>
                      <a:r>
                        <a:rPr lang="en-US" sz="2200" b="1" dirty="0">
                          <a:solidFill>
                            <a:srgbClr val="11A4AB"/>
                          </a:solidFill>
                        </a:rPr>
                        <a:t>Se   &gt;   H</a:t>
                      </a:r>
                      <a:r>
                        <a:rPr lang="en-US" sz="2200" b="1" baseline="-25000" dirty="0">
                          <a:solidFill>
                            <a:srgbClr val="11A4AB"/>
                          </a:solidFill>
                        </a:rPr>
                        <a:t>2</a:t>
                      </a:r>
                      <a:r>
                        <a:rPr lang="en-US" sz="2200" b="1" dirty="0">
                          <a:solidFill>
                            <a:srgbClr val="11A4AB"/>
                          </a:solidFill>
                        </a:rPr>
                        <a:t>S</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he-IL" sz="2000" dirty="0"/>
                        <a:t>טמפרטורת היתוך ורתיחה</a:t>
                      </a:r>
                    </a:p>
                    <a:p>
                      <a:pPr algn="ctr"/>
                      <a:r>
                        <a:rPr lang="he-IL" sz="2000" dirty="0"/>
                        <a:t>בפועל</a:t>
                      </a:r>
                      <a:endParaRPr lang="en-US" sz="2000" dirty="0"/>
                    </a:p>
                  </a:txBody>
                  <a:tcPr anchor="ctr"/>
                </a:tc>
                <a:extLst>
                  <a:ext uri="{0D108BD9-81ED-4DB2-BD59-A6C34878D82A}">
                    <a16:rowId xmlns:a16="http://schemas.microsoft.com/office/drawing/2014/main" val="1178994711"/>
                  </a:ext>
                </a:extLst>
              </a:tr>
            </a:tbl>
          </a:graphicData>
        </a:graphic>
      </p:graphicFrame>
      <p:pic>
        <p:nvPicPr>
          <p:cNvPr id="11" name="Picture 10"/>
          <p:cNvPicPr>
            <a:picLocks noChangeAspect="1"/>
          </p:cNvPicPr>
          <p:nvPr/>
        </p:nvPicPr>
        <p:blipFill>
          <a:blip r:embed="rId3"/>
          <a:stretch>
            <a:fillRect/>
          </a:stretch>
        </p:blipFill>
        <p:spPr>
          <a:xfrm flipH="1">
            <a:off x="9434659" y="1489606"/>
            <a:ext cx="1499639" cy="3226696"/>
          </a:xfrm>
          <a:prstGeom prst="rect">
            <a:avLst/>
          </a:prstGeom>
        </p:spPr>
      </p:pic>
      <p:sp>
        <p:nvSpPr>
          <p:cNvPr id="3" name="Text Placeholder 2"/>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49733099"/>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43200</TotalTime>
  <Words>4469</Words>
  <Application>Microsoft Office PowerPoint</Application>
  <PresentationFormat>מסך רחב</PresentationFormat>
  <Paragraphs>691</Paragraphs>
  <Slides>57</Slides>
  <Notes>53</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57</vt:i4>
      </vt:variant>
    </vt:vector>
  </HeadingPairs>
  <TitlesOfParts>
    <vt:vector size="62" baseType="lpstr">
      <vt:lpstr>Arial</vt:lpstr>
      <vt:lpstr>Calibri</vt:lpstr>
      <vt:lpstr>Times New Roman</vt:lpstr>
      <vt:lpstr>Varela Round</vt:lpstr>
      <vt:lpstr>ערכת נושא Office</vt:lpstr>
      <vt:lpstr>מערכת שידורים לאומית</vt:lpstr>
      <vt:lpstr>מבנה וקישור</vt:lpstr>
      <vt:lpstr>מה נלמד היום </vt:lpstr>
      <vt:lpstr>מבנה וקישור</vt:lpstr>
      <vt:lpstr>קשרים כימיים</vt:lpstr>
      <vt:lpstr>אינטראקציות ון-דר-ואלס</vt:lpstr>
      <vt:lpstr>תרגול כיתה</vt:lpstr>
      <vt:lpstr>תרגול כיתה</vt:lpstr>
      <vt:lpstr>תרגול כיתה</vt:lpstr>
      <vt:lpstr>תרגול כיתה</vt:lpstr>
      <vt:lpstr>תרגול כיתה</vt:lpstr>
      <vt:lpstr>תרגול כיתה</vt:lpstr>
      <vt:lpstr>תרגול כיתה</vt:lpstr>
      <vt:lpstr>קשרי מימן</vt:lpstr>
      <vt:lpstr>קשרי מימן</vt:lpstr>
      <vt:lpstr>קשרי מימן</vt:lpstr>
      <vt:lpstr>קשרי מימן</vt:lpstr>
      <vt:lpstr>קשרי מימן</vt:lpstr>
      <vt:lpstr>קשרי מימן</vt:lpstr>
      <vt:lpstr>קשרי מימן</vt:lpstr>
      <vt:lpstr>תרגול כיתה</vt:lpstr>
      <vt:lpstr>קשרי מימן</vt:lpstr>
      <vt:lpstr>קשרי מימן</vt:lpstr>
      <vt:lpstr>תרגיל להפסקה</vt:lpstr>
      <vt:lpstr>הפסקה</vt:lpstr>
      <vt:lpstr>פתרון התרגיל להפסקה</vt:lpstr>
      <vt:lpstr>קשרים בינמולקולריים</vt:lpstr>
      <vt:lpstr>קשרים בינמולקולריים</vt:lpstr>
      <vt:lpstr>חוזק קשרים כימיים</vt:lpstr>
      <vt:lpstr>תרגול כיתה</vt:lpstr>
      <vt:lpstr>חוזק קשרי מימן</vt:lpstr>
      <vt:lpstr>תרגיל כיתה</vt:lpstr>
      <vt:lpstr>תרגול כיתה</vt:lpstr>
      <vt:lpstr>חוזק קשרי מימן</vt:lpstr>
      <vt:lpstr>קשרי מימן</vt:lpstr>
      <vt:lpstr>קשרי מימן</vt:lpstr>
      <vt:lpstr>קשרי מימן</vt:lpstr>
      <vt:lpstr>תרגול כיתה</vt:lpstr>
      <vt:lpstr>תרגול כיתה</vt:lpstr>
      <vt:lpstr>תרגול כיתה</vt:lpstr>
      <vt:lpstr>תרגול כיתה</vt:lpstr>
      <vt:lpstr>תרגול כיתה</vt:lpstr>
      <vt:lpstr>תרגול כיתה</vt:lpstr>
      <vt:lpstr>תרגול כיתה</vt:lpstr>
      <vt:lpstr>תרגול כיתה מסכם</vt:lpstr>
      <vt:lpstr>תרגול כיתה מסכם</vt:lpstr>
      <vt:lpstr>תרגול כיתה מסכם</vt:lpstr>
      <vt:lpstr>תרגול כיתה מסכם</vt:lpstr>
      <vt:lpstr>תרגול כיתה מסכם</vt:lpstr>
      <vt:lpstr>תרגול כיתה מסכם</vt:lpstr>
      <vt:lpstr>תרגול כיתה מסכם</vt:lpstr>
      <vt:lpstr>תרגול כיתה מסכם</vt:lpstr>
      <vt:lpstr>תרגול כיתה מסכם</vt:lpstr>
      <vt:lpstr>תרגול כיתה מסכם</vt:lpstr>
      <vt:lpstr>תרגול כיתה מסכם</vt:lpstr>
      <vt:lpstr>כותרת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 Kaldaron</cp:lastModifiedBy>
  <cp:revision>818</cp:revision>
  <dcterms:created xsi:type="dcterms:W3CDTF">2020-03-15T19:13:03Z</dcterms:created>
  <dcterms:modified xsi:type="dcterms:W3CDTF">2020-07-23T15:19:14Z</dcterms:modified>
</cp:coreProperties>
</file>