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5" r:id="rId2"/>
  </p:sldMasterIdLst>
  <p:notesMasterIdLst>
    <p:notesMasterId r:id="rId17"/>
  </p:notesMasterIdLst>
  <p:sldIdLst>
    <p:sldId id="257" r:id="rId3"/>
    <p:sldId id="262" r:id="rId4"/>
    <p:sldId id="293" r:id="rId5"/>
    <p:sldId id="306" r:id="rId6"/>
    <p:sldId id="304" r:id="rId7"/>
    <p:sldId id="314" r:id="rId8"/>
    <p:sldId id="320" r:id="rId9"/>
    <p:sldId id="322" r:id="rId10"/>
    <p:sldId id="321" r:id="rId11"/>
    <p:sldId id="319" r:id="rId12"/>
    <p:sldId id="294" r:id="rId13"/>
    <p:sldId id="317" r:id="rId14"/>
    <p:sldId id="316" r:id="rId15"/>
    <p:sldId id="291" r:id="rId16"/>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snapToObjects="1">
      <p:cViewPr varScale="1">
        <p:scale>
          <a:sx n="104" d="100"/>
          <a:sy n="104" d="100"/>
        </p:scale>
        <p:origin x="444" y="108"/>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כ"ד/ניסן/תש"ף</a:t>
            </a:fld>
            <a:endParaRPr lang="he-IL"/>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36155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200"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4</a:t>
            </a:fld>
            <a:endParaRPr lang="he-IL"/>
          </a:p>
        </p:txBody>
      </p:sp>
    </p:spTree>
    <p:extLst>
      <p:ext uri="{BB962C8B-B14F-4D97-AF65-F5344CB8AC3E}">
        <p14:creationId xmlns:p14="http://schemas.microsoft.com/office/powerpoint/2010/main" val="360954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3899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200"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6</a:t>
            </a:fld>
            <a:endParaRPr lang="he-IL"/>
          </a:p>
        </p:txBody>
      </p:sp>
    </p:spTree>
    <p:extLst>
      <p:ext uri="{BB962C8B-B14F-4D97-AF65-F5344CB8AC3E}">
        <p14:creationId xmlns:p14="http://schemas.microsoft.com/office/powerpoint/2010/main" val="1642448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200"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7</a:t>
            </a:fld>
            <a:endParaRPr lang="he-IL"/>
          </a:p>
        </p:txBody>
      </p:sp>
    </p:spTree>
    <p:extLst>
      <p:ext uri="{BB962C8B-B14F-4D97-AF65-F5344CB8AC3E}">
        <p14:creationId xmlns:p14="http://schemas.microsoft.com/office/powerpoint/2010/main" val="834918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200"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8</a:t>
            </a:fld>
            <a:endParaRPr lang="he-IL"/>
          </a:p>
        </p:txBody>
      </p:sp>
    </p:spTree>
    <p:extLst>
      <p:ext uri="{BB962C8B-B14F-4D97-AF65-F5344CB8AC3E}">
        <p14:creationId xmlns:p14="http://schemas.microsoft.com/office/powerpoint/2010/main" val="3099917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200"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9</a:t>
            </a:fld>
            <a:endParaRPr lang="he-IL"/>
          </a:p>
        </p:txBody>
      </p:sp>
    </p:spTree>
    <p:extLst>
      <p:ext uri="{BB962C8B-B14F-4D97-AF65-F5344CB8AC3E}">
        <p14:creationId xmlns:p14="http://schemas.microsoft.com/office/powerpoint/2010/main" val="3696840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200"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10</a:t>
            </a:fld>
            <a:endParaRPr lang="he-IL"/>
          </a:p>
        </p:txBody>
      </p:sp>
    </p:spTree>
    <p:extLst>
      <p:ext uri="{BB962C8B-B14F-4D97-AF65-F5344CB8AC3E}">
        <p14:creationId xmlns:p14="http://schemas.microsoft.com/office/powerpoint/2010/main" val="1930376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53489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914281" y="2693988"/>
            <a:ext cx="10361851"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0412" cy="720000"/>
          </a:xfrm>
        </p:spPr>
        <p:txBody>
          <a:bodyPr lIns="36000" tIns="0" rIns="36000" bIns="0">
            <a:noAutofit/>
          </a:bodyPr>
          <a:lstStyle>
            <a:lvl1pPr>
              <a:defRPr sz="4800" b="1">
                <a:solidFill>
                  <a:srgbClr val="192A72"/>
                </a:solidFill>
                <a:latin typeface="Arial" pitchFamily="34" charset="0"/>
                <a:cs typeface="Arial" pitchFamily="34" charset="0"/>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8151380" cy="4680000"/>
          </a:xfrm>
        </p:spPr>
        <p:txBody>
          <a:bodyPr>
            <a:normAutofit/>
          </a:bodyPr>
          <a:lstStyle>
            <a:lvl1pPr>
              <a:lnSpc>
                <a:spcPct val="150000"/>
              </a:lnSpc>
              <a:spcBef>
                <a:spcPts val="0"/>
              </a:spcBef>
              <a:spcAft>
                <a:spcPts val="600"/>
              </a:spcAft>
              <a:defRPr sz="2400">
                <a:solidFill>
                  <a:srgbClr val="002060"/>
                </a:solidFill>
                <a:latin typeface="Arial" pitchFamily="34" charset="0"/>
                <a:cs typeface="Arial" pitchFamily="34" charset="0"/>
              </a:defRPr>
            </a:lvl1pPr>
            <a:lvl2pPr>
              <a:lnSpc>
                <a:spcPct val="150000"/>
              </a:lnSpc>
              <a:spcBef>
                <a:spcPts val="0"/>
              </a:spcBef>
              <a:spcAft>
                <a:spcPts val="600"/>
              </a:spcAft>
              <a:defRPr sz="2400">
                <a:solidFill>
                  <a:srgbClr val="002060"/>
                </a:solidFill>
                <a:latin typeface="Arial" pitchFamily="34" charset="0"/>
                <a:cs typeface="Arial" pitchFamily="34" charset="0"/>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extLst>
      <p:ext uri="{BB962C8B-B14F-4D97-AF65-F5344CB8AC3E}">
        <p14:creationId xmlns:p14="http://schemas.microsoft.com/office/powerpoint/2010/main" val="1058087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2549438" y="213094"/>
            <a:ext cx="9640976"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mn-cs"/>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8" y="1185681"/>
            <a:ext cx="8323992" cy="540000"/>
          </a:xfrm>
        </p:spPr>
        <p:txBody>
          <a:bodyPr anchor="ctr">
            <a:noAutofit/>
          </a:bodyPr>
          <a:lstStyle>
            <a:lvl1pPr marL="185738" indent="0">
              <a:buNone/>
              <a:defRPr sz="2800" b="1">
                <a:solidFill>
                  <a:srgbClr val="0070C0"/>
                </a:solidFill>
                <a:latin typeface="Varela Round" pitchFamily="2" charset="-79"/>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3"/>
            <a:ext cx="8030918" cy="4152517"/>
          </a:xfrm>
        </p:spPr>
        <p:txBody>
          <a:bodyPr>
            <a:normAutofit/>
          </a:bodyPr>
          <a:lstStyle>
            <a:lvl1pPr marL="439738" indent="-342900">
              <a:lnSpc>
                <a:spcPct val="100000"/>
              </a:lnSpc>
              <a:spcBef>
                <a:spcPts val="0"/>
              </a:spcBef>
              <a:spcAft>
                <a:spcPts val="600"/>
              </a:spcAft>
              <a:defRPr lang="he-IL" sz="2400" kern="1200" dirty="0" smtClean="0">
                <a:solidFill>
                  <a:srgbClr val="002060"/>
                </a:solidFill>
                <a:latin typeface="Varela Round" pitchFamily="2" charset="-79"/>
                <a:ea typeface="+mn-ea"/>
                <a:cs typeface="+mn-cs"/>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mn-cs"/>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663546" y="5699023"/>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260528" y="181685"/>
            <a:ext cx="2598484" cy="216817"/>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488761" y="468418"/>
            <a:ext cx="2968915"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9008919" y="6104088"/>
            <a:ext cx="3755104"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extLst>
      <p:ext uri="{BB962C8B-B14F-4D97-AF65-F5344CB8AC3E}">
        <p14:creationId xmlns:p14="http://schemas.microsoft.com/office/powerpoint/2010/main" val="888175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234386" y="1312990"/>
            <a:ext cx="7909488" cy="5224442"/>
          </a:xfrm>
          <a:prstGeom prst="rect">
            <a:avLst/>
          </a:prstGeom>
        </p:spPr>
        <p:txBody>
          <a:bodyPr anchor="ctr">
            <a:noAutofit/>
          </a:bodyPr>
          <a:lstStyle>
            <a:lvl1pPr algn="r">
              <a:defRPr sz="3200">
                <a:solidFill>
                  <a:srgbClr val="192A72"/>
                </a:solidFill>
                <a:latin typeface="Varela Round" panose="00000500000000000000" pitchFamily="2" charset="-79"/>
                <a:cs typeface="+mn-cs"/>
              </a:defRPr>
            </a:lvl1pPr>
          </a:lstStyle>
          <a:p>
            <a:r>
              <a:rPr lang="he-IL" dirty="0"/>
              <a:t>לחץ כדי לערוך פסקת טקסט קצרה של תבנית בסיס</a:t>
            </a:r>
          </a:p>
        </p:txBody>
      </p:sp>
      <p:sp>
        <p:nvSpPr>
          <p:cNvPr id="7" name="מלבן מעוגל 6"/>
          <p:cNvSpPr/>
          <p:nvPr userDrawn="1"/>
        </p:nvSpPr>
        <p:spPr>
          <a:xfrm>
            <a:off x="-910297" y="6189198"/>
            <a:ext cx="3068196"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0081040" y="81723"/>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2155406" y="6347805"/>
            <a:ext cx="5558412"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9" name="מציין מיקום טקסט 3"/>
          <p:cNvSpPr>
            <a:spLocks noGrp="1"/>
          </p:cNvSpPr>
          <p:nvPr>
            <p:ph type="body" sz="quarter" idx="10" hasCustomPrompt="1"/>
          </p:nvPr>
        </p:nvSpPr>
        <p:spPr>
          <a:xfrm>
            <a:off x="0" y="192531"/>
            <a:ext cx="12190413" cy="1009650"/>
          </a:xfrm>
          <a:prstGeom prst="rect">
            <a:avLst/>
          </a:prstGeom>
        </p:spPr>
        <p:txBody>
          <a:bodyPr anchor="ctr">
            <a:normAutofit/>
          </a:bodyPr>
          <a:lstStyle>
            <a:lvl1pPr marL="0" indent="0" algn="ctr">
              <a:buNone/>
              <a:defRPr sz="4800" b="1">
                <a:solidFill>
                  <a:srgbClr val="192A72"/>
                </a:solidFill>
                <a:latin typeface="Varela Round" panose="00000500000000000000" pitchFamily="2" charset="-79"/>
                <a:cs typeface="+mn-cs"/>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10213604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להצגת סרט">
    <p:spTree>
      <p:nvGrpSpPr>
        <p:cNvPr id="1" name=""/>
        <p:cNvGrpSpPr/>
        <p:nvPr/>
      </p:nvGrpSpPr>
      <p:grpSpPr>
        <a:xfrm>
          <a:off x="0" y="0"/>
          <a:ext cx="0" cy="0"/>
          <a:chOff x="0" y="0"/>
          <a:chExt cx="0" cy="0"/>
        </a:xfrm>
      </p:grpSpPr>
      <p:sp>
        <p:nvSpPr>
          <p:cNvPr id="7" name="מלבן מעוגל 6"/>
          <p:cNvSpPr/>
          <p:nvPr userDrawn="1"/>
        </p:nvSpPr>
        <p:spPr>
          <a:xfrm>
            <a:off x="1" y="5878200"/>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8666587" y="66850"/>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0" y="6306750"/>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369" y="639718"/>
            <a:ext cx="11463676" cy="6122933"/>
          </a:xfrm>
        </p:spPr>
        <p:txBody>
          <a:bodyPr/>
          <a:lstStyle>
            <a:lvl1pPr marL="0" indent="0">
              <a:buFontTx/>
              <a:buNone/>
              <a:defRPr>
                <a:solidFill>
                  <a:srgbClr val="192A72"/>
                </a:solidFill>
                <a:latin typeface="Varela Round" panose="00000500000000000000" pitchFamily="2" charset="-79"/>
                <a:cs typeface="+mn-cs"/>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369" y="95349"/>
            <a:ext cx="8073828" cy="400050"/>
          </a:xfrm>
        </p:spPr>
        <p:txBody>
          <a:bodyPr anchor="ctr">
            <a:noAutofit/>
          </a:bodyPr>
          <a:lstStyle>
            <a:lvl1pPr marL="0" indent="0" algn="r">
              <a:buFontTx/>
              <a:buNone/>
              <a:defRPr sz="2400">
                <a:solidFill>
                  <a:srgbClr val="192A72"/>
                </a:solidFill>
                <a:latin typeface="Varela Round" panose="00000500000000000000" pitchFamily="2" charset="-79"/>
                <a:cs typeface="+mn-cs"/>
              </a:defRPr>
            </a:lvl1pPr>
          </a:lstStyle>
          <a:p>
            <a:pPr lvl="0"/>
            <a:r>
              <a:rPr lang="he-IL" dirty="0"/>
              <a:t>לחץ כדי לערוך סגנונות טקסט של תבנית בסיס</a:t>
            </a:r>
          </a:p>
        </p:txBody>
      </p:sp>
    </p:spTree>
    <p:extLst>
      <p:ext uri="{BB962C8B-B14F-4D97-AF65-F5344CB8AC3E}">
        <p14:creationId xmlns:p14="http://schemas.microsoft.com/office/powerpoint/2010/main" val="4256355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0412"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Tree>
    <p:extLst>
      <p:ext uri="{BB962C8B-B14F-4D97-AF65-F5344CB8AC3E}">
        <p14:creationId xmlns:p14="http://schemas.microsoft.com/office/powerpoint/2010/main" val="1917074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כותרת ותמונה">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99132" y="1112120"/>
            <a:ext cx="8242015" cy="5559622"/>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
        <p:nvSpPr>
          <p:cNvPr id="8" name="כותרת 1"/>
          <p:cNvSpPr>
            <a:spLocks noGrp="1"/>
          </p:cNvSpPr>
          <p:nvPr>
            <p:ph type="ctrTitle"/>
          </p:nvPr>
        </p:nvSpPr>
        <p:spPr>
          <a:xfrm>
            <a:off x="1733684" y="186259"/>
            <a:ext cx="10246355" cy="637353"/>
          </a:xfrm>
          <a:prstGeom prst="rect">
            <a:avLst/>
          </a:prstGeom>
        </p:spPr>
        <p:txBody>
          <a:bodyPr anchor="ctr">
            <a:noAutofit/>
          </a:bodyPr>
          <a:lstStyle>
            <a:lvl1pPr algn="ctr">
              <a:defRPr sz="4000">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11031465" y="950191"/>
            <a:ext cx="1158948" cy="347376"/>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Tree>
    <p:extLst>
      <p:ext uri="{BB962C8B-B14F-4D97-AF65-F5344CB8AC3E}">
        <p14:creationId xmlns:p14="http://schemas.microsoft.com/office/powerpoint/2010/main" val="275829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כותרת ושתי תמונות">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6512856" y="978202"/>
            <a:ext cx="5394619" cy="3638921"/>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
        <p:nvSpPr>
          <p:cNvPr id="8" name="כותרת 1"/>
          <p:cNvSpPr>
            <a:spLocks noGrp="1"/>
          </p:cNvSpPr>
          <p:nvPr>
            <p:ph type="ctrTitle"/>
          </p:nvPr>
        </p:nvSpPr>
        <p:spPr>
          <a:xfrm>
            <a:off x="1733684" y="186259"/>
            <a:ext cx="10246355" cy="637353"/>
          </a:xfrm>
          <a:prstGeom prst="rect">
            <a:avLst/>
          </a:prstGeom>
        </p:spPr>
        <p:txBody>
          <a:bodyPr anchor="t">
            <a:noAutofit/>
          </a:bodyPr>
          <a:lstStyle>
            <a:lvl1pPr algn="ctr">
              <a:defRPr sz="4000">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412958" y="764744"/>
            <a:ext cx="1158948"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מציין מיקום של תמונה 2">
            <a:extLst>
              <a:ext uri="{FF2B5EF4-FFF2-40B4-BE49-F238E27FC236}">
                <a16:creationId xmlns:a16="http://schemas.microsoft.com/office/drawing/2014/main" id="{11DA6207-6C06-4DE8-8270-79FA6D2C27CC}"/>
              </a:ext>
            </a:extLst>
          </p:cNvPr>
          <p:cNvSpPr>
            <a:spLocks noGrp="1"/>
          </p:cNvSpPr>
          <p:nvPr>
            <p:ph type="pic" idx="10" hasCustomPrompt="1"/>
          </p:nvPr>
        </p:nvSpPr>
        <p:spPr>
          <a:xfrm>
            <a:off x="843165" y="978202"/>
            <a:ext cx="5394619" cy="3638921"/>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Tree>
    <p:extLst>
      <p:ext uri="{BB962C8B-B14F-4D97-AF65-F5344CB8AC3E}">
        <p14:creationId xmlns:p14="http://schemas.microsoft.com/office/powerpoint/2010/main" val="1978872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כותרת ושלוש תמונות">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5520948" y="978202"/>
            <a:ext cx="5394619" cy="3638921"/>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
        <p:nvSpPr>
          <p:cNvPr id="8" name="כותרת 1"/>
          <p:cNvSpPr>
            <a:spLocks noGrp="1"/>
          </p:cNvSpPr>
          <p:nvPr>
            <p:ph type="ctrTitle"/>
          </p:nvPr>
        </p:nvSpPr>
        <p:spPr>
          <a:xfrm>
            <a:off x="1733684" y="186259"/>
            <a:ext cx="10246355" cy="637353"/>
          </a:xfrm>
          <a:prstGeom prst="rect">
            <a:avLst/>
          </a:prstGeom>
        </p:spPr>
        <p:txBody>
          <a:bodyPr anchor="ctr">
            <a:noAutofit/>
          </a:bodyPr>
          <a:lstStyle>
            <a:lvl1pPr algn="ctr">
              <a:defRPr sz="4000">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412958" y="764744"/>
            <a:ext cx="1158948"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ציין מיקום של תמונה 2">
            <a:extLst>
              <a:ext uri="{FF2B5EF4-FFF2-40B4-BE49-F238E27FC236}">
                <a16:creationId xmlns:a16="http://schemas.microsoft.com/office/drawing/2014/main" id="{751DC1E2-ACE2-441B-8840-3A69561321B6}"/>
              </a:ext>
            </a:extLst>
          </p:cNvPr>
          <p:cNvSpPr>
            <a:spLocks noGrp="1"/>
          </p:cNvSpPr>
          <p:nvPr>
            <p:ph type="pic" idx="10" hasCustomPrompt="1"/>
          </p:nvPr>
        </p:nvSpPr>
        <p:spPr>
          <a:xfrm>
            <a:off x="1241281" y="978202"/>
            <a:ext cx="4114114" cy="2743100"/>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
        <p:nvSpPr>
          <p:cNvPr id="17" name="מציין מיקום של תמונה 2">
            <a:extLst>
              <a:ext uri="{FF2B5EF4-FFF2-40B4-BE49-F238E27FC236}">
                <a16:creationId xmlns:a16="http://schemas.microsoft.com/office/drawing/2014/main" id="{FAA918BE-80CF-42F4-8DC4-2E8D539F1354}"/>
              </a:ext>
            </a:extLst>
          </p:cNvPr>
          <p:cNvSpPr>
            <a:spLocks noGrp="1"/>
          </p:cNvSpPr>
          <p:nvPr>
            <p:ph type="pic" idx="11" hasCustomPrompt="1"/>
          </p:nvPr>
        </p:nvSpPr>
        <p:spPr>
          <a:xfrm>
            <a:off x="1241281" y="3907084"/>
            <a:ext cx="4114114" cy="2743100"/>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Tree>
    <p:extLst>
      <p:ext uri="{BB962C8B-B14F-4D97-AF65-F5344CB8AC3E}">
        <p14:creationId xmlns:p14="http://schemas.microsoft.com/office/powerpoint/2010/main" val="571505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כותרת וארבע תמונות">
    <p:spTree>
      <p:nvGrpSpPr>
        <p:cNvPr id="1" name=""/>
        <p:cNvGrpSpPr/>
        <p:nvPr/>
      </p:nvGrpSpPr>
      <p:grpSpPr>
        <a:xfrm>
          <a:off x="0" y="0"/>
          <a:ext cx="0" cy="0"/>
          <a:chOff x="0" y="0"/>
          <a:chExt cx="0" cy="0"/>
        </a:xfrm>
      </p:grpSpPr>
      <p:sp>
        <p:nvSpPr>
          <p:cNvPr id="8" name="כותרת 1"/>
          <p:cNvSpPr>
            <a:spLocks noGrp="1"/>
          </p:cNvSpPr>
          <p:nvPr>
            <p:ph type="ctrTitle"/>
          </p:nvPr>
        </p:nvSpPr>
        <p:spPr>
          <a:xfrm>
            <a:off x="1733684" y="186259"/>
            <a:ext cx="10246355" cy="637353"/>
          </a:xfrm>
          <a:prstGeom prst="rect">
            <a:avLst/>
          </a:prstGeom>
        </p:spPr>
        <p:txBody>
          <a:bodyPr anchor="ctr">
            <a:noAutofit/>
          </a:bodyPr>
          <a:lstStyle>
            <a:lvl1pPr algn="ctr">
              <a:defRPr sz="4000">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10170220" y="938559"/>
            <a:ext cx="2190597"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מציין מיקום של תמונה 2">
            <a:extLst>
              <a:ext uri="{FF2B5EF4-FFF2-40B4-BE49-F238E27FC236}">
                <a16:creationId xmlns:a16="http://schemas.microsoft.com/office/drawing/2014/main" id="{751DC1E2-ACE2-441B-8840-3A69561321B6}"/>
              </a:ext>
            </a:extLst>
          </p:cNvPr>
          <p:cNvSpPr>
            <a:spLocks noGrp="1"/>
          </p:cNvSpPr>
          <p:nvPr>
            <p:ph type="pic" idx="10" hasCustomPrompt="1"/>
          </p:nvPr>
        </p:nvSpPr>
        <p:spPr>
          <a:xfrm>
            <a:off x="214874" y="1004684"/>
            <a:ext cx="4114114" cy="2743100"/>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
        <p:nvSpPr>
          <p:cNvPr id="17" name="מציין מיקום של תמונה 2">
            <a:extLst>
              <a:ext uri="{FF2B5EF4-FFF2-40B4-BE49-F238E27FC236}">
                <a16:creationId xmlns:a16="http://schemas.microsoft.com/office/drawing/2014/main" id="{FAA918BE-80CF-42F4-8DC4-2E8D539F1354}"/>
              </a:ext>
            </a:extLst>
          </p:cNvPr>
          <p:cNvSpPr>
            <a:spLocks noGrp="1"/>
          </p:cNvSpPr>
          <p:nvPr>
            <p:ph type="pic" idx="11" hasCustomPrompt="1"/>
          </p:nvPr>
        </p:nvSpPr>
        <p:spPr>
          <a:xfrm>
            <a:off x="214874" y="3907084"/>
            <a:ext cx="4114114" cy="2743100"/>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
        <p:nvSpPr>
          <p:cNvPr id="13" name="מציין מיקום של תמונה 2">
            <a:extLst>
              <a:ext uri="{FF2B5EF4-FFF2-40B4-BE49-F238E27FC236}">
                <a16:creationId xmlns:a16="http://schemas.microsoft.com/office/drawing/2014/main" id="{8992FF61-2840-4655-842F-B373E28D9E01}"/>
              </a:ext>
            </a:extLst>
          </p:cNvPr>
          <p:cNvSpPr>
            <a:spLocks noGrp="1"/>
          </p:cNvSpPr>
          <p:nvPr>
            <p:ph type="pic" idx="12" hasCustomPrompt="1"/>
          </p:nvPr>
        </p:nvSpPr>
        <p:spPr>
          <a:xfrm>
            <a:off x="4586789" y="1004684"/>
            <a:ext cx="4114114" cy="2743100"/>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
        <p:nvSpPr>
          <p:cNvPr id="14" name="מציין מיקום של תמונה 2">
            <a:extLst>
              <a:ext uri="{FF2B5EF4-FFF2-40B4-BE49-F238E27FC236}">
                <a16:creationId xmlns:a16="http://schemas.microsoft.com/office/drawing/2014/main" id="{8C91A369-DCD6-4CBC-93C6-3C5BB19BCC3E}"/>
              </a:ext>
            </a:extLst>
          </p:cNvPr>
          <p:cNvSpPr>
            <a:spLocks noGrp="1"/>
          </p:cNvSpPr>
          <p:nvPr>
            <p:ph type="pic" idx="13" hasCustomPrompt="1"/>
          </p:nvPr>
        </p:nvSpPr>
        <p:spPr>
          <a:xfrm>
            <a:off x="4586789" y="3907084"/>
            <a:ext cx="4114114" cy="2743100"/>
          </a:xfrm>
          <a:prstGeom prst="rect">
            <a:avLst/>
          </a:prstGeom>
        </p:spPr>
        <p:txBody>
          <a:bodyPr/>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he-IL" dirty="0"/>
              <a:t> </a:t>
            </a:r>
          </a:p>
        </p:txBody>
      </p:sp>
    </p:spTree>
    <p:extLst>
      <p:ext uri="{BB962C8B-B14F-4D97-AF65-F5344CB8AC3E}">
        <p14:creationId xmlns:p14="http://schemas.microsoft.com/office/powerpoint/2010/main" val="868332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2"/>
            <a:ext cx="10872000" cy="72000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738117" y="3655832"/>
            <a:ext cx="10872000" cy="720000"/>
          </a:xfrm>
        </p:spPr>
        <p:txBody>
          <a:bodyP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3"/>
            <a:ext cx="10872000" cy="64209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200" b="1">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p:spPr>
        <p:txBody>
          <a:bodyPr lIns="36000" tIns="0" rIns="36000" bIns="0">
            <a:noAutofit/>
          </a:bodyPr>
          <a:lstStyle>
            <a:lvl1pPr>
              <a:defRPr sz="48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11160000" cy="4680000"/>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8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6" y="1185681"/>
            <a:ext cx="11159999" cy="540000"/>
          </a:xfrm>
        </p:spPr>
        <p:txBody>
          <a:bodyPr anchor="b">
            <a:noAutofit/>
          </a:bodyPr>
          <a:lstStyle>
            <a:lvl1pPr marL="0" indent="0">
              <a:buNone/>
              <a:defRPr sz="3200" b="1">
                <a:solidFill>
                  <a:srgbClr val="0070C0"/>
                </a:solidFill>
                <a:latin typeface="Varela Round" pitchFamily="2" charset="-79"/>
                <a:cs typeface="Varela Round"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1"/>
            <a:ext cx="11160000" cy="4152517"/>
          </a:xfrm>
        </p:spPr>
        <p:txBody>
          <a:bodyPr>
            <a:normAutofit/>
          </a:bodyPr>
          <a:lstStyle>
            <a:lvl1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10" name="מלבן מעוגל 9"/>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1" name="מלבן מעוגל 10"/>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2" name="מלבן מעוגל 11"/>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0" y="2693988"/>
            <a:ext cx="12190413"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extLst>
      <p:ext uri="{BB962C8B-B14F-4D97-AF65-F5344CB8AC3E}">
        <p14:creationId xmlns:p14="http://schemas.microsoft.com/office/powerpoint/2010/main" val="3141520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Arial" pitchFamily="34" charset="0"/>
                <a:cs typeface="Arial" pitchFamily="34" charset="0"/>
              </a:rPr>
              <a:t>  </a:t>
            </a:r>
          </a:p>
        </p:txBody>
      </p:sp>
      <p:sp>
        <p:nvSpPr>
          <p:cNvPr id="2" name="כותרת 1"/>
          <p:cNvSpPr>
            <a:spLocks noGrp="1"/>
          </p:cNvSpPr>
          <p:nvPr>
            <p:ph type="ctrTitle"/>
          </p:nvPr>
        </p:nvSpPr>
        <p:spPr>
          <a:xfrm>
            <a:off x="0" y="1640910"/>
            <a:ext cx="12190413" cy="1260000"/>
          </a:xfrm>
          <a:prstGeom prst="rect">
            <a:avLst/>
          </a:prstGeom>
        </p:spPr>
        <p:txBody>
          <a:bodyPr anchor="ctr" anchorCtr="0">
            <a:noAutofit/>
          </a:bodyPr>
          <a:lstStyle>
            <a:lvl1pPr algn="ctr">
              <a:defRPr sz="6600" b="1">
                <a:solidFill>
                  <a:srgbClr val="192A72"/>
                </a:solidFill>
                <a:latin typeface="Arial" pitchFamily="34" charset="0"/>
                <a:cs typeface="Arial"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2" name="Google Shape;11;p2"/>
          <p:cNvSpPr txBox="1">
            <a:spLocks noGrp="1"/>
          </p:cNvSpPr>
          <p:nvPr>
            <p:ph type="subTitle" idx="1"/>
          </p:nvPr>
        </p:nvSpPr>
        <p:spPr>
          <a:xfrm>
            <a:off x="0" y="2918492"/>
            <a:ext cx="12190413" cy="72000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600" b="1">
                <a:solidFill>
                  <a:srgbClr val="002060"/>
                </a:solidFill>
                <a:latin typeface="Arial" pitchFamily="34" charset="0"/>
                <a:cs typeface="Arial"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212915" y="3655832"/>
            <a:ext cx="11977498" cy="720000"/>
          </a:xfrm>
        </p:spPr>
        <p:txBody>
          <a:bodyPr anchor="ct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Arial" pitchFamily="34" charset="0"/>
                <a:ea typeface="+mn-ea"/>
                <a:cs typeface="Arial" pitchFamily="34" charset="0"/>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89116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Arial" pitchFamily="34" charset="0"/>
                <a:cs typeface="Arial" pitchFamily="34" charset="0"/>
              </a:rPr>
              <a:t>  </a:t>
            </a:r>
          </a:p>
        </p:txBody>
      </p:sp>
      <p:sp>
        <p:nvSpPr>
          <p:cNvPr id="2" name="כותרת 1"/>
          <p:cNvSpPr>
            <a:spLocks noGrp="1"/>
          </p:cNvSpPr>
          <p:nvPr>
            <p:ph type="ctrTitle"/>
          </p:nvPr>
        </p:nvSpPr>
        <p:spPr>
          <a:xfrm>
            <a:off x="0" y="1640910"/>
            <a:ext cx="12190413" cy="1260000"/>
          </a:xfrm>
          <a:prstGeom prst="rect">
            <a:avLst/>
          </a:prstGeom>
        </p:spPr>
        <p:txBody>
          <a:bodyPr anchor="ctr" anchorCtr="0">
            <a:noAutofit/>
          </a:bodyPr>
          <a:lstStyle>
            <a:lvl1pPr algn="ctr">
              <a:defRPr sz="6600" b="1">
                <a:solidFill>
                  <a:srgbClr val="192A72"/>
                </a:solidFill>
                <a:latin typeface="Arial" pitchFamily="34" charset="0"/>
                <a:cs typeface="Arial"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Arial" pitchFamily="34" charset="0"/>
              <a:cs typeface="Arial" pitchFamily="34" charset="0"/>
            </a:endParaRPr>
          </a:p>
        </p:txBody>
      </p:sp>
      <p:sp>
        <p:nvSpPr>
          <p:cNvPr id="12" name="Google Shape;11;p2"/>
          <p:cNvSpPr txBox="1">
            <a:spLocks noGrp="1"/>
          </p:cNvSpPr>
          <p:nvPr>
            <p:ph type="subTitle" idx="1"/>
          </p:nvPr>
        </p:nvSpPr>
        <p:spPr>
          <a:xfrm>
            <a:off x="0" y="2918493"/>
            <a:ext cx="12190413" cy="64209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200" b="1">
                <a:solidFill>
                  <a:srgbClr val="192A72"/>
                </a:solidFill>
                <a:latin typeface="Arial" pitchFamily="34" charset="0"/>
                <a:cs typeface="Arial"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Tree>
    <p:extLst>
      <p:ext uri="{BB962C8B-B14F-4D97-AF65-F5344CB8AC3E}">
        <p14:creationId xmlns:p14="http://schemas.microsoft.com/office/powerpoint/2010/main" val="42856820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כ"ד/ניסן/תש"ף</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50" r:id="rId4"/>
    <p:sldLayoutId id="2147483653" r:id="rId5"/>
    <p:sldLayoutId id="2147483663" r:id="rId6"/>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dirty="0"/>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latin typeface="Arial" pitchFamily="34" charset="0"/>
                <a:cs typeface="Arial" pitchFamily="34" charset="0"/>
              </a:defRPr>
            </a:lvl1pPr>
          </a:lstStyle>
          <a:p>
            <a:fld id="{BB6F552B-607E-4869-A917-C44959BDCB12}" type="datetimeFigureOut">
              <a:rPr lang="he-IL" smtClean="0"/>
              <a:pPr/>
              <a:t>כ"ד/ניסן/תש"ף</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latin typeface="Arial" pitchFamily="34" charset="0"/>
                <a:cs typeface="Arial" pitchFamily="34" charset="0"/>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latin typeface="Arial" pitchFamily="34" charset="0"/>
                <a:cs typeface="Arial" pitchFamily="34" charset="0"/>
              </a:defRPr>
            </a:lvl1pPr>
          </a:lstStyle>
          <a:p>
            <a:fld id="{16478A40-4CDB-4A89-A7AB-ED0E5AEAC786}" type="slidenum">
              <a:rPr lang="he-IL" smtClean="0"/>
              <a:pPr/>
              <a:t>‹#›</a:t>
            </a:fld>
            <a:endParaRPr lang="he-IL"/>
          </a:p>
        </p:txBody>
      </p:sp>
    </p:spTree>
    <p:extLst>
      <p:ext uri="{BB962C8B-B14F-4D97-AF65-F5344CB8AC3E}">
        <p14:creationId xmlns:p14="http://schemas.microsoft.com/office/powerpoint/2010/main" val="221209997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xStyles>
    <p:titleStyle>
      <a:lvl1pPr algn="ctr" defTabSz="914400" rtl="1"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1.xml"/><Relationship Id="rId1" Type="http://schemas.openxmlformats.org/officeDocument/2006/relationships/video" Target="https://www.youtube.com/embed/7LvscxnJ74c?feature=oembed" TargetMode="Externa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video" Target="https://www.youtube.com/embed/G7owtPAFLXs?feature=oembed" TargetMode="Externa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p:txBody>
          <a:bodyPr>
            <a:normAutofit/>
          </a:bodyPr>
          <a:lstStyle/>
          <a:p>
            <a:r>
              <a:rPr lang="ar-SA" dirty="0">
                <a:cs typeface="+mn-cs"/>
              </a:rPr>
              <a:t>منظومة البثّ القطريّة</a:t>
            </a:r>
            <a:endParaRPr lang="he-IL" dirty="0">
              <a:cs typeface="+mn-cs"/>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113325A-FA2F-488D-AAEC-22960E7DBC3F}"/>
              </a:ext>
            </a:extLst>
          </p:cNvPr>
          <p:cNvSpPr>
            <a:spLocks noGrp="1"/>
          </p:cNvSpPr>
          <p:nvPr>
            <p:ph type="title"/>
          </p:nvPr>
        </p:nvSpPr>
        <p:spPr>
          <a:xfrm>
            <a:off x="3114744" y="808731"/>
            <a:ext cx="9640976" cy="720000"/>
          </a:xfrm>
        </p:spPr>
        <p:txBody>
          <a:bodyPr/>
          <a:lstStyle/>
          <a:p>
            <a:r>
              <a:rPr lang="ar-SA" sz="3200" dirty="0">
                <a:solidFill>
                  <a:srgbClr val="FF0000"/>
                </a:solidFill>
              </a:rPr>
              <a:t>دعونا نتابع الفيلم التالي </a:t>
            </a:r>
            <a:br>
              <a:rPr lang="ar-SA" sz="3200" dirty="0">
                <a:solidFill>
                  <a:srgbClr val="FF0000"/>
                </a:solidFill>
              </a:rPr>
            </a:br>
            <a:br>
              <a:rPr lang="ar-AE" sz="3200" dirty="0"/>
            </a:br>
            <a:br>
              <a:rPr lang="en-US" sz="3200" dirty="0"/>
            </a:br>
            <a:endParaRPr lang="he-IL" sz="2800" dirty="0"/>
          </a:p>
        </p:txBody>
      </p:sp>
      <p:pic>
        <p:nvPicPr>
          <p:cNvPr id="3" name="מדיה מקוונת 2" title="￙ﾁ￙ﾊ￘ﾯ￙ﾊ￙ﾈ ￘ﾱ￘ﾧ￘ﾦ￘ﾹ ￘ﾹ￙ﾆ ￘ﾧ￙ﾄ￙ﾅ￘ﾭ￘ﾨ￘ﾩ ￙ﾈ￘ﾧ￙ﾄ￘ﾹ￘ﾷ￘ﾧ￘ﾡ (￙ﾇ￙ﾄ ￘ﾪ￙ﾁ￘ﾹ￙ﾄ ￘ﾰ￙ﾄ￙ﾃ ￘ﾟ!)">
            <a:hlinkClick r:id="" action="ppaction://media"/>
            <a:extLst>
              <a:ext uri="{FF2B5EF4-FFF2-40B4-BE49-F238E27FC236}">
                <a16:creationId xmlns:a16="http://schemas.microsoft.com/office/drawing/2014/main" id="{387FD333-2F09-41E6-A247-2D596821A761}"/>
              </a:ext>
            </a:extLst>
          </p:cNvPr>
          <p:cNvPicPr>
            <a:picLocks noRot="1" noChangeAspect="1"/>
          </p:cNvPicPr>
          <p:nvPr>
            <a:videoFile r:link="rId1"/>
          </p:nvPr>
        </p:nvPicPr>
        <p:blipFill>
          <a:blip r:embed="rId4"/>
          <a:stretch>
            <a:fillRect/>
          </a:stretch>
        </p:blipFill>
        <p:spPr>
          <a:xfrm>
            <a:off x="0" y="917405"/>
            <a:ext cx="7890235" cy="5913379"/>
          </a:xfrm>
          <a:prstGeom prst="rect">
            <a:avLst/>
          </a:prstGeom>
        </p:spPr>
      </p:pic>
    </p:spTree>
    <p:extLst>
      <p:ext uri="{BB962C8B-B14F-4D97-AF65-F5344CB8AC3E}">
        <p14:creationId xmlns:p14="http://schemas.microsoft.com/office/powerpoint/2010/main" val="533787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לבן 4"/>
          <p:cNvSpPr/>
          <p:nvPr/>
        </p:nvSpPr>
        <p:spPr>
          <a:xfrm>
            <a:off x="1291771" y="194386"/>
            <a:ext cx="9361714" cy="7725192"/>
          </a:xfrm>
          <a:prstGeom prst="rect">
            <a:avLst/>
          </a:prstGeom>
        </p:spPr>
        <p:txBody>
          <a:bodyPr wrap="square">
            <a:spAutoFit/>
          </a:bodyPr>
          <a:lstStyle/>
          <a:p>
            <a:r>
              <a:rPr lang="ar-SA" sz="3200" b="1" dirty="0">
                <a:solidFill>
                  <a:srgbClr val="00B0F0"/>
                </a:solidFill>
              </a:rPr>
              <a:t>فوائد العطاء</a:t>
            </a:r>
          </a:p>
          <a:p>
            <a:endParaRPr lang="ar-SA" sz="2800" dirty="0"/>
          </a:p>
          <a:p>
            <a:r>
              <a:rPr lang="ar-SA" sz="2800" dirty="0"/>
              <a:t>توجد للعطاء آثارٌ إيجابيّة كثيرة تعود بالنفع على صاحبه، والمُجتمع بشكل عام، ومن هذه الآثار ما يأتي:</a:t>
            </a:r>
          </a:p>
          <a:p>
            <a:endParaRPr lang="ar-SA" sz="2800" dirty="0"/>
          </a:p>
          <a:p>
            <a:r>
              <a:rPr lang="ar-SA" sz="2800" dirty="0"/>
              <a:t>• يزيد من طاقات الفرد والمجتمع، ويشحذ الهِمم. </a:t>
            </a:r>
          </a:p>
          <a:p>
            <a:endParaRPr lang="ar-SA" sz="2800" dirty="0"/>
          </a:p>
          <a:p>
            <a:r>
              <a:rPr lang="ar-SA" sz="2800" dirty="0"/>
              <a:t>• يساعد على كسب المحبّة، والاحترام، والثقة من قِبل الناس، والعائلة، والمجتمع، والشعور بالرضى الذاتي، بالإضافة إلى كسب رضى الله تعالى، ونيل الأجر.</a:t>
            </a:r>
          </a:p>
          <a:p>
            <a:endParaRPr lang="ar-SA" sz="2800" dirty="0"/>
          </a:p>
          <a:p>
            <a:r>
              <a:rPr lang="ar-SA" sz="2800" dirty="0"/>
              <a:t>• توسيع الآفاق لبناء وتنمية مجتمع متماسك، وخَلق نوع من الثقة، والحب، والترابط بين أفراده.</a:t>
            </a:r>
          </a:p>
          <a:p>
            <a:endParaRPr lang="ar-SA" sz="2800" dirty="0"/>
          </a:p>
          <a:p>
            <a:r>
              <a:rPr lang="ar-SA" sz="2800" dirty="0"/>
              <a:t>• الانغماس في عمل الخير، والتضحية، ومُساعدة المُستَضعفين، والشعور بلذّة العطاء، الأمر الذي يقي صاحبه من هموم كثيرة تقف عائقاً في حياته. </a:t>
            </a:r>
          </a:p>
          <a:p>
            <a:endParaRPr lang="ar-SA" dirty="0"/>
          </a:p>
          <a:p>
            <a:endParaRPr lang="ar-SA" dirty="0"/>
          </a:p>
          <a:p>
            <a:endParaRPr lang="ar-SA" dirty="0"/>
          </a:p>
          <a:p>
            <a:endParaRPr lang="ar-SA" dirty="0"/>
          </a:p>
        </p:txBody>
      </p:sp>
    </p:spTree>
    <p:extLst>
      <p:ext uri="{BB962C8B-B14F-4D97-AF65-F5344CB8AC3E}">
        <p14:creationId xmlns:p14="http://schemas.microsoft.com/office/powerpoint/2010/main" val="941857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4" name="מלבן 3"/>
          <p:cNvSpPr/>
          <p:nvPr/>
        </p:nvSpPr>
        <p:spPr>
          <a:xfrm>
            <a:off x="1146629" y="3220719"/>
            <a:ext cx="9689893" cy="4031873"/>
          </a:xfrm>
          <a:prstGeom prst="rect">
            <a:avLst/>
          </a:prstGeom>
        </p:spPr>
        <p:txBody>
          <a:bodyPr wrap="square">
            <a:spAutoFit/>
          </a:bodyPr>
          <a:lstStyle/>
          <a:p>
            <a:r>
              <a:rPr lang="ar-SA" sz="3200" b="1" dirty="0">
                <a:solidFill>
                  <a:srgbClr val="002060"/>
                </a:solidFill>
              </a:rPr>
              <a:t> سؤال للتفكير :</a:t>
            </a:r>
          </a:p>
          <a:p>
            <a:r>
              <a:rPr lang="ar-SA" sz="3200" b="1" dirty="0">
                <a:solidFill>
                  <a:srgbClr val="002060"/>
                </a:solidFill>
              </a:rPr>
              <a:t>*ما هي المجالات التي يستطيع فيها الطلاب وأبناء الشبيبة تقديم المساعدة للأفراد أو للجماعات الضعيفة في مجتمعهم؟</a:t>
            </a:r>
          </a:p>
          <a:p>
            <a:endParaRPr lang="ar-SA" sz="3200" b="1" dirty="0">
              <a:solidFill>
                <a:srgbClr val="002060"/>
              </a:solidFill>
            </a:endParaRPr>
          </a:p>
          <a:p>
            <a:pPr marL="457200" indent="-457200">
              <a:buFont typeface="Arial" panose="020B0604020202020204" pitchFamily="34" charset="0"/>
              <a:buChar char="•"/>
            </a:pPr>
            <a:r>
              <a:rPr lang="ar-SA" sz="3200" b="1" dirty="0">
                <a:solidFill>
                  <a:srgbClr val="002060"/>
                </a:solidFill>
              </a:rPr>
              <a:t>هل قمت بعمل خير اليوم ! </a:t>
            </a:r>
          </a:p>
          <a:p>
            <a:pPr marL="457200" indent="-457200">
              <a:buFont typeface="Arial" panose="020B0604020202020204" pitchFamily="34" charset="0"/>
              <a:buChar char="•"/>
            </a:pPr>
            <a:endParaRPr lang="ar-SA" sz="3200" b="1" dirty="0">
              <a:solidFill>
                <a:srgbClr val="002060"/>
              </a:solidFill>
            </a:endParaRPr>
          </a:p>
          <a:p>
            <a:endParaRPr lang="ar-SA" sz="3200" b="1" dirty="0">
              <a:solidFill>
                <a:srgbClr val="002060"/>
              </a:solidFill>
            </a:endParaRPr>
          </a:p>
          <a:p>
            <a:endParaRPr lang="he-IL" sz="3200" b="1" dirty="0">
              <a:solidFill>
                <a:srgbClr val="002060"/>
              </a:solidFill>
            </a:endParaRPr>
          </a:p>
        </p:txBody>
      </p:sp>
      <p:sp>
        <p:nvSpPr>
          <p:cNvPr id="6" name="מלבן 5"/>
          <p:cNvSpPr/>
          <p:nvPr/>
        </p:nvSpPr>
        <p:spPr>
          <a:xfrm>
            <a:off x="984972" y="1888884"/>
            <a:ext cx="9240610" cy="584775"/>
          </a:xfrm>
          <a:prstGeom prst="rect">
            <a:avLst/>
          </a:prstGeom>
        </p:spPr>
        <p:txBody>
          <a:bodyPr wrap="square">
            <a:spAutoFit/>
          </a:bodyPr>
          <a:lstStyle/>
          <a:p>
            <a:r>
              <a:rPr lang="ar-SA" sz="3200" dirty="0"/>
              <a:t>﴿ فَمَنْ تَطَوَّعَ خَيْرًا فَهُوَ خَيْرٌ لَهُ ﴾ </a:t>
            </a:r>
            <a:endParaRPr lang="he-IL" sz="3200" dirty="0"/>
          </a:p>
        </p:txBody>
      </p:sp>
      <p:sp>
        <p:nvSpPr>
          <p:cNvPr id="7" name="TextBox 6"/>
          <p:cNvSpPr txBox="1"/>
          <p:nvPr/>
        </p:nvSpPr>
        <p:spPr>
          <a:xfrm>
            <a:off x="2198914" y="2669437"/>
            <a:ext cx="7585322" cy="461665"/>
          </a:xfrm>
          <a:prstGeom prst="rect">
            <a:avLst/>
          </a:prstGeom>
          <a:noFill/>
        </p:spPr>
        <p:txBody>
          <a:bodyPr wrap="square" rtlCol="1">
            <a:spAutoFit/>
          </a:bodyPr>
          <a:lstStyle/>
          <a:p>
            <a:r>
              <a:rPr lang="ar-SA" sz="2400" dirty="0"/>
              <a:t>كل من  يعمل الخير ويعطي من نفس صادقة يعود له بالمثل </a:t>
            </a:r>
            <a:endParaRPr lang="he-IL" sz="2400" dirty="0"/>
          </a:p>
        </p:txBody>
      </p:sp>
      <p:sp>
        <p:nvSpPr>
          <p:cNvPr id="8" name="מלבן 7"/>
          <p:cNvSpPr/>
          <p:nvPr/>
        </p:nvSpPr>
        <p:spPr>
          <a:xfrm>
            <a:off x="7206611" y="1339334"/>
            <a:ext cx="3265639" cy="523220"/>
          </a:xfrm>
          <a:prstGeom prst="rect">
            <a:avLst/>
          </a:prstGeom>
        </p:spPr>
        <p:txBody>
          <a:bodyPr wrap="none">
            <a:spAutoFit/>
          </a:bodyPr>
          <a:lstStyle/>
          <a:p>
            <a:r>
              <a:rPr lang="ar-SA" sz="2800" b="1" dirty="0">
                <a:solidFill>
                  <a:srgbClr val="0070C0"/>
                </a:solidFill>
              </a:rPr>
              <a:t>قال تعالى في سورة البقرة </a:t>
            </a:r>
            <a:endParaRPr lang="he-IL" sz="2800" dirty="0">
              <a:solidFill>
                <a:srgbClr val="0070C0"/>
              </a:solidFill>
            </a:endParaRPr>
          </a:p>
        </p:txBody>
      </p:sp>
    </p:spTree>
    <p:extLst>
      <p:ext uri="{BB962C8B-B14F-4D97-AF65-F5344CB8AC3E}">
        <p14:creationId xmlns:p14="http://schemas.microsoft.com/office/powerpoint/2010/main" val="1452569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idx="4294967295"/>
          </p:nvPr>
        </p:nvSpPr>
        <p:spPr>
          <a:xfrm>
            <a:off x="-1450109" y="1748560"/>
            <a:ext cx="12744450" cy="1677987"/>
          </a:xfrm>
        </p:spPr>
        <p:txBody>
          <a:bodyPr>
            <a:normAutofit fontScale="90000"/>
          </a:bodyPr>
          <a:lstStyle/>
          <a:p>
            <a:pPr algn="r"/>
            <a:br>
              <a:rPr lang="ar-SA" sz="6000" dirty="0">
                <a:solidFill>
                  <a:srgbClr val="192A72"/>
                </a:solidFill>
                <a:cs typeface="+mn-cs"/>
              </a:rPr>
            </a:br>
            <a:r>
              <a:rPr lang="ar-SA" sz="4800" dirty="0">
                <a:solidFill>
                  <a:srgbClr val="192A72"/>
                </a:solidFill>
                <a:cs typeface="+mn-cs"/>
              </a:rPr>
              <a:t>ماذا تعلمت من موضوع اليوم?</a:t>
            </a:r>
            <a:br>
              <a:rPr lang="ar-SA" sz="4800" dirty="0">
                <a:solidFill>
                  <a:srgbClr val="192A72"/>
                </a:solidFill>
                <a:cs typeface="+mn-cs"/>
              </a:rPr>
            </a:br>
            <a:br>
              <a:rPr lang="ar-SA" sz="4800" dirty="0">
                <a:solidFill>
                  <a:srgbClr val="192A72"/>
                </a:solidFill>
                <a:cs typeface="+mn-cs"/>
              </a:rPr>
            </a:br>
            <a:r>
              <a:rPr lang="ar-SA" sz="4800" dirty="0">
                <a:solidFill>
                  <a:srgbClr val="192A72"/>
                </a:solidFill>
                <a:cs typeface="+mn-cs"/>
              </a:rPr>
              <a:t>هل قمت بعمل خير اليوم ! </a:t>
            </a:r>
            <a:br>
              <a:rPr lang="ar-SA" sz="4800" dirty="0">
                <a:solidFill>
                  <a:srgbClr val="192A72"/>
                </a:solidFill>
                <a:cs typeface="+mn-cs"/>
              </a:rPr>
            </a:br>
            <a:br>
              <a:rPr lang="ar-SA" sz="4800" dirty="0">
                <a:solidFill>
                  <a:srgbClr val="192A72"/>
                </a:solidFill>
                <a:cs typeface="+mn-cs"/>
              </a:rPr>
            </a:br>
            <a:r>
              <a:rPr lang="ar-SA" sz="4800" dirty="0">
                <a:solidFill>
                  <a:srgbClr val="192A72"/>
                </a:solidFill>
                <a:cs typeface="+mn-cs"/>
              </a:rPr>
              <a:t>         </a:t>
            </a:r>
            <a:r>
              <a:rPr lang="ar-SA" sz="5400" dirty="0">
                <a:solidFill>
                  <a:srgbClr val="192A72"/>
                </a:solidFill>
                <a:cs typeface="+mn-cs"/>
              </a:rPr>
              <a:t>هيا اعط من ذاتك ليعود ذلك لك</a:t>
            </a:r>
            <a:br>
              <a:rPr lang="ar-SA" sz="6000" dirty="0">
                <a:solidFill>
                  <a:srgbClr val="192A72"/>
                </a:solidFill>
                <a:cs typeface="+mn-cs"/>
              </a:rPr>
            </a:br>
            <a:r>
              <a:rPr lang="ar-SA" sz="6000" dirty="0">
                <a:solidFill>
                  <a:srgbClr val="192A72"/>
                </a:solidFill>
                <a:cs typeface="+mn-cs"/>
              </a:rPr>
              <a:t> </a:t>
            </a:r>
            <a:endParaRPr lang="he-IL" sz="5400" dirty="0">
              <a:solidFill>
                <a:srgbClr val="192A72"/>
              </a:solidFill>
              <a:cs typeface="+mn-cs"/>
            </a:endParaRPr>
          </a:p>
        </p:txBody>
      </p:sp>
    </p:spTree>
    <p:extLst>
      <p:ext uri="{BB962C8B-B14F-4D97-AF65-F5344CB8AC3E}">
        <p14:creationId xmlns:p14="http://schemas.microsoft.com/office/powerpoint/2010/main" val="4027099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372" y="446"/>
            <a:ext cx="3241542" cy="1838237"/>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647255" y="3016166"/>
            <a:ext cx="11172957" cy="2618133"/>
          </a:xfrm>
          <a:prstGeom prst="rect">
            <a:avLst/>
          </a:prstGeom>
          <a:noFill/>
        </p:spPr>
        <p:txBody>
          <a:bodyPr wrap="square" rtlCol="1">
            <a:spAutoFit/>
          </a:bodyPr>
          <a:lstStyle/>
          <a:p>
            <a:pPr marL="895260">
              <a:lnSpc>
                <a:spcPct val="150000"/>
              </a:lnSpc>
            </a:pPr>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4" y="1838683"/>
            <a:ext cx="12188825" cy="763187"/>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נוהל שימוש ביצירות מוגנות בזכויות יוצרים ואיתור בעלי זכויות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a:xfrm>
            <a:off x="738117" y="544504"/>
            <a:ext cx="10871177" cy="1916056"/>
          </a:xfrm>
        </p:spPr>
        <p:txBody>
          <a:bodyPr/>
          <a:lstStyle/>
          <a:p>
            <a:br>
              <a:rPr lang="ar-SA" dirty="0">
                <a:solidFill>
                  <a:srgbClr val="192A72"/>
                </a:solidFill>
                <a:cs typeface="+mn-cs"/>
              </a:rPr>
            </a:br>
            <a:r>
              <a:rPr lang="ar-SA" sz="8000" dirty="0">
                <a:solidFill>
                  <a:srgbClr val="00B0F0"/>
                </a:solidFill>
                <a:cs typeface="+mn-cs"/>
              </a:rPr>
              <a:t>لذّة العطاء </a:t>
            </a:r>
            <a:endParaRPr lang="ar-SA" dirty="0">
              <a:solidFill>
                <a:srgbClr val="00B0F0"/>
              </a:solidFill>
              <a:cs typeface="+mn-cs"/>
            </a:endParaRPr>
          </a:p>
        </p:txBody>
      </p:sp>
      <p:sp>
        <p:nvSpPr>
          <p:cNvPr id="4" name="מציין מיקום תוכן 3"/>
          <p:cNvSpPr>
            <a:spLocks noGrp="1"/>
          </p:cNvSpPr>
          <p:nvPr>
            <p:ph idx="10"/>
          </p:nvPr>
        </p:nvSpPr>
        <p:spPr>
          <a:xfrm>
            <a:off x="738117" y="2617959"/>
            <a:ext cx="10872000" cy="1132084"/>
          </a:xfrm>
        </p:spPr>
        <p:txBody>
          <a:bodyPr/>
          <a:lstStyle/>
          <a:p>
            <a:r>
              <a:rPr lang="ar-SA" dirty="0">
                <a:cs typeface="+mn-cs"/>
                <a:sym typeface="Varela Round"/>
              </a:rPr>
              <a:t>تقديم : المرشدة أميرة أبو أحمد </a:t>
            </a:r>
          </a:p>
          <a:p>
            <a:r>
              <a:rPr lang="ar-SA" dirty="0">
                <a:cs typeface="+mn-cs"/>
                <a:sym typeface="Varela Round"/>
              </a:rPr>
              <a:t>قسم المجتمع والشباب – المجتمع العربي</a:t>
            </a:r>
          </a:p>
          <a:p>
            <a:r>
              <a:rPr lang="ar-SA" dirty="0">
                <a:cs typeface="+mn-cs"/>
                <a:sym typeface="Varela Round"/>
              </a:rPr>
              <a:t>الصفوف العاشرة – الثاني عشر </a:t>
            </a:r>
            <a:endParaRPr lang="he-IL" dirty="0">
              <a:cs typeface="+mn-cs"/>
              <a:sym typeface="Varela Roun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113325A-FA2F-488D-AAEC-22960E7DBC3F}"/>
              </a:ext>
            </a:extLst>
          </p:cNvPr>
          <p:cNvSpPr>
            <a:spLocks noGrp="1"/>
          </p:cNvSpPr>
          <p:nvPr>
            <p:ph type="title"/>
          </p:nvPr>
        </p:nvSpPr>
        <p:spPr>
          <a:xfrm>
            <a:off x="2302694" y="465681"/>
            <a:ext cx="9640976" cy="720000"/>
          </a:xfrm>
        </p:spPr>
        <p:txBody>
          <a:bodyPr/>
          <a:lstStyle/>
          <a:p>
            <a:br>
              <a:rPr lang="ar-SA" dirty="0"/>
            </a:br>
            <a:r>
              <a:rPr lang="ar-SA" dirty="0"/>
              <a:t>لذة العطاء </a:t>
            </a:r>
            <a:br>
              <a:rPr lang="ar-SA" dirty="0"/>
            </a:br>
            <a:r>
              <a:rPr lang="ar-SA" dirty="0"/>
              <a:t> </a:t>
            </a:r>
            <a:endParaRPr lang="he-IL" dirty="0"/>
          </a:p>
        </p:txBody>
      </p:sp>
      <p:sp>
        <p:nvSpPr>
          <p:cNvPr id="3" name="מציין מיקום טקסט 2">
            <a:extLst>
              <a:ext uri="{FF2B5EF4-FFF2-40B4-BE49-F238E27FC236}">
                <a16:creationId xmlns:a16="http://schemas.microsoft.com/office/drawing/2014/main" id="{2F1A5776-B847-4A43-95BA-54EFE540BFD5}"/>
              </a:ext>
            </a:extLst>
          </p:cNvPr>
          <p:cNvSpPr>
            <a:spLocks noGrp="1"/>
          </p:cNvSpPr>
          <p:nvPr>
            <p:ph type="body" sz="quarter" idx="3"/>
          </p:nvPr>
        </p:nvSpPr>
        <p:spPr>
          <a:xfrm>
            <a:off x="1023209" y="1532539"/>
            <a:ext cx="8256259" cy="540000"/>
          </a:xfrm>
        </p:spPr>
        <p:txBody>
          <a:bodyPr/>
          <a:lstStyle/>
          <a:p>
            <a:r>
              <a:rPr lang="ar-AE" dirty="0"/>
              <a:t>أعزائي الطلاب : </a:t>
            </a:r>
          </a:p>
        </p:txBody>
      </p:sp>
      <p:sp>
        <p:nvSpPr>
          <p:cNvPr id="4" name="מציין מיקום תוכן 3">
            <a:extLst>
              <a:ext uri="{FF2B5EF4-FFF2-40B4-BE49-F238E27FC236}">
                <a16:creationId xmlns:a16="http://schemas.microsoft.com/office/drawing/2014/main" id="{280C90FB-B5E8-45F9-A99F-1681BCA7E918}"/>
              </a:ext>
            </a:extLst>
          </p:cNvPr>
          <p:cNvSpPr>
            <a:spLocks noGrp="1"/>
          </p:cNvSpPr>
          <p:nvPr>
            <p:ph sz="quarter" idx="4"/>
          </p:nvPr>
        </p:nvSpPr>
        <p:spPr>
          <a:xfrm>
            <a:off x="515206" y="2419397"/>
            <a:ext cx="8030918" cy="4152517"/>
          </a:xfrm>
        </p:spPr>
        <p:txBody>
          <a:bodyPr/>
          <a:lstStyle/>
          <a:p>
            <a:pPr marL="96838" indent="0">
              <a:buNone/>
            </a:pPr>
            <a:r>
              <a:rPr lang="ar-SA" dirty="0">
                <a:solidFill>
                  <a:srgbClr val="0070C0"/>
                </a:solidFill>
              </a:rPr>
              <a:t>العطاء </a:t>
            </a:r>
            <a:r>
              <a:rPr lang="ar-AE" dirty="0">
                <a:solidFill>
                  <a:srgbClr val="0070C0"/>
                </a:solidFill>
              </a:rPr>
              <a:t>من أسمى الأعمال الإنسانية التي لا تنتظر مقابلا ماديا أو تخضع لمعايير أو اتفاقيات ملزمة</a:t>
            </a:r>
            <a:r>
              <a:rPr lang="ar-SA" dirty="0">
                <a:solidFill>
                  <a:srgbClr val="0070C0"/>
                </a:solidFill>
              </a:rPr>
              <a:t>.</a:t>
            </a:r>
            <a:r>
              <a:rPr lang="ar-AE" dirty="0">
                <a:solidFill>
                  <a:srgbClr val="0070C0"/>
                </a:solidFill>
              </a:rPr>
              <a:t> </a:t>
            </a:r>
            <a:endParaRPr lang="ar-SA" dirty="0">
              <a:solidFill>
                <a:srgbClr val="0070C0"/>
              </a:solidFill>
            </a:endParaRPr>
          </a:p>
          <a:p>
            <a:pPr marL="96838" indent="0">
              <a:buNone/>
            </a:pPr>
            <a:r>
              <a:rPr lang="ar-SA" dirty="0">
                <a:solidFill>
                  <a:srgbClr val="0070C0"/>
                </a:solidFill>
              </a:rPr>
              <a:t>فكرة أن يصطفيك الله ويزرع في قلبك بذرة خير من خلال حب العمل التطوعي، ويجعلك عضوا نافعا ومساهما في رفع راية الأعمال الإنسانية تدعو إلى الشكر والثناء له.</a:t>
            </a:r>
          </a:p>
          <a:p>
            <a:pPr marL="96838" indent="0">
              <a:buNone/>
            </a:pPr>
            <a:r>
              <a:rPr lang="ar-SA" dirty="0">
                <a:solidFill>
                  <a:srgbClr val="0070C0"/>
                </a:solidFill>
              </a:rPr>
              <a:t>فالأثر الذي قد تتركه هذه الأعمال على النفس قبل المجتمع عظيم جدا فهو الربح الحقيقي من الدنيا والخزانة المليئة بالأجر في الآخرة</a:t>
            </a:r>
            <a:r>
              <a:rPr lang="en-US" dirty="0">
                <a:solidFill>
                  <a:srgbClr val="0070C0"/>
                </a:solidFill>
              </a:rPr>
              <a:t>.</a:t>
            </a:r>
          </a:p>
          <a:p>
            <a:pPr marL="96838" indent="0">
              <a:buNone/>
            </a:pPr>
            <a:r>
              <a:rPr lang="ar-SA" dirty="0">
                <a:solidFill>
                  <a:srgbClr val="0070C0"/>
                </a:solidFill>
              </a:rPr>
              <a:t>فالعمل التطوعي يربي الفرد ويزرع في داخله الثقة واحترام النفس والغير، كما أن هذه الأعمال تجعله يستثمر طاقته ووقته الفائض بالشكل الصحيح. </a:t>
            </a:r>
            <a:br>
              <a:rPr lang="en-US" dirty="0">
                <a:solidFill>
                  <a:srgbClr val="0070C0"/>
                </a:solidFill>
              </a:rPr>
            </a:br>
            <a:endParaRPr lang="he-IL" dirty="0">
              <a:solidFill>
                <a:srgbClr val="0070C0"/>
              </a:solidFill>
            </a:endParaRPr>
          </a:p>
        </p:txBody>
      </p:sp>
    </p:spTree>
    <p:extLst>
      <p:ext uri="{BB962C8B-B14F-4D97-AF65-F5344CB8AC3E}">
        <p14:creationId xmlns:p14="http://schemas.microsoft.com/office/powerpoint/2010/main" val="2818429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412" y="1225689"/>
            <a:ext cx="8997049" cy="5632311"/>
          </a:xfrm>
          <a:prstGeom prst="rect">
            <a:avLst/>
          </a:prstGeom>
          <a:noFill/>
        </p:spPr>
        <p:txBody>
          <a:bodyPr wrap="square" rtlCol="1">
            <a:spAutoFit/>
          </a:bodyPr>
          <a:lstStyle/>
          <a:p>
            <a:r>
              <a:rPr lang="ar-SA" sz="2400" dirty="0">
                <a:solidFill>
                  <a:srgbClr val="002060"/>
                </a:solidFill>
              </a:rPr>
              <a:t>في يوم من الايام تجولت امرأة حكيمة في الجبال، فوجدت حجرًا كريمًا بين حجارة الوادي</a:t>
            </a:r>
          </a:p>
          <a:p>
            <a:r>
              <a:rPr lang="ar-SA" sz="2400" dirty="0">
                <a:solidFill>
                  <a:srgbClr val="002060"/>
                </a:solidFill>
              </a:rPr>
              <a:t>وفي اليوم التالي  وجدت في طريقها رجلا يتجول وكان جائعًا، فتحت المرأة الصرة التي معها وتقاسمت معه الطعام الذي تمتلكه.</a:t>
            </a:r>
          </a:p>
          <a:p>
            <a:r>
              <a:rPr lang="ar-SA" sz="2400" dirty="0">
                <a:solidFill>
                  <a:srgbClr val="002060"/>
                </a:solidFill>
              </a:rPr>
              <a:t>رأى الرجل الحجر الكريم داخل صرة المرأة،  انبهر به وطلب من المرأة أن تمنحه إياه..</a:t>
            </a:r>
          </a:p>
          <a:p>
            <a:r>
              <a:rPr lang="ar-SA" sz="2400" dirty="0">
                <a:solidFill>
                  <a:srgbClr val="002060"/>
                </a:solidFill>
              </a:rPr>
              <a:t>وافقت المرأة ومنحته الحجر.</a:t>
            </a:r>
          </a:p>
          <a:p>
            <a:r>
              <a:rPr lang="ar-SA" sz="2400" dirty="0">
                <a:solidFill>
                  <a:srgbClr val="002060"/>
                </a:solidFill>
              </a:rPr>
              <a:t>ورحل الرجل عن المكان مسرورًا  بحظه الطيب</a:t>
            </a:r>
          </a:p>
          <a:p>
            <a:r>
              <a:rPr lang="ar-SA" sz="2400" dirty="0">
                <a:solidFill>
                  <a:srgbClr val="002060"/>
                </a:solidFill>
              </a:rPr>
              <a:t>لقد عرف في ذاته أنه إذا باع الحجر الكريم لم يعرف الفقر طيلة حياته</a:t>
            </a:r>
          </a:p>
          <a:p>
            <a:r>
              <a:rPr lang="ar-SA" sz="2400" dirty="0">
                <a:solidFill>
                  <a:srgbClr val="002060"/>
                </a:solidFill>
              </a:rPr>
              <a:t>وبمرور أيام  قليلة عاد الرجل حاملا معه الحجر وأعاده للمرأة.</a:t>
            </a:r>
          </a:p>
          <a:p>
            <a:r>
              <a:rPr lang="ar-SA" sz="2400" dirty="0">
                <a:solidFill>
                  <a:srgbClr val="002060"/>
                </a:solidFill>
              </a:rPr>
              <a:t>تفاجأت المرأة وسألت:</a:t>
            </a:r>
          </a:p>
          <a:p>
            <a:r>
              <a:rPr lang="ar-SA" sz="2400" dirty="0">
                <a:solidFill>
                  <a:srgbClr val="002060"/>
                </a:solidFill>
              </a:rPr>
              <a:t>ما الذي حصل؟</a:t>
            </a:r>
          </a:p>
          <a:p>
            <a:r>
              <a:rPr lang="ar-SA" sz="2400" dirty="0">
                <a:solidFill>
                  <a:srgbClr val="002060"/>
                </a:solidFill>
              </a:rPr>
              <a:t>”فكرت بذلك ” قال الرجل</a:t>
            </a:r>
          </a:p>
          <a:p>
            <a:r>
              <a:rPr lang="ar-SA" sz="2400" dirty="0">
                <a:solidFill>
                  <a:srgbClr val="002060"/>
                </a:solidFill>
              </a:rPr>
              <a:t>الحجر الذي قدمته لي كريم وغالي الثمن والآن أعيده لك </a:t>
            </a:r>
          </a:p>
          <a:p>
            <a:r>
              <a:rPr lang="ar-SA" sz="2400" dirty="0">
                <a:solidFill>
                  <a:srgbClr val="002060"/>
                </a:solidFill>
              </a:rPr>
              <a:t>وكلي أمل أن تعطيني شيئًا آخر له قيمة أكبر منه.</a:t>
            </a:r>
          </a:p>
          <a:p>
            <a:r>
              <a:rPr lang="ar-SA" sz="2400" dirty="0">
                <a:solidFill>
                  <a:srgbClr val="002060"/>
                </a:solidFill>
              </a:rPr>
              <a:t>هل تستطيعين اعطائي ذلك الشيء الذي بداخلك</a:t>
            </a:r>
          </a:p>
          <a:p>
            <a:r>
              <a:rPr lang="ar-SA" sz="2400" dirty="0">
                <a:solidFill>
                  <a:srgbClr val="002060"/>
                </a:solidFill>
              </a:rPr>
              <a:t>ذلك الذي خوّلك القدرة لمنحي الحجر؟</a:t>
            </a:r>
          </a:p>
        </p:txBody>
      </p:sp>
      <p:sp>
        <p:nvSpPr>
          <p:cNvPr id="7" name="כותרת 6"/>
          <p:cNvSpPr>
            <a:spLocks noGrp="1"/>
          </p:cNvSpPr>
          <p:nvPr>
            <p:ph type="title"/>
          </p:nvPr>
        </p:nvSpPr>
        <p:spPr/>
        <p:txBody>
          <a:bodyPr/>
          <a:lstStyle/>
          <a:p>
            <a:r>
              <a:rPr lang="ar-SA" dirty="0"/>
              <a:t>قيمة العطاء - قصة </a:t>
            </a:r>
            <a:endParaRPr lang="he-IL" dirty="0"/>
          </a:p>
        </p:txBody>
      </p:sp>
    </p:spTree>
    <p:extLst>
      <p:ext uri="{BB962C8B-B14F-4D97-AF65-F5344CB8AC3E}">
        <p14:creationId xmlns:p14="http://schemas.microsoft.com/office/powerpoint/2010/main" val="496945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a:xfrm>
            <a:off x="340120" y="3073820"/>
            <a:ext cx="12743543" cy="1676976"/>
          </a:xfrm>
        </p:spPr>
        <p:txBody>
          <a:bodyPr/>
          <a:lstStyle/>
          <a:p>
            <a:pPr>
              <a:tabLst>
                <a:tab pos="7808913" algn="l"/>
              </a:tabLst>
            </a:pPr>
            <a:br>
              <a:rPr lang="ar-SA" sz="6000" dirty="0">
                <a:solidFill>
                  <a:srgbClr val="192A72"/>
                </a:solidFill>
                <a:cs typeface="+mn-cs"/>
              </a:rPr>
            </a:br>
            <a:br>
              <a:rPr lang="ar-SA" sz="4800" dirty="0">
                <a:solidFill>
                  <a:srgbClr val="192A72"/>
                </a:solidFill>
                <a:cs typeface="+mn-cs"/>
              </a:rPr>
            </a:br>
            <a:br>
              <a:rPr lang="ar-SA" sz="4800" dirty="0">
                <a:solidFill>
                  <a:srgbClr val="192A72"/>
                </a:solidFill>
                <a:cs typeface="+mn-cs"/>
              </a:rPr>
            </a:br>
            <a:br>
              <a:rPr lang="ar-SA" sz="4800" dirty="0">
                <a:solidFill>
                  <a:srgbClr val="192A72"/>
                </a:solidFill>
                <a:cs typeface="+mn-cs"/>
              </a:rPr>
            </a:br>
            <a:br>
              <a:rPr lang="ar-SA" sz="4800" dirty="0">
                <a:solidFill>
                  <a:srgbClr val="192A72"/>
                </a:solidFill>
                <a:cs typeface="+mn-cs"/>
              </a:rPr>
            </a:br>
            <a:br>
              <a:rPr lang="ar-SA" sz="6000" dirty="0">
                <a:solidFill>
                  <a:srgbClr val="192A72"/>
                </a:solidFill>
                <a:cs typeface="+mn-cs"/>
              </a:rPr>
            </a:br>
            <a:endParaRPr lang="he-IL" sz="5400" dirty="0">
              <a:solidFill>
                <a:srgbClr val="192A72"/>
              </a:solidFill>
              <a:cs typeface="+mn-cs"/>
            </a:endParaRPr>
          </a:p>
        </p:txBody>
      </p:sp>
      <p:sp>
        <p:nvSpPr>
          <p:cNvPr id="2" name="TextBox 1"/>
          <p:cNvSpPr txBox="1"/>
          <p:nvPr/>
        </p:nvSpPr>
        <p:spPr>
          <a:xfrm>
            <a:off x="4615543" y="1828800"/>
            <a:ext cx="4862286" cy="1799771"/>
          </a:xfrm>
          <a:prstGeom prst="rect">
            <a:avLst/>
          </a:prstGeom>
          <a:noFill/>
        </p:spPr>
        <p:txBody>
          <a:bodyPr wrap="square" rtlCol="1">
            <a:spAutoFit/>
          </a:bodyPr>
          <a:lstStyle/>
          <a:p>
            <a:endParaRPr lang="he-IL" dirty="0"/>
          </a:p>
        </p:txBody>
      </p:sp>
      <p:sp>
        <p:nvSpPr>
          <p:cNvPr id="3" name="TextBox 2"/>
          <p:cNvSpPr txBox="1"/>
          <p:nvPr/>
        </p:nvSpPr>
        <p:spPr>
          <a:xfrm>
            <a:off x="4825034" y="559959"/>
            <a:ext cx="3773714" cy="646331"/>
          </a:xfrm>
          <a:prstGeom prst="rect">
            <a:avLst/>
          </a:prstGeom>
          <a:noFill/>
        </p:spPr>
        <p:txBody>
          <a:bodyPr wrap="square" rtlCol="1">
            <a:spAutoFit/>
          </a:bodyPr>
          <a:lstStyle/>
          <a:p>
            <a:r>
              <a:rPr lang="ar-SA" sz="3600" b="1" dirty="0">
                <a:solidFill>
                  <a:schemeClr val="accent1"/>
                </a:solidFill>
              </a:rPr>
              <a:t>أسئلة للمحادثة:</a:t>
            </a:r>
            <a:endParaRPr lang="he-IL" sz="3600" b="1" dirty="0">
              <a:solidFill>
                <a:schemeClr val="accent1"/>
              </a:solidFill>
            </a:endParaRPr>
          </a:p>
        </p:txBody>
      </p:sp>
      <p:sp>
        <p:nvSpPr>
          <p:cNvPr id="6" name="TextBox 5"/>
          <p:cNvSpPr txBox="1"/>
          <p:nvPr/>
        </p:nvSpPr>
        <p:spPr>
          <a:xfrm>
            <a:off x="682171" y="1346484"/>
            <a:ext cx="11364686" cy="3170099"/>
          </a:xfrm>
          <a:prstGeom prst="rect">
            <a:avLst/>
          </a:prstGeom>
          <a:noFill/>
        </p:spPr>
        <p:txBody>
          <a:bodyPr wrap="square" rtlCol="1">
            <a:spAutoFit/>
          </a:bodyPr>
          <a:lstStyle/>
          <a:p>
            <a:r>
              <a:rPr lang="ar-SA" sz="4000" dirty="0">
                <a:solidFill>
                  <a:schemeClr val="tx2"/>
                </a:solidFill>
              </a:rPr>
              <a:t>*ماذا الذي أثارته بك القصة ؟</a:t>
            </a:r>
          </a:p>
          <a:p>
            <a:endParaRPr lang="ar-SA" sz="4000" dirty="0">
              <a:solidFill>
                <a:schemeClr val="tx2"/>
              </a:solidFill>
            </a:endParaRPr>
          </a:p>
          <a:p>
            <a:r>
              <a:rPr lang="ar-SA" sz="4000" dirty="0">
                <a:solidFill>
                  <a:schemeClr val="tx2"/>
                </a:solidFill>
              </a:rPr>
              <a:t>*ما مدى التزامنا بتقديم المساعدة وكيف؟ </a:t>
            </a:r>
          </a:p>
          <a:p>
            <a:endParaRPr lang="ar-SA" sz="4000" dirty="0">
              <a:solidFill>
                <a:schemeClr val="tx2"/>
              </a:solidFill>
            </a:endParaRPr>
          </a:p>
          <a:p>
            <a:r>
              <a:rPr lang="ar-SA" sz="4000" dirty="0">
                <a:solidFill>
                  <a:schemeClr val="tx2"/>
                </a:solidFill>
              </a:rPr>
              <a:t>*هل يجب  أن تثير اهتمامـَنا الحاجاتُ الأساسية للضعفاء في المجتمع؟</a:t>
            </a:r>
          </a:p>
        </p:txBody>
      </p:sp>
    </p:spTree>
    <p:extLst>
      <p:ext uri="{BB962C8B-B14F-4D97-AF65-F5344CB8AC3E}">
        <p14:creationId xmlns:p14="http://schemas.microsoft.com/office/powerpoint/2010/main" val="284009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ar-SA" dirty="0">
                <a:solidFill>
                  <a:srgbClr val="0070C0"/>
                </a:solidFill>
              </a:rPr>
              <a:t>العطاء هو :</a:t>
            </a:r>
            <a:endParaRPr lang="he-IL" dirty="0">
              <a:solidFill>
                <a:srgbClr val="0070C0"/>
              </a:solidFill>
            </a:endParaRPr>
          </a:p>
        </p:txBody>
      </p:sp>
      <p:sp>
        <p:nvSpPr>
          <p:cNvPr id="6" name="מלבן 5"/>
          <p:cNvSpPr/>
          <p:nvPr/>
        </p:nvSpPr>
        <p:spPr>
          <a:xfrm>
            <a:off x="3177973" y="934460"/>
            <a:ext cx="7140095" cy="584775"/>
          </a:xfrm>
          <a:prstGeom prst="rect">
            <a:avLst/>
          </a:prstGeom>
        </p:spPr>
        <p:txBody>
          <a:bodyPr wrap="none">
            <a:spAutoFit/>
          </a:bodyPr>
          <a:lstStyle/>
          <a:p>
            <a:r>
              <a:rPr lang="ar-SA" sz="3200" b="1" dirty="0">
                <a:solidFill>
                  <a:schemeClr val="tx2"/>
                </a:solidFill>
              </a:rPr>
              <a:t>قال تعالى: </a:t>
            </a:r>
            <a:r>
              <a:rPr lang="ar-SA" sz="3200" dirty="0">
                <a:solidFill>
                  <a:schemeClr val="tx2"/>
                </a:solidFill>
              </a:rPr>
              <a:t>"ولسوف يعطيك ربك فترضى" </a:t>
            </a:r>
            <a:r>
              <a:rPr lang="ar-SA" dirty="0">
                <a:solidFill>
                  <a:schemeClr val="tx2"/>
                </a:solidFill>
              </a:rPr>
              <a:t>(سورة الضحى5</a:t>
            </a:r>
            <a:r>
              <a:rPr lang="ar-SA" sz="1100" dirty="0"/>
              <a:t>)</a:t>
            </a:r>
            <a:endParaRPr lang="he-IL" sz="1100" dirty="0"/>
          </a:p>
        </p:txBody>
      </p:sp>
      <p:sp>
        <p:nvSpPr>
          <p:cNvPr id="7" name="מלבן 6"/>
          <p:cNvSpPr/>
          <p:nvPr/>
        </p:nvSpPr>
        <p:spPr>
          <a:xfrm>
            <a:off x="812800" y="1519235"/>
            <a:ext cx="9985828" cy="4862870"/>
          </a:xfrm>
          <a:prstGeom prst="rect">
            <a:avLst/>
          </a:prstGeom>
        </p:spPr>
        <p:txBody>
          <a:bodyPr wrap="square">
            <a:spAutoFit/>
          </a:bodyPr>
          <a:lstStyle/>
          <a:p>
            <a:r>
              <a:rPr lang="ar-SA" sz="2800" dirty="0">
                <a:solidFill>
                  <a:schemeClr val="tx2"/>
                </a:solidFill>
              </a:rPr>
              <a:t>ويعتبر العطاء واحداً من أجمل الصفات التي تتواجد عند الإنسان، فهو يُساعد على زيادة المحبة والآلفة بين الناس وعلى التخلص من مشاعر البغض والكراهيّة. </a:t>
            </a:r>
          </a:p>
          <a:p>
            <a:r>
              <a:rPr lang="ar-SA" sz="2800" dirty="0">
                <a:solidFill>
                  <a:schemeClr val="tx2"/>
                </a:solidFill>
              </a:rPr>
              <a:t>العطاء جزء من الكرم، بل يكون هو الكرم في صور كثيرة، وهو جزء من كينونة الإنسان السامي.</a:t>
            </a:r>
          </a:p>
          <a:p>
            <a:r>
              <a:rPr lang="ar-SA" sz="2800" dirty="0">
                <a:solidFill>
                  <a:schemeClr val="tx2"/>
                </a:solidFill>
              </a:rPr>
              <a:t>يُمكن تعريف العطاء على أنّه إحدى الفضائل الإنسانية التي تعني البَذل والتضحية، ويكون ذلك بعدم التقيّد بحب الذات فقط، وإنّما حُب الآخرين أيضاً، كما يعني التجرّد من الأنانيّة والتملّك، </a:t>
            </a:r>
          </a:p>
          <a:p>
            <a:r>
              <a:rPr lang="ar-SA" sz="3200" b="1" dirty="0">
                <a:solidFill>
                  <a:schemeClr val="tx2"/>
                </a:solidFill>
              </a:rPr>
              <a:t>وذكر الإنجيل </a:t>
            </a:r>
          </a:p>
          <a:p>
            <a:r>
              <a:rPr lang="ar-SA" sz="3200" dirty="0">
                <a:solidFill>
                  <a:schemeClr val="tx2"/>
                </a:solidFill>
              </a:rPr>
              <a:t>"ابسط يدك للفقير لكي تكمل بركتك" </a:t>
            </a:r>
            <a:r>
              <a:rPr lang="ar-SA" dirty="0">
                <a:solidFill>
                  <a:schemeClr val="tx2"/>
                </a:solidFill>
              </a:rPr>
              <a:t>(سفر يشوع بن سيراخ 7: 36)</a:t>
            </a:r>
          </a:p>
          <a:p>
            <a:endParaRPr lang="ar-SA" dirty="0">
              <a:solidFill>
                <a:schemeClr val="tx2"/>
              </a:solidFill>
            </a:endParaRPr>
          </a:p>
          <a:p>
            <a:r>
              <a:rPr lang="ar-SA" sz="3200" b="1" dirty="0">
                <a:solidFill>
                  <a:schemeClr val="tx2"/>
                </a:solidFill>
              </a:rPr>
              <a:t> كما قال المثل الصيني </a:t>
            </a:r>
            <a:r>
              <a:rPr lang="ar-SA" sz="3200" dirty="0">
                <a:solidFill>
                  <a:schemeClr val="tx2"/>
                </a:solidFill>
              </a:rPr>
              <a:t>"مثلما يعود النهر إلى البحر هكذا يعود عطاؤك إليك".</a:t>
            </a:r>
            <a:endParaRPr lang="he-IL" sz="3200" dirty="0">
              <a:solidFill>
                <a:schemeClr val="tx2"/>
              </a:solidFill>
            </a:endParaRPr>
          </a:p>
        </p:txBody>
      </p:sp>
    </p:spTree>
    <p:extLst>
      <p:ext uri="{BB962C8B-B14F-4D97-AF65-F5344CB8AC3E}">
        <p14:creationId xmlns:p14="http://schemas.microsoft.com/office/powerpoint/2010/main" val="1752711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2186581" y="750123"/>
            <a:ext cx="9640976" cy="720000"/>
          </a:xfrm>
        </p:spPr>
        <p:txBody>
          <a:bodyPr/>
          <a:lstStyle/>
          <a:p>
            <a:r>
              <a:rPr lang="ar-SA" dirty="0"/>
              <a:t>هيا نتابع الفيلم التالي </a:t>
            </a:r>
            <a:endParaRPr lang="he-IL" dirty="0"/>
          </a:p>
        </p:txBody>
      </p:sp>
      <p:pic>
        <p:nvPicPr>
          <p:cNvPr id="3" name="מדיה מקוונת 2" title="￙ﾁ￙ﾄ￙ﾅ ￙ﾂ￘ﾵ￙ﾊ￘ﾱ ￙ﾊ￙ﾈ￘ﾶ￘ﾭ  ￙ﾅ￘ﾹ￙ﾆ￙ﾉ ￘ﾧ￙ﾄ￘ﾹ￘ﾷ￘ﾧ￘ﾡ ￙ﾈ￘ﾧ￙ﾄ￘ﾧ￙ﾆ￘ﾳ￘ﾧ￙ﾆ￙ﾊ￘ﾩ ￙ﾈ￘ﾧ￙ﾄ￙ﾅ￘ﾭ￘ﾨ￘ﾩ">
            <a:hlinkClick r:id="" action="ppaction://media"/>
            <a:extLst>
              <a:ext uri="{FF2B5EF4-FFF2-40B4-BE49-F238E27FC236}">
                <a16:creationId xmlns:a16="http://schemas.microsoft.com/office/drawing/2014/main" id="{1C7A4862-B6FC-4B2F-A091-F434C94FAC09}"/>
              </a:ext>
            </a:extLst>
          </p:cNvPr>
          <p:cNvPicPr>
            <a:picLocks noRot="1" noChangeAspect="1"/>
          </p:cNvPicPr>
          <p:nvPr>
            <a:videoFile r:link="rId1"/>
          </p:nvPr>
        </p:nvPicPr>
        <p:blipFill>
          <a:blip r:embed="rId4"/>
          <a:stretch>
            <a:fillRect/>
          </a:stretch>
        </p:blipFill>
        <p:spPr>
          <a:xfrm>
            <a:off x="0" y="1785201"/>
            <a:ext cx="9018309" cy="5072799"/>
          </a:xfrm>
          <a:prstGeom prst="rect">
            <a:avLst/>
          </a:prstGeom>
        </p:spPr>
      </p:pic>
    </p:spTree>
    <p:extLst>
      <p:ext uri="{BB962C8B-B14F-4D97-AF65-F5344CB8AC3E}">
        <p14:creationId xmlns:p14="http://schemas.microsoft.com/office/powerpoint/2010/main" val="201132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4172" y="145142"/>
            <a:ext cx="11175999" cy="8217634"/>
          </a:xfrm>
          <a:prstGeom prst="rect">
            <a:avLst/>
          </a:prstGeom>
          <a:noFill/>
        </p:spPr>
        <p:txBody>
          <a:bodyPr wrap="square" rtlCol="1">
            <a:spAutoFit/>
          </a:bodyPr>
          <a:lstStyle/>
          <a:p>
            <a:r>
              <a:rPr lang="ar-SA" sz="4400" b="1" dirty="0">
                <a:solidFill>
                  <a:srgbClr val="00B0F0"/>
                </a:solidFill>
              </a:rPr>
              <a:t>ارجعوا بذاكرتكم:</a:t>
            </a:r>
          </a:p>
          <a:p>
            <a:endParaRPr lang="ar-SA" sz="4400" b="1" dirty="0"/>
          </a:p>
          <a:p>
            <a:pPr marL="571500" indent="-571500">
              <a:buFont typeface="Arial" panose="020B0604020202020204" pitchFamily="34" charset="0"/>
              <a:buChar char="•"/>
            </a:pPr>
            <a:r>
              <a:rPr lang="ar-SA" sz="4400" b="1" dirty="0">
                <a:solidFill>
                  <a:schemeClr val="tx2"/>
                </a:solidFill>
              </a:rPr>
              <a:t>هل تعرفون قصصًا شبيهة بالفيلم من واقعنا؟</a:t>
            </a:r>
          </a:p>
          <a:p>
            <a:pPr marL="571500" indent="-571500">
              <a:buFont typeface="Arial" panose="020B0604020202020204" pitchFamily="34" charset="0"/>
              <a:buChar char="•"/>
            </a:pPr>
            <a:endParaRPr lang="ar-SA" sz="4400" b="1" dirty="0">
              <a:solidFill>
                <a:schemeClr val="tx2"/>
              </a:solidFill>
            </a:endParaRPr>
          </a:p>
          <a:p>
            <a:pPr marL="571500" indent="-571500">
              <a:buFont typeface="Arial" panose="020B0604020202020204" pitchFamily="34" charset="0"/>
              <a:buChar char="•"/>
            </a:pPr>
            <a:r>
              <a:rPr lang="ar-SA" sz="4400" b="1" dirty="0">
                <a:solidFill>
                  <a:schemeClr val="tx2"/>
                </a:solidFill>
              </a:rPr>
              <a:t> لو مررت بتجربة شبيهة ما هي المساعدة التي تقدمها؟</a:t>
            </a:r>
          </a:p>
          <a:p>
            <a:pPr marL="571500" indent="-571500">
              <a:buFont typeface="Arial" panose="020B0604020202020204" pitchFamily="34" charset="0"/>
              <a:buChar char="•"/>
            </a:pPr>
            <a:endParaRPr lang="ar-SA" sz="4400" b="1" dirty="0">
              <a:solidFill>
                <a:schemeClr val="tx2"/>
              </a:solidFill>
            </a:endParaRPr>
          </a:p>
          <a:p>
            <a:pPr marL="571500" indent="-571500">
              <a:buFont typeface="Arial" panose="020B0604020202020204" pitchFamily="34" charset="0"/>
              <a:buChar char="•"/>
            </a:pPr>
            <a:r>
              <a:rPr lang="ar-SA" sz="4400" b="1" dirty="0">
                <a:solidFill>
                  <a:schemeClr val="tx2"/>
                </a:solidFill>
              </a:rPr>
              <a:t>ما هو شعورك عندما تعطي؟</a:t>
            </a:r>
            <a:endParaRPr lang="en-US" sz="4400" b="1" dirty="0">
              <a:solidFill>
                <a:schemeClr val="tx2"/>
              </a:solidFill>
            </a:endParaRPr>
          </a:p>
          <a:p>
            <a:pPr marL="571500" indent="-571500">
              <a:buFont typeface="Arial" panose="020B0604020202020204" pitchFamily="34" charset="0"/>
              <a:buChar char="•"/>
            </a:pPr>
            <a:endParaRPr lang="en-US" sz="4400" b="1" dirty="0">
              <a:solidFill>
                <a:schemeClr val="tx2"/>
              </a:solidFill>
            </a:endParaRPr>
          </a:p>
          <a:p>
            <a:pPr marL="571500" indent="-571500">
              <a:buFont typeface="Arial" panose="020B0604020202020204" pitchFamily="34" charset="0"/>
              <a:buChar char="•"/>
            </a:pPr>
            <a:r>
              <a:rPr lang="ar-SA" sz="4400" b="1" dirty="0">
                <a:solidFill>
                  <a:schemeClr val="tx2"/>
                </a:solidFill>
              </a:rPr>
              <a:t>ما هي الفائدة التي تجنيها من العطاء؟</a:t>
            </a:r>
          </a:p>
          <a:p>
            <a:pPr marL="571500" indent="-571500">
              <a:buFont typeface="Arial" panose="020B0604020202020204" pitchFamily="34" charset="0"/>
              <a:buChar char="•"/>
            </a:pPr>
            <a:endParaRPr lang="ar-SA" sz="4400" b="1" dirty="0"/>
          </a:p>
          <a:p>
            <a:pPr marL="571500" indent="-571500">
              <a:buFont typeface="Arial" panose="020B0604020202020204" pitchFamily="34" charset="0"/>
              <a:buChar char="•"/>
            </a:pPr>
            <a:endParaRPr lang="ar-SA" sz="4400" b="1" dirty="0"/>
          </a:p>
          <a:p>
            <a:pPr marL="571500" indent="-571500">
              <a:buFont typeface="Arial" panose="020B0604020202020204" pitchFamily="34" charset="0"/>
              <a:buChar char="•"/>
            </a:pPr>
            <a:endParaRPr lang="he-IL" sz="4400" b="1" dirty="0"/>
          </a:p>
        </p:txBody>
      </p:sp>
    </p:spTree>
    <p:extLst>
      <p:ext uri="{BB962C8B-B14F-4D97-AF65-F5344CB8AC3E}">
        <p14:creationId xmlns:p14="http://schemas.microsoft.com/office/powerpoint/2010/main" val="965931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ar-SA" dirty="0">
                <a:solidFill>
                  <a:srgbClr val="00B0F0"/>
                </a:solidFill>
              </a:rPr>
              <a:t>صور العطاء :</a:t>
            </a:r>
            <a:endParaRPr lang="he-IL" dirty="0">
              <a:solidFill>
                <a:srgbClr val="00B0F0"/>
              </a:solidFill>
            </a:endParaRPr>
          </a:p>
        </p:txBody>
      </p:sp>
      <p:sp>
        <p:nvSpPr>
          <p:cNvPr id="5" name="מלבן 4"/>
          <p:cNvSpPr/>
          <p:nvPr/>
        </p:nvSpPr>
        <p:spPr>
          <a:xfrm>
            <a:off x="1016000" y="1162601"/>
            <a:ext cx="9608457" cy="1569660"/>
          </a:xfrm>
          <a:prstGeom prst="rect">
            <a:avLst/>
          </a:prstGeom>
        </p:spPr>
        <p:txBody>
          <a:bodyPr wrap="square">
            <a:spAutoFit/>
          </a:bodyPr>
          <a:lstStyle/>
          <a:p>
            <a:r>
              <a:rPr lang="ar-SA" sz="2400" dirty="0">
                <a:solidFill>
                  <a:schemeClr val="tx2"/>
                </a:solidFill>
              </a:rPr>
              <a:t>توجد للعطاء صور وأشكال كثيرة، فليس من الضروري أن يكون ماديّاً فقط، حيث إنّ العطاء المعنوي أكثر أهميّةً بالنسبة لفئات معيّنة من المال، أو المسكن، أو الملبس، وغيرها الماديّات، مثل حاجة بعض الناس للحب، والتقدير، والاحترام، والعرفان، والشعور بأنّ لهم دور مهم في الحياة، وهذا ما يُسمّى العطاء غير المنظور.</a:t>
            </a:r>
            <a:endParaRPr lang="he-IL" sz="2400" dirty="0">
              <a:solidFill>
                <a:schemeClr val="tx2"/>
              </a:solidFill>
            </a:endParaRPr>
          </a:p>
        </p:txBody>
      </p:sp>
      <p:sp>
        <p:nvSpPr>
          <p:cNvPr id="2" name="מלבן 1"/>
          <p:cNvSpPr/>
          <p:nvPr/>
        </p:nvSpPr>
        <p:spPr>
          <a:xfrm>
            <a:off x="1074057" y="2961768"/>
            <a:ext cx="9550400" cy="3785652"/>
          </a:xfrm>
          <a:prstGeom prst="rect">
            <a:avLst/>
          </a:prstGeom>
        </p:spPr>
        <p:txBody>
          <a:bodyPr wrap="square">
            <a:spAutoFit/>
          </a:bodyPr>
          <a:lstStyle/>
          <a:p>
            <a:r>
              <a:rPr lang="ar-SA" sz="2400" dirty="0">
                <a:solidFill>
                  <a:schemeClr val="tx2"/>
                </a:solidFill>
              </a:rPr>
              <a:t>* إفشاء السلام، وذلك لأنّه ينشر المحبة، والمودّة، والأُلفة بين الناس، فيُضفي على الحياة بهجةً وأماناً، وهو من أفضل الطرق للتعارف بين الناس، وتعزيز الترابُط بينهم، لذا يُعتبر شكل من أشكال العطاء النافع للفرد والمجتمع، إضافةً إلى سهولته، وإمكانيّة تقديمه في كلّ زمان، ومكان.</a:t>
            </a:r>
          </a:p>
          <a:p>
            <a:endParaRPr lang="ar-SA" sz="2400" dirty="0">
              <a:solidFill>
                <a:schemeClr val="tx2"/>
              </a:solidFill>
            </a:endParaRPr>
          </a:p>
          <a:p>
            <a:r>
              <a:rPr lang="ar-SA" sz="2400" dirty="0">
                <a:solidFill>
                  <a:schemeClr val="tx2"/>
                </a:solidFill>
              </a:rPr>
              <a:t>*إدخال السرور على قلوب الآخرين، فإلى جانب كونه من أشكال الصدقة، يعد عطاءً أيضاً، وله أثر كبير على فئات معيّنة من المجتمع. </a:t>
            </a:r>
          </a:p>
          <a:p>
            <a:endParaRPr lang="ar-SA" sz="2400" dirty="0">
              <a:solidFill>
                <a:schemeClr val="tx2"/>
              </a:solidFill>
            </a:endParaRPr>
          </a:p>
          <a:p>
            <a:r>
              <a:rPr lang="ar-SA" sz="2400" dirty="0">
                <a:solidFill>
                  <a:schemeClr val="tx2"/>
                </a:solidFill>
              </a:rPr>
              <a:t>*الابتسامة في الوجوه أسرع طريق إلى القلوب، وأقرب باب إلى النفوس، وهي من الخصال المتفق على استحسانها وامتداح صاحبها. </a:t>
            </a:r>
          </a:p>
          <a:p>
            <a:pPr marL="342900" indent="-342900">
              <a:buFont typeface="Arial" panose="020B0604020202020204" pitchFamily="34" charset="0"/>
              <a:buChar char="•"/>
            </a:pPr>
            <a:endParaRPr lang="ar-SA" sz="2400" dirty="0">
              <a:solidFill>
                <a:schemeClr val="tx2"/>
              </a:solidFill>
            </a:endParaRPr>
          </a:p>
        </p:txBody>
      </p:sp>
    </p:spTree>
    <p:extLst>
      <p:ext uri="{BB962C8B-B14F-4D97-AF65-F5344CB8AC3E}">
        <p14:creationId xmlns:p14="http://schemas.microsoft.com/office/powerpoint/2010/main" val="2999798469"/>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975</TotalTime>
  <Words>898</Words>
  <Application>Microsoft Office PowerPoint</Application>
  <PresentationFormat>מותאם אישית</PresentationFormat>
  <Paragraphs>91</Paragraphs>
  <Slides>14</Slides>
  <Notes>10</Notes>
  <HiddenSlides>0</HiddenSlides>
  <MMClips>2</MMClips>
  <ScaleCrop>false</ScaleCrop>
  <HeadingPairs>
    <vt:vector size="6" baseType="variant">
      <vt:variant>
        <vt:lpstr>גופנים בשימוש</vt:lpstr>
      </vt:variant>
      <vt:variant>
        <vt:i4>3</vt:i4>
      </vt:variant>
      <vt:variant>
        <vt:lpstr>ערכת נושא</vt:lpstr>
      </vt:variant>
      <vt:variant>
        <vt:i4>2</vt:i4>
      </vt:variant>
      <vt:variant>
        <vt:lpstr>כותרות שקופיות</vt:lpstr>
      </vt:variant>
      <vt:variant>
        <vt:i4>14</vt:i4>
      </vt:variant>
    </vt:vector>
  </HeadingPairs>
  <TitlesOfParts>
    <vt:vector size="19" baseType="lpstr">
      <vt:lpstr>Arial</vt:lpstr>
      <vt:lpstr>Calibri</vt:lpstr>
      <vt:lpstr>Varela Round</vt:lpstr>
      <vt:lpstr>ערכת נושא Office</vt:lpstr>
      <vt:lpstr>1_ערכת נושא Office</vt:lpstr>
      <vt:lpstr>منظومة البثّ القطريّة</vt:lpstr>
      <vt:lpstr> لذّة العطاء </vt:lpstr>
      <vt:lpstr> لذة العطاء   </vt:lpstr>
      <vt:lpstr>قيمة العطاء - قصة </vt:lpstr>
      <vt:lpstr>      </vt:lpstr>
      <vt:lpstr>العطاء هو :</vt:lpstr>
      <vt:lpstr>هيا نتابع الفيلم التالي </vt:lpstr>
      <vt:lpstr>מצגת של PowerPoint‏</vt:lpstr>
      <vt:lpstr>صور العطاء :</vt:lpstr>
      <vt:lpstr>دعونا نتابع الفيلم التالي    </vt:lpstr>
      <vt:lpstr>מצגת של PowerPoint‏</vt:lpstr>
      <vt:lpstr>מצגת של PowerPoint‏</vt:lpstr>
      <vt:lpstr> ماذا تعلمت من موضوع اليوم?  هل قمت بعمل خير اليوم !            هيا اعط من ذاتك ليعود ذلك لك  </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Anat Kaldaron</cp:lastModifiedBy>
  <cp:revision>98</cp:revision>
  <dcterms:created xsi:type="dcterms:W3CDTF">2020-03-15T19:13:03Z</dcterms:created>
  <dcterms:modified xsi:type="dcterms:W3CDTF">2020-04-18T12:19:30Z</dcterms:modified>
</cp:coreProperties>
</file>