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7" r:id="rId2"/>
    <p:sldId id="309" r:id="rId3"/>
    <p:sldId id="263" r:id="rId4"/>
    <p:sldId id="353" r:id="rId5"/>
    <p:sldId id="354" r:id="rId6"/>
    <p:sldId id="356" r:id="rId7"/>
    <p:sldId id="357" r:id="rId8"/>
    <p:sldId id="381" r:id="rId9"/>
    <p:sldId id="359" r:id="rId10"/>
    <p:sldId id="358" r:id="rId11"/>
    <p:sldId id="365" r:id="rId12"/>
    <p:sldId id="360" r:id="rId13"/>
    <p:sldId id="361" r:id="rId14"/>
    <p:sldId id="362" r:id="rId15"/>
    <p:sldId id="363" r:id="rId16"/>
    <p:sldId id="371" r:id="rId17"/>
    <p:sldId id="364" r:id="rId18"/>
    <p:sldId id="366" r:id="rId19"/>
    <p:sldId id="367" r:id="rId20"/>
    <p:sldId id="368" r:id="rId21"/>
    <p:sldId id="369" r:id="rId22"/>
    <p:sldId id="370" r:id="rId23"/>
    <p:sldId id="343" r:id="rId24"/>
    <p:sldId id="352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29" r:id="rId35"/>
    <p:sldId id="291" r:id="rId3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6CF0FF"/>
    <a:srgbClr val="92D050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4737"/>
  </p:normalViewPr>
  <p:slideViewPr>
    <p:cSldViewPr snapToGrid="0" snapToObjects="1">
      <p:cViewPr varScale="1">
        <p:scale>
          <a:sx n="89" d="100"/>
          <a:sy n="89" d="100"/>
        </p:scale>
        <p:origin x="920" y="16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17B04-EE13-4202-922C-0256268C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8086  </a:t>
            </a:r>
            <a:endParaRPr lang="en-IL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22F09C1-F181-4841-9719-6797CB4D15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3442" y="1397876"/>
            <a:ext cx="7424429" cy="478220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02F241-961D-4A4B-9A1D-0AE15ED3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76" y="2077735"/>
            <a:ext cx="3179850" cy="190468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B422E12-48F9-4789-BCF5-4F7E4BD62E15}"/>
              </a:ext>
            </a:extLst>
          </p:cNvPr>
          <p:cNvSpPr txBox="1">
            <a:spLocks/>
          </p:cNvSpPr>
          <p:nvPr/>
        </p:nvSpPr>
        <p:spPr>
          <a:xfrm>
            <a:off x="515273" y="998859"/>
            <a:ext cx="11161453" cy="40624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מראה מבפנים, גודל של כחצי ס"מ</a:t>
            </a:r>
          </a:p>
        </p:txBody>
      </p:sp>
    </p:spTree>
    <p:extLst>
      <p:ext uri="{BB962C8B-B14F-4D97-AF65-F5344CB8AC3E}">
        <p14:creationId xmlns:p14="http://schemas.microsoft.com/office/powerpoint/2010/main" val="315282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BABA7B-7A0F-4D5F-A9B7-F7E9385EFE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CPU – Central Processing Unit</a:t>
            </a:r>
            <a:r>
              <a:rPr lang="he-IL" b="1" dirty="0"/>
              <a:t>   יחידת עיבוד מרכזית:</a:t>
            </a:r>
          </a:p>
          <a:p>
            <a:pPr lvl="1"/>
            <a:r>
              <a:rPr lang="he-IL" dirty="0"/>
              <a:t>אחראית על הרצת הקוד, על ביצוע הפקודות ועל עיבוד המידע</a:t>
            </a:r>
          </a:p>
          <a:p>
            <a:pPr lvl="1"/>
            <a:r>
              <a:rPr lang="he-IL" dirty="0"/>
              <a:t>מכונה ה"מוח של המחשב"</a:t>
            </a:r>
          </a:p>
          <a:p>
            <a:pPr lvl="1"/>
            <a:r>
              <a:rPr lang="he-IL" dirty="0"/>
              <a:t>כוללת מספר מרכיבים שנלמד עליהם בהמשך</a:t>
            </a:r>
          </a:p>
          <a:p>
            <a:pPr lvl="1"/>
            <a:endParaRPr lang="he-IL" dirty="0"/>
          </a:p>
          <a:p>
            <a:r>
              <a:rPr lang="en-US" b="1" dirty="0"/>
              <a:t>Memory</a:t>
            </a:r>
            <a:r>
              <a:rPr lang="he-IL" b="1" dirty="0"/>
              <a:t> – הזיכרון:</a:t>
            </a:r>
          </a:p>
          <a:p>
            <a:pPr lvl="1"/>
            <a:r>
              <a:rPr lang="he-IL" dirty="0"/>
              <a:t>זהו האזור שבו מאוחסן המידע עבור ה- </a:t>
            </a:r>
            <a:r>
              <a:rPr lang="en-US" dirty="0"/>
              <a:t>CPU</a:t>
            </a:r>
            <a:r>
              <a:rPr lang="he-IL" dirty="0"/>
              <a:t> בזמן ריצת התוכנית.</a:t>
            </a:r>
          </a:p>
          <a:p>
            <a:pPr lvl="1"/>
            <a:r>
              <a:rPr lang="he-IL" dirty="0"/>
              <a:t>כולל קוד, נתונים ועוד.</a:t>
            </a:r>
          </a:p>
          <a:p>
            <a:pPr lvl="1"/>
            <a:endParaRPr lang="he-IL" dirty="0"/>
          </a:p>
          <a:p>
            <a:r>
              <a:rPr lang="en-US" b="1" dirty="0" err="1"/>
              <a:t>Input/Output</a:t>
            </a:r>
            <a:r>
              <a:rPr lang="he-IL" b="1" dirty="0"/>
              <a:t> – קלט/פלט עם רכיבים חיצוניים:</a:t>
            </a:r>
          </a:p>
          <a:p>
            <a:pPr lvl="1"/>
            <a:r>
              <a:rPr lang="he-IL" dirty="0"/>
              <a:t>קלט:  מקלדת, עכבר</a:t>
            </a:r>
          </a:p>
          <a:p>
            <a:pPr lvl="1"/>
            <a:r>
              <a:rPr lang="he-IL" dirty="0"/>
              <a:t>פלט:  מסך, מדפסת</a:t>
            </a:r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966E1-B084-4328-A4AD-75FDDC14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מרכיבי המעבד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813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7CB4AE-FE82-44E5-8F2D-6789CCE85C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sz="1800" dirty="0"/>
              <a:t>מיועדים להעברת מידע בתוך המעבד בין מרכיביו השונים.</a:t>
            </a:r>
          </a:p>
          <a:p>
            <a:r>
              <a:rPr lang="he-IL" sz="1800" dirty="0"/>
              <a:t>ישנם 3 </a:t>
            </a:r>
            <a:r>
              <a:rPr lang="en-US" sz="1800" dirty="0"/>
              <a:t>busses</a:t>
            </a:r>
            <a:r>
              <a:rPr lang="he-IL" sz="1800" dirty="0"/>
              <a:t>:</a:t>
            </a:r>
          </a:p>
          <a:p>
            <a:pPr lvl="1"/>
            <a:r>
              <a:rPr lang="en-US" sz="1800" dirty="0"/>
              <a:t>Data bus</a:t>
            </a:r>
            <a:r>
              <a:rPr lang="he-IL" sz="1800" dirty="0"/>
              <a:t> – פס הנתונים</a:t>
            </a:r>
          </a:p>
          <a:p>
            <a:pPr lvl="1"/>
            <a:r>
              <a:rPr lang="en-US" sz="1800" dirty="0"/>
              <a:t>Address bus</a:t>
            </a:r>
            <a:r>
              <a:rPr lang="he-IL" sz="1800" dirty="0"/>
              <a:t> – פס הכתובות (מענים)</a:t>
            </a:r>
          </a:p>
          <a:p>
            <a:pPr lvl="1"/>
            <a:r>
              <a:rPr lang="en-US" sz="1800" dirty="0"/>
              <a:t>Control bus</a:t>
            </a:r>
            <a:r>
              <a:rPr lang="he-IL" sz="1800" dirty="0"/>
              <a:t> – פס הבקרה</a:t>
            </a:r>
          </a:p>
          <a:p>
            <a:pPr lvl="1"/>
            <a:endParaRPr lang="he-IL" sz="1800" dirty="0"/>
          </a:p>
          <a:p>
            <a:r>
              <a:rPr lang="he-IL" sz="1800" dirty="0"/>
              <a:t>כל </a:t>
            </a:r>
            <a:r>
              <a:rPr lang="en-US" sz="1800" dirty="0"/>
              <a:t>bus</a:t>
            </a:r>
            <a:r>
              <a:rPr lang="he-IL" sz="1800" dirty="0"/>
              <a:t> הוא אוסף של קוים שמעבירים מידע  עם כמה ביטים במקביל בין הרכיבים השונים.</a:t>
            </a:r>
            <a:br>
              <a:rPr lang="en-US" sz="1800" dirty="0"/>
            </a:br>
            <a:endParaRPr lang="he-IL" sz="1800" dirty="0"/>
          </a:p>
          <a:p>
            <a:r>
              <a:rPr lang="he-IL" sz="1800" dirty="0"/>
              <a:t>למה יש 3 </a:t>
            </a:r>
            <a:r>
              <a:rPr lang="en-US" sz="1800" dirty="0"/>
              <a:t>busses</a:t>
            </a:r>
            <a:r>
              <a:rPr lang="he-IL" sz="1800" dirty="0"/>
              <a:t> ולא רק אחד?</a:t>
            </a:r>
          </a:p>
          <a:p>
            <a:pPr lvl="1"/>
            <a:r>
              <a:rPr lang="he-IL" sz="1800" dirty="0"/>
              <a:t>כדי לדעת מה בדיוק להעביר.</a:t>
            </a:r>
          </a:p>
          <a:p>
            <a:pPr lvl="1"/>
            <a:r>
              <a:rPr lang="he-IL" sz="1800" dirty="0"/>
              <a:t>למשל, כדי להבדיל בין העברת כתובת לזיכרון שאליה רוצים לכתוב, לבין העברת הנתונים אותם רוצים לכתוב</a:t>
            </a:r>
            <a:r>
              <a:rPr lang="en-US" sz="1800" dirty="0"/>
              <a:t> </a:t>
            </a:r>
            <a:r>
              <a:rPr lang="he-IL" sz="1800" dirty="0"/>
              <a:t>לאותה כתובת בזיכרון.</a:t>
            </a:r>
            <a:br>
              <a:rPr lang="en-US" sz="1800" dirty="0"/>
            </a:br>
            <a:endParaRPr lang="he-IL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F9A0F-9970-491F-B8DB-D2514F15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פסי המערכת – </a:t>
            </a:r>
            <a:r>
              <a:rPr lang="en-US" dirty="0"/>
              <a:t>System Busses</a:t>
            </a:r>
            <a:endParaRPr lang="en-IL" dirty="0"/>
          </a:p>
        </p:txBody>
      </p:sp>
      <p:pic>
        <p:nvPicPr>
          <p:cNvPr id="3078" name="Picture 6" descr="Cable Computer Bus With Plug Isolated On White Background Stock ...">
            <a:extLst>
              <a:ext uri="{FF2B5EF4-FFF2-40B4-BE49-F238E27FC236}">
                <a16:creationId xmlns:a16="http://schemas.microsoft.com/office/drawing/2014/main" id="{33AA9F16-A550-402C-B87B-B5FB6176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11" y="875448"/>
            <a:ext cx="1130876" cy="17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mputer Bus For IDE HDD Isolated On The White Stock Photo ...">
            <a:extLst>
              <a:ext uri="{FF2B5EF4-FFF2-40B4-BE49-F238E27FC236}">
                <a16:creationId xmlns:a16="http://schemas.microsoft.com/office/drawing/2014/main" id="{C3276720-4029-4FE6-99BB-A53F6772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1238125"/>
            <a:ext cx="2322786" cy="15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37F5A-8479-44F7-8E82-C0F21A499779}"/>
              </a:ext>
            </a:extLst>
          </p:cNvPr>
          <p:cNvSpPr txBox="1"/>
          <p:nvPr/>
        </p:nvSpPr>
        <p:spPr>
          <a:xfrm>
            <a:off x="1687286" y="5431971"/>
            <a:ext cx="35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נעבור על ה-</a:t>
            </a:r>
            <a:r>
              <a:rPr lang="en-US" sz="2000" dirty="0"/>
              <a:t>busses</a:t>
            </a:r>
            <a:r>
              <a:rPr lang="he-IL" sz="2000" dirty="0"/>
              <a:t> השונים</a:t>
            </a: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4415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F5EC4-DB20-4079-A18B-755E392C88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משמש להעברת נתונים בין רכיב המחשב.</a:t>
            </a:r>
          </a:p>
          <a:p>
            <a:r>
              <a:rPr lang="he-IL" dirty="0"/>
              <a:t>מחשב שיש לו </a:t>
            </a:r>
            <a:r>
              <a:rPr lang="en-US" dirty="0"/>
              <a:t>data bus</a:t>
            </a:r>
            <a:r>
              <a:rPr lang="he-IL" dirty="0"/>
              <a:t> של 16 ביטים מסוגל להעביר 16 ביטים במקביל, בבת אחת. אם צריכים להעביר יותר – מתבצעות כמה העברות מידע.</a:t>
            </a:r>
          </a:p>
          <a:p>
            <a:r>
              <a:rPr lang="he-IL" dirty="0"/>
              <a:t>ככל שפס הנתונים גדול יותר – העברת המידע יותר מהירה והעיבוד מהיר יותר.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0DA49-D42C-4502-86F6-ACBB51C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פס הנתונים </a:t>
            </a:r>
            <a:r>
              <a:rPr lang="en-US" dirty="0"/>
              <a:t>–</a:t>
            </a:r>
            <a:r>
              <a:rPr lang="he-IL" dirty="0"/>
              <a:t> </a:t>
            </a:r>
            <a:r>
              <a:rPr lang="en-US" dirty="0"/>
              <a:t>Data bus</a:t>
            </a:r>
            <a:endParaRPr lang="en-IL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4AA1FA2-17C7-4390-8A56-23792B64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90" y="3030076"/>
            <a:ext cx="5953538" cy="21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F5EC4-DB20-4079-A18B-755E392C8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9186" y="998859"/>
            <a:ext cx="11414235" cy="4062435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משמש להעברת כתובות בין המעבד לזיכרון או לרכיבי הקלט/פלט.</a:t>
            </a:r>
          </a:p>
          <a:p>
            <a:r>
              <a:rPr lang="he-IL" dirty="0"/>
              <a:t>לכל תא בזיכרון יש כתובת מוגדרת.</a:t>
            </a:r>
          </a:p>
          <a:p>
            <a:r>
              <a:rPr lang="he-IL" dirty="0"/>
              <a:t>כאשר התוכנית רצה וצריך להעביר מידע מהזיכרון למעבד או מהמעבד לזיכרון  - המעבד מעביר קודם כל את הכתובת ואחר כך:</a:t>
            </a:r>
          </a:p>
          <a:p>
            <a:pPr lvl="1"/>
            <a:r>
              <a:rPr lang="he-IL" dirty="0"/>
              <a:t>מעביר את המידע (לכתיבה)  </a:t>
            </a:r>
          </a:p>
          <a:p>
            <a:pPr lvl="1"/>
            <a:r>
              <a:rPr lang="he-IL" dirty="0"/>
              <a:t>או שולף אותו (לקריאה)</a:t>
            </a:r>
          </a:p>
          <a:p>
            <a:r>
              <a:rPr lang="he-IL" dirty="0"/>
              <a:t>רכיבי הזיכרון מזהים את הכתובת ואת הבקשה לכתוב או לקרוא ומבצעים את הפעולה המתאימה:</a:t>
            </a:r>
          </a:p>
          <a:p>
            <a:pPr lvl="1"/>
            <a:r>
              <a:rPr lang="he-IL" sz="2200" b="1" u="sng" dirty="0"/>
              <a:t>כתיבה</a:t>
            </a:r>
            <a:r>
              <a:rPr lang="he-IL" sz="2200" dirty="0"/>
              <a:t>: כתיבת המידע שהגיע מהמעבד על גבי פס המידע לכתובת בזיכרון שהגיעה על ה-</a:t>
            </a:r>
            <a:r>
              <a:rPr lang="en-US" sz="2200" dirty="0"/>
              <a:t>data bus</a:t>
            </a:r>
            <a:endParaRPr lang="he-IL" sz="2200" dirty="0"/>
          </a:p>
          <a:p>
            <a:pPr lvl="1"/>
            <a:r>
              <a:rPr lang="he-IL" sz="2200" b="1" u="sng" dirty="0"/>
              <a:t>קריאה</a:t>
            </a:r>
            <a:r>
              <a:rPr lang="he-IL" sz="2200" dirty="0"/>
              <a:t>: גישה לכתובת שממנה המעבד רוצה לקרוא את המידע, שליפתו ושליחתו למעבד  על ה-</a:t>
            </a:r>
            <a:r>
              <a:rPr lang="en-US" sz="2200" dirty="0"/>
              <a:t>data bus</a:t>
            </a:r>
            <a:r>
              <a:rPr lang="he-IL" sz="2200" dirty="0"/>
              <a:t>. </a:t>
            </a:r>
            <a:endParaRPr lang="en-IL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0DA49-D42C-4502-86F6-ACBB51C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פס כתובות  </a:t>
            </a:r>
            <a:r>
              <a:rPr lang="en-US" dirty="0"/>
              <a:t>–</a:t>
            </a:r>
            <a:r>
              <a:rPr lang="he-IL" dirty="0"/>
              <a:t> </a:t>
            </a:r>
            <a:r>
              <a:rPr lang="en-US" dirty="0"/>
              <a:t>Address bus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B4229-442D-49F4-B7A4-190B0256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5" y="4577238"/>
            <a:ext cx="2347871" cy="15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BF5EC4-DB20-4079-A18B-755E392C882A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89186" y="998859"/>
                <a:ext cx="11414235" cy="4062435"/>
              </a:xfrm>
            </p:spPr>
            <p:txBody>
              <a:bodyPr>
                <a:normAutofit/>
              </a:bodyPr>
              <a:lstStyle/>
              <a:p>
                <a:r>
                  <a:rPr lang="he-IL" sz="2200" dirty="0"/>
                  <a:t>כמות הקווים ב-</a:t>
                </a:r>
                <a:r>
                  <a:rPr lang="en-US" sz="2200" dirty="0"/>
                  <a:t>address bus</a:t>
                </a:r>
                <a:r>
                  <a:rPr lang="he-IL" sz="2200" dirty="0"/>
                  <a:t> קובעת את גודל הזיכרון - את מרחב הכתובות אליהן ניתן לפנות.</a:t>
                </a:r>
              </a:p>
              <a:p>
                <a:r>
                  <a:rPr lang="he-IL" sz="2200" dirty="0"/>
                  <a:t>אם יש 4 קווים – אפשר לפנות ל- </a:t>
                </a:r>
                <a:r>
                  <a:rPr lang="en-US" sz="2200" dirty="0"/>
                  <a:t>16 </a:t>
                </a:r>
                <a:r>
                  <a:rPr lang="he-IL" sz="2200" dirty="0"/>
                  <a:t> בזיכרון.</a:t>
                </a:r>
              </a:p>
              <a:p>
                <a:r>
                  <a:rPr lang="he-IL" sz="2200" dirty="0"/>
                  <a:t>אם יש </a:t>
                </a:r>
                <a:r>
                  <a:rPr lang="en-US" sz="2200" dirty="0"/>
                  <a:t>n </a:t>
                </a:r>
                <a:r>
                  <a:rPr lang="he-IL" sz="2200" dirty="0"/>
                  <a:t> קווים אפשר לפנות ל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e-IL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200" dirty="0"/>
                  <a:t>כתובות.</a:t>
                </a:r>
              </a:p>
              <a:p>
                <a:r>
                  <a:rPr lang="he-IL" sz="2200" dirty="0"/>
                  <a:t>במעבד 8086 גודל ה- </a:t>
                </a:r>
                <a:r>
                  <a:rPr lang="en-US" sz="2200" dirty="0"/>
                  <a:t>data bus</a:t>
                </a:r>
                <a:r>
                  <a:rPr lang="he-IL" sz="2200" dirty="0"/>
                  <a:t> הוא 20 ולכן אפשר לפנות ל</a:t>
                </a:r>
                <a:r>
                  <a:rPr lang="en-US" sz="2200" dirty="0"/>
                  <a:t>-</a:t>
                </a:r>
                <a:r>
                  <a:rPr lang="he-IL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2200" dirty="0"/>
                  <a:t>כתובות, כלומר:</a:t>
                </a:r>
              </a:p>
              <a:p>
                <a:pPr lvl="2"/>
                <a:r>
                  <a:rPr lang="en-US" sz="2000" dirty="0"/>
                  <a:t>1,048,576</a:t>
                </a:r>
                <a:r>
                  <a:rPr lang="he-IL" sz="2000" dirty="0"/>
                  <a:t> כתובות</a:t>
                </a:r>
              </a:p>
              <a:p>
                <a:pPr lvl="2"/>
                <a:r>
                  <a:rPr lang="he-IL" sz="2000" dirty="0"/>
                  <a:t>או </a:t>
                </a:r>
                <a:r>
                  <a:rPr lang="en-US" sz="2000" dirty="0"/>
                  <a:t>1Mbyte</a:t>
                </a:r>
                <a:r>
                  <a:rPr lang="he-IL" sz="2000" dirty="0"/>
                  <a:t> </a:t>
                </a:r>
                <a:r>
                  <a:rPr lang="he-IL" sz="2000" dirty="0" err="1"/>
                  <a:t>זכרון</a:t>
                </a:r>
                <a:endParaRPr lang="he-IL" sz="2000" dirty="0"/>
              </a:p>
              <a:p>
                <a:pPr lvl="2"/>
                <a:endParaRPr lang="he-IL" sz="2000" dirty="0"/>
              </a:p>
              <a:p>
                <a:r>
                  <a:rPr lang="he-IL" sz="2200" dirty="0"/>
                  <a:t>מאז שפותח ה-8086 המעבדים והזיכרון גדלו והשתכללו. </a:t>
                </a:r>
              </a:p>
              <a:p>
                <a:pPr lvl="1"/>
                <a:r>
                  <a:rPr lang="he-IL" sz="2200" dirty="0"/>
                  <a:t>מחשב טיפוסי מכיל היום זיכרון  </a:t>
                </a:r>
                <a:r>
                  <a:rPr lang="en-US" sz="2200" dirty="0"/>
                  <a:t>8Gbytes</a:t>
                </a:r>
                <a:r>
                  <a:rPr lang="he-IL" sz="2200" dirty="0"/>
                  <a:t> , פי 8096!</a:t>
                </a:r>
                <a:endParaRPr lang="en-IL" sz="2200" dirty="0"/>
              </a:p>
              <a:p>
                <a:endParaRPr lang="en-IL" sz="2200" dirty="0"/>
              </a:p>
              <a:p>
                <a:endParaRPr lang="he-IL" sz="2200" dirty="0"/>
              </a:p>
              <a:p>
                <a:endParaRPr lang="he-IL" sz="2200" dirty="0"/>
              </a:p>
              <a:p>
                <a:endParaRPr lang="en-IL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BF5EC4-DB20-4079-A18B-755E392C8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89186" y="998859"/>
                <a:ext cx="11414235" cy="4062435"/>
              </a:xfrm>
              <a:blipFill>
                <a:blip r:embed="rId2"/>
                <a:stretch>
                  <a:fillRect t="-1051" r="-6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660DA49-D42C-4502-86F6-ACBB51C6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כמות הקווים ב – </a:t>
            </a:r>
            <a:r>
              <a:rPr lang="en-US" dirty="0"/>
              <a:t>bus</a:t>
            </a:r>
            <a:r>
              <a:rPr lang="he-IL" dirty="0"/>
              <a:t> וגודל הזיכרון</a:t>
            </a:r>
            <a:endParaRPr lang="en-IL" dirty="0"/>
          </a:p>
        </p:txBody>
      </p:sp>
      <p:pic>
        <p:nvPicPr>
          <p:cNvPr id="5124" name="Picture 4" descr="How much memory or RAM should my computer have?">
            <a:extLst>
              <a:ext uri="{FF2B5EF4-FFF2-40B4-BE49-F238E27FC236}">
                <a16:creationId xmlns:a16="http://schemas.microsoft.com/office/drawing/2014/main" id="{14EC5B08-F96C-48CC-867E-1DD57E03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9" y="36325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2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73CEC4-56F0-4221-9B02-19F3B621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אפולו 11 -שנת 1969</a:t>
            </a:r>
            <a:endParaRPr lang="en-I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9F87DC-4F35-445D-9A2B-528AD8C3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76" y="946419"/>
            <a:ext cx="6781508" cy="38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9E664-34F1-4D62-AFBE-A0B236D0A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3" y="946419"/>
            <a:ext cx="4005157" cy="4125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7B633-9C88-42F4-97E7-8ACE4B2B7229}"/>
              </a:ext>
            </a:extLst>
          </p:cNvPr>
          <p:cNvSpPr txBox="1"/>
          <p:nvPr/>
        </p:nvSpPr>
        <p:spPr>
          <a:xfrm>
            <a:off x="1896488" y="5071730"/>
            <a:ext cx="607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במהלך המשימה היה ב-</a:t>
            </a:r>
            <a:r>
              <a:rPr lang="en-US" sz="2400" dirty="0"/>
              <a:t>NASA</a:t>
            </a:r>
            <a:r>
              <a:rPr lang="he-IL" sz="2400" dirty="0"/>
              <a:t> מחשב </a:t>
            </a:r>
            <a:r>
              <a:rPr lang="en-US" sz="2400" dirty="0"/>
              <a:t>IBM 360</a:t>
            </a:r>
            <a:r>
              <a:rPr lang="he-IL" sz="2400" dirty="0"/>
              <a:t> עם זיכרון של כמה עשרות </a:t>
            </a:r>
            <a:r>
              <a:rPr lang="en-US" sz="2400" dirty="0"/>
              <a:t>Kbyte</a:t>
            </a:r>
            <a:r>
              <a:rPr lang="he-IL" sz="2400" dirty="0"/>
              <a:t>!!!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83782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35DAA-AD57-4CE4-8A28-427E29EF7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87085" y="998859"/>
            <a:ext cx="11763812" cy="4062435"/>
          </a:xfrm>
        </p:spPr>
        <p:txBody>
          <a:bodyPr>
            <a:normAutofit fontScale="92500"/>
          </a:bodyPr>
          <a:lstStyle/>
          <a:p>
            <a:r>
              <a:rPr lang="he-IL" dirty="0"/>
              <a:t>מיועד להנחות את רכיבי המחשב מה בדיוק יש לבצע.</a:t>
            </a:r>
          </a:p>
          <a:p>
            <a:r>
              <a:rPr lang="he-IL" dirty="0"/>
              <a:t>למשל – כשעוברת כתובת מהמעבד לזיכרון – איך הזיכרון ידע אם לכתוב בה או לקרוא ממנה?</a:t>
            </a:r>
          </a:p>
          <a:p>
            <a:r>
              <a:rPr lang="he-IL" dirty="0"/>
              <a:t>פס הבקרה מכיל 2 קווים, קו קריאה (</a:t>
            </a:r>
            <a:r>
              <a:rPr lang="en-US" dirty="0"/>
              <a:t>read</a:t>
            </a:r>
            <a:r>
              <a:rPr lang="he-IL" dirty="0"/>
              <a:t>) וקו כתיבה (</a:t>
            </a:r>
            <a:r>
              <a:rPr lang="en-US" dirty="0"/>
              <a:t>write</a:t>
            </a:r>
            <a:r>
              <a:rPr lang="he-IL" dirty="0"/>
              <a:t>):</a:t>
            </a:r>
          </a:p>
          <a:p>
            <a:pPr lvl="1"/>
            <a:r>
              <a:rPr lang="he-IL" sz="2200" dirty="0"/>
              <a:t>אם שניהם בערך 1 – אין תקשורת בין הזיכרון למעבד</a:t>
            </a:r>
          </a:p>
          <a:p>
            <a:pPr lvl="1"/>
            <a:r>
              <a:rPr lang="he-IL" sz="2200" dirty="0"/>
              <a:t>אם </a:t>
            </a:r>
            <a:r>
              <a:rPr lang="en-US" sz="2200" dirty="0"/>
              <a:t>read  = 0</a:t>
            </a:r>
            <a:r>
              <a:rPr lang="he-IL" sz="2200" dirty="0"/>
              <a:t> מתבצעת קריאה מהזיכרון</a:t>
            </a:r>
          </a:p>
          <a:p>
            <a:pPr lvl="1"/>
            <a:r>
              <a:rPr lang="he-IL" sz="2200" dirty="0"/>
              <a:t>אם </a:t>
            </a:r>
            <a:r>
              <a:rPr lang="en-US" sz="2200" dirty="0"/>
              <a:t>write = 0 </a:t>
            </a:r>
            <a:r>
              <a:rPr lang="he-IL" sz="2200" dirty="0"/>
              <a:t> מתבצעת כתיבה  לזיכרון</a:t>
            </a:r>
          </a:p>
          <a:p>
            <a:r>
              <a:rPr lang="he-IL" dirty="0"/>
              <a:t>ב- 8086 יש הפרדה בין מרחב הכתובות של הזיכרון המעבד לבין גישה  לרכיבי </a:t>
            </a:r>
            <a:r>
              <a:rPr lang="en-US" dirty="0"/>
              <a:t>I/O</a:t>
            </a:r>
            <a:r>
              <a:rPr lang="he-IL" dirty="0"/>
              <a:t> – קלט/פלט:</a:t>
            </a:r>
          </a:p>
          <a:p>
            <a:pPr lvl="1"/>
            <a:r>
              <a:rPr lang="he-IL" sz="2200" dirty="0"/>
              <a:t>מרחב הכתובות של רכיבי הקלט פלט הוא 16 ביט (לעומת 20 לזיכרון).</a:t>
            </a:r>
          </a:p>
          <a:p>
            <a:pPr lvl="1"/>
            <a:r>
              <a:rPr lang="he-IL" sz="2200" dirty="0"/>
              <a:t>לכן ניתן לפנות אליהם</a:t>
            </a:r>
            <a:r>
              <a:rPr lang="en-US" sz="2200" dirty="0"/>
              <a:t> </a:t>
            </a:r>
            <a:r>
              <a:rPr lang="he-IL" sz="2200" dirty="0"/>
              <a:t> ל-  </a:t>
            </a:r>
            <a:r>
              <a:rPr lang="en-US" sz="2200" dirty="0"/>
              <a:t>65,536</a:t>
            </a:r>
            <a:r>
              <a:rPr lang="he-IL" sz="2200" dirty="0"/>
              <a:t> כתובות של התקני קלט/פלט</a:t>
            </a:r>
          </a:p>
          <a:p>
            <a:pPr lvl="1"/>
            <a:r>
              <a:rPr lang="he-IL" sz="2200" dirty="0"/>
              <a:t>כאשר מוזנת כתובת ל </a:t>
            </a:r>
            <a:r>
              <a:rPr lang="en-US" sz="2200" dirty="0"/>
              <a:t>address bus</a:t>
            </a:r>
            <a:r>
              <a:rPr lang="he-IL" sz="2200" dirty="0"/>
              <a:t>  - פס הבקרה קובע אם לפנות לזיכרון או ל </a:t>
            </a:r>
            <a:r>
              <a:rPr lang="en-US" sz="2200" dirty="0"/>
              <a:t>I/O</a:t>
            </a:r>
            <a:r>
              <a:rPr lang="he-IL" sz="2200" dirty="0"/>
              <a:t>.</a:t>
            </a:r>
          </a:p>
          <a:p>
            <a:pPr lvl="1"/>
            <a:endParaRPr lang="he-IL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2E2373-58BA-4E92-9A75-297A35A2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פס הבקרה – </a:t>
            </a:r>
            <a:r>
              <a:rPr lang="en-US" dirty="0"/>
              <a:t>Control bus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64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0B92A35-C326-48E1-8675-109F1DA281D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825766" y="998859"/>
                <a:ext cx="7850960" cy="40624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e-IL" dirty="0"/>
                  <a:t>מערך של בתים (</a:t>
                </a:r>
                <a:r>
                  <a:rPr lang="en-US" dirty="0"/>
                  <a:t>bytes</a:t>
                </a:r>
                <a:r>
                  <a:rPr lang="he-IL" dirty="0"/>
                  <a:t>) שבהם ניתן לאחסן מידע מכל סוג: קוד ונתונים.</a:t>
                </a:r>
              </a:p>
              <a:p>
                <a:r>
                  <a:rPr lang="he-IL" dirty="0"/>
                  <a:t>גודל הזיכרון  ב-8086 הוא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בתים, כאשר 20 הוא מספר הקווים ב- </a:t>
                </a:r>
                <a:r>
                  <a:rPr lang="en-US" dirty="0"/>
                  <a:t>address bus</a:t>
                </a:r>
                <a:r>
                  <a:rPr lang="he-IL" dirty="0"/>
                  <a:t>.</a:t>
                </a:r>
              </a:p>
              <a:p>
                <a:r>
                  <a:rPr lang="he-IL" dirty="0"/>
                  <a:t>כלומר יש בזיכרון </a:t>
                </a:r>
                <a:r>
                  <a:rPr lang="en-US" dirty="0"/>
                  <a:t>1,048,576</a:t>
                </a:r>
                <a:r>
                  <a:rPr lang="he-IL" dirty="0"/>
                  <a:t> תאים.</a:t>
                </a:r>
              </a:p>
              <a:p>
                <a:r>
                  <a:rPr lang="he-IL" dirty="0"/>
                  <a:t>בכל תא יש</a:t>
                </a:r>
                <a:r>
                  <a:rPr lang="en-US" dirty="0"/>
                  <a:t> </a:t>
                </a:r>
                <a:r>
                  <a:rPr lang="he-IL" dirty="0"/>
                  <a:t> בדיוק 8 ביטים, </a:t>
                </a:r>
                <a:r>
                  <a:rPr lang="en-US" dirty="0"/>
                  <a:t>byte</a:t>
                </a:r>
                <a:r>
                  <a:rPr lang="he-IL" dirty="0"/>
                  <a:t> אחד.</a:t>
                </a:r>
              </a:p>
              <a:p>
                <a:endParaRPr lang="he-IL" dirty="0"/>
              </a:p>
              <a:p>
                <a:r>
                  <a:rPr lang="he-IL" dirty="0"/>
                  <a:t>לכן הכתובת הראשונה היא </a:t>
                </a:r>
                <a:r>
                  <a:rPr lang="en-US" dirty="0"/>
                  <a:t>00000</a:t>
                </a:r>
                <a:r>
                  <a:rPr lang="en-US" sz="2000" dirty="0"/>
                  <a:t>h</a:t>
                </a:r>
              </a:p>
              <a:p>
                <a:r>
                  <a:rPr lang="he-IL" dirty="0"/>
                  <a:t>הכתובת האחרונה היא </a:t>
                </a:r>
                <a:r>
                  <a:rPr lang="en-US" dirty="0"/>
                  <a:t>0FFFFFh</a:t>
                </a:r>
                <a:endParaRPr lang="he-IL" dirty="0"/>
              </a:p>
              <a:p>
                <a:r>
                  <a:rPr lang="he-IL" dirty="0"/>
                  <a:t>שימו לב: כל כתובת היא בעלת 20 ביטים, 5 ספרות </a:t>
                </a:r>
                <a:r>
                  <a:rPr lang="he-IL" dirty="0" err="1"/>
                  <a:t>הקסה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0B92A35-C326-48E1-8675-109F1DA28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825766" y="998859"/>
                <a:ext cx="7850960" cy="4062435"/>
              </a:xfrm>
              <a:blipFill>
                <a:blip r:embed="rId2"/>
                <a:stretch>
                  <a:fillRect l="-1787" t="-1952" r="-11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6BE69B7-2340-4BFD-92D6-5240FCEA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מהו הזיכרון?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F1C23-7A34-4794-99BD-D50C07AA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60" y="1366290"/>
            <a:ext cx="1553102" cy="4572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B2BC2C-79E5-4655-BBF8-1F6A7354DAAE}"/>
                  </a:ext>
                </a:extLst>
              </p:cNvPr>
              <p:cNvSpPr txBox="1"/>
              <p:nvPr/>
            </p:nvSpPr>
            <p:spPr>
              <a:xfrm>
                <a:off x="1676399" y="1770415"/>
                <a:ext cx="1923393" cy="425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b="1" dirty="0"/>
                  <a:t>כתובת  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he-IL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sup>
                    </m:sSup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he-IL" sz="18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0FFFFFh          </a:t>
                </a:r>
                <a:endParaRPr lang="he-IL" sz="1800" b="1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00000h              </a:t>
                </a:r>
                <a:endParaRPr lang="en-I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b="1" u="sng" dirty="0"/>
                  <a:t> </a:t>
                </a:r>
                <a:r>
                  <a:rPr lang="en-US" b="1" u="sng" dirty="0"/>
                  <a:t>        </a:t>
                </a:r>
                <a:r>
                  <a:rPr lang="he-IL" b="1" u="sng" dirty="0"/>
                  <a:t>כתובת  0</a:t>
                </a:r>
                <a:r>
                  <a:rPr lang="en-US" b="1" u="sng" dirty="0"/>
                  <a:t> </a:t>
                </a:r>
                <a:endParaRPr lang="en-IL" b="1" u="sn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B2BC2C-79E5-4655-BBF8-1F6A7354D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99" y="1770415"/>
                <a:ext cx="1923393" cy="4253537"/>
              </a:xfrm>
              <a:prstGeom prst="rect">
                <a:avLst/>
              </a:prstGeom>
              <a:blipFill>
                <a:blip r:embed="rId4"/>
                <a:stretch>
                  <a:fillRect l="-633" t="-716" r="-2532" b="-12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61957C-3A29-4863-9823-3F4E0FA67239}"/>
              </a:ext>
            </a:extLst>
          </p:cNvPr>
          <p:cNvSpPr txBox="1"/>
          <p:nvPr/>
        </p:nvSpPr>
        <p:spPr>
          <a:xfrm>
            <a:off x="-4293722" y="6342470"/>
            <a:ext cx="9159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4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3616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EA08F-739A-4B4C-BDAE-4CEF81B91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7724" y="998859"/>
            <a:ext cx="6884276" cy="406243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המעבד רוצה לכתוב לכתובת 1976 את הערך </a:t>
            </a:r>
            <a:r>
              <a:rPr lang="en-US" dirty="0"/>
              <a:t>0</a:t>
            </a:r>
            <a:r>
              <a:rPr lang="he-IL" dirty="0"/>
              <a:t>:</a:t>
            </a:r>
          </a:p>
          <a:p>
            <a:pPr lvl="1"/>
            <a:r>
              <a:rPr lang="he-IL" sz="2000" dirty="0"/>
              <a:t>המעבד שם את הערך </a:t>
            </a:r>
            <a:r>
              <a:rPr lang="en-US" sz="2000" dirty="0"/>
              <a:t>0</a:t>
            </a:r>
            <a:r>
              <a:rPr lang="he-IL" sz="2000" dirty="0"/>
              <a:t> ב-</a:t>
            </a:r>
            <a:r>
              <a:rPr lang="en-US" sz="2000" dirty="0"/>
              <a:t>data bus 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(</a:t>
            </a:r>
            <a:r>
              <a:rPr lang="en-US" sz="2000" dirty="0"/>
              <a:t>00000000</a:t>
            </a:r>
            <a:r>
              <a:rPr lang="he-IL" sz="2000" dirty="0"/>
              <a:t> ב-8 ביטים).</a:t>
            </a:r>
          </a:p>
          <a:p>
            <a:pPr lvl="1"/>
            <a:r>
              <a:rPr lang="he-IL" sz="2000" dirty="0"/>
              <a:t>המעבד שם את הערך 1976 ב –</a:t>
            </a:r>
            <a:r>
              <a:rPr lang="en-US" sz="2000" dirty="0"/>
              <a:t>address bus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(20 ביטים)</a:t>
            </a:r>
          </a:p>
          <a:p>
            <a:pPr lvl="1"/>
            <a:r>
              <a:rPr lang="he-IL" sz="2000" dirty="0"/>
              <a:t>המעבד קובע את קו ה-</a:t>
            </a:r>
            <a:r>
              <a:rPr lang="en-US" sz="2000" dirty="0"/>
              <a:t>write </a:t>
            </a:r>
            <a:r>
              <a:rPr lang="he-IL" sz="2000" dirty="0"/>
              <a:t> ב-</a:t>
            </a:r>
            <a:r>
              <a:rPr lang="en-US" sz="2000" dirty="0"/>
              <a:t>control bus</a:t>
            </a:r>
            <a:r>
              <a:rPr lang="he-IL" sz="2000" dirty="0"/>
              <a:t> למצב 0 (מאפשר כתיבה)</a:t>
            </a:r>
          </a:p>
          <a:p>
            <a:pPr lvl="1"/>
            <a:r>
              <a:rPr lang="he-IL" sz="2000" dirty="0"/>
              <a:t>הזיכרון כותב בכתובת 1976  את הערך 0.</a:t>
            </a:r>
          </a:p>
          <a:p>
            <a:pPr lvl="1"/>
            <a:endParaRPr lang="he-IL" dirty="0"/>
          </a:p>
          <a:p>
            <a:pPr lvl="1"/>
            <a:endParaRPr lang="en-US" dirty="0"/>
          </a:p>
          <a:p>
            <a:pPr lvl="1"/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4275E-B8FA-48D9-9151-ED751E20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פעולת כתיבה לזיכרון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D623F-E8C9-4F19-8B18-3F4D2ED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59" y="1714412"/>
            <a:ext cx="3919184" cy="3719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142C5-1B4E-484E-B89C-48F9E8642A0B}"/>
              </a:ext>
            </a:extLst>
          </p:cNvPr>
          <p:cNvSpPr txBox="1"/>
          <p:nvPr/>
        </p:nvSpPr>
        <p:spPr>
          <a:xfrm>
            <a:off x="-2903483" y="5993015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25992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22124" y="3569099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צביקה שטרקמן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942BA4A0-CB88-42BB-B621-890CC3524688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הבדיקה וההערות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EA08F-739A-4B4C-BDAE-4CEF81B91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0088" y="1173257"/>
            <a:ext cx="7325712" cy="406243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המעבד רוצה  לקרוא את מה שכתוב בכתובת 1976:</a:t>
            </a:r>
          </a:p>
          <a:p>
            <a:pPr lvl="1"/>
            <a:r>
              <a:rPr lang="he-IL" sz="2000" dirty="0"/>
              <a:t>המעבד שם את הערך </a:t>
            </a:r>
            <a:r>
              <a:rPr lang="en-US" sz="2000" dirty="0"/>
              <a:t>0</a:t>
            </a:r>
            <a:r>
              <a:rPr lang="he-IL" sz="2000" dirty="0"/>
              <a:t> ב-</a:t>
            </a:r>
            <a:r>
              <a:rPr lang="en-US" sz="2000" dirty="0"/>
              <a:t>data bus </a:t>
            </a:r>
            <a:r>
              <a:rPr lang="he-IL" sz="2000" dirty="0"/>
              <a:t> </a:t>
            </a:r>
            <a:br>
              <a:rPr lang="en-US" sz="2000" dirty="0"/>
            </a:br>
            <a:r>
              <a:rPr lang="he-IL" sz="2000" dirty="0"/>
              <a:t>(ב-8 ביטים).</a:t>
            </a:r>
          </a:p>
          <a:p>
            <a:pPr lvl="1"/>
            <a:r>
              <a:rPr lang="he-IL" sz="2000" dirty="0"/>
              <a:t>המעבד שם את הערך 1976 ב –</a:t>
            </a:r>
            <a:r>
              <a:rPr lang="en-US" sz="2000" dirty="0"/>
              <a:t>address bus</a:t>
            </a:r>
            <a:r>
              <a:rPr lang="he-IL" sz="2000" dirty="0"/>
              <a:t> (20 ביטים)</a:t>
            </a:r>
          </a:p>
          <a:p>
            <a:pPr lvl="1"/>
            <a:r>
              <a:rPr lang="he-IL" sz="2000" dirty="0"/>
              <a:t>המעבד קובע את קו ה-</a:t>
            </a:r>
            <a:r>
              <a:rPr lang="en-US" sz="2000" dirty="0"/>
              <a:t>write </a:t>
            </a:r>
            <a:r>
              <a:rPr lang="he-IL" sz="2000" dirty="0"/>
              <a:t> ב-</a:t>
            </a:r>
            <a:r>
              <a:rPr lang="en-US" sz="2000" dirty="0"/>
              <a:t>control bus</a:t>
            </a:r>
            <a:r>
              <a:rPr lang="he-IL" sz="2000" dirty="0"/>
              <a:t> למצב 0 (מאפשר כתיבה)</a:t>
            </a:r>
          </a:p>
          <a:p>
            <a:pPr lvl="1"/>
            <a:r>
              <a:rPr lang="he-IL" sz="2000" dirty="0"/>
              <a:t>הזיכרון פותח את כתובת 1976 ומכניס לתוכה את המידע 0.</a:t>
            </a:r>
          </a:p>
          <a:p>
            <a:pPr lvl="1"/>
            <a:endParaRPr lang="he-IL" dirty="0"/>
          </a:p>
          <a:p>
            <a:pPr lvl="1"/>
            <a:endParaRPr lang="en-US" dirty="0"/>
          </a:p>
          <a:p>
            <a:pPr lvl="1"/>
            <a:endParaRPr lang="he-IL" dirty="0"/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4275E-B8FA-48D9-9151-ED751E20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פעולת קריאה מהזיכרון</a:t>
            </a: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142C5-1B4E-484E-B89C-48F9E8642A0B}"/>
              </a:ext>
            </a:extLst>
          </p:cNvPr>
          <p:cNvSpPr txBox="1"/>
          <p:nvPr/>
        </p:nvSpPr>
        <p:spPr>
          <a:xfrm>
            <a:off x="-3063764" y="6204327"/>
            <a:ext cx="9159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400" dirty="0"/>
              <a:t>(*) מתוך ספר אסמבלי של המרכז לחינוך סייבר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623A3-12DD-4C3E-8E75-FADC22C3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5" y="1610859"/>
            <a:ext cx="4403568" cy="41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6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BC1E8-7493-4DE0-BC3F-4CA8DE9A9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3131" y="798827"/>
            <a:ext cx="6863255" cy="4062435"/>
          </a:xfrm>
        </p:spPr>
        <p:txBody>
          <a:bodyPr>
            <a:normAutofit/>
          </a:bodyPr>
          <a:lstStyle/>
          <a:p>
            <a:r>
              <a:rPr lang="he-IL" dirty="0"/>
              <a:t>רוצים לכתוב:</a:t>
            </a:r>
          </a:p>
          <a:p>
            <a:pPr lvl="1"/>
            <a:r>
              <a:rPr lang="en-US" sz="2000" dirty="0"/>
              <a:t>Byte</a:t>
            </a:r>
            <a:r>
              <a:rPr lang="he-IL" sz="2000" dirty="0"/>
              <a:t> בערך </a:t>
            </a:r>
            <a:r>
              <a:rPr lang="en-US" sz="2000" dirty="0"/>
              <a:t>0AB</a:t>
            </a:r>
            <a:r>
              <a:rPr lang="en-US" sz="1600" dirty="0"/>
              <a:t>h</a:t>
            </a:r>
            <a:r>
              <a:rPr lang="en-US" sz="2000" dirty="0"/>
              <a:t> </a:t>
            </a:r>
            <a:r>
              <a:rPr lang="he-IL" sz="2000" dirty="0"/>
              <a:t> לכתובת 1970 </a:t>
            </a:r>
          </a:p>
          <a:p>
            <a:pPr lvl="1"/>
            <a:r>
              <a:rPr lang="en-US" sz="2000" dirty="0"/>
              <a:t>Word</a:t>
            </a:r>
            <a:r>
              <a:rPr lang="he-IL" sz="2000" dirty="0"/>
              <a:t> בערך </a:t>
            </a:r>
            <a:r>
              <a:rPr lang="en-US" sz="2000" dirty="0"/>
              <a:t>0EEFF</a:t>
            </a:r>
            <a:r>
              <a:rPr lang="en-US" sz="1600" dirty="0"/>
              <a:t>h</a:t>
            </a:r>
            <a:r>
              <a:rPr lang="he-IL" sz="2000" dirty="0"/>
              <a:t> לכתובת 1974</a:t>
            </a:r>
          </a:p>
          <a:p>
            <a:pPr lvl="1"/>
            <a:r>
              <a:rPr lang="en-US" sz="2000" dirty="0"/>
              <a:t>Double word</a:t>
            </a:r>
            <a:r>
              <a:rPr lang="he-IL" sz="2000" dirty="0"/>
              <a:t> בערך </a:t>
            </a:r>
            <a:r>
              <a:rPr lang="en-US" sz="2000" dirty="0"/>
              <a:t>12345678</a:t>
            </a:r>
            <a:r>
              <a:rPr lang="en-US" sz="1600" dirty="0"/>
              <a:t>h</a:t>
            </a:r>
            <a:r>
              <a:rPr lang="he-IL" sz="2000" dirty="0"/>
              <a:t> לכתובת 1976</a:t>
            </a:r>
            <a:endParaRPr lang="en-US" sz="2000" dirty="0"/>
          </a:p>
          <a:p>
            <a:pPr lvl="1"/>
            <a:endParaRPr lang="en-US" dirty="0"/>
          </a:p>
          <a:p>
            <a:r>
              <a:rPr lang="he-IL" dirty="0"/>
              <a:t>הזיכרון ייראה כך</a:t>
            </a:r>
          </a:p>
          <a:p>
            <a:r>
              <a:rPr lang="he-IL" dirty="0"/>
              <a:t>שימו לב:</a:t>
            </a:r>
            <a:br>
              <a:rPr lang="en-US" dirty="0"/>
            </a:br>
            <a:r>
              <a:rPr lang="he-IL" dirty="0"/>
              <a:t> </a:t>
            </a:r>
            <a:r>
              <a:rPr lang="en-US" dirty="0"/>
              <a:t>low order bytes</a:t>
            </a:r>
            <a:r>
              <a:rPr lang="he-IL" dirty="0"/>
              <a:t>  ייכתבו בכתובת הנמוכה יותר, </a:t>
            </a:r>
            <a:br>
              <a:rPr lang="en-US" dirty="0"/>
            </a:br>
            <a:r>
              <a:rPr lang="he-IL" dirty="0"/>
              <a:t>וה- </a:t>
            </a:r>
            <a:r>
              <a:rPr lang="en-US" dirty="0"/>
              <a:t>high order bytes</a:t>
            </a:r>
            <a:r>
              <a:rPr lang="he-IL" dirty="0"/>
              <a:t> בכתובת הגבוהה יותר:</a:t>
            </a:r>
          </a:p>
          <a:p>
            <a:endParaRPr lang="he-IL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CF423-73BD-422A-8A32-32449EC3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מידע בגדלים שונים נכתב לזיכרון?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29002-CED8-41FD-AA39-E84FC3AE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16" y="1103586"/>
            <a:ext cx="3573518" cy="450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FD6A7-EB5E-4008-8B66-611162C74D6B}"/>
              </a:ext>
            </a:extLst>
          </p:cNvPr>
          <p:cNvSpPr txBox="1"/>
          <p:nvPr/>
        </p:nvSpPr>
        <p:spPr>
          <a:xfrm>
            <a:off x="-2903483" y="5993015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מתוך ספר אסמבלי של המרכז לחינוך סייבר</a:t>
            </a:r>
          </a:p>
        </p:txBody>
      </p:sp>
      <p:sp>
        <p:nvSpPr>
          <p:cNvPr id="11" name="חץ: למטה 9">
            <a:extLst>
              <a:ext uri="{FF2B5EF4-FFF2-40B4-BE49-F238E27FC236}">
                <a16:creationId xmlns:a16="http://schemas.microsoft.com/office/drawing/2014/main" id="{7BF34F9F-D97C-4AF1-B1F3-A1A70DD6830F}"/>
              </a:ext>
            </a:extLst>
          </p:cNvPr>
          <p:cNvSpPr/>
          <p:nvPr/>
        </p:nvSpPr>
        <p:spPr>
          <a:xfrm rot="5400000">
            <a:off x="7492003" y="1574575"/>
            <a:ext cx="554182" cy="30230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74163D-C851-4352-87A4-6ED61FC24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469" y="4467969"/>
            <a:ext cx="3975304" cy="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BC1E8-7493-4DE0-BC3F-4CA8DE9A9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13131" y="998859"/>
            <a:ext cx="6863255" cy="4062435"/>
          </a:xfrm>
        </p:spPr>
        <p:txBody>
          <a:bodyPr>
            <a:normAutofit fontScale="92500"/>
          </a:bodyPr>
          <a:lstStyle/>
          <a:p>
            <a:r>
              <a:rPr lang="he-IL" dirty="0"/>
              <a:t>נתונה תמונת הזיכרון:</a:t>
            </a:r>
          </a:p>
          <a:p>
            <a:pPr lvl="1"/>
            <a:r>
              <a:rPr lang="he-IL" dirty="0"/>
              <a:t>קריאה של </a:t>
            </a:r>
            <a:r>
              <a:rPr lang="en-US" dirty="0"/>
              <a:t>byte</a:t>
            </a:r>
            <a:r>
              <a:rPr lang="he-IL" dirty="0"/>
              <a:t> מכתובת 1975:   נקבל </a:t>
            </a:r>
            <a:r>
              <a:rPr lang="en-US" dirty="0"/>
              <a:t>0EE</a:t>
            </a:r>
            <a:r>
              <a:rPr lang="en-US" sz="1800" dirty="0"/>
              <a:t>h</a:t>
            </a:r>
          </a:p>
          <a:p>
            <a:pPr lvl="1"/>
            <a:r>
              <a:rPr lang="he-IL" dirty="0"/>
              <a:t>קריאה של </a:t>
            </a:r>
            <a:r>
              <a:rPr lang="en-US" dirty="0"/>
              <a:t>word</a:t>
            </a:r>
            <a:r>
              <a:rPr lang="he-IL" dirty="0"/>
              <a:t> מכתבות 1978: נקבל </a:t>
            </a:r>
            <a:r>
              <a:rPr lang="en-US" dirty="0"/>
              <a:t>1234</a:t>
            </a:r>
            <a:r>
              <a:rPr lang="en-US" sz="1800" dirty="0"/>
              <a:t>h</a:t>
            </a:r>
          </a:p>
          <a:p>
            <a:pPr lvl="1"/>
            <a:r>
              <a:rPr lang="he-IL" dirty="0"/>
              <a:t>קריאה של </a:t>
            </a:r>
            <a:r>
              <a:rPr lang="en-US" dirty="0"/>
              <a:t>double word</a:t>
            </a:r>
            <a:r>
              <a:rPr lang="he-IL" dirty="0"/>
              <a:t> מכתובת 1974: </a:t>
            </a:r>
            <a:br>
              <a:rPr lang="en-US" dirty="0"/>
            </a:br>
            <a:r>
              <a:rPr lang="en-US" dirty="0"/>
              <a:t>     </a:t>
            </a:r>
            <a:r>
              <a:rPr lang="he-IL" dirty="0"/>
              <a:t> נקבל </a:t>
            </a:r>
            <a:r>
              <a:rPr lang="en-US" dirty="0"/>
              <a:t>5678EEFFh</a:t>
            </a:r>
          </a:p>
          <a:p>
            <a:pPr lvl="1"/>
            <a:r>
              <a:rPr lang="he-IL" dirty="0"/>
              <a:t>קריאה של </a:t>
            </a:r>
            <a:r>
              <a:rPr lang="en-US" dirty="0"/>
              <a:t>word</a:t>
            </a:r>
            <a:r>
              <a:rPr lang="he-IL" dirty="0"/>
              <a:t> מכתובת 1970: נקבל </a:t>
            </a:r>
            <a:r>
              <a:rPr lang="en-US" dirty="0" err="1"/>
              <a:t>XXAB</a:t>
            </a:r>
            <a:r>
              <a:rPr lang="en-US" sz="1800" dirty="0" err="1"/>
              <a:t>h</a:t>
            </a:r>
            <a:br>
              <a:rPr lang="en-US" sz="1800" dirty="0"/>
            </a:br>
            <a:r>
              <a:rPr lang="he-IL" dirty="0"/>
              <a:t>כאשר </a:t>
            </a:r>
            <a:r>
              <a:rPr lang="en-US" dirty="0"/>
              <a:t>XX</a:t>
            </a:r>
            <a:r>
              <a:rPr lang="he-IL" dirty="0"/>
              <a:t> הוא המידע שנמצא בכתובת 1971.</a:t>
            </a:r>
          </a:p>
          <a:p>
            <a:endParaRPr lang="he-IL" dirty="0"/>
          </a:p>
          <a:p>
            <a:r>
              <a:rPr lang="he-IL" b="1" u="sng" dirty="0"/>
              <a:t>חשוב</a:t>
            </a:r>
            <a:r>
              <a:rPr lang="he-IL" dirty="0"/>
              <a:t>: בזיכרון תמיד כתוב משהו, אין זיכרון ריק!</a:t>
            </a:r>
            <a:endParaRPr lang="en-US" dirty="0"/>
          </a:p>
          <a:p>
            <a:endParaRPr lang="he-IL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CF423-73BD-422A-8A32-32449EC3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748645" cy="720000"/>
          </a:xfrm>
        </p:spPr>
        <p:txBody>
          <a:bodyPr/>
          <a:lstStyle/>
          <a:p>
            <a:r>
              <a:rPr lang="he-IL" dirty="0"/>
              <a:t>איך מתבצעת קריאה מהזיכרון בגדלים שונים?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29002-CED8-41FD-AA39-E84FC3AE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6" y="1103586"/>
            <a:ext cx="3573518" cy="4508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FD6A7-EB5E-4008-8B66-611162C74D6B}"/>
              </a:ext>
            </a:extLst>
          </p:cNvPr>
          <p:cNvSpPr txBox="1"/>
          <p:nvPr/>
        </p:nvSpPr>
        <p:spPr>
          <a:xfrm>
            <a:off x="-2903483" y="5993015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</p:spTree>
    <p:extLst>
      <p:ext uri="{BB962C8B-B14F-4D97-AF65-F5344CB8AC3E}">
        <p14:creationId xmlns:p14="http://schemas.microsoft.com/office/powerpoint/2010/main" val="37356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5A466-893E-47C4-81ED-63B3623772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על המעבד 8086 של אינטל</a:t>
            </a:r>
          </a:p>
          <a:p>
            <a:r>
              <a:rPr lang="he-IL" dirty="0"/>
              <a:t>למדנו על המבנה שלו</a:t>
            </a:r>
            <a:r>
              <a:rPr lang="en-US" dirty="0"/>
              <a:t>  </a:t>
            </a:r>
            <a:r>
              <a:rPr lang="he-IL" dirty="0"/>
              <a:t> ומרכיבי המעבד</a:t>
            </a:r>
          </a:p>
          <a:p>
            <a:r>
              <a:rPr lang="he-IL" dirty="0"/>
              <a:t>על מרחב הזיכרון לגישה</a:t>
            </a:r>
          </a:p>
          <a:p>
            <a:r>
              <a:rPr lang="he-IL" dirty="0"/>
              <a:t>על פסי המעבד:  </a:t>
            </a:r>
            <a:r>
              <a:rPr lang="en-US" dirty="0"/>
              <a:t>  data bus, address bus, control bus</a:t>
            </a:r>
            <a:endParaRPr lang="he-IL" dirty="0"/>
          </a:p>
          <a:p>
            <a:r>
              <a:rPr lang="he-IL" dirty="0"/>
              <a:t>איך נראה זיכרון המעבד ואיך מתבצעות פעולות קריאה וכתיבה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A7814-36D5-4E2C-AF6E-3B8720AD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13943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5A466-893E-47C4-81ED-63B3623772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נרחיב על מבנה הזיכרון ב-8086</a:t>
            </a:r>
          </a:p>
          <a:p>
            <a:r>
              <a:rPr lang="he-IL" dirty="0"/>
              <a:t>נלמד על חלוקת הזיכרון למקטעים - </a:t>
            </a:r>
            <a:r>
              <a:rPr lang="en-US" dirty="0"/>
              <a:t>segments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A7814-36D5-4E2C-AF6E-3B8720AD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72814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D9BEC9-C1B4-4B74-8152-B9EDFBA7ED7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he-IL" dirty="0"/>
                  <a:t>גודל הזיכרון ב-8086 הוא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</a:t>
                </a:r>
              </a:p>
              <a:p>
                <a:r>
                  <a:rPr lang="he-IL" dirty="0"/>
                  <a:t>כדי לגשת לזיכרון ה-</a:t>
                </a:r>
                <a:r>
                  <a:rPr lang="en-US" dirty="0"/>
                  <a:t>CPU</a:t>
                </a:r>
                <a:r>
                  <a:rPr lang="he-IL" dirty="0"/>
                  <a:t>  נעזר ברגיסטרים –בגודל של 16 ביטים. </a:t>
                </a:r>
              </a:p>
              <a:p>
                <a:r>
                  <a:rPr lang="he-IL" dirty="0"/>
                  <a:t>רגיסטרים הם יחידות זיכרון קטנות שנמצאות בתוך המעבד, גודלם 16 ביט והם משמשים את המעבד לגישה לזיכרון וביצוע של פעולות שונות.</a:t>
                </a:r>
              </a:p>
              <a:p>
                <a:r>
                  <a:rPr lang="he-IL" dirty="0"/>
                  <a:t>כדי בכל זאת לאפשר גישה לכל מרחב הזיכרון במעבד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he-IL" dirty="0"/>
                  <a:t>)  מחלקים אותו  למקטעים (</a:t>
                </a:r>
                <a:r>
                  <a:rPr lang="en-US" dirty="0"/>
                  <a:t>segments</a:t>
                </a:r>
                <a:r>
                  <a:rPr lang="he-IL" dirty="0"/>
                  <a:t>) קטנים יותר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בתים.</a:t>
                </a:r>
              </a:p>
              <a:p>
                <a:pPr lvl="1"/>
                <a:r>
                  <a:rPr lang="he-IL" dirty="0"/>
                  <a:t>כלומר 16</a:t>
                </a:r>
                <a:r>
                  <a:rPr lang="en-US" dirty="0"/>
                  <a:t>1/</a:t>
                </a:r>
                <a:r>
                  <a:rPr lang="he-IL" dirty="0"/>
                  <a:t> מזיכרון המעבד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לעומת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בתים)</a:t>
                </a:r>
              </a:p>
              <a:p>
                <a:pPr lvl="1"/>
                <a:r>
                  <a:rPr lang="he-IL" dirty="0"/>
                  <a:t>בין 0000 ועד ל </a:t>
                </a:r>
                <a:r>
                  <a:rPr lang="en-US" dirty="0"/>
                  <a:t>0FFFF</a:t>
                </a:r>
                <a:r>
                  <a:rPr lang="en-US" sz="1800" dirty="0"/>
                  <a:t>h</a:t>
                </a:r>
                <a:br>
                  <a:rPr lang="en-US" sz="1800" dirty="0"/>
                </a:br>
                <a:endParaRPr lang="he-IL" dirty="0"/>
              </a:p>
              <a:p>
                <a:r>
                  <a:rPr lang="he-IL" dirty="0"/>
                  <a:t>כדי לגשת לכתובת מסוימת בזיכרון במרחב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 משתמשים ב-2 רגיסטרים</a:t>
                </a:r>
              </a:p>
              <a:p>
                <a:pPr marL="0" indent="0">
                  <a:buNone/>
                </a:pPr>
                <a:endParaRPr lang="he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D9BEC9-C1B4-4B74-8152-B9EDFBA7E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1311" t="-901" r="-7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DE8DFE1-288A-4423-91F5-DE259E2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ארגון הזיכרון בסגמנטים - </a:t>
            </a:r>
            <a:r>
              <a:rPr lang="en-US" dirty="0"/>
              <a:t>Segments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30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E7D33-3CE2-4E1E-91C7-3B9F1A114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1" y="998859"/>
            <a:ext cx="11219526" cy="4487541"/>
          </a:xfrm>
        </p:spPr>
        <p:txBody>
          <a:bodyPr>
            <a:normAutofit/>
          </a:bodyPr>
          <a:lstStyle/>
          <a:p>
            <a:r>
              <a:rPr lang="he-IL" dirty="0"/>
              <a:t>כל כתובת בזיכרון ניתנת לביטוי ע"י מספר הסגמנט  (</a:t>
            </a:r>
            <a:r>
              <a:rPr lang="en-US" dirty="0"/>
              <a:t>segment</a:t>
            </a:r>
            <a:r>
              <a:rPr lang="he-IL" dirty="0"/>
              <a:t>) וההיסט שלה (</a:t>
            </a:r>
            <a:r>
              <a:rPr lang="en-US" dirty="0"/>
              <a:t>offset</a:t>
            </a:r>
            <a:r>
              <a:rPr lang="he-IL" dirty="0"/>
              <a:t>) מתחילת הסגמנט, כך:</a:t>
            </a:r>
            <a:r>
              <a:rPr lang="en-US" dirty="0"/>
              <a:t>      </a:t>
            </a:r>
            <a:r>
              <a:rPr lang="he-IL" dirty="0"/>
              <a:t> </a:t>
            </a:r>
            <a:r>
              <a:rPr lang="en-US" dirty="0" err="1"/>
              <a:t>segment:offset</a:t>
            </a:r>
            <a:endParaRPr lang="en-US" dirty="0"/>
          </a:p>
          <a:p>
            <a:r>
              <a:rPr lang="he-IL" dirty="0"/>
              <a:t>כל פנייה לזיכרון נעשית ע"י שילוב של 2 רגיסטרים בני 16 ביט כ"א:</a:t>
            </a:r>
          </a:p>
          <a:p>
            <a:pPr lvl="1"/>
            <a:r>
              <a:rPr lang="en-US" sz="2000" dirty="0"/>
              <a:t>Segment</a:t>
            </a:r>
            <a:r>
              <a:rPr lang="he-IL" sz="2000" dirty="0"/>
              <a:t>: מיקום תחילת הסגמנט בזיכרון</a:t>
            </a:r>
            <a:r>
              <a:rPr lang="en-US" sz="2000" dirty="0"/>
              <a:t> </a:t>
            </a:r>
            <a:endParaRPr lang="he-IL" sz="2000" dirty="0"/>
          </a:p>
          <a:p>
            <a:pPr lvl="1"/>
            <a:r>
              <a:rPr lang="en-US" sz="2000" dirty="0"/>
              <a:t>Offset</a:t>
            </a:r>
            <a:r>
              <a:rPr lang="he-IL" sz="2000" dirty="0"/>
              <a:t>: ההיסט (</a:t>
            </a:r>
            <a:r>
              <a:rPr lang="en-US" sz="2000" dirty="0"/>
              <a:t>offset</a:t>
            </a:r>
            <a:r>
              <a:rPr lang="he-IL" sz="2000" dirty="0"/>
              <a:t>) של הכתובת מתחילת הסגמנט</a:t>
            </a:r>
            <a:br>
              <a:rPr lang="en-US" sz="2000" dirty="0"/>
            </a:br>
            <a:endParaRPr lang="he-IL" sz="2000" dirty="0"/>
          </a:p>
          <a:p>
            <a:r>
              <a:rPr lang="he-IL" dirty="0"/>
              <a:t>למשל:  </a:t>
            </a:r>
            <a:r>
              <a:rPr lang="en-US" dirty="0"/>
              <a:t>36A0</a:t>
            </a:r>
            <a:r>
              <a:rPr lang="en-US" sz="1800" dirty="0"/>
              <a:t>h</a:t>
            </a:r>
            <a:r>
              <a:rPr lang="en-US" dirty="0"/>
              <a:t>:0000</a:t>
            </a:r>
            <a:r>
              <a:rPr lang="en-US" sz="1800" dirty="0"/>
              <a:t>h</a:t>
            </a:r>
          </a:p>
          <a:p>
            <a:pPr lvl="1"/>
            <a:r>
              <a:rPr lang="he-IL" sz="2000" dirty="0"/>
              <a:t>כתובת תחילת הסגמנט בזיכרון נגזרת מהמספר </a:t>
            </a:r>
            <a:r>
              <a:rPr lang="en-US" sz="2000" dirty="0"/>
              <a:t>36A0</a:t>
            </a:r>
            <a:r>
              <a:rPr lang="en-US" sz="1600" dirty="0"/>
              <a:t>h</a:t>
            </a:r>
          </a:p>
          <a:p>
            <a:pPr lvl="1"/>
            <a:r>
              <a:rPr lang="he-IL" sz="2000" dirty="0"/>
              <a:t>ההיסט הוא 0000, כלומר זהו התא בזיכרון שנמצא ממש בתחילת הסגמנט.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9A22D-4708-49F2-8E07-7E4411F1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הזיכרון: חלוקה לסגמנטים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482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E7D33-3CE2-4E1E-91C7-3B9F1A114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6543" y="998859"/>
            <a:ext cx="10490183" cy="4062435"/>
          </a:xfrm>
        </p:spPr>
        <p:txBody>
          <a:bodyPr/>
          <a:lstStyle/>
          <a:p>
            <a:r>
              <a:rPr lang="he-IL" dirty="0"/>
              <a:t>כתובת בזיכרון היא </a:t>
            </a:r>
            <a:r>
              <a:rPr lang="en-US" dirty="0" err="1"/>
              <a:t>segment:offset</a:t>
            </a:r>
            <a:endParaRPr lang="en-US" dirty="0"/>
          </a:p>
          <a:p>
            <a:r>
              <a:rPr lang="he-IL" dirty="0"/>
              <a:t>כדי למצוא את כתובת תחילת הסגמנט יש לעבור למרחב זיכרון של 20 ביטים.</a:t>
            </a:r>
          </a:p>
          <a:p>
            <a:r>
              <a:rPr lang="he-IL" dirty="0"/>
              <a:t>איך?   </a:t>
            </a:r>
          </a:p>
          <a:p>
            <a:pPr lvl="1"/>
            <a:r>
              <a:rPr lang="he-IL" dirty="0"/>
              <a:t>מכפילים את הסגמנט ב- 16 (או </a:t>
            </a:r>
            <a:r>
              <a:rPr lang="en-US" dirty="0"/>
              <a:t>10</a:t>
            </a:r>
            <a:r>
              <a:rPr lang="en-US" sz="2000" dirty="0"/>
              <a:t>h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he-IL" dirty="0"/>
              <a:t>סגמנט יתחיל תמיד בכתובת שהיא כפולה של 16</a:t>
            </a:r>
            <a:br>
              <a:rPr lang="en-US" dirty="0"/>
            </a:br>
            <a:endParaRPr lang="he-IL" dirty="0"/>
          </a:p>
          <a:p>
            <a:r>
              <a:rPr lang="he-IL" dirty="0"/>
              <a:t>דוגמא: אם מספר הסגמנט הוא: </a:t>
            </a:r>
            <a:r>
              <a:rPr lang="en-US" dirty="0"/>
              <a:t>01F0h</a:t>
            </a:r>
            <a:r>
              <a:rPr lang="he-IL" dirty="0"/>
              <a:t>,  אז הכתובת שלו במרחב הזיכרון של 20 ביטים תהיה </a:t>
            </a:r>
            <a:r>
              <a:rPr lang="en-US" dirty="0"/>
              <a:t>81F0</a:t>
            </a:r>
            <a:r>
              <a:rPr lang="en-US" sz="1800" dirty="0"/>
              <a:t>h</a:t>
            </a:r>
            <a:r>
              <a:rPr lang="en-US" dirty="0"/>
              <a:t>*10</a:t>
            </a:r>
            <a:r>
              <a:rPr lang="en-US" sz="2000" dirty="0"/>
              <a:t>h</a:t>
            </a:r>
          </a:p>
          <a:p>
            <a:pPr lvl="1"/>
            <a:r>
              <a:rPr lang="he-IL" dirty="0"/>
              <a:t>התוצאה: </a:t>
            </a:r>
            <a:r>
              <a:rPr lang="en-US" dirty="0"/>
              <a:t>81F00</a:t>
            </a:r>
            <a:r>
              <a:rPr lang="en-US" sz="1800" dirty="0"/>
              <a:t>h</a:t>
            </a:r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9A22D-4708-49F2-8E07-7E4411F1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מחשבים כתובת  עם סגמנטים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835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E7D33-3CE2-4E1E-91C7-3B9F1A114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8510" y="998859"/>
            <a:ext cx="8618216" cy="4062435"/>
          </a:xfrm>
        </p:spPr>
        <p:txBody>
          <a:bodyPr/>
          <a:lstStyle/>
          <a:p>
            <a:r>
              <a:rPr lang="he-IL" dirty="0"/>
              <a:t>כדי להגיע לכתובת המדויקת בזיכרון (במרחב של 20 ביטים):</a:t>
            </a:r>
          </a:p>
          <a:p>
            <a:pPr lvl="1"/>
            <a:r>
              <a:rPr lang="he-IL" dirty="0"/>
              <a:t>מוסיפים לכתובת תחילת הסגמנט את </a:t>
            </a:r>
            <a:r>
              <a:rPr lang="he-IL" dirty="0" err="1"/>
              <a:t>האופסט</a:t>
            </a:r>
            <a:r>
              <a:rPr lang="he-IL" dirty="0"/>
              <a:t>.</a:t>
            </a:r>
          </a:p>
          <a:p>
            <a:r>
              <a:rPr lang="he-IL" dirty="0"/>
              <a:t>נתון </a:t>
            </a:r>
            <a:r>
              <a:rPr lang="en-US" dirty="0"/>
              <a:t>3ABC</a:t>
            </a:r>
            <a:r>
              <a:rPr lang="en-US" sz="1800" dirty="0"/>
              <a:t>h</a:t>
            </a:r>
            <a:r>
              <a:rPr lang="en-US" dirty="0"/>
              <a:t>:0015</a:t>
            </a:r>
            <a:r>
              <a:rPr lang="en-US" sz="1800" dirty="0"/>
              <a:t>h</a:t>
            </a:r>
          </a:p>
          <a:p>
            <a:r>
              <a:rPr lang="he-IL" dirty="0"/>
              <a:t>חישוב הכתובת:</a:t>
            </a:r>
          </a:p>
          <a:p>
            <a:pPr marL="457245" lvl="1" indent="0">
              <a:buNone/>
            </a:pPr>
            <a:r>
              <a:rPr lang="en-US" dirty="0"/>
              <a:t>3ABC0</a:t>
            </a:r>
            <a:r>
              <a:rPr lang="en-US" sz="1800" dirty="0"/>
              <a:t>h</a:t>
            </a:r>
            <a:r>
              <a:rPr lang="en-US" dirty="0"/>
              <a:t> +</a:t>
            </a:r>
            <a:r>
              <a:rPr lang="he-IL" dirty="0"/>
              <a:t>     הכפלה ב-16 או </a:t>
            </a:r>
            <a:r>
              <a:rPr lang="en-US" dirty="0"/>
              <a:t>10</a:t>
            </a:r>
            <a:r>
              <a:rPr lang="en-US" sz="1800" dirty="0"/>
              <a:t>h</a:t>
            </a:r>
            <a:r>
              <a:rPr lang="he-IL" sz="1800" dirty="0"/>
              <a:t> – </a:t>
            </a:r>
            <a:r>
              <a:rPr lang="he-IL" dirty="0"/>
              <a:t>ע"י תוספת 0 בצד ימין</a:t>
            </a:r>
            <a:endParaRPr lang="en-US" dirty="0"/>
          </a:p>
          <a:p>
            <a:pPr marL="457245" lvl="1" indent="0">
              <a:buNone/>
            </a:pPr>
            <a:r>
              <a:rPr lang="en-US" u="sng" dirty="0"/>
              <a:t>0015</a:t>
            </a:r>
            <a:r>
              <a:rPr lang="en-US" sz="1800" u="sng" dirty="0"/>
              <a:t>h</a:t>
            </a:r>
            <a:r>
              <a:rPr lang="en-US" u="sng" dirty="0"/>
              <a:t>   </a:t>
            </a:r>
            <a:endParaRPr lang="he-IL" u="sng" dirty="0"/>
          </a:p>
          <a:p>
            <a:pPr marL="0" indent="0">
              <a:buNone/>
            </a:pPr>
            <a:r>
              <a:rPr lang="en-US" dirty="0"/>
              <a:t>3ABD5</a:t>
            </a:r>
            <a:r>
              <a:rPr lang="en-US" sz="1800" dirty="0"/>
              <a:t>h</a:t>
            </a:r>
            <a:r>
              <a:rPr lang="en-US" dirty="0"/>
              <a:t>        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9A22D-4708-49F2-8E07-7E4411F1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חישוב כתובות  עם סגמנטים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5499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FFD3DC-CE22-4E36-88BD-F879C4DA82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014622" y="998859"/>
                <a:ext cx="6883464" cy="4062435"/>
              </a:xfrm>
            </p:spPr>
            <p:txBody>
              <a:bodyPr/>
              <a:lstStyle/>
              <a:p>
                <a:r>
                  <a:rPr lang="he-IL" dirty="0"/>
                  <a:t>זיכרון המעבד מכיל </a:t>
                </a:r>
                <a:r>
                  <a:rPr lang="en-US" dirty="0"/>
                  <a:t>1Mbyte</a:t>
                </a:r>
                <a:r>
                  <a:rPr lang="he-IL" dirty="0"/>
                  <a:t> כתובות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בתים)</a:t>
                </a:r>
              </a:p>
              <a:p>
                <a:r>
                  <a:rPr lang="he-IL" dirty="0"/>
                  <a:t>ניתן להכיל בתוכו עד 16 סגמנטים, כל סגמנט בגודל של </a:t>
                </a:r>
                <a:r>
                  <a:rPr lang="en-US" dirty="0"/>
                  <a:t>64Kbyte</a:t>
                </a:r>
                <a:r>
                  <a:rPr lang="he-IL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he-IL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dirty="0"/>
                  <a:t>בתים)</a:t>
                </a:r>
              </a:p>
              <a:p>
                <a:r>
                  <a:rPr lang="he-IL" dirty="0"/>
                  <a:t>מכיוון שבכל סגמנט מרחב הכתובות של ה- </a:t>
                </a:r>
                <a:r>
                  <a:rPr lang="en-US" dirty="0"/>
                  <a:t>offset</a:t>
                </a:r>
                <a:r>
                  <a:rPr lang="he-IL" dirty="0"/>
                  <a:t> הוא 16 ביט, הגודל של סגמנט הוא </a:t>
                </a:r>
                <a:r>
                  <a:rPr lang="en-US" dirty="0"/>
                  <a:t>64Kbyte</a:t>
                </a:r>
                <a:r>
                  <a:rPr lang="he-IL" dirty="0"/>
                  <a:t>:</a:t>
                </a:r>
              </a:p>
              <a:p>
                <a:pPr lvl="1"/>
                <a:r>
                  <a:rPr lang="he-IL" dirty="0"/>
                  <a:t>מרחב הכתובות בכל סגמנט הוא בין </a:t>
                </a:r>
                <a:r>
                  <a:rPr lang="en-US" dirty="0"/>
                  <a:t>0000</a:t>
                </a:r>
                <a:r>
                  <a:rPr lang="en-US" sz="1800" dirty="0"/>
                  <a:t>h</a:t>
                </a:r>
                <a:r>
                  <a:rPr lang="he-IL" dirty="0"/>
                  <a:t> לבין </a:t>
                </a:r>
                <a:r>
                  <a:rPr lang="en-US" dirty="0"/>
                  <a:t>0FFFF</a:t>
                </a:r>
                <a:r>
                  <a:rPr lang="en-US" sz="1800" dirty="0"/>
                  <a:t>h</a:t>
                </a:r>
                <a:endParaRPr lang="en-IL" dirty="0"/>
              </a:p>
              <a:p>
                <a:endParaRPr lang="he-IL" dirty="0"/>
              </a:p>
              <a:p>
                <a:endParaRPr lang="he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FFD3DC-CE22-4E36-88BD-F879C4DA8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014622" y="998859"/>
                <a:ext cx="6883464" cy="4062435"/>
              </a:xfrm>
              <a:blipFill>
                <a:blip r:embed="rId2"/>
                <a:stretch>
                  <a:fillRect l="-2391" t="-1201" r="-12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הזיכרון עם הסגמנטים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30B5B-8398-4EF5-B8A5-13B3B9E518DE}"/>
                  </a:ext>
                </a:extLst>
              </p:cNvPr>
              <p:cNvSpPr txBox="1"/>
              <p:nvPr/>
            </p:nvSpPr>
            <p:spPr>
              <a:xfrm>
                <a:off x="2081050" y="896164"/>
                <a:ext cx="1923393" cy="5915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b="1" u="sng" dirty="0"/>
                  <a:t>כתובת </a:t>
                </a:r>
                <a:r>
                  <a:rPr lang="en-US" b="1" u="sng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18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he-IL" sz="18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sup>
                    </m:sSup>
                    <m:r>
                      <a:rPr lang="en-US" sz="18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he-IL" sz="1800" b="1" u="sng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b="1" u="sng" dirty="0"/>
                  <a:t>0FFFFF</a:t>
                </a:r>
                <a:r>
                  <a:rPr lang="en-US" sz="1600" b="1" u="sng" dirty="0"/>
                  <a:t>h</a:t>
                </a:r>
                <a:r>
                  <a:rPr lang="en-US" b="1" u="sng" dirty="0"/>
                  <a:t>    </a:t>
                </a:r>
              </a:p>
              <a:p>
                <a:endParaRPr lang="he-IL" b="1" u="sng" dirty="0"/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/>
                  <a:t>                 </a:t>
                </a:r>
                <a:endParaRPr lang="en-US" dirty="0"/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/>
                  <a:t>                       </a:t>
                </a:r>
                <a:endParaRPr lang="en-IL" dirty="0"/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I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b="1" u="sng" dirty="0"/>
                  <a:t> כתובת  </a:t>
                </a:r>
                <a:r>
                  <a:rPr lang="en-US" b="1" u="sng" dirty="0"/>
                  <a:t>00000</a:t>
                </a:r>
                <a:r>
                  <a:rPr lang="en-US" sz="1400" b="1" u="sng" dirty="0"/>
                  <a:t>h</a:t>
                </a:r>
                <a:endParaRPr lang="en-IL" b="1" u="sn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30B5B-8398-4EF5-B8A5-13B3B9E5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50" y="896164"/>
                <a:ext cx="1923393" cy="5915530"/>
              </a:xfrm>
              <a:prstGeom prst="rect">
                <a:avLst/>
              </a:prstGeom>
              <a:blipFill>
                <a:blip r:embed="rId3"/>
                <a:stretch>
                  <a:fillRect t="-309" r="-2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85244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AF7C8-CC9A-44AE-B58B-080D6534D733}"/>
              </a:ext>
            </a:extLst>
          </p:cNvPr>
          <p:cNvSpPr/>
          <p:nvPr/>
        </p:nvSpPr>
        <p:spPr>
          <a:xfrm>
            <a:off x="515274" y="449242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25C0A-A590-473B-B957-BFBC3C9F11D6}"/>
              </a:ext>
            </a:extLst>
          </p:cNvPr>
          <p:cNvSpPr/>
          <p:nvPr/>
        </p:nvSpPr>
        <p:spPr>
          <a:xfrm>
            <a:off x="515274" y="3193643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A7828A-F631-404E-90F2-6142CC4D1479}"/>
              </a:ext>
            </a:extLst>
          </p:cNvPr>
          <p:cNvCxnSpPr>
            <a:cxnSpLocks/>
          </p:cNvCxnSpPr>
          <p:nvPr/>
        </p:nvCxnSpPr>
        <p:spPr>
          <a:xfrm>
            <a:off x="2070538" y="4492421"/>
            <a:ext cx="113511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201AB6-93F5-402E-97F1-BC53553D04F6}"/>
              </a:ext>
            </a:extLst>
          </p:cNvPr>
          <p:cNvCxnSpPr>
            <a:cxnSpLocks/>
          </p:cNvCxnSpPr>
          <p:nvPr/>
        </p:nvCxnSpPr>
        <p:spPr>
          <a:xfrm>
            <a:off x="2086301" y="5285948"/>
            <a:ext cx="111935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8A01C-3AB6-4788-AE07-652FA841B29A}"/>
              </a:ext>
            </a:extLst>
          </p:cNvPr>
          <p:cNvSpPr txBox="1"/>
          <p:nvPr/>
        </p:nvSpPr>
        <p:spPr>
          <a:xfrm>
            <a:off x="1803251" y="1805726"/>
            <a:ext cx="192339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sz="1600" b="1" u="sng" dirty="0"/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>0FFFF</a:t>
            </a:r>
            <a:r>
              <a:rPr lang="en-US" sz="1400" dirty="0"/>
              <a:t>h                 </a:t>
            </a:r>
            <a:endParaRPr lang="en-US" sz="1600" dirty="0"/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>0000</a:t>
            </a:r>
            <a:r>
              <a:rPr lang="en-US" sz="1200" dirty="0"/>
              <a:t>h                       </a:t>
            </a:r>
            <a:endParaRPr lang="en-IL" sz="1600" dirty="0"/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sz="1600" b="1" u="sng" dirty="0"/>
          </a:p>
        </p:txBody>
      </p:sp>
    </p:spTree>
    <p:extLst>
      <p:ext uri="{BB962C8B-B14F-4D97-AF65-F5344CB8AC3E}">
        <p14:creationId xmlns:p14="http://schemas.microsoft.com/office/powerpoint/2010/main" val="39717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 animBg="1"/>
      <p:bldP spid="11" grpId="0" animBg="1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/>
          <a:lstStyle/>
          <a:p>
            <a:r>
              <a:rPr lang="he-IL" dirty="0">
                <a:sym typeface="Varela Round"/>
              </a:rPr>
              <a:t>ארגון המחשב: נלמד על המחשב שלנו - המעבד 8086</a:t>
            </a:r>
          </a:p>
          <a:p>
            <a:r>
              <a:rPr lang="he-IL" dirty="0">
                <a:sym typeface="Varela Round"/>
              </a:rPr>
              <a:t>מרכיבי המעבד: יחידת העיבוד, הזיכרון, קלט/פלט והשעון</a:t>
            </a:r>
          </a:p>
          <a:p>
            <a:r>
              <a:rPr lang="en-US" dirty="0">
                <a:sym typeface="Varela Round"/>
              </a:rPr>
              <a:t>Busses – control, data &amp; address bus</a:t>
            </a:r>
          </a:p>
          <a:p>
            <a:r>
              <a:rPr lang="he-IL" dirty="0">
                <a:sym typeface="Varela Round"/>
              </a:rPr>
              <a:t>מבנה הזיכרון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053618-58EE-41BF-A165-D9FD7B95AEE1}"/>
              </a:ext>
            </a:extLst>
          </p:cNvPr>
          <p:cNvCxnSpPr>
            <a:cxnSpLocks/>
          </p:cNvCxnSpPr>
          <p:nvPr/>
        </p:nvCxnSpPr>
        <p:spPr>
          <a:xfrm flipH="1">
            <a:off x="2268203" y="2651235"/>
            <a:ext cx="5649585" cy="2515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996" y="998859"/>
            <a:ext cx="6583730" cy="4062435"/>
          </a:xfrm>
        </p:spPr>
        <p:txBody>
          <a:bodyPr/>
          <a:lstStyle/>
          <a:p>
            <a:r>
              <a:rPr lang="he-IL" dirty="0"/>
              <a:t>נתון שהסגמנט התחתון מתחיל בכתובת </a:t>
            </a:r>
            <a:r>
              <a:rPr lang="en-US" dirty="0"/>
              <a:t>4CAB</a:t>
            </a:r>
            <a:r>
              <a:rPr lang="en-US" sz="1800" dirty="0"/>
              <a:t>h</a:t>
            </a:r>
            <a:r>
              <a:rPr lang="en-US" dirty="0"/>
              <a:t>:0000</a:t>
            </a:r>
          </a:p>
          <a:p>
            <a:r>
              <a:rPr lang="he-IL" dirty="0"/>
              <a:t>כתובת התא הראשון שלו  במרחב הזיכרון של 20 ביטים תהיה:   </a:t>
            </a:r>
            <a:r>
              <a:rPr lang="en-US" dirty="0"/>
              <a:t>4CAB0</a:t>
            </a:r>
            <a:r>
              <a:rPr lang="en-US" sz="1800" dirty="0"/>
              <a:t>h</a:t>
            </a:r>
            <a:endParaRPr lang="he-IL" dirty="0"/>
          </a:p>
          <a:p>
            <a:pPr marL="0" indent="0">
              <a:buNone/>
            </a:pPr>
            <a:r>
              <a:rPr lang="en-US" dirty="0"/>
              <a:t>4CAB0</a:t>
            </a:r>
            <a:r>
              <a:rPr lang="en-US" sz="1800" dirty="0"/>
              <a:t>h</a:t>
            </a:r>
            <a:r>
              <a:rPr lang="en-US" dirty="0"/>
              <a:t> * 10</a:t>
            </a:r>
            <a:r>
              <a:rPr lang="en-US" sz="1600" dirty="0"/>
              <a:t>h</a:t>
            </a:r>
            <a:r>
              <a:rPr lang="en-US" dirty="0"/>
              <a:t> = 4CAB0</a:t>
            </a:r>
            <a:r>
              <a:rPr lang="en-US" sz="1800" dirty="0"/>
              <a:t>h</a:t>
            </a:r>
            <a:r>
              <a:rPr lang="en-US" dirty="0"/>
              <a:t>    </a:t>
            </a:r>
          </a:p>
          <a:p>
            <a:r>
              <a:rPr lang="he-IL" dirty="0"/>
              <a:t>נתונה כתובת בתוך הסגמנט: </a:t>
            </a:r>
            <a:br>
              <a:rPr lang="en-US" dirty="0"/>
            </a:br>
            <a:r>
              <a:rPr lang="en-US" dirty="0"/>
              <a:t>4CAB</a:t>
            </a:r>
            <a:r>
              <a:rPr lang="en-US" sz="1800" dirty="0"/>
              <a:t>h</a:t>
            </a:r>
            <a:r>
              <a:rPr lang="en-US" dirty="0"/>
              <a:t>:0123</a:t>
            </a:r>
            <a:r>
              <a:rPr lang="en-US" sz="1800" dirty="0"/>
              <a:t>h</a:t>
            </a:r>
            <a:r>
              <a:rPr lang="en-US" dirty="0"/>
              <a:t>    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   מהי הכתובת במרחב של 20 ביטים?</a:t>
            </a:r>
          </a:p>
          <a:p>
            <a:pPr marL="0" indent="0">
              <a:buNone/>
            </a:pPr>
            <a:r>
              <a:rPr lang="en-US" dirty="0"/>
              <a:t>4CABh*10h + 0123 = 4CBD3</a:t>
            </a:r>
            <a:r>
              <a:rPr lang="en-US" sz="1800" dirty="0"/>
              <a:t>h</a:t>
            </a:r>
            <a:r>
              <a:rPr lang="en-US" dirty="0"/>
              <a:t>     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30B5B-8398-4EF5-B8A5-13B3B9E518DE}"/>
                  </a:ext>
                </a:extLst>
              </p:cNvPr>
              <p:cNvSpPr txBox="1"/>
              <p:nvPr/>
            </p:nvSpPr>
            <p:spPr>
              <a:xfrm>
                <a:off x="2081050" y="896164"/>
                <a:ext cx="1923393" cy="5915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e-IL" b="1" u="sng" dirty="0"/>
                  <a:t>כתובת </a:t>
                </a:r>
                <a:r>
                  <a:rPr lang="en-US" b="1" u="sng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18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he-IL" sz="1800" b="1" i="1" u="sng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sup>
                    </m:sSup>
                    <m:r>
                      <a:rPr lang="en-US" sz="18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he-IL" sz="1800" b="1" u="sng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b="1" u="sng" dirty="0"/>
                  <a:t>0FFFFF</a:t>
                </a:r>
                <a:r>
                  <a:rPr lang="en-US" sz="1600" b="1" u="sng" dirty="0"/>
                  <a:t>h</a:t>
                </a:r>
                <a:r>
                  <a:rPr lang="en-US" b="1" u="sng" dirty="0"/>
                  <a:t>    </a:t>
                </a:r>
              </a:p>
              <a:p>
                <a:endParaRPr lang="he-IL" b="1" u="sng" dirty="0"/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/>
                  <a:t>                 </a:t>
                </a:r>
                <a:endParaRPr lang="en-US" dirty="0"/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/>
                  <a:t>                       </a:t>
                </a:r>
                <a:endParaRPr lang="en-IL" dirty="0"/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he-IL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IL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he-IL" b="1" u="sng" dirty="0"/>
                  <a:t> כתובת  </a:t>
                </a:r>
                <a:r>
                  <a:rPr lang="en-US" b="1" u="sng" dirty="0"/>
                  <a:t>00000</a:t>
                </a:r>
                <a:r>
                  <a:rPr lang="en-US" sz="1400" b="1" u="sng" dirty="0"/>
                  <a:t>h</a:t>
                </a:r>
                <a:endParaRPr lang="en-IL" b="1" u="sng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730B5B-8398-4EF5-B8A5-13B3B9E5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50" y="896164"/>
                <a:ext cx="1923393" cy="5915530"/>
              </a:xfrm>
              <a:prstGeom prst="rect">
                <a:avLst/>
              </a:prstGeom>
              <a:blipFill>
                <a:blip r:embed="rId2"/>
                <a:stretch>
                  <a:fillRect t="-309" r="-25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85244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AF7C8-CC9A-44AE-B58B-080D6534D733}"/>
              </a:ext>
            </a:extLst>
          </p:cNvPr>
          <p:cNvSpPr/>
          <p:nvPr/>
        </p:nvSpPr>
        <p:spPr>
          <a:xfrm>
            <a:off x="515274" y="449242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25C0A-A590-473B-B957-BFBC3C9F11D6}"/>
              </a:ext>
            </a:extLst>
          </p:cNvPr>
          <p:cNvSpPr/>
          <p:nvPr/>
        </p:nvSpPr>
        <p:spPr>
          <a:xfrm>
            <a:off x="515274" y="3193643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64Kbyte segment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A7828A-F631-404E-90F2-6142CC4D1479}"/>
              </a:ext>
            </a:extLst>
          </p:cNvPr>
          <p:cNvCxnSpPr>
            <a:cxnSpLocks/>
          </p:cNvCxnSpPr>
          <p:nvPr/>
        </p:nvCxnSpPr>
        <p:spPr>
          <a:xfrm>
            <a:off x="2070538" y="4492421"/>
            <a:ext cx="113511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201AB6-93F5-402E-97F1-BC53553D04F6}"/>
              </a:ext>
            </a:extLst>
          </p:cNvPr>
          <p:cNvCxnSpPr>
            <a:cxnSpLocks/>
          </p:cNvCxnSpPr>
          <p:nvPr/>
        </p:nvCxnSpPr>
        <p:spPr>
          <a:xfrm>
            <a:off x="2086301" y="5285948"/>
            <a:ext cx="111935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8A01C-3AB6-4788-AE07-652FA841B29A}"/>
              </a:ext>
            </a:extLst>
          </p:cNvPr>
          <p:cNvSpPr txBox="1"/>
          <p:nvPr/>
        </p:nvSpPr>
        <p:spPr>
          <a:xfrm>
            <a:off x="2035730" y="1852449"/>
            <a:ext cx="21812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e-IL" sz="1600" b="1" u="sng" dirty="0"/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/>
              <a:t>4CB0:0FFFF</a:t>
            </a:r>
            <a:r>
              <a:rPr lang="en-US" sz="1400" dirty="0"/>
              <a:t>h                 </a:t>
            </a:r>
            <a:br>
              <a:rPr lang="en-US" sz="1400" dirty="0"/>
            </a:br>
            <a:r>
              <a:rPr lang="en-US" sz="1600" dirty="0"/>
              <a:t>4CB0:0000</a:t>
            </a:r>
            <a:r>
              <a:rPr lang="en-US" sz="1200" dirty="0"/>
              <a:t>h                             </a:t>
            </a:r>
            <a:endParaRPr lang="en-IL" sz="1600" dirty="0"/>
          </a:p>
          <a:p>
            <a:pPr algn="l"/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he-IL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IL" sz="1600" b="1" u="sng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A447DB-D043-4EF0-BB26-55DE7A0C06CC}"/>
              </a:ext>
            </a:extLst>
          </p:cNvPr>
          <p:cNvCxnSpPr>
            <a:cxnSpLocks/>
          </p:cNvCxnSpPr>
          <p:nvPr/>
        </p:nvCxnSpPr>
        <p:spPr>
          <a:xfrm flipH="1">
            <a:off x="2086301" y="4492421"/>
            <a:ext cx="4474922" cy="432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 animBg="1"/>
      <p:bldP spid="11" grpId="0" animBg="1"/>
      <p:bldP spid="17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9229" y="998859"/>
            <a:ext cx="7728858" cy="4062435"/>
          </a:xfrm>
        </p:spPr>
        <p:txBody>
          <a:bodyPr/>
          <a:lstStyle/>
          <a:p>
            <a:r>
              <a:rPr lang="he-IL" dirty="0"/>
              <a:t>בהמשך נראה שכל סגמנט משמש לסוג מסוים של מידע:</a:t>
            </a:r>
          </a:p>
          <a:p>
            <a:pPr lvl="1"/>
            <a:r>
              <a:rPr lang="en-US" dirty="0"/>
              <a:t>Code segment</a:t>
            </a:r>
            <a:r>
              <a:rPr lang="he-IL" dirty="0"/>
              <a:t>  (</a:t>
            </a:r>
            <a:r>
              <a:rPr lang="en-US" dirty="0"/>
              <a:t>CS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Data segment</a:t>
            </a:r>
            <a:r>
              <a:rPr lang="he-IL" dirty="0"/>
              <a:t> (</a:t>
            </a:r>
            <a:r>
              <a:rPr lang="en-US" dirty="0"/>
              <a:t>DS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Stack segment</a:t>
            </a:r>
            <a:r>
              <a:rPr lang="he-IL" dirty="0"/>
              <a:t> (</a:t>
            </a:r>
            <a:r>
              <a:rPr lang="en-US" dirty="0"/>
              <a:t>SS</a:t>
            </a:r>
            <a:r>
              <a:rPr lang="he-IL" dirty="0"/>
              <a:t>)</a:t>
            </a:r>
            <a:endParaRPr lang="en-US" dirty="0"/>
          </a:p>
          <a:p>
            <a:pPr lvl="1"/>
            <a:r>
              <a:rPr lang="en-US" dirty="0"/>
              <a:t>Extra segment</a:t>
            </a:r>
            <a:r>
              <a:rPr lang="he-IL" dirty="0"/>
              <a:t> (</a:t>
            </a:r>
            <a:r>
              <a:rPr lang="en-US" dirty="0"/>
              <a:t>ES</a:t>
            </a:r>
            <a:r>
              <a:rPr lang="he-IL" dirty="0"/>
              <a:t>)</a:t>
            </a:r>
            <a:endParaRPr lang="en-US" dirty="0"/>
          </a:p>
          <a:p>
            <a:pPr lvl="1"/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משמשים הסגמנטים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284892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  segment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AF7C8-CC9A-44AE-B58B-080D6534D733}"/>
              </a:ext>
            </a:extLst>
          </p:cNvPr>
          <p:cNvSpPr/>
          <p:nvPr/>
        </p:nvSpPr>
        <p:spPr>
          <a:xfrm>
            <a:off x="515274" y="351496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  segment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25C0A-A590-473B-B957-BFBC3C9F11D6}"/>
              </a:ext>
            </a:extLst>
          </p:cNvPr>
          <p:cNvSpPr/>
          <p:nvPr/>
        </p:nvSpPr>
        <p:spPr>
          <a:xfrm>
            <a:off x="515274" y="239485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  segment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2F5FA-4E28-4690-9499-15B73116B945}"/>
              </a:ext>
            </a:extLst>
          </p:cNvPr>
          <p:cNvSpPr/>
          <p:nvPr/>
        </p:nvSpPr>
        <p:spPr>
          <a:xfrm>
            <a:off x="515274" y="4613989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  segment</a:t>
            </a:r>
          </a:p>
        </p:txBody>
      </p:sp>
    </p:spTree>
    <p:extLst>
      <p:ext uri="{BB962C8B-B14F-4D97-AF65-F5344CB8AC3E}">
        <p14:creationId xmlns:p14="http://schemas.microsoft.com/office/powerpoint/2010/main" val="726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7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6386" y="998859"/>
            <a:ext cx="7220340" cy="4062435"/>
          </a:xfrm>
        </p:spPr>
        <p:txBody>
          <a:bodyPr/>
          <a:lstStyle/>
          <a:p>
            <a:r>
              <a:rPr lang="he-IL" dirty="0"/>
              <a:t>נתון לנו שערך ה-</a:t>
            </a:r>
            <a:r>
              <a:rPr lang="en-US" dirty="0"/>
              <a:t>DS </a:t>
            </a:r>
            <a:r>
              <a:rPr lang="he-IL" dirty="0"/>
              <a:t> הוא: </a:t>
            </a:r>
            <a:r>
              <a:rPr lang="en-US" dirty="0"/>
              <a:t>87A0</a:t>
            </a:r>
            <a:r>
              <a:rPr lang="en-US" sz="1800" dirty="0"/>
              <a:t>h</a:t>
            </a:r>
          </a:p>
          <a:p>
            <a:r>
              <a:rPr lang="he-IL" dirty="0"/>
              <a:t>מהי הכתובת הראשונה שלו?</a:t>
            </a:r>
          </a:p>
          <a:p>
            <a:pPr lvl="1"/>
            <a:r>
              <a:rPr lang="en-US" sz="2000" dirty="0"/>
              <a:t>87A0</a:t>
            </a:r>
            <a:r>
              <a:rPr lang="en-US" sz="1600" dirty="0"/>
              <a:t>h</a:t>
            </a:r>
            <a:r>
              <a:rPr lang="en-US" sz="2000" dirty="0"/>
              <a:t>:0000 = 87A00</a:t>
            </a:r>
            <a:r>
              <a:rPr lang="en-US" sz="1600" dirty="0"/>
              <a:t>h </a:t>
            </a:r>
          </a:p>
          <a:p>
            <a:r>
              <a:rPr lang="he-IL" dirty="0"/>
              <a:t>מהי הכתובת האחרונה אליה ניתן לגשת ב -</a:t>
            </a:r>
            <a:r>
              <a:rPr lang="en-US" dirty="0"/>
              <a:t>DS</a:t>
            </a:r>
            <a:r>
              <a:rPr lang="he-IL" dirty="0"/>
              <a:t>?</a:t>
            </a:r>
          </a:p>
          <a:p>
            <a:pPr lvl="1"/>
            <a:r>
              <a:rPr lang="en-US" sz="2000" dirty="0"/>
              <a:t>87A0</a:t>
            </a:r>
            <a:r>
              <a:rPr lang="en-US" sz="1600" dirty="0"/>
              <a:t>h</a:t>
            </a:r>
            <a:r>
              <a:rPr lang="en-US" sz="2000" dirty="0"/>
              <a:t>:0FFFF</a:t>
            </a:r>
            <a:r>
              <a:rPr lang="en-US" sz="1600" dirty="0"/>
              <a:t>h</a:t>
            </a:r>
            <a:r>
              <a:rPr lang="en-US" sz="2000" dirty="0"/>
              <a:t> = 87A00</a:t>
            </a:r>
            <a:r>
              <a:rPr lang="en-US" sz="1600" dirty="0"/>
              <a:t>h</a:t>
            </a:r>
            <a:r>
              <a:rPr lang="en-US" sz="2000" dirty="0"/>
              <a:t> + 0FFFF</a:t>
            </a:r>
            <a:r>
              <a:rPr lang="en-US" sz="1600" dirty="0"/>
              <a:t>h</a:t>
            </a:r>
            <a:r>
              <a:rPr lang="en-US" sz="2000" dirty="0"/>
              <a:t> = 979FF</a:t>
            </a:r>
            <a:r>
              <a:rPr lang="en-US" sz="1600" dirty="0"/>
              <a:t>h</a:t>
            </a:r>
          </a:p>
          <a:p>
            <a:endParaRPr lang="en-IL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99885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89449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  segment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93682" y="571301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cxnSp>
        <p:nvCxnSpPr>
          <p:cNvPr id="10" name="מחבר חץ ישר 19">
            <a:extLst>
              <a:ext uri="{FF2B5EF4-FFF2-40B4-BE49-F238E27FC236}">
                <a16:creationId xmlns:a16="http://schemas.microsoft.com/office/drawing/2014/main" id="{19F1A54A-EFA3-47B3-81C7-E32A8FF54FBD}"/>
              </a:ext>
            </a:extLst>
          </p:cNvPr>
          <p:cNvCxnSpPr>
            <a:cxnSpLocks/>
          </p:cNvCxnSpPr>
          <p:nvPr/>
        </p:nvCxnSpPr>
        <p:spPr>
          <a:xfrm flipH="1">
            <a:off x="2070539" y="2010105"/>
            <a:ext cx="5885792" cy="68317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23">
            <a:extLst>
              <a:ext uri="{FF2B5EF4-FFF2-40B4-BE49-F238E27FC236}">
                <a16:creationId xmlns:a16="http://schemas.microsoft.com/office/drawing/2014/main" id="{4161C5CE-D63C-4818-9F6F-A3F8A9039891}"/>
              </a:ext>
            </a:extLst>
          </p:cNvPr>
          <p:cNvCxnSpPr>
            <a:cxnSpLocks/>
          </p:cNvCxnSpPr>
          <p:nvPr/>
        </p:nvCxnSpPr>
        <p:spPr>
          <a:xfrm flipH="1" flipV="1">
            <a:off x="2070539" y="1894491"/>
            <a:ext cx="3195144" cy="995854"/>
          </a:xfrm>
          <a:prstGeom prst="straightConnector1">
            <a:avLst/>
          </a:prstGeom>
          <a:ln w="508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FD3DC-CE22-4E36-88BD-F879C4DA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6386" y="998859"/>
            <a:ext cx="7220340" cy="4062435"/>
          </a:xfrm>
        </p:spPr>
        <p:txBody>
          <a:bodyPr/>
          <a:lstStyle/>
          <a:p>
            <a:r>
              <a:rPr lang="he-IL" dirty="0"/>
              <a:t>נתון לנו שערך ה-</a:t>
            </a:r>
            <a:r>
              <a:rPr lang="en-US" dirty="0"/>
              <a:t>DS </a:t>
            </a:r>
            <a:r>
              <a:rPr lang="he-IL" dirty="0"/>
              <a:t> הוא: </a:t>
            </a:r>
            <a:r>
              <a:rPr lang="en-US" dirty="0"/>
              <a:t>87A0</a:t>
            </a:r>
            <a:r>
              <a:rPr lang="en-US" sz="1800" dirty="0"/>
              <a:t>h</a:t>
            </a:r>
          </a:p>
          <a:p>
            <a:r>
              <a:rPr lang="he-IL" dirty="0"/>
              <a:t>רוצים לכתוב את הערך </a:t>
            </a:r>
            <a:r>
              <a:rPr lang="en-US" dirty="0"/>
              <a:t>9A</a:t>
            </a:r>
            <a:r>
              <a:rPr lang="en-US" sz="1800" dirty="0"/>
              <a:t>h</a:t>
            </a:r>
            <a:r>
              <a:rPr lang="en-US" dirty="0"/>
              <a:t> </a:t>
            </a:r>
            <a:r>
              <a:rPr lang="he-IL" dirty="0"/>
              <a:t> לכתובת </a:t>
            </a:r>
            <a:r>
              <a:rPr lang="en-US" dirty="0"/>
              <a:t>87A0</a:t>
            </a:r>
            <a:r>
              <a:rPr lang="en-US" sz="1800" dirty="0"/>
              <a:t>h</a:t>
            </a:r>
            <a:r>
              <a:rPr lang="en-US" dirty="0"/>
              <a:t>:0100</a:t>
            </a:r>
            <a:r>
              <a:rPr lang="en-US" sz="1800" dirty="0"/>
              <a:t>h</a:t>
            </a:r>
            <a:endParaRPr lang="en-US" sz="1400" dirty="0"/>
          </a:p>
          <a:p>
            <a:pPr lvl="1"/>
            <a:r>
              <a:rPr lang="en-US" sz="2000" dirty="0"/>
              <a:t>87A0</a:t>
            </a:r>
            <a:r>
              <a:rPr lang="en-US" sz="1600" dirty="0"/>
              <a:t>h</a:t>
            </a:r>
            <a:r>
              <a:rPr lang="en-US" sz="2000" dirty="0"/>
              <a:t>:0100</a:t>
            </a:r>
            <a:r>
              <a:rPr lang="en-US" sz="1600" dirty="0"/>
              <a:t>h</a:t>
            </a:r>
            <a:r>
              <a:rPr lang="en-US" sz="2000" dirty="0"/>
              <a:t> = 87A00</a:t>
            </a:r>
            <a:r>
              <a:rPr lang="en-US" sz="1600" dirty="0"/>
              <a:t>h</a:t>
            </a:r>
            <a:r>
              <a:rPr lang="en-US" sz="2000" dirty="0"/>
              <a:t> +0100</a:t>
            </a:r>
            <a:r>
              <a:rPr lang="en-US" sz="1600" dirty="0"/>
              <a:t>h</a:t>
            </a:r>
            <a:r>
              <a:rPr lang="en-US" sz="2000" dirty="0"/>
              <a:t> = 87B00</a:t>
            </a:r>
            <a:r>
              <a:rPr lang="en-US" sz="1600" dirty="0"/>
              <a:t>h</a:t>
            </a:r>
            <a:endParaRPr lang="he-IL" sz="1600" dirty="0"/>
          </a:p>
          <a:p>
            <a:endParaRPr lang="en-US" dirty="0"/>
          </a:p>
          <a:p>
            <a:endParaRPr lang="en-IL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3B2A1-79DD-4BB8-AC96-BC65AE90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- המשך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CB0DB-1F40-4992-8B49-3EC36D29119A}"/>
              </a:ext>
            </a:extLst>
          </p:cNvPr>
          <p:cNvSpPr/>
          <p:nvPr/>
        </p:nvSpPr>
        <p:spPr>
          <a:xfrm>
            <a:off x="515274" y="875448"/>
            <a:ext cx="1555264" cy="5591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840E9-D0C8-4C34-AF52-6B55FC9B6651}"/>
              </a:ext>
            </a:extLst>
          </p:cNvPr>
          <p:cNvSpPr/>
          <p:nvPr/>
        </p:nvSpPr>
        <p:spPr>
          <a:xfrm>
            <a:off x="515274" y="1894491"/>
            <a:ext cx="1555264" cy="798786"/>
          </a:xfrm>
          <a:prstGeom prst="rect">
            <a:avLst/>
          </a:prstGeom>
          <a:solidFill>
            <a:srgbClr val="6CF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  segment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3FE2E-F823-4491-9C02-E352F10A3F94}"/>
              </a:ext>
            </a:extLst>
          </p:cNvPr>
          <p:cNvSpPr txBox="1"/>
          <p:nvPr/>
        </p:nvSpPr>
        <p:spPr>
          <a:xfrm>
            <a:off x="662285" y="5520887"/>
            <a:ext cx="1261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זיכרון המעבד </a:t>
            </a:r>
            <a:r>
              <a:rPr lang="en-US" dirty="0"/>
              <a:t>1Mbyte</a:t>
            </a:r>
            <a:endParaRPr lang="en-IL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EFA38B1-9090-4705-AAF9-9DCA05F3F4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70540" y="2028496"/>
            <a:ext cx="3521234" cy="472969"/>
          </a:xfrm>
          <a:prstGeom prst="curvedConnector3">
            <a:avLst>
              <a:gd name="adj1" fmla="val 75968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18650F-19C5-42F7-8707-FB14955AE790}"/>
              </a:ext>
            </a:extLst>
          </p:cNvPr>
          <p:cNvGrpSpPr/>
          <p:nvPr/>
        </p:nvGrpSpPr>
        <p:grpSpPr>
          <a:xfrm>
            <a:off x="2483408" y="2661973"/>
            <a:ext cx="1697999" cy="2832768"/>
            <a:chOff x="5724460" y="2588402"/>
            <a:chExt cx="1697999" cy="28327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77AE4F-0F8C-419E-BD6F-CF8DF189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460" y="2588402"/>
              <a:ext cx="1630987" cy="283276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E9D56-BD3A-4818-9CAD-17CD82D7B1C2}"/>
                </a:ext>
              </a:extLst>
            </p:cNvPr>
            <p:cNvSpPr/>
            <p:nvPr/>
          </p:nvSpPr>
          <p:spPr>
            <a:xfrm>
              <a:off x="5875283" y="2719654"/>
              <a:ext cx="1334546" cy="3104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BFE70D-97DC-4614-9784-4BDD6C72FF0F}"/>
                </a:ext>
              </a:extLst>
            </p:cNvPr>
            <p:cNvSpPr txBox="1"/>
            <p:nvPr/>
          </p:nvSpPr>
          <p:spPr>
            <a:xfrm>
              <a:off x="5875283" y="2695537"/>
              <a:ext cx="1093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87B00</a:t>
              </a:r>
              <a:r>
                <a:rPr lang="en-US" sz="1400" dirty="0"/>
                <a:t>h</a:t>
              </a:r>
              <a:endParaRPr lang="en-IL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891856-D6BC-48A6-915F-D2E22164E06E}"/>
                </a:ext>
              </a:extLst>
            </p:cNvPr>
            <p:cNvSpPr/>
            <p:nvPr/>
          </p:nvSpPr>
          <p:spPr>
            <a:xfrm>
              <a:off x="5872681" y="3637921"/>
              <a:ext cx="1334546" cy="3104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1AEA5-9CD5-4C9C-9469-76838EA2F2FE}"/>
                </a:ext>
              </a:extLst>
            </p:cNvPr>
            <p:cNvSpPr txBox="1"/>
            <p:nvPr/>
          </p:nvSpPr>
          <p:spPr>
            <a:xfrm>
              <a:off x="5954113" y="3604676"/>
              <a:ext cx="1093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9Ah</a:t>
              </a:r>
              <a:r>
                <a:rPr lang="en-US" sz="1400" dirty="0"/>
                <a:t>     </a:t>
              </a:r>
              <a:endParaRPr lang="en-IL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4336C5-2C5C-411C-B772-123AD9B62381}"/>
                </a:ext>
              </a:extLst>
            </p:cNvPr>
            <p:cNvSpPr/>
            <p:nvPr/>
          </p:nvSpPr>
          <p:spPr>
            <a:xfrm>
              <a:off x="5877939" y="4526040"/>
              <a:ext cx="1334546" cy="3104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F9DFF4-F428-4650-94E5-8278DAA41E5C}"/>
                </a:ext>
              </a:extLst>
            </p:cNvPr>
            <p:cNvSpPr txBox="1"/>
            <p:nvPr/>
          </p:nvSpPr>
          <p:spPr>
            <a:xfrm>
              <a:off x="5791473" y="4513817"/>
              <a:ext cx="163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Write = 0</a:t>
              </a:r>
              <a:r>
                <a:rPr lang="en-US" sz="1200" dirty="0"/>
                <a:t>     </a:t>
              </a:r>
              <a:endParaRPr lang="en-IL" sz="1600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3ED3CD3-FD79-4176-8720-54DF733F4D1D}"/>
              </a:ext>
            </a:extLst>
          </p:cNvPr>
          <p:cNvSpPr/>
          <p:nvPr/>
        </p:nvSpPr>
        <p:spPr>
          <a:xfrm>
            <a:off x="4389374" y="2777358"/>
            <a:ext cx="1555264" cy="2614446"/>
          </a:xfrm>
          <a:prstGeom prst="rect">
            <a:avLst/>
          </a:prstGeom>
          <a:solidFill>
            <a:srgbClr val="192A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94F7C-BB9E-43BF-9E74-3DB2085AAC6E}"/>
              </a:ext>
            </a:extLst>
          </p:cNvPr>
          <p:cNvSpPr txBox="1"/>
          <p:nvPr/>
        </p:nvSpPr>
        <p:spPr>
          <a:xfrm>
            <a:off x="4513925" y="3715768"/>
            <a:ext cx="106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CPU</a:t>
            </a:r>
            <a:endParaRPr lang="en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7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he-IL" dirty="0"/>
              <a:t>למדנו על מבנה הזיכרון</a:t>
            </a:r>
          </a:p>
          <a:p>
            <a:pPr lvl="1"/>
            <a:r>
              <a:rPr lang="he-IL" dirty="0"/>
              <a:t>ראינו איך המעבד מבצע פעולות כתיבה לזיכרון וקריאה ממנו, עם שימוש ב- </a:t>
            </a:r>
            <a:r>
              <a:rPr lang="en-US" dirty="0"/>
              <a:t>busses</a:t>
            </a:r>
          </a:p>
          <a:p>
            <a:pPr lvl="1"/>
            <a:r>
              <a:rPr lang="he-IL" dirty="0"/>
              <a:t>ראינו את חלוקת הזיכרון ל-</a:t>
            </a:r>
            <a:r>
              <a:rPr lang="en-US" dirty="0"/>
              <a:t>segments</a:t>
            </a:r>
          </a:p>
          <a:p>
            <a:pPr lvl="1"/>
            <a:r>
              <a:rPr lang="he-IL" dirty="0"/>
              <a:t>למדנו לחשב כתובות במרחה הזיכרון כאשר הן כתובות בצורה של </a:t>
            </a:r>
            <a:r>
              <a:rPr lang="en-US" dirty="0" err="1"/>
              <a:t>offset:segment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1684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14782E-54F9-4ABA-8AFA-8D9AEF798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898843"/>
            <a:ext cx="11161453" cy="4062435"/>
          </a:xfrm>
        </p:spPr>
        <p:txBody>
          <a:bodyPr>
            <a:normAutofit fontScale="92500"/>
          </a:bodyPr>
          <a:lstStyle/>
          <a:p>
            <a:r>
              <a:rPr lang="he-IL" dirty="0"/>
              <a:t>הכרת מבנה המחשב נדרשת לצורך תכנות </a:t>
            </a:r>
            <a:r>
              <a:rPr lang="he-IL" dirty="0" err="1"/>
              <a:t>באסמבלי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אסמבלי עובדת בצורה הדוקה מול רכיבי המחשב</a:t>
            </a:r>
          </a:p>
          <a:p>
            <a:pPr lvl="1"/>
            <a:r>
              <a:rPr lang="he-IL" dirty="0"/>
              <a:t>אי אפשר לתכנת </a:t>
            </a:r>
            <a:r>
              <a:rPr lang="he-IL" dirty="0" err="1"/>
              <a:t>באסמבלי</a:t>
            </a:r>
            <a:r>
              <a:rPr lang="he-IL" dirty="0"/>
              <a:t> בלי להכיר את מבנה המחשב</a:t>
            </a:r>
          </a:p>
          <a:p>
            <a:pPr lvl="1"/>
            <a:endParaRPr lang="he-IL" dirty="0"/>
          </a:p>
          <a:p>
            <a:r>
              <a:rPr lang="he-IL" dirty="0"/>
              <a:t>הכרת המחשב תאפשר לנו:</a:t>
            </a:r>
          </a:p>
          <a:p>
            <a:pPr lvl="1"/>
            <a:r>
              <a:rPr lang="he-IL" dirty="0"/>
              <a:t>לעשות אופטימיזציה על הרצת התוכניות ומשאבי המחשב, כולל זמן ריצה, גודל הזיכרון</a:t>
            </a:r>
          </a:p>
          <a:p>
            <a:pPr lvl="1"/>
            <a:r>
              <a:rPr lang="he-IL" dirty="0"/>
              <a:t>מציאת באגים</a:t>
            </a:r>
          </a:p>
          <a:p>
            <a:pPr lvl="1"/>
            <a:r>
              <a:rPr lang="he-IL" dirty="0"/>
              <a:t>הבנת קוד שנכתב ע"י אחרים</a:t>
            </a:r>
          </a:p>
          <a:p>
            <a:pPr lvl="1"/>
            <a:r>
              <a:rPr lang="he-IL" dirty="0"/>
              <a:t>ביצוע </a:t>
            </a:r>
            <a:r>
              <a:rPr lang="en-US" dirty="0"/>
              <a:t>reverse engineering</a:t>
            </a:r>
            <a:r>
              <a:rPr lang="he-IL" dirty="0"/>
              <a:t> על תוכנות אחרות</a:t>
            </a:r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16982-4DEA-4DEB-8E16-4CFD278E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למבנה המחשב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3253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CE119-B88D-4869-90A4-EB1275E4ED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163366">
            <a:off x="5422193" y="3499646"/>
            <a:ext cx="3017335" cy="18073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24ADC-2C9D-40D7-9005-F2E3A601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מעבד 8086 של </a:t>
            </a:r>
            <a:r>
              <a:rPr lang="en-US" dirty="0"/>
              <a:t>Intel</a:t>
            </a:r>
            <a:endParaRPr lang="en-I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295741A-3477-4134-938F-83A3FE805462}"/>
              </a:ext>
            </a:extLst>
          </p:cNvPr>
          <p:cNvSpPr txBox="1">
            <a:spLocks/>
          </p:cNvSpPr>
          <p:nvPr/>
        </p:nvSpPr>
        <p:spPr>
          <a:xfrm>
            <a:off x="3605048" y="998859"/>
            <a:ext cx="8071678" cy="40624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המעבד פותח על ידי חברת </a:t>
            </a:r>
            <a:r>
              <a:rPr lang="en-US" dirty="0"/>
              <a:t>Intel</a:t>
            </a:r>
            <a:r>
              <a:rPr lang="he-IL" dirty="0"/>
              <a:t> בשנת 1978</a:t>
            </a:r>
          </a:p>
          <a:p>
            <a:r>
              <a:rPr lang="he-IL" dirty="0"/>
              <a:t>הראשון מבין סדרת מעבדים חדשנית ומוצלחת עסקית של </a:t>
            </a:r>
            <a:r>
              <a:rPr lang="en-US" dirty="0"/>
              <a:t>Intel</a:t>
            </a:r>
            <a:r>
              <a:rPr lang="he-IL" dirty="0"/>
              <a:t> ממשפחת מעבדי </a:t>
            </a:r>
            <a:r>
              <a:rPr lang="en-US" dirty="0"/>
              <a:t>80x86</a:t>
            </a:r>
            <a:r>
              <a:rPr lang="he-IL" dirty="0"/>
              <a:t> (</a:t>
            </a:r>
            <a:r>
              <a:rPr lang="en-US" dirty="0"/>
              <a:t>x</a:t>
            </a:r>
            <a:r>
              <a:rPr lang="he-IL" dirty="0"/>
              <a:t> – ספרה שמייצגת את דור המעבד)</a:t>
            </a:r>
            <a:endParaRPr lang="en-US" dirty="0"/>
          </a:p>
          <a:p>
            <a:r>
              <a:rPr lang="he-IL" dirty="0"/>
              <a:t>הדורות הראשונים של המחשבים האישיים שיוצרו ע"י </a:t>
            </a:r>
            <a:r>
              <a:rPr lang="en-US" dirty="0"/>
              <a:t>IBM</a:t>
            </a:r>
            <a:r>
              <a:rPr lang="he-IL" dirty="0"/>
              <a:t> התבססו על משפחת המעבדים הזו.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8" name="Picture 4" descr="IBM Personal Computer XT - Wikipedia">
            <a:extLst>
              <a:ext uri="{FF2B5EF4-FFF2-40B4-BE49-F238E27FC236}">
                <a16:creationId xmlns:a16="http://schemas.microsoft.com/office/drawing/2014/main" id="{59BBFFE0-FC02-42A9-B04A-5E9BD2D6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52" y="3298371"/>
            <a:ext cx="3508292" cy="26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7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D71E8-BAF9-4444-95F2-43F22318D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884555"/>
            <a:ext cx="11161453" cy="4062435"/>
          </a:xfrm>
        </p:spPr>
        <p:txBody>
          <a:bodyPr/>
          <a:lstStyle/>
          <a:p>
            <a:r>
              <a:rPr lang="he-IL" dirty="0"/>
              <a:t>תאגיד רב לאומי אמריקאי, מהחברות המובילות בעולם בתחום של תכנון וייצור מיקרו-מעבדים ומעגלים משולבים. </a:t>
            </a:r>
          </a:p>
          <a:p>
            <a:r>
              <a:rPr lang="he-IL" dirty="0"/>
              <a:t>אינטל מייצרת כרטיסי רשת, שבבים ללוחות אם, מוצרי תוכנה והתקנים אחרים.</a:t>
            </a:r>
          </a:p>
          <a:p>
            <a:r>
              <a:rPr lang="he-IL" dirty="0"/>
              <a:t> לאינטל </a:t>
            </a:r>
            <a:r>
              <a:rPr lang="he-IL" dirty="0" err="1"/>
              <a:t>פרויקטי</a:t>
            </a:r>
            <a:r>
              <a:rPr lang="he-IL" dirty="0"/>
              <a:t> מחקר מתקדמים בכל ההיבטים של ייצור שבבים, פרויקטים בתחום התוכנה וערכת פיתוח לעיבודים גרפיים.</a:t>
            </a:r>
          </a:p>
          <a:p>
            <a:r>
              <a:rPr lang="he-IL" dirty="0"/>
              <a:t>אינטל נוסדה ב-1968 בקליפורניה ע"י </a:t>
            </a:r>
            <a:r>
              <a:rPr lang="en-US" dirty="0"/>
              <a:t>Gordon Moore</a:t>
            </a:r>
            <a:r>
              <a:rPr lang="he-IL" dirty="0"/>
              <a:t> ו- </a:t>
            </a:r>
            <a:r>
              <a:rPr lang="en-US" dirty="0"/>
              <a:t>Robert Noyce</a:t>
            </a:r>
            <a:r>
              <a:rPr lang="he-IL" dirty="0"/>
              <a:t>.</a:t>
            </a:r>
          </a:p>
          <a:p>
            <a:r>
              <a:rPr lang="he-IL" dirty="0"/>
              <a:t>השם נגזר מ-</a:t>
            </a:r>
            <a:r>
              <a:rPr lang="en-US" sz="2800" b="1" dirty="0"/>
              <a:t>Int</a:t>
            </a:r>
            <a:r>
              <a:rPr lang="en-US" dirty="0"/>
              <a:t>egrated </a:t>
            </a:r>
            <a:r>
              <a:rPr lang="en-US" sz="2800" b="1" dirty="0"/>
              <a:t>El</a:t>
            </a:r>
            <a:r>
              <a:rPr lang="en-US" dirty="0"/>
              <a:t>ectronics</a:t>
            </a:r>
          </a:p>
          <a:p>
            <a:r>
              <a:rPr lang="he-IL" dirty="0"/>
              <a:t>המחשבים האישיים הראשונים של </a:t>
            </a:r>
            <a:r>
              <a:rPr lang="en-US" dirty="0"/>
              <a:t>IBM</a:t>
            </a:r>
            <a:r>
              <a:rPr lang="he-IL" dirty="0"/>
              <a:t> בשנות ה-80 כללו את המעבדים של אינטל.</a:t>
            </a:r>
          </a:p>
          <a:p>
            <a:r>
              <a:rPr lang="he-IL" dirty="0"/>
              <a:t>לאינטל יש מרכזי פיתוח ומפעלים במדינות רבות, כולל ישראל.</a:t>
            </a:r>
          </a:p>
          <a:p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78E83-7C82-444A-B896-C2EF29ED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אינטל </a:t>
            </a:r>
            <a:r>
              <a:rPr lang="en-US" dirty="0"/>
              <a:t>Intel Corporation</a:t>
            </a:r>
            <a:endParaRPr lang="en-IL" dirty="0"/>
          </a:p>
        </p:txBody>
      </p:sp>
      <p:pic>
        <p:nvPicPr>
          <p:cNvPr id="1026" name="Picture 2" descr="אינטל – ויקיפדיה">
            <a:extLst>
              <a:ext uri="{FF2B5EF4-FFF2-40B4-BE49-F238E27FC236}">
                <a16:creationId xmlns:a16="http://schemas.microsoft.com/office/drawing/2014/main" id="{66E9B92A-F37D-483C-A050-66AF7E499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3" y="468055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5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D71E8-BAF9-4444-95F2-43F22318DB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אינטל פועלת בישראל משנת 1974.</a:t>
            </a:r>
          </a:p>
          <a:p>
            <a:r>
              <a:rPr lang="he-IL" dirty="0"/>
              <a:t>אינטל ישראל מעסיקה כ -13,700 עובדים במרכזי פיתוח בחיפה ירושלים ופתח תקווה, וכן מפעל ייצור בקריית גת, שם מייצרים מעבדים ומוצרי תקשורת.</a:t>
            </a:r>
          </a:p>
          <a:p>
            <a:r>
              <a:rPr lang="he-IL" dirty="0"/>
              <a:t>היקף היצוא של אינטל ישראל הוא כ – 6.6 מיליארד דולר.</a:t>
            </a:r>
          </a:p>
          <a:p>
            <a:r>
              <a:rPr lang="he-IL" dirty="0"/>
              <a:t>בשנת 2017 אינטל רכשה את חברת </a:t>
            </a:r>
            <a:r>
              <a:rPr lang="en-US" dirty="0"/>
              <a:t>Mobileye</a:t>
            </a:r>
            <a:r>
              <a:rPr lang="he-IL" dirty="0"/>
              <a:t> הישראלית תמורת 15.3 מיליארד דולר. </a:t>
            </a:r>
          </a:p>
          <a:p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478E83-7C82-444A-B896-C2EF29ED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אינטל וישראל</a:t>
            </a:r>
            <a:endParaRPr lang="en-IL" dirty="0"/>
          </a:p>
        </p:txBody>
      </p:sp>
      <p:pic>
        <p:nvPicPr>
          <p:cNvPr id="2050" name="Picture 2" descr="אינטל מאשרת: נרחיב את הייצור בקריית גת; האוצר: התועלת למשק - 9 ...">
            <a:extLst>
              <a:ext uri="{FF2B5EF4-FFF2-40B4-BE49-F238E27FC236}">
                <a16:creationId xmlns:a16="http://schemas.microsoft.com/office/drawing/2014/main" id="{9224D187-15E2-4060-A7EF-AEEA747F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20" y="3429000"/>
            <a:ext cx="3616253" cy="20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האם אינטל ומיקרון ייגררו לעיסקת ברטר על חשבון המפעל בקרית-גת ...">
            <a:extLst>
              <a:ext uri="{FF2B5EF4-FFF2-40B4-BE49-F238E27FC236}">
                <a16:creationId xmlns:a16="http://schemas.microsoft.com/office/drawing/2014/main" id="{9CA7F4BC-5F9B-4EC7-8CA2-11C3D4A3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3429000"/>
            <a:ext cx="4065040" cy="29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6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CE119-B88D-4869-90A4-EB1275E4ED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5274" y="4155606"/>
            <a:ext cx="4252105" cy="254694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24ADC-2C9D-40D7-9005-F2E3A601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מעבד 8086 של </a:t>
            </a:r>
            <a:r>
              <a:rPr lang="en-US" dirty="0"/>
              <a:t>Intel</a:t>
            </a:r>
            <a:endParaRPr lang="en-I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295741A-3477-4134-938F-83A3FE805462}"/>
              </a:ext>
            </a:extLst>
          </p:cNvPr>
          <p:cNvSpPr txBox="1">
            <a:spLocks/>
          </p:cNvSpPr>
          <p:nvPr/>
        </p:nvSpPr>
        <p:spPr>
          <a:xfrm>
            <a:off x="3605048" y="998859"/>
            <a:ext cx="8071678" cy="40624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dirty="0"/>
          </a:p>
          <a:p>
            <a:r>
              <a:rPr lang="he-IL" dirty="0"/>
              <a:t>למה ללמוד על מעבד ישן?</a:t>
            </a:r>
          </a:p>
          <a:p>
            <a:pPr lvl="1"/>
            <a:r>
              <a:rPr lang="he-IL" sz="2000" dirty="0"/>
              <a:t>הוא פותח בארכיטקטורה מודרנית (פון נוימן)</a:t>
            </a:r>
          </a:p>
          <a:p>
            <a:pPr lvl="1"/>
            <a:r>
              <a:rPr lang="he-IL" sz="2000" dirty="0"/>
              <a:t>נוח להתחיל אתו מבחינת גודל הזיכרון וגודל התאים בזיכרון</a:t>
            </a:r>
          </a:p>
          <a:p>
            <a:pPr lvl="1"/>
            <a:r>
              <a:rPr lang="he-IL" sz="2000" dirty="0"/>
              <a:t>מעבדי אינטל שומרים על תאימות לאחור – קוד שרץ על המחשב הזה ירוץ גם על מעבדים מתקדמים יותר.</a:t>
            </a:r>
          </a:p>
        </p:txBody>
      </p:sp>
    </p:spTree>
    <p:extLst>
      <p:ext uri="{BB962C8B-B14F-4D97-AF65-F5344CB8AC3E}">
        <p14:creationId xmlns:p14="http://schemas.microsoft.com/office/powerpoint/2010/main" val="231799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824ADC-2C9D-40D7-9005-F2E3A601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תזכורת – ארכיטקטורת פון נוימן</a:t>
            </a:r>
            <a:endParaRPr lang="en-I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295741A-3477-4134-938F-83A3FE805462}"/>
              </a:ext>
            </a:extLst>
          </p:cNvPr>
          <p:cNvSpPr txBox="1">
            <a:spLocks/>
          </p:cNvSpPr>
          <p:nvPr/>
        </p:nvSpPr>
        <p:spPr>
          <a:xfrm>
            <a:off x="4214648" y="998859"/>
            <a:ext cx="7462078" cy="40624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A3AA82F-A5B4-4E03-8ACC-294B6932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0279"/>
            <a:ext cx="8940952" cy="3246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12026-3F87-4096-B044-8D98544840C6}"/>
              </a:ext>
            </a:extLst>
          </p:cNvPr>
          <p:cNvSpPr txBox="1"/>
          <p:nvPr/>
        </p:nvSpPr>
        <p:spPr>
          <a:xfrm>
            <a:off x="-2903483" y="5993015"/>
            <a:ext cx="915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600" dirty="0"/>
              <a:t>(*) מתוך ספר אסמבלי של המרכז לחינוך סייבר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766AC2A-F6EB-438D-8FDE-6BDB01F16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/>
          <a:lstStyle/>
          <a:p>
            <a:r>
              <a:rPr lang="he-IL" dirty="0"/>
              <a:t>עפ"י ארכיטקטורת פון נוימן, זיכרון המחשב מכיל גם את הקוד לביצוע וגם את הנתונים עליהם מתבצע העיבוד.</a:t>
            </a:r>
          </a:p>
          <a:p>
            <a:r>
              <a:rPr lang="he-IL" dirty="0"/>
              <a:t>הוראות התוכנית מתבצעות בצורה סדרתית, בזו אחר זו.</a:t>
            </a:r>
          </a:p>
          <a:p>
            <a:r>
              <a:rPr lang="he-IL" dirty="0"/>
              <a:t>המידע זורם בין המעבד לזיכרון דרך פסי מידע </a:t>
            </a:r>
            <a:r>
              <a:rPr lang="en-US" dirty="0"/>
              <a:t>busses -</a:t>
            </a:r>
            <a:endParaRPr lang="he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3635884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35911</TotalTime>
  <Words>2179</Words>
  <Application>Microsoft Macintosh PowerPoint</Application>
  <PresentationFormat>Widescreen</PresentationFormat>
  <Paragraphs>353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Varela Round</vt:lpstr>
      <vt:lpstr>ערכת נושא Office</vt:lpstr>
      <vt:lpstr>מערכת שידורים לאומית</vt:lpstr>
      <vt:lpstr>מבוא למבנה המחשב</vt:lpstr>
      <vt:lpstr>מה נלמד היום </vt:lpstr>
      <vt:lpstr>מבוא למבנה המחשב</vt:lpstr>
      <vt:lpstr>מעבד 8086 של Intel</vt:lpstr>
      <vt:lpstr>אינטל Intel Corporation</vt:lpstr>
      <vt:lpstr>אינטל וישראל</vt:lpstr>
      <vt:lpstr>מעבד 8086 של Intel</vt:lpstr>
      <vt:lpstr>תזכורת – ארכיטקטורת פון נוימן</vt:lpstr>
      <vt:lpstr>8086  </vt:lpstr>
      <vt:lpstr>מרכיבי המעבד</vt:lpstr>
      <vt:lpstr>פסי המערכת – System Busses</vt:lpstr>
      <vt:lpstr>פס הנתונים – Data bus</vt:lpstr>
      <vt:lpstr>פס כתובות  – Address bus</vt:lpstr>
      <vt:lpstr>כמות הקווים ב – bus וגודל הזיכרון</vt:lpstr>
      <vt:lpstr>אפולו 11 -שנת 1969</vt:lpstr>
      <vt:lpstr>פס הבקרה – Control bus</vt:lpstr>
      <vt:lpstr>מהו הזיכרון?</vt:lpstr>
      <vt:lpstr>פעולת כתיבה לזיכרון</vt:lpstr>
      <vt:lpstr>פעולת קריאה מהזיכרון</vt:lpstr>
      <vt:lpstr>איך מידע בגדלים שונים נכתב לזיכרון?</vt:lpstr>
      <vt:lpstr>איך מתבצעת קריאה מהזיכרון בגדלים שונים?</vt:lpstr>
      <vt:lpstr>סיכום</vt:lpstr>
      <vt:lpstr>מה נלמד</vt:lpstr>
      <vt:lpstr>ארגון הזיכרון בסגמנטים - Segments</vt:lpstr>
      <vt:lpstr>הזיכרון: חלוקה לסגמנטים</vt:lpstr>
      <vt:lpstr>איך מחשבים כתובת  עם סגמנטים</vt:lpstr>
      <vt:lpstr>המשך חישוב כתובות  עם סגמנטים</vt:lpstr>
      <vt:lpstr>מבנה הזיכרון עם הסגמנטים</vt:lpstr>
      <vt:lpstr>דוגמא</vt:lpstr>
      <vt:lpstr>למה משמשים הסגמנטים</vt:lpstr>
      <vt:lpstr>דוגמא</vt:lpstr>
      <vt:lpstr>דוגמא - המשך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264</cp:revision>
  <dcterms:created xsi:type="dcterms:W3CDTF">2020-03-15T19:13:03Z</dcterms:created>
  <dcterms:modified xsi:type="dcterms:W3CDTF">2020-08-16T15:37:13Z</dcterms:modified>
</cp:coreProperties>
</file>