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62" r:id="rId3"/>
    <p:sldId id="263" r:id="rId4"/>
    <p:sldId id="288" r:id="rId5"/>
    <p:sldId id="289" r:id="rId6"/>
    <p:sldId id="318" r:id="rId7"/>
    <p:sldId id="314" r:id="rId8"/>
    <p:sldId id="319" r:id="rId9"/>
    <p:sldId id="300" r:id="rId10"/>
    <p:sldId id="321" r:id="rId11"/>
    <p:sldId id="320" r:id="rId12"/>
    <p:sldId id="323" r:id="rId13"/>
    <p:sldId id="324" r:id="rId14"/>
    <p:sldId id="325" r:id="rId15"/>
    <p:sldId id="322" r:id="rId16"/>
    <p:sldId id="326" r:id="rId17"/>
    <p:sldId id="327" r:id="rId18"/>
    <p:sldId id="328" r:id="rId19"/>
    <p:sldId id="329" r:id="rId20"/>
    <p:sldId id="291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192A72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80" y="7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91FA1-4CD0-4A0E-82B0-5A9B0FE30C0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0D4DBFA-0138-425A-9136-F9DBD7DC7A27}">
      <dgm:prSet phldrT="[טקסט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מצב עכשווי (הווה)</a:t>
          </a:r>
        </a:p>
      </dgm:t>
    </dgm:pt>
    <dgm:pt modelId="{4F913FA6-BB7D-4852-A00A-FCA0503824C9}" type="parTrans" cxnId="{54ED2B8D-EE78-44C6-8C27-3B2741D92F27}">
      <dgm:prSet/>
      <dgm:spPr/>
      <dgm:t>
        <a:bodyPr/>
        <a:lstStyle/>
        <a:p>
          <a:pPr rtl="1"/>
          <a:endParaRPr lang="he-IL"/>
        </a:p>
      </dgm:t>
    </dgm:pt>
    <dgm:pt modelId="{728B1691-021F-469F-9535-2ADCF68C05AF}" type="sibTrans" cxnId="{54ED2B8D-EE78-44C6-8C27-3B2741D92F27}">
      <dgm:prSet/>
      <dgm:spPr/>
      <dgm:t>
        <a:bodyPr/>
        <a:lstStyle/>
        <a:p>
          <a:pPr rtl="1"/>
          <a:endParaRPr lang="he-IL"/>
        </a:p>
      </dgm:t>
    </dgm:pt>
    <dgm:pt modelId="{E23AB99B-2892-49B2-B3D3-ACAE4B30CE79}">
      <dgm:prSet phldrT="[טקסט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מצב מעבר</a:t>
          </a:r>
        </a:p>
      </dgm:t>
    </dgm:pt>
    <dgm:pt modelId="{F6DC62D2-70FC-4727-B74B-177112D959D7}" type="parTrans" cxnId="{8E8394E9-8496-4693-96F5-6C981418CA0D}">
      <dgm:prSet/>
      <dgm:spPr/>
      <dgm:t>
        <a:bodyPr/>
        <a:lstStyle/>
        <a:p>
          <a:pPr rtl="1"/>
          <a:endParaRPr lang="he-IL"/>
        </a:p>
      </dgm:t>
    </dgm:pt>
    <dgm:pt modelId="{C41783D3-2817-46DC-84AF-92A55BEC2390}" type="sibTrans" cxnId="{8E8394E9-8496-4693-96F5-6C981418CA0D}">
      <dgm:prSet/>
      <dgm:spPr/>
      <dgm:t>
        <a:bodyPr/>
        <a:lstStyle/>
        <a:p>
          <a:pPr rtl="1"/>
          <a:endParaRPr lang="he-IL"/>
        </a:p>
      </dgm:t>
    </dgm:pt>
    <dgm:pt modelId="{F4F8B23E-68C5-4B66-9BAF-7CBE6649CAD6}">
      <dgm:prSet phldrT="[טקסט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מצב עתידי</a:t>
          </a:r>
        </a:p>
      </dgm:t>
    </dgm:pt>
    <dgm:pt modelId="{AE1B8843-2F5D-4846-BD56-21A9177E62FF}" type="parTrans" cxnId="{EF6A6EA4-396B-450D-BDCD-4E55B3E6069D}">
      <dgm:prSet/>
      <dgm:spPr/>
      <dgm:t>
        <a:bodyPr/>
        <a:lstStyle/>
        <a:p>
          <a:pPr rtl="1"/>
          <a:endParaRPr lang="he-IL"/>
        </a:p>
      </dgm:t>
    </dgm:pt>
    <dgm:pt modelId="{FD7BD6A7-F0DB-4C8E-89F9-5B61946C7599}" type="sibTrans" cxnId="{EF6A6EA4-396B-450D-BDCD-4E55B3E6069D}">
      <dgm:prSet/>
      <dgm:spPr/>
      <dgm:t>
        <a:bodyPr/>
        <a:lstStyle/>
        <a:p>
          <a:pPr rtl="1"/>
          <a:endParaRPr lang="he-IL"/>
        </a:p>
      </dgm:t>
    </dgm:pt>
    <dgm:pt modelId="{B34A791E-C20F-4068-BE71-CE49CFC4BC72}" type="pres">
      <dgm:prSet presAssocID="{85091FA1-4CD0-4A0E-82B0-5A9B0FE30C05}" presName="rootnode" presStyleCnt="0">
        <dgm:presLayoutVars>
          <dgm:chMax/>
          <dgm:chPref/>
          <dgm:dir val="rev"/>
          <dgm:animLvl val="lvl"/>
        </dgm:presLayoutVars>
      </dgm:prSet>
      <dgm:spPr/>
    </dgm:pt>
    <dgm:pt modelId="{C6619704-C898-4115-8909-596FE747B4ED}" type="pres">
      <dgm:prSet presAssocID="{80D4DBFA-0138-425A-9136-F9DBD7DC7A27}" presName="composite" presStyleCnt="0"/>
      <dgm:spPr/>
    </dgm:pt>
    <dgm:pt modelId="{40ADB258-C24D-4326-93D2-BA85614E1699}" type="pres">
      <dgm:prSet presAssocID="{80D4DBFA-0138-425A-9136-F9DBD7DC7A27}" presName="bentUpArrow1" presStyleLbl="alignImgPlace1" presStyleIdx="0" presStyleCnt="2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25000"/>
              <a:lumOff val="75000"/>
            </a:schemeClr>
          </a:solidFill>
        </a:ln>
      </dgm:spPr>
    </dgm:pt>
    <dgm:pt modelId="{738F9F5E-A3C9-4D9B-A16A-2B4A47E51485}" type="pres">
      <dgm:prSet presAssocID="{80D4DBFA-0138-425A-9136-F9DBD7DC7A2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2A5D7B83-BA6B-42D5-85A1-383E8AC019CC}" type="pres">
      <dgm:prSet presAssocID="{80D4DBFA-0138-425A-9136-F9DBD7DC7A2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67FB5694-89B1-4DA6-B7E6-B7693433C9AC}" type="pres">
      <dgm:prSet presAssocID="{728B1691-021F-469F-9535-2ADCF68C05AF}" presName="sibTrans" presStyleCnt="0"/>
      <dgm:spPr/>
    </dgm:pt>
    <dgm:pt modelId="{9C32BF29-0C5A-4A29-B828-3D6A45ABAD5A}" type="pres">
      <dgm:prSet presAssocID="{E23AB99B-2892-49B2-B3D3-ACAE4B30CE79}" presName="composite" presStyleCnt="0"/>
      <dgm:spPr/>
    </dgm:pt>
    <dgm:pt modelId="{3CFFFDBE-4ED8-4295-A1A6-936F26BD92F8}" type="pres">
      <dgm:prSet presAssocID="{E23AB99B-2892-49B2-B3D3-ACAE4B30CE79}" presName="bentUpArrow1" presStyleLbl="alignImgPlace1" presStyleIdx="1" presStyleCnt="2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25000"/>
              <a:lumOff val="75000"/>
            </a:schemeClr>
          </a:solidFill>
        </a:ln>
      </dgm:spPr>
    </dgm:pt>
    <dgm:pt modelId="{EA320DC9-7157-4319-8730-6C842789AF06}" type="pres">
      <dgm:prSet presAssocID="{E23AB99B-2892-49B2-B3D3-ACAE4B30CE7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59763E-D8FD-48DB-A854-E75404A677EF}" type="pres">
      <dgm:prSet presAssocID="{E23AB99B-2892-49B2-B3D3-ACAE4B30CE7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5B65BC34-48B4-41D9-8D8B-34CB78EDE708}" type="pres">
      <dgm:prSet presAssocID="{C41783D3-2817-46DC-84AF-92A55BEC2390}" presName="sibTrans" presStyleCnt="0"/>
      <dgm:spPr/>
    </dgm:pt>
    <dgm:pt modelId="{958A533B-BF90-41DA-82E2-F8F6D8312686}" type="pres">
      <dgm:prSet presAssocID="{F4F8B23E-68C5-4B66-9BAF-7CBE6649CAD6}" presName="composite" presStyleCnt="0"/>
      <dgm:spPr/>
    </dgm:pt>
    <dgm:pt modelId="{F37C75AD-4DB5-46D8-9A5A-E247DB7E2653}" type="pres">
      <dgm:prSet presAssocID="{F4F8B23E-68C5-4B66-9BAF-7CBE6649CAD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7017B03-35EF-4A9E-9093-21905100A2D8}" type="presOf" srcId="{E23AB99B-2892-49B2-B3D3-ACAE4B30CE79}" destId="{EA320DC9-7157-4319-8730-6C842789AF06}" srcOrd="0" destOrd="0" presId="urn:microsoft.com/office/officeart/2005/8/layout/StepDownProcess"/>
    <dgm:cxn modelId="{203C9A13-DCDC-4416-B90C-2464FCF720E4}" type="presOf" srcId="{80D4DBFA-0138-425A-9136-F9DBD7DC7A27}" destId="{738F9F5E-A3C9-4D9B-A16A-2B4A47E51485}" srcOrd="0" destOrd="0" presId="urn:microsoft.com/office/officeart/2005/8/layout/StepDownProcess"/>
    <dgm:cxn modelId="{11D9B52D-1AC7-4AA2-B0A1-DE1F51F107AE}" type="presOf" srcId="{F4F8B23E-68C5-4B66-9BAF-7CBE6649CAD6}" destId="{F37C75AD-4DB5-46D8-9A5A-E247DB7E2653}" srcOrd="0" destOrd="0" presId="urn:microsoft.com/office/officeart/2005/8/layout/StepDownProcess"/>
    <dgm:cxn modelId="{FD316B71-C6E7-42FF-9E89-E7DE0EBA6782}" type="presOf" srcId="{85091FA1-4CD0-4A0E-82B0-5A9B0FE30C05}" destId="{B34A791E-C20F-4068-BE71-CE49CFC4BC72}" srcOrd="0" destOrd="0" presId="urn:microsoft.com/office/officeart/2005/8/layout/StepDownProcess"/>
    <dgm:cxn modelId="{54ED2B8D-EE78-44C6-8C27-3B2741D92F27}" srcId="{85091FA1-4CD0-4A0E-82B0-5A9B0FE30C05}" destId="{80D4DBFA-0138-425A-9136-F9DBD7DC7A27}" srcOrd="0" destOrd="0" parTransId="{4F913FA6-BB7D-4852-A00A-FCA0503824C9}" sibTransId="{728B1691-021F-469F-9535-2ADCF68C05AF}"/>
    <dgm:cxn modelId="{EF6A6EA4-396B-450D-BDCD-4E55B3E6069D}" srcId="{85091FA1-4CD0-4A0E-82B0-5A9B0FE30C05}" destId="{F4F8B23E-68C5-4B66-9BAF-7CBE6649CAD6}" srcOrd="2" destOrd="0" parTransId="{AE1B8843-2F5D-4846-BD56-21A9177E62FF}" sibTransId="{FD7BD6A7-F0DB-4C8E-89F9-5B61946C7599}"/>
    <dgm:cxn modelId="{8E8394E9-8496-4693-96F5-6C981418CA0D}" srcId="{85091FA1-4CD0-4A0E-82B0-5A9B0FE30C05}" destId="{E23AB99B-2892-49B2-B3D3-ACAE4B30CE79}" srcOrd="1" destOrd="0" parTransId="{F6DC62D2-70FC-4727-B74B-177112D959D7}" sibTransId="{C41783D3-2817-46DC-84AF-92A55BEC2390}"/>
    <dgm:cxn modelId="{16E6DC00-57BB-418F-B7E9-EFB5C45C15EB}" type="presParOf" srcId="{B34A791E-C20F-4068-BE71-CE49CFC4BC72}" destId="{C6619704-C898-4115-8909-596FE747B4ED}" srcOrd="0" destOrd="0" presId="urn:microsoft.com/office/officeart/2005/8/layout/StepDownProcess"/>
    <dgm:cxn modelId="{F3488B7B-C64F-4C6F-B5DA-35428D9E7339}" type="presParOf" srcId="{C6619704-C898-4115-8909-596FE747B4ED}" destId="{40ADB258-C24D-4326-93D2-BA85614E1699}" srcOrd="0" destOrd="0" presId="urn:microsoft.com/office/officeart/2005/8/layout/StepDownProcess"/>
    <dgm:cxn modelId="{4C6B310C-D69C-4789-BA7B-3D3637542DAB}" type="presParOf" srcId="{C6619704-C898-4115-8909-596FE747B4ED}" destId="{738F9F5E-A3C9-4D9B-A16A-2B4A47E51485}" srcOrd="1" destOrd="0" presId="urn:microsoft.com/office/officeart/2005/8/layout/StepDownProcess"/>
    <dgm:cxn modelId="{734B324E-95D7-44A3-8FEF-7CACF2BBB913}" type="presParOf" srcId="{C6619704-C898-4115-8909-596FE747B4ED}" destId="{2A5D7B83-BA6B-42D5-85A1-383E8AC019CC}" srcOrd="2" destOrd="0" presId="urn:microsoft.com/office/officeart/2005/8/layout/StepDownProcess"/>
    <dgm:cxn modelId="{2FBB94CE-766C-4FC1-9268-5518CFF1752E}" type="presParOf" srcId="{B34A791E-C20F-4068-BE71-CE49CFC4BC72}" destId="{67FB5694-89B1-4DA6-B7E6-B7693433C9AC}" srcOrd="1" destOrd="0" presId="urn:microsoft.com/office/officeart/2005/8/layout/StepDownProcess"/>
    <dgm:cxn modelId="{99E3D667-363B-4CBE-B25F-D1F22A26B875}" type="presParOf" srcId="{B34A791E-C20F-4068-BE71-CE49CFC4BC72}" destId="{9C32BF29-0C5A-4A29-B828-3D6A45ABAD5A}" srcOrd="2" destOrd="0" presId="urn:microsoft.com/office/officeart/2005/8/layout/StepDownProcess"/>
    <dgm:cxn modelId="{326D07E1-9E3F-4049-833F-F62D11D0178D}" type="presParOf" srcId="{9C32BF29-0C5A-4A29-B828-3D6A45ABAD5A}" destId="{3CFFFDBE-4ED8-4295-A1A6-936F26BD92F8}" srcOrd="0" destOrd="0" presId="urn:microsoft.com/office/officeart/2005/8/layout/StepDownProcess"/>
    <dgm:cxn modelId="{AD4CD1A8-A181-474F-B7ED-2BB7F8D76197}" type="presParOf" srcId="{9C32BF29-0C5A-4A29-B828-3D6A45ABAD5A}" destId="{EA320DC9-7157-4319-8730-6C842789AF06}" srcOrd="1" destOrd="0" presId="urn:microsoft.com/office/officeart/2005/8/layout/StepDownProcess"/>
    <dgm:cxn modelId="{3CDEF4A6-D3B9-46AF-BE6D-F0AC639351ED}" type="presParOf" srcId="{9C32BF29-0C5A-4A29-B828-3D6A45ABAD5A}" destId="{B159763E-D8FD-48DB-A854-E75404A677EF}" srcOrd="2" destOrd="0" presId="urn:microsoft.com/office/officeart/2005/8/layout/StepDownProcess"/>
    <dgm:cxn modelId="{F64EA9E3-124F-4C22-8BFE-752DE228B6E4}" type="presParOf" srcId="{B34A791E-C20F-4068-BE71-CE49CFC4BC72}" destId="{5B65BC34-48B4-41D9-8D8B-34CB78EDE708}" srcOrd="3" destOrd="0" presId="urn:microsoft.com/office/officeart/2005/8/layout/StepDownProcess"/>
    <dgm:cxn modelId="{52E31906-09F6-40C9-B9DB-7C0C2A975E97}" type="presParOf" srcId="{B34A791E-C20F-4068-BE71-CE49CFC4BC72}" destId="{958A533B-BF90-41DA-82E2-F8F6D8312686}" srcOrd="4" destOrd="0" presId="urn:microsoft.com/office/officeart/2005/8/layout/StepDownProcess"/>
    <dgm:cxn modelId="{4B52EDCB-C003-48B0-B59F-DB39375C3567}" type="presParOf" srcId="{958A533B-BF90-41DA-82E2-F8F6D8312686}" destId="{F37C75AD-4DB5-46D8-9A5A-E247DB7E2653}" srcOrd="0" destOrd="0" presId="urn:microsoft.com/office/officeart/2005/8/layout/StepDownProcess"/>
  </dgm:cxnLst>
  <dgm:bg>
    <a:noFill/>
  </dgm:bg>
  <dgm:whole>
    <a:ln>
      <a:solidFill>
        <a:schemeClr val="tx1">
          <a:lumMod val="25000"/>
          <a:lumOff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89CBD-DC3C-431E-9841-C305DBBE0BFE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DBF4C38B-5DFB-44CB-8343-A9BA57880683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הפשרה</a:t>
          </a:r>
        </a:p>
      </dgm:t>
    </dgm:pt>
    <dgm:pt modelId="{DD0FCA5F-136F-44AA-9344-A1786D5DAEB0}" type="parTrans" cxnId="{310EF970-3003-4E95-992F-F8DB18ECC986}">
      <dgm:prSet/>
      <dgm:spPr/>
      <dgm:t>
        <a:bodyPr/>
        <a:lstStyle/>
        <a:p>
          <a:pPr rtl="1"/>
          <a:endParaRPr lang="he-IL"/>
        </a:p>
      </dgm:t>
    </dgm:pt>
    <dgm:pt modelId="{2CF2A9FF-C1CB-4118-B59F-243A0E839962}" type="sibTrans" cxnId="{310EF970-3003-4E95-992F-F8DB18ECC986}">
      <dgm:prSet/>
      <dgm:spPr/>
      <dgm:t>
        <a:bodyPr/>
        <a:lstStyle/>
        <a:p>
          <a:pPr rtl="1"/>
          <a:endParaRPr lang="he-IL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F383CF89-C33C-4704-A310-8C4111241A79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תנועה</a:t>
          </a:r>
        </a:p>
      </dgm:t>
    </dgm:pt>
    <dgm:pt modelId="{A831E4D9-CAF5-4A3F-B6AF-AC290139A64E}" type="parTrans" cxnId="{8EC95933-B84E-4E21-A65C-DAAB2EB8E34A}">
      <dgm:prSet/>
      <dgm:spPr/>
      <dgm:t>
        <a:bodyPr/>
        <a:lstStyle/>
        <a:p>
          <a:pPr rtl="1"/>
          <a:endParaRPr lang="he-IL"/>
        </a:p>
      </dgm:t>
    </dgm:pt>
    <dgm:pt modelId="{2F0420A6-EAF0-4267-9EAC-9660C44DFAD8}" type="sibTrans" cxnId="{8EC95933-B84E-4E21-A65C-DAAB2EB8E34A}">
      <dgm:prSet/>
      <dgm:spPr/>
      <dgm:t>
        <a:bodyPr/>
        <a:lstStyle/>
        <a:p>
          <a:pPr rtl="1"/>
          <a:endParaRPr lang="he-IL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7722C5DD-BD05-4611-8ECC-AC9A5B05A4E1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הקפאה מחדש</a:t>
          </a:r>
        </a:p>
      </dgm:t>
    </dgm:pt>
    <dgm:pt modelId="{2F0EAB9A-E741-4FA0-99E6-00A29407487B}" type="parTrans" cxnId="{2F3B8271-5D72-4746-A55D-23AD1C8E64AC}">
      <dgm:prSet/>
      <dgm:spPr/>
      <dgm:t>
        <a:bodyPr/>
        <a:lstStyle/>
        <a:p>
          <a:pPr rtl="1"/>
          <a:endParaRPr lang="he-IL"/>
        </a:p>
      </dgm:t>
    </dgm:pt>
    <dgm:pt modelId="{53AC9F64-EE1B-4D04-B827-DE92EB84DA11}" type="sibTrans" cxnId="{2F3B8271-5D72-4746-A55D-23AD1C8E64AC}">
      <dgm:prSet/>
      <dgm:spPr/>
      <dgm:t>
        <a:bodyPr/>
        <a:lstStyle/>
        <a:p>
          <a:pPr rtl="1"/>
          <a:endParaRPr lang="he-IL"/>
        </a:p>
      </dgm:t>
    </dgm:pt>
    <dgm:pt modelId="{49E4153D-1E50-454B-80CD-20BC3466E03F}" type="pres">
      <dgm:prSet presAssocID="{4A089CBD-DC3C-431E-9841-C305DBBE0BFE}" presName="Name0" presStyleCnt="0">
        <dgm:presLayoutVars>
          <dgm:dir val="rev"/>
          <dgm:resizeHandles val="exact"/>
        </dgm:presLayoutVars>
      </dgm:prSet>
      <dgm:spPr/>
    </dgm:pt>
    <dgm:pt modelId="{289554CF-9077-48E6-888B-2BF60CC553D6}" type="pres">
      <dgm:prSet presAssocID="{DBF4C38B-5DFB-44CB-8343-A9BA57880683}" presName="node" presStyleLbl="node1" presStyleIdx="0" presStyleCnt="3">
        <dgm:presLayoutVars>
          <dgm:bulletEnabled val="1"/>
        </dgm:presLayoutVars>
      </dgm:prSet>
      <dgm:spPr/>
    </dgm:pt>
    <dgm:pt modelId="{73574813-1765-4833-8431-FA346BCEB1BE}" type="pres">
      <dgm:prSet presAssocID="{2CF2A9FF-C1CB-4118-B59F-243A0E839962}" presName="sibTrans" presStyleLbl="sibTrans2D1" presStyleIdx="0" presStyleCnt="2"/>
      <dgm:spPr/>
    </dgm:pt>
    <dgm:pt modelId="{A685CFC9-CBC5-4A79-A262-4F2BC5083BA8}" type="pres">
      <dgm:prSet presAssocID="{2CF2A9FF-C1CB-4118-B59F-243A0E839962}" presName="connectorText" presStyleLbl="sibTrans2D1" presStyleIdx="0" presStyleCnt="2"/>
      <dgm:spPr/>
    </dgm:pt>
    <dgm:pt modelId="{71B10FF6-EFAE-472A-ABC2-7D4432F867B9}" type="pres">
      <dgm:prSet presAssocID="{F383CF89-C33C-4704-A310-8C4111241A79}" presName="node" presStyleLbl="node1" presStyleIdx="1" presStyleCnt="3">
        <dgm:presLayoutVars>
          <dgm:bulletEnabled val="1"/>
        </dgm:presLayoutVars>
      </dgm:prSet>
      <dgm:spPr/>
    </dgm:pt>
    <dgm:pt modelId="{922BD2AF-D7AC-49F0-8757-E70529F2733D}" type="pres">
      <dgm:prSet presAssocID="{2F0420A6-EAF0-4267-9EAC-9660C44DFAD8}" presName="sibTrans" presStyleLbl="sibTrans2D1" presStyleIdx="1" presStyleCnt="2"/>
      <dgm:spPr/>
    </dgm:pt>
    <dgm:pt modelId="{BF4FD932-BDD6-40DC-B56A-B2BD689A6798}" type="pres">
      <dgm:prSet presAssocID="{2F0420A6-EAF0-4267-9EAC-9660C44DFAD8}" presName="connectorText" presStyleLbl="sibTrans2D1" presStyleIdx="1" presStyleCnt="2"/>
      <dgm:spPr/>
    </dgm:pt>
    <dgm:pt modelId="{B245C17B-AE06-45E5-8592-9CCFB4C18076}" type="pres">
      <dgm:prSet presAssocID="{7722C5DD-BD05-4611-8ECC-AC9A5B05A4E1}" presName="node" presStyleLbl="node1" presStyleIdx="2" presStyleCnt="3">
        <dgm:presLayoutVars>
          <dgm:bulletEnabled val="1"/>
        </dgm:presLayoutVars>
      </dgm:prSet>
      <dgm:spPr/>
    </dgm:pt>
  </dgm:ptLst>
  <dgm:cxnLst>
    <dgm:cxn modelId="{045FD22C-05F7-418F-A4B1-F017C6449DD8}" type="presOf" srcId="{F383CF89-C33C-4704-A310-8C4111241A79}" destId="{71B10FF6-EFAE-472A-ABC2-7D4432F867B9}" srcOrd="0" destOrd="0" presId="urn:microsoft.com/office/officeart/2005/8/layout/process1"/>
    <dgm:cxn modelId="{8EC95933-B84E-4E21-A65C-DAAB2EB8E34A}" srcId="{4A089CBD-DC3C-431E-9841-C305DBBE0BFE}" destId="{F383CF89-C33C-4704-A310-8C4111241A79}" srcOrd="1" destOrd="0" parTransId="{A831E4D9-CAF5-4A3F-B6AF-AC290139A64E}" sibTransId="{2F0420A6-EAF0-4267-9EAC-9660C44DFAD8}"/>
    <dgm:cxn modelId="{871CC433-D367-4D7A-AD65-1EABDEF4DC6C}" type="presOf" srcId="{2CF2A9FF-C1CB-4118-B59F-243A0E839962}" destId="{A685CFC9-CBC5-4A79-A262-4F2BC5083BA8}" srcOrd="1" destOrd="0" presId="urn:microsoft.com/office/officeart/2005/8/layout/process1"/>
    <dgm:cxn modelId="{310EF970-3003-4E95-992F-F8DB18ECC986}" srcId="{4A089CBD-DC3C-431E-9841-C305DBBE0BFE}" destId="{DBF4C38B-5DFB-44CB-8343-A9BA57880683}" srcOrd="0" destOrd="0" parTransId="{DD0FCA5F-136F-44AA-9344-A1786D5DAEB0}" sibTransId="{2CF2A9FF-C1CB-4118-B59F-243A0E839962}"/>
    <dgm:cxn modelId="{2F3B8271-5D72-4746-A55D-23AD1C8E64AC}" srcId="{4A089CBD-DC3C-431E-9841-C305DBBE0BFE}" destId="{7722C5DD-BD05-4611-8ECC-AC9A5B05A4E1}" srcOrd="2" destOrd="0" parTransId="{2F0EAB9A-E741-4FA0-99E6-00A29407487B}" sibTransId="{53AC9F64-EE1B-4D04-B827-DE92EB84DA11}"/>
    <dgm:cxn modelId="{37897152-03BA-4ECE-89D4-506E967DCB46}" type="presOf" srcId="{2F0420A6-EAF0-4267-9EAC-9660C44DFAD8}" destId="{BF4FD932-BDD6-40DC-B56A-B2BD689A6798}" srcOrd="1" destOrd="0" presId="urn:microsoft.com/office/officeart/2005/8/layout/process1"/>
    <dgm:cxn modelId="{AB2B2176-6E9D-4023-8F2B-4AA61E74C7F0}" type="presOf" srcId="{7722C5DD-BD05-4611-8ECC-AC9A5B05A4E1}" destId="{B245C17B-AE06-45E5-8592-9CCFB4C18076}" srcOrd="0" destOrd="0" presId="urn:microsoft.com/office/officeart/2005/8/layout/process1"/>
    <dgm:cxn modelId="{65CE3FB4-7670-4B15-AFF9-4783A76BBECF}" type="presOf" srcId="{4A089CBD-DC3C-431E-9841-C305DBBE0BFE}" destId="{49E4153D-1E50-454B-80CD-20BC3466E03F}" srcOrd="0" destOrd="0" presId="urn:microsoft.com/office/officeart/2005/8/layout/process1"/>
    <dgm:cxn modelId="{4B3A45D1-69F9-4600-AA2E-C70E1A01FB0F}" type="presOf" srcId="{DBF4C38B-5DFB-44CB-8343-A9BA57880683}" destId="{289554CF-9077-48E6-888B-2BF60CC553D6}" srcOrd="0" destOrd="0" presId="urn:microsoft.com/office/officeart/2005/8/layout/process1"/>
    <dgm:cxn modelId="{3B641AE4-104E-4CD1-8F8B-40BCB14400CD}" type="presOf" srcId="{2CF2A9FF-C1CB-4118-B59F-243A0E839962}" destId="{73574813-1765-4833-8431-FA346BCEB1BE}" srcOrd="0" destOrd="0" presId="urn:microsoft.com/office/officeart/2005/8/layout/process1"/>
    <dgm:cxn modelId="{C83A9CE4-21F7-47CB-8A90-9D0A8AB8CDA7}" type="presOf" srcId="{2F0420A6-EAF0-4267-9EAC-9660C44DFAD8}" destId="{922BD2AF-D7AC-49F0-8757-E70529F2733D}" srcOrd="0" destOrd="0" presId="urn:microsoft.com/office/officeart/2005/8/layout/process1"/>
    <dgm:cxn modelId="{23FB876F-2F4D-4804-A1F4-741EF29CC59F}" type="presParOf" srcId="{49E4153D-1E50-454B-80CD-20BC3466E03F}" destId="{289554CF-9077-48E6-888B-2BF60CC553D6}" srcOrd="0" destOrd="0" presId="urn:microsoft.com/office/officeart/2005/8/layout/process1"/>
    <dgm:cxn modelId="{BDBB09CD-F551-42DA-AE77-25F6F9BD7148}" type="presParOf" srcId="{49E4153D-1E50-454B-80CD-20BC3466E03F}" destId="{73574813-1765-4833-8431-FA346BCEB1BE}" srcOrd="1" destOrd="0" presId="urn:microsoft.com/office/officeart/2005/8/layout/process1"/>
    <dgm:cxn modelId="{3882ADAD-DE59-4FA6-B42C-E95E44176FE7}" type="presParOf" srcId="{73574813-1765-4833-8431-FA346BCEB1BE}" destId="{A685CFC9-CBC5-4A79-A262-4F2BC5083BA8}" srcOrd="0" destOrd="0" presId="urn:microsoft.com/office/officeart/2005/8/layout/process1"/>
    <dgm:cxn modelId="{D2D08B17-69FC-4E06-9406-836B51C5B54C}" type="presParOf" srcId="{49E4153D-1E50-454B-80CD-20BC3466E03F}" destId="{71B10FF6-EFAE-472A-ABC2-7D4432F867B9}" srcOrd="2" destOrd="0" presId="urn:microsoft.com/office/officeart/2005/8/layout/process1"/>
    <dgm:cxn modelId="{14827CB8-2FFC-43CF-AB2A-8840E0931172}" type="presParOf" srcId="{49E4153D-1E50-454B-80CD-20BC3466E03F}" destId="{922BD2AF-D7AC-49F0-8757-E70529F2733D}" srcOrd="3" destOrd="0" presId="urn:microsoft.com/office/officeart/2005/8/layout/process1"/>
    <dgm:cxn modelId="{CA65CF40-A4FC-419F-9A9F-3A77763CB160}" type="presParOf" srcId="{922BD2AF-D7AC-49F0-8757-E70529F2733D}" destId="{BF4FD932-BDD6-40DC-B56A-B2BD689A6798}" srcOrd="0" destOrd="0" presId="urn:microsoft.com/office/officeart/2005/8/layout/process1"/>
    <dgm:cxn modelId="{D765D764-0163-4562-A587-E84CBFCBA788}" type="presParOf" srcId="{49E4153D-1E50-454B-80CD-20BC3466E03F}" destId="{B245C17B-AE06-45E5-8592-9CCFB4C1807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DB258-C24D-4326-93D2-BA85614E1699}">
      <dsp:nvSpPr>
        <dsp:cNvPr id="0" name=""/>
        <dsp:cNvSpPr/>
      </dsp:nvSpPr>
      <dsp:spPr>
        <a:xfrm rot="10800000">
          <a:off x="5115627" y="1551698"/>
          <a:ext cx="1472220" cy="1293163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tx1">
              <a:lumMod val="25000"/>
              <a:lumOff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F9F5E-A3C9-4D9B-A16A-2B4A47E51485}">
      <dsp:nvSpPr>
        <dsp:cNvPr id="0" name=""/>
        <dsp:cNvSpPr/>
      </dsp:nvSpPr>
      <dsp:spPr>
        <a:xfrm>
          <a:off x="4641293" y="28672"/>
          <a:ext cx="2176926" cy="1523777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מצב עכשווי (הווה)</a:t>
          </a:r>
        </a:p>
      </dsp:txBody>
      <dsp:txXfrm>
        <a:off x="4715691" y="103070"/>
        <a:ext cx="2028130" cy="1374981"/>
      </dsp:txXfrm>
    </dsp:sp>
    <dsp:sp modelId="{2A5D7B83-BA6B-42D5-85A1-383E8AC019CC}">
      <dsp:nvSpPr>
        <dsp:cNvPr id="0" name=""/>
        <dsp:cNvSpPr/>
      </dsp:nvSpPr>
      <dsp:spPr>
        <a:xfrm>
          <a:off x="3080867" y="173999"/>
          <a:ext cx="1583288" cy="1231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FFDBE-4ED8-4295-A1A6-936F26BD92F8}">
      <dsp:nvSpPr>
        <dsp:cNvPr id="0" name=""/>
        <dsp:cNvSpPr/>
      </dsp:nvSpPr>
      <dsp:spPr>
        <a:xfrm rot="10800000">
          <a:off x="3321698" y="3263404"/>
          <a:ext cx="1472220" cy="1293163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tx1">
              <a:lumMod val="25000"/>
              <a:lumOff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20DC9-7157-4319-8730-6C842789AF06}">
      <dsp:nvSpPr>
        <dsp:cNvPr id="0" name=""/>
        <dsp:cNvSpPr/>
      </dsp:nvSpPr>
      <dsp:spPr>
        <a:xfrm>
          <a:off x="2847364" y="1740377"/>
          <a:ext cx="2176926" cy="1523777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מצב מעבר</a:t>
          </a:r>
        </a:p>
      </dsp:txBody>
      <dsp:txXfrm>
        <a:off x="2921762" y="1814775"/>
        <a:ext cx="2028130" cy="1374981"/>
      </dsp:txXfrm>
    </dsp:sp>
    <dsp:sp modelId="{B159763E-D8FD-48DB-A854-E75404A677EF}">
      <dsp:nvSpPr>
        <dsp:cNvPr id="0" name=""/>
        <dsp:cNvSpPr/>
      </dsp:nvSpPr>
      <dsp:spPr>
        <a:xfrm>
          <a:off x="1286938" y="1885704"/>
          <a:ext cx="1583288" cy="1231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C75AD-4DB5-46D8-9A5A-E247DB7E2653}">
      <dsp:nvSpPr>
        <dsp:cNvPr id="0" name=""/>
        <dsp:cNvSpPr/>
      </dsp:nvSpPr>
      <dsp:spPr>
        <a:xfrm>
          <a:off x="1053435" y="3452082"/>
          <a:ext cx="2176926" cy="1523777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מצב עתידי</a:t>
          </a:r>
        </a:p>
      </dsp:txBody>
      <dsp:txXfrm>
        <a:off x="1127833" y="3526480"/>
        <a:ext cx="2028130" cy="13749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554CF-9077-48E6-888B-2BF60CC553D6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הפשרה</a:t>
          </a:r>
        </a:p>
      </dsp:txBody>
      <dsp:txXfrm>
        <a:off x="6023190" y="2106299"/>
        <a:ext cx="2060143" cy="1206068"/>
      </dsp:txXfrm>
    </dsp:sp>
    <dsp:sp modelId="{73574813-1765-4833-8431-FA346BCEB1BE}">
      <dsp:nvSpPr>
        <dsp:cNvPr id="0" name=""/>
        <dsp:cNvSpPr/>
      </dsp:nvSpPr>
      <dsp:spPr>
        <a:xfrm rot="10800000">
          <a:off x="531949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 rot="10800000">
        <a:off x="5455288" y="2550475"/>
        <a:ext cx="316861" cy="317716"/>
      </dsp:txXfrm>
    </dsp:sp>
    <dsp:sp modelId="{71B10FF6-EFAE-472A-ABC2-7D4432F867B9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תנועה</a:t>
          </a:r>
        </a:p>
      </dsp:txBody>
      <dsp:txXfrm>
        <a:off x="3033928" y="2106299"/>
        <a:ext cx="2060143" cy="1206068"/>
      </dsp:txXfrm>
    </dsp:sp>
    <dsp:sp modelId="{922BD2AF-D7AC-49F0-8757-E70529F2733D}">
      <dsp:nvSpPr>
        <dsp:cNvPr id="0" name=""/>
        <dsp:cNvSpPr/>
      </dsp:nvSpPr>
      <dsp:spPr>
        <a:xfrm rot="10800000">
          <a:off x="2330227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 rot="10800000">
        <a:off x="2466025" y="2550475"/>
        <a:ext cx="316861" cy="317716"/>
      </dsp:txXfrm>
    </dsp:sp>
    <dsp:sp modelId="{B245C17B-AE06-45E5-8592-9CCFB4C18076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הקפאה מחדש</a:t>
          </a:r>
        </a:p>
      </dsp:txBody>
      <dsp:txXfrm>
        <a:off x="44665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י"ב/אב/תש"ף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BB6F552B-607E-4869-A917-C44959BDCB12}" type="datetimeFigureOut">
              <a:rPr lang="he-IL" smtClean="0"/>
              <a:pPr/>
              <a:t>י"ב/אב/תש"ף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arela Round" panose="00000500000000000000" pitchFamily="2" charset="-79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gCZDLKZ2oGU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3">
            <a:extLst>
              <a:ext uri="{FF2B5EF4-FFF2-40B4-BE49-F238E27FC236}">
                <a16:creationId xmlns:a16="http://schemas.microsoft.com/office/drawing/2014/main" id="{9B01444F-CDC0-449C-BB71-EBA38D641735}"/>
              </a:ext>
            </a:extLst>
          </p:cNvPr>
          <p:cNvSpPr txBox="1">
            <a:spLocks/>
          </p:cNvSpPr>
          <p:nvPr/>
        </p:nvSpPr>
        <p:spPr>
          <a:xfrm>
            <a:off x="1080261" y="1510723"/>
            <a:ext cx="10767016" cy="415251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2. דינמיקה קבוצתית – לאחר שהבנו מיהם הכוחות, עלינו לנסות לראות כיצד אנחנו יכולים לנווט את הכוחות למקומות אליהם אנחנו רוצים להגיע במסגרת השינוי.</a:t>
            </a:r>
          </a:p>
          <a:p>
            <a:pPr marL="96848" indent="0">
              <a:buNone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כלומר, מהם הגורמים שיביאו כל אחד מהאנשים המובילים בקבוצה וכיצד אנחנו יכולים להשפיע על המטרות שלהם על מנת שנוכל לבצע את השינוי בצורה טובה?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96848" indent="0">
              <a:buNone/>
            </a:pPr>
            <a:r>
              <a:rPr lang="he-I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הקבוצה מורכבת מיחידים המרכיבים אותה.... קצת מבלבל?</a:t>
            </a:r>
          </a:p>
          <a:p>
            <a:pPr marL="554048" indent="-457200">
              <a:buFont typeface="Arial" pitchFamily="34" charset="0"/>
              <a:buAutoNum type="arabicPeriod"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EBE57B1-93CD-406C-B5D9-2425E9998146}"/>
              </a:ext>
            </a:extLst>
          </p:cNvPr>
          <p:cNvSpPr txBox="1"/>
          <p:nvPr/>
        </p:nvSpPr>
        <p:spPr>
          <a:xfrm>
            <a:off x="2798799" y="203213"/>
            <a:ext cx="73299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לאחר שהבנו את הרקע, מהו בעצם המודל?</a:t>
            </a:r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6D476099-D3D3-4F39-9AA1-952AE216E2C8}"/>
              </a:ext>
            </a:extLst>
          </p:cNvPr>
          <p:cNvSpPr/>
          <p:nvPr/>
        </p:nvSpPr>
        <p:spPr>
          <a:xfrm rot="18432339">
            <a:off x="-24920" y="497129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תאוריית מודל הקרחון</a:t>
            </a:r>
          </a:p>
        </p:txBody>
      </p:sp>
    </p:spTree>
    <p:extLst>
      <p:ext uri="{BB962C8B-B14F-4D97-AF65-F5344CB8AC3E}">
        <p14:creationId xmlns:p14="http://schemas.microsoft.com/office/powerpoint/2010/main" val="18371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7C0827-05F6-4E6E-8238-3481E96A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"הקבוצה" תורמת לשינוי?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F7AFAB1-EA59-44B6-A160-C6C2F5809F9D}"/>
              </a:ext>
            </a:extLst>
          </p:cNvPr>
          <p:cNvSpPr txBox="1">
            <a:spLocks/>
          </p:cNvSpPr>
          <p:nvPr/>
        </p:nvSpPr>
        <p:spPr>
          <a:xfrm>
            <a:off x="515273" y="1571683"/>
            <a:ext cx="10767016" cy="415251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תפיסת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הגשטאלט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– "השלם הגדול מסך חלקיו".</a:t>
            </a:r>
          </a:p>
          <a:p>
            <a:pPr marL="554048" indent="-457200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על פי תפיסה זו, כולנו משפיעים ומושפעים מן הקבוצה בה אנחנו נמצאים. </a:t>
            </a:r>
          </a:p>
          <a:p>
            <a:pPr marL="554048" indent="-457200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הפאזל האנושי בתוך הקבוצה משפיע על הקבוצה וכל אחת מחתיכות הפאזל מושפעות מהקבוצה בחזרה.</a:t>
            </a:r>
          </a:p>
          <a:p>
            <a:pPr marL="96848" indent="0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4C94319F-28B9-41A1-A1BA-1236FD2D6D86}"/>
              </a:ext>
            </a:extLst>
          </p:cNvPr>
          <p:cNvSpPr/>
          <p:nvPr/>
        </p:nvSpPr>
        <p:spPr>
          <a:xfrm rot="18432339">
            <a:off x="-17593" y="751128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תאוריית מודל הקרחון</a:t>
            </a:r>
          </a:p>
        </p:txBody>
      </p:sp>
    </p:spTree>
    <p:extLst>
      <p:ext uri="{BB962C8B-B14F-4D97-AF65-F5344CB8AC3E}">
        <p14:creationId xmlns:p14="http://schemas.microsoft.com/office/powerpoint/2010/main" val="148838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7C0827-05F6-4E6E-8238-3481E96A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מצבי הארגון בעת שינוי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F7AFAB1-EA59-44B6-A160-C6C2F5809F9D}"/>
              </a:ext>
            </a:extLst>
          </p:cNvPr>
          <p:cNvSpPr txBox="1">
            <a:spLocks/>
          </p:cNvSpPr>
          <p:nvPr/>
        </p:nvSpPr>
        <p:spPr>
          <a:xfrm>
            <a:off x="515273" y="1571683"/>
            <a:ext cx="10767016" cy="415251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96848" indent="0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21F7E79F-4AE4-4557-ABAA-65EB25799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826570"/>
              </p:ext>
            </p:extLst>
          </p:nvPr>
        </p:nvGraphicFramePr>
        <p:xfrm>
          <a:off x="2160172" y="1158800"/>
          <a:ext cx="7871655" cy="500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01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7C0827-05F6-4E6E-8238-3481E96A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שלושת השלבים של המודל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F7AFAB1-EA59-44B6-A160-C6C2F5809F9D}"/>
              </a:ext>
            </a:extLst>
          </p:cNvPr>
          <p:cNvSpPr txBox="1">
            <a:spLocks/>
          </p:cNvSpPr>
          <p:nvPr/>
        </p:nvSpPr>
        <p:spPr>
          <a:xfrm>
            <a:off x="515273" y="1571683"/>
            <a:ext cx="10767016" cy="415251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96848" indent="0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חץ: למטה 2">
            <a:extLst>
              <a:ext uri="{FF2B5EF4-FFF2-40B4-BE49-F238E27FC236}">
                <a16:creationId xmlns:a16="http://schemas.microsoft.com/office/drawing/2014/main" id="{B510CAE1-679E-47B7-B34B-439A4F1E3A04}"/>
              </a:ext>
            </a:extLst>
          </p:cNvPr>
          <p:cNvSpPr/>
          <p:nvPr/>
        </p:nvSpPr>
        <p:spPr>
          <a:xfrm rot="18432339">
            <a:off x="-24921" y="672807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שלבי המודל</a:t>
            </a:r>
          </a:p>
        </p:txBody>
      </p:sp>
      <p:sp>
        <p:nvSpPr>
          <p:cNvPr id="5" name="מציין מיקום תוכן 3">
            <a:extLst>
              <a:ext uri="{FF2B5EF4-FFF2-40B4-BE49-F238E27FC236}">
                <a16:creationId xmlns:a16="http://schemas.microsoft.com/office/drawing/2014/main" id="{2FCED22F-9783-4D1D-8F51-60BA3FB438E8}"/>
              </a:ext>
            </a:extLst>
          </p:cNvPr>
          <p:cNvSpPr txBox="1">
            <a:spLocks/>
          </p:cNvSpPr>
          <p:nvPr/>
        </p:nvSpPr>
        <p:spPr>
          <a:xfrm>
            <a:off x="515273" y="1867105"/>
            <a:ext cx="10767016" cy="415251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id="{CDF7A4A4-24E2-40E9-BE16-F1E545BBE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4158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89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7C0827-05F6-4E6E-8238-3481E96A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ראשון - ההפשרה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F7AFAB1-EA59-44B6-A160-C6C2F5809F9D}"/>
              </a:ext>
            </a:extLst>
          </p:cNvPr>
          <p:cNvSpPr txBox="1">
            <a:spLocks/>
          </p:cNvSpPr>
          <p:nvPr/>
        </p:nvSpPr>
        <p:spPr>
          <a:xfrm>
            <a:off x="1117919" y="1132231"/>
            <a:ext cx="10767016" cy="415251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כמו שאמרנו בהתחלה, ישנם המון גורמים בקבוצה המתנגדים לשינוי.</a:t>
            </a:r>
          </a:p>
          <a:p>
            <a:pPr marL="96848" indent="0">
              <a:buNone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ברור ששינוי גורר יציאה מאזור הנוחות ומנהיגי הקבוצה רוצים למנוע שינוי כי הם פוחדים "לאבד" את המקום שלהם.</a:t>
            </a:r>
          </a:p>
          <a:p>
            <a:pPr marL="96848" indent="0">
              <a:buNone/>
            </a:pPr>
            <a:r>
              <a:rPr lang="he-I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החוכמה של סוכן השינוי היא לזהות את אותם המתנגדים ולהבין מה יגרום להם לזוז מאזור הנוחות שלהם על מנת להצליח להחיל את השינוי</a:t>
            </a:r>
          </a:p>
          <a:p>
            <a:pPr marL="96848" indent="0">
              <a:buNone/>
            </a:pPr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96848" indent="0">
              <a:buNone/>
            </a:pPr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חץ: למטה 2">
            <a:extLst>
              <a:ext uri="{FF2B5EF4-FFF2-40B4-BE49-F238E27FC236}">
                <a16:creationId xmlns:a16="http://schemas.microsoft.com/office/drawing/2014/main" id="{5D10F09D-815D-4A85-95CF-8B122B31258F}"/>
              </a:ext>
            </a:extLst>
          </p:cNvPr>
          <p:cNvSpPr/>
          <p:nvPr/>
        </p:nvSpPr>
        <p:spPr>
          <a:xfrm rot="18432339">
            <a:off x="-321032" y="554219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שלבי המודל</a:t>
            </a:r>
          </a:p>
        </p:txBody>
      </p:sp>
      <p:pic>
        <p:nvPicPr>
          <p:cNvPr id="8" name="תמונה 7" descr="תמונה שמכילה עוגה, שוקולד, פיסה, מזון&#10;&#10;התיאור נוצר באופן אוטומטי">
            <a:extLst>
              <a:ext uri="{FF2B5EF4-FFF2-40B4-BE49-F238E27FC236}">
                <a16:creationId xmlns:a16="http://schemas.microsoft.com/office/drawing/2014/main" id="{61C39EEE-0ED3-4AE8-92B4-2DBD29F36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9906"/>
            <a:ext cx="3562350" cy="1905000"/>
          </a:xfrm>
          <a:prstGeom prst="rect">
            <a:avLst/>
          </a:prstGeom>
        </p:spPr>
      </p:pic>
      <p:pic>
        <p:nvPicPr>
          <p:cNvPr id="10" name="תמונה 9" descr="תמונה שמכילה מטריה, אביזר, כתום, עפיפון&#10;&#10;התיאור נוצר באופן אוטומטי">
            <a:extLst>
              <a:ext uri="{FF2B5EF4-FFF2-40B4-BE49-F238E27FC236}">
                <a16:creationId xmlns:a16="http://schemas.microsoft.com/office/drawing/2014/main" id="{F9BAAADC-B505-4EF5-9510-96F9480BE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0" y="4464230"/>
            <a:ext cx="4243754" cy="23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5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7B268D-BA94-4ADE-981A-F8AA7BE4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שני - התנועה</a:t>
            </a:r>
          </a:p>
        </p:txBody>
      </p:sp>
      <p:sp>
        <p:nvSpPr>
          <p:cNvPr id="4" name="חץ: למטה 3">
            <a:extLst>
              <a:ext uri="{FF2B5EF4-FFF2-40B4-BE49-F238E27FC236}">
                <a16:creationId xmlns:a16="http://schemas.microsoft.com/office/drawing/2014/main" id="{89585883-CB52-400C-965D-A7367433D003}"/>
              </a:ext>
            </a:extLst>
          </p:cNvPr>
          <p:cNvSpPr/>
          <p:nvPr/>
        </p:nvSpPr>
        <p:spPr>
          <a:xfrm rot="18432339">
            <a:off x="-24918" y="67743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שלבי המודל</a:t>
            </a:r>
          </a:p>
        </p:txBody>
      </p:sp>
      <p:sp>
        <p:nvSpPr>
          <p:cNvPr id="6" name="מציין מיקום תוכן 3">
            <a:extLst>
              <a:ext uri="{FF2B5EF4-FFF2-40B4-BE49-F238E27FC236}">
                <a16:creationId xmlns:a16="http://schemas.microsoft.com/office/drawing/2014/main" id="{2FAF0EC6-9550-4662-8BAE-5996C3EA9B94}"/>
              </a:ext>
            </a:extLst>
          </p:cNvPr>
          <p:cNvSpPr txBox="1">
            <a:spLocks/>
          </p:cNvSpPr>
          <p:nvPr/>
        </p:nvSpPr>
        <p:spPr>
          <a:xfrm>
            <a:off x="931833" y="1206606"/>
            <a:ext cx="10767016" cy="415251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לאחר שהצלחנו "להפשיר" את הגורמים הרלוונטיים, ניתן להתחיל בשלב התנועה אל עבר השינוי.</a:t>
            </a:r>
          </a:p>
          <a:p>
            <a:pPr marL="96848" indent="0">
              <a:buNone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בשלב זה אנחנו נראה את השינויים שרצינו להחיל מתחילים להתבצע </a:t>
            </a:r>
          </a:p>
          <a:p>
            <a:pPr marL="96848" indent="0">
              <a:buNone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הלכה – למעשה.</a:t>
            </a:r>
          </a:p>
          <a:p>
            <a:pPr marL="96848" indent="0">
              <a:buNone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בנוסף, התנהגויות שהיינו רגילים אליהן צריכות להתחלף בהתנהגויות אחרות. </a:t>
            </a:r>
          </a:p>
          <a:p>
            <a:pPr marL="96848" indent="0">
              <a:buNone/>
            </a:pPr>
            <a:r>
              <a:rPr lang="he-I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החוכמה של סוכן השינוי בשלב זה היא לבחון את הקשיים של הגורמים שעוברים שינוי ולהבין איך ניתן לעזור להם במהלך השינוי – תוך כדי תנועה.</a:t>
            </a:r>
          </a:p>
          <a:p>
            <a:pPr marL="96848" indent="0">
              <a:buNone/>
            </a:pPr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96848" indent="0">
              <a:buNone/>
            </a:pPr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453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7B268D-BA94-4ADE-981A-F8AA7BE4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שלישי – הקפאה מחדש</a:t>
            </a:r>
          </a:p>
        </p:txBody>
      </p:sp>
      <p:sp>
        <p:nvSpPr>
          <p:cNvPr id="4" name="חץ: למטה 3">
            <a:extLst>
              <a:ext uri="{FF2B5EF4-FFF2-40B4-BE49-F238E27FC236}">
                <a16:creationId xmlns:a16="http://schemas.microsoft.com/office/drawing/2014/main" id="{89585883-CB52-400C-965D-A7367433D003}"/>
              </a:ext>
            </a:extLst>
          </p:cNvPr>
          <p:cNvSpPr/>
          <p:nvPr/>
        </p:nvSpPr>
        <p:spPr>
          <a:xfrm rot="18432339">
            <a:off x="-187149" y="56538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שלבי המודל</a:t>
            </a:r>
          </a:p>
        </p:txBody>
      </p:sp>
      <p:sp>
        <p:nvSpPr>
          <p:cNvPr id="6" name="מציין מיקום תוכן 3">
            <a:extLst>
              <a:ext uri="{FF2B5EF4-FFF2-40B4-BE49-F238E27FC236}">
                <a16:creationId xmlns:a16="http://schemas.microsoft.com/office/drawing/2014/main" id="{2FAF0EC6-9550-4662-8BAE-5996C3EA9B94}"/>
              </a:ext>
            </a:extLst>
          </p:cNvPr>
          <p:cNvSpPr txBox="1">
            <a:spLocks/>
          </p:cNvSpPr>
          <p:nvPr/>
        </p:nvSpPr>
        <p:spPr>
          <a:xfrm>
            <a:off x="1043593" y="1144963"/>
            <a:ext cx="10767016" cy="415251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שינוי התפיסה גורר שינוי הרגלים. בשלב זה עלינו לקבע את ההרגלים החדשים על מנת שיהפכו לפעולות אוטומטיות. </a:t>
            </a:r>
          </a:p>
          <a:p>
            <a:pPr marL="96848" indent="0">
              <a:buNone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תזכורת – אנחנו עובדים לפי הרגלים לפני השינוי ועלינו לקבע את ההרגלים החדשים שלאחר השינוי.</a:t>
            </a:r>
          </a:p>
          <a:p>
            <a:pPr marL="96848" indent="0">
              <a:buNone/>
            </a:pPr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96848" indent="0">
              <a:buNone/>
            </a:pPr>
            <a:r>
              <a:rPr lang="he-I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החוכמה של סוכן השינוי בשלב הזה היא לדעת לתת מדדים לאנשים שעברו את השינוי ולשקף להם כמה השינוי שהם עשו מסייע להם במהלך העבודה.</a:t>
            </a:r>
          </a:p>
          <a:p>
            <a:pPr marL="96848" indent="0">
              <a:buNone/>
            </a:pPr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96848" indent="0">
              <a:buNone/>
            </a:pPr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895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7B268D-BA94-4ADE-981A-F8AA7BE4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8" y="251956"/>
            <a:ext cx="12191999" cy="720000"/>
          </a:xfrm>
        </p:spPr>
        <p:txBody>
          <a:bodyPr/>
          <a:lstStyle/>
          <a:p>
            <a:r>
              <a:rPr lang="he-IL" dirty="0"/>
              <a:t>דוגמה ללחצי כוחות בשדה הארגוני</a:t>
            </a:r>
          </a:p>
        </p:txBody>
      </p:sp>
      <p:sp>
        <p:nvSpPr>
          <p:cNvPr id="4" name="חץ: למטה 3">
            <a:extLst>
              <a:ext uri="{FF2B5EF4-FFF2-40B4-BE49-F238E27FC236}">
                <a16:creationId xmlns:a16="http://schemas.microsoft.com/office/drawing/2014/main" id="{89585883-CB52-400C-965D-A7367433D003}"/>
              </a:ext>
            </a:extLst>
          </p:cNvPr>
          <p:cNvSpPr/>
          <p:nvPr/>
        </p:nvSpPr>
        <p:spPr>
          <a:xfrm rot="18432339">
            <a:off x="-392151" y="691679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שלבי המודל</a:t>
            </a:r>
          </a:p>
        </p:txBody>
      </p:sp>
      <p:graphicFrame>
        <p:nvGraphicFramePr>
          <p:cNvPr id="3" name="טבלה 4">
            <a:extLst>
              <a:ext uri="{FF2B5EF4-FFF2-40B4-BE49-F238E27FC236}">
                <a16:creationId xmlns:a16="http://schemas.microsoft.com/office/drawing/2014/main" id="{7F762793-10CC-46E4-9763-46E3ED83D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29042"/>
              </p:ext>
            </p:extLst>
          </p:nvPr>
        </p:nvGraphicFramePr>
        <p:xfrm>
          <a:off x="1477888" y="1570566"/>
          <a:ext cx="9875520" cy="33820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val="241351422"/>
                    </a:ext>
                  </a:extLst>
                </a:gridCol>
                <a:gridCol w="4937760">
                  <a:extLst>
                    <a:ext uri="{9D8B030D-6E8A-4147-A177-3AD203B41FA5}">
                      <a16:colId xmlns:a16="http://schemas.microsoft.com/office/drawing/2014/main" val="2509865910"/>
                    </a:ext>
                  </a:extLst>
                </a:gridCol>
              </a:tblGrid>
              <a:tr h="659996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כוחות הפועלים לשמירת הסטטוס-קוו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כוחות הפועלים לשינוי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385111"/>
                  </a:ext>
                </a:extLst>
              </a:tr>
              <a:tr h="659996"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נורמות ייצור מוכרות ונוחות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טכנולוגיה חדשה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905017"/>
                  </a:ext>
                </a:extLst>
              </a:tr>
              <a:tr h="659996"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חשש טבעי משינוי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חומר גלם משופר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863674"/>
                  </a:ext>
                </a:extLst>
              </a:tr>
              <a:tr h="659996"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ציות של החברים לחוקים ולכללים קיימים ומוכרים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תחרות עם קבוצות אחרות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7617813"/>
                  </a:ext>
                </a:extLst>
              </a:tr>
              <a:tr h="659996"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מיומנות וכישורים ספציפיים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לחצים מצד הממונה ליישום שיטות עבודה חדשות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175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767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7B268D-BA94-4ADE-981A-F8AA7BE4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56" y="213094"/>
            <a:ext cx="9204687" cy="720000"/>
          </a:xfrm>
        </p:spPr>
        <p:txBody>
          <a:bodyPr/>
          <a:lstStyle/>
          <a:p>
            <a:r>
              <a:rPr lang="he-IL" sz="4000" dirty="0"/>
              <a:t>גורמים פנימיים וחיצוניים המעידים על צורך בשינוי</a:t>
            </a:r>
          </a:p>
        </p:txBody>
      </p:sp>
      <p:sp>
        <p:nvSpPr>
          <p:cNvPr id="4" name="חץ: למטה 3">
            <a:extLst>
              <a:ext uri="{FF2B5EF4-FFF2-40B4-BE49-F238E27FC236}">
                <a16:creationId xmlns:a16="http://schemas.microsoft.com/office/drawing/2014/main" id="{89585883-CB52-400C-965D-A7367433D003}"/>
              </a:ext>
            </a:extLst>
          </p:cNvPr>
          <p:cNvSpPr/>
          <p:nvPr/>
        </p:nvSpPr>
        <p:spPr>
          <a:xfrm rot="18432339">
            <a:off x="-123394" y="67743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שלבי המודל</a:t>
            </a:r>
          </a:p>
        </p:txBody>
      </p:sp>
      <p:sp>
        <p:nvSpPr>
          <p:cNvPr id="6" name="מציין מיקום תוכן 3">
            <a:extLst>
              <a:ext uri="{FF2B5EF4-FFF2-40B4-BE49-F238E27FC236}">
                <a16:creationId xmlns:a16="http://schemas.microsoft.com/office/drawing/2014/main" id="{2FAF0EC6-9550-4662-8BAE-5996C3EA9B94}"/>
              </a:ext>
            </a:extLst>
          </p:cNvPr>
          <p:cNvSpPr txBox="1">
            <a:spLocks/>
          </p:cNvSpPr>
          <p:nvPr/>
        </p:nvSpPr>
        <p:spPr>
          <a:xfrm>
            <a:off x="7118252" y="1219883"/>
            <a:ext cx="4164037" cy="415251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פנימיים:</a:t>
            </a:r>
          </a:p>
          <a:p>
            <a:pPr marL="554048" indent="-457200">
              <a:buAutoNum type="arabicPeriod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תאום לקוי בין מחלקות הארגון</a:t>
            </a:r>
          </a:p>
          <a:p>
            <a:pPr marL="554048" indent="-457200">
              <a:buAutoNum type="arabicPeriod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מתח וסכסוכים בין מחלקות הארגון</a:t>
            </a:r>
          </a:p>
          <a:p>
            <a:pPr marL="554048" indent="-457200">
              <a:buAutoNum type="arabicPeriod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טכנולוגיה מיושנת </a:t>
            </a:r>
          </a:p>
          <a:p>
            <a:pPr marL="554048" indent="-457200">
              <a:buAutoNum type="arabicPeriod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אי שביעות רצון מן העבודה ותנאיה</a:t>
            </a:r>
          </a:p>
          <a:p>
            <a:pPr marL="554048" indent="-457200">
              <a:buAutoNum type="arabicPeriod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תחלופה והיעדרות</a:t>
            </a:r>
          </a:p>
          <a:p>
            <a:pPr marL="554048" indent="-457200">
              <a:buAutoNum type="arabicPeriod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כמות בלתי סבירה של מוצרים פגומים או תלונות על שירות לא הולם</a:t>
            </a:r>
          </a:p>
        </p:txBody>
      </p:sp>
      <p:sp>
        <p:nvSpPr>
          <p:cNvPr id="3" name="מציין מיקום תוכן 3">
            <a:extLst>
              <a:ext uri="{FF2B5EF4-FFF2-40B4-BE49-F238E27FC236}">
                <a16:creationId xmlns:a16="http://schemas.microsoft.com/office/drawing/2014/main" id="{D3E56A93-CE98-429E-A63D-9B06936F3FE3}"/>
              </a:ext>
            </a:extLst>
          </p:cNvPr>
          <p:cNvSpPr txBox="1">
            <a:spLocks/>
          </p:cNvSpPr>
          <p:nvPr/>
        </p:nvSpPr>
        <p:spPr>
          <a:xfrm>
            <a:off x="1985888" y="1338781"/>
            <a:ext cx="4164037" cy="415251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חיצוניים:</a:t>
            </a:r>
          </a:p>
          <a:p>
            <a:pPr marL="554048" indent="-457200">
              <a:buAutoNum type="arabicPeriod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תחרות מחירים חריפה</a:t>
            </a:r>
          </a:p>
          <a:p>
            <a:pPr marL="554048" indent="-457200">
              <a:buAutoNum type="arabicPeriod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מוצרים מחודשים בשוק לעומת מוצרים מיושנים</a:t>
            </a:r>
          </a:p>
          <a:p>
            <a:pPr marL="554048" indent="-457200">
              <a:buAutoNum type="arabicPeriod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ביקורת ציבורית על התנהגות הארגון המזהם את הסביבה</a:t>
            </a:r>
          </a:p>
        </p:txBody>
      </p:sp>
    </p:spTree>
    <p:extLst>
      <p:ext uri="{BB962C8B-B14F-4D97-AF65-F5344CB8AC3E}">
        <p14:creationId xmlns:p14="http://schemas.microsoft.com/office/powerpoint/2010/main" val="205288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7B268D-BA94-4ADE-981A-F8AA7BE4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56" y="213094"/>
            <a:ext cx="9204687" cy="720000"/>
          </a:xfrm>
        </p:spPr>
        <p:txBody>
          <a:bodyPr/>
          <a:lstStyle/>
          <a:p>
            <a:r>
              <a:rPr lang="he-IL" sz="4000" dirty="0"/>
              <a:t>סיכום המודל – דוגמה </a:t>
            </a:r>
          </a:p>
        </p:txBody>
      </p:sp>
      <p:sp>
        <p:nvSpPr>
          <p:cNvPr id="5" name="חץ: למטה 4">
            <a:extLst>
              <a:ext uri="{FF2B5EF4-FFF2-40B4-BE49-F238E27FC236}">
                <a16:creationId xmlns:a16="http://schemas.microsoft.com/office/drawing/2014/main" id="{B1C1DED6-9790-4112-B2B1-B6D83083181A}"/>
              </a:ext>
            </a:extLst>
          </p:cNvPr>
          <p:cNvSpPr/>
          <p:nvPr/>
        </p:nvSpPr>
        <p:spPr>
          <a:xfrm>
            <a:off x="31381" y="245551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סיכום</a:t>
            </a:r>
          </a:p>
        </p:txBody>
      </p:sp>
      <p:graphicFrame>
        <p:nvGraphicFramePr>
          <p:cNvPr id="8" name="טבלה 8">
            <a:extLst>
              <a:ext uri="{FF2B5EF4-FFF2-40B4-BE49-F238E27FC236}">
                <a16:creationId xmlns:a16="http://schemas.microsoft.com/office/drawing/2014/main" id="{B8FC3A74-30A3-4031-AE6C-27D63E342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5059"/>
              </p:ext>
            </p:extLst>
          </p:nvPr>
        </p:nvGraphicFramePr>
        <p:xfrm>
          <a:off x="1048686" y="1713382"/>
          <a:ext cx="8870460" cy="3937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56820">
                  <a:extLst>
                    <a:ext uri="{9D8B030D-6E8A-4147-A177-3AD203B41FA5}">
                      <a16:colId xmlns:a16="http://schemas.microsoft.com/office/drawing/2014/main" val="1305481514"/>
                    </a:ext>
                  </a:extLst>
                </a:gridCol>
                <a:gridCol w="2956820">
                  <a:extLst>
                    <a:ext uri="{9D8B030D-6E8A-4147-A177-3AD203B41FA5}">
                      <a16:colId xmlns:a16="http://schemas.microsoft.com/office/drawing/2014/main" val="2726152399"/>
                    </a:ext>
                  </a:extLst>
                </a:gridCol>
                <a:gridCol w="2956820">
                  <a:extLst>
                    <a:ext uri="{9D8B030D-6E8A-4147-A177-3AD203B41FA5}">
                      <a16:colId xmlns:a16="http://schemas.microsoft.com/office/drawing/2014/main" val="1959784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מצב עכשווי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מצב מעבר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מצב רצוי בעתיד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304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מחסור בכוח אדם מיומן, על אף תשתית ציוד מתקדמת.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גיוס עובדים חדשים והכשרת העובדים ליישם שיטות ייצור ועבודה חדשות.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כוח אדם מיומן ומספיק בגודלו יאפשר ייצור זול ואיכותי של ציוד לכיבוי אש, ויאפשר עמידה בהזמנות ובתקני האיכות הנדרשים.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74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יריבות בין מחלקות בארגון משתקת שיתוף פעולה חיוני.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הכנסת שיטות התנהגותיות לפתרון בעיות ארגוניות ובין-אישיות.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ראשי מחלקות ילמדו לאתר מוקדי סכסוך ולטפל בהם במיומנות וביעילות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636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קבלת החלטות איטית מדי גורמת להפסדים במכרזים חשובים.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ארגון מחדש של מחלקת המכרזים כדי לקצר הליכי החלטה על רכישת לקוחות ועל גישה למכרזים גדולים.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טיפול מהיר ומקצועי בהכנה למכרזים ושיעורי זכייה גבוהים בהם.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394988"/>
                  </a:ext>
                </a:extLst>
              </a:tr>
            </a:tbl>
          </a:graphicData>
        </a:graphic>
      </p:graphicFrame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4B59701-9C73-4CD5-B3A8-8D8795562D3D}"/>
              </a:ext>
            </a:extLst>
          </p:cNvPr>
          <p:cNvSpPr txBox="1"/>
          <p:nvPr/>
        </p:nvSpPr>
        <p:spPr>
          <a:xfrm>
            <a:off x="1956724" y="933094"/>
            <a:ext cx="87416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במשך שנים מפעל תעשייתי בתחרות על מכרזים להספקת ציוד לכיבוי אש, ולכן הוחלט לבצע שינוי:</a:t>
            </a:r>
          </a:p>
        </p:txBody>
      </p:sp>
    </p:spTree>
    <p:extLst>
      <p:ext uri="{BB962C8B-B14F-4D97-AF65-F5344CB8AC3E}">
        <p14:creationId xmlns:p14="http://schemas.microsoft.com/office/powerpoint/2010/main" val="384173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>
              <a:latin typeface="Varela Round" panose="00000500000000000000" pitchFamily="2" charset="-79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sz="5400" dirty="0">
                <a:solidFill>
                  <a:srgbClr val="192A72"/>
                </a:solidFill>
              </a:rPr>
              <a:t>פרק 4.5 – תאוריות של </a:t>
            </a:r>
            <a:r>
              <a:rPr lang="he-IL" sz="5400" dirty="0"/>
              <a:t>שינוי ארגוני</a:t>
            </a:r>
            <a:endParaRPr lang="he-IL" sz="5400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26050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מנהל וכלכלה/ניהול עסקי, לקראת מבחן 70%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</a:t>
            </a:r>
            <a:r>
              <a:rPr lang="he-IL">
                <a:sym typeface="Varela Round"/>
              </a:rPr>
              <a:t>עומר מרציאנו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1218658" y="985322"/>
            <a:ext cx="8537543" cy="540070"/>
          </a:xfrm>
        </p:spPr>
        <p:txBody>
          <a:bodyPr/>
          <a:lstStyle/>
          <a:p>
            <a:r>
              <a:rPr lang="he-IL" dirty="0">
                <a:sym typeface="Varela Round"/>
              </a:rPr>
              <a:t>4.1 תאוריות של שינוי ארגוני</a:t>
            </a:r>
            <a:endParaRPr lang="he-IL" dirty="0"/>
          </a:p>
        </p:txBody>
      </p:sp>
      <p:sp>
        <p:nvSpPr>
          <p:cNvPr id="5" name="חץ: למטה 4">
            <a:extLst>
              <a:ext uri="{FF2B5EF4-FFF2-40B4-BE49-F238E27FC236}">
                <a16:creationId xmlns:a16="http://schemas.microsoft.com/office/drawing/2014/main" id="{A29C41EA-F93C-4E12-A8D2-FAB109A31A59}"/>
              </a:ext>
            </a:extLst>
          </p:cNvPr>
          <p:cNvSpPr/>
          <p:nvPr/>
        </p:nvSpPr>
        <p:spPr>
          <a:xfrm rot="19813013">
            <a:off x="2331364" y="1176316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תזכורת – מהו שינוי ארגוני?</a:t>
            </a:r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E4DEAF72-2A26-48FC-AF75-22AC284EC117}"/>
              </a:ext>
            </a:extLst>
          </p:cNvPr>
          <p:cNvSpPr/>
          <p:nvPr/>
        </p:nvSpPr>
        <p:spPr>
          <a:xfrm rot="19230223">
            <a:off x="3135631" y="230431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תאוריית מודל הקרחון</a:t>
            </a:r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C93B1C6C-F33F-484E-B435-6B0E310735F4}"/>
              </a:ext>
            </a:extLst>
          </p:cNvPr>
          <p:cNvSpPr/>
          <p:nvPr/>
        </p:nvSpPr>
        <p:spPr>
          <a:xfrm rot="18432339">
            <a:off x="4511155" y="2969265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שלבי המודל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01E2DF40-6930-46A0-98A8-17A5B946434F}"/>
              </a:ext>
            </a:extLst>
          </p:cNvPr>
          <p:cNvSpPr/>
          <p:nvPr/>
        </p:nvSpPr>
        <p:spPr>
          <a:xfrm>
            <a:off x="5185761" y="462455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סיכום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617783" y="1640676"/>
            <a:ext cx="8956433" cy="1397945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תזכורת - מהו שינוי ארגוני?</a:t>
            </a:r>
          </a:p>
        </p:txBody>
      </p:sp>
      <p:sp>
        <p:nvSpPr>
          <p:cNvPr id="4" name="חץ: למטה 3">
            <a:extLst>
              <a:ext uri="{FF2B5EF4-FFF2-40B4-BE49-F238E27FC236}">
                <a16:creationId xmlns:a16="http://schemas.microsoft.com/office/drawing/2014/main" id="{446F2011-64AD-4A21-90FE-4B7EC0C4F98E}"/>
              </a:ext>
            </a:extLst>
          </p:cNvPr>
          <p:cNvSpPr/>
          <p:nvPr/>
        </p:nvSpPr>
        <p:spPr>
          <a:xfrm rot="19813013">
            <a:off x="311495" y="1691177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תזכורת -  מהו שינוי ארגוני?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מהו שינוי ארגוני?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208628" y="1185390"/>
            <a:ext cx="9468099" cy="540070"/>
          </a:xfrm>
        </p:spPr>
        <p:txBody>
          <a:bodyPr/>
          <a:lstStyle/>
          <a:p>
            <a:r>
              <a:rPr lang="he-IL" sz="2400" dirty="0"/>
              <a:t>הגדרה - תהליך שבו חברה או ארגון משנים את שיטות הפעולה/טכנולוגיות/המבנה הארגוני/האסטרטגיות שהם נוקטים.</a:t>
            </a:r>
          </a:p>
          <a:p>
            <a:endParaRPr lang="he-IL" sz="2400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868537" y="1626986"/>
            <a:ext cx="10148280" cy="4153058"/>
          </a:xfrm>
        </p:spPr>
        <p:txBody>
          <a:bodyPr/>
          <a:lstStyle/>
          <a:p>
            <a:pPr marL="96848" indent="0">
              <a:lnSpc>
                <a:spcPct val="150000"/>
              </a:lnSpc>
              <a:buNone/>
            </a:pPr>
            <a:r>
              <a:rPr lang="he-IL" b="1" u="sng" dirty="0"/>
              <a:t>ששת הגורמים לשינוי: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>
                <a:sym typeface="Arial"/>
              </a:rPr>
              <a:t>דמוגרפי, טכנולוגי, כלכלי, תרבותי, פוליטי, חברתי</a:t>
            </a:r>
          </a:p>
          <a:p>
            <a:pPr marL="0" indent="0">
              <a:buNone/>
            </a:pPr>
            <a:r>
              <a:rPr lang="he-IL" b="1" u="sng" dirty="0"/>
              <a:t>מי מבצע את השינוי?</a:t>
            </a:r>
          </a:p>
          <a:p>
            <a:pPr marL="0" indent="0">
              <a:buNone/>
            </a:pPr>
            <a:r>
              <a:rPr lang="he-IL" dirty="0"/>
              <a:t>סוכן שינוי – בעל השפעה, יכול להיות מתוך הארגון או מחוצה לו</a:t>
            </a:r>
          </a:p>
          <a:p>
            <a:pPr marL="0" indent="0">
              <a:buNone/>
            </a:pPr>
            <a:r>
              <a:rPr lang="he-IL" b="1" u="sng" dirty="0"/>
              <a:t>סוגי שינוי:</a:t>
            </a:r>
            <a:endParaRPr lang="he-IL" dirty="0"/>
          </a:p>
          <a:p>
            <a:pPr marL="457200" indent="-457200">
              <a:buAutoNum type="arabicPeriod"/>
            </a:pPr>
            <a:r>
              <a:rPr lang="he-IL" dirty="0"/>
              <a:t>שינוי תוספתי</a:t>
            </a:r>
          </a:p>
          <a:p>
            <a:pPr marL="457200" indent="-457200">
              <a:buAutoNum type="arabicPeriod"/>
            </a:pPr>
            <a:r>
              <a:rPr lang="he-IL" dirty="0"/>
              <a:t>שינוי אסטרטגי</a:t>
            </a:r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CFCF04-54FC-45B7-B0EC-3A849C8F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במה כרוך שינוי ארגוני?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C4C1A56-52AE-45E7-AF99-FBBD6118E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0767016" cy="4152517"/>
          </a:xfrm>
        </p:spPr>
        <p:txBody>
          <a:bodyPr/>
          <a:lstStyle/>
          <a:p>
            <a:pPr marL="554048" indent="-457200">
              <a:buAutoNum type="arabicPeriod"/>
            </a:pPr>
            <a:r>
              <a:rPr lang="he-IL" dirty="0"/>
              <a:t>הכרה בצורך בשינוי – אחרי שפגשנו באחד מהגורמים שהזכרנו, אנחנו מגיעים לכלל מסקנה שהשינוי צריך להתבצע</a:t>
            </a:r>
          </a:p>
          <a:p>
            <a:pPr marL="554048" indent="-457200">
              <a:buAutoNum type="arabicPeriod"/>
            </a:pPr>
            <a:r>
              <a:rPr lang="he-IL" dirty="0"/>
              <a:t>הבנה שהשינוי הוא תהליך שיכול להיות לעיתים ארוך </a:t>
            </a:r>
          </a:p>
          <a:p>
            <a:pPr marL="554048" indent="-457200">
              <a:buAutoNum type="arabicPeriod"/>
            </a:pPr>
            <a:r>
              <a:rPr lang="he-IL" dirty="0"/>
              <a:t>מחויבות לשינוי – שינוי הינה פעולה שיכולה לגרום לפגיעה בהרגלים שלנו – המחויבות היא להמשיך אפילו ש"לא נוח".</a:t>
            </a:r>
          </a:p>
          <a:p>
            <a:pPr marL="554048" indent="-457200">
              <a:buAutoNum type="arabicPeriod"/>
            </a:pPr>
            <a:r>
              <a:rPr lang="he-IL" dirty="0"/>
              <a:t>שינוי מהווה יציאה מאזור הנוחות שלנו ושל העובדים תחתינו.</a:t>
            </a:r>
          </a:p>
          <a:p>
            <a:pPr marL="554048" indent="-457200">
              <a:buAutoNum type="arabicPeriod"/>
            </a:pPr>
            <a:endParaRPr lang="he-IL" dirty="0"/>
          </a:p>
          <a:p>
            <a:pPr marL="554048" indent="-457200"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438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כב עם 5 פינות 6">
            <a:hlinkClick r:id="rId2" action="ppaction://hlinksldjump"/>
            <a:extLst>
              <a:ext uri="{FF2B5EF4-FFF2-40B4-BE49-F238E27FC236}">
                <a16:creationId xmlns:a16="http://schemas.microsoft.com/office/drawing/2014/main" id="{70E55F8D-A930-474C-9EB5-638259EE81E5}"/>
              </a:ext>
            </a:extLst>
          </p:cNvPr>
          <p:cNvSpPr/>
          <p:nvPr/>
        </p:nvSpPr>
        <p:spPr>
          <a:xfrm>
            <a:off x="6326716" y="4761295"/>
            <a:ext cx="544570" cy="498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903EA8E-6A73-4CF8-8303-655761D0FB4C}"/>
              </a:ext>
            </a:extLst>
          </p:cNvPr>
          <p:cNvSpPr txBox="1"/>
          <p:nvPr/>
        </p:nvSpPr>
        <p:spPr>
          <a:xfrm>
            <a:off x="3833394" y="44562"/>
            <a:ext cx="49866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תאוריית "מודל הקרחון"</a:t>
            </a: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69C8546E-B179-4174-A25A-8A0A28811CF0}"/>
              </a:ext>
            </a:extLst>
          </p:cNvPr>
          <p:cNvSpPr/>
          <p:nvPr/>
        </p:nvSpPr>
        <p:spPr>
          <a:xfrm rot="18432339">
            <a:off x="-24919" y="751127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תאוריית מודל הקרחון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ACBCAD3-837B-4FE5-B380-FF125B9B1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9" y="5010677"/>
            <a:ext cx="2843501" cy="1520248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7B292500-6E0E-4601-8C79-B2DD911ADD9F}"/>
              </a:ext>
            </a:extLst>
          </p:cNvPr>
          <p:cNvSpPr txBox="1"/>
          <p:nvPr/>
        </p:nvSpPr>
        <p:spPr>
          <a:xfrm>
            <a:off x="1697369" y="367727"/>
            <a:ext cx="1030407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קצת רקע:</a:t>
            </a:r>
          </a:p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פותחה על ידי קורט לוין בשנת 1951. </a:t>
            </a:r>
          </a:p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קורט לוין היה פסיכולוג חברתי שעסק במדע הפסיכולוגיה בקבוצה וכיד הא באה לידי ביטוי בנושאים שונים ביניהם שינויים ארגוניים וחברתיים.</a:t>
            </a:r>
          </a:p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שאלה קצרה:</a:t>
            </a:r>
          </a:p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אילו שמות נוספים של פסיכולוגים אתם מכירים?</a:t>
            </a:r>
          </a:p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אדם – חברה – אדם </a:t>
            </a:r>
          </a:p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הסבר:</a:t>
            </a:r>
          </a:p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342900" indent="-342900">
              <a:buAutoNum type="arabicPeriod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כאשר כל אחד מאיתנו מבצע פעולה כלשהי הוא מושפע ישירות מהמשפחה/חברים/מורים</a:t>
            </a:r>
          </a:p>
          <a:p>
            <a:pPr marL="342900" indent="-342900">
              <a:buAutoNum type="arabicPeriod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כאשר כל אחד מאיתנו מבצע פעולה כלשהי הוא משפיע ישירות על המשפחה/חברים/מורים</a:t>
            </a:r>
          </a:p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מה אנחנו למדים? שכל פעולה מושפעת מהחברה ומשפיעה על החברה בה אנחנו נמצאים</a:t>
            </a:r>
          </a:p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	בואו נצפה בסרטון קצר להמחשת הנושא</a:t>
            </a:r>
          </a:p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89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A01A19-8319-4EBB-9772-A7069D06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/>
              <a:t>ניסוי בהשפעת הקבוצה על היחיד והיחיד על הקבוצה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85D0C4B1-9876-46CF-B8BF-20E77AE98A8E}"/>
              </a:ext>
            </a:extLst>
          </p:cNvPr>
          <p:cNvSpPr/>
          <p:nvPr/>
        </p:nvSpPr>
        <p:spPr>
          <a:xfrm>
            <a:off x="-233680" y="5679440"/>
            <a:ext cx="8869680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מדיה מקוונת 3" title="ניסוי מדהים- השפעה של קבוצה על האדם">
            <a:hlinkClick r:id="" action="ppaction://media"/>
            <a:extLst>
              <a:ext uri="{FF2B5EF4-FFF2-40B4-BE49-F238E27FC236}">
                <a16:creationId xmlns:a16="http://schemas.microsoft.com/office/drawing/2014/main" id="{2DCB87FB-43AA-46F6-A906-B4F1D8F565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3440" y="947051"/>
            <a:ext cx="10129520" cy="56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3">
            <a:extLst>
              <a:ext uri="{FF2B5EF4-FFF2-40B4-BE49-F238E27FC236}">
                <a16:creationId xmlns:a16="http://schemas.microsoft.com/office/drawing/2014/main" id="{9B01444F-CDC0-449C-BB71-EBA38D641735}"/>
              </a:ext>
            </a:extLst>
          </p:cNvPr>
          <p:cNvSpPr txBox="1">
            <a:spLocks/>
          </p:cNvSpPr>
          <p:nvPr/>
        </p:nvSpPr>
        <p:spPr>
          <a:xfrm>
            <a:off x="1037829" y="1403542"/>
            <a:ext cx="10767016" cy="415251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48" indent="-457200">
              <a:buFont typeface="Arial" pitchFamily="34" charset="0"/>
              <a:buAutoNum type="arabicPeriod"/>
            </a:pPr>
            <a:r>
              <a:rPr lang="he-IL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תאוריית הקבוצה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– הקבוצה, כפי שראינו, תמיד נמצאת במצב של שינוי. כלומר, פועלים עליה כוחות. </a:t>
            </a:r>
          </a:p>
          <a:p>
            <a:pPr marL="96848" indent="0">
              <a:buNone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תוכלו לומר מה קורה בקבוצת החברים שלכם? כיצד אתם משפיעים או מושפעים מהקבוצה? האם ישנם </a:t>
            </a:r>
            <a:r>
              <a:rPr lang="he-IL" sz="28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ארועים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המושפעים מהאגו של חברי וחברות הקבוצה? אותו הדבר על המשפחה.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96848" indent="0">
              <a:buNone/>
            </a:pPr>
            <a:r>
              <a:rPr lang="he-I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ברגע שנבין מיהם הכוחות הפועלים בתוך הקבוצה אליה אתם שייכים או רוצים להשתייך ומיהם המשפיעים והמשפיעות העיקריים בתוך הקבוצה תוכלו להתחיל לבצע שינוי.</a:t>
            </a:r>
          </a:p>
          <a:p>
            <a:pPr marL="554048" indent="-457200">
              <a:buFont typeface="Arial" pitchFamily="34" charset="0"/>
              <a:buAutoNum type="arabicPeriod"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EBE57B1-93CD-406C-B5D9-2425E9998146}"/>
              </a:ext>
            </a:extLst>
          </p:cNvPr>
          <p:cNvSpPr txBox="1"/>
          <p:nvPr/>
        </p:nvSpPr>
        <p:spPr>
          <a:xfrm>
            <a:off x="2798799" y="203213"/>
            <a:ext cx="73299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לאחר שהבנו את הרקע, מהו בעצם המודל?</a:t>
            </a:r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6D476099-D3D3-4F39-9AA1-952AE216E2C8}"/>
              </a:ext>
            </a:extLst>
          </p:cNvPr>
          <p:cNvSpPr/>
          <p:nvPr/>
        </p:nvSpPr>
        <p:spPr>
          <a:xfrm rot="18432339">
            <a:off x="87915" y="619049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תאוריית מודל הקרחון</a:t>
            </a:r>
          </a:p>
        </p:txBody>
      </p:sp>
    </p:spTree>
    <p:extLst>
      <p:ext uri="{BB962C8B-B14F-4D97-AF65-F5344CB8AC3E}">
        <p14:creationId xmlns:p14="http://schemas.microsoft.com/office/powerpoint/2010/main" val="12077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1025</Words>
  <Application>Microsoft Office PowerPoint</Application>
  <PresentationFormat>מסך רחב</PresentationFormat>
  <Paragraphs>130</Paragraphs>
  <Slides>20</Slides>
  <Notes>4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4" baseType="lpstr">
      <vt:lpstr>Arial</vt:lpstr>
      <vt:lpstr>Calibri</vt:lpstr>
      <vt:lpstr>Varela Round</vt:lpstr>
      <vt:lpstr>ערכת נושא Office</vt:lpstr>
      <vt:lpstr>מערכת שידורים לאומית</vt:lpstr>
      <vt:lpstr>פרק 4.5 – תאוריות של שינוי ארגוני</vt:lpstr>
      <vt:lpstr>מה נלמד היום </vt:lpstr>
      <vt:lpstr>תזכורת - מהו שינוי ארגוני?</vt:lpstr>
      <vt:lpstr>מהו שינוי ארגוני?</vt:lpstr>
      <vt:lpstr>במה כרוך שינוי ארגוני?</vt:lpstr>
      <vt:lpstr>מצגת של PowerPoint‏</vt:lpstr>
      <vt:lpstr>ניסוי בהשפעת הקבוצה על היחיד והיחיד על הקבוצה</vt:lpstr>
      <vt:lpstr>מצגת של PowerPoint‏</vt:lpstr>
      <vt:lpstr>מצגת של PowerPoint‏</vt:lpstr>
      <vt:lpstr>איך "הקבוצה" תורמת לשינוי?</vt:lpstr>
      <vt:lpstr>מצבי הארגון בעת שינוי</vt:lpstr>
      <vt:lpstr>שלושת השלבים של המודל</vt:lpstr>
      <vt:lpstr>שלב ראשון - ההפשרה</vt:lpstr>
      <vt:lpstr>שלב שני - התנועה</vt:lpstr>
      <vt:lpstr>שלב שלישי – הקפאה מחדש</vt:lpstr>
      <vt:lpstr>דוגמה ללחצי כוחות בשדה הארגוני</vt:lpstr>
      <vt:lpstr>גורמים פנימיים וחיצוניים המעידים על צורך בשינוי</vt:lpstr>
      <vt:lpstr>סיכום המודל – דוגמה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עומר מרציאנו</dc:creator>
  <cp:lastModifiedBy>ענת</cp:lastModifiedBy>
  <cp:revision>11</cp:revision>
  <dcterms:created xsi:type="dcterms:W3CDTF">2020-07-31T06:55:53Z</dcterms:created>
  <dcterms:modified xsi:type="dcterms:W3CDTF">2020-08-02T15:37:02Z</dcterms:modified>
</cp:coreProperties>
</file>