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63" r:id="rId4"/>
    <p:sldId id="288" r:id="rId5"/>
    <p:sldId id="304" r:id="rId6"/>
    <p:sldId id="308" r:id="rId7"/>
    <p:sldId id="351" r:id="rId8"/>
    <p:sldId id="353" r:id="rId9"/>
    <p:sldId id="355" r:id="rId10"/>
    <p:sldId id="354" r:id="rId11"/>
    <p:sldId id="345" r:id="rId12"/>
    <p:sldId id="356" r:id="rId13"/>
    <p:sldId id="357" r:id="rId14"/>
    <p:sldId id="346" r:id="rId15"/>
    <p:sldId id="268" r:id="rId16"/>
    <p:sldId id="358" r:id="rId17"/>
    <p:sldId id="319" r:id="rId18"/>
    <p:sldId id="359" r:id="rId19"/>
    <p:sldId id="318" r:id="rId20"/>
    <p:sldId id="291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80" y="6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8F239-0026-45A0-BA90-DB5ACE17B6D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905D8BE-4D02-47AA-8DC8-3268D31DC698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כלכלי, משפטי, מוסרי, </a:t>
          </a:r>
          <a:r>
            <a:rPr lang="he-IL" dirty="0" err="1">
              <a:latin typeface="Varela Round" panose="00000500000000000000" pitchFamily="2" charset="-79"/>
              <a:cs typeface="Varela Round" panose="00000500000000000000" pitchFamily="2" charset="-79"/>
            </a:rPr>
            <a:t>פילטרופי</a:t>
          </a:r>
          <a:endParaRPr lang="he-IL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443FA733-672E-41BF-B50C-5ED51A9856A4}" type="parTrans" cxnId="{C2C57F6E-7486-4DF2-9AD5-4CEEFE1EFE07}">
      <dgm:prSet/>
      <dgm:spPr/>
      <dgm:t>
        <a:bodyPr/>
        <a:lstStyle/>
        <a:p>
          <a:pPr rtl="1"/>
          <a:endParaRPr lang="he-IL"/>
        </a:p>
      </dgm:t>
    </dgm:pt>
    <dgm:pt modelId="{E6503FDB-9FF3-4C38-BE27-B407D9B73EC6}" type="sibTrans" cxnId="{C2C57F6E-7486-4DF2-9AD5-4CEEFE1EFE07}">
      <dgm:prSet/>
      <dgm:spPr/>
      <dgm:t>
        <a:bodyPr/>
        <a:lstStyle/>
        <a:p>
          <a:pPr rtl="1"/>
          <a:endParaRPr lang="he-IL"/>
        </a:p>
      </dgm:t>
    </dgm:pt>
    <dgm:pt modelId="{8BE21445-0716-4C5E-8466-74AF7051D8DA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רשויות השלטון</a:t>
          </a:r>
        </a:p>
      </dgm:t>
    </dgm:pt>
    <dgm:pt modelId="{E7EDB28D-0DD4-4A66-8966-9E6D236D1BC4}" type="parTrans" cxnId="{89DA805A-067C-497D-9915-0FA1468B3C03}">
      <dgm:prSet/>
      <dgm:spPr/>
      <dgm:t>
        <a:bodyPr/>
        <a:lstStyle/>
        <a:p>
          <a:pPr rtl="1"/>
          <a:endParaRPr lang="he-IL"/>
        </a:p>
      </dgm:t>
    </dgm:pt>
    <dgm:pt modelId="{83318D2B-4520-4046-AB24-751484EA6D40}" type="sibTrans" cxnId="{89DA805A-067C-497D-9915-0FA1468B3C03}">
      <dgm:prSet/>
      <dgm:spPr/>
      <dgm:t>
        <a:bodyPr/>
        <a:lstStyle/>
        <a:p>
          <a:pPr rtl="1"/>
          <a:endParaRPr lang="he-IL"/>
        </a:p>
      </dgm:t>
    </dgm:pt>
    <dgm:pt modelId="{14DE3FD8-CCE7-4CFA-9DB2-A6E47E0E0AC2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החברה האזרחית</a:t>
          </a:r>
        </a:p>
      </dgm:t>
    </dgm:pt>
    <dgm:pt modelId="{92D6EAF0-4828-441B-A9CF-F07406A5463C}" type="parTrans" cxnId="{DBBFB7C1-9F0C-40AA-9C89-D5A64D4CB839}">
      <dgm:prSet/>
      <dgm:spPr/>
      <dgm:t>
        <a:bodyPr/>
        <a:lstStyle/>
        <a:p>
          <a:pPr rtl="1"/>
          <a:endParaRPr lang="he-IL"/>
        </a:p>
      </dgm:t>
    </dgm:pt>
    <dgm:pt modelId="{5F6545FE-9991-4533-847F-7B920271829F}" type="sibTrans" cxnId="{DBBFB7C1-9F0C-40AA-9C89-D5A64D4CB839}">
      <dgm:prSet/>
      <dgm:spPr/>
      <dgm:t>
        <a:bodyPr/>
        <a:lstStyle/>
        <a:p>
          <a:pPr rtl="1"/>
          <a:endParaRPr lang="he-IL"/>
        </a:p>
      </dgm:t>
    </dgm:pt>
    <dgm:pt modelId="{8B9C773E-1189-499C-895A-1E6D9BE1C3E7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המגזר העסקי</a:t>
          </a:r>
        </a:p>
      </dgm:t>
    </dgm:pt>
    <dgm:pt modelId="{2CA5A7F9-7C98-4A67-8551-2F6E87666BB6}" type="parTrans" cxnId="{48731DCD-19E5-4568-A019-D3957CD18FFE}">
      <dgm:prSet/>
      <dgm:spPr/>
      <dgm:t>
        <a:bodyPr/>
        <a:lstStyle/>
        <a:p>
          <a:pPr rtl="1"/>
          <a:endParaRPr lang="he-IL"/>
        </a:p>
      </dgm:t>
    </dgm:pt>
    <dgm:pt modelId="{4DDFD451-4A9C-44B4-BAF0-830CAF6C36C7}" type="sibTrans" cxnId="{48731DCD-19E5-4568-A019-D3957CD18FFE}">
      <dgm:prSet/>
      <dgm:spPr/>
      <dgm:t>
        <a:bodyPr/>
        <a:lstStyle/>
        <a:p>
          <a:pPr rtl="1"/>
          <a:endParaRPr lang="he-IL"/>
        </a:p>
      </dgm:t>
    </dgm:pt>
    <dgm:pt modelId="{B7DF4DD7-F6A2-4B13-AC44-B2C6BFE1839C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הסביבה</a:t>
          </a:r>
        </a:p>
      </dgm:t>
    </dgm:pt>
    <dgm:pt modelId="{F3A1640B-3557-4A14-A67B-86901132EC86}" type="parTrans" cxnId="{961B446B-5526-4BE2-BA76-D5BB7B7D4514}">
      <dgm:prSet/>
      <dgm:spPr/>
      <dgm:t>
        <a:bodyPr/>
        <a:lstStyle/>
        <a:p>
          <a:pPr rtl="1"/>
          <a:endParaRPr lang="he-IL"/>
        </a:p>
      </dgm:t>
    </dgm:pt>
    <dgm:pt modelId="{DF9BB136-93E0-4262-B378-0CE48C43D151}" type="sibTrans" cxnId="{961B446B-5526-4BE2-BA76-D5BB7B7D4514}">
      <dgm:prSet/>
      <dgm:spPr/>
      <dgm:t>
        <a:bodyPr/>
        <a:lstStyle/>
        <a:p>
          <a:pPr rtl="1"/>
          <a:endParaRPr lang="he-IL"/>
        </a:p>
      </dgm:t>
    </dgm:pt>
    <dgm:pt modelId="{B5D779BD-855F-459F-94AA-45676E000F51}" type="pres">
      <dgm:prSet presAssocID="{2BA8F239-0026-45A0-BA90-DB5ACE17B6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3B5817-0153-4FBA-BD1E-877072497D52}" type="pres">
      <dgm:prSet presAssocID="{0905D8BE-4D02-47AA-8DC8-3268D31DC698}" presName="centerShape" presStyleLbl="node0" presStyleIdx="0" presStyleCnt="1"/>
      <dgm:spPr/>
    </dgm:pt>
    <dgm:pt modelId="{870BB170-2376-4C69-8962-11671DFA5AB4}" type="pres">
      <dgm:prSet presAssocID="{8BE21445-0716-4C5E-8466-74AF7051D8DA}" presName="node" presStyleLbl="node1" presStyleIdx="0" presStyleCnt="4">
        <dgm:presLayoutVars>
          <dgm:bulletEnabled val="1"/>
        </dgm:presLayoutVars>
      </dgm:prSet>
      <dgm:spPr/>
    </dgm:pt>
    <dgm:pt modelId="{7170A5AE-1A6B-46B7-94C5-9EBEC9537B35}" type="pres">
      <dgm:prSet presAssocID="{8BE21445-0716-4C5E-8466-74AF7051D8DA}" presName="dummy" presStyleCnt="0"/>
      <dgm:spPr/>
    </dgm:pt>
    <dgm:pt modelId="{E5DC4919-097D-42D9-8F5E-89B2B5649A57}" type="pres">
      <dgm:prSet presAssocID="{83318D2B-4520-4046-AB24-751484EA6D40}" presName="sibTrans" presStyleLbl="sibTrans2D1" presStyleIdx="0" presStyleCnt="4"/>
      <dgm:spPr/>
    </dgm:pt>
    <dgm:pt modelId="{43FD7413-2D8F-460B-8199-88AE7E653265}" type="pres">
      <dgm:prSet presAssocID="{14DE3FD8-CCE7-4CFA-9DB2-A6E47E0E0AC2}" presName="node" presStyleLbl="node1" presStyleIdx="1" presStyleCnt="4">
        <dgm:presLayoutVars>
          <dgm:bulletEnabled val="1"/>
        </dgm:presLayoutVars>
      </dgm:prSet>
      <dgm:spPr/>
    </dgm:pt>
    <dgm:pt modelId="{13899760-4FF8-4F6C-9C91-9929D4C3F1B7}" type="pres">
      <dgm:prSet presAssocID="{14DE3FD8-CCE7-4CFA-9DB2-A6E47E0E0AC2}" presName="dummy" presStyleCnt="0"/>
      <dgm:spPr/>
    </dgm:pt>
    <dgm:pt modelId="{CBC470E5-011E-41B7-AC5F-B130ED06FF95}" type="pres">
      <dgm:prSet presAssocID="{5F6545FE-9991-4533-847F-7B920271829F}" presName="sibTrans" presStyleLbl="sibTrans2D1" presStyleIdx="1" presStyleCnt="4"/>
      <dgm:spPr/>
    </dgm:pt>
    <dgm:pt modelId="{7868F566-E6F4-4157-A5FA-930A57972062}" type="pres">
      <dgm:prSet presAssocID="{8B9C773E-1189-499C-895A-1E6D9BE1C3E7}" presName="node" presStyleLbl="node1" presStyleIdx="2" presStyleCnt="4">
        <dgm:presLayoutVars>
          <dgm:bulletEnabled val="1"/>
        </dgm:presLayoutVars>
      </dgm:prSet>
      <dgm:spPr/>
    </dgm:pt>
    <dgm:pt modelId="{17F2087C-E52D-4842-AB71-5FCD14D8F94F}" type="pres">
      <dgm:prSet presAssocID="{8B9C773E-1189-499C-895A-1E6D9BE1C3E7}" presName="dummy" presStyleCnt="0"/>
      <dgm:spPr/>
    </dgm:pt>
    <dgm:pt modelId="{E3E96C6E-1840-4618-9761-BEB412DE7D5C}" type="pres">
      <dgm:prSet presAssocID="{4DDFD451-4A9C-44B4-BAF0-830CAF6C36C7}" presName="sibTrans" presStyleLbl="sibTrans2D1" presStyleIdx="2" presStyleCnt="4"/>
      <dgm:spPr/>
    </dgm:pt>
    <dgm:pt modelId="{27B11AE6-FED3-43D5-A5BF-D711F7B666D5}" type="pres">
      <dgm:prSet presAssocID="{B7DF4DD7-F6A2-4B13-AC44-B2C6BFE1839C}" presName="node" presStyleLbl="node1" presStyleIdx="3" presStyleCnt="4">
        <dgm:presLayoutVars>
          <dgm:bulletEnabled val="1"/>
        </dgm:presLayoutVars>
      </dgm:prSet>
      <dgm:spPr/>
    </dgm:pt>
    <dgm:pt modelId="{6471FFE0-5BFB-4AC3-B0E5-45E695137922}" type="pres">
      <dgm:prSet presAssocID="{B7DF4DD7-F6A2-4B13-AC44-B2C6BFE1839C}" presName="dummy" presStyleCnt="0"/>
      <dgm:spPr/>
    </dgm:pt>
    <dgm:pt modelId="{A6F1EA6A-B987-4690-8160-7A68FC44C99C}" type="pres">
      <dgm:prSet presAssocID="{DF9BB136-93E0-4262-B378-0CE48C43D151}" presName="sibTrans" presStyleLbl="sibTrans2D1" presStyleIdx="3" presStyleCnt="4"/>
      <dgm:spPr/>
    </dgm:pt>
  </dgm:ptLst>
  <dgm:cxnLst>
    <dgm:cxn modelId="{7354BA1B-3C53-4F34-82EE-26BBCC2D7093}" type="presOf" srcId="{8B9C773E-1189-499C-895A-1E6D9BE1C3E7}" destId="{7868F566-E6F4-4157-A5FA-930A57972062}" srcOrd="0" destOrd="0" presId="urn:microsoft.com/office/officeart/2005/8/layout/radial6"/>
    <dgm:cxn modelId="{32926842-589E-40E3-96D8-7D0510A9FA5E}" type="presOf" srcId="{8BE21445-0716-4C5E-8466-74AF7051D8DA}" destId="{870BB170-2376-4C69-8962-11671DFA5AB4}" srcOrd="0" destOrd="0" presId="urn:microsoft.com/office/officeart/2005/8/layout/radial6"/>
    <dgm:cxn modelId="{E2E8E268-15B8-4652-B558-ECEC87644D9F}" type="presOf" srcId="{0905D8BE-4D02-47AA-8DC8-3268D31DC698}" destId="{AB3B5817-0153-4FBA-BD1E-877072497D52}" srcOrd="0" destOrd="0" presId="urn:microsoft.com/office/officeart/2005/8/layout/radial6"/>
    <dgm:cxn modelId="{961B446B-5526-4BE2-BA76-D5BB7B7D4514}" srcId="{0905D8BE-4D02-47AA-8DC8-3268D31DC698}" destId="{B7DF4DD7-F6A2-4B13-AC44-B2C6BFE1839C}" srcOrd="3" destOrd="0" parTransId="{F3A1640B-3557-4A14-A67B-86901132EC86}" sibTransId="{DF9BB136-93E0-4262-B378-0CE48C43D151}"/>
    <dgm:cxn modelId="{C2C57F6E-7486-4DF2-9AD5-4CEEFE1EFE07}" srcId="{2BA8F239-0026-45A0-BA90-DB5ACE17B6DE}" destId="{0905D8BE-4D02-47AA-8DC8-3268D31DC698}" srcOrd="0" destOrd="0" parTransId="{443FA733-672E-41BF-B50C-5ED51A9856A4}" sibTransId="{E6503FDB-9FF3-4C38-BE27-B407D9B73EC6}"/>
    <dgm:cxn modelId="{2952C870-0D0F-4059-874C-88662FD050ED}" type="presOf" srcId="{5F6545FE-9991-4533-847F-7B920271829F}" destId="{CBC470E5-011E-41B7-AC5F-B130ED06FF95}" srcOrd="0" destOrd="0" presId="urn:microsoft.com/office/officeart/2005/8/layout/radial6"/>
    <dgm:cxn modelId="{F86CF752-A9BA-44B1-9FAF-6F58B421F2AF}" type="presOf" srcId="{DF9BB136-93E0-4262-B378-0CE48C43D151}" destId="{A6F1EA6A-B987-4690-8160-7A68FC44C99C}" srcOrd="0" destOrd="0" presId="urn:microsoft.com/office/officeart/2005/8/layout/radial6"/>
    <dgm:cxn modelId="{89DA805A-067C-497D-9915-0FA1468B3C03}" srcId="{0905D8BE-4D02-47AA-8DC8-3268D31DC698}" destId="{8BE21445-0716-4C5E-8466-74AF7051D8DA}" srcOrd="0" destOrd="0" parTransId="{E7EDB28D-0DD4-4A66-8966-9E6D236D1BC4}" sibTransId="{83318D2B-4520-4046-AB24-751484EA6D40}"/>
    <dgm:cxn modelId="{CDC0A67E-4CAB-4866-83A2-9CE211310770}" type="presOf" srcId="{4DDFD451-4A9C-44B4-BAF0-830CAF6C36C7}" destId="{E3E96C6E-1840-4618-9761-BEB412DE7D5C}" srcOrd="0" destOrd="0" presId="urn:microsoft.com/office/officeart/2005/8/layout/radial6"/>
    <dgm:cxn modelId="{DBBFB7C1-9F0C-40AA-9C89-D5A64D4CB839}" srcId="{0905D8BE-4D02-47AA-8DC8-3268D31DC698}" destId="{14DE3FD8-CCE7-4CFA-9DB2-A6E47E0E0AC2}" srcOrd="1" destOrd="0" parTransId="{92D6EAF0-4828-441B-A9CF-F07406A5463C}" sibTransId="{5F6545FE-9991-4533-847F-7B920271829F}"/>
    <dgm:cxn modelId="{89195DCB-A46F-4F81-9F0B-727E96AEC30F}" type="presOf" srcId="{B7DF4DD7-F6A2-4B13-AC44-B2C6BFE1839C}" destId="{27B11AE6-FED3-43D5-A5BF-D711F7B666D5}" srcOrd="0" destOrd="0" presId="urn:microsoft.com/office/officeart/2005/8/layout/radial6"/>
    <dgm:cxn modelId="{48731DCD-19E5-4568-A019-D3957CD18FFE}" srcId="{0905D8BE-4D02-47AA-8DC8-3268D31DC698}" destId="{8B9C773E-1189-499C-895A-1E6D9BE1C3E7}" srcOrd="2" destOrd="0" parTransId="{2CA5A7F9-7C98-4A67-8551-2F6E87666BB6}" sibTransId="{4DDFD451-4A9C-44B4-BAF0-830CAF6C36C7}"/>
    <dgm:cxn modelId="{CF8C6BCD-5E51-41BA-909D-DF2C720BFFBB}" type="presOf" srcId="{83318D2B-4520-4046-AB24-751484EA6D40}" destId="{E5DC4919-097D-42D9-8F5E-89B2B5649A57}" srcOrd="0" destOrd="0" presId="urn:microsoft.com/office/officeart/2005/8/layout/radial6"/>
    <dgm:cxn modelId="{670D4CDA-A9BA-45DD-96FF-5EDC0E35B012}" type="presOf" srcId="{2BA8F239-0026-45A0-BA90-DB5ACE17B6DE}" destId="{B5D779BD-855F-459F-94AA-45676E000F51}" srcOrd="0" destOrd="0" presId="urn:microsoft.com/office/officeart/2005/8/layout/radial6"/>
    <dgm:cxn modelId="{BF156CF3-B48C-470D-A857-41236EF7095A}" type="presOf" srcId="{14DE3FD8-CCE7-4CFA-9DB2-A6E47E0E0AC2}" destId="{43FD7413-2D8F-460B-8199-88AE7E653265}" srcOrd="0" destOrd="0" presId="urn:microsoft.com/office/officeart/2005/8/layout/radial6"/>
    <dgm:cxn modelId="{710F1B23-16F9-4FDC-9C67-FCF00E02FAB6}" type="presParOf" srcId="{B5D779BD-855F-459F-94AA-45676E000F51}" destId="{AB3B5817-0153-4FBA-BD1E-877072497D52}" srcOrd="0" destOrd="0" presId="urn:microsoft.com/office/officeart/2005/8/layout/radial6"/>
    <dgm:cxn modelId="{CD441068-B705-4344-A302-68E81FF55AFB}" type="presParOf" srcId="{B5D779BD-855F-459F-94AA-45676E000F51}" destId="{870BB170-2376-4C69-8962-11671DFA5AB4}" srcOrd="1" destOrd="0" presId="urn:microsoft.com/office/officeart/2005/8/layout/radial6"/>
    <dgm:cxn modelId="{27E6A7B1-1C38-42BD-83DF-F78837D3DCB4}" type="presParOf" srcId="{B5D779BD-855F-459F-94AA-45676E000F51}" destId="{7170A5AE-1A6B-46B7-94C5-9EBEC9537B35}" srcOrd="2" destOrd="0" presId="urn:microsoft.com/office/officeart/2005/8/layout/radial6"/>
    <dgm:cxn modelId="{A475D039-3203-4DFD-B90C-7110A52F26BF}" type="presParOf" srcId="{B5D779BD-855F-459F-94AA-45676E000F51}" destId="{E5DC4919-097D-42D9-8F5E-89B2B5649A57}" srcOrd="3" destOrd="0" presId="urn:microsoft.com/office/officeart/2005/8/layout/radial6"/>
    <dgm:cxn modelId="{65BF4487-5795-41D9-BADF-5B82A4755D3E}" type="presParOf" srcId="{B5D779BD-855F-459F-94AA-45676E000F51}" destId="{43FD7413-2D8F-460B-8199-88AE7E653265}" srcOrd="4" destOrd="0" presId="urn:microsoft.com/office/officeart/2005/8/layout/radial6"/>
    <dgm:cxn modelId="{2DD8AE00-C811-4F8B-98BB-2EE1DA72D45F}" type="presParOf" srcId="{B5D779BD-855F-459F-94AA-45676E000F51}" destId="{13899760-4FF8-4F6C-9C91-9929D4C3F1B7}" srcOrd="5" destOrd="0" presId="urn:microsoft.com/office/officeart/2005/8/layout/radial6"/>
    <dgm:cxn modelId="{CA18FB1C-7AC0-4E4C-93CE-24D4EDD1C253}" type="presParOf" srcId="{B5D779BD-855F-459F-94AA-45676E000F51}" destId="{CBC470E5-011E-41B7-AC5F-B130ED06FF95}" srcOrd="6" destOrd="0" presId="urn:microsoft.com/office/officeart/2005/8/layout/radial6"/>
    <dgm:cxn modelId="{F849B893-5744-4E43-8DE8-5131A59DE1D5}" type="presParOf" srcId="{B5D779BD-855F-459F-94AA-45676E000F51}" destId="{7868F566-E6F4-4157-A5FA-930A57972062}" srcOrd="7" destOrd="0" presId="urn:microsoft.com/office/officeart/2005/8/layout/radial6"/>
    <dgm:cxn modelId="{2AA46793-5B50-422C-BC1B-3BE2D0F2A6E4}" type="presParOf" srcId="{B5D779BD-855F-459F-94AA-45676E000F51}" destId="{17F2087C-E52D-4842-AB71-5FCD14D8F94F}" srcOrd="8" destOrd="0" presId="urn:microsoft.com/office/officeart/2005/8/layout/radial6"/>
    <dgm:cxn modelId="{BDEC2235-6002-4451-A6C7-BE7429F5572E}" type="presParOf" srcId="{B5D779BD-855F-459F-94AA-45676E000F51}" destId="{E3E96C6E-1840-4618-9761-BEB412DE7D5C}" srcOrd="9" destOrd="0" presId="urn:microsoft.com/office/officeart/2005/8/layout/radial6"/>
    <dgm:cxn modelId="{362EC75F-F6B4-40D3-8D47-565BDF00892E}" type="presParOf" srcId="{B5D779BD-855F-459F-94AA-45676E000F51}" destId="{27B11AE6-FED3-43D5-A5BF-D711F7B666D5}" srcOrd="10" destOrd="0" presId="urn:microsoft.com/office/officeart/2005/8/layout/radial6"/>
    <dgm:cxn modelId="{28E59760-F09B-485C-9403-AA7FBBC1DC17}" type="presParOf" srcId="{B5D779BD-855F-459F-94AA-45676E000F51}" destId="{6471FFE0-5BFB-4AC3-B0E5-45E695137922}" srcOrd="11" destOrd="0" presId="urn:microsoft.com/office/officeart/2005/8/layout/radial6"/>
    <dgm:cxn modelId="{A2642167-C2FD-435F-A4E2-0FCEEB5E4D61}" type="presParOf" srcId="{B5D779BD-855F-459F-94AA-45676E000F51}" destId="{A6F1EA6A-B987-4690-8160-7A68FC44C99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CFF65-5F56-46F0-9924-5BF69A8DC38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0466585-9B71-4FF8-B44C-876551B0DD3E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שנות ה-70 אתיקה בעסקים</a:t>
          </a:r>
        </a:p>
      </dgm:t>
    </dgm:pt>
    <dgm:pt modelId="{3C223FA3-777B-4E67-9B6A-5BC381EE012E}" type="parTrans" cxnId="{809753F0-FF23-47D3-80DC-F7BD77E0973D}">
      <dgm:prSet/>
      <dgm:spPr/>
      <dgm:t>
        <a:bodyPr/>
        <a:lstStyle/>
        <a:p>
          <a:pPr rtl="1"/>
          <a:endParaRPr lang="he-IL"/>
        </a:p>
      </dgm:t>
    </dgm:pt>
    <dgm:pt modelId="{4A39C5A1-4305-4BB7-BB02-0F7D83E6473E}" type="sibTrans" cxnId="{809753F0-FF23-47D3-80DC-F7BD77E0973D}">
      <dgm:prSet/>
      <dgm:spPr/>
      <dgm:t>
        <a:bodyPr/>
        <a:lstStyle/>
        <a:p>
          <a:pPr rtl="1"/>
          <a:endParaRPr lang="he-IL"/>
        </a:p>
      </dgm:t>
    </dgm:pt>
    <dgm:pt modelId="{79843B8F-21D6-421E-AC91-2F9E664B1D99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שנות ה-80 איכות הסביבה</a:t>
          </a:r>
        </a:p>
      </dgm:t>
    </dgm:pt>
    <dgm:pt modelId="{7F6B12D4-ED25-41FC-B57A-12DC97BBFBD6}" type="parTrans" cxnId="{600D460B-248F-48A5-9A9B-38F994316816}">
      <dgm:prSet/>
      <dgm:spPr/>
      <dgm:t>
        <a:bodyPr/>
        <a:lstStyle/>
        <a:p>
          <a:pPr rtl="1"/>
          <a:endParaRPr lang="he-IL"/>
        </a:p>
      </dgm:t>
    </dgm:pt>
    <dgm:pt modelId="{36CD8680-F7C2-4E17-A786-835B1C6593EF}" type="sibTrans" cxnId="{600D460B-248F-48A5-9A9B-38F994316816}">
      <dgm:prSet/>
      <dgm:spPr/>
      <dgm:t>
        <a:bodyPr/>
        <a:lstStyle/>
        <a:p>
          <a:pPr rtl="1"/>
          <a:endParaRPr lang="he-IL"/>
        </a:p>
      </dgm:t>
    </dgm:pt>
    <dgm:pt modelId="{652F0642-1DD1-4E3A-A6A9-9842224DE866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שנות ה-90 זכויות אדם ועובדים</a:t>
          </a:r>
        </a:p>
      </dgm:t>
    </dgm:pt>
    <dgm:pt modelId="{5FF1238A-43B1-4735-9D26-D37DB39A0739}" type="parTrans" cxnId="{652F102B-2D92-495F-895A-98069BE9FC6F}">
      <dgm:prSet/>
      <dgm:spPr/>
      <dgm:t>
        <a:bodyPr/>
        <a:lstStyle/>
        <a:p>
          <a:pPr rtl="1"/>
          <a:endParaRPr lang="he-IL"/>
        </a:p>
      </dgm:t>
    </dgm:pt>
    <dgm:pt modelId="{C3ABA1ED-6368-4A21-910D-1AF9EECF8158}" type="sibTrans" cxnId="{652F102B-2D92-495F-895A-98069BE9FC6F}">
      <dgm:prSet/>
      <dgm:spPr/>
      <dgm:t>
        <a:bodyPr/>
        <a:lstStyle/>
        <a:p>
          <a:pPr rtl="1"/>
          <a:endParaRPr lang="he-IL"/>
        </a:p>
      </dgm:t>
    </dgm:pt>
    <dgm:pt modelId="{A4505EBA-FED1-4815-8E54-13D1EB3AE02E}" type="pres">
      <dgm:prSet presAssocID="{28CCFF65-5F56-46F0-9924-5BF69A8DC38D}" presName="Name0" presStyleCnt="0">
        <dgm:presLayoutVars>
          <dgm:dir/>
          <dgm:resizeHandles val="exact"/>
        </dgm:presLayoutVars>
      </dgm:prSet>
      <dgm:spPr/>
    </dgm:pt>
    <dgm:pt modelId="{6721E291-3195-42F9-A9F8-D78BFE6230DF}" type="pres">
      <dgm:prSet presAssocID="{28CCFF65-5F56-46F0-9924-5BF69A8DC38D}" presName="arrow" presStyleLbl="bgShp" presStyleIdx="0" presStyleCnt="1"/>
      <dgm:spPr/>
    </dgm:pt>
    <dgm:pt modelId="{03984FC0-4808-4051-A929-BA595856D3CF}" type="pres">
      <dgm:prSet presAssocID="{28CCFF65-5F56-46F0-9924-5BF69A8DC38D}" presName="points" presStyleCnt="0"/>
      <dgm:spPr/>
    </dgm:pt>
    <dgm:pt modelId="{64485610-DC84-4BAE-BD6E-7FE5B207AFD7}" type="pres">
      <dgm:prSet presAssocID="{60466585-9B71-4FF8-B44C-876551B0DD3E}" presName="compositeA" presStyleCnt="0"/>
      <dgm:spPr/>
    </dgm:pt>
    <dgm:pt modelId="{704D23E0-8046-450D-8FF2-A1F89A0BE20A}" type="pres">
      <dgm:prSet presAssocID="{60466585-9B71-4FF8-B44C-876551B0DD3E}" presName="textA" presStyleLbl="revTx" presStyleIdx="0" presStyleCnt="3">
        <dgm:presLayoutVars>
          <dgm:bulletEnabled val="1"/>
        </dgm:presLayoutVars>
      </dgm:prSet>
      <dgm:spPr/>
    </dgm:pt>
    <dgm:pt modelId="{C53B13EC-32B1-4D48-A590-0D7A277353BD}" type="pres">
      <dgm:prSet presAssocID="{60466585-9B71-4FF8-B44C-876551B0DD3E}" presName="circleA" presStyleLbl="node1" presStyleIdx="0" presStyleCnt="3"/>
      <dgm:spPr/>
    </dgm:pt>
    <dgm:pt modelId="{77D83E96-D8BB-483D-8629-5ADF16903153}" type="pres">
      <dgm:prSet presAssocID="{60466585-9B71-4FF8-B44C-876551B0DD3E}" presName="spaceA" presStyleCnt="0"/>
      <dgm:spPr/>
    </dgm:pt>
    <dgm:pt modelId="{F744148F-F9DA-4AA2-9437-2BB65E9CA276}" type="pres">
      <dgm:prSet presAssocID="{4A39C5A1-4305-4BB7-BB02-0F7D83E6473E}" presName="space" presStyleCnt="0"/>
      <dgm:spPr/>
    </dgm:pt>
    <dgm:pt modelId="{66A348BE-9845-459C-A9E1-9B3FBF96A245}" type="pres">
      <dgm:prSet presAssocID="{79843B8F-21D6-421E-AC91-2F9E664B1D99}" presName="compositeB" presStyleCnt="0"/>
      <dgm:spPr/>
    </dgm:pt>
    <dgm:pt modelId="{E008DCD8-F70F-43C5-B352-93B66DBC46C3}" type="pres">
      <dgm:prSet presAssocID="{79843B8F-21D6-421E-AC91-2F9E664B1D99}" presName="textB" presStyleLbl="revTx" presStyleIdx="1" presStyleCnt="3">
        <dgm:presLayoutVars>
          <dgm:bulletEnabled val="1"/>
        </dgm:presLayoutVars>
      </dgm:prSet>
      <dgm:spPr/>
    </dgm:pt>
    <dgm:pt modelId="{B46A0334-64FD-4788-B12C-28414878384B}" type="pres">
      <dgm:prSet presAssocID="{79843B8F-21D6-421E-AC91-2F9E664B1D99}" presName="circleB" presStyleLbl="node1" presStyleIdx="1" presStyleCnt="3"/>
      <dgm:spPr/>
    </dgm:pt>
    <dgm:pt modelId="{D06885B3-E831-486D-8D72-FE7C18F94DB1}" type="pres">
      <dgm:prSet presAssocID="{79843B8F-21D6-421E-AC91-2F9E664B1D99}" presName="spaceB" presStyleCnt="0"/>
      <dgm:spPr/>
    </dgm:pt>
    <dgm:pt modelId="{8A93D6E8-307D-48A7-B5BA-80DDC6E9E400}" type="pres">
      <dgm:prSet presAssocID="{36CD8680-F7C2-4E17-A786-835B1C6593EF}" presName="space" presStyleCnt="0"/>
      <dgm:spPr/>
    </dgm:pt>
    <dgm:pt modelId="{B654B50D-78EB-436B-8706-1EE7AF739F04}" type="pres">
      <dgm:prSet presAssocID="{652F0642-1DD1-4E3A-A6A9-9842224DE866}" presName="compositeA" presStyleCnt="0"/>
      <dgm:spPr/>
    </dgm:pt>
    <dgm:pt modelId="{C54655A0-FFA5-4652-AF2C-F83B28276CFE}" type="pres">
      <dgm:prSet presAssocID="{652F0642-1DD1-4E3A-A6A9-9842224DE866}" presName="textA" presStyleLbl="revTx" presStyleIdx="2" presStyleCnt="3">
        <dgm:presLayoutVars>
          <dgm:bulletEnabled val="1"/>
        </dgm:presLayoutVars>
      </dgm:prSet>
      <dgm:spPr/>
    </dgm:pt>
    <dgm:pt modelId="{F8AE29D8-D092-412D-9040-E88FF007B621}" type="pres">
      <dgm:prSet presAssocID="{652F0642-1DD1-4E3A-A6A9-9842224DE866}" presName="circleA" presStyleLbl="node1" presStyleIdx="2" presStyleCnt="3"/>
      <dgm:spPr/>
    </dgm:pt>
    <dgm:pt modelId="{EE64B2F7-4B9C-49F0-A20D-6D16EC1048A4}" type="pres">
      <dgm:prSet presAssocID="{652F0642-1DD1-4E3A-A6A9-9842224DE866}" presName="spaceA" presStyleCnt="0"/>
      <dgm:spPr/>
    </dgm:pt>
  </dgm:ptLst>
  <dgm:cxnLst>
    <dgm:cxn modelId="{600D460B-248F-48A5-9A9B-38F994316816}" srcId="{28CCFF65-5F56-46F0-9924-5BF69A8DC38D}" destId="{79843B8F-21D6-421E-AC91-2F9E664B1D99}" srcOrd="1" destOrd="0" parTransId="{7F6B12D4-ED25-41FC-B57A-12DC97BBFBD6}" sibTransId="{36CD8680-F7C2-4E17-A786-835B1C6593EF}"/>
    <dgm:cxn modelId="{15F89F23-6A80-46F4-801C-7423BF9DAE13}" type="presOf" srcId="{652F0642-1DD1-4E3A-A6A9-9842224DE866}" destId="{C54655A0-FFA5-4652-AF2C-F83B28276CFE}" srcOrd="0" destOrd="0" presId="urn:microsoft.com/office/officeart/2005/8/layout/hProcess11"/>
    <dgm:cxn modelId="{05D1BB26-EC74-43F9-8588-2A72BBD39586}" type="presOf" srcId="{79843B8F-21D6-421E-AC91-2F9E664B1D99}" destId="{E008DCD8-F70F-43C5-B352-93B66DBC46C3}" srcOrd="0" destOrd="0" presId="urn:microsoft.com/office/officeart/2005/8/layout/hProcess11"/>
    <dgm:cxn modelId="{DE32C928-2322-497F-B252-B22EC6ACA14A}" type="presOf" srcId="{28CCFF65-5F56-46F0-9924-5BF69A8DC38D}" destId="{A4505EBA-FED1-4815-8E54-13D1EB3AE02E}" srcOrd="0" destOrd="0" presId="urn:microsoft.com/office/officeart/2005/8/layout/hProcess11"/>
    <dgm:cxn modelId="{652F102B-2D92-495F-895A-98069BE9FC6F}" srcId="{28CCFF65-5F56-46F0-9924-5BF69A8DC38D}" destId="{652F0642-1DD1-4E3A-A6A9-9842224DE866}" srcOrd="2" destOrd="0" parTransId="{5FF1238A-43B1-4735-9D26-D37DB39A0739}" sibTransId="{C3ABA1ED-6368-4A21-910D-1AF9EECF8158}"/>
    <dgm:cxn modelId="{809753F0-FF23-47D3-80DC-F7BD77E0973D}" srcId="{28CCFF65-5F56-46F0-9924-5BF69A8DC38D}" destId="{60466585-9B71-4FF8-B44C-876551B0DD3E}" srcOrd="0" destOrd="0" parTransId="{3C223FA3-777B-4E67-9B6A-5BC381EE012E}" sibTransId="{4A39C5A1-4305-4BB7-BB02-0F7D83E6473E}"/>
    <dgm:cxn modelId="{2E6734FE-580D-4B77-8B48-4948AC73F723}" type="presOf" srcId="{60466585-9B71-4FF8-B44C-876551B0DD3E}" destId="{704D23E0-8046-450D-8FF2-A1F89A0BE20A}" srcOrd="0" destOrd="0" presId="urn:microsoft.com/office/officeart/2005/8/layout/hProcess11"/>
    <dgm:cxn modelId="{75699831-3F40-45AE-B4B4-A6099B0AC7E7}" type="presParOf" srcId="{A4505EBA-FED1-4815-8E54-13D1EB3AE02E}" destId="{6721E291-3195-42F9-A9F8-D78BFE6230DF}" srcOrd="0" destOrd="0" presId="urn:microsoft.com/office/officeart/2005/8/layout/hProcess11"/>
    <dgm:cxn modelId="{C1B3736B-224D-4328-8697-6E11AB628F6C}" type="presParOf" srcId="{A4505EBA-FED1-4815-8E54-13D1EB3AE02E}" destId="{03984FC0-4808-4051-A929-BA595856D3CF}" srcOrd="1" destOrd="0" presId="urn:microsoft.com/office/officeart/2005/8/layout/hProcess11"/>
    <dgm:cxn modelId="{8FEB4D44-51E9-4626-903B-BAF48E471714}" type="presParOf" srcId="{03984FC0-4808-4051-A929-BA595856D3CF}" destId="{64485610-DC84-4BAE-BD6E-7FE5B207AFD7}" srcOrd="0" destOrd="0" presId="urn:microsoft.com/office/officeart/2005/8/layout/hProcess11"/>
    <dgm:cxn modelId="{95CDED9F-9BE4-4919-A959-93BB33BDE6BF}" type="presParOf" srcId="{64485610-DC84-4BAE-BD6E-7FE5B207AFD7}" destId="{704D23E0-8046-450D-8FF2-A1F89A0BE20A}" srcOrd="0" destOrd="0" presId="urn:microsoft.com/office/officeart/2005/8/layout/hProcess11"/>
    <dgm:cxn modelId="{A63D80B6-B2E8-4B55-A4C0-7FA90D0530EA}" type="presParOf" srcId="{64485610-DC84-4BAE-BD6E-7FE5B207AFD7}" destId="{C53B13EC-32B1-4D48-A590-0D7A277353BD}" srcOrd="1" destOrd="0" presId="urn:microsoft.com/office/officeart/2005/8/layout/hProcess11"/>
    <dgm:cxn modelId="{F56319DE-E91F-4715-835D-7542AAF7D6B5}" type="presParOf" srcId="{64485610-DC84-4BAE-BD6E-7FE5B207AFD7}" destId="{77D83E96-D8BB-483D-8629-5ADF16903153}" srcOrd="2" destOrd="0" presId="urn:microsoft.com/office/officeart/2005/8/layout/hProcess11"/>
    <dgm:cxn modelId="{90FF3593-16CA-4BD2-82A3-A5302BA36599}" type="presParOf" srcId="{03984FC0-4808-4051-A929-BA595856D3CF}" destId="{F744148F-F9DA-4AA2-9437-2BB65E9CA276}" srcOrd="1" destOrd="0" presId="urn:microsoft.com/office/officeart/2005/8/layout/hProcess11"/>
    <dgm:cxn modelId="{534F02B6-9AED-4189-9EE6-628076D8F73D}" type="presParOf" srcId="{03984FC0-4808-4051-A929-BA595856D3CF}" destId="{66A348BE-9845-459C-A9E1-9B3FBF96A245}" srcOrd="2" destOrd="0" presId="urn:microsoft.com/office/officeart/2005/8/layout/hProcess11"/>
    <dgm:cxn modelId="{52B191B8-8CE0-4CC4-8613-1EB13B6AEB50}" type="presParOf" srcId="{66A348BE-9845-459C-A9E1-9B3FBF96A245}" destId="{E008DCD8-F70F-43C5-B352-93B66DBC46C3}" srcOrd="0" destOrd="0" presId="urn:microsoft.com/office/officeart/2005/8/layout/hProcess11"/>
    <dgm:cxn modelId="{86301D30-F7B8-400D-B7EE-CA752D853B34}" type="presParOf" srcId="{66A348BE-9845-459C-A9E1-9B3FBF96A245}" destId="{B46A0334-64FD-4788-B12C-28414878384B}" srcOrd="1" destOrd="0" presId="urn:microsoft.com/office/officeart/2005/8/layout/hProcess11"/>
    <dgm:cxn modelId="{501F6F45-6B1B-4086-87C7-1AB60374954D}" type="presParOf" srcId="{66A348BE-9845-459C-A9E1-9B3FBF96A245}" destId="{D06885B3-E831-486D-8D72-FE7C18F94DB1}" srcOrd="2" destOrd="0" presId="urn:microsoft.com/office/officeart/2005/8/layout/hProcess11"/>
    <dgm:cxn modelId="{444E319B-6B0E-4081-936D-7B6C0AE50527}" type="presParOf" srcId="{03984FC0-4808-4051-A929-BA595856D3CF}" destId="{8A93D6E8-307D-48A7-B5BA-80DDC6E9E400}" srcOrd="3" destOrd="0" presId="urn:microsoft.com/office/officeart/2005/8/layout/hProcess11"/>
    <dgm:cxn modelId="{57E39081-54B7-40A1-AAE2-F6D2E1505547}" type="presParOf" srcId="{03984FC0-4808-4051-A929-BA595856D3CF}" destId="{B654B50D-78EB-436B-8706-1EE7AF739F04}" srcOrd="4" destOrd="0" presId="urn:microsoft.com/office/officeart/2005/8/layout/hProcess11"/>
    <dgm:cxn modelId="{94A1882F-9B90-4B43-9047-59747700AE51}" type="presParOf" srcId="{B654B50D-78EB-436B-8706-1EE7AF739F04}" destId="{C54655A0-FFA5-4652-AF2C-F83B28276CFE}" srcOrd="0" destOrd="0" presId="urn:microsoft.com/office/officeart/2005/8/layout/hProcess11"/>
    <dgm:cxn modelId="{20E8F453-111E-49C1-8DAF-4603F42D8A75}" type="presParOf" srcId="{B654B50D-78EB-436B-8706-1EE7AF739F04}" destId="{F8AE29D8-D092-412D-9040-E88FF007B621}" srcOrd="1" destOrd="0" presId="urn:microsoft.com/office/officeart/2005/8/layout/hProcess11"/>
    <dgm:cxn modelId="{2D6B8C3B-CC50-4B88-8F2A-83D3818026CD}" type="presParOf" srcId="{B654B50D-78EB-436B-8706-1EE7AF739F04}" destId="{EE64B2F7-4B9C-49F0-A20D-6D16EC1048A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E00AD-4640-46C4-89CF-23C6DFBB561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B002310-B0F9-43BA-9E82-B0ED20327FA7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הממדים והכוח של התאגיד מקנים לו השפעה על הסדר החברתי ואחריות לקידום רווחת החברה</a:t>
          </a:r>
        </a:p>
      </dgm:t>
    </dgm:pt>
    <dgm:pt modelId="{45CC3E64-2EF4-41BE-89E7-52A5885C8288}" type="parTrans" cxnId="{F799A249-6316-4CA2-AAD9-90B9C00D2CB5}">
      <dgm:prSet/>
      <dgm:spPr/>
      <dgm:t>
        <a:bodyPr/>
        <a:lstStyle/>
        <a:p>
          <a:pPr rtl="1"/>
          <a:endParaRPr lang="he-IL"/>
        </a:p>
      </dgm:t>
    </dgm:pt>
    <dgm:pt modelId="{60E0209C-170B-4F96-B804-70FFC51AB225}" type="sibTrans" cxnId="{F799A249-6316-4CA2-AAD9-90B9C00D2CB5}">
      <dgm:prSet/>
      <dgm:spPr/>
      <dgm:t>
        <a:bodyPr/>
        <a:lstStyle/>
        <a:p>
          <a:pPr rtl="1"/>
          <a:endParaRPr lang="he-IL"/>
        </a:p>
      </dgm:t>
    </dgm:pt>
    <dgm:pt modelId="{6582C604-4273-4612-9A6C-6CB0B49106E0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האחריות החברתית של התאגיד היא לחתור בהתמדה להשאת רווחים</a:t>
          </a:r>
        </a:p>
      </dgm:t>
    </dgm:pt>
    <dgm:pt modelId="{BCEA26A3-6D1A-46E2-9528-C3A138D8C331}" type="parTrans" cxnId="{8C1F4BDE-915D-4BB0-84E7-E6A6557633C5}">
      <dgm:prSet/>
      <dgm:spPr/>
      <dgm:t>
        <a:bodyPr/>
        <a:lstStyle/>
        <a:p>
          <a:pPr rtl="1"/>
          <a:endParaRPr lang="he-IL"/>
        </a:p>
      </dgm:t>
    </dgm:pt>
    <dgm:pt modelId="{1A2D445B-AC07-43DC-B107-EE20AFF81632}" type="sibTrans" cxnId="{8C1F4BDE-915D-4BB0-84E7-E6A6557633C5}">
      <dgm:prSet/>
      <dgm:spPr/>
      <dgm:t>
        <a:bodyPr/>
        <a:lstStyle/>
        <a:p>
          <a:pPr rtl="1"/>
          <a:endParaRPr lang="he-IL"/>
        </a:p>
      </dgm:t>
    </dgm:pt>
    <dgm:pt modelId="{D0E20989-BC52-4D08-8296-198B24944CE9}" type="pres">
      <dgm:prSet presAssocID="{B25E00AD-4640-46C4-89CF-23C6DFBB561F}" presName="diagram" presStyleCnt="0">
        <dgm:presLayoutVars>
          <dgm:dir/>
          <dgm:resizeHandles val="exact"/>
        </dgm:presLayoutVars>
      </dgm:prSet>
      <dgm:spPr/>
    </dgm:pt>
    <dgm:pt modelId="{492FF3BE-DCAF-4852-A6BA-FC9FFE970DC2}" type="pres">
      <dgm:prSet presAssocID="{DB002310-B0F9-43BA-9E82-B0ED20327FA7}" presName="arrow" presStyleLbl="node1" presStyleIdx="0" presStyleCnt="2">
        <dgm:presLayoutVars>
          <dgm:bulletEnabled val="1"/>
        </dgm:presLayoutVars>
      </dgm:prSet>
      <dgm:spPr/>
    </dgm:pt>
    <dgm:pt modelId="{58C3D95B-2DF0-4761-A4FD-2E6E32588F8A}" type="pres">
      <dgm:prSet presAssocID="{6582C604-4273-4612-9A6C-6CB0B49106E0}" presName="arrow" presStyleLbl="node1" presStyleIdx="1" presStyleCnt="2">
        <dgm:presLayoutVars>
          <dgm:bulletEnabled val="1"/>
        </dgm:presLayoutVars>
      </dgm:prSet>
      <dgm:spPr/>
    </dgm:pt>
  </dgm:ptLst>
  <dgm:cxnLst>
    <dgm:cxn modelId="{4206FF2E-0FAE-41FB-8A85-BD7EDF9FB26E}" type="presOf" srcId="{DB002310-B0F9-43BA-9E82-B0ED20327FA7}" destId="{492FF3BE-DCAF-4852-A6BA-FC9FFE970DC2}" srcOrd="0" destOrd="0" presId="urn:microsoft.com/office/officeart/2005/8/layout/arrow5"/>
    <dgm:cxn modelId="{F799A249-6316-4CA2-AAD9-90B9C00D2CB5}" srcId="{B25E00AD-4640-46C4-89CF-23C6DFBB561F}" destId="{DB002310-B0F9-43BA-9E82-B0ED20327FA7}" srcOrd="0" destOrd="0" parTransId="{45CC3E64-2EF4-41BE-89E7-52A5885C8288}" sibTransId="{60E0209C-170B-4F96-B804-70FFC51AB225}"/>
    <dgm:cxn modelId="{43E3334A-309C-4F1B-887D-4B7310131F34}" type="presOf" srcId="{B25E00AD-4640-46C4-89CF-23C6DFBB561F}" destId="{D0E20989-BC52-4D08-8296-198B24944CE9}" srcOrd="0" destOrd="0" presId="urn:microsoft.com/office/officeart/2005/8/layout/arrow5"/>
    <dgm:cxn modelId="{8B6787D2-C40B-42B8-A3DE-B5BF4934DBD3}" type="presOf" srcId="{6582C604-4273-4612-9A6C-6CB0B49106E0}" destId="{58C3D95B-2DF0-4761-A4FD-2E6E32588F8A}" srcOrd="0" destOrd="0" presId="urn:microsoft.com/office/officeart/2005/8/layout/arrow5"/>
    <dgm:cxn modelId="{8C1F4BDE-915D-4BB0-84E7-E6A6557633C5}" srcId="{B25E00AD-4640-46C4-89CF-23C6DFBB561F}" destId="{6582C604-4273-4612-9A6C-6CB0B49106E0}" srcOrd="1" destOrd="0" parTransId="{BCEA26A3-6D1A-46E2-9528-C3A138D8C331}" sibTransId="{1A2D445B-AC07-43DC-B107-EE20AFF81632}"/>
    <dgm:cxn modelId="{24B8143A-5EE4-49F2-A96D-1645186A4CA7}" type="presParOf" srcId="{D0E20989-BC52-4D08-8296-198B24944CE9}" destId="{492FF3BE-DCAF-4852-A6BA-FC9FFE970DC2}" srcOrd="0" destOrd="0" presId="urn:microsoft.com/office/officeart/2005/8/layout/arrow5"/>
    <dgm:cxn modelId="{70A2294E-6644-4B42-8200-A01B7D98AC97}" type="presParOf" srcId="{D0E20989-BC52-4D08-8296-198B24944CE9}" destId="{58C3D95B-2DF0-4761-A4FD-2E6E32588F8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1EA6A-B987-4690-8160-7A68FC44C99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96C6E-1840-4618-9761-BEB412DE7D5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470E5-011E-41B7-AC5F-B130ED06FF95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C4919-097D-42D9-8F5E-89B2B5649A57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B5817-0153-4FBA-BD1E-877072497D52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כלכלי, משפטי, מוסרי, </a:t>
          </a:r>
          <a:r>
            <a:rPr lang="he-IL" sz="2300" kern="1200" dirty="0" err="1">
              <a:latin typeface="Varela Round" panose="00000500000000000000" pitchFamily="2" charset="-79"/>
              <a:cs typeface="Varela Round" panose="00000500000000000000" pitchFamily="2" charset="-79"/>
            </a:rPr>
            <a:t>פילטרופי</a:t>
          </a:r>
          <a:endParaRPr lang="he-IL" sz="23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385569" y="2030903"/>
        <a:ext cx="1356860" cy="1356860"/>
      </dsp:txXfrm>
    </dsp:sp>
    <dsp:sp modelId="{870BB170-2376-4C69-8962-11671DFA5AB4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רשויות השלטון</a:t>
          </a:r>
        </a:p>
      </dsp:txBody>
      <dsp:txXfrm>
        <a:off x="3589098" y="199168"/>
        <a:ext cx="949803" cy="949803"/>
      </dsp:txXfrm>
    </dsp:sp>
    <dsp:sp modelId="{43FD7413-2D8F-460B-8199-88AE7E653265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החברה האזרחית</a:t>
          </a:r>
        </a:p>
      </dsp:txBody>
      <dsp:txXfrm>
        <a:off x="5624361" y="2234431"/>
        <a:ext cx="949803" cy="949803"/>
      </dsp:txXfrm>
    </dsp:sp>
    <dsp:sp modelId="{7868F566-E6F4-4157-A5FA-930A57972062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המגזר העסקי</a:t>
          </a:r>
        </a:p>
      </dsp:txBody>
      <dsp:txXfrm>
        <a:off x="3589098" y="4269695"/>
        <a:ext cx="949803" cy="949803"/>
      </dsp:txXfrm>
    </dsp:sp>
    <dsp:sp modelId="{27B11AE6-FED3-43D5-A5BF-D711F7B666D5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הסביבה</a:t>
          </a:r>
        </a:p>
      </dsp:txBody>
      <dsp:txXfrm>
        <a:off x="1553834" y="2234431"/>
        <a:ext cx="949803" cy="94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1E291-3195-42F9-A9F8-D78BFE6230DF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D23E0-8046-450D-8FF2-A1F89A0BE20A}">
      <dsp:nvSpPr>
        <dsp:cNvPr id="0" name=""/>
        <dsp:cNvSpPr/>
      </dsp:nvSpPr>
      <dsp:spPr>
        <a:xfrm>
          <a:off x="3571" y="0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שנות ה-70 אתיקה בעסקים</a:t>
          </a:r>
        </a:p>
      </dsp:txBody>
      <dsp:txXfrm>
        <a:off x="3571" y="0"/>
        <a:ext cx="2357437" cy="2167466"/>
      </dsp:txXfrm>
    </dsp:sp>
    <dsp:sp modelId="{C53B13EC-32B1-4D48-A590-0D7A277353BD}">
      <dsp:nvSpPr>
        <dsp:cNvPr id="0" name=""/>
        <dsp:cNvSpPr/>
      </dsp:nvSpPr>
      <dsp:spPr>
        <a:xfrm>
          <a:off x="91135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8DCD8-F70F-43C5-B352-93B66DBC46C3}">
      <dsp:nvSpPr>
        <dsp:cNvPr id="0" name=""/>
        <dsp:cNvSpPr/>
      </dsp:nvSpPr>
      <dsp:spPr>
        <a:xfrm>
          <a:off x="2478881" y="3251200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שנות ה-80 איכות הסביבה</a:t>
          </a:r>
        </a:p>
      </dsp:txBody>
      <dsp:txXfrm>
        <a:off x="2478881" y="3251200"/>
        <a:ext cx="2357437" cy="2167466"/>
      </dsp:txXfrm>
    </dsp:sp>
    <dsp:sp modelId="{B46A0334-64FD-4788-B12C-28414878384B}">
      <dsp:nvSpPr>
        <dsp:cNvPr id="0" name=""/>
        <dsp:cNvSpPr/>
      </dsp:nvSpPr>
      <dsp:spPr>
        <a:xfrm>
          <a:off x="338666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655A0-FFA5-4652-AF2C-F83B28276CFE}">
      <dsp:nvSpPr>
        <dsp:cNvPr id="0" name=""/>
        <dsp:cNvSpPr/>
      </dsp:nvSpPr>
      <dsp:spPr>
        <a:xfrm>
          <a:off x="4954190" y="0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שנות ה-90 זכויות אדם ועובדים</a:t>
          </a:r>
        </a:p>
      </dsp:txBody>
      <dsp:txXfrm>
        <a:off x="4954190" y="0"/>
        <a:ext cx="2357437" cy="2167466"/>
      </dsp:txXfrm>
    </dsp:sp>
    <dsp:sp modelId="{F8AE29D8-D092-412D-9040-E88FF007B621}">
      <dsp:nvSpPr>
        <dsp:cNvPr id="0" name=""/>
        <dsp:cNvSpPr/>
      </dsp:nvSpPr>
      <dsp:spPr>
        <a:xfrm>
          <a:off x="586197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FF3BE-DCAF-4852-A6BA-FC9FFE970DC2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הממדים והכוח של התאגיד מקנים לו השפעה על הסדר החברתי ואחריות לקידום רווחת החברה</a:t>
          </a:r>
        </a:p>
      </dsp:txBody>
      <dsp:txXfrm rot="5400000">
        <a:off x="1764" y="1727067"/>
        <a:ext cx="3241476" cy="1964531"/>
      </dsp:txXfrm>
    </dsp:sp>
    <dsp:sp modelId="{58C3D95B-2DF0-4761-A4FD-2E6E32588F8A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האחריות החברתית של התאגיד היא לחתור בהתמדה להשאת רווחים</a:t>
          </a:r>
        </a:p>
      </dsp:txBody>
      <dsp:txXfrm rot="-5400000">
        <a:off x="4884761" y="1727068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64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89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046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442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97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100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842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25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23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93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28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629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63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9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986052-C7E3-42BA-B662-70E7A66DE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C02E58B-530C-4289-BEB2-1EEDE27AA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B2FEA8-F0FE-4BEC-A04C-31FCD04F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B9DD-22F4-4970-989F-D5B385D5CFAE}" type="datetimeFigureOut">
              <a:rPr lang="he-IL" smtClean="0"/>
              <a:t>ו'/תמוז/תש"ף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F94DC7-14EA-41CA-AFF7-78B51180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73F385-5C57-4C1E-8336-5792A0E8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22B4-99D2-4C75-ACD9-1744CD3BA1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  <p:sldLayoutId id="2147483672" r:id="rId13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maala.org.il/maalacsrindex/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התפתחות הרעיון של אחריות חברתית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1397B0F-4853-4182-875E-23E75B3D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85" y="2167572"/>
            <a:ext cx="7143750" cy="315277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2CC5813-3E3D-41A5-9008-F66F5D188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435" y="2384425"/>
            <a:ext cx="22669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9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אחריות חברתית תאגידית - משימה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518982"/>
            <a:ext cx="8141047" cy="4153058"/>
          </a:xfrm>
        </p:spPr>
        <p:txBody>
          <a:bodyPr>
            <a:normAutofit fontScale="92500"/>
          </a:bodyPr>
          <a:lstStyle/>
          <a:p>
            <a:r>
              <a:rPr lang="he-IL" sz="3600" dirty="0"/>
              <a:t>חפשו חברה המתייחסת באתר האינטרנט שלה לנושא האחריות החברתית תאגידית.</a:t>
            </a:r>
          </a:p>
          <a:p>
            <a:r>
              <a:rPr lang="he-IL" sz="3600" dirty="0"/>
              <a:t>כתבו איך זה בה לידי ביטוי בפעילות החברה.</a:t>
            </a:r>
          </a:p>
          <a:p>
            <a:r>
              <a:rPr lang="he-IL" sz="3600" dirty="0"/>
              <a:t>תנו דוגמאות לתחומים או פרויקטים בהם החברה מבטאת את האחריות החברתית.</a:t>
            </a:r>
          </a:p>
          <a:p>
            <a:pPr marL="96848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349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אחריות חברתית תאגידית - דוגמאות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2B27731-891D-4B8F-B973-6CB66F06C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759"/>
            <a:ext cx="12192000" cy="43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9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אחריות חברתית תאגידית - דוגמאות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5B59F94-FF1D-47AD-B078-E83F0FC1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17" y="1073200"/>
            <a:ext cx="81629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גישות שונות בנושא אחריות חברתית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56A34101-8EE0-4C69-8DBA-A95F7D902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98564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39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447FF58-FD84-44F9-91B5-EED5CF5A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15" y="213652"/>
            <a:ext cx="1428750" cy="142875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7E2DCC9-B479-4B3D-A971-E78676547B94}"/>
              </a:ext>
            </a:extLst>
          </p:cNvPr>
          <p:cNvSpPr txBox="1"/>
          <p:nvPr/>
        </p:nvSpPr>
        <p:spPr>
          <a:xfrm>
            <a:off x="5247249" y="219087"/>
            <a:ext cx="45438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6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דירוג מעלה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23C20F2-D489-4821-9123-7359DED97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91" y="1231557"/>
            <a:ext cx="6729046" cy="378324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36C5F4A-B1CE-4930-AEAE-36A064524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36497"/>
            <a:ext cx="5552048" cy="312150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5BEF3BE6-1F7F-45D3-9AE2-BE474B52D866}"/>
              </a:ext>
            </a:extLst>
          </p:cNvPr>
          <p:cNvSpPr/>
          <p:nvPr/>
        </p:nvSpPr>
        <p:spPr>
          <a:xfrm>
            <a:off x="1374453" y="651478"/>
            <a:ext cx="3771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http://www.maala.org.il/maalacsrindex/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63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גישות/השערות שונות בנושא אחריות חברתית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7A978A0-C84D-4F20-8797-5E07C7770220}"/>
              </a:ext>
            </a:extLst>
          </p:cNvPr>
          <p:cNvSpPr txBox="1"/>
          <p:nvPr/>
        </p:nvSpPr>
        <p:spPr>
          <a:xfrm>
            <a:off x="10190480" y="1209040"/>
            <a:ext cx="1117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/>
              <a:t>1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EE7CCEA-225A-45CA-9D95-B386C388A1F1}"/>
              </a:ext>
            </a:extLst>
          </p:cNvPr>
          <p:cNvSpPr txBox="1"/>
          <p:nvPr/>
        </p:nvSpPr>
        <p:spPr>
          <a:xfrm>
            <a:off x="1442720" y="1393705"/>
            <a:ext cx="85648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עלות להשקעה באחריות חברתית.</a:t>
            </a: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שיפור הביצועים החברתיים סביבתיים של החברה מגדיל את עלויות התפעול ומקטין את הרווח.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DDB0495-0DA5-4455-A0A7-F1169F8E691A}"/>
              </a:ext>
            </a:extLst>
          </p:cNvPr>
          <p:cNvSpPr txBox="1"/>
          <p:nvPr/>
        </p:nvSpPr>
        <p:spPr>
          <a:xfrm>
            <a:off x="10190480" y="2547068"/>
            <a:ext cx="1117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/>
              <a:t>2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2D469C6-D0F1-441A-8996-43A8C16120F7}"/>
              </a:ext>
            </a:extLst>
          </p:cNvPr>
          <p:cNvSpPr txBox="1"/>
          <p:nvPr/>
        </p:nvSpPr>
        <p:spPr>
          <a:xfrm>
            <a:off x="1442720" y="2639471"/>
            <a:ext cx="856488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משתלם להיות אחראים חברתית. </a:t>
            </a: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שיפור הביצועים החברתיים סביבתיים של החברה עשוי להקטין את עלויות התפעול באמצעות שיפור מערכת היחסים של החברה עם הסביבה.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FBB2B5A-8634-49A7-959B-61085DB288E6}"/>
              </a:ext>
            </a:extLst>
          </p:cNvPr>
          <p:cNvSpPr txBox="1"/>
          <p:nvPr/>
        </p:nvSpPr>
        <p:spPr>
          <a:xfrm>
            <a:off x="10190480" y="4069903"/>
            <a:ext cx="1117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/>
              <a:t>3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FC88E06-60E0-454C-850F-E52B91FBAC61}"/>
              </a:ext>
            </a:extLst>
          </p:cNvPr>
          <p:cNvSpPr txBox="1"/>
          <p:nvPr/>
        </p:nvSpPr>
        <p:spPr>
          <a:xfrm>
            <a:off x="1442720" y="4254568"/>
            <a:ext cx="85648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אין עלות להשקעה באחריות חברתית. </a:t>
            </a: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שיפור הביצועים החברתיים סביבתיים של החברה מתקזז עם עלויות התפעול ולא פוגע בעמדה התחרותית של החברה.</a:t>
            </a:r>
          </a:p>
        </p:txBody>
      </p:sp>
    </p:spTree>
    <p:extLst>
      <p:ext uri="{BB962C8B-B14F-4D97-AF65-F5344CB8AC3E}">
        <p14:creationId xmlns:p14="http://schemas.microsoft.com/office/powerpoint/2010/main" val="39646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9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דוגמאות בנושא אחריות חברתית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57DDB45-178D-4A0C-9E8A-060D43FA9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2" y="1165169"/>
            <a:ext cx="76390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דוגמאות בנושא אחריות חברתית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346E894-EE23-4B63-BA2F-FF9454E5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14" y="1280127"/>
            <a:ext cx="7229475" cy="30575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D17D482-FBC5-4AEF-9D51-C57652569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454455"/>
            <a:ext cx="8375266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olidFill>
                  <a:srgbClr val="192A72"/>
                </a:solidFill>
              </a:rPr>
              <a:t>לסיכום - מה למדנו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/>
          <a:lstStyle/>
          <a:p>
            <a:pPr marL="342900" indent="-342900"/>
            <a:r>
              <a:rPr lang="he-IL" b="1" dirty="0"/>
              <a:t>אחריות חברתית תאגידית בארגונים</a:t>
            </a:r>
          </a:p>
          <a:p>
            <a:pPr marL="342900" indent="-342900"/>
            <a:r>
              <a:rPr lang="he-IL" b="1" dirty="0"/>
              <a:t>גישות שונות בנושא אחריות חברתית ותאגידית</a:t>
            </a:r>
          </a:p>
          <a:p>
            <a:pPr marL="0" lvl="0" indent="0" defTabSz="457200">
              <a:spcAft>
                <a:spcPts val="0"/>
              </a:spcAft>
              <a:buNone/>
              <a:defRPr/>
            </a:pPr>
            <a:endParaRPr lang="he-IL" b="1" dirty="0">
              <a:latin typeface="Century Gothic" panose="020B0502020202020204"/>
              <a:cs typeface="Arial" panose="020B0604020202020204" pitchFamily="34" charset="0"/>
            </a:endParaRPr>
          </a:p>
          <a:p>
            <a:pPr marL="0" lvl="0" indent="0" algn="l" defTabSz="457200">
              <a:spcAft>
                <a:spcPts val="0"/>
              </a:spcAft>
              <a:buNone/>
              <a:defRPr/>
            </a:pPr>
            <a:r>
              <a:rPr lang="he-IL" b="1" dirty="0"/>
              <a:t>בהצלחה!</a:t>
            </a: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4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אתיקה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מגמת ניהול עסקי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חמוטל כהן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/>
          <a:lstStyle/>
          <a:p>
            <a:pPr marL="342900" indent="-342900"/>
            <a:r>
              <a:rPr lang="he-IL" b="1" dirty="0"/>
              <a:t>אחריות חברתית תאגידית בארגונים</a:t>
            </a:r>
          </a:p>
          <a:p>
            <a:pPr marL="342900" indent="-342900"/>
            <a:r>
              <a:rPr lang="he-IL" b="1" dirty="0"/>
              <a:t>גישות שונות בנושא אחריות חברתית ותאגידית</a:t>
            </a:r>
          </a:p>
          <a:p>
            <a:pPr marL="96848" indent="0">
              <a:lnSpc>
                <a:spcPct val="200000"/>
              </a:lnSpc>
              <a:buNone/>
            </a:pP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שם הפרק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אתיקה – אחריות חברתית תאגידית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אחריות תאגידית</a:t>
            </a:r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38D9EC58-1CA3-4E01-81F8-4CD43ED7E4F8}"/>
              </a:ext>
            </a:extLst>
          </p:cNvPr>
          <p:cNvSpPr/>
          <p:nvPr/>
        </p:nvSpPr>
        <p:spPr>
          <a:xfrm>
            <a:off x="5319848" y="1101631"/>
            <a:ext cx="2461483" cy="1284962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הרמה הפיננסית – להניב רווחים</a:t>
            </a: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E20457A2-ADC1-4565-A6BE-183DF0A92062}"/>
              </a:ext>
            </a:extLst>
          </p:cNvPr>
          <p:cNvSpPr/>
          <p:nvPr/>
        </p:nvSpPr>
        <p:spPr>
          <a:xfrm>
            <a:off x="5319843" y="2466793"/>
            <a:ext cx="2461483" cy="1277115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12B4B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הרמה החוקית – לעמוד בחוק</a:t>
            </a: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F6940ABE-535F-4B52-87B3-9A6797AC11BF}"/>
              </a:ext>
            </a:extLst>
          </p:cNvPr>
          <p:cNvSpPr/>
          <p:nvPr/>
        </p:nvSpPr>
        <p:spPr>
          <a:xfrm>
            <a:off x="5319848" y="3863226"/>
            <a:ext cx="2461483" cy="136236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הרמה האתית – מעבר לחוק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13EC6135-679D-4B97-A268-B553D9DADA24}"/>
              </a:ext>
            </a:extLst>
          </p:cNvPr>
          <p:cNvSpPr/>
          <p:nvPr/>
        </p:nvSpPr>
        <p:spPr>
          <a:xfrm>
            <a:off x="5319844" y="5329296"/>
            <a:ext cx="2461483" cy="13623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הרמה הפילנתרופית – תרומה לחברה</a:t>
            </a:r>
          </a:p>
        </p:txBody>
      </p:sp>
    </p:spTree>
    <p:extLst>
      <p:ext uri="{BB962C8B-B14F-4D97-AF65-F5344CB8AC3E}">
        <p14:creationId xmlns:p14="http://schemas.microsoft.com/office/powerpoint/2010/main" val="39501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אחריות חברתית תאגידית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06713" y="1282731"/>
            <a:ext cx="6545927" cy="4820858"/>
          </a:xfrm>
        </p:spPr>
        <p:txBody>
          <a:bodyPr>
            <a:noAutofit/>
          </a:bodyPr>
          <a:lstStyle/>
          <a:p>
            <a:pPr marL="96848" indent="0" fontAlgn="base">
              <a:buNone/>
            </a:pPr>
            <a:r>
              <a:rPr lang="he-IL" sz="4000" dirty="0"/>
              <a:t>הכרת התאגיד בחובתו המתמדת להיענות לציפיות הלגיטימיות של בעלי העניין המושפעים מפעילותו, ולתרום לרווחתם באמצעות שילובם של שיקולים מוסריים, חברתיים וסביבתיים בהחלטותיו העסקיות.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202002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9E929B14-31F2-4996-B284-3808B71D1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799470"/>
              </p:ext>
            </p:extLst>
          </p:nvPr>
        </p:nvGraphicFramePr>
        <p:xfrm>
          <a:off x="2" y="12623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3600" dirty="0"/>
              <a:t>אחריות חברתית של ארגונים</a:t>
            </a:r>
          </a:p>
        </p:txBody>
      </p:sp>
      <p:sp>
        <p:nvSpPr>
          <p:cNvPr id="9" name="חץ: ימינה 8">
            <a:extLst>
              <a:ext uri="{FF2B5EF4-FFF2-40B4-BE49-F238E27FC236}">
                <a16:creationId xmlns:a16="http://schemas.microsoft.com/office/drawing/2014/main" id="{80FA446F-4EFE-4FBD-9B15-882E984E1AB7}"/>
              </a:ext>
            </a:extLst>
          </p:cNvPr>
          <p:cNvSpPr/>
          <p:nvPr/>
        </p:nvSpPr>
        <p:spPr>
          <a:xfrm rot="3101718">
            <a:off x="2375689" y="2276900"/>
            <a:ext cx="1239520" cy="720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כלפי פנים</a:t>
            </a:r>
          </a:p>
        </p:txBody>
      </p:sp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91DE784A-3920-46F5-98A1-AE5DF7AF408B}"/>
              </a:ext>
            </a:extLst>
          </p:cNvPr>
          <p:cNvSpPr/>
          <p:nvPr/>
        </p:nvSpPr>
        <p:spPr>
          <a:xfrm rot="19160608">
            <a:off x="4666389" y="2392023"/>
            <a:ext cx="1239520" cy="720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כלפי חוץ</a:t>
            </a:r>
          </a:p>
        </p:txBody>
      </p:sp>
    </p:spTree>
    <p:extLst>
      <p:ext uri="{BB962C8B-B14F-4D97-AF65-F5344CB8AC3E}">
        <p14:creationId xmlns:p14="http://schemas.microsoft.com/office/powerpoint/2010/main" val="274563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התפתחות הרעיון של אחריות חברתית</a:t>
            </a: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8127D981-ABF5-4451-8E8F-EF4E22896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379314"/>
              </p:ext>
            </p:extLst>
          </p:nvPr>
        </p:nvGraphicFramePr>
        <p:xfrm>
          <a:off x="1290320" y="9327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518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התפתחות הרעיון של אחריות חברתית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9739E33-6615-4BF4-AEC6-543843A30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211850"/>
            <a:ext cx="8398510" cy="52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433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374</Words>
  <Application>Microsoft Office PowerPoint</Application>
  <PresentationFormat>Widescreen</PresentationFormat>
  <Paragraphs>60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Varela Round</vt:lpstr>
      <vt:lpstr>ערכת נושא Office</vt:lpstr>
      <vt:lpstr>מערכת שידורים לאומית</vt:lpstr>
      <vt:lpstr>אתיקה</vt:lpstr>
      <vt:lpstr>מה נלמד היום </vt:lpstr>
      <vt:lpstr>שם הפרק</vt:lpstr>
      <vt:lpstr>אחריות תאגידית</vt:lpstr>
      <vt:lpstr>אחריות חברתית תאגידית</vt:lpstr>
      <vt:lpstr>אחריות חברתית של ארגונים</vt:lpstr>
      <vt:lpstr>התפתחות הרעיון של אחריות חברתית</vt:lpstr>
      <vt:lpstr>התפתחות הרעיון של אחריות חברתית</vt:lpstr>
      <vt:lpstr>התפתחות הרעיון של אחריות חברתית</vt:lpstr>
      <vt:lpstr>אחריות חברתית תאגידית - משימה</vt:lpstr>
      <vt:lpstr>אחריות חברתית תאגידית - דוגמאות</vt:lpstr>
      <vt:lpstr>אחריות חברתית תאגידית - דוגמאות</vt:lpstr>
      <vt:lpstr>גישות שונות בנושא אחריות חברתית</vt:lpstr>
      <vt:lpstr>PowerPoint Presentation</vt:lpstr>
      <vt:lpstr>גישות/השערות שונות בנושא אחריות חברתית</vt:lpstr>
      <vt:lpstr>דוגמאות בנושא אחריות חברתית</vt:lpstr>
      <vt:lpstr>דוגמאות בנושא אחריות חברתית</vt:lpstr>
      <vt:lpstr>לסיכום - מה למדנו היום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Mano</cp:lastModifiedBy>
  <cp:revision>230</cp:revision>
  <dcterms:created xsi:type="dcterms:W3CDTF">2020-03-15T19:13:03Z</dcterms:created>
  <dcterms:modified xsi:type="dcterms:W3CDTF">2020-06-28T13:59:14Z</dcterms:modified>
</cp:coreProperties>
</file>