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257" r:id="rId2"/>
    <p:sldId id="262" r:id="rId3"/>
    <p:sldId id="285" r:id="rId4"/>
    <p:sldId id="286" r:id="rId5"/>
    <p:sldId id="287" r:id="rId6"/>
    <p:sldId id="288" r:id="rId7"/>
    <p:sldId id="289" r:id="rId8"/>
    <p:sldId id="303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84" r:id="rId23"/>
    <p:sldId id="258" r:id="rId24"/>
    <p:sldId id="259" r:id="rId25"/>
    <p:sldId id="260" r:id="rId26"/>
    <p:sldId id="261" r:id="rId27"/>
    <p:sldId id="283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81" r:id="rId4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נעמה כהן-לוז" initials="נכ" lastIdx="1" clrIdx="0">
    <p:extLst>
      <p:ext uri="{19B8F6BF-5375-455C-9EA6-DF929625EA0E}">
        <p15:presenceInfo xmlns:p15="http://schemas.microsoft.com/office/powerpoint/2012/main" userId="68c1ffb43d9e2c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5E7"/>
    <a:srgbClr val="B9A67C"/>
    <a:srgbClr val="FFD67D"/>
    <a:srgbClr val="F5E1BC"/>
    <a:srgbClr val="D2EFFF"/>
    <a:srgbClr val="D8D8D8"/>
    <a:srgbClr val="FD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י"ג/תמוז/תש"ף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6dTVAhhid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4yZXrdzBfE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dR3j0CIaug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timetoast.com/timelines/06a35f00-2f63-4b5c-b406-a934d230b992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https://www.youtube.com/watch?v=C6dTVAhhids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6" name="Google Shape;9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877273ab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877273ab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783d194e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783d194e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03cc857e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03cc857e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https://www.youtube.com/watch?v=u4yZXrdzBfE</a:t>
            </a: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0" name="Google Shape;7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https://www.youtube.com/watch?v=-dR3j0CIaug</a:t>
            </a: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3" name="Google Shape;9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https://media.timetoast.com/timelines/06a35f00-2f63-4b5c-b406-a934d230b992</a:t>
            </a: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2" name="Google Shape;11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42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059387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439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מונה עם טקסט עליון">
  <p:cSld name="1_תמונה עם טקסט עליון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>
            <a:spLocks noGrp="1"/>
          </p:cNvSpPr>
          <p:nvPr>
            <p:ph type="pic" idx="2"/>
          </p:nvPr>
        </p:nvSpPr>
        <p:spPr>
          <a:xfrm>
            <a:off x="2042668" y="1648412"/>
            <a:ext cx="8018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343126" y="346715"/>
            <a:ext cx="11417284" cy="96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0908504" y="5948086"/>
            <a:ext cx="1590845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-300585" y="5079668"/>
            <a:ext cx="1158948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-300586" y="561868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10308750" y="6422305"/>
            <a:ext cx="2190598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09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י"ג/תמוז/תש"ף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68" r:id="rId6"/>
    <p:sldLayoutId id="2147483667" r:id="rId7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5" Type="http://schemas.openxmlformats.org/officeDocument/2006/relationships/image" Target="../media/image8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5" Type="http://schemas.openxmlformats.org/officeDocument/2006/relationships/image" Target="../media/image8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5" Type="http://schemas.openxmlformats.org/officeDocument/2006/relationships/image" Target="../media/image8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gif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6dTVAhhids?feature=oembed" TargetMode="External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5" Type="http://schemas.openxmlformats.org/officeDocument/2006/relationships/image" Target="../media/image8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jp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l.brainpop.com/category_9/subcategory_149/subjects_2663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u4yZXrdzBfE?feature=oembed" TargetMode="External"/><Relationship Id="rId4" Type="http://schemas.openxmlformats.org/officeDocument/2006/relationships/image" Target="../media/image8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-dR3j0CIaug?feature=oembed" TargetMode="External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5" Type="http://schemas.openxmlformats.org/officeDocument/2006/relationships/image" Target="../media/image7.png"/><Relationship Id="rId61" Type="http://schemas.openxmlformats.org/officeDocument/2006/relationships/hyperlink" Target="http://www.orianit.edu-negev.gov.il/border/cp/homepage/puzz.htm" TargetMode="External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91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l.brainpop.com/category_9/subcategory_362/subjects_470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l.brainpop.com/category_9/subcategory_362/subjects_470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"/>
          <p:cNvSpPr/>
          <p:nvPr/>
        </p:nvSpPr>
        <p:spPr>
          <a:xfrm>
            <a:off x="2668439" y="1006101"/>
            <a:ext cx="6853534" cy="8648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3600" b="1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כל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תושבי המדינה, חייבים לציית לחוקי המדינה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8386741" y="2092710"/>
            <a:ext cx="2270464" cy="82285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sz="2400" b="1">
                <a:solidFill>
                  <a:schemeClr val="bg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אזרחים</a:t>
            </a:r>
            <a:endParaRPr sz="2400" b="1">
              <a:solidFill>
                <a:schemeClr val="bg1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7847973" y="4511944"/>
            <a:ext cx="3348000" cy="5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000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נהנים מזכויות  האזרח</a:t>
            </a:r>
            <a:endParaRPr sz="2000" dirty="0">
              <a:solidFill>
                <a:schemeClr val="lt1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7847973" y="3087690"/>
            <a:ext cx="3348000" cy="5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000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חייבים למלא את החובות</a:t>
            </a:r>
            <a:endParaRPr sz="2000" dirty="0">
              <a:solidFill>
                <a:schemeClr val="lt1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4864571" y="2092709"/>
            <a:ext cx="3348000" cy="8228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000">
                <a:solidFill>
                  <a:srgbClr val="1E4E79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זכויות האזרח רחבות יותר</a:t>
            </a:r>
            <a:endParaRPr sz="2000">
              <a:solidFill>
                <a:srgbClr val="1E4E79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7847973" y="3799817"/>
            <a:ext cx="3348000" cy="5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000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חייבים לגלות נאמנות למדינה</a:t>
            </a:r>
            <a:endParaRPr sz="2000" dirty="0">
              <a:solidFill>
                <a:schemeClr val="lt1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pic>
        <p:nvPicPr>
          <p:cNvPr id="452" name="Google Shape;452;p23"/>
          <p:cNvPicPr preferRelativeResize="0"/>
          <p:nvPr/>
        </p:nvPicPr>
        <p:blipFill rotWithShape="1">
          <a:blip r:embed="rId3"/>
          <a:stretch/>
        </p:blipFill>
        <p:spPr>
          <a:xfrm>
            <a:off x="326086" y="2087452"/>
            <a:ext cx="4187996" cy="365458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7555775-025A-471D-8110-1B5C97A4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אוכלוסיית מדינה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/>
      <p:bldP spid="449" grpId="0" animBg="1"/>
      <p:bldP spid="4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4"/>
          <p:cNvSpPr/>
          <p:nvPr/>
        </p:nvSpPr>
        <p:spPr>
          <a:xfrm>
            <a:off x="5204368" y="308519"/>
            <a:ext cx="2270464" cy="82285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sz="2400" b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תושבים קבועים</a:t>
            </a:r>
            <a:endParaRPr sz="2400" b="1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15" name="Google Shape;515;p24"/>
          <p:cNvSpPr/>
          <p:nvPr/>
        </p:nvSpPr>
        <p:spPr>
          <a:xfrm>
            <a:off x="515206" y="1296085"/>
            <a:ext cx="11160000" cy="16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אדם שמרכז חייו בישראל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זכאי לאזרחות ישראלית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אך התגלתה בעיה כלשהי המונעת מן המדינה לתת לו אותה או שסירב לקבלה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לדוגמא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חלק מערביי מזרח ירושלים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חלק מהדרוזים תושבי רמת הגולן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2000" dirty="0"/>
          </a:p>
        </p:txBody>
      </p:sp>
      <p:sp>
        <p:nvSpPr>
          <p:cNvPr id="516" name="Google Shape;516;p24"/>
          <p:cNvSpPr/>
          <p:nvPr/>
        </p:nvSpPr>
        <p:spPr>
          <a:xfrm>
            <a:off x="515206" y="4433511"/>
            <a:ext cx="7881542" cy="118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3200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זכאים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כמעט לכל הזכויות המגיעות לאזרחים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br>
              <a:rPr lang="en-US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למעט הזכות לבחור ולהיבחר לכנסת והזכות לדרכון ישראלי </a:t>
            </a:r>
            <a:endParaRPr sz="2000" dirty="0"/>
          </a:p>
        </p:txBody>
      </p:sp>
      <p:sp>
        <p:nvSpPr>
          <p:cNvPr id="517" name="Google Shape;517;p24"/>
          <p:cNvSpPr/>
          <p:nvPr/>
        </p:nvSpPr>
        <p:spPr>
          <a:xfrm>
            <a:off x="515206" y="3080798"/>
            <a:ext cx="7881542" cy="118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3200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חייבים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בכל החובות שהמדינה מטילה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br>
              <a:rPr lang="en-US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ובכלל זה גיוס לצה"ל ותשלום מסים</a:t>
            </a:r>
            <a:endParaRPr sz="24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 animBg="1"/>
      <p:bldP spid="5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25" descr="אוסטרל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5" descr="אוקראינה הסובייטית (1937-1949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5" descr="אורוגווא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5" descr="איסלנד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5" descr="אקוודור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5" descr="ארצות הברית (48 כוכבים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5" descr="בוליביה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5" descr="בלארוס הסובייטית (1937-שנות הארבעים)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5" descr="בלגיה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5" descr="ברזיל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5" descr="ברית המועצות (1923-1955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5" descr="גואטמלה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5" descr="הרפובליקה הדומיניקנית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5" descr="דנמרק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47"/>
            <a:ext cx="199999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5" descr="דרום אפריקה (1928-1994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5" descr="האיטי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5" descr="הולנד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5" descr="ונצואלה (1930)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5" descr="לוקסמבורג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5" descr="ליבריה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5" descr="נורווגיה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5" descr="ניו זילנד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5" descr="ניקרגואה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5" descr="פולין (1928-1980)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5" descr="הפיליפינים (1946-1985)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5" descr="פנמה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5" descr="פרגוואי (1842-1954)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5" descr="פרו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5" descr="צ'כוסלובקיה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5" descr="צרפת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5" descr="קוסטה ריקה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5" descr="קנדה (1921-1957)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5" descr="שוודיה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5" descr="איראן 1925-1964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0" y="447"/>
            <a:ext cx="209523" cy="6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5" descr="אפגניסטן (1930-1973)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5" descr="הודו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5" descr="טורקיה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5" descr="יוון 1828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5" descr="לבנון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5" descr="מצרים (1922-1958)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5" descr="סוריה (1932-1958)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5" descr="עיראק (1921-1959)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5" descr="ערב הסעודית (1938-1973)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5" descr="פקיסטן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5" descr="קובה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5" descr="תימן (1927-1962)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5" descr="ארגנטינה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5" descr="אתיופיה (1897–1975)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5" descr="הממלכה המאוחדת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5" descr="הונדורס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5" descr="יוגוסלביה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5" descr="מקסיקו (1934-1968)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5" descr="הרפובליקה הסינית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5" descr="צ'ילה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5" descr="אל סלוודור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5" descr="קולומביה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5" descr="תאילנד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5"/>
          <p:cNvSpPr/>
          <p:nvPr/>
        </p:nvSpPr>
        <p:spPr>
          <a:xfrm>
            <a:off x="4275941" y="500174"/>
            <a:ext cx="3638530" cy="82285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תושבים ארעיים </a:t>
            </a:r>
            <a:r>
              <a:rPr lang="he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(</a:t>
            </a:r>
            <a:r>
              <a:rPr lang="iw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זמניים</a:t>
            </a:r>
            <a:r>
              <a:rPr lang="he-IL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)</a:t>
            </a:r>
            <a:endParaRPr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580" name="Google Shape;580;p25"/>
          <p:cNvSpPr/>
          <p:nvPr/>
        </p:nvSpPr>
        <p:spPr>
          <a:xfrm>
            <a:off x="2799147" y="1848052"/>
            <a:ext cx="6592119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אדם המתגורר בישראל אך </a:t>
            </a:r>
            <a:r>
              <a:rPr lang="iw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/>
                <a:ea typeface="Varela Round"/>
                <a:cs typeface="Varela Round"/>
                <a:sym typeface="Varela Round"/>
              </a:rPr>
              <a:t>לא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הפך לתושב קבע</a:t>
            </a:r>
            <a:endParaRPr lang="he-IL"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ומחזיק ברישיון שהייה לתקופה מוגדרת מראש 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1" name="Google Shape;581;p25"/>
          <p:cNvSpPr/>
          <p:nvPr/>
        </p:nvSpPr>
        <p:spPr>
          <a:xfrm>
            <a:off x="2799147" y="3813077"/>
            <a:ext cx="6592118" cy="7928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sz="3200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זכאי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לזכויות מסוימות בביטוח הלאומי 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26" descr="אוסטרל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6" descr="אוקראינה הסובייטית (1937-1949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6" descr="אורוגווא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6" descr="איסלנד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6" descr="אקוודור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6" descr="ארצות הברית (48 כוכבים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6" descr="בוליביה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6" descr="בלארוס הסובייטית (1937-שנות הארבעים)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6" descr="בלגיה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6" descr="ברזיל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6" descr="ברית המועצות (1923-1955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6" descr="גואטמלה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6" descr="הרפובליקה הדומיניקנית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6" descr="דנמרק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47"/>
            <a:ext cx="199999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6" descr="דרום אפריקה (1928-1994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6" descr="האיטי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6" descr="הולנד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6" descr="ונצואלה (1930)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6" descr="לוקסמבורג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6" descr="ליבריה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6" descr="נורווגיה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6" descr="ניו זילנד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6" descr="ניקרגואה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6" descr="פולין (1928-1980)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6" descr="הפיליפינים (1946-1985)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6" descr="פנמה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6" descr="פרגוואי (1842-1954)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6" descr="פרו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6" descr="צ'כוסלובקיה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6" descr="צרפת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6" descr="קוסטה ריקה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6" descr="קנדה (1921-1957)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6" descr="שוודיה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6" descr="איראן 1925-1964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0" y="447"/>
            <a:ext cx="209523" cy="6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6" descr="אפגניסטן (1930-1973)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6" descr="הודו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6" descr="טורקיה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6" descr="יוון 1828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6" descr="לבנון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6" descr="מצרים (1922-1958)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6" descr="סוריה (1932-1958)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6" descr="עיראק (1921-1959)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6" descr="ערב הסעודית (1938-1973)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6" descr="פקיסטן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6" descr="קובה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6" descr="תימן (1927-1962)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6" descr="ארגנטינה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6" descr="אתיופיה (1897–1975)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6" descr="הממלכה המאוחדת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6" descr="הונדורס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6" descr="יוגוסלביה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6" descr="מקסיקו (1934-1968)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6" descr="הרפובליקה הסינית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6" descr="צ'ילה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6" descr="אל סלוודור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6" descr="קולומביה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6" descr="תאילנד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26"/>
          <p:cNvSpPr/>
          <p:nvPr/>
        </p:nvSpPr>
        <p:spPr>
          <a:xfrm>
            <a:off x="2833942" y="500173"/>
            <a:ext cx="6522529" cy="144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</a:t>
            </a:r>
            <a:r>
              <a:rPr lang="iw-IL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תייר- </a:t>
            </a:r>
            <a:r>
              <a:rPr lang="he-IL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</a:t>
            </a:r>
            <a:r>
              <a:rPr lang="iw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לא</a:t>
            </a:r>
            <a:r>
              <a:rPr lang="iw-IL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נכלל באוכלוסיית המדינה</a:t>
            </a:r>
            <a:endParaRPr sz="32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644" name="Google Shape;644;p26"/>
          <p:cNvSpPr/>
          <p:nvPr/>
        </p:nvSpPr>
        <p:spPr>
          <a:xfrm>
            <a:off x="2833942" y="2370454"/>
            <a:ext cx="6522529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אדם שמבקש להיכנס לישראל לשם ביקור או לכל מטרה אחרת המצריכה שהות קצרה בלבד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27" descr="אוסטרל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27" descr="אוקראינה הסובייטית (1937-1949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27" descr="אורוגווא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27" descr="איסלנד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7" descr="אקוודור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7" descr="ארצות הברית (48 כוכבים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7" descr="בוליביה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7" descr="בלארוס הסובייטית (1937-שנות הארבעים)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7" descr="בלגיה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7" descr="ברזיל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7" descr="ברית המועצות (1923-1955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7" descr="גואטמלה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7" descr="הרפובליקה הדומיניקנית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7" descr="דנמרק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47"/>
            <a:ext cx="199999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7" descr="דרום אפריקה (1928-1994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27" descr="האיטי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27" descr="הולנד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27" descr="ונצואלה (1930)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27" descr="לוקסמבורג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27" descr="ליבריה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27" descr="נורווגיה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27" descr="ניו זילנד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7" descr="ניקרגואה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7" descr="פולין (1928-1980)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27" descr="הפיליפינים (1946-1985)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27" descr="פנמה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27" descr="פרגוואי (1842-1954)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27" descr="פרו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7" descr="צ'כוסלובקיה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7" descr="צרפת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27" descr="קוסטה ריקה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27" descr="קנדה (1921-1957)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27" descr="שוודיה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7" descr="איראן 1925-1964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0" y="447"/>
            <a:ext cx="209523" cy="6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7" descr="אפגניסטן (1930-1973)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7" descr="הודו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27" descr="טורקיה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7" descr="יוון 1828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7" descr="לבנון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7" descr="מצרים (1922-1958)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27" descr="סוריה (1932-1958)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7" descr="עיראק (1921-1959)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27" descr="ערב הסעודית (1938-1973)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27" descr="פקיסטן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7" descr="קובה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7" descr="תימן (1927-1962)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7" descr="ארגנטינה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7" descr="אתיופיה (1897–1975)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7" descr="הממלכה המאוחדת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27" descr="הונדורס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27" descr="יוגוסלביה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27" descr="מקסיקו (1934-1968)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27" descr="הרפובליקה הסינית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7" descr="צ'ילה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7" descr="אל סלוודור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7" descr="קולומביה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27" descr="תאילנד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27"/>
          <p:cNvSpPr/>
          <p:nvPr/>
        </p:nvSpPr>
        <p:spPr>
          <a:xfrm>
            <a:off x="785206" y="1333746"/>
            <a:ext cx="1062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8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גוף המנהל את ענייני המדינה כלפי פנים וכלפי חוץ ויש בידיו הסמכות להטיל את מרותו על האוכלוסייה ועל שטחה של המדינה</a:t>
            </a:r>
            <a:endParaRPr sz="2800" dirty="0">
              <a:solidFill>
                <a:schemeClr val="lt1"/>
              </a:solidFill>
              <a:latin typeface="Varela Round"/>
              <a:cs typeface="Varela Round"/>
              <a:sym typeface="Varela Round"/>
            </a:endParaRPr>
          </a:p>
        </p:txBody>
      </p:sp>
      <p:pic>
        <p:nvPicPr>
          <p:cNvPr id="708" name="Google Shape;708;p27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4149380" y="2939845"/>
            <a:ext cx="3891653" cy="29163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E16A28E-B0CC-4CA2-A698-D2CF768F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שלטון</a:t>
            </a:r>
            <a:endParaRPr lang="he-I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8"/>
          <p:cNvSpPr/>
          <p:nvPr/>
        </p:nvSpPr>
        <p:spPr>
          <a:xfrm>
            <a:off x="6206942" y="2250252"/>
            <a:ext cx="576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מורכב ממערכת של עקרונות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כללים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חוקים ומוסדות הקובעים את סדרי השלטון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223471" y="2250252"/>
            <a:ext cx="576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הגוף האחראי לניהול החיים במדינה ולאכיפת החוק והסדר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הכולל את כל מוסדות השלטון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6206942" y="3942725"/>
            <a:ext cx="5760000" cy="10800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צורת משטר לדוגמא:</a:t>
            </a:r>
            <a:endParaRPr sz="2400" dirty="0">
              <a:solidFill>
                <a:srgbClr val="1C4587"/>
              </a:solidFill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</a:pPr>
            <a:r>
              <a:rPr lang="iw-IL" sz="2400" dirty="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 משטר דמוקרטי</a:t>
            </a:r>
            <a:r>
              <a:rPr lang="he-IL" sz="2400" dirty="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400" dirty="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 משטר דיקטטורי</a:t>
            </a:r>
            <a:endParaRPr sz="2400" dirty="0">
              <a:solidFill>
                <a:srgbClr val="1C4587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223471" y="3942725"/>
            <a:ext cx="5760000" cy="10800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לדוגמא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מוסד הנשיאות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ממשלה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בית הנבחרים</a:t>
            </a:r>
            <a:r>
              <a:rPr lang="he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מערכת בתי המשפט</a:t>
            </a:r>
            <a:endParaRPr sz="24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3471" y="1277779"/>
            <a:ext cx="180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32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w-IL" sz="3200" b="1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שלטון</a:t>
            </a:r>
            <a:endParaRPr sz="3200" b="1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8186942" y="1277779"/>
            <a:ext cx="180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3200" b="1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משטר</a:t>
            </a:r>
            <a:endParaRPr sz="3200" b="1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47DC6E6-D60E-43D1-AD69-3A00AEF1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מה ההבדל בין שלטון ומשטר?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0" animBg="1"/>
      <p:bldP spid="772" grpId="0" animBg="1"/>
      <p:bldP spid="773" grpId="0" animBg="1"/>
      <p:bldP spid="7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9"/>
          <p:cNvSpPr/>
          <p:nvPr/>
        </p:nvSpPr>
        <p:spPr>
          <a:xfrm>
            <a:off x="1810627" y="1070232"/>
            <a:ext cx="10044000" cy="61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מדינה עצמאית שהשלטון בה מנהל את ענייני הפנים וענייני החוץ של המדינה </a:t>
            </a:r>
            <a:endParaRPr sz="2400" dirty="0"/>
          </a:p>
        </p:txBody>
      </p:sp>
      <p:sp>
        <p:nvSpPr>
          <p:cNvPr id="840" name="Google Shape;840;p29"/>
          <p:cNvSpPr/>
          <p:nvPr/>
        </p:nvSpPr>
        <p:spPr>
          <a:xfrm>
            <a:off x="4031227" y="1957076"/>
            <a:ext cx="7823400" cy="61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סמכות זו של השלטון חלה על האוכלוסייה ועל שטח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4031227" y="2843920"/>
            <a:ext cx="78234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ביטויים לריבונות בענייני פנים</a:t>
            </a:r>
            <a:r>
              <a:rPr lang="he-IL" sz="2400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endParaRPr sz="2400" u="sng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חקיקת חוקים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גביית מיסים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גיוס צבא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חיבור המנון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הטבעת מטבעות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קביעת דגל.</a:t>
            </a:r>
            <a:endParaRPr sz="2400" dirty="0"/>
          </a:p>
        </p:txBody>
      </p:sp>
      <p:sp>
        <p:nvSpPr>
          <p:cNvPr id="842" name="Google Shape;842;p29"/>
          <p:cNvSpPr/>
          <p:nvPr/>
        </p:nvSpPr>
        <p:spPr>
          <a:xfrm>
            <a:off x="4031227" y="4558764"/>
            <a:ext cx="7823400" cy="97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אינה תלויה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בגורם חיצוני לצורך קיומה הפיזי והכלכלי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הגנה על גבולותיה ושמירה על הסדר הציבורי ושלטון החוק.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6DE1C64-D673-4367-9CB8-AD976DEE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ריבונות - עצמאות</a:t>
            </a:r>
            <a:endParaRPr lang="he-IL" dirty="0"/>
          </a:p>
        </p:txBody>
      </p:sp>
      <p:pic>
        <p:nvPicPr>
          <p:cNvPr id="1026" name="Picture 2" descr="זיקוקי דינור">
            <a:extLst>
              <a:ext uri="{FF2B5EF4-FFF2-40B4-BE49-F238E27FC236}">
                <a16:creationId xmlns:a16="http://schemas.microsoft.com/office/drawing/2014/main" id="{99AEC0D3-D993-4B03-9827-C98020BB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8" y="1957076"/>
            <a:ext cx="3587495" cy="21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" grpId="0" animBg="1"/>
      <p:bldP spid="840" grpId="0" animBg="1"/>
      <p:bldP spid="841" grpId="0" animBg="1"/>
      <p:bldP spid="8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0"/>
          <p:cNvSpPr/>
          <p:nvPr/>
        </p:nvSpPr>
        <p:spPr>
          <a:xfrm>
            <a:off x="2495206" y="1266481"/>
            <a:ext cx="7200000" cy="7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2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r>
              <a:rPr lang="iw-IL" sz="2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קבלה של המדינה</a:t>
            </a:r>
            <a:r>
              <a:rPr lang="iw-IL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על-ידי מדינות אחרות המכירות בריבונותה</a:t>
            </a:r>
            <a:endParaRPr sz="2200" dirty="0"/>
          </a:p>
        </p:txBody>
      </p:sp>
      <p:sp>
        <p:nvSpPr>
          <p:cNvPr id="907" name="Google Shape;907;p30"/>
          <p:cNvSpPr/>
          <p:nvPr/>
        </p:nvSpPr>
        <p:spPr>
          <a:xfrm>
            <a:off x="2495206" y="3411716"/>
            <a:ext cx="7200000" cy="72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2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ההכרה הנרחבת ביותר היא קבלת המדינה כחברה באו"ם</a:t>
            </a:r>
            <a:endParaRPr sz="2200" dirty="0"/>
          </a:p>
        </p:txBody>
      </p:sp>
      <p:sp>
        <p:nvSpPr>
          <p:cNvPr id="908" name="Google Shape;908;p30"/>
          <p:cNvSpPr/>
          <p:nvPr/>
        </p:nvSpPr>
        <p:spPr>
          <a:xfrm>
            <a:off x="2495206" y="2159098"/>
            <a:ext cx="7200000" cy="10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קבלה זו באה לכדי </a:t>
            </a:r>
            <a:r>
              <a:rPr lang="iw-IL" sz="2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arela Round"/>
                <a:cs typeface="Varela Round"/>
                <a:sym typeface="Varela Round"/>
              </a:rPr>
              <a:t>מימוש בקשרים </a:t>
            </a:r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דיפלומטיים</a:t>
            </a:r>
            <a:r>
              <a:rPr lang="he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כלכליים</a:t>
            </a:r>
            <a:r>
              <a:rPr lang="he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2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תרבותיים ואחרים </a:t>
            </a:r>
            <a:r>
              <a:rPr lang="iw-IL" sz="2200" b="1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בין </a:t>
            </a:r>
            <a:r>
              <a:rPr lang="iw-IL" sz="2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Varela Round"/>
                <a:cs typeface="Varela Round"/>
                <a:sym typeface="Varela Round"/>
              </a:rPr>
              <a:t>המדינה למדינות אחרות</a:t>
            </a:r>
            <a:endParaRPr sz="2200" b="1" dirty="0">
              <a:solidFill>
                <a:schemeClr val="accent2">
                  <a:lumMod val="40000"/>
                  <a:lumOff val="60000"/>
                </a:schemeClr>
              </a:solidFill>
              <a:latin typeface="Varela Round"/>
              <a:cs typeface="Varela Round"/>
            </a:endParaRPr>
          </a:p>
        </p:txBody>
      </p:sp>
      <p:pic>
        <p:nvPicPr>
          <p:cNvPr id="909" name="Google Shape;9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8870" y="4676743"/>
            <a:ext cx="2396336" cy="195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578" y="4572565"/>
            <a:ext cx="2278628" cy="19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30"/>
          <p:cNvSpPr/>
          <p:nvPr/>
        </p:nvSpPr>
        <p:spPr>
          <a:xfrm>
            <a:off x="342182" y="4264133"/>
            <a:ext cx="2024860" cy="30772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13" tIns="45694" rIns="91413" bIns="45694" anchor="t" anchorCtr="0">
            <a:spAutoFit/>
          </a:bodyPr>
          <a:lstStyle/>
          <a:p>
            <a:pPr algn="ctr"/>
            <a:r>
              <a:rPr lang="iw-IL" sz="1400" b="1" dirty="0">
                <a:solidFill>
                  <a:srgbClr val="493B29"/>
                </a:solidFill>
                <a:latin typeface="Varela Round" panose="00000500000000000000" pitchFamily="2" charset="-79"/>
                <a:ea typeface="Anton"/>
                <a:cs typeface="Varela Round" panose="00000500000000000000" pitchFamily="2" charset="-79"/>
                <a:sym typeface="Anton"/>
              </a:rPr>
              <a:t>ארגון האומות המאוחדות</a:t>
            </a:r>
            <a:endParaRPr sz="1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912" name="Google Shape;912;p30"/>
          <p:cNvSpPr/>
          <p:nvPr/>
        </p:nvSpPr>
        <p:spPr>
          <a:xfrm>
            <a:off x="7530294" y="4368311"/>
            <a:ext cx="1933488" cy="30772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13" tIns="45694" rIns="91413" bIns="45694" anchor="t" anchorCtr="0">
            <a:spAutoFit/>
          </a:bodyPr>
          <a:lstStyle/>
          <a:p>
            <a:pPr algn="ctr"/>
            <a:r>
              <a:rPr lang="iw-IL" sz="1400" b="1" dirty="0">
                <a:solidFill>
                  <a:srgbClr val="493B29"/>
                </a:solidFill>
                <a:latin typeface="Varela Round" panose="00000500000000000000" pitchFamily="2" charset="-79"/>
                <a:ea typeface="Anton"/>
                <a:cs typeface="Varela Round" panose="00000500000000000000" pitchFamily="2" charset="-79"/>
                <a:sym typeface="Anton"/>
              </a:rPr>
              <a:t>כיצד מכריזים</a:t>
            </a:r>
            <a:r>
              <a:rPr lang="he-IL" sz="1400" b="1" dirty="0">
                <a:solidFill>
                  <a:srgbClr val="493B29"/>
                </a:solidFill>
                <a:latin typeface="Varela Round" panose="00000500000000000000" pitchFamily="2" charset="-79"/>
                <a:ea typeface="Anton"/>
                <a:cs typeface="Varela Round" panose="00000500000000000000" pitchFamily="2" charset="-79"/>
                <a:sym typeface="Anton"/>
              </a:rPr>
              <a:t> </a:t>
            </a:r>
            <a:r>
              <a:rPr lang="iw-IL" sz="1400" b="1" dirty="0">
                <a:solidFill>
                  <a:srgbClr val="493B29"/>
                </a:solidFill>
                <a:latin typeface="Varela Round" panose="00000500000000000000" pitchFamily="2" charset="-79"/>
                <a:ea typeface="Anton"/>
                <a:cs typeface="Varela Round" panose="00000500000000000000" pitchFamily="2" charset="-79"/>
                <a:sym typeface="Anton"/>
              </a:rPr>
              <a:t>על מדינה</a:t>
            </a:r>
            <a:endParaRPr sz="1400" b="1" dirty="0">
              <a:solidFill>
                <a:srgbClr val="493B29"/>
              </a:solidFill>
              <a:latin typeface="Varela Round" panose="00000500000000000000" pitchFamily="2" charset="-79"/>
              <a:ea typeface="Anton"/>
              <a:cs typeface="Varela Round" panose="00000500000000000000" pitchFamily="2" charset="-79"/>
              <a:sym typeface="Anton"/>
            </a:endParaRPr>
          </a:p>
        </p:txBody>
      </p:sp>
      <p:pic>
        <p:nvPicPr>
          <p:cNvPr id="913" name="Google Shape;913;p30"/>
          <p:cNvPicPr preferRelativeResize="0"/>
          <p:nvPr/>
        </p:nvPicPr>
        <p:blipFill rotWithShape="1">
          <a:blip r:embed="rId5"/>
          <a:stretch/>
        </p:blipFill>
        <p:spPr>
          <a:xfrm>
            <a:off x="106669" y="122063"/>
            <a:ext cx="1734206" cy="217797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D3612D5-407C-4592-B7DA-B74364D2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הכרה בינלאומית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" grpId="0" animBg="1"/>
      <p:bldP spid="907" grpId="0" animBg="1"/>
      <p:bldP spid="9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3B84E8-D222-4A89-ADE3-92E882E2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מאמצע היער ועד לב הים / כאן 11</a:t>
            </a:r>
          </a:p>
        </p:txBody>
      </p:sp>
      <p:pic>
        <p:nvPicPr>
          <p:cNvPr id="3" name="מדיה מקוונת 2" title="ￗﾞￗﾐￗﾞￗﾦￗﾢ ￗﾔￗﾙￗﾢￗﾨ ￗﾕￗﾢￗﾓ ￗﾜￗﾑ ￗﾔￗﾙￗﾝ: ￗﾔￗﾐￗﾠￗﾩￗﾙￗﾝ ￗﾩￗﾠￗﾞￗﾐￗﾡ ￗﾜￗﾔￗﾝ ￗﾕￗﾔￗﾧￗﾙￗﾞￗﾕ ￗﾞￗﾓￗﾙￗﾠￗﾔ ￗﾞￗﾩￗﾜￗﾔￗﾝ">
            <a:hlinkClick r:id="" action="ppaction://media"/>
            <a:extLst>
              <a:ext uri="{FF2B5EF4-FFF2-40B4-BE49-F238E27FC236}">
                <a16:creationId xmlns:a16="http://schemas.microsoft.com/office/drawing/2014/main" id="{415EC1E4-6033-4C2C-A67C-05F92438E7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3970" y="1022277"/>
            <a:ext cx="9002473" cy="5063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6537DA44-0764-4A02-97FB-92119CD9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02C1B93-99DB-46EC-9420-0B956DFB2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e-IL" sz="2800" b="1" dirty="0"/>
              <a:t>בחרו באחת המשימות וענו על השאלות הבאות: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e-IL" sz="2800" b="1" dirty="0"/>
              <a:t>משימה ראשונה - להקים מדינה וירטואלית.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e-IL" sz="2800" b="1" dirty="0"/>
              <a:t>משימה שניה - בחרו מדינה וחקרו את מרכיביה.</a:t>
            </a:r>
          </a:p>
        </p:txBody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8722D283-96E2-4EE3-BC4E-617E26943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1630757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מהי מדינה </a:t>
            </a:r>
            <a:br>
              <a:rPr lang="en-US" dirty="0"/>
            </a:br>
            <a:r>
              <a:rPr lang="he-IL" dirty="0"/>
              <a:t>וגבולות מדינת ישראל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3419724"/>
            <a:ext cx="10872000" cy="720000"/>
          </a:xfrm>
        </p:spPr>
        <p:txBody>
          <a:bodyPr/>
          <a:lstStyle/>
          <a:p>
            <a:r>
              <a:rPr lang="he-IL" dirty="0"/>
              <a:t>אזרחות, חט"ב כיתות ט'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96921" y="4375832"/>
            <a:ext cx="10872000" cy="720000"/>
          </a:xfrm>
        </p:spPr>
        <p:txBody>
          <a:bodyPr/>
          <a:lstStyle/>
          <a:p>
            <a:r>
              <a:rPr lang="he-IL" dirty="0"/>
              <a:t>שם המורה: אלה גבאי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A9DBE2-E85E-450D-8048-54AA5478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4A24BB4-3357-4A55-A0FC-BD9820ED9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06" y="920459"/>
            <a:ext cx="11160000" cy="468000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העניקו שם למדינה שאתם הולכים להקי</a:t>
            </a:r>
            <a:r>
              <a:rPr lang="he-IL" dirty="0">
                <a:latin typeface="Varela Round"/>
                <a:ea typeface="Varela Round"/>
                <a:cs typeface="Varela Round"/>
                <a:sym typeface="Varela Round"/>
              </a:rPr>
              <a:t>ם</a:t>
            </a: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lang="he-IL" dirty="0"/>
          </a:p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תארו  את שטחה של המדינה שהקמתם:</a:t>
            </a:r>
            <a:br>
              <a:rPr lang="en-US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כולל קשר לים, אם יש, אקלים מסוים, נהרות, הרים, גודל וכל פרט שימחיש.</a:t>
            </a:r>
            <a:endParaRPr lang="he-IL" dirty="0"/>
          </a:p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תארו את אוכלוסייתה: הקבוצות המרכיבות אותה, אחידות מול שונות, רוב מול מיעוט </a:t>
            </a:r>
          </a:p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תארו את סוג המשטר בה ופרטים, כגון: גופי השלטון השונים</a:t>
            </a:r>
            <a:endParaRPr lang="he-IL" dirty="0"/>
          </a:p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קבעו כיצד תגיב המדינה על פגיעה בריבונותה, רצוי שתי דוגמאות שונות. </a:t>
            </a:r>
            <a:br>
              <a:rPr lang="en-US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הציגו חוק אחד שנחקק לאחרונה במדינה.</a:t>
            </a:r>
            <a:endParaRPr lang="he-IL" dirty="0"/>
          </a:p>
          <a:p>
            <a:pPr marL="571454" indent="-457200">
              <a:buFont typeface="+mj-lt"/>
              <a:buAutoNum type="arabicPeriod"/>
            </a:pPr>
            <a:r>
              <a:rPr lang="he-IL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צרו: דגל, סמל, מטבע, תלבושת אופיינית, מנהג, מאכלים עממיים </a:t>
            </a:r>
          </a:p>
          <a:p>
            <a:pPr marL="571454" indent="-457200">
              <a:buClr>
                <a:schemeClr val="dk1"/>
              </a:buClr>
              <a:buFont typeface="+mj-lt"/>
              <a:buAutoNum type="arabicPeriod"/>
            </a:pPr>
            <a:r>
              <a:rPr lang="he-IL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הציגו את התוצר סופי על </a:t>
            </a:r>
            <a:r>
              <a:rPr lang="he-IL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פאדלט</a:t>
            </a:r>
            <a:r>
              <a:rPr lang="he-IL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או בשיעור מקוון סינכרוני בזום</a:t>
            </a:r>
          </a:p>
        </p:txBody>
      </p:sp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F860C35E-8576-4A04-B452-E467B19A4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" y="3535757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מה למדנו?</a:t>
            </a:r>
          </a:p>
        </p:txBody>
      </p:sp>
      <p:sp>
        <p:nvSpPr>
          <p:cNvPr id="992" name="Google Shape;992;p34"/>
          <p:cNvSpPr>
            <a:spLocks noGrp="1"/>
          </p:cNvSpPr>
          <p:nvPr>
            <p:ph idx="1"/>
          </p:nvPr>
        </p:nvSpPr>
        <p:spPr>
          <a:xfrm>
            <a:off x="1186752" y="1195757"/>
            <a:ext cx="9816909" cy="4680000"/>
          </a:xfrm>
        </p:spPr>
        <p:txBody>
          <a:bodyPr>
            <a:normAutofit/>
          </a:bodyPr>
          <a:lstStyle/>
          <a:p>
            <a:r>
              <a:rPr lang="he-IL" sz="2600" dirty="0"/>
              <a:t>מדינה היא ארגון חברתי שיש בו שלטון השולט על אוכלוסייה היושבת בשטח מוגדר. </a:t>
            </a:r>
          </a:p>
          <a:p>
            <a:r>
              <a:rPr lang="he-IL" sz="2600" dirty="0"/>
              <a:t>לשלטון יש עצמאות לנהל את ענייני הפנים והחוץ של המדינה. </a:t>
            </a:r>
          </a:p>
          <a:p>
            <a:r>
              <a:rPr lang="he-IL" sz="2600" dirty="0"/>
              <a:t>למדינה יש הכרה בינלאומית של מדינות וארגונים. </a:t>
            </a:r>
          </a:p>
          <a:p>
            <a:r>
              <a:rPr lang="he-IL" sz="2600" dirty="0"/>
              <a:t>במדינה מתגוררים אנשים בעלי מעמד שונה: </a:t>
            </a:r>
            <a:br>
              <a:rPr lang="en-US" sz="2600" dirty="0"/>
            </a:br>
            <a:r>
              <a:rPr lang="he-IL" sz="2600" dirty="0"/>
              <a:t>אזרח, תושב קבוע , תושב זמני.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EED1CF-44CE-4886-8CD6-1361E6510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he-IL" dirty="0"/>
              <a:t>חלק ב': </a:t>
            </a:r>
            <a:br>
              <a:rPr lang="he-IL" dirty="0"/>
            </a:br>
            <a:r>
              <a:rPr lang="he-IL" dirty="0"/>
              <a:t>גבולות מדינת ישראל</a:t>
            </a:r>
          </a:p>
        </p:txBody>
      </p:sp>
    </p:spTree>
    <p:extLst>
      <p:ext uri="{BB962C8B-B14F-4D97-AF65-F5344CB8AC3E}">
        <p14:creationId xmlns:p14="http://schemas.microsoft.com/office/powerpoint/2010/main" val="3029030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5801CE-2CA7-478B-AE54-BD070BAB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מהו גבול</a:t>
            </a:r>
            <a:r>
              <a:rPr lang="he-IL" dirty="0">
                <a:sym typeface="Arial"/>
              </a:rPr>
              <a:t>?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282001F-99C3-4464-B254-AB5741FF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2800" dirty="0">
                <a:solidFill>
                  <a:srgbClr val="0070C0"/>
                </a:solidFill>
                <a:sym typeface="Varela Round"/>
              </a:rPr>
              <a:t>גבול הינו קו המפריד בין מקום למקום או בין תחום לתחום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solidFill>
                  <a:srgbClr val="0070C0"/>
                </a:solidFill>
                <a:sym typeface="Varela Round"/>
              </a:rPr>
              <a:t>גבול מדיני </a:t>
            </a:r>
            <a:r>
              <a:rPr lang="he-IL" sz="2800" dirty="0">
                <a:solidFill>
                  <a:srgbClr val="0070C0"/>
                </a:solidFill>
                <a:sym typeface="Varela Round"/>
              </a:rPr>
              <a:t>- קו המפריד בין מדינה למדינה, בין שטחים של מדינות</a:t>
            </a:r>
          </a:p>
          <a:p>
            <a:pPr>
              <a:lnSpc>
                <a:spcPct val="200000"/>
              </a:lnSpc>
            </a:pPr>
            <a:endParaRPr lang="he-IL" sz="2800" dirty="0">
              <a:solidFill>
                <a:srgbClr val="0070C0"/>
              </a:solidFill>
              <a:sym typeface="Varela Round"/>
            </a:endParaRPr>
          </a:p>
          <a:p>
            <a:pPr>
              <a:lnSpc>
                <a:spcPct val="200000"/>
              </a:lnSpc>
            </a:pPr>
            <a:endParaRPr lang="he-IL" sz="28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endParaRPr lang="he-IL" sz="2800" dirty="0">
              <a:solidFill>
                <a:srgbClr val="0070C0"/>
              </a:solidFill>
            </a:endParaRPr>
          </a:p>
        </p:txBody>
      </p:sp>
      <p:pic>
        <p:nvPicPr>
          <p:cNvPr id="122" name="Google Shape;122;p18" descr="אוסטרל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 descr="אוקראינה הסובייטית (1937-1949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 descr="אורוגווא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 descr="איסלנד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 descr="אקוודור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 descr="ארצות הברית (48 כוכבים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בוליביה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 descr="בלארוס הסובייטית (1937-שנות הארבעים)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 descr="בלגיה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 descr="ברזיל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 descr="ברית המועצות (1923-1955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 descr="גואטמלה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 descr="הרפובליקה הדומיניקנית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דנמרק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47"/>
            <a:ext cx="199999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דרום אפריקה (1928-1994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האיטי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 descr="הולנד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 descr="ונצואלה (1930)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 descr="לוקסמבורג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 descr="ליבריה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 descr="נורווגיה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descr="ניו זילנד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 descr="ניקרגואה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 descr="פולין (1928-1980)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 descr="הפיליפינים (1946-1985)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 descr="פנמה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 descr="פרגוואי (1842-1954)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פרו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צ'כוסלובקיה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צרפת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קוסטה ריקה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קנדה (1921-1957)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 descr="שוודיה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 descr="איראן 1925-1964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0" y="447"/>
            <a:ext cx="209523" cy="6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אפגניסטן (1930-1973)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הודו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טורקיה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יוון 1828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 descr="לבנון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מצרים (1922-1958)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סוריה (1932-1958)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descr="עיראק (1921-1959)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 descr="ערב הסעודית (1938-1973)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 descr="פקיסטן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 descr="קובה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 descr="תימן (1927-1962)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 descr="ארגנטינה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 descr="אתיופיה (1897–1975)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 descr="הממלכה המאוחדת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 descr="הונדורס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 descr="יוגוסלביה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 descr="מקסיקו (1934-1968)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 descr="הרפובליקה הסינית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 descr="צ'ילה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 descr="אל סלוודור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 descr="קולומביה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 descr="תאילנד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331471" y="1406637"/>
            <a:ext cx="684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הסכם שלום, הסכם שביתת נשק או הפסקת אש</a:t>
            </a:r>
            <a:endParaRPr sz="24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331471" y="2649113"/>
            <a:ext cx="684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כפייה של גורם שלישי </a:t>
            </a:r>
            <a:r>
              <a:rPr lang="he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ועדה בינלאומית או האו"ם</a:t>
            </a:r>
            <a:r>
              <a:rPr lang="he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4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331471" y="3870201"/>
            <a:ext cx="684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9CC2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w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כפיית גבול חדש על מדינה שהובסה במלחמה</a:t>
            </a:r>
            <a:endParaRPr sz="24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7502942" y="1406637"/>
            <a:ext cx="1249517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הסכם</a:t>
            </a:r>
            <a:endParaRPr sz="24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7502942" y="2649113"/>
            <a:ext cx="4356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כפייה אחרי עזיבת מדינה כובשת</a:t>
            </a:r>
            <a:endParaRPr sz="24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7502942" y="3870201"/>
            <a:ext cx="3146322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b="1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כפייה לאחר מלחמה</a:t>
            </a:r>
            <a:endParaRPr sz="24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4E34F5A-5A78-4FB6-BC11-FDDA9F0B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איך קובעים את גבולות המדינה?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"/>
          <p:cNvSpPr/>
          <p:nvPr/>
        </p:nvSpPr>
        <p:spPr>
          <a:xfrm>
            <a:off x="2251586" y="1484520"/>
            <a:ext cx="576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endParaRPr sz="2400" dirty="0">
              <a:solidFill>
                <a:srgbClr val="002060"/>
              </a:solidFill>
              <a:latin typeface="Varela Round"/>
              <a:cs typeface="Varela Round"/>
              <a:sym typeface="Arial"/>
            </a:endParaRPr>
          </a:p>
          <a:p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 מניעת סכסוכים צבאיים בין מדינות</a:t>
            </a:r>
            <a:b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</a:br>
            <a:endParaRPr sz="24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2251586" y="2624829"/>
            <a:ext cx="576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Arial"/>
              </a:rPr>
              <a:t> </a:t>
            </a: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חיוב כל אזרחי המדינה בתשלום מסים.</a:t>
            </a:r>
            <a:endParaRPr sz="24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13" name="Google Shape;313;p20"/>
          <p:cNvSpPr/>
          <p:nvPr/>
        </p:nvSpPr>
        <p:spPr>
          <a:xfrm>
            <a:off x="2251586" y="4905446"/>
            <a:ext cx="576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b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Arial"/>
              </a:rPr>
            </a:b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Arial"/>
              </a:rPr>
              <a:t> </a:t>
            </a: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חיוב כל אזרחי המדינה לחוקי המדינה.</a:t>
            </a:r>
            <a:b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</a:br>
            <a:endParaRPr sz="24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2251586" y="3765138"/>
            <a:ext cx="576000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Arial"/>
              </a:rPr>
              <a:t> </a:t>
            </a: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הפרדה בין אוכלוסיות ממוצא שונה.</a:t>
            </a:r>
            <a:endParaRPr sz="2400" dirty="0">
              <a:solidFill>
                <a:srgbClr val="002060"/>
              </a:solidFill>
              <a:latin typeface="Varela Round"/>
              <a:cs typeface="Varela Round"/>
            </a:endParaRPr>
          </a:p>
        </p:txBody>
      </p:sp>
      <p:sp>
        <p:nvSpPr>
          <p:cNvPr id="315" name="Google Shape;315;p20"/>
          <p:cNvSpPr/>
          <p:nvPr/>
        </p:nvSpPr>
        <p:spPr>
          <a:xfrm>
            <a:off x="8261294" y="4905446"/>
            <a:ext cx="162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  <a:sym typeface="Varela Round"/>
              </a:rPr>
              <a:t>משפטיים</a:t>
            </a:r>
            <a:endParaRPr sz="2400" b="1" dirty="0">
              <a:solidFill>
                <a:srgbClr val="0070C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8261294" y="3765138"/>
            <a:ext cx="162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  <a:sym typeface="Arial"/>
              </a:rPr>
              <a:t>תרבותיים</a:t>
            </a:r>
            <a:endParaRPr sz="2400" b="1" dirty="0">
              <a:solidFill>
                <a:srgbClr val="0070C0"/>
              </a:solidFill>
              <a:latin typeface="Varela Round"/>
              <a:cs typeface="Varela Round"/>
              <a:sym typeface="Arial"/>
            </a:endParaRPr>
          </a:p>
        </p:txBody>
      </p:sp>
      <p:sp>
        <p:nvSpPr>
          <p:cNvPr id="317" name="Google Shape;317;p20"/>
          <p:cNvSpPr/>
          <p:nvPr/>
        </p:nvSpPr>
        <p:spPr>
          <a:xfrm>
            <a:off x="8261294" y="2624829"/>
            <a:ext cx="162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  <a:sym typeface="Varela Round"/>
              </a:rPr>
              <a:t>כלכליים</a:t>
            </a:r>
            <a:endParaRPr sz="2400" b="1" dirty="0">
              <a:solidFill>
                <a:srgbClr val="0070C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18" name="Google Shape;318;p20"/>
          <p:cNvSpPr/>
          <p:nvPr/>
        </p:nvSpPr>
        <p:spPr>
          <a:xfrm>
            <a:off x="8261294" y="1484520"/>
            <a:ext cx="1620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r>
              <a:rPr lang="iw-IL" sz="2400" b="1" dirty="0">
                <a:solidFill>
                  <a:srgbClr val="0070C0"/>
                </a:solidFill>
                <a:latin typeface="Varela Round"/>
                <a:cs typeface="Varela Round"/>
                <a:sym typeface="Varela Round"/>
              </a:rPr>
              <a:t>ביטחוניים</a:t>
            </a:r>
            <a:endParaRPr sz="2400" b="1" dirty="0">
              <a:solidFill>
                <a:srgbClr val="0070C0"/>
              </a:solidFill>
              <a:latin typeface="Varela Round"/>
              <a:cs typeface="Varela Round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B1534AB-79E2-441D-A42C-D986F7B7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מהן המטרות של קביעת גבולות בין מדינות?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"/>
          <p:cNvSpPr/>
          <p:nvPr/>
        </p:nvSpPr>
        <p:spPr>
          <a:xfrm>
            <a:off x="543398" y="4723454"/>
            <a:ext cx="2490464" cy="1051462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000" b="1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קו הגבול עם מצרים</a:t>
            </a:r>
            <a:r>
              <a:rPr lang="he-IL" sz="2000" b="1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r>
              <a:rPr lang="iw-IL" sz="2000" b="1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0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מרפיח ועד עקבה</a:t>
            </a:r>
            <a:endParaRPr sz="20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3" name="Google Shape;383;p21"/>
          <p:cNvSpPr/>
          <p:nvPr/>
        </p:nvSpPr>
        <p:spPr>
          <a:xfrm>
            <a:off x="373626" y="880497"/>
            <a:ext cx="7118555" cy="1051462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000" b="1" u="sng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קו הגבול עם לבנון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: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מראש הנקרה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מטולה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ומשם למורדות הגולן במזרח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נהר הירדן וכנרת עד למקום המפגש בין ירמוך-ירדן</a:t>
            </a:r>
            <a:endParaRPr sz="2000" b="1" dirty="0">
              <a:solidFill>
                <a:schemeClr val="lt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8856290" y="2714178"/>
            <a:ext cx="3068932" cy="2532966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000" b="1" u="sng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קו הגבול עם ירדן :</a:t>
            </a:r>
            <a:endParaRPr sz="2000" b="1" u="sng" dirty="0">
              <a:solidFill>
                <a:schemeClr val="lt1"/>
              </a:solidFill>
              <a:latin typeface="Varela Round"/>
              <a:cs typeface="Varela Round"/>
            </a:endParaRPr>
          </a:p>
          <a:p>
            <a:pPr algn="ctr">
              <a:lnSpc>
                <a:spcPct val="150000"/>
              </a:lnSpc>
            </a:pP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הגבול טבעי מהירמוך דרך הבקעה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בתוואי נהר הירדן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דרך מרכז ים המלח</a:t>
            </a:r>
            <a:r>
              <a:rPr lang="he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b="1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הערבה עד למפרץ אילת</a:t>
            </a:r>
            <a:endParaRPr sz="2000" b="1" dirty="0">
              <a:solidFill>
                <a:schemeClr val="lt1"/>
              </a:solidFill>
              <a:latin typeface="Varela Round"/>
              <a:cs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117D572-1859-4861-95AC-02F07919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>
                <a:sym typeface="Arial"/>
              </a:rPr>
              <a:t>גבולות המנדט הבריטי 1922-1923 </a:t>
            </a:r>
            <a:endParaRPr lang="he-IL" sz="32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93ADC53-1713-46D4-82DE-E49EF703F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16"/>
          <a:stretch/>
        </p:blipFill>
        <p:spPr>
          <a:xfrm>
            <a:off x="3433387" y="2036265"/>
            <a:ext cx="5422902" cy="4280206"/>
          </a:xfrm>
          <a:prstGeom prst="rect">
            <a:avLst/>
          </a:prstGeom>
        </p:spPr>
      </p:pic>
      <p:pic>
        <p:nvPicPr>
          <p:cNvPr id="6" name="Google Shape;381;p21">
            <a:extLst>
              <a:ext uri="{FF2B5EF4-FFF2-40B4-BE49-F238E27FC236}">
                <a16:creationId xmlns:a16="http://schemas.microsoft.com/office/drawing/2014/main" id="{64CD9829-E05A-44CA-AD9B-5EF13DAF5A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3387" y="2036264"/>
            <a:ext cx="5323638" cy="4280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54FC60C2-EF4C-43D2-83FF-935D5DAF3577}"/>
              </a:ext>
            </a:extLst>
          </p:cNvPr>
          <p:cNvCxnSpPr>
            <a:cxnSpLocks/>
          </p:cNvCxnSpPr>
          <p:nvPr/>
        </p:nvCxnSpPr>
        <p:spPr>
          <a:xfrm>
            <a:off x="4829789" y="1808921"/>
            <a:ext cx="0" cy="5311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822DFABF-020B-4D72-8B61-F05B9BBF5E08}"/>
              </a:ext>
            </a:extLst>
          </p:cNvPr>
          <p:cNvCxnSpPr>
            <a:cxnSpLocks/>
          </p:cNvCxnSpPr>
          <p:nvPr/>
        </p:nvCxnSpPr>
        <p:spPr>
          <a:xfrm flipH="1">
            <a:off x="6082377" y="3980661"/>
            <a:ext cx="2819607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8A26658A-5B5B-4D52-BFE1-5D1A620C2B8F}"/>
              </a:ext>
            </a:extLst>
          </p:cNvPr>
          <p:cNvCxnSpPr>
            <a:cxnSpLocks/>
          </p:cNvCxnSpPr>
          <p:nvPr/>
        </p:nvCxnSpPr>
        <p:spPr>
          <a:xfrm>
            <a:off x="2930012" y="5352825"/>
            <a:ext cx="572421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/>
      <p:bldP spid="383" grpId="0" animBg="1"/>
      <p:bldP spid="3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40911AF-52D2-334E-8854-EF4EE0680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392" y="914727"/>
            <a:ext cx="4280971" cy="5790446"/>
          </a:xfrm>
          <a:prstGeom prst="rect">
            <a:avLst/>
          </a:prstGeom>
        </p:spPr>
      </p:pic>
      <p:sp>
        <p:nvSpPr>
          <p:cNvPr id="450" name="Google Shape;450;p22"/>
          <p:cNvSpPr txBox="1"/>
          <p:nvPr/>
        </p:nvSpPr>
        <p:spPr>
          <a:xfrm>
            <a:off x="4072827" y="152827"/>
            <a:ext cx="7969482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rtl="0"/>
            <a:endParaRPr sz="32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C1EFFD4-1D5E-E049-99FE-D0505C874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760" y="914727"/>
            <a:ext cx="2031735" cy="5676161"/>
          </a:xfrm>
          <a:prstGeom prst="rect">
            <a:avLst/>
          </a:prstGeom>
        </p:spPr>
      </p:pic>
      <p:pic>
        <p:nvPicPr>
          <p:cNvPr id="3" name="Picture 2" descr="A close up of a light&#10;&#10;Description automatically generated">
            <a:extLst>
              <a:ext uri="{FF2B5EF4-FFF2-40B4-BE49-F238E27FC236}">
                <a16:creationId xmlns:a16="http://schemas.microsoft.com/office/drawing/2014/main" id="{31796EAB-0DC7-3841-A1A5-EFC71DD2E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223" y="1252940"/>
            <a:ext cx="2298401" cy="361902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02ED13E-C575-CA43-9D67-9E5EC1CE9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045" y="3116876"/>
            <a:ext cx="468042" cy="468042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1D74664-9834-4056-8B6B-9B584DAF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>
                <a:sym typeface="Varela Round"/>
              </a:rPr>
              <a:t>גבולות החלוקה (כ"ט בנובמבר 1947)</a:t>
            </a:r>
            <a:endParaRPr lang="he-IL" sz="3200" dirty="0"/>
          </a:p>
        </p:txBody>
      </p:sp>
      <p:pic>
        <p:nvPicPr>
          <p:cNvPr id="446" name="Google Shape;446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2352" y="991364"/>
            <a:ext cx="4425708" cy="586663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2"/>
          <p:cNvSpPr/>
          <p:nvPr/>
        </p:nvSpPr>
        <p:spPr>
          <a:xfrm>
            <a:off x="6606214" y="5257908"/>
            <a:ext cx="3420000" cy="540000"/>
          </a:xfrm>
          <a:prstGeom prst="roundRect">
            <a:avLst>
              <a:gd name="adj" fmla="val 16667"/>
            </a:avLst>
          </a:prstGeom>
          <a:solidFill>
            <a:srgbClr val="FDCC99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dirty="0">
                <a:solidFill>
                  <a:srgbClr val="2F393C"/>
                </a:solidFill>
                <a:latin typeface="Varela Round"/>
                <a:cs typeface="Varela Round"/>
                <a:sym typeface="Varela Round"/>
              </a:rPr>
              <a:t>רוב אזור הנגב עד מפרץ אילת</a:t>
            </a:r>
            <a:endParaRPr dirty="0">
              <a:solidFill>
                <a:srgbClr val="2F393C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2038783" y="3019423"/>
            <a:ext cx="3420000" cy="540000"/>
          </a:xfrm>
          <a:prstGeom prst="roundRect">
            <a:avLst>
              <a:gd name="adj" fmla="val 16667"/>
            </a:avLst>
          </a:prstGeom>
          <a:solidFill>
            <a:srgbClr val="FDCC99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dirty="0">
                <a:solidFill>
                  <a:srgbClr val="2F393C"/>
                </a:solidFill>
                <a:latin typeface="Varela Round"/>
                <a:cs typeface="Varela Round"/>
                <a:sym typeface="Varela Round"/>
              </a:rPr>
              <a:t>מישור החוף מעכו עד אשדוד</a:t>
            </a:r>
            <a:endParaRPr dirty="0">
              <a:solidFill>
                <a:srgbClr val="2F393C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2366007" y="1231419"/>
            <a:ext cx="3420000" cy="540000"/>
          </a:xfrm>
          <a:prstGeom prst="roundRect">
            <a:avLst>
              <a:gd name="adj" fmla="val 16667"/>
            </a:avLst>
          </a:prstGeom>
          <a:solidFill>
            <a:srgbClr val="FDCC99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dirty="0">
                <a:solidFill>
                  <a:srgbClr val="2F393C"/>
                </a:solidFill>
                <a:latin typeface="Varela Round"/>
                <a:ea typeface="Varela Round"/>
                <a:cs typeface="Varela Round"/>
                <a:sym typeface="Varela Round"/>
              </a:rPr>
              <a:t>הגליל המזרחי והעמקים הצפוניים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2"/>
          <p:cNvSpPr/>
          <p:nvPr/>
        </p:nvSpPr>
        <p:spPr>
          <a:xfrm>
            <a:off x="7269493" y="3159000"/>
            <a:ext cx="2564009" cy="54000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rtl="0"/>
            <a:r>
              <a:rPr lang="iw-IL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ירושלים עיר בינלאומית</a:t>
            </a:r>
            <a:endParaRPr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B4F32244-96AA-4FC4-AB4F-F2848CD387E7}"/>
              </a:ext>
            </a:extLst>
          </p:cNvPr>
          <p:cNvCxnSpPr>
            <a:cxnSpLocks/>
            <a:stCxn id="449" idx="3"/>
          </p:cNvCxnSpPr>
          <p:nvPr/>
        </p:nvCxnSpPr>
        <p:spPr>
          <a:xfrm>
            <a:off x="5786007" y="1501419"/>
            <a:ext cx="1027748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067B96C2-1DAB-4D3F-9B22-0B2D41451A73}"/>
              </a:ext>
            </a:extLst>
          </p:cNvPr>
          <p:cNvCxnSpPr>
            <a:cxnSpLocks/>
          </p:cNvCxnSpPr>
          <p:nvPr/>
        </p:nvCxnSpPr>
        <p:spPr>
          <a:xfrm>
            <a:off x="5458783" y="3287965"/>
            <a:ext cx="3960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9D6B8E87-D58F-409D-9748-8B7D2E7E89ED}"/>
              </a:ext>
            </a:extLst>
          </p:cNvPr>
          <p:cNvCxnSpPr>
            <a:cxnSpLocks/>
            <a:stCxn id="447" idx="1"/>
          </p:cNvCxnSpPr>
          <p:nvPr/>
        </p:nvCxnSpPr>
        <p:spPr>
          <a:xfrm flipH="1">
            <a:off x="6110045" y="5527908"/>
            <a:ext cx="496169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B76CA34C-466F-4ADE-AD9F-23C4AB4FC97B}"/>
              </a:ext>
            </a:extLst>
          </p:cNvPr>
          <p:cNvCxnSpPr>
            <a:cxnSpLocks/>
          </p:cNvCxnSpPr>
          <p:nvPr/>
        </p:nvCxnSpPr>
        <p:spPr>
          <a:xfrm flipH="1">
            <a:off x="6773324" y="3429000"/>
            <a:ext cx="496169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" grpId="0" animBg="1"/>
      <p:bldP spid="448" grpId="0" animBg="1"/>
      <p:bldP spid="449" grpId="0" animBg="1"/>
      <p:bldP spid="4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595" y="933094"/>
            <a:ext cx="2884372" cy="592490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3"/>
          <p:cNvSpPr/>
          <p:nvPr/>
        </p:nvSpPr>
        <p:spPr>
          <a:xfrm>
            <a:off x="4965405" y="1265505"/>
            <a:ext cx="6847367" cy="1080000"/>
          </a:xfrm>
          <a:prstGeom prst="rect">
            <a:avLst/>
          </a:prstGeom>
          <a:solidFill>
            <a:srgbClr val="D8D8D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b="1" u="sng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הגבול עם סוריה</a:t>
            </a:r>
            <a:r>
              <a:rPr lang="he-IL" sz="2400" b="1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הוכרז כשטח מפוזר שטח ללא כוחות צבא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517" name="Google Shape;517;p23"/>
          <p:cNvSpPr/>
          <p:nvPr/>
        </p:nvSpPr>
        <p:spPr>
          <a:xfrm>
            <a:off x="4965405" y="2767694"/>
            <a:ext cx="6847367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b="1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הגבול עם יר</a:t>
            </a:r>
            <a:r>
              <a:rPr lang="he-IL" sz="2400" b="1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דן:</a:t>
            </a:r>
          </a:p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ירושלים חולקה לשני חלקים</a:t>
            </a:r>
            <a:r>
              <a:rPr lang="he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- </a:t>
            </a:r>
            <a:r>
              <a:rPr lang="iw-IL" sz="24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עיר יהודית ועיר ירדנית</a:t>
            </a:r>
            <a:endParaRPr sz="24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8A4F47D-1493-4B97-BAAC-91FBA3EB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>
                <a:sym typeface="Varela Round"/>
              </a:rPr>
              <a:t>גבולות הקו הירוק - סוף מלחמת העצמאות - 1949</a:t>
            </a:r>
            <a:endParaRPr lang="he-IL" sz="3200" dirty="0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9F64025C-52D9-47D2-95B9-E5F9615B3413}"/>
              </a:ext>
            </a:extLst>
          </p:cNvPr>
          <p:cNvCxnSpPr>
            <a:cxnSpLocks/>
          </p:cNvCxnSpPr>
          <p:nvPr/>
        </p:nvCxnSpPr>
        <p:spPr>
          <a:xfrm flipH="1">
            <a:off x="4513009" y="1740310"/>
            <a:ext cx="1052051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7F0CEF9E-5B71-4A51-B93E-911DDBE68A52}"/>
              </a:ext>
            </a:extLst>
          </p:cNvPr>
          <p:cNvCxnSpPr>
            <a:cxnSpLocks/>
          </p:cNvCxnSpPr>
          <p:nvPr/>
        </p:nvCxnSpPr>
        <p:spPr>
          <a:xfrm flipH="1">
            <a:off x="4513009" y="3175820"/>
            <a:ext cx="1052051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 animBg="1"/>
      <p:bldP spid="5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oking, mountain, dark, cake&#10;&#10;Description automatically generated">
            <a:extLst>
              <a:ext uri="{FF2B5EF4-FFF2-40B4-BE49-F238E27FC236}">
                <a16:creationId xmlns:a16="http://schemas.microsoft.com/office/drawing/2014/main" id="{8A0F2E40-41B2-8249-8068-D4AE553E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36" y="1023520"/>
            <a:ext cx="3999979" cy="5599971"/>
          </a:xfrm>
          <a:prstGeom prst="rect">
            <a:avLst/>
          </a:prstGeom>
        </p:spPr>
      </p:pic>
      <p:pic>
        <p:nvPicPr>
          <p:cNvPr id="3" name="Picture 2" descr="A picture containing nature, fire, dark, looking&#10;&#10;Description automatically generated">
            <a:extLst>
              <a:ext uri="{FF2B5EF4-FFF2-40B4-BE49-F238E27FC236}">
                <a16:creationId xmlns:a16="http://schemas.microsoft.com/office/drawing/2014/main" id="{46B28E30-BBC1-4944-B955-665A973D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531" y="1133949"/>
            <a:ext cx="1803165" cy="379680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AEE5B504-0FA1-40AE-92BF-2EBEE157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41905"/>
            <a:ext cx="11160000" cy="720000"/>
          </a:xfrm>
        </p:spPr>
        <p:txBody>
          <a:bodyPr/>
          <a:lstStyle/>
          <a:p>
            <a:r>
              <a:rPr lang="he-IL" sz="3200" dirty="0">
                <a:sym typeface="Arial"/>
              </a:rPr>
              <a:t>שינויי גבולות - הקו הסגול - סוף מלחמת ששת הימים</a:t>
            </a:r>
            <a:endParaRPr lang="he-IL" sz="3200" dirty="0"/>
          </a:p>
        </p:txBody>
      </p:sp>
      <p:pic>
        <p:nvPicPr>
          <p:cNvPr id="580" name="Google Shape;580;p24" descr="הגבולות בעקבות מלחמת ששת הימים, 19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6530" y="1099929"/>
            <a:ext cx="3763789" cy="5585177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4"/>
          <p:cNvSpPr/>
          <p:nvPr/>
        </p:nvSpPr>
        <p:spPr>
          <a:xfrm>
            <a:off x="8442490" y="1216677"/>
            <a:ext cx="2321207" cy="4426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מסוריה</a:t>
            </a:r>
            <a:r>
              <a:rPr lang="he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רמת הגולן </a:t>
            </a:r>
            <a:endParaRPr sz="2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2366929" y="2688483"/>
            <a:ext cx="2499242" cy="4426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ממצרים</a:t>
            </a:r>
            <a:r>
              <a:rPr lang="he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רצועת עזה</a:t>
            </a:r>
            <a:endParaRPr sz="2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1" name="Google Shape;581;p24"/>
          <p:cNvSpPr/>
          <p:nvPr/>
        </p:nvSpPr>
        <p:spPr>
          <a:xfrm>
            <a:off x="1655728" y="4346357"/>
            <a:ext cx="2390802" cy="4426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מצרים</a:t>
            </a:r>
            <a:r>
              <a:rPr lang="he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 - </a:t>
            </a:r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חצי אי סיני</a:t>
            </a:r>
            <a:endParaRPr sz="2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8442490" y="2295065"/>
            <a:ext cx="3065718" cy="4426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מיר</a:t>
            </a:r>
            <a:r>
              <a:rPr lang="he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דן: </a:t>
            </a:r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אזורי יהודה ושומרון</a:t>
            </a:r>
            <a:endParaRPr sz="2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8442490" y="3352407"/>
            <a:ext cx="2405368" cy="44261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מירדן</a:t>
            </a:r>
            <a:r>
              <a:rPr lang="he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iw-IL" sz="2000" dirty="0">
                <a:solidFill>
                  <a:srgbClr val="1E4E79"/>
                </a:solidFill>
                <a:latin typeface="Varela Round"/>
                <a:ea typeface="Varela Round"/>
                <a:cs typeface="Varela Round"/>
                <a:sym typeface="Varela Round"/>
              </a:rPr>
              <a:t>בקעת הירדן </a:t>
            </a:r>
            <a:endParaRPr sz="2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9CF7BBC0-D5D8-4686-B257-C715E4829896}"/>
              </a:ext>
            </a:extLst>
          </p:cNvPr>
          <p:cNvCxnSpPr>
            <a:cxnSpLocks/>
            <a:stCxn id="583" idx="1"/>
          </p:cNvCxnSpPr>
          <p:nvPr/>
        </p:nvCxnSpPr>
        <p:spPr>
          <a:xfrm flipH="1">
            <a:off x="7928416" y="1437985"/>
            <a:ext cx="514074" cy="0"/>
          </a:xfrm>
          <a:prstGeom prst="straightConnector1">
            <a:avLst/>
          </a:prstGeom>
          <a:ln w="57150">
            <a:solidFill>
              <a:srgbClr val="4BB5E7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D5374128-3D83-449D-810B-C908AC0658E0}"/>
              </a:ext>
            </a:extLst>
          </p:cNvPr>
          <p:cNvCxnSpPr>
            <a:cxnSpLocks/>
            <a:stCxn id="582" idx="1"/>
          </p:cNvCxnSpPr>
          <p:nvPr/>
        </p:nvCxnSpPr>
        <p:spPr>
          <a:xfrm flipH="1">
            <a:off x="7551174" y="2516373"/>
            <a:ext cx="891316" cy="0"/>
          </a:xfrm>
          <a:prstGeom prst="straightConnector1">
            <a:avLst/>
          </a:prstGeom>
          <a:ln w="57150">
            <a:solidFill>
              <a:srgbClr val="4BB5E7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EA710811-981D-480F-A4BC-86713AA33A98}"/>
              </a:ext>
            </a:extLst>
          </p:cNvPr>
          <p:cNvCxnSpPr>
            <a:cxnSpLocks/>
            <a:stCxn id="584" idx="1"/>
          </p:cNvCxnSpPr>
          <p:nvPr/>
        </p:nvCxnSpPr>
        <p:spPr>
          <a:xfrm flipH="1">
            <a:off x="7325032" y="3573715"/>
            <a:ext cx="1117458" cy="4542"/>
          </a:xfrm>
          <a:prstGeom prst="straightConnector1">
            <a:avLst/>
          </a:prstGeom>
          <a:ln w="57150">
            <a:solidFill>
              <a:srgbClr val="4BB5E7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2F07AB86-769F-4E21-A66A-DAFA2DF65A8A}"/>
              </a:ext>
            </a:extLst>
          </p:cNvPr>
          <p:cNvCxnSpPr>
            <a:cxnSpLocks/>
            <a:stCxn id="585" idx="3"/>
          </p:cNvCxnSpPr>
          <p:nvPr/>
        </p:nvCxnSpPr>
        <p:spPr>
          <a:xfrm>
            <a:off x="4866171" y="2909791"/>
            <a:ext cx="1339108" cy="0"/>
          </a:xfrm>
          <a:prstGeom prst="straightConnector1">
            <a:avLst/>
          </a:prstGeom>
          <a:ln w="57150">
            <a:solidFill>
              <a:srgbClr val="4BB5E7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9D0CC6C2-B5C1-470D-8715-019FE5954D43}"/>
              </a:ext>
            </a:extLst>
          </p:cNvPr>
          <p:cNvCxnSpPr>
            <a:cxnSpLocks/>
            <a:stCxn id="581" idx="3"/>
          </p:cNvCxnSpPr>
          <p:nvPr/>
        </p:nvCxnSpPr>
        <p:spPr>
          <a:xfrm>
            <a:off x="4046530" y="4567665"/>
            <a:ext cx="1489195" cy="0"/>
          </a:xfrm>
          <a:prstGeom prst="straightConnector1">
            <a:avLst/>
          </a:prstGeom>
          <a:ln w="57150">
            <a:solidFill>
              <a:srgbClr val="4BB5E7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0" animBg="1"/>
      <p:bldP spid="585" grpId="0" animBg="1"/>
      <p:bldP spid="581" grpId="0" animBg="1"/>
      <p:bldP spid="582" grpId="0" animBg="1"/>
      <p:bldP spid="5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EED1CF-44CE-4886-8CD6-1361E6510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he-IL" dirty="0"/>
              <a:t>חלק א': </a:t>
            </a:r>
            <a:br>
              <a:rPr lang="he-IL" dirty="0"/>
            </a:br>
            <a:r>
              <a:rPr lang="he-IL" dirty="0"/>
              <a:t>מהי מדינה</a:t>
            </a:r>
          </a:p>
        </p:txBody>
      </p:sp>
    </p:spTree>
    <p:extLst>
      <p:ext uri="{BB962C8B-B14F-4D97-AF65-F5344CB8AC3E}">
        <p14:creationId xmlns:p14="http://schemas.microsoft.com/office/powerpoint/2010/main" val="3418051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5"/>
          <p:cNvSpPr txBox="1"/>
          <p:nvPr/>
        </p:nvSpPr>
        <p:spPr>
          <a:xfrm>
            <a:off x="533331" y="320389"/>
            <a:ext cx="11184702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rtl="0"/>
            <a:endParaRPr sz="3000" dirty="0">
              <a:solidFill>
                <a:srgbClr val="1E4E7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8" name="Google Shape;648;p25"/>
          <p:cNvSpPr/>
          <p:nvPr/>
        </p:nvSpPr>
        <p:spPr>
          <a:xfrm>
            <a:off x="982935" y="6491037"/>
            <a:ext cx="5544386" cy="30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l" rtl="0"/>
            <a:r>
              <a:rPr lang="iw-IL" sz="14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https://il.brainpop.com/category_9/subcategory_149/subjects_2663/</a:t>
            </a:r>
            <a:endParaRPr sz="1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019FA13-9D5B-45F9-8913-7BCF0ECD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r>
              <a:rPr lang="he-IL" sz="2800" dirty="0">
                <a:sym typeface="Arial"/>
              </a:rPr>
              <a:t>גבולות הקו הסגול ומלחמת ששת הימים - סוף מלחמת ששת הימים</a:t>
            </a:r>
            <a:endParaRPr lang="he-IL" sz="28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CCF61C7-8549-43FD-84AD-7A21C0686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2"/>
          <a:stretch/>
        </p:blipFill>
        <p:spPr>
          <a:xfrm>
            <a:off x="2648402" y="1042135"/>
            <a:ext cx="6893609" cy="521246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6"/>
          <p:cNvSpPr txBox="1"/>
          <p:nvPr/>
        </p:nvSpPr>
        <p:spPr>
          <a:xfrm>
            <a:off x="1630468" y="177594"/>
            <a:ext cx="7887431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rtl="0"/>
            <a:endParaRPr sz="3000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711" name="Google Shape;71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650" y="1002903"/>
            <a:ext cx="3909660" cy="588012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6"/>
          <p:cNvSpPr/>
          <p:nvPr/>
        </p:nvSpPr>
        <p:spPr>
          <a:xfrm>
            <a:off x="152019" y="3625345"/>
            <a:ext cx="3072962" cy="1123654"/>
          </a:xfrm>
          <a:prstGeom prst="roundRect">
            <a:avLst>
              <a:gd name="adj" fmla="val 16667"/>
            </a:avLst>
          </a:prstGeom>
          <a:solidFill>
            <a:srgbClr val="D2EFFF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יצירת שטח מפורז לאורך תעלת סואץ</a:t>
            </a:r>
            <a:r>
              <a:rPr lang="he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iw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ונסיגת ישראל ממזרח התעלה.</a:t>
            </a:r>
            <a:endParaRPr sz="2000" dirty="0">
              <a:solidFill>
                <a:srgbClr val="1E4E79"/>
              </a:solidFill>
              <a:latin typeface="Varela Round"/>
              <a:cs typeface="Varela Round"/>
            </a:endParaRPr>
          </a:p>
        </p:txBody>
      </p:sp>
      <p:sp>
        <p:nvSpPr>
          <p:cNvPr id="713" name="Google Shape;713;p26"/>
          <p:cNvSpPr/>
          <p:nvPr/>
        </p:nvSpPr>
        <p:spPr>
          <a:xfrm>
            <a:off x="8662219" y="1066843"/>
            <a:ext cx="3340865" cy="442616"/>
          </a:xfrm>
          <a:prstGeom prst="roundRect">
            <a:avLst>
              <a:gd name="adj" fmla="val 16667"/>
            </a:avLst>
          </a:prstGeom>
          <a:solidFill>
            <a:srgbClr val="D2EFFF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שינויים קלים בגבול עם סוריה</a:t>
            </a:r>
            <a:endParaRPr sz="2000" dirty="0">
              <a:solidFill>
                <a:srgbClr val="1E4E79"/>
              </a:solidFill>
              <a:latin typeface="Varela Round"/>
              <a:cs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7CAEEE5-8770-4621-BBC7-1451545E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גבולות 1973 - סוף מלחמת יום הכיפורים</a:t>
            </a:r>
            <a:endParaRPr lang="he-IL" dirty="0"/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03F6914C-086E-487B-B122-548149FCF83A}"/>
              </a:ext>
            </a:extLst>
          </p:cNvPr>
          <p:cNvCxnSpPr>
            <a:cxnSpLocks/>
          </p:cNvCxnSpPr>
          <p:nvPr/>
        </p:nvCxnSpPr>
        <p:spPr>
          <a:xfrm flipH="1">
            <a:off x="7433187" y="1319997"/>
            <a:ext cx="12290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C908CA88-15B0-415A-8CF9-21195F2A0008}"/>
              </a:ext>
            </a:extLst>
          </p:cNvPr>
          <p:cNvCxnSpPr>
            <a:cxnSpLocks/>
            <a:stCxn id="712" idx="3"/>
          </p:cNvCxnSpPr>
          <p:nvPr/>
        </p:nvCxnSpPr>
        <p:spPr>
          <a:xfrm flipV="1">
            <a:off x="3224981" y="4181974"/>
            <a:ext cx="864669" cy="5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" grpId="0" animBg="1"/>
      <p:bldP spid="7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7"/>
          <p:cNvSpPr txBox="1"/>
          <p:nvPr/>
        </p:nvSpPr>
        <p:spPr>
          <a:xfrm>
            <a:off x="1630468" y="177594"/>
            <a:ext cx="7887431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rtl="0"/>
            <a:endParaRPr sz="3000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776" name="Google Shape;7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9462" y="1163124"/>
            <a:ext cx="6189564" cy="546138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27"/>
          <p:cNvSpPr/>
          <p:nvPr/>
        </p:nvSpPr>
        <p:spPr>
          <a:xfrm>
            <a:off x="1083898" y="4129788"/>
            <a:ext cx="3809146" cy="783135"/>
          </a:xfrm>
          <a:prstGeom prst="roundRect">
            <a:avLst>
              <a:gd name="adj" fmla="val 16667"/>
            </a:avLst>
          </a:prstGeom>
          <a:solidFill>
            <a:srgbClr val="D2EFFF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מדינת ישראל החזירה למצרים</a:t>
            </a:r>
            <a:endParaRPr lang="he-IL" sz="2000" dirty="0">
              <a:solidFill>
                <a:srgbClr val="1E4E79"/>
              </a:solidFill>
              <a:latin typeface="Varela Round"/>
              <a:cs typeface="Varela Round"/>
              <a:sym typeface="Varela Round"/>
            </a:endParaRPr>
          </a:p>
          <a:p>
            <a:pPr algn="ctr"/>
            <a:r>
              <a:rPr lang="iw-IL" sz="20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את חצי אי סיני וחצי מהעיר רפיח </a:t>
            </a:r>
            <a:endParaRPr sz="2000" dirty="0">
              <a:solidFill>
                <a:srgbClr val="1E4E79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39A6B21-0208-4429-B948-7CE9CD4C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הסכם שלום עם מצרים - 1979</a:t>
            </a:r>
            <a:endParaRPr lang="he-IL" dirty="0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F7E97A83-57C1-418E-8936-7331217A8D25}"/>
              </a:ext>
            </a:extLst>
          </p:cNvPr>
          <p:cNvCxnSpPr>
            <a:cxnSpLocks/>
            <a:stCxn id="777" idx="0"/>
          </p:cNvCxnSpPr>
          <p:nvPr/>
        </p:nvCxnSpPr>
        <p:spPr>
          <a:xfrm flipV="1">
            <a:off x="2988471" y="1976284"/>
            <a:ext cx="3422161" cy="2153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11E8A740-E99B-4717-B9C5-59D481780946}"/>
              </a:ext>
            </a:extLst>
          </p:cNvPr>
          <p:cNvCxnSpPr>
            <a:cxnSpLocks/>
            <a:stCxn id="777" idx="0"/>
          </p:cNvCxnSpPr>
          <p:nvPr/>
        </p:nvCxnSpPr>
        <p:spPr>
          <a:xfrm flipV="1">
            <a:off x="2988471" y="3816916"/>
            <a:ext cx="2055826" cy="312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F305B96A-3583-4D00-8911-E8D770D49BBC}"/>
              </a:ext>
            </a:extLst>
          </p:cNvPr>
          <p:cNvCxnSpPr>
            <a:cxnSpLocks/>
            <a:stCxn id="777" idx="0"/>
          </p:cNvCxnSpPr>
          <p:nvPr/>
        </p:nvCxnSpPr>
        <p:spPr>
          <a:xfrm flipV="1">
            <a:off x="2988471" y="1779816"/>
            <a:ext cx="4360865" cy="2349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776;p27">
            <a:extLst>
              <a:ext uri="{FF2B5EF4-FFF2-40B4-BE49-F238E27FC236}">
                <a16:creationId xmlns:a16="http://schemas.microsoft.com/office/drawing/2014/main" id="{0C3C1064-0A1B-4095-AD71-D4B406F1B4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1951" r="74595"/>
          <a:stretch/>
        </p:blipFill>
        <p:spPr>
          <a:xfrm>
            <a:off x="2559630" y="5376775"/>
            <a:ext cx="2362910" cy="14812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6280F3-5E29-428F-A2FB-D22AC0BD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הסכם שלום עם מצרים - 1979</a:t>
            </a:r>
            <a:endParaRPr lang="he-IL" dirty="0"/>
          </a:p>
        </p:txBody>
      </p:sp>
      <p:pic>
        <p:nvPicPr>
          <p:cNvPr id="3" name="מדיה מקוונת 2" title="Making Peace |  ￗﾢￗﾕￗﾩￗﾙￗﾝ ￗﾩￗﾜￗﾕￗﾝ">
            <a:hlinkClick r:id="" action="ppaction://media"/>
            <a:extLst>
              <a:ext uri="{FF2B5EF4-FFF2-40B4-BE49-F238E27FC236}">
                <a16:creationId xmlns:a16="http://schemas.microsoft.com/office/drawing/2014/main" id="{50A889F7-B3F9-4088-887B-C2033D8D98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9089" y="1053200"/>
            <a:ext cx="6915785" cy="5183073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9D27F97-98E5-41D3-B708-844A1C46667D}"/>
              </a:ext>
            </a:extLst>
          </p:cNvPr>
          <p:cNvSpPr txBox="1"/>
          <p:nvPr/>
        </p:nvSpPr>
        <p:spPr>
          <a:xfrm>
            <a:off x="3577142" y="6402379"/>
            <a:ext cx="39613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עושים שלום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Making Peace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מרכז בגין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903;p29">
            <a:extLst>
              <a:ext uri="{FF2B5EF4-FFF2-40B4-BE49-F238E27FC236}">
                <a16:creationId xmlns:a16="http://schemas.microsoft.com/office/drawing/2014/main" id="{AE7CB2CF-252A-FB4F-B814-50947C410F87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716404" y="0"/>
            <a:ext cx="3238368" cy="6884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53E79065-3918-4C2C-B57F-ECBB4F30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ym typeface="Arial"/>
              </a:rPr>
              <a:t>סיפוח רמת הגולן - 1981</a:t>
            </a:r>
            <a:endParaRPr lang="he-IL" dirty="0"/>
          </a:p>
        </p:txBody>
      </p:sp>
      <p:sp>
        <p:nvSpPr>
          <p:cNvPr id="904" name="Google Shape;904;p29"/>
          <p:cNvSpPr/>
          <p:nvPr/>
        </p:nvSpPr>
        <p:spPr>
          <a:xfrm>
            <a:off x="5940506" y="953515"/>
            <a:ext cx="4748965" cy="919343"/>
          </a:xfrm>
          <a:prstGeom prst="roundRect">
            <a:avLst>
              <a:gd name="adj" fmla="val 16667"/>
            </a:avLst>
          </a:prstGeom>
          <a:solidFill>
            <a:srgbClr val="D2EFFF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4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על השטחים המסופחים ותושביהם </a:t>
            </a:r>
            <a:endParaRPr lang="he-IL" sz="2400" dirty="0">
              <a:solidFill>
                <a:srgbClr val="1E4E79"/>
              </a:solidFill>
              <a:latin typeface="Varela Round"/>
              <a:cs typeface="Varela Round"/>
              <a:sym typeface="Varela Round"/>
            </a:endParaRPr>
          </a:p>
          <a:p>
            <a:pPr algn="ctr"/>
            <a:r>
              <a:rPr lang="iw-IL" sz="2400" dirty="0">
                <a:solidFill>
                  <a:srgbClr val="1E4E79"/>
                </a:solidFill>
                <a:latin typeface="Varela Round"/>
                <a:cs typeface="Varela Round"/>
                <a:sym typeface="Varela Round"/>
              </a:rPr>
              <a:t>חלים חוקי מדינת ישראל</a:t>
            </a:r>
            <a:endParaRPr sz="2400" dirty="0">
              <a:solidFill>
                <a:srgbClr val="1E4E79"/>
              </a:solidFill>
              <a:latin typeface="Varela Round"/>
              <a:cs typeface="Varela Round"/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7012B128-DDB5-4763-9D40-5AA6BCE9B252}"/>
              </a:ext>
            </a:extLst>
          </p:cNvPr>
          <p:cNvCxnSpPr>
            <a:cxnSpLocks/>
          </p:cNvCxnSpPr>
          <p:nvPr/>
        </p:nvCxnSpPr>
        <p:spPr>
          <a:xfrm flipH="1">
            <a:off x="4048086" y="1059226"/>
            <a:ext cx="181337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Google Shape;967;p30"/>
          <p:cNvPicPr preferRelativeResize="0"/>
          <p:nvPr/>
        </p:nvPicPr>
        <p:blipFill rotWithShape="1">
          <a:blip r:embed="rId3">
            <a:alphaModFix/>
          </a:blip>
          <a:srcRect l="1063" t="15930" r="727" b="430"/>
          <a:stretch/>
        </p:blipFill>
        <p:spPr>
          <a:xfrm>
            <a:off x="1842220" y="1020726"/>
            <a:ext cx="8505973" cy="5624180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30"/>
          <p:cNvSpPr/>
          <p:nvPr/>
        </p:nvSpPr>
        <p:spPr>
          <a:xfrm>
            <a:off x="9345083" y="3073093"/>
            <a:ext cx="2712725" cy="6128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לחלוק את מימי הירמוך</a:t>
            </a:r>
            <a:endParaRPr sz="2000" dirty="0">
              <a:solidFill>
                <a:schemeClr val="bg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969" name="Google Shape;969;p30"/>
          <p:cNvSpPr/>
          <p:nvPr/>
        </p:nvSpPr>
        <p:spPr>
          <a:xfrm>
            <a:off x="6709822" y="888621"/>
            <a:ext cx="2325467" cy="6128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מים מהכנרת לירדן </a:t>
            </a:r>
            <a:endParaRPr sz="2000" dirty="0">
              <a:solidFill>
                <a:schemeClr val="bg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970" name="Google Shape;970;p30"/>
          <p:cNvSpPr/>
          <p:nvPr/>
        </p:nvSpPr>
        <p:spPr>
          <a:xfrm>
            <a:off x="588451" y="2622582"/>
            <a:ext cx="3668788" cy="11236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Arial"/>
              </a:rPr>
              <a:t>חילופי שטחים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Arial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Arial"/>
              </a:rPr>
              <a:t>שטחים חקלאיים בעמק הערבה</a:t>
            </a:r>
            <a:endParaRPr sz="2000" dirty="0">
              <a:solidFill>
                <a:schemeClr val="bg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0F6BE3B-77F4-458F-989E-ED56CF18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הסכם שלום עם ירדן - 1994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" grpId="0" animBg="1"/>
      <p:bldP spid="969" grpId="0" animBg="1"/>
      <p:bldP spid="9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31"/>
          <p:cNvSpPr txBox="1"/>
          <p:nvPr/>
        </p:nvSpPr>
        <p:spPr>
          <a:xfrm>
            <a:off x="1630468" y="177594"/>
            <a:ext cx="7887431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endParaRPr sz="3200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3" name="Google Shape;1033;p31"/>
          <p:cNvSpPr/>
          <p:nvPr/>
        </p:nvSpPr>
        <p:spPr>
          <a:xfrm>
            <a:off x="4094759" y="3275132"/>
            <a:ext cx="4000895" cy="30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l" rtl="0"/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7A40B29-71EB-498B-BAE9-BCCC74EB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הסכם שלום עם ירדן - 1994</a:t>
            </a:r>
            <a:endParaRPr lang="he-IL" dirty="0"/>
          </a:p>
        </p:txBody>
      </p:sp>
      <p:pic>
        <p:nvPicPr>
          <p:cNvPr id="4" name="מדיה מקוונת 3" title="&quot;ￗﾩￗﾜￗﾕￗﾝ ￗﾑￗﾙￗﾟ ￗﾗￗﾙￗﾙￗﾜￗﾙￗﾝ, ￗﾑￗﾙￗﾕ ￗﾐￗﾠￗﾩￗﾙￗﾝ&quot;: ￗﾗￗﾪￗﾙￗﾞￗﾪ ￗﾔￗﾡￗﾛￗﾝ ￗﾔￗﾩￗﾜￗﾕￗﾝ ￗﾑￗﾙￗﾟ ￗﾙￗﾩￗﾨￗﾐￗﾜ ￗﾜￗﾙￗﾨￗﾓￗﾟ | ￗﾔￗﾙￗﾕￗﾝ ￗﾜￗﾤￗﾠￗﾙ">
            <a:hlinkClick r:id="" action="ppaction://media"/>
            <a:extLst>
              <a:ext uri="{FF2B5EF4-FFF2-40B4-BE49-F238E27FC236}">
                <a16:creationId xmlns:a16="http://schemas.microsoft.com/office/drawing/2014/main" id="{4FE4716F-9C8D-4CEA-90C8-ED5AB8B8BD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40193" y="1074564"/>
            <a:ext cx="6910027" cy="5178757"/>
          </a:xfrm>
          <a:prstGeom prst="rect">
            <a:avLst/>
          </a:prstGeom>
        </p:spPr>
      </p:pic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3736A603-46EC-4431-9A5E-D10B785F1AFE}"/>
              </a:ext>
            </a:extLst>
          </p:cNvPr>
          <p:cNvSpPr txBox="1"/>
          <p:nvPr/>
        </p:nvSpPr>
        <p:spPr>
          <a:xfrm>
            <a:off x="3423254" y="6402379"/>
            <a:ext cx="41152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שלום בין חיילים, בין אנשים / כאן חדשות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Google Shape;1096;p32"/>
          <p:cNvPicPr preferRelativeResize="0"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641934" y="0"/>
            <a:ext cx="485350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97" name="Google Shape;1097;p32"/>
          <p:cNvSpPr/>
          <p:nvPr/>
        </p:nvSpPr>
        <p:spPr>
          <a:xfrm>
            <a:off x="6105481" y="4320543"/>
            <a:ext cx="4783273" cy="11236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שטח- C </a:t>
            </a: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שליטה מלאה של ישראל</a:t>
            </a:r>
            <a:endParaRPr sz="20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1098" name="Google Shape;1098;p32"/>
          <p:cNvSpPr/>
          <p:nvPr/>
        </p:nvSpPr>
        <p:spPr>
          <a:xfrm>
            <a:off x="6088623" y="3060902"/>
            <a:ext cx="4800131" cy="1123654"/>
          </a:xfrm>
          <a:prstGeom prst="roundRect">
            <a:avLst>
              <a:gd name="adj" fmla="val 16667"/>
            </a:avLst>
          </a:prstGeom>
          <a:solidFill>
            <a:srgbClr val="FFD67D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שטח</a:t>
            </a: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B</a:t>
            </a:r>
            <a:r>
              <a:rPr lang="he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- </a:t>
            </a:r>
            <a:r>
              <a:rPr lang="iw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אחריות ביטחונית בידי ישראל</a:t>
            </a:r>
            <a:endParaRPr lang="he-IL" sz="20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וניהול לידי פלסטינאים</a:t>
            </a:r>
            <a:endParaRPr sz="20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1099" name="Google Shape;1099;p32"/>
          <p:cNvSpPr/>
          <p:nvPr/>
        </p:nvSpPr>
        <p:spPr>
          <a:xfrm>
            <a:off x="6095206" y="1290483"/>
            <a:ext cx="4793548" cy="1634432"/>
          </a:xfrm>
          <a:prstGeom prst="roundRect">
            <a:avLst>
              <a:gd name="adj" fmla="val 16667"/>
            </a:avLst>
          </a:prstGeom>
          <a:solidFill>
            <a:srgbClr val="B9A67C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שטח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A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 - </a:t>
            </a: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כל ערי הגדה 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(</a:t>
            </a: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לא כלל חברון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למועצה פלסטינית אחריות מלאה לביטחון פנים</a:t>
            </a:r>
            <a:r>
              <a:rPr lang="he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000" dirty="0">
                <a:solidFill>
                  <a:schemeClr val="bg1"/>
                </a:solidFill>
                <a:latin typeface="Varela Round"/>
                <a:cs typeface="Varela Round"/>
                <a:sym typeface="Varela Round"/>
              </a:rPr>
              <a:t>סדר ציבורי וחיים אזרחיים</a:t>
            </a:r>
            <a:endParaRPr sz="2000" dirty="0">
              <a:solidFill>
                <a:schemeClr val="bg1"/>
              </a:solidFill>
              <a:latin typeface="Varela Round"/>
              <a:cs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8B77114-6D05-4104-BCC1-E7E041A1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dirty="0">
                <a:sym typeface="Arial"/>
              </a:rPr>
              <a:t>ישראל והרשות הפלסטינאית</a:t>
            </a:r>
            <a:br>
              <a:rPr lang="he-IL" sz="3200" dirty="0">
                <a:sym typeface="Arial"/>
              </a:rPr>
            </a:br>
            <a:r>
              <a:rPr lang="he-IL" sz="3200" dirty="0">
                <a:sym typeface="Arial"/>
              </a:rPr>
              <a:t>הסכמי אוסלו 1993,1995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" grpId="0" animBg="1"/>
      <p:bldP spid="1098" grpId="0" animBg="1"/>
      <p:bldP spid="10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62D162B-DE40-4BCD-8192-3202B310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6" y="394519"/>
            <a:ext cx="11520000" cy="2935032"/>
          </a:xfrm>
          <a:prstGeom prst="rect">
            <a:avLst/>
          </a:prstGeom>
        </p:spPr>
      </p:pic>
      <p:sp>
        <p:nvSpPr>
          <p:cNvPr id="1161" name="Google Shape;1161;p33"/>
          <p:cNvSpPr/>
          <p:nvPr/>
        </p:nvSpPr>
        <p:spPr>
          <a:xfrm>
            <a:off x="2481653" y="3656578"/>
            <a:ext cx="7227107" cy="52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ctr" rtl="0"/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תמונה 2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3839C85C-3378-466A-83F7-DBACF737A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06" y="4293009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70426A2-895A-4DEB-A135-53AEAF12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18" y="1300162"/>
            <a:ext cx="7572375" cy="2352675"/>
          </a:xfrm>
          <a:prstGeom prst="rect">
            <a:avLst/>
          </a:prstGeom>
        </p:spPr>
      </p:pic>
      <p:pic>
        <p:nvPicPr>
          <p:cNvPr id="1166" name="Google Shape;1166;p34" descr="אוסטרליה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34" descr="אוקראינה הסובייטית (1937-1949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34" descr="אורוגוואי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34" descr="איסלנד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34" descr="אקוודור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34" descr="ארצות הברית (48 כוכבים)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34" descr="בוליביה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34" descr="בלארוס הסובייטית (1937-שנות הארבעים)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34" descr="בלגיה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34" descr="ברזיל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34" descr="ברית המועצות (1923-1955)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34" descr="גואטמלה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34" descr="הרפובליקה הדומיניקנית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34" descr="דנמרק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447"/>
            <a:ext cx="199999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34" descr="דרום אפריקה (1928-1994)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34" descr="האיטי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34" descr="הולנד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34" descr="ונצואלה (1930)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34" descr="לוקסמבורג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4" descr="ליבריה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34" descr="נורווגיה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0" y="447"/>
            <a:ext cx="209523" cy="1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34" descr="ניו זילנד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34" descr="ניקרגואה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34" descr="פולין (1928-1980)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34" descr="הפיליפינים (1946-1985)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34" descr="פנמה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34" descr="פרגוואי (1842-1954)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34" descr="פרו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34" descr="צ'כוסלובקיה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34" descr="צרפת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34" descr="קוסטה ריקה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34" descr="קנדה (1921-1957)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34" descr="שוודיה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34" descr="איראן 1925-1964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0" y="447"/>
            <a:ext cx="209523" cy="6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34" descr="אפגניסטן (1930-1973)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34" descr="הודו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34" descr="טורקיה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34" descr="יוון 1828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34" descr="לבנון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34" descr="מצרים (1922-1958)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34" descr="סוריה (1932-1958)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34" descr="עיראק (1921-1959)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34" descr="ערב הסעודית (1938-1973)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34" descr="פקיסטן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34" descr="קובה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34" descr="תימן (1927-1962)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34" descr="ארגנטינה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0" y="446"/>
            <a:ext cx="209523" cy="1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34" descr="אתיופיה (1897–1975)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34" descr="הממלכה המאוחדת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34" descr="הונדורס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34" descr="יוגוסלביה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0" y="447"/>
            <a:ext cx="209523" cy="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34" descr="מקסיקו (1934-1968)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0" y="447"/>
            <a:ext cx="209523" cy="12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34" descr="הרפובליקה הסינית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34" descr="צ'ילה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34" descr="אל סלוודור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0" y="447"/>
            <a:ext cx="209523" cy="1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34" descr="קולומביה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34" descr="תאילנד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0" y="447"/>
            <a:ext cx="209523" cy="1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9700C7E-2314-4A92-8B66-141FCC3D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w-IL" dirty="0">
                <a:sym typeface="Varela Round"/>
                <a:hlinkClick r:id="rId61"/>
              </a:rPr>
              <a:t>משימה</a:t>
            </a:r>
            <a:endParaRPr lang="he-IL" dirty="0"/>
          </a:p>
        </p:txBody>
      </p:sp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87CA409B-2566-4BE2-806B-233394A94517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05" y="3735029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/>
          <p:nvPr/>
        </p:nvSpPr>
        <p:spPr>
          <a:xfrm>
            <a:off x="2081206" y="1054634"/>
            <a:ext cx="8028000" cy="12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ארגון חברתי של בני אדם שגרים בשטח מוגדר </a:t>
            </a:r>
            <a:br>
              <a:rPr lang="en-US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שיש בו  שלטון </a:t>
            </a:r>
            <a:endParaRPr sz="2400" dirty="0"/>
          </a:p>
        </p:txBody>
      </p:sp>
      <p:sp>
        <p:nvSpPr>
          <p:cNvPr id="180" name="Google Shape;180;p18"/>
          <p:cNvSpPr/>
          <p:nvPr/>
        </p:nvSpPr>
        <p:spPr>
          <a:xfrm>
            <a:off x="2081206" y="4208503"/>
            <a:ext cx="8028000" cy="12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המטרה של אנשים במדינה היא </a:t>
            </a:r>
            <a:endParaRPr lang="he-IL" sz="28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ct val="150000"/>
              </a:lnSpc>
            </a:pP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לקדם את האינטרסים שלהם בשטח שלהם</a:t>
            </a:r>
            <a:endParaRPr sz="28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2081206" y="2631568"/>
            <a:ext cx="8028000" cy="12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השלטון מספק לבני האדם צרכים כמו הגנה ובטחון</a:t>
            </a:r>
            <a:r>
              <a:rPr lang="he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גידול והתפתחות</a:t>
            </a:r>
            <a:r>
              <a:rPr lang="he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קידום התרבות וחיזוק הערכים</a:t>
            </a:r>
            <a:endParaRPr sz="2400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383ED1E-0F23-4676-B715-A0C6D7B4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מדינה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18" y="3743867"/>
            <a:ext cx="9613777" cy="1415378"/>
          </a:xfrm>
        </p:spPr>
        <p:txBody>
          <a:bodyPr wrap="none" lIns="36000" tIns="36000" rIns="36000" bIns="3600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2288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תנאים הכרחיים לקיום מדינה</a:t>
            </a:r>
          </a:p>
        </p:txBody>
      </p:sp>
      <p:sp>
        <p:nvSpPr>
          <p:cNvPr id="186" name="Google Shape;186;p19"/>
          <p:cNvSpPr>
            <a:spLocks noGrp="1"/>
          </p:cNvSpPr>
          <p:nvPr>
            <p:ph idx="1"/>
          </p:nvPr>
        </p:nvSpPr>
        <p:spPr>
          <a:xfrm>
            <a:off x="515206" y="1195757"/>
            <a:ext cx="9208897" cy="4680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2800" dirty="0"/>
              <a:t>שטח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/>
              <a:t>אוכלוסייה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/>
              <a:t>שלטון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/>
              <a:t>ריבונות / עצמאות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/>
              <a:t>הכרה בינלאומית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/>
          <p:nvPr/>
        </p:nvSpPr>
        <p:spPr>
          <a:xfrm>
            <a:off x="1325206" y="1168010"/>
            <a:ext cx="9540000" cy="19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שטחים אלה מוגדרים או מתוחמים באמצעות </a:t>
            </a:r>
            <a:endParaRPr lang="he-IL" sz="2400" dirty="0">
              <a:solidFill>
                <a:schemeClr val="lt1"/>
              </a:solidFill>
              <a:latin typeface="Varela Round"/>
              <a:cs typeface="Varela Round"/>
              <a:sym typeface="Varela Round"/>
            </a:endParaRPr>
          </a:p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גבול פיזי טבעי כמו הר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 נהר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י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ם או מלאכותי כמו גדר</a:t>
            </a:r>
            <a:endParaRPr sz="2400" dirty="0">
              <a:solidFill>
                <a:schemeClr val="lt1"/>
              </a:solidFill>
              <a:latin typeface="Varela Round"/>
              <a:cs typeface="Varela Round"/>
              <a:sym typeface="Varela Round"/>
            </a:endParaRPr>
          </a:p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   או הבנות והסכמים בינלאומיים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מלחמות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כיבוש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היפרדות של מדינות</a:t>
            </a:r>
            <a:endParaRPr sz="2400" dirty="0">
              <a:solidFill>
                <a:schemeClr val="lt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325206" y="3439907"/>
            <a:ext cx="954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בעלות על טריטוריה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: </a:t>
            </a: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שטחים השייכים למדינה</a:t>
            </a:r>
            <a:r>
              <a:rPr lang="he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/>
                <a:cs typeface="Varela Round"/>
                <a:sym typeface="Varela Round"/>
              </a:rPr>
              <a:t>המדינה זכאית להחליט ולקבל החלטות ולנהל את המדינה </a:t>
            </a:r>
            <a:endParaRPr sz="2400" dirty="0">
              <a:solidFill>
                <a:schemeClr val="lt1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A53848C-DCFC-4061-B903-FB1E9EBC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טריטוריה - שטח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/>
          <p:nvPr/>
        </p:nvSpPr>
        <p:spPr>
          <a:xfrm>
            <a:off x="6920934" y="1570771"/>
            <a:ext cx="4405828" cy="2655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2800" b="1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שטח ימי </a:t>
            </a:r>
            <a:endParaRPr sz="28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כולל מים טריטוריאליים ומקורות מים תוך מדינתיים</a:t>
            </a:r>
            <a:r>
              <a:rPr lang="he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, </a:t>
            </a:r>
            <a:r>
              <a:rPr lang="iw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כגון</a:t>
            </a:r>
            <a:r>
              <a:rPr lang="he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: </a:t>
            </a:r>
            <a:r>
              <a:rPr lang="iw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נהרות ואגמים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17" name="Google Shape;317;p21" descr="גבולות מדינת ישראל – ויקיפד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0799" y="1171818"/>
            <a:ext cx="4644407" cy="451436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1"/>
          <p:cNvSpPr/>
          <p:nvPr/>
        </p:nvSpPr>
        <p:spPr>
          <a:xfrm>
            <a:off x="151411" y="6365477"/>
            <a:ext cx="7183453" cy="30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l" rtl="0"/>
            <a:r>
              <a:rPr lang="iw-IL" sz="1600" u="sng" dirty="0">
                <a:solidFill>
                  <a:schemeClr val="bg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https://il.brainpop.com/category_9/subcategory_362/subjects_4706/</a:t>
            </a:r>
            <a:endParaRPr sz="1600" dirty="0">
              <a:solidFill>
                <a:schemeClr val="bg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3204CD4-BC89-438C-94D7-53FB8682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ym typeface="Varela Round"/>
              </a:rPr>
              <a:t>טריטוריה - שטח מוגדר</a:t>
            </a:r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A5E8AE1A-DA6E-41A9-AEBC-E885B9BC33E1}"/>
              </a:ext>
            </a:extLst>
          </p:cNvPr>
          <p:cNvCxnSpPr/>
          <p:nvPr/>
        </p:nvCxnSpPr>
        <p:spPr>
          <a:xfrm flipH="1">
            <a:off x="5114925" y="2725993"/>
            <a:ext cx="237172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2EDCCB6-AB19-4CDE-B015-54C0643C2F53}"/>
              </a:ext>
            </a:extLst>
          </p:cNvPr>
          <p:cNvCxnSpPr>
            <a:cxnSpLocks/>
          </p:cNvCxnSpPr>
          <p:nvPr/>
        </p:nvCxnSpPr>
        <p:spPr>
          <a:xfrm flipH="1" flipV="1">
            <a:off x="5667375" y="3810000"/>
            <a:ext cx="214312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/>
          <p:nvPr/>
        </p:nvSpPr>
        <p:spPr>
          <a:xfrm>
            <a:off x="6956653" y="1823965"/>
            <a:ext cx="4599951" cy="9874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spAutoFit/>
          </a:bodyPr>
          <a:lstStyle/>
          <a:p>
            <a:pPr algn="ctr"/>
            <a:r>
              <a:rPr lang="iw-IL" sz="2800" b="1" dirty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שטח יבשתי</a:t>
            </a:r>
            <a:endParaRPr lang="he-IL" sz="2800" b="1" dirty="0">
              <a:solidFill>
                <a:schemeClr val="lt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/>
            <a:r>
              <a:rPr lang="iw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ובכלל זה גם שטחים לא רציפים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6956653" y="3893261"/>
            <a:ext cx="4634321" cy="9874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13" tIns="45694" rIns="91413" bIns="45694" anchor="ctr" anchorCtr="0">
            <a:spAutoFit/>
          </a:bodyPr>
          <a:lstStyle/>
          <a:p>
            <a:pPr algn="ctr"/>
            <a:r>
              <a:rPr lang="iw-IL" sz="2800" b="1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אוויר</a:t>
            </a:r>
            <a:endParaRPr lang="he-IL" sz="2400" b="1" dirty="0">
              <a:solidFill>
                <a:schemeClr val="lt1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  <a:p>
            <a:pPr algn="ctr"/>
            <a:r>
              <a:rPr lang="iw-IL" sz="2400" dirty="0">
                <a:solidFill>
                  <a:schemeClr val="lt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 שטח אווירי בתחום האטמוספירה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18" name="Google Shape;3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009" y="1133167"/>
            <a:ext cx="6361944" cy="45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1"/>
          <p:cNvSpPr/>
          <p:nvPr/>
        </p:nvSpPr>
        <p:spPr>
          <a:xfrm>
            <a:off x="151411" y="6365477"/>
            <a:ext cx="7183453" cy="30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l" rtl="0"/>
            <a:r>
              <a:rPr lang="iw-IL" sz="1600" u="sng" dirty="0">
                <a:solidFill>
                  <a:schemeClr val="bg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https://il.brainpop.com/category_9/subcategory_362/subjects_4706/</a:t>
            </a:r>
            <a:endParaRPr sz="1600" dirty="0">
              <a:solidFill>
                <a:schemeClr val="bg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3204CD4-BC89-438C-94D7-53FB8682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ym typeface="Varela Round"/>
              </a:rPr>
              <a:t>טריטוריה - שטח מוגדר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89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/>
          <p:nvPr/>
        </p:nvSpPr>
        <p:spPr>
          <a:xfrm>
            <a:off x="3525842" y="177594"/>
            <a:ext cx="5992057" cy="58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rtl="0"/>
            <a:endParaRPr sz="3000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434284" y="1242316"/>
            <a:ext cx="11321845" cy="1260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כל האנשים</a:t>
            </a:r>
            <a:r>
              <a:rPr lang="he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,</a:t>
            </a: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שיש להם אזרחות במדינה ולרוב גרים בתחום המדינה באופן רצוף וקבוע.</a:t>
            </a:r>
            <a:endParaRPr sz="2400" dirty="0">
              <a:solidFill>
                <a:srgbClr val="002060"/>
              </a:solidFill>
              <a:latin typeface="Varela Round"/>
              <a:cs typeface="Varela Round"/>
            </a:endParaRPr>
          </a:p>
          <a:p>
            <a:pPr algn="ctr">
              <a:lnSpc>
                <a:spcPct val="150000"/>
              </a:lnSpc>
            </a:pPr>
            <a:r>
              <a:rPr lang="iw-IL" sz="3200" b="1" dirty="0">
                <a:solidFill>
                  <a:srgbClr val="FF0000"/>
                </a:solidFill>
                <a:latin typeface="Varela Round"/>
                <a:cs typeface="Varela Round"/>
                <a:sym typeface="Varela Round"/>
              </a:rPr>
              <a:t>זכרו! </a:t>
            </a:r>
            <a:r>
              <a:rPr lang="he-IL" sz="3200" b="1" dirty="0">
                <a:solidFill>
                  <a:srgbClr val="FF0000"/>
                </a:solidFill>
                <a:latin typeface="Varela Round"/>
                <a:cs typeface="Varela Round"/>
                <a:sym typeface="Varela Round"/>
              </a:rPr>
              <a:t> </a:t>
            </a:r>
            <a:r>
              <a:rPr lang="iw-IL" sz="24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תיירים אינם חלק מהאוכלוסייה במדינה.</a:t>
            </a:r>
            <a:endParaRPr sz="2400" dirty="0">
              <a:solidFill>
                <a:srgbClr val="002060"/>
              </a:solidFill>
              <a:latin typeface="Varela Round"/>
              <a:cs typeface="Varela Round"/>
            </a:endParaRPr>
          </a:p>
        </p:txBody>
      </p:sp>
      <p:pic>
        <p:nvPicPr>
          <p:cNvPr id="383" name="Google Shape;38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916" y="2651860"/>
            <a:ext cx="6758514" cy="4028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782DC34E-BCBF-4D02-A4D9-55C68695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Arial"/>
              </a:rPr>
              <a:t>אוכלוסייה</a:t>
            </a:r>
            <a:endParaRPr lang="he-I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1298</Words>
  <Application>Microsoft Office PowerPoint</Application>
  <PresentationFormat>מותאם אישית</PresentationFormat>
  <Paragraphs>172</Paragraphs>
  <Slides>40</Slides>
  <Notes>36</Notes>
  <HiddenSlides>0</HiddenSlides>
  <MMClips>3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40</vt:i4>
      </vt:variant>
    </vt:vector>
  </HeadingPairs>
  <TitlesOfParts>
    <vt:vector size="44" baseType="lpstr">
      <vt:lpstr>Arial</vt:lpstr>
      <vt:lpstr>Calibri</vt:lpstr>
      <vt:lpstr>Varela Round</vt:lpstr>
      <vt:lpstr>ערכת נושא Office</vt:lpstr>
      <vt:lpstr>מערכת שידורים לאומית</vt:lpstr>
      <vt:lpstr>מהי מדינה  וגבולות מדינת ישראל</vt:lpstr>
      <vt:lpstr>חלק א':  מהי מדינה</vt:lpstr>
      <vt:lpstr>מדינה</vt:lpstr>
      <vt:lpstr>תנאים הכרחיים לקיום מדינה</vt:lpstr>
      <vt:lpstr>טריטוריה - שטח</vt:lpstr>
      <vt:lpstr>טריטוריה - שטח מוגדר</vt:lpstr>
      <vt:lpstr>טריטוריה - שטח מוגדר</vt:lpstr>
      <vt:lpstr>אוכלוסייה</vt:lpstr>
      <vt:lpstr>אוכלוסיית מדינה</vt:lpstr>
      <vt:lpstr>מצגת של PowerPoint‏</vt:lpstr>
      <vt:lpstr>מצגת של PowerPoint‏</vt:lpstr>
      <vt:lpstr>מצגת של PowerPoint‏</vt:lpstr>
      <vt:lpstr>שלטון</vt:lpstr>
      <vt:lpstr>מה ההבדל בין שלטון ומשטר?</vt:lpstr>
      <vt:lpstr>ריבונות - עצמאות</vt:lpstr>
      <vt:lpstr>הכרה בינלאומית</vt:lpstr>
      <vt:lpstr>מאמצע היער ועד לב הים / כאן 11</vt:lpstr>
      <vt:lpstr>משימה</vt:lpstr>
      <vt:lpstr>משימה</vt:lpstr>
      <vt:lpstr>מה למדנו?</vt:lpstr>
      <vt:lpstr>חלק ב':  גבולות מדינת ישראל</vt:lpstr>
      <vt:lpstr>מהו גבול?</vt:lpstr>
      <vt:lpstr>איך קובעים את גבולות המדינה?</vt:lpstr>
      <vt:lpstr>מהן המטרות של קביעת גבולות בין מדינות?</vt:lpstr>
      <vt:lpstr>גבולות המנדט הבריטי 1922-1923 </vt:lpstr>
      <vt:lpstr>גבולות החלוקה (כ"ט בנובמבר 1947)</vt:lpstr>
      <vt:lpstr>גבולות הקו הירוק - סוף מלחמת העצמאות - 1949</vt:lpstr>
      <vt:lpstr>שינויי גבולות - הקו הסגול - סוף מלחמת ששת הימים</vt:lpstr>
      <vt:lpstr>גבולות הקו הסגול ומלחמת ששת הימים - סוף מלחמת ששת הימים</vt:lpstr>
      <vt:lpstr>גבולות 1973 - סוף מלחמת יום הכיפורים</vt:lpstr>
      <vt:lpstr>הסכם שלום עם מצרים - 1979</vt:lpstr>
      <vt:lpstr>הסכם שלום עם מצרים - 1979</vt:lpstr>
      <vt:lpstr>סיפוח רמת הגולן - 1981</vt:lpstr>
      <vt:lpstr>הסכם שלום עם ירדן - 1994</vt:lpstr>
      <vt:lpstr>הסכם שלום עם ירדן - 1994</vt:lpstr>
      <vt:lpstr>ישראל והרשות הפלסטינאית הסכמי אוסלו 1993,1995</vt:lpstr>
      <vt:lpstr>מצגת של PowerPoint‏</vt:lpstr>
      <vt:lpstr>משימה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נעמה כהן-לוז</cp:lastModifiedBy>
  <cp:revision>90</cp:revision>
  <dcterms:created xsi:type="dcterms:W3CDTF">2020-03-15T19:13:03Z</dcterms:created>
  <dcterms:modified xsi:type="dcterms:W3CDTF">2020-07-05T16:54:54Z</dcterms:modified>
</cp:coreProperties>
</file>