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74" r:id="rId2"/>
  </p:sldMasterIdLst>
  <p:notesMasterIdLst>
    <p:notesMasterId r:id="rId27"/>
  </p:notesMasterIdLst>
  <p:sldIdLst>
    <p:sldId id="257" r:id="rId3"/>
    <p:sldId id="474" r:id="rId4"/>
    <p:sldId id="576" r:id="rId5"/>
    <p:sldId id="288" r:id="rId6"/>
    <p:sldId id="587" r:id="rId7"/>
    <p:sldId id="468" r:id="rId8"/>
    <p:sldId id="590" r:id="rId9"/>
    <p:sldId id="471" r:id="rId10"/>
    <p:sldId id="469" r:id="rId11"/>
    <p:sldId id="470" r:id="rId12"/>
    <p:sldId id="472" r:id="rId13"/>
    <p:sldId id="589" r:id="rId14"/>
    <p:sldId id="584" r:id="rId15"/>
    <p:sldId id="585" r:id="rId16"/>
    <p:sldId id="435" r:id="rId17"/>
    <p:sldId id="586" r:id="rId18"/>
    <p:sldId id="579" r:id="rId19"/>
    <p:sldId id="270" r:id="rId20"/>
    <p:sldId id="271" r:id="rId21"/>
    <p:sldId id="473" r:id="rId22"/>
    <p:sldId id="580" r:id="rId23"/>
    <p:sldId id="582" r:id="rId24"/>
    <p:sldId id="436" r:id="rId25"/>
    <p:sldId id="291" r:id="rId26"/>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ina Susevich" initials="PS" lastIdx="1" clrIdx="0">
    <p:extLst>
      <p:ext uri="{19B8F6BF-5375-455C-9EA6-DF929625EA0E}">
        <p15:presenceInfo xmlns:p15="http://schemas.microsoft.com/office/powerpoint/2012/main" userId="Paulina Susevi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B4BC"/>
    <a:srgbClr val="92D050"/>
    <a:srgbClr val="192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snapToObjects="1">
      <p:cViewPr varScale="1">
        <p:scale>
          <a:sx n="106" d="100"/>
          <a:sy n="106" d="100"/>
        </p:scale>
        <p:origin x="756" y="114"/>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י'/סיון/תש"ף</a:t>
            </a:fld>
            <a:endParaRPr lang="he-IL"/>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760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7731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5967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3212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5942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88664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1" y="2693989"/>
            <a:ext cx="12192000" cy="1470025"/>
          </a:xfrm>
        </p:spPr>
        <p:txBody>
          <a:bodyPr vert="horz" lIns="91440" tIns="45720" rIns="91440" bIns="45720" rtlCol="1" anchor="ctr">
            <a:normAutofit/>
          </a:bodyPr>
          <a:lstStyle>
            <a:lvl1pPr>
              <a:defRPr kumimoji="0" lang="he-IL" sz="6601"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כותרת ושתי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6444696"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10" y="186258"/>
            <a:ext cx="10221024" cy="637353"/>
          </a:xfrm>
          <a:prstGeom prst="rect">
            <a:avLst/>
          </a:prstGeom>
        </p:spPr>
        <p:txBody>
          <a:bodyPr anchor="ctr">
            <a:noAutofit/>
          </a:bodyPr>
          <a:lstStyle>
            <a:lvl1pPr algn="ctr">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ציין מיקום של תמונה 2">
            <a:extLst>
              <a:ext uri="{FF2B5EF4-FFF2-40B4-BE49-F238E27FC236}">
                <a16:creationId xmlns:a16="http://schemas.microsoft.com/office/drawing/2014/main" id="{11DA6207-6C06-4DE8-8270-79FA6D2C27CC}"/>
              </a:ext>
            </a:extLst>
          </p:cNvPr>
          <p:cNvSpPr>
            <a:spLocks noGrp="1"/>
          </p:cNvSpPr>
          <p:nvPr>
            <p:ph type="pic" idx="10" hasCustomPrompt="1"/>
          </p:nvPr>
        </p:nvSpPr>
        <p:spPr>
          <a:xfrm>
            <a:off x="843274"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062799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כותרת ושלוש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5513040" y="1030562"/>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241442" y="10305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241442" y="39329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3880596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כותרת וארבע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0171544" y="938558"/>
            <a:ext cx="2190882"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54519"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54519"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3" name="מציין מיקום של תמונה 2">
            <a:extLst>
              <a:ext uri="{FF2B5EF4-FFF2-40B4-BE49-F238E27FC236}">
                <a16:creationId xmlns:a16="http://schemas.microsoft.com/office/drawing/2014/main" id="{8992FF61-2840-4655-842F-B373E28D9E01}"/>
              </a:ext>
            </a:extLst>
          </p:cNvPr>
          <p:cNvSpPr>
            <a:spLocks noGrp="1"/>
          </p:cNvSpPr>
          <p:nvPr>
            <p:ph type="pic" idx="12" hasCustomPrompt="1"/>
          </p:nvPr>
        </p:nvSpPr>
        <p:spPr>
          <a:xfrm>
            <a:off x="4414862"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4" name="מציין מיקום של תמונה 2">
            <a:extLst>
              <a:ext uri="{FF2B5EF4-FFF2-40B4-BE49-F238E27FC236}">
                <a16:creationId xmlns:a16="http://schemas.microsoft.com/office/drawing/2014/main" id="{8C91A369-DCD6-4CBC-93C6-3C5BB19BCC3E}"/>
              </a:ext>
            </a:extLst>
          </p:cNvPr>
          <p:cNvSpPr>
            <a:spLocks noGrp="1"/>
          </p:cNvSpPr>
          <p:nvPr>
            <p:ph type="pic" idx="13" hasCustomPrompt="1"/>
          </p:nvPr>
        </p:nvSpPr>
        <p:spPr>
          <a:xfrm>
            <a:off x="4414862"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491129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שער - מערכת שידורים לאומית">
    <p:spTree>
      <p:nvGrpSpPr>
        <p:cNvPr id="1" name=""/>
        <p:cNvGrpSpPr/>
        <p:nvPr/>
      </p:nvGrpSpPr>
      <p:grpSpPr>
        <a:xfrm>
          <a:off x="0" y="0"/>
          <a:ext cx="0" cy="0"/>
          <a:chOff x="0" y="0"/>
          <a:chExt cx="0" cy="0"/>
        </a:xfrm>
      </p:grpSpPr>
      <p:sp>
        <p:nvSpPr>
          <p:cNvPr id="2" name="כותרת 1"/>
          <p:cNvSpPr>
            <a:spLocks noGrp="1"/>
          </p:cNvSpPr>
          <p:nvPr>
            <p:ph type="ctrTitle"/>
          </p:nvPr>
        </p:nvSpPr>
        <p:spPr>
          <a:xfrm>
            <a:off x="516000" y="2693989"/>
            <a:ext cx="11160000" cy="1470025"/>
          </a:xfrm>
        </p:spPr>
        <p:txBody>
          <a:bodyPr vert="horz" lIns="91440" tIns="45720" rIns="91440" bIns="45720" rtlCol="1" anchor="ctr">
            <a:normAutofit/>
          </a:bodyPr>
          <a:lstStyle>
            <a:lvl1pPr>
              <a:defRPr kumimoji="0" lang="he-IL" sz="6601"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
        <p:nvSpPr>
          <p:cNvPr id="3" name="Rectangle 2">
            <a:extLst>
              <a:ext uri="{FF2B5EF4-FFF2-40B4-BE49-F238E27FC236}">
                <a16:creationId xmlns:a16="http://schemas.microsoft.com/office/drawing/2014/main" id="{6F2D798A-D3EB-4AD6-BA0D-6AF5A272CB65}"/>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61D397-1081-475E-877E-2C0275DD9CD7}"/>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C9C924-5BCF-44F6-9D2C-C85E4D329EC9}"/>
              </a:ext>
            </a:extLst>
          </p:cNvPr>
          <p:cNvSpPr/>
          <p:nvPr userDrawn="1"/>
        </p:nvSpPr>
        <p:spPr>
          <a:xfrm rot="5400000">
            <a:off x="10129568" y="1977381"/>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FB07856-A797-4811-9A80-36465708097A}"/>
              </a:ext>
            </a:extLst>
          </p:cNvPr>
          <p:cNvSpPr/>
          <p:nvPr userDrawn="1"/>
        </p:nvSpPr>
        <p:spPr>
          <a:xfrm>
            <a:off x="-3261642" y="347118"/>
            <a:ext cx="3246401" cy="73047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4204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פרטי השיעור, מקצוע ומורה">
    <p:spTree>
      <p:nvGrpSpPr>
        <p:cNvPr id="1" name=""/>
        <p:cNvGrpSpPr/>
        <p:nvPr/>
      </p:nvGrpSpPr>
      <p:grpSpPr>
        <a:xfrm>
          <a:off x="0" y="0"/>
          <a:ext cx="0" cy="0"/>
          <a:chOff x="0" y="0"/>
          <a:chExt cx="0" cy="0"/>
        </a:xfrm>
      </p:grpSpPr>
      <p:sp>
        <p:nvSpPr>
          <p:cNvPr id="10" name="מלבן מעוגל 9"/>
          <p:cNvSpPr/>
          <p:nvPr userDrawn="1"/>
        </p:nvSpPr>
        <p:spPr>
          <a:xfrm>
            <a:off x="212943" y="1396870"/>
            <a:ext cx="14000014" cy="2978963"/>
          </a:xfrm>
          <a:prstGeom prst="roundRect">
            <a:avLst>
              <a:gd name="adj" fmla="val 50000"/>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7" name="מלבן מעוגל 6"/>
          <p:cNvSpPr/>
          <p:nvPr userDrawn="1"/>
        </p:nvSpPr>
        <p:spPr>
          <a:xfrm>
            <a:off x="7329949" y="6240593"/>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501113" y="872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8">
            <a:extLst>
              <a:ext uri="{FF2B5EF4-FFF2-40B4-BE49-F238E27FC236}">
                <a16:creationId xmlns:a16="http://schemas.microsoft.com/office/drawing/2014/main" id="{404057E2-9B3D-4075-99B3-75AE757986D1}"/>
              </a:ext>
            </a:extLst>
          </p:cNvPr>
          <p:cNvSpPr/>
          <p:nvPr userDrawn="1"/>
        </p:nvSpPr>
        <p:spPr>
          <a:xfrm>
            <a:off x="10059465" y="87232"/>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5" name="מלבן מעוגל 7">
            <a:extLst>
              <a:ext uri="{FF2B5EF4-FFF2-40B4-BE49-F238E27FC236}">
                <a16:creationId xmlns:a16="http://schemas.microsoft.com/office/drawing/2014/main" id="{F6801116-CC43-4B2A-8C30-E06B51438E5F}"/>
              </a:ext>
            </a:extLst>
          </p:cNvPr>
          <p:cNvSpPr/>
          <p:nvPr userDrawn="1"/>
        </p:nvSpPr>
        <p:spPr>
          <a:xfrm>
            <a:off x="9066088" y="5930032"/>
            <a:ext cx="529942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Rectangle 15">
            <a:extLst>
              <a:ext uri="{FF2B5EF4-FFF2-40B4-BE49-F238E27FC236}">
                <a16:creationId xmlns:a16="http://schemas.microsoft.com/office/drawing/2014/main" id="{083851AC-7C39-4D24-80F3-E23F47BEFFD4}"/>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1AEE328-D2C3-444A-8724-BDAF608C4860}"/>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D96B898-2CF0-49F5-BBD6-BB8ACC47A495}"/>
              </a:ext>
            </a:extLst>
          </p:cNvPr>
          <p:cNvSpPr/>
          <p:nvPr userDrawn="1"/>
        </p:nvSpPr>
        <p:spPr>
          <a:xfrm rot="5400000">
            <a:off x="10107939"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9EA7E53-F4C8-4E78-8841-55D753889071}"/>
              </a:ext>
            </a:extLst>
          </p:cNvPr>
          <p:cNvSpPr/>
          <p:nvPr userDrawn="1"/>
        </p:nvSpPr>
        <p:spPr>
          <a:xfrm>
            <a:off x="-3246402" y="-426720"/>
            <a:ext cx="3246401" cy="807856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כותרת 1">
            <a:extLst>
              <a:ext uri="{FF2B5EF4-FFF2-40B4-BE49-F238E27FC236}">
                <a16:creationId xmlns:a16="http://schemas.microsoft.com/office/drawing/2014/main" id="{6AF90618-5011-488D-8577-8090B2BE5488}"/>
              </a:ext>
            </a:extLst>
          </p:cNvPr>
          <p:cNvSpPr>
            <a:spLocks noGrp="1"/>
          </p:cNvSpPr>
          <p:nvPr>
            <p:ph type="ctrTitle"/>
          </p:nvPr>
        </p:nvSpPr>
        <p:spPr>
          <a:xfrm>
            <a:off x="696000" y="1400768"/>
            <a:ext cx="10800000"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23" name="Google Shape;11;p2">
            <a:extLst>
              <a:ext uri="{FF2B5EF4-FFF2-40B4-BE49-F238E27FC236}">
                <a16:creationId xmlns:a16="http://schemas.microsoft.com/office/drawing/2014/main" id="{60774046-55DB-47C4-8731-49E4A217CD42}"/>
              </a:ext>
            </a:extLst>
          </p:cNvPr>
          <p:cNvSpPr txBox="1">
            <a:spLocks noGrp="1"/>
          </p:cNvSpPr>
          <p:nvPr>
            <p:ph type="subTitle" idx="1"/>
          </p:nvPr>
        </p:nvSpPr>
        <p:spPr>
          <a:xfrm>
            <a:off x="696000" y="2798300"/>
            <a:ext cx="10800000" cy="720000"/>
          </a:xfrm>
          <a:prstGeom prst="rect">
            <a:avLst/>
          </a:prstGeom>
        </p:spPr>
        <p:txBody>
          <a:bodyPr spcFirstLastPara="1" wrap="square" lIns="36000" tIns="36000" rIns="36000" bIns="36000" anchor="ctr"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24" name="מציין מיקום תוכן 2">
            <a:extLst>
              <a:ext uri="{FF2B5EF4-FFF2-40B4-BE49-F238E27FC236}">
                <a16:creationId xmlns:a16="http://schemas.microsoft.com/office/drawing/2014/main" id="{4EE53297-C04D-4B07-99F8-BCEC4E3B9EB8}"/>
              </a:ext>
            </a:extLst>
          </p:cNvPr>
          <p:cNvSpPr>
            <a:spLocks noGrp="1"/>
          </p:cNvSpPr>
          <p:nvPr>
            <p:ph idx="10"/>
          </p:nvPr>
        </p:nvSpPr>
        <p:spPr>
          <a:xfrm>
            <a:off x="696000" y="3655832"/>
            <a:ext cx="10800000" cy="720000"/>
          </a:xfrm>
        </p:spPr>
        <p:txBody>
          <a:bodyPr anchor="ct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
        <p:nvSpPr>
          <p:cNvPr id="20" name="מציין מיקום של מספר שקופית 22">
            <a:extLst>
              <a:ext uri="{FF2B5EF4-FFF2-40B4-BE49-F238E27FC236}">
                <a16:creationId xmlns:a16="http://schemas.microsoft.com/office/drawing/2014/main" id="{58C13A1B-004E-44B4-BBDC-E08548A96B81}"/>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2835759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שער - מערכת שידורים לאומית">
    <p:spTree>
      <p:nvGrpSpPr>
        <p:cNvPr id="1" name=""/>
        <p:cNvGrpSpPr/>
        <p:nvPr/>
      </p:nvGrpSpPr>
      <p:grpSpPr>
        <a:xfrm>
          <a:off x="0" y="0"/>
          <a:ext cx="0" cy="0"/>
          <a:chOff x="0" y="0"/>
          <a:chExt cx="0" cy="0"/>
        </a:xfrm>
      </p:grpSpPr>
      <p:sp>
        <p:nvSpPr>
          <p:cNvPr id="2" name="כותרת 1"/>
          <p:cNvSpPr>
            <a:spLocks noGrp="1"/>
          </p:cNvSpPr>
          <p:nvPr>
            <p:ph type="ctrTitle"/>
          </p:nvPr>
        </p:nvSpPr>
        <p:spPr>
          <a:xfrm>
            <a:off x="516000" y="2693989"/>
            <a:ext cx="11160000" cy="1470025"/>
          </a:xfrm>
        </p:spPr>
        <p:txBody>
          <a:bodyPr vert="horz" lIns="91440" tIns="45720" rIns="91440" bIns="45720" rtlCol="1" anchor="ctr">
            <a:normAutofit/>
          </a:bodyPr>
          <a:lstStyle>
            <a:lvl1pPr>
              <a:defRPr kumimoji="0" lang="he-IL" sz="6601"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
        <p:nvSpPr>
          <p:cNvPr id="3" name="Rectangle 2">
            <a:extLst>
              <a:ext uri="{FF2B5EF4-FFF2-40B4-BE49-F238E27FC236}">
                <a16:creationId xmlns:a16="http://schemas.microsoft.com/office/drawing/2014/main" id="{6F2D798A-D3EB-4AD6-BA0D-6AF5A272CB65}"/>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61D397-1081-475E-877E-2C0275DD9CD7}"/>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C9C924-5BCF-44F6-9D2C-C85E4D329EC9}"/>
              </a:ext>
            </a:extLst>
          </p:cNvPr>
          <p:cNvSpPr/>
          <p:nvPr userDrawn="1"/>
        </p:nvSpPr>
        <p:spPr>
          <a:xfrm rot="5400000">
            <a:off x="10129568" y="1977381"/>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FB07856-A797-4811-9A80-36465708097A}"/>
              </a:ext>
            </a:extLst>
          </p:cNvPr>
          <p:cNvSpPr/>
          <p:nvPr userDrawn="1"/>
        </p:nvSpPr>
        <p:spPr>
          <a:xfrm>
            <a:off x="-3261642" y="347118"/>
            <a:ext cx="3246401" cy="73047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6578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פרטי השיעור, מקצוע ומורה">
    <p:spTree>
      <p:nvGrpSpPr>
        <p:cNvPr id="1" name=""/>
        <p:cNvGrpSpPr/>
        <p:nvPr/>
      </p:nvGrpSpPr>
      <p:grpSpPr>
        <a:xfrm>
          <a:off x="0" y="0"/>
          <a:ext cx="0" cy="0"/>
          <a:chOff x="0" y="0"/>
          <a:chExt cx="0" cy="0"/>
        </a:xfrm>
      </p:grpSpPr>
      <p:sp>
        <p:nvSpPr>
          <p:cNvPr id="10" name="מלבן מעוגל 9"/>
          <p:cNvSpPr/>
          <p:nvPr userDrawn="1"/>
        </p:nvSpPr>
        <p:spPr>
          <a:xfrm>
            <a:off x="212943" y="1396870"/>
            <a:ext cx="14000014" cy="2978963"/>
          </a:xfrm>
          <a:prstGeom prst="roundRect">
            <a:avLst>
              <a:gd name="adj" fmla="val 50000"/>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7" name="מלבן מעוגל 6"/>
          <p:cNvSpPr/>
          <p:nvPr userDrawn="1"/>
        </p:nvSpPr>
        <p:spPr>
          <a:xfrm>
            <a:off x="7329949" y="6240593"/>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501113" y="872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8">
            <a:extLst>
              <a:ext uri="{FF2B5EF4-FFF2-40B4-BE49-F238E27FC236}">
                <a16:creationId xmlns:a16="http://schemas.microsoft.com/office/drawing/2014/main" id="{404057E2-9B3D-4075-99B3-75AE757986D1}"/>
              </a:ext>
            </a:extLst>
          </p:cNvPr>
          <p:cNvSpPr/>
          <p:nvPr userDrawn="1"/>
        </p:nvSpPr>
        <p:spPr>
          <a:xfrm>
            <a:off x="10059465" y="87232"/>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5" name="מלבן מעוגל 7">
            <a:extLst>
              <a:ext uri="{FF2B5EF4-FFF2-40B4-BE49-F238E27FC236}">
                <a16:creationId xmlns:a16="http://schemas.microsoft.com/office/drawing/2014/main" id="{F6801116-CC43-4B2A-8C30-E06B51438E5F}"/>
              </a:ext>
            </a:extLst>
          </p:cNvPr>
          <p:cNvSpPr/>
          <p:nvPr userDrawn="1"/>
        </p:nvSpPr>
        <p:spPr>
          <a:xfrm>
            <a:off x="9066088" y="5930032"/>
            <a:ext cx="529942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Rectangle 15">
            <a:extLst>
              <a:ext uri="{FF2B5EF4-FFF2-40B4-BE49-F238E27FC236}">
                <a16:creationId xmlns:a16="http://schemas.microsoft.com/office/drawing/2014/main" id="{083851AC-7C39-4D24-80F3-E23F47BEFFD4}"/>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1AEE328-D2C3-444A-8724-BDAF608C4860}"/>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D96B898-2CF0-49F5-BBD6-BB8ACC47A495}"/>
              </a:ext>
            </a:extLst>
          </p:cNvPr>
          <p:cNvSpPr/>
          <p:nvPr userDrawn="1"/>
        </p:nvSpPr>
        <p:spPr>
          <a:xfrm rot="5400000">
            <a:off x="10107939"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9EA7E53-F4C8-4E78-8841-55D753889071}"/>
              </a:ext>
            </a:extLst>
          </p:cNvPr>
          <p:cNvSpPr/>
          <p:nvPr userDrawn="1"/>
        </p:nvSpPr>
        <p:spPr>
          <a:xfrm>
            <a:off x="-3246402" y="-426720"/>
            <a:ext cx="3246401" cy="807856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כותרת 1">
            <a:extLst>
              <a:ext uri="{FF2B5EF4-FFF2-40B4-BE49-F238E27FC236}">
                <a16:creationId xmlns:a16="http://schemas.microsoft.com/office/drawing/2014/main" id="{6AF90618-5011-488D-8577-8090B2BE5488}"/>
              </a:ext>
            </a:extLst>
          </p:cNvPr>
          <p:cNvSpPr>
            <a:spLocks noGrp="1"/>
          </p:cNvSpPr>
          <p:nvPr>
            <p:ph type="ctrTitle"/>
          </p:nvPr>
        </p:nvSpPr>
        <p:spPr>
          <a:xfrm>
            <a:off x="696000" y="1400768"/>
            <a:ext cx="10800000"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23" name="Google Shape;11;p2">
            <a:extLst>
              <a:ext uri="{FF2B5EF4-FFF2-40B4-BE49-F238E27FC236}">
                <a16:creationId xmlns:a16="http://schemas.microsoft.com/office/drawing/2014/main" id="{60774046-55DB-47C4-8731-49E4A217CD42}"/>
              </a:ext>
            </a:extLst>
          </p:cNvPr>
          <p:cNvSpPr txBox="1">
            <a:spLocks noGrp="1"/>
          </p:cNvSpPr>
          <p:nvPr>
            <p:ph type="subTitle" idx="1"/>
          </p:nvPr>
        </p:nvSpPr>
        <p:spPr>
          <a:xfrm>
            <a:off x="696000" y="2798300"/>
            <a:ext cx="10800000" cy="720000"/>
          </a:xfrm>
          <a:prstGeom prst="rect">
            <a:avLst/>
          </a:prstGeom>
        </p:spPr>
        <p:txBody>
          <a:bodyPr spcFirstLastPara="1" wrap="square" lIns="36000" tIns="36000" rIns="36000" bIns="36000" anchor="ctr"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24" name="מציין מיקום תוכן 2">
            <a:extLst>
              <a:ext uri="{FF2B5EF4-FFF2-40B4-BE49-F238E27FC236}">
                <a16:creationId xmlns:a16="http://schemas.microsoft.com/office/drawing/2014/main" id="{4EE53297-C04D-4B07-99F8-BCEC4E3B9EB8}"/>
              </a:ext>
            </a:extLst>
          </p:cNvPr>
          <p:cNvSpPr>
            <a:spLocks noGrp="1"/>
          </p:cNvSpPr>
          <p:nvPr>
            <p:ph idx="10"/>
          </p:nvPr>
        </p:nvSpPr>
        <p:spPr>
          <a:xfrm>
            <a:off x="696000" y="3655832"/>
            <a:ext cx="10800000" cy="720000"/>
          </a:xfrm>
        </p:spPr>
        <p:txBody>
          <a:bodyPr anchor="ct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
        <p:nvSpPr>
          <p:cNvPr id="20" name="מציין מיקום של מספר שקופית 22">
            <a:extLst>
              <a:ext uri="{FF2B5EF4-FFF2-40B4-BE49-F238E27FC236}">
                <a16:creationId xmlns:a16="http://schemas.microsoft.com/office/drawing/2014/main" id="{58C13A1B-004E-44B4-BBDC-E08548A96B81}"/>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3466840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43" y="1396870"/>
            <a:ext cx="14129222" cy="2978963"/>
          </a:xfrm>
          <a:prstGeom prst="roundRect">
            <a:avLst>
              <a:gd name="adj" fmla="val 50000"/>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solidFill>
                  <a:srgbClr val="192A72"/>
                </a:solidFill>
              </a:rPr>
              <a:t>  </a:t>
            </a:r>
          </a:p>
        </p:txBody>
      </p:sp>
      <p:sp>
        <p:nvSpPr>
          <p:cNvPr id="2" name="כותרת 1"/>
          <p:cNvSpPr>
            <a:spLocks noGrp="1"/>
          </p:cNvSpPr>
          <p:nvPr>
            <p:ph type="ctrTitle"/>
          </p:nvPr>
        </p:nvSpPr>
        <p:spPr>
          <a:xfrm>
            <a:off x="696000" y="1919888"/>
            <a:ext cx="10800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15" name="מלבן מעוגל 6">
            <a:extLst>
              <a:ext uri="{FF2B5EF4-FFF2-40B4-BE49-F238E27FC236}">
                <a16:creationId xmlns:a16="http://schemas.microsoft.com/office/drawing/2014/main" id="{B4A26894-BFC6-4CB2-9F98-6C0AB203AB11}"/>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לבן מעוגל 7">
            <a:extLst>
              <a:ext uri="{FF2B5EF4-FFF2-40B4-BE49-F238E27FC236}">
                <a16:creationId xmlns:a16="http://schemas.microsoft.com/office/drawing/2014/main" id="{93139C06-AB68-49E4-9F8F-F0E56072AD87}"/>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7" name="מלבן מעוגל 8">
            <a:extLst>
              <a:ext uri="{FF2B5EF4-FFF2-40B4-BE49-F238E27FC236}">
                <a16:creationId xmlns:a16="http://schemas.microsoft.com/office/drawing/2014/main" id="{92F44B1F-CB02-4BE0-9593-98D37356833A}"/>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8" name="מלבן מעוגל 10">
            <a:extLst>
              <a:ext uri="{FF2B5EF4-FFF2-40B4-BE49-F238E27FC236}">
                <a16:creationId xmlns:a16="http://schemas.microsoft.com/office/drawing/2014/main" id="{F91DCBDE-92CA-433E-83D5-3B5D0DD4B449}"/>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Rectangle 10">
            <a:extLst>
              <a:ext uri="{FF2B5EF4-FFF2-40B4-BE49-F238E27FC236}">
                <a16:creationId xmlns:a16="http://schemas.microsoft.com/office/drawing/2014/main" id="{FE194D36-FE0A-4C9F-8946-7441BBD04111}"/>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F65A56D-9132-4626-874B-D91437478839}"/>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0D0F400-87FD-46D3-B4A3-AC189F03B752}"/>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D8D9617-ADF9-485F-8AE6-FD3940CA7E4F}"/>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מציין מיקום של מספר שקופית 22">
            <a:extLst>
              <a:ext uri="{FF2B5EF4-FFF2-40B4-BE49-F238E27FC236}">
                <a16:creationId xmlns:a16="http://schemas.microsoft.com/office/drawing/2014/main" id="{1D40CDBA-CE8D-4E82-AAAC-CCBC39F3F871}"/>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
        <p:nvSpPr>
          <p:cNvPr id="21" name="Text Placeholder 3">
            <a:extLst>
              <a:ext uri="{FF2B5EF4-FFF2-40B4-BE49-F238E27FC236}">
                <a16:creationId xmlns:a16="http://schemas.microsoft.com/office/drawing/2014/main" id="{101B9CB6-49B4-453D-B184-EBAC942B4120}"/>
              </a:ext>
            </a:extLst>
          </p:cNvPr>
          <p:cNvSpPr>
            <a:spLocks noGrp="1"/>
          </p:cNvSpPr>
          <p:nvPr>
            <p:ph type="body" sz="quarter" idx="10"/>
          </p:nvPr>
        </p:nvSpPr>
        <p:spPr>
          <a:xfrm>
            <a:off x="1461052" y="3409122"/>
            <a:ext cx="9203635" cy="804863"/>
          </a:xfrm>
        </p:spPr>
        <p:txBody>
          <a:bodyPr/>
          <a:lstStyle>
            <a:lvl1pPr marL="0" indent="0" algn="ctr" rtl="0">
              <a:buNone/>
              <a:defRPr/>
            </a:lvl1pPr>
          </a:lstStyle>
          <a:p>
            <a:pPr lvl="0"/>
            <a:r>
              <a:rPr lang="en-US" dirty="0"/>
              <a:t>Click to edit Master text</a:t>
            </a:r>
          </a:p>
        </p:txBody>
      </p:sp>
    </p:spTree>
    <p:extLst>
      <p:ext uri="{BB962C8B-B14F-4D97-AF65-F5344CB8AC3E}">
        <p14:creationId xmlns:p14="http://schemas.microsoft.com/office/powerpoint/2010/main" val="986050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1">
    <p:spTree>
      <p:nvGrpSpPr>
        <p:cNvPr id="1" name=""/>
        <p:cNvGrpSpPr/>
        <p:nvPr/>
      </p:nvGrpSpPr>
      <p:grpSpPr>
        <a:xfrm>
          <a:off x="0" y="0"/>
          <a:ext cx="0" cy="0"/>
          <a:chOff x="0" y="0"/>
          <a:chExt cx="0" cy="0"/>
        </a:xfrm>
      </p:grpSpPr>
      <p:sp>
        <p:nvSpPr>
          <p:cNvPr id="11" name="מלבן מעוגל 10">
            <a:extLst>
              <a:ext uri="{FF2B5EF4-FFF2-40B4-BE49-F238E27FC236}">
                <a16:creationId xmlns:a16="http://schemas.microsoft.com/office/drawing/2014/main" id="{EAE132D4-D270-4859-A0A8-0EABA938935B}"/>
              </a:ext>
            </a:extLst>
          </p:cNvPr>
          <p:cNvSpPr/>
          <p:nvPr userDrawn="1"/>
        </p:nvSpPr>
        <p:spPr>
          <a:xfrm>
            <a:off x="6581228" y="6447542"/>
            <a:ext cx="5993234"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6">
            <a:extLst>
              <a:ext uri="{FF2B5EF4-FFF2-40B4-BE49-F238E27FC236}">
                <a16:creationId xmlns:a16="http://schemas.microsoft.com/office/drawing/2014/main" id="{8A467694-CC08-4C30-BF05-885FCBD4CAB0}"/>
              </a:ext>
            </a:extLst>
          </p:cNvPr>
          <p:cNvSpPr/>
          <p:nvPr userDrawn="1"/>
        </p:nvSpPr>
        <p:spPr>
          <a:xfrm>
            <a:off x="9704146" y="5381191"/>
            <a:ext cx="3496396" cy="442359"/>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6" name="מציין מיקום תוכן 5"/>
          <p:cNvSpPr>
            <a:spLocks noGrp="1"/>
          </p:cNvSpPr>
          <p:nvPr>
            <p:ph sz="quarter" idx="4"/>
          </p:nvPr>
        </p:nvSpPr>
        <p:spPr>
          <a:xfrm>
            <a:off x="515273" y="998859"/>
            <a:ext cx="11161453" cy="4062435"/>
          </a:xfrm>
        </p:spPr>
        <p:txBody>
          <a:bodyPr>
            <a:normAutofit/>
          </a:bodyPr>
          <a:lstStyle>
            <a:lvl1pPr marL="268288" indent="-268288">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2" name="כותרת 1"/>
          <p:cNvSpPr>
            <a:spLocks noGrp="1"/>
          </p:cNvSpPr>
          <p:nvPr>
            <p:ph type="title"/>
          </p:nvPr>
        </p:nvSpPr>
        <p:spPr>
          <a:xfrm>
            <a:off x="1024128" y="155448"/>
            <a:ext cx="9802206" cy="720000"/>
          </a:xfrm>
          <a:noFill/>
        </p:spPr>
        <p:txBody>
          <a:bodyPr vert="horz" lIns="0" tIns="0" rIns="0" bIns="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1226982" y="101748"/>
            <a:ext cx="2160598" cy="21681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2054055" y="390797"/>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0" name="מלבן מעוגל 6">
            <a:extLst>
              <a:ext uri="{FF2B5EF4-FFF2-40B4-BE49-F238E27FC236}">
                <a16:creationId xmlns:a16="http://schemas.microsoft.com/office/drawing/2014/main" id="{53219EEB-A406-4AC2-B87E-54A955D7D483}"/>
              </a:ext>
            </a:extLst>
          </p:cNvPr>
          <p:cNvSpPr/>
          <p:nvPr userDrawn="1"/>
        </p:nvSpPr>
        <p:spPr>
          <a:xfrm>
            <a:off x="7978665" y="5944772"/>
            <a:ext cx="4766811" cy="38154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2" name="Rectangle 11">
            <a:extLst>
              <a:ext uri="{FF2B5EF4-FFF2-40B4-BE49-F238E27FC236}">
                <a16:creationId xmlns:a16="http://schemas.microsoft.com/office/drawing/2014/main" id="{DB5BA376-F667-4A43-9264-CB356AE2FBF1}"/>
              </a:ext>
            </a:extLst>
          </p:cNvPr>
          <p:cNvSpPr/>
          <p:nvPr userDrawn="1"/>
        </p:nvSpPr>
        <p:spPr>
          <a:xfrm rot="5400000">
            <a:off x="9936561" y="2157343"/>
            <a:ext cx="735717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מציין מיקום של מספר שקופית 22">
            <a:extLst>
              <a:ext uri="{FF2B5EF4-FFF2-40B4-BE49-F238E27FC236}">
                <a16:creationId xmlns:a16="http://schemas.microsoft.com/office/drawing/2014/main" id="{CE73A552-D52C-4EE0-9E7A-557CEB6CE479}"/>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
        <p:nvSpPr>
          <p:cNvPr id="16" name="Rectangle 15">
            <a:extLst>
              <a:ext uri="{FF2B5EF4-FFF2-40B4-BE49-F238E27FC236}">
                <a16:creationId xmlns:a16="http://schemas.microsoft.com/office/drawing/2014/main" id="{45208D21-C13C-48D3-8634-05FCD1520B3D}"/>
              </a:ext>
            </a:extLst>
          </p:cNvPr>
          <p:cNvSpPr/>
          <p:nvPr userDrawn="1"/>
        </p:nvSpPr>
        <p:spPr>
          <a:xfrm>
            <a:off x="5903744" y="6876112"/>
            <a:ext cx="6894095" cy="14933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DFFA872-60FE-48B4-B509-3F90F2F53575}"/>
              </a:ext>
            </a:extLst>
          </p:cNvPr>
          <p:cNvSpPr/>
          <p:nvPr userDrawn="1"/>
        </p:nvSpPr>
        <p:spPr>
          <a:xfrm>
            <a:off x="-2191928" y="-31850"/>
            <a:ext cx="2165034"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3046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2">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155448"/>
            <a:ext cx="9802368" cy="720000"/>
          </a:xfrm>
          <a:noFill/>
        </p:spPr>
        <p:txBody>
          <a:bodyPr vert="horz" lIns="0" tIns="0" rIns="0" bIns="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3" y="1024128"/>
            <a:ext cx="11161453" cy="457200"/>
          </a:xfrm>
        </p:spPr>
        <p:txBody>
          <a:bodyPr lIns="0" tIns="0" rIns="0" bIns="0" anchor="ctr">
            <a:noAutofit/>
          </a:bodyPr>
          <a:lstStyle>
            <a:lvl1pPr marL="0" indent="0" algn="r">
              <a:buNone/>
              <a:defRPr sz="3000" b="1">
                <a:solidFill>
                  <a:srgbClr val="12B4BC"/>
                </a:solidFill>
                <a:latin typeface="Varela Round" pitchFamily="2" charset="-79"/>
                <a:cs typeface="Varela Round" panose="00000500000000000000"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567973"/>
            <a:ext cx="11161453" cy="3522187"/>
          </a:xfrm>
        </p:spPr>
        <p:txBody>
          <a:bodyPr>
            <a:normAutofit/>
          </a:bodyPr>
          <a:lstStyle>
            <a:lvl1pPr marL="268288" indent="-268288">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1377633" y="110284"/>
            <a:ext cx="2105524"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1729189" y="435139"/>
            <a:ext cx="2615798" cy="32187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0" name="מלבן מעוגל 6">
            <a:extLst>
              <a:ext uri="{FF2B5EF4-FFF2-40B4-BE49-F238E27FC236}">
                <a16:creationId xmlns:a16="http://schemas.microsoft.com/office/drawing/2014/main" id="{8A91BCC4-EC47-43E2-9595-B89F757E1A7A}"/>
              </a:ext>
            </a:extLst>
          </p:cNvPr>
          <p:cNvSpPr/>
          <p:nvPr userDrawn="1"/>
        </p:nvSpPr>
        <p:spPr>
          <a:xfrm>
            <a:off x="9323387" y="5555326"/>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a:extLst>
              <a:ext uri="{FF2B5EF4-FFF2-40B4-BE49-F238E27FC236}">
                <a16:creationId xmlns:a16="http://schemas.microsoft.com/office/drawing/2014/main" id="{238EE3F7-5012-4191-9ABD-A8E69370622E}"/>
              </a:ext>
            </a:extLst>
          </p:cNvPr>
          <p:cNvSpPr/>
          <p:nvPr userDrawn="1"/>
        </p:nvSpPr>
        <p:spPr>
          <a:xfrm>
            <a:off x="8679109" y="6024163"/>
            <a:ext cx="4127100"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5" name="מציין מיקום של מספר שקופית 22">
            <a:extLst>
              <a:ext uri="{FF2B5EF4-FFF2-40B4-BE49-F238E27FC236}">
                <a16:creationId xmlns:a16="http://schemas.microsoft.com/office/drawing/2014/main" id="{31BF6EDC-D21A-4961-802C-6C57056DED88}"/>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
        <p:nvSpPr>
          <p:cNvPr id="14" name="מלבן מעוגל 6">
            <a:extLst>
              <a:ext uri="{FF2B5EF4-FFF2-40B4-BE49-F238E27FC236}">
                <a16:creationId xmlns:a16="http://schemas.microsoft.com/office/drawing/2014/main" id="{09765D6C-4312-45BD-AEDC-93B641915820}"/>
              </a:ext>
            </a:extLst>
          </p:cNvPr>
          <p:cNvSpPr/>
          <p:nvPr userDrawn="1"/>
        </p:nvSpPr>
        <p:spPr>
          <a:xfrm>
            <a:off x="11005702" y="5213334"/>
            <a:ext cx="2372591" cy="25130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Rectangle 11">
            <a:extLst>
              <a:ext uri="{FF2B5EF4-FFF2-40B4-BE49-F238E27FC236}">
                <a16:creationId xmlns:a16="http://schemas.microsoft.com/office/drawing/2014/main" id="{0D0EF58C-1955-4299-80B8-7931E9453E0B}"/>
              </a:ext>
            </a:extLst>
          </p:cNvPr>
          <p:cNvSpPr/>
          <p:nvPr userDrawn="1"/>
        </p:nvSpPr>
        <p:spPr>
          <a:xfrm rot="5400000">
            <a:off x="10107939" y="1954539"/>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CE651A-F01C-47F6-93CB-FED077AFFFB4}"/>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6920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השיעור שכבה ושם המורה">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2" name="כותרת 1"/>
          <p:cNvSpPr>
            <a:spLocks noGrp="1"/>
          </p:cNvSpPr>
          <p:nvPr>
            <p:ph type="ctrTitle"/>
          </p:nvPr>
        </p:nvSpPr>
        <p:spPr>
          <a:xfrm>
            <a:off x="1" y="1640910"/>
            <a:ext cx="12192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9949" y="6155858"/>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9501144" y="5870968"/>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Google Shape;11;p2"/>
          <p:cNvSpPr txBox="1">
            <a:spLocks noGrp="1"/>
          </p:cNvSpPr>
          <p:nvPr>
            <p:ph type="subTitle" idx="1"/>
          </p:nvPr>
        </p:nvSpPr>
        <p:spPr>
          <a:xfrm>
            <a:off x="1" y="2918492"/>
            <a:ext cx="12192000" cy="72000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0" y="3734824"/>
            <a:ext cx="12191999" cy="720000"/>
          </a:xfrm>
        </p:spPr>
        <p:txBody>
          <a:bodyPr anchor="ctr">
            <a:noAutofit/>
          </a:bodyPr>
          <a:lstStyle>
            <a:lvl1pPr marL="0" indent="0" algn="ctr" defTabSz="914491"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34" indent="-342934"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
        <p:nvSpPr>
          <p:cNvPr id="14" name="מלבן מעוגל 8">
            <a:extLst>
              <a:ext uri="{FF2B5EF4-FFF2-40B4-BE49-F238E27FC236}">
                <a16:creationId xmlns:a16="http://schemas.microsoft.com/office/drawing/2014/main" id="{404057E2-9B3D-4075-99B3-75AE757986D1}"/>
              </a:ext>
            </a:extLst>
          </p:cNvPr>
          <p:cNvSpPr/>
          <p:nvPr userDrawn="1"/>
        </p:nvSpPr>
        <p:spPr>
          <a:xfrm>
            <a:off x="10059465" y="87232"/>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2196595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כותרת ותוכן פריסה 3">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152134"/>
            <a:ext cx="9802368" cy="720000"/>
          </a:xfrm>
        </p:spPr>
        <p:txBody>
          <a:bodyPr lIns="36000" tIns="0" rIns="36000" bIns="0">
            <a:noAutofit/>
          </a:bodyPr>
          <a:lstStyle>
            <a:lvl1pPr marL="0" indent="0">
              <a:tabLst>
                <a:tab pos="11659766" algn="l"/>
              </a:tabLst>
              <a:defRPr sz="44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1024128" y="1049185"/>
            <a:ext cx="8031962" cy="4611559"/>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234936" y="5807316"/>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11218431" y="239177"/>
            <a:ext cx="1706880" cy="45839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388620" y="6235866"/>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0" name="Rectangle 9">
            <a:extLst>
              <a:ext uri="{FF2B5EF4-FFF2-40B4-BE49-F238E27FC236}">
                <a16:creationId xmlns:a16="http://schemas.microsoft.com/office/drawing/2014/main" id="{FFC6E834-92B3-4A32-920C-9FA2D6987411}"/>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6D60292-D9F7-4A35-9D0A-68A9095BDE1E}"/>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53CA14-A360-48A3-A071-94DFC2B62EDC}"/>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5536A81-6863-4B7C-BB9A-6F6DBBAB87E2}"/>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מציין מיקום של מספר שקופית 22">
            <a:extLst>
              <a:ext uri="{FF2B5EF4-FFF2-40B4-BE49-F238E27FC236}">
                <a16:creationId xmlns:a16="http://schemas.microsoft.com/office/drawing/2014/main" id="{6A93F88D-0694-4107-9D3A-245864065D84}"/>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85000"/>
                  </a:schemeClr>
                </a:solidFill>
                <a:latin typeface="Varela Round" panose="00000500000000000000" pitchFamily="2" charset="-79"/>
                <a:cs typeface="Varela Round" panose="00000500000000000000" pitchFamily="2" charset="-79"/>
              </a:rPr>
              <a:pPr/>
              <a:t>‹#›</a:t>
            </a:fld>
            <a:endParaRPr lang="he-IL" sz="1800" b="0" dirty="0">
              <a:solidFill>
                <a:schemeClr val="bg1">
                  <a:lumMod val="85000"/>
                </a:schemeClr>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1066046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כותרת בלבד פריסה 4">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155448"/>
            <a:ext cx="9802368" cy="720000"/>
          </a:xfrm>
          <a:noFill/>
        </p:spPr>
        <p:txBody>
          <a:bodyPr vert="horz" lIns="0" tIns="0" rIns="0" bIns="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11497481" y="487099"/>
            <a:ext cx="1576672" cy="289443"/>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11150538" y="127099"/>
            <a:ext cx="1879662" cy="28944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7" name="מלבן מעוגל 6">
            <a:extLst>
              <a:ext uri="{FF2B5EF4-FFF2-40B4-BE49-F238E27FC236}">
                <a16:creationId xmlns:a16="http://schemas.microsoft.com/office/drawing/2014/main" id="{469E9F25-935E-4A65-8AF2-C1B8F105C612}"/>
              </a:ext>
            </a:extLst>
          </p:cNvPr>
          <p:cNvSpPr/>
          <p:nvPr userDrawn="1"/>
        </p:nvSpPr>
        <p:spPr>
          <a:xfrm>
            <a:off x="-487680" y="5923581"/>
            <a:ext cx="3133018"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10">
            <a:extLst>
              <a:ext uri="{FF2B5EF4-FFF2-40B4-BE49-F238E27FC236}">
                <a16:creationId xmlns:a16="http://schemas.microsoft.com/office/drawing/2014/main" id="{DD33049F-8FB3-46DC-B84B-8E763BCBCAC1}"/>
              </a:ext>
            </a:extLst>
          </p:cNvPr>
          <p:cNvSpPr/>
          <p:nvPr userDrawn="1"/>
        </p:nvSpPr>
        <p:spPr>
          <a:xfrm>
            <a:off x="-976438" y="6359813"/>
            <a:ext cx="7301038" cy="65808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Rectangle 11">
            <a:extLst>
              <a:ext uri="{FF2B5EF4-FFF2-40B4-BE49-F238E27FC236}">
                <a16:creationId xmlns:a16="http://schemas.microsoft.com/office/drawing/2014/main" id="{761EC8D2-662F-4FBE-BF29-06100D51DE7E}"/>
              </a:ext>
            </a:extLst>
          </p:cNvPr>
          <p:cNvSpPr/>
          <p:nvPr userDrawn="1"/>
        </p:nvSpPr>
        <p:spPr>
          <a:xfrm rot="5400000">
            <a:off x="9360283" y="2733622"/>
            <a:ext cx="6987520" cy="1297194"/>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מציין מיקום של מספר שקופית 22">
            <a:extLst>
              <a:ext uri="{FF2B5EF4-FFF2-40B4-BE49-F238E27FC236}">
                <a16:creationId xmlns:a16="http://schemas.microsoft.com/office/drawing/2014/main" id="{23075256-456E-41D8-BDFD-8C3A8EA654D2}"/>
              </a:ext>
            </a:extLst>
          </p:cNvPr>
          <p:cNvSpPr txBox="1">
            <a:spLocks/>
          </p:cNvSpPr>
          <p:nvPr userDrawn="1"/>
        </p:nvSpPr>
        <p:spPr>
          <a:xfrm>
            <a:off x="-131730" y="6361368"/>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85000"/>
                  </a:schemeClr>
                </a:solidFill>
                <a:latin typeface="Varela Round" panose="00000500000000000000" pitchFamily="2" charset="-79"/>
                <a:cs typeface="Varela Round" panose="00000500000000000000" pitchFamily="2" charset="-79"/>
              </a:rPr>
              <a:pPr/>
              <a:t>‹#›</a:t>
            </a:fld>
            <a:endParaRPr lang="he-IL" sz="1800" b="0" dirty="0">
              <a:solidFill>
                <a:schemeClr val="bg1">
                  <a:lumMod val="85000"/>
                </a:schemeClr>
              </a:solidFill>
              <a:latin typeface="Varela Round" panose="00000500000000000000" pitchFamily="2" charset="-79"/>
              <a:cs typeface="Varela Round" panose="00000500000000000000" pitchFamily="2" charset="-79"/>
            </a:endParaRPr>
          </a:p>
        </p:txBody>
      </p:sp>
      <p:sp>
        <p:nvSpPr>
          <p:cNvPr id="15" name="Rectangle 14">
            <a:extLst>
              <a:ext uri="{FF2B5EF4-FFF2-40B4-BE49-F238E27FC236}">
                <a16:creationId xmlns:a16="http://schemas.microsoft.com/office/drawing/2014/main" id="{4FB42163-9C8B-4AEB-9C50-F5529BD5C36B}"/>
              </a:ext>
            </a:extLst>
          </p:cNvPr>
          <p:cNvSpPr/>
          <p:nvPr userDrawn="1"/>
        </p:nvSpPr>
        <p:spPr>
          <a:xfrm rot="16200000">
            <a:off x="5821949" y="1027133"/>
            <a:ext cx="521207" cy="12218895"/>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A26CB3A-BCA5-4171-BE99-1D6F46911786}"/>
              </a:ext>
            </a:extLst>
          </p:cNvPr>
          <p:cNvSpPr/>
          <p:nvPr userDrawn="1"/>
        </p:nvSpPr>
        <p:spPr>
          <a:xfrm rot="5400000">
            <a:off x="5683838" y="-6805249"/>
            <a:ext cx="947627" cy="1263971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4964ABF-EE59-4E45-BC5F-A3665732FD21}"/>
              </a:ext>
            </a:extLst>
          </p:cNvPr>
          <p:cNvSpPr/>
          <p:nvPr userDrawn="1"/>
        </p:nvSpPr>
        <p:spPr>
          <a:xfrm>
            <a:off x="-2001567" y="-416688"/>
            <a:ext cx="1974672" cy="806853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4596A93-68B7-48E8-8354-9EAE3F8183B0}"/>
              </a:ext>
            </a:extLst>
          </p:cNvPr>
          <p:cNvSpPr>
            <a:spLocks noGrp="1"/>
          </p:cNvSpPr>
          <p:nvPr>
            <p:ph type="body" sz="quarter" idx="10"/>
          </p:nvPr>
        </p:nvSpPr>
        <p:spPr>
          <a:xfrm>
            <a:off x="2951578" y="1212161"/>
            <a:ext cx="7885112" cy="4090988"/>
          </a:xfrm>
        </p:spPr>
        <p:txBody>
          <a:bodyPr>
            <a:normAutofit/>
          </a:bodyPr>
          <a:lstStyle>
            <a:lvl1pPr>
              <a:defRPr sz="2800"/>
            </a:lvl1pPr>
          </a:lstStyle>
          <a:p>
            <a:pPr lvl="0"/>
            <a:r>
              <a:rPr lang="en-US" dirty="0"/>
              <a:t>Click to edit Master text styles</a:t>
            </a:r>
          </a:p>
        </p:txBody>
      </p:sp>
    </p:spTree>
    <p:extLst>
      <p:ext uri="{BB962C8B-B14F-4D97-AF65-F5344CB8AC3E}">
        <p14:creationId xmlns:p14="http://schemas.microsoft.com/office/powerpoint/2010/main" val="322610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5">
    <p:spTree>
      <p:nvGrpSpPr>
        <p:cNvPr id="1" name=""/>
        <p:cNvGrpSpPr/>
        <p:nvPr/>
      </p:nvGrpSpPr>
      <p:grpSpPr>
        <a:xfrm>
          <a:off x="0" y="0"/>
          <a:ext cx="0" cy="0"/>
          <a:chOff x="0" y="0"/>
          <a:chExt cx="0" cy="0"/>
        </a:xfrm>
      </p:grpSpPr>
      <p:sp>
        <p:nvSpPr>
          <p:cNvPr id="17" name="מלבן מעוגל 8">
            <a:extLst>
              <a:ext uri="{FF2B5EF4-FFF2-40B4-BE49-F238E27FC236}">
                <a16:creationId xmlns:a16="http://schemas.microsoft.com/office/drawing/2014/main" id="{820BD794-101C-426F-8015-9C33A0E995FA}"/>
              </a:ext>
            </a:extLst>
          </p:cNvPr>
          <p:cNvSpPr/>
          <p:nvPr userDrawn="1"/>
        </p:nvSpPr>
        <p:spPr>
          <a:xfrm>
            <a:off x="-2429707" y="195047"/>
            <a:ext cx="2969302" cy="24759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2" name="כותרת 1"/>
          <p:cNvSpPr>
            <a:spLocks noGrp="1"/>
          </p:cNvSpPr>
          <p:nvPr>
            <p:ph type="title"/>
          </p:nvPr>
        </p:nvSpPr>
        <p:spPr>
          <a:xfrm>
            <a:off x="1026926" y="155448"/>
            <a:ext cx="9802368"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1026926" y="1025601"/>
            <a:ext cx="9802368" cy="431447"/>
          </a:xfrm>
        </p:spPr>
        <p:txBody>
          <a:bodyPr anchor="ctr">
            <a:noAutofit/>
          </a:bodyPr>
          <a:lstStyle>
            <a:lvl1pPr marL="185757" indent="0" algn="r">
              <a:buNone/>
              <a:defRPr sz="3000" b="1">
                <a:solidFill>
                  <a:srgbClr val="12B4BC"/>
                </a:solidFill>
                <a:latin typeface="Varela Round" pitchFamily="2" charset="-79"/>
                <a:cs typeface="Varela Round" pitchFamily="2" charset="-79"/>
              </a:defRPr>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1026927" y="1710442"/>
            <a:ext cx="8212766" cy="4152517"/>
          </a:xfrm>
        </p:spPr>
        <p:txBody>
          <a:bodyPr>
            <a:normAutofit/>
          </a:bodyPr>
          <a:lstStyle>
            <a:lvl1pPr marL="439782" indent="-342934">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34" lvl="0" indent="-342934" algn="r" defTabSz="914491"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3024" lvl="1" indent="-285779" algn="r" defTabSz="914491"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974795" y="5878199"/>
            <a:ext cx="4766811" cy="35766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2017472" y="518276"/>
            <a:ext cx="2969302" cy="36951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8144699" y="6307826"/>
            <a:ext cx="5175721"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Rectangle 9">
            <a:extLst>
              <a:ext uri="{FF2B5EF4-FFF2-40B4-BE49-F238E27FC236}">
                <a16:creationId xmlns:a16="http://schemas.microsoft.com/office/drawing/2014/main" id="{8084947B-AFA4-410D-A793-689C573D144E}"/>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6D4F41F-EAD8-495C-A662-C4F40F404DB3}"/>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2A1181A-6B49-4EE5-AE44-1B5B124FA758}"/>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113178B-7D7E-4A10-9724-453DF758F663}"/>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מציין מיקום של מספר שקופית 22">
            <a:extLst>
              <a:ext uri="{FF2B5EF4-FFF2-40B4-BE49-F238E27FC236}">
                <a16:creationId xmlns:a16="http://schemas.microsoft.com/office/drawing/2014/main" id="{7947FE0C-D7CF-4209-91A5-93564F2C3543}"/>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666015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8" name="מלבן מעוגל 7"/>
          <p:cNvSpPr/>
          <p:nvPr userDrawn="1"/>
        </p:nvSpPr>
        <p:spPr>
          <a:xfrm>
            <a:off x="8667715" y="-161750"/>
            <a:ext cx="5300119" cy="38235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416" y="639717"/>
            <a:ext cx="11465168" cy="6122933"/>
          </a:xfrm>
        </p:spPr>
        <p:txBody>
          <a:bodyPr/>
          <a:lstStyle>
            <a:lvl1pPr marL="0" indent="0">
              <a:buFontTx/>
              <a:buNone/>
              <a:defRPr>
                <a:solidFill>
                  <a:srgbClr val="192A72"/>
                </a:solidFill>
                <a:latin typeface="Varela Round" panose="00000500000000000000" pitchFamily="2" charset="-79"/>
                <a:cs typeface="Varela Round" panose="00000500000000000000" pitchFamily="2" charset="-79"/>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416" y="95349"/>
            <a:ext cx="8074879" cy="400050"/>
          </a:xfrm>
        </p:spPr>
        <p:txBody>
          <a:bodyPr anchor="ctr">
            <a:noAutofit/>
          </a:bodyPr>
          <a:lstStyle>
            <a:lvl1pPr marL="0" indent="0" algn="r">
              <a:buFontTx/>
              <a:buNone/>
              <a:defRPr sz="2400">
                <a:solidFill>
                  <a:srgbClr val="192A72"/>
                </a:solidFill>
                <a:latin typeface="Varela Round" panose="00000500000000000000" pitchFamily="2" charset="-79"/>
                <a:cs typeface="Varela Round" panose="00000500000000000000" pitchFamily="2" charset="-79"/>
              </a:defRPr>
            </a:lvl1pPr>
          </a:lstStyle>
          <a:p>
            <a:pPr lvl="0"/>
            <a:r>
              <a:rPr lang="he-IL" dirty="0"/>
              <a:t>לחץ כדי לערוך סגנונות טקסט של תבנית בסיס</a:t>
            </a:r>
          </a:p>
        </p:txBody>
      </p:sp>
      <p:sp>
        <p:nvSpPr>
          <p:cNvPr id="10" name="Rectangle 9">
            <a:extLst>
              <a:ext uri="{FF2B5EF4-FFF2-40B4-BE49-F238E27FC236}">
                <a16:creationId xmlns:a16="http://schemas.microsoft.com/office/drawing/2014/main" id="{90226196-3340-4F6C-9B09-34934599BAD7}"/>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291965B-48C3-4AD9-9066-E67195630BFD}"/>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8CB16E1-D93B-440E-81F5-6366FDB428B8}"/>
              </a:ext>
            </a:extLst>
          </p:cNvPr>
          <p:cNvSpPr/>
          <p:nvPr userDrawn="1"/>
        </p:nvSpPr>
        <p:spPr>
          <a:xfrm rot="5400000">
            <a:off x="10129568" y="1977381"/>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A020DF7-29CF-4A0A-BC0A-7568981BF8AD}"/>
              </a:ext>
            </a:extLst>
          </p:cNvPr>
          <p:cNvSpPr/>
          <p:nvPr userDrawn="1"/>
        </p:nvSpPr>
        <p:spPr>
          <a:xfrm>
            <a:off x="-3948180" y="347118"/>
            <a:ext cx="3246401" cy="73047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7F0C566-C47D-446F-9E8E-EC9B0F5F1BF0}"/>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863A8D2-0547-47E3-84C0-5D60CFDB7CB1}"/>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0104F3-C98B-4790-842F-F7B1B2FBDE13}"/>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07C576E-38DA-426A-9C16-921DE9A0835B}"/>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מציין מיקום של מספר שקופית 22">
            <a:extLst>
              <a:ext uri="{FF2B5EF4-FFF2-40B4-BE49-F238E27FC236}">
                <a16:creationId xmlns:a16="http://schemas.microsoft.com/office/drawing/2014/main" id="{5F1A13CD-CEB6-4958-B99A-46020ADA9375}"/>
              </a:ext>
            </a:extLst>
          </p:cNvPr>
          <p:cNvSpPr txBox="1">
            <a:spLocks/>
          </p:cNvSpPr>
          <p:nvPr userDrawn="1"/>
        </p:nvSpPr>
        <p:spPr>
          <a:xfrm>
            <a:off x="-231414" y="6409126"/>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6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600" b="0" dirty="0">
              <a:solidFill>
                <a:schemeClr val="bg1">
                  <a:lumMod val="65000"/>
                </a:schemeClr>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3692323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כותרת ראשית ושתי תמונות">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FEA3643-4251-43C2-A891-4C9664978EA8}"/>
              </a:ext>
            </a:extLst>
          </p:cNvPr>
          <p:cNvSpPr>
            <a:spLocks noGrp="1"/>
          </p:cNvSpPr>
          <p:nvPr>
            <p:ph type="pic" sz="quarter" idx="13"/>
          </p:nvPr>
        </p:nvSpPr>
        <p:spPr>
          <a:xfrm>
            <a:off x="594360" y="1310640"/>
            <a:ext cx="4511040" cy="4267200"/>
          </a:xfrm>
        </p:spPr>
        <p:txBody>
          <a:bodyPr/>
          <a:lstStyle/>
          <a:p>
            <a:endParaRPr lang="en-US"/>
          </a:p>
        </p:txBody>
      </p:sp>
      <p:sp>
        <p:nvSpPr>
          <p:cNvPr id="8" name="כותרת 1">
            <a:extLst>
              <a:ext uri="{FF2B5EF4-FFF2-40B4-BE49-F238E27FC236}">
                <a16:creationId xmlns:a16="http://schemas.microsoft.com/office/drawing/2014/main" id="{C304FB8B-5E14-469F-8BA4-BF0F011B94E4}"/>
              </a:ext>
            </a:extLst>
          </p:cNvPr>
          <p:cNvSpPr>
            <a:spLocks noGrp="1"/>
          </p:cNvSpPr>
          <p:nvPr>
            <p:ph type="title"/>
          </p:nvPr>
        </p:nvSpPr>
        <p:spPr>
          <a:xfrm>
            <a:off x="1026926" y="155448"/>
            <a:ext cx="9802368"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9" name="מלבן מעוגל 8">
            <a:extLst>
              <a:ext uri="{FF2B5EF4-FFF2-40B4-BE49-F238E27FC236}">
                <a16:creationId xmlns:a16="http://schemas.microsoft.com/office/drawing/2014/main" id="{B712628B-0991-4441-8324-4563256F9B32}"/>
              </a:ext>
            </a:extLst>
          </p:cNvPr>
          <p:cNvSpPr/>
          <p:nvPr userDrawn="1"/>
        </p:nvSpPr>
        <p:spPr>
          <a:xfrm>
            <a:off x="-2429707" y="195047"/>
            <a:ext cx="2969302" cy="24759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6">
            <a:extLst>
              <a:ext uri="{FF2B5EF4-FFF2-40B4-BE49-F238E27FC236}">
                <a16:creationId xmlns:a16="http://schemas.microsoft.com/office/drawing/2014/main" id="{26E72AF6-8AD0-4AAD-B906-30424D022CD1}"/>
              </a:ext>
            </a:extLst>
          </p:cNvPr>
          <p:cNvSpPr/>
          <p:nvPr userDrawn="1"/>
        </p:nvSpPr>
        <p:spPr>
          <a:xfrm>
            <a:off x="9974795" y="5878199"/>
            <a:ext cx="4766811" cy="35766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1" name="מלבן מעוגל 8">
            <a:extLst>
              <a:ext uri="{FF2B5EF4-FFF2-40B4-BE49-F238E27FC236}">
                <a16:creationId xmlns:a16="http://schemas.microsoft.com/office/drawing/2014/main" id="{68D073A7-D8C0-45AA-A5E4-B6122A52E8F5}"/>
              </a:ext>
            </a:extLst>
          </p:cNvPr>
          <p:cNvSpPr/>
          <p:nvPr userDrawn="1"/>
        </p:nvSpPr>
        <p:spPr>
          <a:xfrm>
            <a:off x="-2017472" y="518276"/>
            <a:ext cx="2969302" cy="36951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0">
            <a:extLst>
              <a:ext uri="{FF2B5EF4-FFF2-40B4-BE49-F238E27FC236}">
                <a16:creationId xmlns:a16="http://schemas.microsoft.com/office/drawing/2014/main" id="{DF89C8AF-9EDF-46EF-BAB7-2D35F683552B}"/>
              </a:ext>
            </a:extLst>
          </p:cNvPr>
          <p:cNvSpPr/>
          <p:nvPr userDrawn="1"/>
        </p:nvSpPr>
        <p:spPr>
          <a:xfrm>
            <a:off x="8144699" y="6307826"/>
            <a:ext cx="5175721"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Picture Placeholder 6">
            <a:extLst>
              <a:ext uri="{FF2B5EF4-FFF2-40B4-BE49-F238E27FC236}">
                <a16:creationId xmlns:a16="http://schemas.microsoft.com/office/drawing/2014/main" id="{52FC1393-B378-4A8A-8716-61E038E3D631}"/>
              </a:ext>
            </a:extLst>
          </p:cNvPr>
          <p:cNvSpPr>
            <a:spLocks noGrp="1"/>
          </p:cNvSpPr>
          <p:nvPr>
            <p:ph type="pic" sz="quarter" idx="14"/>
          </p:nvPr>
        </p:nvSpPr>
        <p:spPr>
          <a:xfrm>
            <a:off x="5372315" y="1310640"/>
            <a:ext cx="4511040" cy="4267200"/>
          </a:xfrm>
        </p:spPr>
        <p:txBody>
          <a:bodyPr/>
          <a:lstStyle/>
          <a:p>
            <a:endParaRPr lang="en-US"/>
          </a:p>
        </p:txBody>
      </p:sp>
      <p:sp>
        <p:nvSpPr>
          <p:cNvPr id="14" name="Rectangle 13">
            <a:extLst>
              <a:ext uri="{FF2B5EF4-FFF2-40B4-BE49-F238E27FC236}">
                <a16:creationId xmlns:a16="http://schemas.microsoft.com/office/drawing/2014/main" id="{BEA01DEB-EE2D-463E-B92D-20469AC2DACB}"/>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ADC8B5D-6FF7-4E76-819C-95A4A6017B9C}"/>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30F30E8-13B7-4C55-A126-67529F765268}"/>
              </a:ext>
            </a:extLst>
          </p:cNvPr>
          <p:cNvSpPr/>
          <p:nvPr userDrawn="1"/>
        </p:nvSpPr>
        <p:spPr>
          <a:xfrm rot="5400000">
            <a:off x="10092700" y="2084060"/>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E7D38CE-7F73-4533-B25A-F628D3EBA7C1}"/>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5978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solidFill>
                  <a:srgbClr val="192A72"/>
                </a:solidFill>
              </a:rPr>
              <a:t>  </a:t>
            </a:r>
          </a:p>
        </p:txBody>
      </p:sp>
      <p:sp>
        <p:nvSpPr>
          <p:cNvPr id="2" name="כותרת 1"/>
          <p:cNvSpPr>
            <a:spLocks noGrp="1"/>
          </p:cNvSpPr>
          <p:nvPr>
            <p:ph type="ctrTitle"/>
          </p:nvPr>
        </p:nvSpPr>
        <p:spPr>
          <a:xfrm>
            <a:off x="1" y="1666940"/>
            <a:ext cx="12192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12" name="Google Shape;11;p2"/>
          <p:cNvSpPr txBox="1">
            <a:spLocks noGrp="1"/>
          </p:cNvSpPr>
          <p:nvPr>
            <p:ph type="subTitle" idx="1"/>
          </p:nvPr>
        </p:nvSpPr>
        <p:spPr>
          <a:xfrm>
            <a:off x="1" y="2918493"/>
            <a:ext cx="12192000" cy="64209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3200" b="1">
                <a:solidFill>
                  <a:srgbClr val="192A72"/>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5" name="מלבן מעוגל 6">
            <a:extLst>
              <a:ext uri="{FF2B5EF4-FFF2-40B4-BE49-F238E27FC236}">
                <a16:creationId xmlns:a16="http://schemas.microsoft.com/office/drawing/2014/main" id="{B4A26894-BFC6-4CB2-9F98-6C0AB203AB11}"/>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לבן מעוגל 7">
            <a:extLst>
              <a:ext uri="{FF2B5EF4-FFF2-40B4-BE49-F238E27FC236}">
                <a16:creationId xmlns:a16="http://schemas.microsoft.com/office/drawing/2014/main" id="{93139C06-AB68-49E4-9F8F-F0E56072AD87}"/>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7" name="מלבן מעוגל 8">
            <a:extLst>
              <a:ext uri="{FF2B5EF4-FFF2-40B4-BE49-F238E27FC236}">
                <a16:creationId xmlns:a16="http://schemas.microsoft.com/office/drawing/2014/main" id="{92F44B1F-CB02-4BE0-9593-98D37356833A}"/>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8" name="מלבן מעוגל 10">
            <a:extLst>
              <a:ext uri="{FF2B5EF4-FFF2-40B4-BE49-F238E27FC236}">
                <a16:creationId xmlns:a16="http://schemas.microsoft.com/office/drawing/2014/main" id="{F91DCBDE-92CA-433E-83D5-3B5D0DD4B449}"/>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362890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p:spPr>
        <p:txBody>
          <a:bodyPr lIns="36000" tIns="0" rIns="36000" bIns="0">
            <a:noAutofit/>
          </a:bodyPr>
          <a:lstStyle>
            <a:lvl1pPr marL="536629" indent="0">
              <a:tabLst>
                <a:tab pos="11659766" algn="l"/>
              </a:tabLst>
              <a:defRPr sz="48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74" y="1195757"/>
            <a:ext cx="8031962" cy="4680000"/>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2549769" y="213094"/>
            <a:ext cx="9642231"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5" y="1185681"/>
            <a:ext cx="8306992" cy="540000"/>
          </a:xfrm>
        </p:spPr>
        <p:txBody>
          <a:bodyPr anchor="ctr">
            <a:noAutofit/>
          </a:bodyPr>
          <a:lstStyle>
            <a:lvl1pPr marL="185757" indent="0">
              <a:buNone/>
              <a:defRPr sz="2800" b="1">
                <a:solidFill>
                  <a:srgbClr val="12B4BC"/>
                </a:solidFill>
                <a:latin typeface="Varela Round" pitchFamily="2" charset="-79"/>
                <a:cs typeface="Varela Round" pitchFamily="2" charset="-79"/>
              </a:defRPr>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725682"/>
            <a:ext cx="8031963" cy="4152517"/>
          </a:xfrm>
        </p:spPr>
        <p:txBody>
          <a:bodyPr>
            <a:normAutofit/>
          </a:bodyPr>
          <a:lstStyle>
            <a:lvl1pPr marL="439782" indent="-342934">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34" lvl="0" indent="-342934" algn="r" defTabSz="914491"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3024" lvl="1" indent="-285779" algn="r" defTabSz="914491"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234416" y="1312990"/>
            <a:ext cx="7910518" cy="5224442"/>
          </a:xfrm>
          <a:prstGeom prst="rect">
            <a:avLst/>
          </a:prstGeom>
        </p:spPr>
        <p:txBody>
          <a:bodyPr anchor="ctr">
            <a:noAutofit/>
          </a:bodyPr>
          <a:lstStyle>
            <a:lvl1pPr algn="r">
              <a:defRPr sz="3200">
                <a:solidFill>
                  <a:srgbClr val="192A72"/>
                </a:solidFill>
                <a:latin typeface="Varela Round" panose="00000500000000000000" pitchFamily="2" charset="-79"/>
                <a:cs typeface="Varela Round" panose="00000500000000000000" pitchFamily="2" charset="-79"/>
              </a:defRPr>
            </a:lvl1pPr>
          </a:lstStyle>
          <a:p>
            <a:r>
              <a:rPr lang="he-IL" dirty="0"/>
              <a:t>לחץ כדי לערוך פסקת טקסט קצרה של תבנית בסיס</a:t>
            </a:r>
          </a:p>
        </p:txBody>
      </p:sp>
      <p:sp>
        <p:nvSpPr>
          <p:cNvPr id="7" name="מלבן מעוגל 6"/>
          <p:cNvSpPr/>
          <p:nvPr userDrawn="1"/>
        </p:nvSpPr>
        <p:spPr>
          <a:xfrm>
            <a:off x="-910416" y="6189198"/>
            <a:ext cx="3068595"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0082352" y="8172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2155687" y="6347804"/>
            <a:ext cx="5559136"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9" name="מציין מיקום טקסט 3"/>
          <p:cNvSpPr>
            <a:spLocks noGrp="1"/>
          </p:cNvSpPr>
          <p:nvPr>
            <p:ph type="body" sz="quarter" idx="10" hasCustomPrompt="1"/>
          </p:nvPr>
        </p:nvSpPr>
        <p:spPr>
          <a:xfrm>
            <a:off x="0" y="192531"/>
            <a:ext cx="12192000" cy="1009650"/>
          </a:xfrm>
          <a:prstGeom prst="rect">
            <a:avLst/>
          </a:prstGeom>
        </p:spPr>
        <p:txBody>
          <a:bodyPr anchor="ctr">
            <a:normAutofit/>
          </a:bodyPr>
          <a:lstStyle>
            <a:lvl1pPr marL="0" indent="0" algn="ctr">
              <a:buNone/>
              <a:defRPr sz="4800">
                <a:solidFill>
                  <a:srgbClr val="192A72"/>
                </a:solidFill>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3975921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416" y="639717"/>
            <a:ext cx="11465168" cy="6122933"/>
          </a:xfrm>
        </p:spPr>
        <p:txBody>
          <a:bodyPr/>
          <a:lstStyle>
            <a:lvl1pPr marL="0" indent="0">
              <a:buFontTx/>
              <a:buNone/>
              <a:defRPr>
                <a:solidFill>
                  <a:srgbClr val="192A72"/>
                </a:solidFill>
                <a:latin typeface="Varela Round" panose="00000500000000000000" pitchFamily="2" charset="-79"/>
                <a:cs typeface="Varela Round" panose="00000500000000000000" pitchFamily="2" charset="-79"/>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416" y="95349"/>
            <a:ext cx="8074879" cy="400050"/>
          </a:xfrm>
        </p:spPr>
        <p:txBody>
          <a:bodyPr anchor="ctr">
            <a:noAutofit/>
          </a:bodyPr>
          <a:lstStyle>
            <a:lvl1pPr marL="0" indent="0" algn="r">
              <a:buFontTx/>
              <a:buNone/>
              <a:defRPr sz="2400">
                <a:solidFill>
                  <a:srgbClr val="192A72"/>
                </a:solidFill>
                <a:latin typeface="Varela Round" panose="00000500000000000000" pitchFamily="2" charset="-79"/>
                <a:cs typeface="Varela Round" panose="00000500000000000000" pitchFamily="2" charset="-79"/>
              </a:defRPr>
            </a:lvl1pPr>
          </a:lstStyle>
          <a:p>
            <a:pPr lvl="0"/>
            <a:r>
              <a:rPr lang="he-IL" dirty="0"/>
              <a:t>לחץ כדי לערוך סגנונות טקסט של תבנית בסיס</a:t>
            </a:r>
          </a:p>
        </p:txBody>
      </p:sp>
    </p:spTree>
    <p:extLst>
      <p:ext uri="{BB962C8B-B14F-4D97-AF65-F5344CB8AC3E}">
        <p14:creationId xmlns:p14="http://schemas.microsoft.com/office/powerpoint/2010/main" val="36877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a:noFill/>
        </p:spPr>
        <p:txBody>
          <a:bodyPr vert="horz" lIns="91440" tIns="45720" rIns="91440" bIns="45720" rtlCol="1" anchor="ctr">
            <a:noAutofit/>
          </a:bodyPr>
          <a:lstStyle>
            <a:lvl1pPr>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כותרת ותמונה">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161147" y="964351"/>
            <a:ext cx="8483175" cy="5721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1032901" y="950191"/>
            <a:ext cx="1159099" cy="347376"/>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3233132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1"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1" y="1600202"/>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1"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י'/סיון/תש"ף</a:t>
            </a:fld>
            <a:endParaRPr lang="he-IL"/>
          </a:p>
        </p:txBody>
      </p:sp>
      <p:sp>
        <p:nvSpPr>
          <p:cNvPr id="5" name="מציין מיקום של כותרת תחתונה 4"/>
          <p:cNvSpPr>
            <a:spLocks noGrp="1"/>
          </p:cNvSpPr>
          <p:nvPr>
            <p:ph type="ftr" sz="quarter" idx="3"/>
          </p:nvPr>
        </p:nvSpPr>
        <p:spPr>
          <a:xfrm>
            <a:off x="4165601"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601"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50" r:id="rId4"/>
    <p:sldLayoutId id="2147483653" r:id="rId5"/>
    <p:sldLayoutId id="2147483665" r:id="rId6"/>
    <p:sldLayoutId id="2147483666" r:id="rId7"/>
    <p:sldLayoutId id="2147483663" r:id="rId8"/>
    <p:sldLayoutId id="2147483669" r:id="rId9"/>
    <p:sldLayoutId id="2147483671" r:id="rId10"/>
    <p:sldLayoutId id="2147483668" r:id="rId11"/>
    <p:sldLayoutId id="2147483670" r:id="rId12"/>
    <p:sldLayoutId id="2147483672" r:id="rId13"/>
    <p:sldLayoutId id="2147483673" r:id="rId14"/>
  </p:sldLayoutIdLst>
  <p:txStyles>
    <p:titleStyle>
      <a:lvl1pPr algn="ctr" defTabSz="914491" rtl="1" eaLnBrk="1" latinLnBrk="0" hangingPunct="1">
        <a:spcBef>
          <a:spcPct val="0"/>
        </a:spcBef>
        <a:buNone/>
        <a:defRPr sz="4400" kern="1200">
          <a:solidFill>
            <a:schemeClr val="tx1"/>
          </a:solidFill>
          <a:latin typeface="+mj-lt"/>
          <a:ea typeface="+mj-ea"/>
          <a:cs typeface="+mj-cs"/>
        </a:defRPr>
      </a:lvl1pPr>
    </p:titleStyle>
    <p:body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91" rtl="1" eaLnBrk="1" latinLnBrk="0" hangingPunct="1">
        <a:defRPr sz="1800" kern="1200">
          <a:solidFill>
            <a:schemeClr val="tx1"/>
          </a:solidFill>
          <a:latin typeface="+mn-lt"/>
          <a:ea typeface="+mn-ea"/>
          <a:cs typeface="+mn-cs"/>
        </a:defRPr>
      </a:lvl1pPr>
      <a:lvl2pPr marL="457246" algn="r" defTabSz="914491" rtl="1" eaLnBrk="1" latinLnBrk="0" hangingPunct="1">
        <a:defRPr sz="1800" kern="1200">
          <a:solidFill>
            <a:schemeClr val="tx1"/>
          </a:solidFill>
          <a:latin typeface="+mn-lt"/>
          <a:ea typeface="+mn-ea"/>
          <a:cs typeface="+mn-cs"/>
        </a:defRPr>
      </a:lvl2pPr>
      <a:lvl3pPr marL="914491" algn="r" defTabSz="914491" rtl="1" eaLnBrk="1" latinLnBrk="0" hangingPunct="1">
        <a:defRPr sz="1800" kern="1200">
          <a:solidFill>
            <a:schemeClr val="tx1"/>
          </a:solidFill>
          <a:latin typeface="+mn-lt"/>
          <a:ea typeface="+mn-ea"/>
          <a:cs typeface="+mn-cs"/>
        </a:defRPr>
      </a:lvl3pPr>
      <a:lvl4pPr marL="1371737" algn="r" defTabSz="914491" rtl="1" eaLnBrk="1" latinLnBrk="0" hangingPunct="1">
        <a:defRPr sz="1800" kern="1200">
          <a:solidFill>
            <a:schemeClr val="tx1"/>
          </a:solidFill>
          <a:latin typeface="+mn-lt"/>
          <a:ea typeface="+mn-ea"/>
          <a:cs typeface="+mn-cs"/>
        </a:defRPr>
      </a:lvl4pPr>
      <a:lvl5pPr marL="1828983" algn="r" defTabSz="914491" rtl="1" eaLnBrk="1" latinLnBrk="0" hangingPunct="1">
        <a:defRPr sz="1800" kern="1200">
          <a:solidFill>
            <a:schemeClr val="tx1"/>
          </a:solidFill>
          <a:latin typeface="+mn-lt"/>
          <a:ea typeface="+mn-ea"/>
          <a:cs typeface="+mn-cs"/>
        </a:defRPr>
      </a:lvl5pPr>
      <a:lvl6pPr marL="2286229" algn="r" defTabSz="914491" rtl="1" eaLnBrk="1" latinLnBrk="0" hangingPunct="1">
        <a:defRPr sz="1800" kern="1200">
          <a:solidFill>
            <a:schemeClr val="tx1"/>
          </a:solidFill>
          <a:latin typeface="+mn-lt"/>
          <a:ea typeface="+mn-ea"/>
          <a:cs typeface="+mn-cs"/>
        </a:defRPr>
      </a:lvl6pPr>
      <a:lvl7pPr marL="2743474" algn="r" defTabSz="914491" rtl="1" eaLnBrk="1" latinLnBrk="0" hangingPunct="1">
        <a:defRPr sz="1800" kern="1200">
          <a:solidFill>
            <a:schemeClr val="tx1"/>
          </a:solidFill>
          <a:latin typeface="+mn-lt"/>
          <a:ea typeface="+mn-ea"/>
          <a:cs typeface="+mn-cs"/>
        </a:defRPr>
      </a:lvl7pPr>
      <a:lvl8pPr marL="3200720" algn="r" defTabSz="914491" rtl="1" eaLnBrk="1" latinLnBrk="0" hangingPunct="1">
        <a:defRPr sz="1800" kern="1200">
          <a:solidFill>
            <a:schemeClr val="tx1"/>
          </a:solidFill>
          <a:latin typeface="+mn-lt"/>
          <a:ea typeface="+mn-ea"/>
          <a:cs typeface="+mn-cs"/>
        </a:defRPr>
      </a:lvl8pPr>
      <a:lvl9pPr marL="3657966" algn="r" defTabSz="914491"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1"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1" y="1600202"/>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1"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י'/סיון/תש"ף</a:t>
            </a:fld>
            <a:endParaRPr lang="he-IL"/>
          </a:p>
        </p:txBody>
      </p:sp>
      <p:sp>
        <p:nvSpPr>
          <p:cNvPr id="5" name="מציין מיקום של כותרת תחתונה 4"/>
          <p:cNvSpPr>
            <a:spLocks noGrp="1"/>
          </p:cNvSpPr>
          <p:nvPr>
            <p:ph type="ftr" sz="quarter" idx="3"/>
          </p:nvPr>
        </p:nvSpPr>
        <p:spPr>
          <a:xfrm>
            <a:off x="4165601"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601"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
        <p:nvSpPr>
          <p:cNvPr id="7" name="Rectangle 6">
            <a:extLst>
              <a:ext uri="{FF2B5EF4-FFF2-40B4-BE49-F238E27FC236}">
                <a16:creationId xmlns:a16="http://schemas.microsoft.com/office/drawing/2014/main" id="{7D1A36FD-4A58-4EC2-B769-2CB4558CD860}"/>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A89C66-91F2-409B-AE3C-970820728814}"/>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AF9B00-5AF6-47AB-81E5-2BE048851E3E}"/>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E3C55C6-DFDE-44BF-BB37-E582014C2D44}"/>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135798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txStyles>
    <p:titleStyle>
      <a:lvl1pPr algn="ctr" defTabSz="914491" rtl="1" eaLnBrk="1" latinLnBrk="0" hangingPunct="1">
        <a:spcBef>
          <a:spcPct val="0"/>
        </a:spcBef>
        <a:buNone/>
        <a:defRPr sz="4400" kern="1200">
          <a:solidFill>
            <a:schemeClr val="tx1"/>
          </a:solidFill>
          <a:latin typeface="+mj-lt"/>
          <a:ea typeface="+mj-ea"/>
          <a:cs typeface="+mj-cs"/>
        </a:defRPr>
      </a:lvl1pPr>
    </p:titleStyle>
    <p:body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91" rtl="1" eaLnBrk="1" latinLnBrk="0" hangingPunct="1">
        <a:defRPr sz="1800" kern="1200">
          <a:solidFill>
            <a:schemeClr val="tx1"/>
          </a:solidFill>
          <a:latin typeface="+mn-lt"/>
          <a:ea typeface="+mn-ea"/>
          <a:cs typeface="+mn-cs"/>
        </a:defRPr>
      </a:lvl1pPr>
      <a:lvl2pPr marL="457246" algn="r" defTabSz="914491" rtl="1" eaLnBrk="1" latinLnBrk="0" hangingPunct="1">
        <a:defRPr sz="1800" kern="1200">
          <a:solidFill>
            <a:schemeClr val="tx1"/>
          </a:solidFill>
          <a:latin typeface="+mn-lt"/>
          <a:ea typeface="+mn-ea"/>
          <a:cs typeface="+mn-cs"/>
        </a:defRPr>
      </a:lvl2pPr>
      <a:lvl3pPr marL="914491" algn="r" defTabSz="914491" rtl="1" eaLnBrk="1" latinLnBrk="0" hangingPunct="1">
        <a:defRPr sz="1800" kern="1200">
          <a:solidFill>
            <a:schemeClr val="tx1"/>
          </a:solidFill>
          <a:latin typeface="+mn-lt"/>
          <a:ea typeface="+mn-ea"/>
          <a:cs typeface="+mn-cs"/>
        </a:defRPr>
      </a:lvl3pPr>
      <a:lvl4pPr marL="1371737" algn="r" defTabSz="914491" rtl="1" eaLnBrk="1" latinLnBrk="0" hangingPunct="1">
        <a:defRPr sz="1800" kern="1200">
          <a:solidFill>
            <a:schemeClr val="tx1"/>
          </a:solidFill>
          <a:latin typeface="+mn-lt"/>
          <a:ea typeface="+mn-ea"/>
          <a:cs typeface="+mn-cs"/>
        </a:defRPr>
      </a:lvl4pPr>
      <a:lvl5pPr marL="1828983" algn="r" defTabSz="914491" rtl="1" eaLnBrk="1" latinLnBrk="0" hangingPunct="1">
        <a:defRPr sz="1800" kern="1200">
          <a:solidFill>
            <a:schemeClr val="tx1"/>
          </a:solidFill>
          <a:latin typeface="+mn-lt"/>
          <a:ea typeface="+mn-ea"/>
          <a:cs typeface="+mn-cs"/>
        </a:defRPr>
      </a:lvl5pPr>
      <a:lvl6pPr marL="2286229" algn="r" defTabSz="914491" rtl="1" eaLnBrk="1" latinLnBrk="0" hangingPunct="1">
        <a:defRPr sz="1800" kern="1200">
          <a:solidFill>
            <a:schemeClr val="tx1"/>
          </a:solidFill>
          <a:latin typeface="+mn-lt"/>
          <a:ea typeface="+mn-ea"/>
          <a:cs typeface="+mn-cs"/>
        </a:defRPr>
      </a:lvl6pPr>
      <a:lvl7pPr marL="2743474" algn="r" defTabSz="914491" rtl="1" eaLnBrk="1" latinLnBrk="0" hangingPunct="1">
        <a:defRPr sz="1800" kern="1200">
          <a:solidFill>
            <a:schemeClr val="tx1"/>
          </a:solidFill>
          <a:latin typeface="+mn-lt"/>
          <a:ea typeface="+mn-ea"/>
          <a:cs typeface="+mn-cs"/>
        </a:defRPr>
      </a:lvl7pPr>
      <a:lvl8pPr marL="3200720" algn="r" defTabSz="914491" rtl="1" eaLnBrk="1" latinLnBrk="0" hangingPunct="1">
        <a:defRPr sz="1800" kern="1200">
          <a:solidFill>
            <a:schemeClr val="tx1"/>
          </a:solidFill>
          <a:latin typeface="+mn-lt"/>
          <a:ea typeface="+mn-ea"/>
          <a:cs typeface="+mn-cs"/>
        </a:defRPr>
      </a:lvl8pPr>
      <a:lvl9pPr marL="3657966" algn="r" defTabSz="914491"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NN9IgGTwbF0&amp;feature=youtu.be" TargetMode="External"/><Relationship Id="rId2" Type="http://schemas.openxmlformats.org/officeDocument/2006/relationships/hyperlink" Target="https://youtu.be/NN9IgGTwbF0" TargetMode="External"/><Relationship Id="rId1" Type="http://schemas.openxmlformats.org/officeDocument/2006/relationships/slideLayout" Target="../slideLayouts/slideLayout13.xml"/><Relationship Id="rId4" Type="http://schemas.openxmlformats.org/officeDocument/2006/relationships/hyperlink" Target="https://drive.google.com/open?id=1825Jnh59ECpyLkwk_TBAzvosMxiEoCG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6.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16.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3.png"/><Relationship Id="rId2" Type="http://schemas.openxmlformats.org/officeDocument/2006/relationships/slide" Target="slide16.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8.png"/><Relationship Id="rId1" Type="http://schemas.openxmlformats.org/officeDocument/2006/relationships/slideLayout" Target="../slideLayouts/slideLayout9.xml"/><Relationship Id="rId5" Type="http://schemas.openxmlformats.org/officeDocument/2006/relationships/slide" Target="slide11.xml"/><Relationship Id="rId4" Type="http://schemas.openxmlformats.org/officeDocument/2006/relationships/slide" Target="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he.wikipedia.org/wiki/%D7%94%D7%9C%D7%95%D7%95%D7%90%D7%94"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a:xfrm>
            <a:off x="1" y="2693893"/>
            <a:ext cx="12192001" cy="1470216"/>
          </a:xfrm>
        </p:spPr>
        <p:txBody>
          <a:bodyPr>
            <a:normAutofit/>
          </a:bodyPr>
          <a:lstStyle/>
          <a:p>
            <a:r>
              <a:rPr lang="he-IL" dirty="0"/>
              <a:t>מערכת שידורים לאומית</a:t>
            </a:r>
          </a:p>
        </p:txBody>
      </p:sp>
      <p:sp>
        <p:nvSpPr>
          <p:cNvPr id="3" name="Rectangle 2">
            <a:extLst>
              <a:ext uri="{FF2B5EF4-FFF2-40B4-BE49-F238E27FC236}">
                <a16:creationId xmlns:a16="http://schemas.microsoft.com/office/drawing/2014/main" id="{6D096B80-AF29-435E-8795-1A387C87F6BD}"/>
              </a:ext>
            </a:extLst>
          </p:cNvPr>
          <p:cNvSpPr/>
          <p:nvPr/>
        </p:nvSpPr>
        <p:spPr>
          <a:xfrm>
            <a:off x="12279398" y="6653"/>
            <a:ext cx="2404790" cy="663867"/>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2060"/>
                </a:solidFill>
                <a:effectLst/>
                <a:uLnTx/>
                <a:uFillTx/>
                <a:ea typeface="+mn-ea"/>
                <a:cs typeface="Varela Round"/>
              </a:rPr>
              <a:t>שקופית זו היא חובה</a:t>
            </a:r>
            <a:endParaRPr kumimoji="0" lang="en-US" sz="1800" b="0" i="0" u="none" strike="noStrike" kern="1200" cap="none" spc="0" normalizeH="0" baseline="0" noProof="0" dirty="0">
              <a:ln>
                <a:noFill/>
              </a:ln>
              <a:solidFill>
                <a:srgbClr val="002060"/>
              </a:solidFill>
              <a:effectLst/>
              <a:uLnTx/>
              <a:uFillTx/>
              <a:ea typeface="+mn-ea"/>
              <a:cs typeface="Varela Round"/>
            </a:endParaRPr>
          </a:p>
        </p:txBody>
      </p:sp>
      <p:sp>
        <p:nvSpPr>
          <p:cNvPr id="4" name="Rectangle 4">
            <a:extLst>
              <a:ext uri="{FF2B5EF4-FFF2-40B4-BE49-F238E27FC236}">
                <a16:creationId xmlns:a16="http://schemas.microsoft.com/office/drawing/2014/main" id="{4494B9A1-1541-45E7-9ACE-02721554E39F}"/>
              </a:ext>
            </a:extLst>
          </p:cNvPr>
          <p:cNvSpPr/>
          <p:nvPr/>
        </p:nvSpPr>
        <p:spPr>
          <a:xfrm>
            <a:off x="12279398" y="746985"/>
            <a:ext cx="2404790" cy="423968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rgbClr val="002060"/>
              </a:solidFill>
              <a:effectLst/>
              <a:uLnTx/>
              <a:uFillTx/>
              <a:ea typeface="+mn-ea"/>
              <a:cs typeface="Varela Round"/>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002060"/>
                </a:solidFill>
                <a:effectLst/>
                <a:uLnTx/>
                <a:uFillTx/>
                <a:ea typeface="+mn-ea"/>
                <a:cs typeface="Varela Round"/>
              </a:rPr>
              <a:t>עליכם להתקין את הפונט </a:t>
            </a:r>
            <a:r>
              <a:rPr kumimoji="0" lang="en-US" sz="1800" b="1" i="0" u="none" strike="noStrike" kern="1200" cap="none" spc="0" normalizeH="0" baseline="0" noProof="0" dirty="0">
                <a:ln>
                  <a:noFill/>
                </a:ln>
                <a:solidFill>
                  <a:srgbClr val="002060"/>
                </a:solidFill>
                <a:effectLst/>
                <a:uLnTx/>
                <a:uFillTx/>
                <a:ea typeface="+mn-ea"/>
                <a:cs typeface="Varela Round"/>
              </a:rPr>
              <a:t>Varela</a:t>
            </a:r>
            <a:r>
              <a:rPr kumimoji="0" lang="he-IL" sz="1800" b="1" i="0" u="none" strike="noStrike" kern="1200" cap="none" spc="0" normalizeH="0" baseline="0" noProof="0" dirty="0">
                <a:ln>
                  <a:noFill/>
                </a:ln>
                <a:solidFill>
                  <a:srgbClr val="002060"/>
                </a:solidFill>
                <a:effectLst/>
                <a:uLnTx/>
                <a:uFillTx/>
                <a:ea typeface="+mn-ea"/>
                <a:cs typeface="Varela Round"/>
              </a:rPr>
              <a:t> </a:t>
            </a:r>
            <a:r>
              <a:rPr kumimoji="0" lang="en-US" sz="1800" b="1" i="0" u="none" strike="noStrike" kern="1200" cap="none" spc="0" normalizeH="0" baseline="0" noProof="0" dirty="0">
                <a:ln>
                  <a:noFill/>
                </a:ln>
                <a:solidFill>
                  <a:srgbClr val="002060"/>
                </a:solidFill>
                <a:effectLst/>
                <a:uLnTx/>
                <a:uFillTx/>
                <a:ea typeface="+mn-ea"/>
                <a:cs typeface="Varela Round"/>
              </a:rPr>
              <a:t>Round</a:t>
            </a:r>
            <a:r>
              <a:rPr kumimoji="0" lang="he-IL" sz="1800" b="1" i="0" u="none" strike="noStrike" kern="1200" cap="none" spc="0" normalizeH="0" baseline="0" noProof="0" dirty="0">
                <a:ln>
                  <a:noFill/>
                </a:ln>
                <a:solidFill>
                  <a:srgbClr val="002060"/>
                </a:solidFill>
                <a:effectLst/>
                <a:uLnTx/>
                <a:uFillTx/>
                <a:ea typeface="+mn-ea"/>
                <a:cs typeface="Varela Round"/>
              </a:rPr>
              <a:t> לפני תחילת העבודה.</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2060"/>
                </a:solidFill>
                <a:effectLst/>
                <a:uLnTx/>
                <a:uFillTx/>
                <a:ea typeface="+mn-ea"/>
                <a:cs typeface="Varela Round"/>
              </a:rPr>
              <a:t>אם ברצונכם לצפות בהנחיות להתקנת פונט </a:t>
            </a:r>
            <a:r>
              <a:rPr kumimoji="0" lang="en-US" sz="1800" b="0" i="0" u="none" strike="noStrike" kern="1200" cap="none" spc="0" normalizeH="0" baseline="0" noProof="0" dirty="0">
                <a:ln>
                  <a:noFill/>
                </a:ln>
                <a:solidFill>
                  <a:srgbClr val="002060"/>
                </a:solidFill>
                <a:effectLst/>
                <a:uLnTx/>
                <a:uFillTx/>
                <a:ea typeface="+mn-ea"/>
                <a:cs typeface="Varela Round"/>
              </a:rPr>
              <a:t>Varela Round</a:t>
            </a:r>
            <a:r>
              <a:rPr kumimoji="0" lang="he-IL" sz="1800" b="0" i="0" u="none" strike="noStrike" kern="1200" cap="none" spc="0" normalizeH="0" baseline="0" noProof="0" dirty="0">
                <a:ln>
                  <a:noFill/>
                </a:ln>
                <a:solidFill>
                  <a:srgbClr val="002060"/>
                </a:solidFill>
                <a:effectLst/>
                <a:uLnTx/>
                <a:uFillTx/>
                <a:ea typeface="+mn-ea"/>
                <a:cs typeface="Varela Round"/>
              </a:rPr>
              <a:t>, תוכלו לעשות זאת בקלות.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2060"/>
                </a:solidFill>
                <a:effectLst/>
                <a:uLnTx/>
                <a:uFillTx/>
                <a:ea typeface="+mn-ea"/>
                <a:cs typeface="Varela Round"/>
              </a:rPr>
              <a:t>צפו בסרטון הבא:</a:t>
            </a:r>
            <a:r>
              <a:rPr kumimoji="0" lang="en-US" sz="1800" b="0" i="0" u="none" strike="noStrike" kern="1200" cap="none" spc="0" normalizeH="0" baseline="0" noProof="0" dirty="0">
                <a:ln>
                  <a:noFill/>
                </a:ln>
                <a:solidFill>
                  <a:srgbClr val="002060"/>
                </a:solidFill>
                <a:effectLst/>
                <a:uLnTx/>
                <a:uFillTx/>
                <a:ea typeface="+mn-ea"/>
                <a:cs typeface="Varela Round"/>
              </a:rPr>
              <a:t> </a:t>
            </a:r>
            <a:endParaRPr kumimoji="0" lang="he-IL" sz="1800" b="0" i="0" u="none" strike="noStrike" kern="1200" cap="none" spc="0" normalizeH="0" baseline="0" noProof="0" dirty="0">
              <a:ln>
                <a:noFill/>
              </a:ln>
              <a:solidFill>
                <a:srgbClr val="002060"/>
              </a:solidFill>
              <a:effectLst/>
              <a:uLnTx/>
              <a:uFillTx/>
              <a:ea typeface="+mn-ea"/>
              <a:cs typeface="Varela Round"/>
            </a:endParaRPr>
          </a:p>
          <a:p>
            <a:pPr marL="0" marR="0" lvl="0" indent="0" algn="ctr" defTabSz="914400" rtl="1"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srgbClr val="002060"/>
                </a:solidFill>
                <a:effectLst/>
                <a:uLnTx/>
                <a:uFillTx/>
                <a:ea typeface="+mn-ea"/>
                <a:cs typeface="Varela Round"/>
                <a:hlinkClick r:id="rId2"/>
              </a:rPr>
            </a:br>
            <a:r>
              <a:rPr kumimoji="0" lang="en-US" sz="1800" b="0" i="0" u="none" strike="noStrike" kern="1200" cap="none" spc="0" normalizeH="0" baseline="0" noProof="0" dirty="0">
                <a:ln>
                  <a:noFill/>
                </a:ln>
                <a:solidFill>
                  <a:srgbClr val="002060"/>
                </a:solidFill>
                <a:effectLst/>
                <a:uLnTx/>
                <a:uFillTx/>
                <a:ea typeface="+mn-ea"/>
                <a:cs typeface="Varela Round"/>
                <a:hlinkClick r:id="rId3"/>
              </a:rPr>
              <a:t>https://www.youtube.com/watch?v=NN9IgGTwbF0&amp;feature=youtu.be</a:t>
            </a:r>
            <a:endParaRPr kumimoji="0" lang="en-US" sz="1800" b="0" i="0" u="none" strike="noStrike" kern="1200" cap="none" spc="0" normalizeH="0" baseline="0" noProof="0" dirty="0">
              <a:ln>
                <a:noFill/>
              </a:ln>
              <a:solidFill>
                <a:srgbClr val="002060"/>
              </a:solidFill>
              <a:effectLst/>
              <a:uLnTx/>
              <a:uFillTx/>
              <a:ea typeface="+mn-ea"/>
              <a:cs typeface="Varela Round"/>
            </a:endParaRPr>
          </a:p>
        </p:txBody>
      </p:sp>
      <p:sp>
        <p:nvSpPr>
          <p:cNvPr id="5" name="Rectangle 2">
            <a:extLst>
              <a:ext uri="{FF2B5EF4-FFF2-40B4-BE49-F238E27FC236}">
                <a16:creationId xmlns:a16="http://schemas.microsoft.com/office/drawing/2014/main" id="{07336567-3BEF-48E7-A00C-1582E175DD05}"/>
              </a:ext>
            </a:extLst>
          </p:cNvPr>
          <p:cNvSpPr/>
          <p:nvPr/>
        </p:nvSpPr>
        <p:spPr>
          <a:xfrm>
            <a:off x="12279398" y="5063135"/>
            <a:ext cx="2404790" cy="1156912"/>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2060"/>
                </a:solidFill>
                <a:effectLst/>
                <a:uLnTx/>
                <a:uFillTx/>
                <a:ea typeface="+mn-ea"/>
                <a:cs typeface="Varela Round"/>
                <a:hlinkClick r:id="rId4"/>
              </a:rPr>
              <a:t>קישור</a:t>
            </a:r>
            <a:r>
              <a:rPr kumimoji="0" lang="he-IL" sz="1800" b="0" i="0" u="none" strike="noStrike" kern="1200" cap="none" spc="0" normalizeH="0" baseline="0" noProof="0" dirty="0">
                <a:ln>
                  <a:noFill/>
                </a:ln>
                <a:solidFill>
                  <a:srgbClr val="002060"/>
                </a:solidFill>
                <a:effectLst/>
                <a:uLnTx/>
                <a:uFillTx/>
                <a:ea typeface="+mn-ea"/>
                <a:cs typeface="Varela Round"/>
              </a:rPr>
              <a:t> להורדת הפונט</a:t>
            </a:r>
            <a:br>
              <a:rPr kumimoji="0" lang="en-US" sz="1800" b="0" i="0" u="none" strike="noStrike" kern="1200" cap="none" spc="0" normalizeH="0" baseline="0" noProof="0" dirty="0">
                <a:ln>
                  <a:noFill/>
                </a:ln>
                <a:solidFill>
                  <a:srgbClr val="002060"/>
                </a:solidFill>
                <a:effectLst/>
                <a:uLnTx/>
                <a:uFillTx/>
                <a:ea typeface="+mn-ea"/>
                <a:cs typeface="Varela Round"/>
              </a:rPr>
            </a:br>
            <a:r>
              <a:rPr kumimoji="0" lang="he-IL" sz="1800" b="0" i="0" u="none" strike="noStrike" kern="1200" cap="none" spc="0" normalizeH="0" baseline="0" noProof="0" dirty="0">
                <a:ln>
                  <a:noFill/>
                </a:ln>
                <a:solidFill>
                  <a:srgbClr val="002060"/>
                </a:solidFill>
                <a:effectLst/>
                <a:uLnTx/>
                <a:uFillTx/>
                <a:ea typeface="+mn-ea"/>
                <a:cs typeface="Varela Round"/>
              </a:rPr>
              <a:t>(אשרו את הודעת האבטחה) </a:t>
            </a:r>
            <a:endParaRPr kumimoji="0" lang="en-US" sz="1800" b="0" i="0" u="none" strike="noStrike" kern="1200" cap="none" spc="0" normalizeH="0" baseline="0" noProof="0" dirty="0">
              <a:ln>
                <a:noFill/>
              </a:ln>
              <a:solidFill>
                <a:srgbClr val="002060"/>
              </a:solidFill>
              <a:effectLst/>
              <a:uLnTx/>
              <a:uFillTx/>
              <a:ea typeface="+mn-ea"/>
              <a:cs typeface="Varela Round"/>
            </a:endParaRP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40CB79A-582F-4F1B-AEE5-96E56BC600B0}"/>
              </a:ext>
            </a:extLst>
          </p:cNvPr>
          <p:cNvSpPr>
            <a:spLocks noGrp="1"/>
          </p:cNvSpPr>
          <p:nvPr>
            <p:ph type="title"/>
          </p:nvPr>
        </p:nvSpPr>
        <p:spPr>
          <a:xfrm>
            <a:off x="2549769" y="213094"/>
            <a:ext cx="9642231" cy="900482"/>
          </a:xfrm>
        </p:spPr>
        <p:txBody>
          <a:bodyPr/>
          <a:lstStyle/>
          <a:p>
            <a:r>
              <a:rPr lang="he-IL" dirty="0"/>
              <a:t>תרגילים בנושא ערך עתידי </a:t>
            </a:r>
            <a:r>
              <a:rPr lang="he-IL" dirty="0">
                <a:latin typeface="David" panose="020E0502060401010101" pitchFamily="34" charset="-79"/>
                <a:cs typeface="Varela Round" panose="00000500000000000000"/>
              </a:rPr>
              <a:t>מצטבר של סדרת תשלומים </a:t>
            </a:r>
            <a:r>
              <a:rPr lang="en-US" dirty="0">
                <a:latin typeface="David" panose="020E0502060401010101" pitchFamily="34" charset="-79"/>
                <a:cs typeface="Varela Round" panose="00000500000000000000"/>
              </a:rPr>
              <a:t>P</a:t>
            </a:r>
            <a:r>
              <a:rPr lang="he-IL" dirty="0">
                <a:latin typeface="David" panose="020E0502060401010101" pitchFamily="34" charset="-79"/>
                <a:cs typeface="Varela Round" panose="00000500000000000000"/>
              </a:rPr>
              <a:t> בסוף תקופה</a:t>
            </a:r>
            <a:endParaRPr lang="he-IL" dirty="0"/>
          </a:p>
        </p:txBody>
      </p:sp>
      <p:sp>
        <p:nvSpPr>
          <p:cNvPr id="4" name="מציין מיקום תוכן 3">
            <a:extLst>
              <a:ext uri="{FF2B5EF4-FFF2-40B4-BE49-F238E27FC236}">
                <a16:creationId xmlns:a16="http://schemas.microsoft.com/office/drawing/2014/main" id="{4C521635-B94B-4F23-A4BB-A9995CB04FB4}"/>
              </a:ext>
            </a:extLst>
          </p:cNvPr>
          <p:cNvSpPr>
            <a:spLocks noGrp="1"/>
          </p:cNvSpPr>
          <p:nvPr>
            <p:ph sz="quarter" idx="4"/>
          </p:nvPr>
        </p:nvSpPr>
        <p:spPr>
          <a:xfrm>
            <a:off x="515273" y="1358020"/>
            <a:ext cx="10366992" cy="5286886"/>
          </a:xfrm>
        </p:spPr>
        <p:txBody>
          <a:bodyPr>
            <a:normAutofit/>
          </a:bodyPr>
          <a:lstStyle/>
          <a:p>
            <a:pPr marL="554048" lvl="0" indent="-457200">
              <a:buAutoNum type="arabicPeriod"/>
            </a:pPr>
            <a:r>
              <a:rPr lang="he-IL" dirty="0"/>
              <a:t>במסגרת תוכנית חיסכון ל-10 חודשים מוצע להפקיד סכום של 250 ש"ח, 10 פעמים באופן רצוף ושוטף (הפקדה בסוף כל תקופה). שיעור הריבית התקופתית (החודשית)הוא 2% .כמה כסף יעמוד לרשות החוסכים בתום 10 החודשים</a:t>
            </a:r>
            <a:r>
              <a:rPr lang="en-US" dirty="0"/>
              <a:t>?</a:t>
            </a:r>
            <a:endParaRPr lang="he-IL" dirty="0"/>
          </a:p>
          <a:p>
            <a:pPr marL="96848" lvl="0" indent="0">
              <a:buNone/>
            </a:pPr>
            <a:r>
              <a:rPr lang="he-IL" dirty="0"/>
              <a:t>נתונים:</a:t>
            </a:r>
          </a:p>
          <a:p>
            <a:pPr marL="96848" lvl="0" indent="0">
              <a:buNone/>
            </a:pPr>
            <a:r>
              <a:rPr lang="en-US" dirty="0"/>
              <a:t>P</a:t>
            </a:r>
            <a:r>
              <a:rPr lang="he-IL" b="1" dirty="0"/>
              <a:t>= </a:t>
            </a:r>
            <a:r>
              <a:rPr lang="he-IL" dirty="0"/>
              <a:t>250</a:t>
            </a:r>
            <a:r>
              <a:rPr lang="he-IL" b="1" dirty="0"/>
              <a:t>                                     </a:t>
            </a:r>
          </a:p>
          <a:p>
            <a:pPr marL="96848" lvl="0" indent="0">
              <a:buNone/>
            </a:pPr>
            <a:r>
              <a:rPr lang="en-US" dirty="0"/>
              <a:t>r</a:t>
            </a:r>
            <a:r>
              <a:rPr lang="he-IL" b="1" dirty="0"/>
              <a:t>= </a:t>
            </a:r>
            <a:r>
              <a:rPr lang="he-IL" dirty="0"/>
              <a:t>0.02%- 2%</a:t>
            </a:r>
          </a:p>
          <a:p>
            <a:pPr marL="96848" lvl="0" indent="0">
              <a:buNone/>
            </a:pPr>
            <a:r>
              <a:rPr lang="en-US" dirty="0"/>
              <a:t>t</a:t>
            </a:r>
            <a:r>
              <a:rPr lang="he-IL" dirty="0"/>
              <a:t>= 10 חודשים</a:t>
            </a:r>
          </a:p>
          <a:p>
            <a:pPr marL="96848" lvl="0" indent="0" algn="ctr">
              <a:buNone/>
            </a:pPr>
            <a:r>
              <a:rPr lang="en-US" dirty="0"/>
              <a:t>250  </a:t>
            </a:r>
            <a:r>
              <a:rPr lang="en-US" u="sng" dirty="0"/>
              <a:t>(1+0.02)</a:t>
            </a:r>
            <a:r>
              <a:rPr lang="en-US" b="1" u="sng" baseline="30000" dirty="0">
                <a:solidFill>
                  <a:schemeClr val="accent5">
                    <a:lumMod val="50000"/>
                  </a:schemeClr>
                </a:solidFill>
                <a:latin typeface="David" panose="020E0502060401010101" pitchFamily="34" charset="-79"/>
                <a:cs typeface="Varela Round" panose="00000500000000000000"/>
              </a:rPr>
              <a:t> 10</a:t>
            </a:r>
            <a:r>
              <a:rPr lang="en-US" u="sng" dirty="0"/>
              <a:t> -1</a:t>
            </a:r>
            <a:r>
              <a:rPr lang="en-US" b="1" u="sng" baseline="30000" dirty="0">
                <a:solidFill>
                  <a:schemeClr val="accent5">
                    <a:lumMod val="50000"/>
                  </a:schemeClr>
                </a:solidFill>
                <a:latin typeface="David" panose="020E0502060401010101" pitchFamily="34" charset="-79"/>
                <a:cs typeface="Varela Round" panose="00000500000000000000"/>
              </a:rPr>
              <a:t>      </a:t>
            </a:r>
            <a:r>
              <a:rPr lang="en-US" b="1" baseline="30000" dirty="0">
                <a:solidFill>
                  <a:schemeClr val="accent5">
                    <a:lumMod val="50000"/>
                  </a:schemeClr>
                </a:solidFill>
                <a:latin typeface="David" panose="020E0502060401010101" pitchFamily="34" charset="-79"/>
                <a:cs typeface="Varela Round" panose="00000500000000000000"/>
              </a:rPr>
              <a:t>  </a:t>
            </a:r>
          </a:p>
          <a:p>
            <a:pPr marL="96848" lvl="0" indent="0" algn="ctr">
              <a:buNone/>
            </a:pPr>
            <a:r>
              <a:rPr lang="en-US" dirty="0"/>
              <a:t>0.02</a:t>
            </a:r>
            <a:endParaRPr lang="he-IL" dirty="0"/>
          </a:p>
          <a:p>
            <a:pPr marL="96848" lvl="0" indent="0">
              <a:buNone/>
            </a:pPr>
            <a:r>
              <a:rPr lang="he-IL" dirty="0"/>
              <a:t>תשובה: בתום 10 חודשים יעמדו  לרשות החוסכים 2,737.43 ₪. </a:t>
            </a:r>
          </a:p>
          <a:p>
            <a:pPr marL="96848" lvl="0" indent="0">
              <a:buNone/>
            </a:pPr>
            <a:r>
              <a:rPr lang="he-IL" dirty="0"/>
              <a:t>ניתן לחשב את הערך העתידי באמצעות השימוש  במקדם ערך עתידי סדרתי(</a:t>
            </a:r>
            <a:r>
              <a:rPr lang="he-IL" dirty="0" err="1"/>
              <a:t>מעעס</a:t>
            </a:r>
            <a:r>
              <a:rPr lang="he-IL" dirty="0"/>
              <a:t>): </a:t>
            </a:r>
          </a:p>
          <a:p>
            <a:pPr marL="96848" lvl="0" indent="0">
              <a:buNone/>
            </a:pPr>
            <a:r>
              <a:rPr lang="he-IL" dirty="0"/>
              <a:t>                                                               </a:t>
            </a:r>
            <a:r>
              <a:rPr lang="en-US" dirty="0"/>
              <a:t>FV= 250*</a:t>
            </a:r>
            <a:r>
              <a:rPr lang="en-US" dirty="0">
                <a:hlinkClick r:id="rId2" action="ppaction://hlinksldjump"/>
              </a:rPr>
              <a:t>10.950</a:t>
            </a:r>
            <a:r>
              <a:rPr lang="en-US" dirty="0"/>
              <a:t>= 2,737.50</a:t>
            </a:r>
          </a:p>
          <a:p>
            <a:pPr marL="96848" lvl="0" indent="0">
              <a:buNone/>
            </a:pPr>
            <a:endParaRPr lang="en-US" dirty="0"/>
          </a:p>
          <a:p>
            <a:pPr marL="96848" lvl="0" indent="0">
              <a:buNone/>
            </a:pPr>
            <a:endParaRPr lang="en-US" dirty="0"/>
          </a:p>
          <a:p>
            <a:pPr marL="96848" lvl="0" indent="0">
              <a:buNone/>
            </a:pPr>
            <a:endParaRPr lang="he-IL" dirty="0"/>
          </a:p>
        </p:txBody>
      </p:sp>
      <p:pic>
        <p:nvPicPr>
          <p:cNvPr id="5" name="תמונה 4">
            <a:extLst>
              <a:ext uri="{FF2B5EF4-FFF2-40B4-BE49-F238E27FC236}">
                <a16:creationId xmlns:a16="http://schemas.microsoft.com/office/drawing/2014/main" id="{D366E169-026F-416A-BD66-E5761DA4F54B}"/>
              </a:ext>
            </a:extLst>
          </p:cNvPr>
          <p:cNvPicPr>
            <a:picLocks noChangeAspect="1"/>
          </p:cNvPicPr>
          <p:nvPr/>
        </p:nvPicPr>
        <p:blipFill>
          <a:blip r:embed="rId3"/>
          <a:stretch>
            <a:fillRect/>
          </a:stretch>
        </p:blipFill>
        <p:spPr>
          <a:xfrm>
            <a:off x="4674715" y="2824435"/>
            <a:ext cx="3017519" cy="1064027"/>
          </a:xfrm>
          <a:prstGeom prst="rect">
            <a:avLst/>
          </a:prstGeom>
        </p:spPr>
      </p:pic>
      <p:pic>
        <p:nvPicPr>
          <p:cNvPr id="6" name="תמונה 5">
            <a:extLst>
              <a:ext uri="{FF2B5EF4-FFF2-40B4-BE49-F238E27FC236}">
                <a16:creationId xmlns:a16="http://schemas.microsoft.com/office/drawing/2014/main" id="{86A02A91-9E0E-437B-AEAE-079D7E9D43C5}"/>
              </a:ext>
            </a:extLst>
          </p:cNvPr>
          <p:cNvPicPr>
            <a:picLocks noChangeAspect="1"/>
          </p:cNvPicPr>
          <p:nvPr/>
        </p:nvPicPr>
        <p:blipFill>
          <a:blip r:embed="rId4"/>
          <a:stretch>
            <a:fillRect/>
          </a:stretch>
        </p:blipFill>
        <p:spPr>
          <a:xfrm>
            <a:off x="6744470" y="4295867"/>
            <a:ext cx="228632" cy="785147"/>
          </a:xfrm>
          <a:prstGeom prst="rect">
            <a:avLst/>
          </a:prstGeom>
        </p:spPr>
      </p:pic>
      <p:pic>
        <p:nvPicPr>
          <p:cNvPr id="7" name="תמונה 6">
            <a:extLst>
              <a:ext uri="{FF2B5EF4-FFF2-40B4-BE49-F238E27FC236}">
                <a16:creationId xmlns:a16="http://schemas.microsoft.com/office/drawing/2014/main" id="{2C1F87D4-D0CC-4C77-B962-AFEE640D3F79}"/>
              </a:ext>
            </a:extLst>
          </p:cNvPr>
          <p:cNvPicPr>
            <a:picLocks noChangeAspect="1"/>
          </p:cNvPicPr>
          <p:nvPr/>
        </p:nvPicPr>
        <p:blipFill>
          <a:blip r:embed="rId5"/>
          <a:stretch>
            <a:fillRect/>
          </a:stretch>
        </p:blipFill>
        <p:spPr>
          <a:xfrm>
            <a:off x="4776140" y="4295868"/>
            <a:ext cx="143440" cy="785147"/>
          </a:xfrm>
          <a:prstGeom prst="rect">
            <a:avLst/>
          </a:prstGeom>
        </p:spPr>
      </p:pic>
      <p:pic>
        <p:nvPicPr>
          <p:cNvPr id="8" name="תמונה 7">
            <a:extLst>
              <a:ext uri="{FF2B5EF4-FFF2-40B4-BE49-F238E27FC236}">
                <a16:creationId xmlns:a16="http://schemas.microsoft.com/office/drawing/2014/main" id="{7C73DF89-E649-4239-AEF3-BCA942D5F9A9}"/>
              </a:ext>
            </a:extLst>
          </p:cNvPr>
          <p:cNvPicPr>
            <a:picLocks noChangeAspect="1"/>
          </p:cNvPicPr>
          <p:nvPr/>
        </p:nvPicPr>
        <p:blipFill>
          <a:blip r:embed="rId6"/>
          <a:stretch>
            <a:fillRect/>
          </a:stretch>
        </p:blipFill>
        <p:spPr>
          <a:xfrm>
            <a:off x="3754947" y="4387251"/>
            <a:ext cx="542697" cy="387606"/>
          </a:xfrm>
          <a:prstGeom prst="rect">
            <a:avLst/>
          </a:prstGeom>
        </p:spPr>
      </p:pic>
    </p:spTree>
    <p:extLst>
      <p:ext uri="{BB962C8B-B14F-4D97-AF65-F5344CB8AC3E}">
        <p14:creationId xmlns:p14="http://schemas.microsoft.com/office/powerpoint/2010/main" val="3770509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6918BBB-218B-4F1E-BC6B-919FE7BF33E9}"/>
              </a:ext>
            </a:extLst>
          </p:cNvPr>
          <p:cNvSpPr>
            <a:spLocks noGrp="1"/>
          </p:cNvSpPr>
          <p:nvPr>
            <p:ph type="title"/>
          </p:nvPr>
        </p:nvSpPr>
        <p:spPr/>
        <p:txBody>
          <a:bodyPr/>
          <a:lstStyle/>
          <a:p>
            <a:r>
              <a:rPr lang="he-IL" dirty="0"/>
              <a:t>תרגילים בנושא ערך עתידי </a:t>
            </a:r>
            <a:r>
              <a:rPr lang="he-IL" dirty="0">
                <a:latin typeface="David" panose="020E0502060401010101" pitchFamily="34" charset="-79"/>
                <a:cs typeface="Varela Round" panose="00000500000000000000"/>
              </a:rPr>
              <a:t>מצטבר של סדרת תשלומים </a:t>
            </a:r>
            <a:r>
              <a:rPr lang="en-US" dirty="0">
                <a:latin typeface="David" panose="020E0502060401010101" pitchFamily="34" charset="-79"/>
                <a:cs typeface="Varela Round" panose="00000500000000000000"/>
              </a:rPr>
              <a:t>P</a:t>
            </a:r>
            <a:r>
              <a:rPr lang="he-IL" dirty="0">
                <a:latin typeface="David" panose="020E0502060401010101" pitchFamily="34" charset="-79"/>
                <a:cs typeface="Varela Round" panose="00000500000000000000"/>
              </a:rPr>
              <a:t> בסוף תקופה</a:t>
            </a:r>
            <a:endParaRPr lang="he-IL" dirty="0"/>
          </a:p>
        </p:txBody>
      </p:sp>
      <p:sp>
        <p:nvSpPr>
          <p:cNvPr id="4" name="מציין מיקום תוכן 3">
            <a:extLst>
              <a:ext uri="{FF2B5EF4-FFF2-40B4-BE49-F238E27FC236}">
                <a16:creationId xmlns:a16="http://schemas.microsoft.com/office/drawing/2014/main" id="{901439B7-1D66-411C-866A-D688A7508941}"/>
              </a:ext>
            </a:extLst>
          </p:cNvPr>
          <p:cNvSpPr>
            <a:spLocks noGrp="1"/>
          </p:cNvSpPr>
          <p:nvPr>
            <p:ph sz="quarter" idx="4"/>
          </p:nvPr>
        </p:nvSpPr>
        <p:spPr>
          <a:xfrm>
            <a:off x="515273" y="1725682"/>
            <a:ext cx="8827903" cy="4249605"/>
          </a:xfrm>
        </p:spPr>
        <p:txBody>
          <a:bodyPr>
            <a:normAutofit fontScale="92500" lnSpcReduction="10000"/>
          </a:bodyPr>
          <a:lstStyle/>
          <a:p>
            <a:pPr marL="96848" indent="0">
              <a:buNone/>
            </a:pPr>
            <a:r>
              <a:rPr lang="he-IL" dirty="0"/>
              <a:t>2. חייל מפקיד לקופת חיסכון סכום של 300 ₪ מדי חודש במשך 3 שנים (ההפקדה בסוף כל תקופה). שיעור הריבית השנתית הוא 2.8%.כמה כסף יעמוד לרשותו בתום 3 שנים</a:t>
            </a:r>
            <a:r>
              <a:rPr lang="en-US" dirty="0"/>
              <a:t>?</a:t>
            </a:r>
          </a:p>
          <a:p>
            <a:pPr marL="96848" indent="0">
              <a:buNone/>
            </a:pPr>
            <a:r>
              <a:rPr lang="he-IL" dirty="0"/>
              <a:t>נתונים:</a:t>
            </a:r>
          </a:p>
          <a:p>
            <a:pPr marL="96848" lvl="0" indent="0">
              <a:buNone/>
            </a:pPr>
            <a:r>
              <a:rPr lang="en-US" dirty="0"/>
              <a:t>P</a:t>
            </a:r>
            <a:r>
              <a:rPr lang="he-IL" b="1" dirty="0"/>
              <a:t>= </a:t>
            </a:r>
            <a:r>
              <a:rPr lang="he-IL" dirty="0"/>
              <a:t>300</a:t>
            </a:r>
            <a:r>
              <a:rPr lang="he-IL" b="1" dirty="0"/>
              <a:t>                                     </a:t>
            </a:r>
          </a:p>
          <a:p>
            <a:pPr marL="96848" lvl="0" indent="0">
              <a:buNone/>
            </a:pPr>
            <a:r>
              <a:rPr lang="en-US" dirty="0"/>
              <a:t>r</a:t>
            </a:r>
            <a:r>
              <a:rPr lang="he-IL" b="1" dirty="0"/>
              <a:t>= </a:t>
            </a:r>
            <a:r>
              <a:rPr lang="he-IL" dirty="0"/>
              <a:t>0.028= 2.8%</a:t>
            </a:r>
          </a:p>
          <a:p>
            <a:pPr marL="96848" lvl="0" indent="0">
              <a:buNone/>
            </a:pPr>
            <a:r>
              <a:rPr lang="en-US" dirty="0"/>
              <a:t>t</a:t>
            </a:r>
            <a:r>
              <a:rPr lang="he-IL" dirty="0"/>
              <a:t>= 3 שנים</a:t>
            </a:r>
          </a:p>
          <a:p>
            <a:pPr marL="96848" indent="0" algn="ctr">
              <a:buNone/>
            </a:pPr>
            <a:r>
              <a:rPr lang="en-US" dirty="0"/>
              <a:t>300  </a:t>
            </a:r>
            <a:r>
              <a:rPr lang="en-US" u="sng" dirty="0">
                <a:latin typeface="David" panose="020E0502060401010101" pitchFamily="34" charset="-79"/>
                <a:cs typeface="David" panose="020E0502060401010101" pitchFamily="34" charset="-79"/>
              </a:rPr>
              <a:t>(</a:t>
            </a:r>
            <a:r>
              <a:rPr lang="en-US" u="sng" dirty="0"/>
              <a:t>1+0.028)</a:t>
            </a:r>
            <a:r>
              <a:rPr lang="en-US" b="1" u="sng" baseline="30000" dirty="0">
                <a:solidFill>
                  <a:schemeClr val="accent5">
                    <a:lumMod val="50000"/>
                  </a:schemeClr>
                </a:solidFill>
                <a:latin typeface="David" panose="020E0502060401010101" pitchFamily="34" charset="-79"/>
                <a:cs typeface="Varela Round" panose="00000500000000000000"/>
              </a:rPr>
              <a:t> 3</a:t>
            </a:r>
            <a:r>
              <a:rPr lang="en-US" u="sng" dirty="0"/>
              <a:t> -1</a:t>
            </a:r>
            <a:r>
              <a:rPr lang="en-US" b="1" u="sng" baseline="30000" dirty="0">
                <a:solidFill>
                  <a:schemeClr val="accent5">
                    <a:lumMod val="50000"/>
                  </a:schemeClr>
                </a:solidFill>
                <a:latin typeface="David" panose="020E0502060401010101" pitchFamily="34" charset="-79"/>
                <a:cs typeface="Varela Round" panose="00000500000000000000"/>
              </a:rPr>
              <a:t>   </a:t>
            </a:r>
            <a:endParaRPr lang="en-US" dirty="0"/>
          </a:p>
          <a:p>
            <a:pPr marL="96848" indent="0">
              <a:buNone/>
            </a:pPr>
            <a:r>
              <a:rPr lang="en-US" dirty="0"/>
              <a:t>                               </a:t>
            </a:r>
            <a:r>
              <a:rPr lang="he-IL" dirty="0"/>
              <a:t>                   0.028</a:t>
            </a:r>
          </a:p>
          <a:p>
            <a:pPr marL="96848" indent="0">
              <a:buNone/>
            </a:pPr>
            <a:endParaRPr lang="he-IL" dirty="0"/>
          </a:p>
          <a:p>
            <a:pPr marL="96848" indent="0">
              <a:buNone/>
            </a:pPr>
            <a:r>
              <a:rPr lang="he-IL" sz="2200" b="1" dirty="0"/>
              <a:t>לאחר 3 שנים יעמדו לרשות החייל 925.44 ₪.         ומדוע לא השתמשנו </a:t>
            </a:r>
            <a:r>
              <a:rPr lang="he-IL" sz="2200" b="1" dirty="0" err="1"/>
              <a:t>ב</a:t>
            </a:r>
            <a:r>
              <a:rPr lang="he-IL" sz="2200" b="1" dirty="0" err="1">
                <a:hlinkClick r:id="rId2" action="ppaction://hlinksldjump"/>
              </a:rPr>
              <a:t>מעעס</a:t>
            </a:r>
            <a:r>
              <a:rPr lang="he-IL" sz="2200" b="1" dirty="0"/>
              <a:t>?</a:t>
            </a:r>
          </a:p>
        </p:txBody>
      </p:sp>
      <p:pic>
        <p:nvPicPr>
          <p:cNvPr id="5" name="תמונה 4">
            <a:extLst>
              <a:ext uri="{FF2B5EF4-FFF2-40B4-BE49-F238E27FC236}">
                <a16:creationId xmlns:a16="http://schemas.microsoft.com/office/drawing/2014/main" id="{F4CF6B60-C400-43F6-A30E-4895580C565C}"/>
              </a:ext>
            </a:extLst>
          </p:cNvPr>
          <p:cNvPicPr>
            <a:picLocks noChangeAspect="1"/>
          </p:cNvPicPr>
          <p:nvPr/>
        </p:nvPicPr>
        <p:blipFill>
          <a:blip r:embed="rId3"/>
          <a:stretch>
            <a:fillRect/>
          </a:stretch>
        </p:blipFill>
        <p:spPr>
          <a:xfrm>
            <a:off x="3493952" y="2995687"/>
            <a:ext cx="3067478" cy="952633"/>
          </a:xfrm>
          <a:prstGeom prst="rect">
            <a:avLst/>
          </a:prstGeom>
        </p:spPr>
      </p:pic>
      <p:pic>
        <p:nvPicPr>
          <p:cNvPr id="6" name="תמונה 5">
            <a:extLst>
              <a:ext uri="{FF2B5EF4-FFF2-40B4-BE49-F238E27FC236}">
                <a16:creationId xmlns:a16="http://schemas.microsoft.com/office/drawing/2014/main" id="{F4F91ED4-51C5-4AFA-9529-0F70ECF695E8}"/>
              </a:ext>
            </a:extLst>
          </p:cNvPr>
          <p:cNvPicPr>
            <a:picLocks noChangeAspect="1"/>
          </p:cNvPicPr>
          <p:nvPr/>
        </p:nvPicPr>
        <p:blipFill>
          <a:blip r:embed="rId4"/>
          <a:stretch>
            <a:fillRect/>
          </a:stretch>
        </p:blipFill>
        <p:spPr>
          <a:xfrm>
            <a:off x="6001726" y="4176656"/>
            <a:ext cx="228632" cy="785147"/>
          </a:xfrm>
          <a:prstGeom prst="rect">
            <a:avLst/>
          </a:prstGeom>
        </p:spPr>
      </p:pic>
      <p:pic>
        <p:nvPicPr>
          <p:cNvPr id="8" name="תמונה 7">
            <a:extLst>
              <a:ext uri="{FF2B5EF4-FFF2-40B4-BE49-F238E27FC236}">
                <a16:creationId xmlns:a16="http://schemas.microsoft.com/office/drawing/2014/main" id="{8835DEA4-942C-4EE7-9ADC-98DA0C0C7E8B}"/>
              </a:ext>
            </a:extLst>
          </p:cNvPr>
          <p:cNvPicPr>
            <a:picLocks noChangeAspect="1"/>
          </p:cNvPicPr>
          <p:nvPr/>
        </p:nvPicPr>
        <p:blipFill>
          <a:blip r:embed="rId5"/>
          <a:stretch>
            <a:fillRect/>
          </a:stretch>
        </p:blipFill>
        <p:spPr>
          <a:xfrm>
            <a:off x="2912198" y="4281687"/>
            <a:ext cx="542697" cy="387606"/>
          </a:xfrm>
          <a:prstGeom prst="rect">
            <a:avLst/>
          </a:prstGeom>
        </p:spPr>
      </p:pic>
      <p:pic>
        <p:nvPicPr>
          <p:cNvPr id="9" name="תמונה 8">
            <a:extLst>
              <a:ext uri="{FF2B5EF4-FFF2-40B4-BE49-F238E27FC236}">
                <a16:creationId xmlns:a16="http://schemas.microsoft.com/office/drawing/2014/main" id="{2F57992A-EF85-46BB-A4D1-DD2B34FC40AE}"/>
              </a:ext>
            </a:extLst>
          </p:cNvPr>
          <p:cNvPicPr>
            <a:picLocks noChangeAspect="1"/>
          </p:cNvPicPr>
          <p:nvPr/>
        </p:nvPicPr>
        <p:blipFill>
          <a:blip r:embed="rId6"/>
          <a:stretch>
            <a:fillRect/>
          </a:stretch>
        </p:blipFill>
        <p:spPr>
          <a:xfrm>
            <a:off x="4125164" y="4176656"/>
            <a:ext cx="143440" cy="785147"/>
          </a:xfrm>
          <a:prstGeom prst="rect">
            <a:avLst/>
          </a:prstGeom>
        </p:spPr>
      </p:pic>
    </p:spTree>
    <p:extLst>
      <p:ext uri="{BB962C8B-B14F-4D97-AF65-F5344CB8AC3E}">
        <p14:creationId xmlns:p14="http://schemas.microsoft.com/office/powerpoint/2010/main" val="2264491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3" name="מציין מיקום טקסט 2"/>
          <p:cNvSpPr>
            <a:spLocks noGrp="1"/>
          </p:cNvSpPr>
          <p:nvPr>
            <p:ph type="body" sz="quarter" idx="3"/>
          </p:nvPr>
        </p:nvSpPr>
        <p:spPr>
          <a:xfrm>
            <a:off x="515273" y="679010"/>
            <a:ext cx="8537543" cy="1046449"/>
          </a:xfrm>
        </p:spPr>
        <p:txBody>
          <a:bodyPr/>
          <a:lstStyle/>
          <a:p>
            <a:r>
              <a:rPr lang="he-IL" dirty="0">
                <a:sym typeface="Varela Round"/>
              </a:rPr>
              <a:t>                </a:t>
            </a:r>
            <a:r>
              <a:rPr lang="he-IL" sz="4000" dirty="0">
                <a:sym typeface="Varela Round"/>
              </a:rPr>
              <a:t>ערך עתידי</a:t>
            </a:r>
            <a:endParaRPr lang="he-IL" sz="4000" dirty="0"/>
          </a:p>
        </p:txBody>
      </p:sp>
      <p:sp>
        <p:nvSpPr>
          <p:cNvPr id="8" name="מציין מיקום תוכן 7"/>
          <p:cNvSpPr>
            <a:spLocks noGrp="1"/>
          </p:cNvSpPr>
          <p:nvPr>
            <p:ph sz="quarter" idx="4"/>
          </p:nvPr>
        </p:nvSpPr>
        <p:spPr>
          <a:xfrm>
            <a:off x="515274" y="1725460"/>
            <a:ext cx="8306994" cy="4153058"/>
          </a:xfrm>
        </p:spPr>
        <p:txBody>
          <a:bodyPr/>
          <a:lstStyle/>
          <a:p>
            <a:pPr>
              <a:lnSpc>
                <a:spcPct val="200000"/>
              </a:lnSpc>
            </a:pPr>
            <a:r>
              <a:rPr lang="he-IL" b="1" dirty="0"/>
              <a:t>חישוב ערך עתידי של סכום חד-פעמי </a:t>
            </a:r>
          </a:p>
          <a:p>
            <a:pPr>
              <a:lnSpc>
                <a:spcPct val="200000"/>
              </a:lnSpc>
            </a:pPr>
            <a:endParaRPr lang="he-IL" b="1" dirty="0"/>
          </a:p>
          <a:p>
            <a:pPr>
              <a:lnSpc>
                <a:spcPct val="200000"/>
              </a:lnSpc>
            </a:pPr>
            <a:r>
              <a:rPr lang="he-IL" b="1" dirty="0"/>
              <a:t>חישוב ערך עתידי מצטבר של סדרת תשלומים </a:t>
            </a:r>
            <a:r>
              <a:rPr lang="en-US" b="1" dirty="0"/>
              <a:t>P </a:t>
            </a:r>
            <a:r>
              <a:rPr lang="he-IL" b="1" dirty="0"/>
              <a:t> בסוף תקופה.</a:t>
            </a:r>
            <a:endParaRPr lang="he-IL" b="1" dirty="0">
              <a:solidFill>
                <a:schemeClr val="tx1"/>
              </a:solidFill>
            </a:endParaRPr>
          </a:p>
        </p:txBody>
      </p:sp>
      <p:sp>
        <p:nvSpPr>
          <p:cNvPr id="2" name="חץ: ימינה 1">
            <a:extLst>
              <a:ext uri="{FF2B5EF4-FFF2-40B4-BE49-F238E27FC236}">
                <a16:creationId xmlns:a16="http://schemas.microsoft.com/office/drawing/2014/main" id="{83D8CA7E-74F4-400A-B2A9-55FAA9C25764}"/>
              </a:ext>
            </a:extLst>
          </p:cNvPr>
          <p:cNvSpPr/>
          <p:nvPr/>
        </p:nvSpPr>
        <p:spPr>
          <a:xfrm>
            <a:off x="1937442" y="2731293"/>
            <a:ext cx="5497557" cy="5703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t</a:t>
            </a:r>
            <a:r>
              <a:rPr kumimoji="0" lang="he-IL" sz="1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=מספר התקופות       </a:t>
            </a:r>
            <a:r>
              <a:rPr kumimoji="0" lang="en-US" sz="1800" b="0" i="0" u="none" strike="noStrike" kern="1200" cap="none" spc="0" normalizeH="0" baseline="0" noProof="0" dirty="0">
                <a:ln>
                  <a:noFill/>
                </a:ln>
                <a:solidFill>
                  <a:prstClr val="white"/>
                </a:solidFill>
                <a:effectLst/>
                <a:uLnTx/>
                <a:uFillTx/>
                <a:latin typeface="Calibri"/>
                <a:ea typeface="+mn-ea"/>
                <a:cs typeface="+mn-cs"/>
              </a:rPr>
              <a:t>=r</a:t>
            </a:r>
            <a:r>
              <a:rPr kumimoji="0" lang="he-IL" sz="1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ריבית תקופתית</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endParaRPr kumimoji="0" lang="he-IL" sz="1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4" name="מלבן 3">
            <a:extLst>
              <a:ext uri="{FF2B5EF4-FFF2-40B4-BE49-F238E27FC236}">
                <a16:creationId xmlns:a16="http://schemas.microsoft.com/office/drawing/2014/main" id="{188D3DE2-8108-453E-AB4B-7731AB0704D1}"/>
              </a:ext>
            </a:extLst>
          </p:cNvPr>
          <p:cNvSpPr/>
          <p:nvPr/>
        </p:nvSpPr>
        <p:spPr>
          <a:xfrm>
            <a:off x="1937442" y="3277354"/>
            <a:ext cx="511205" cy="3032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PV</a:t>
            </a:r>
            <a:endParaRPr kumimoji="0" lang="he-IL" sz="1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9" name="מלבן 8">
            <a:extLst>
              <a:ext uri="{FF2B5EF4-FFF2-40B4-BE49-F238E27FC236}">
                <a16:creationId xmlns:a16="http://schemas.microsoft.com/office/drawing/2014/main" id="{B309681B-FF4B-4996-8222-E8A0FC40F563}"/>
              </a:ext>
            </a:extLst>
          </p:cNvPr>
          <p:cNvSpPr/>
          <p:nvPr/>
        </p:nvSpPr>
        <p:spPr>
          <a:xfrm>
            <a:off x="7132024" y="3357327"/>
            <a:ext cx="511205" cy="3032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FV</a:t>
            </a:r>
            <a:endParaRPr kumimoji="0" lang="he-IL" sz="1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10" name="חץ: ימינה 9">
            <a:extLst>
              <a:ext uri="{FF2B5EF4-FFF2-40B4-BE49-F238E27FC236}">
                <a16:creationId xmlns:a16="http://schemas.microsoft.com/office/drawing/2014/main" id="{8FA97257-D1C4-40F8-8964-D715CB4B0DAC}"/>
              </a:ext>
            </a:extLst>
          </p:cNvPr>
          <p:cNvSpPr/>
          <p:nvPr/>
        </p:nvSpPr>
        <p:spPr>
          <a:xfrm>
            <a:off x="1937442" y="4381026"/>
            <a:ext cx="5497557" cy="5703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t</a:t>
            </a:r>
            <a:r>
              <a:rPr kumimoji="0" lang="he-IL" sz="1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=מספר התקופות       </a:t>
            </a:r>
            <a:r>
              <a:rPr kumimoji="0" lang="en-US" sz="1800" b="0" i="0" u="none" strike="noStrike" kern="1200" cap="none" spc="0" normalizeH="0" baseline="0" noProof="0" dirty="0">
                <a:ln>
                  <a:noFill/>
                </a:ln>
                <a:solidFill>
                  <a:prstClr val="white"/>
                </a:solidFill>
                <a:effectLst/>
                <a:uLnTx/>
                <a:uFillTx/>
                <a:latin typeface="Calibri"/>
                <a:ea typeface="+mn-ea"/>
                <a:cs typeface="+mn-cs"/>
              </a:rPr>
              <a:t>=r</a:t>
            </a:r>
            <a:r>
              <a:rPr kumimoji="0" lang="he-IL" sz="1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ריבית תקופתית</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endParaRPr kumimoji="0" lang="he-IL" sz="1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11" name="מלבן 10">
            <a:extLst>
              <a:ext uri="{FF2B5EF4-FFF2-40B4-BE49-F238E27FC236}">
                <a16:creationId xmlns:a16="http://schemas.microsoft.com/office/drawing/2014/main" id="{1A595DD9-CC1A-4A86-BBD2-B570FBD9D731}"/>
              </a:ext>
            </a:extLst>
          </p:cNvPr>
          <p:cNvSpPr/>
          <p:nvPr/>
        </p:nvSpPr>
        <p:spPr>
          <a:xfrm>
            <a:off x="1937442" y="4963789"/>
            <a:ext cx="511205" cy="3032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a:t>
            </a:r>
            <a:endParaRPr kumimoji="0" lang="he-IL" sz="1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13" name="מלבן 12">
            <a:extLst>
              <a:ext uri="{FF2B5EF4-FFF2-40B4-BE49-F238E27FC236}">
                <a16:creationId xmlns:a16="http://schemas.microsoft.com/office/drawing/2014/main" id="{C314DE42-C4D6-4837-8093-BDFD2C93A313}"/>
              </a:ext>
            </a:extLst>
          </p:cNvPr>
          <p:cNvSpPr/>
          <p:nvPr/>
        </p:nvSpPr>
        <p:spPr>
          <a:xfrm>
            <a:off x="7131381" y="4999577"/>
            <a:ext cx="511205" cy="3032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FV</a:t>
            </a:r>
            <a:endParaRPr kumimoji="0" lang="he-IL" sz="1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5" name="קשת מלאה 4">
            <a:extLst>
              <a:ext uri="{FF2B5EF4-FFF2-40B4-BE49-F238E27FC236}">
                <a16:creationId xmlns:a16="http://schemas.microsoft.com/office/drawing/2014/main" id="{0EFF1A6A-4E2F-499B-8120-B668988CDED3}"/>
              </a:ext>
            </a:extLst>
          </p:cNvPr>
          <p:cNvSpPr/>
          <p:nvPr/>
        </p:nvSpPr>
        <p:spPr>
          <a:xfrm rot="10800000">
            <a:off x="2493913" y="4989194"/>
            <a:ext cx="1045991" cy="370457"/>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002060"/>
              </a:solidFill>
              <a:effectLst/>
              <a:uLnTx/>
              <a:uFillTx/>
              <a:latin typeface="Calibri"/>
              <a:ea typeface="+mn-ea"/>
              <a:cs typeface="Arial" panose="020B0604020202020204" pitchFamily="34" charset="0"/>
            </a:endParaRPr>
          </a:p>
        </p:txBody>
      </p:sp>
      <p:sp>
        <p:nvSpPr>
          <p:cNvPr id="14" name="מלבן 13">
            <a:extLst>
              <a:ext uri="{FF2B5EF4-FFF2-40B4-BE49-F238E27FC236}">
                <a16:creationId xmlns:a16="http://schemas.microsoft.com/office/drawing/2014/main" id="{090AC4B0-BD9E-44EF-A9E6-6A4618EA9F9D}"/>
              </a:ext>
            </a:extLst>
          </p:cNvPr>
          <p:cNvSpPr/>
          <p:nvPr/>
        </p:nvSpPr>
        <p:spPr>
          <a:xfrm>
            <a:off x="3618966" y="4987159"/>
            <a:ext cx="511205" cy="3032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a:t>
            </a:r>
            <a:endParaRPr kumimoji="0" lang="he-IL" sz="1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15" name="קשת מלאה 14">
            <a:extLst>
              <a:ext uri="{FF2B5EF4-FFF2-40B4-BE49-F238E27FC236}">
                <a16:creationId xmlns:a16="http://schemas.microsoft.com/office/drawing/2014/main" id="{8CF9C7B1-8B32-42B1-9FD2-0B8116199B88}"/>
              </a:ext>
            </a:extLst>
          </p:cNvPr>
          <p:cNvSpPr/>
          <p:nvPr/>
        </p:nvSpPr>
        <p:spPr>
          <a:xfrm rot="10800000">
            <a:off x="4218283" y="5025636"/>
            <a:ext cx="1045991" cy="370457"/>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002060"/>
              </a:solidFill>
              <a:effectLst/>
              <a:uLnTx/>
              <a:uFillTx/>
              <a:latin typeface="Calibri"/>
              <a:ea typeface="+mn-ea"/>
              <a:cs typeface="Arial" panose="020B0604020202020204" pitchFamily="34" charset="0"/>
            </a:endParaRPr>
          </a:p>
        </p:txBody>
      </p:sp>
      <p:sp>
        <p:nvSpPr>
          <p:cNvPr id="16" name="מלבן 15">
            <a:extLst>
              <a:ext uri="{FF2B5EF4-FFF2-40B4-BE49-F238E27FC236}">
                <a16:creationId xmlns:a16="http://schemas.microsoft.com/office/drawing/2014/main" id="{54D24E9D-7404-4C0C-B61F-B8380B7E0A66}"/>
              </a:ext>
            </a:extLst>
          </p:cNvPr>
          <p:cNvSpPr/>
          <p:nvPr/>
        </p:nvSpPr>
        <p:spPr>
          <a:xfrm>
            <a:off x="5397962" y="4994087"/>
            <a:ext cx="511205" cy="3032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a:t>
            </a:r>
            <a:endParaRPr kumimoji="0" lang="he-IL" sz="1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17" name="קשת מלאה 16">
            <a:extLst>
              <a:ext uri="{FF2B5EF4-FFF2-40B4-BE49-F238E27FC236}">
                <a16:creationId xmlns:a16="http://schemas.microsoft.com/office/drawing/2014/main" id="{5D840DCF-69BA-4B94-9B50-A10269F8EE99}"/>
              </a:ext>
            </a:extLst>
          </p:cNvPr>
          <p:cNvSpPr/>
          <p:nvPr/>
        </p:nvSpPr>
        <p:spPr>
          <a:xfrm rot="10800000">
            <a:off x="5997279" y="5025637"/>
            <a:ext cx="1045991" cy="370457"/>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002060"/>
              </a:solidFill>
              <a:effectLst/>
              <a:uLnTx/>
              <a:uFillTx/>
              <a:latin typeface="Calibri"/>
              <a:ea typeface="+mn-ea"/>
              <a:cs typeface="Arial" panose="020B0604020202020204" pitchFamily="34" charset="0"/>
            </a:endParaRPr>
          </a:p>
        </p:txBody>
      </p:sp>
      <p:pic>
        <p:nvPicPr>
          <p:cNvPr id="19" name="תמונה 18">
            <a:extLst>
              <a:ext uri="{FF2B5EF4-FFF2-40B4-BE49-F238E27FC236}">
                <a16:creationId xmlns:a16="http://schemas.microsoft.com/office/drawing/2014/main" id="{BE09DBBB-6E3A-476F-B5C4-4F2F3703D3EB}"/>
              </a:ext>
            </a:extLst>
          </p:cNvPr>
          <p:cNvPicPr>
            <a:picLocks noChangeAspect="1"/>
          </p:cNvPicPr>
          <p:nvPr/>
        </p:nvPicPr>
        <p:blipFill>
          <a:blip r:embed="rId3"/>
          <a:stretch>
            <a:fillRect/>
          </a:stretch>
        </p:blipFill>
        <p:spPr>
          <a:xfrm>
            <a:off x="80796" y="5440001"/>
            <a:ext cx="3167148" cy="1158923"/>
          </a:xfrm>
          <a:prstGeom prst="rect">
            <a:avLst/>
          </a:prstGeom>
        </p:spPr>
      </p:pic>
      <p:sp>
        <p:nvSpPr>
          <p:cNvPr id="7" name="מלבן 6">
            <a:extLst>
              <a:ext uri="{FF2B5EF4-FFF2-40B4-BE49-F238E27FC236}">
                <a16:creationId xmlns:a16="http://schemas.microsoft.com/office/drawing/2014/main" id="{1A672D47-23C7-4257-8D54-E8709B9D7F00}"/>
              </a:ext>
            </a:extLst>
          </p:cNvPr>
          <p:cNvSpPr/>
          <p:nvPr/>
        </p:nvSpPr>
        <p:spPr>
          <a:xfrm>
            <a:off x="149039" y="1559767"/>
            <a:ext cx="3030661" cy="892540"/>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70AD47">
                    <a:lumMod val="50000"/>
                  </a:srgbClr>
                </a:solidFill>
                <a:effectLst/>
                <a:uLnTx/>
                <a:uFillTx/>
                <a:latin typeface="David" panose="020E0502060401010101" pitchFamily="34" charset="-79"/>
                <a:ea typeface="+mn-ea"/>
                <a:cs typeface="Varela Round" panose="00000500000000000000"/>
              </a:rPr>
              <a:t>FV = PV(1 + r)</a:t>
            </a:r>
            <a:r>
              <a:rPr kumimoji="0" lang="en-US" sz="1800" b="0" i="0" u="none" strike="noStrike" kern="0" cap="none" spc="0" normalizeH="0" baseline="30000" noProof="0">
                <a:ln>
                  <a:noFill/>
                </a:ln>
                <a:solidFill>
                  <a:srgbClr val="70AD47">
                    <a:lumMod val="50000"/>
                  </a:srgbClr>
                </a:solidFill>
                <a:effectLst/>
                <a:uLnTx/>
                <a:uFillTx/>
                <a:latin typeface="David" panose="020E0502060401010101" pitchFamily="34" charset="-79"/>
                <a:ea typeface="+mn-ea"/>
                <a:cs typeface="Varela Round" panose="00000500000000000000"/>
              </a:rPr>
              <a:t>t</a:t>
            </a:r>
            <a:endParaRPr kumimoji="0" lang="en-US" sz="1800" b="0" i="0" u="none" strike="noStrike" kern="0" cap="none" spc="0" normalizeH="0" baseline="0" noProof="0" dirty="0">
              <a:ln>
                <a:noFill/>
              </a:ln>
              <a:solidFill>
                <a:srgbClr val="70AD47">
                  <a:lumMod val="50000"/>
                </a:srgbClr>
              </a:solidFill>
              <a:effectLst/>
              <a:uLnTx/>
              <a:uFillTx/>
              <a:latin typeface="David" panose="020E0502060401010101" pitchFamily="34" charset="-79"/>
              <a:ea typeface="+mn-ea"/>
              <a:cs typeface="Varela Round" panose="00000500000000000000"/>
            </a:endParaRPr>
          </a:p>
        </p:txBody>
      </p:sp>
    </p:spTree>
    <p:extLst>
      <p:ext uri="{BB962C8B-B14F-4D97-AF65-F5344CB8AC3E}">
        <p14:creationId xmlns:p14="http://schemas.microsoft.com/office/powerpoint/2010/main" val="1175422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A4CBDDD-A872-4CE7-9F28-B98948EBFF74}"/>
              </a:ext>
            </a:extLst>
          </p:cNvPr>
          <p:cNvSpPr>
            <a:spLocks noGrp="1"/>
          </p:cNvSpPr>
          <p:nvPr>
            <p:ph type="title"/>
          </p:nvPr>
        </p:nvSpPr>
        <p:spPr/>
        <p:txBody>
          <a:bodyPr/>
          <a:lstStyle/>
          <a:p>
            <a:r>
              <a:rPr lang="he-IL" dirty="0"/>
              <a:t>משימה להפסקה</a:t>
            </a:r>
          </a:p>
        </p:txBody>
      </p:sp>
      <p:sp>
        <p:nvSpPr>
          <p:cNvPr id="3" name="מציין מיקום טקסט 2">
            <a:extLst>
              <a:ext uri="{FF2B5EF4-FFF2-40B4-BE49-F238E27FC236}">
                <a16:creationId xmlns:a16="http://schemas.microsoft.com/office/drawing/2014/main" id="{69643338-BF48-4461-9B35-D1EEB219E7DD}"/>
              </a:ext>
            </a:extLst>
          </p:cNvPr>
          <p:cNvSpPr>
            <a:spLocks noGrp="1"/>
          </p:cNvSpPr>
          <p:nvPr>
            <p:ph type="body" sz="quarter" idx="3"/>
          </p:nvPr>
        </p:nvSpPr>
        <p:spPr/>
        <p:txBody>
          <a:bodyPr/>
          <a:lstStyle/>
          <a:p>
            <a:endParaRPr lang="he-IL"/>
          </a:p>
        </p:txBody>
      </p:sp>
      <p:sp>
        <p:nvSpPr>
          <p:cNvPr id="4" name="מציין מיקום תוכן 3">
            <a:extLst>
              <a:ext uri="{FF2B5EF4-FFF2-40B4-BE49-F238E27FC236}">
                <a16:creationId xmlns:a16="http://schemas.microsoft.com/office/drawing/2014/main" id="{9AEC9C6A-DB35-4F56-8313-75D8DF9A5667}"/>
              </a:ext>
            </a:extLst>
          </p:cNvPr>
          <p:cNvSpPr>
            <a:spLocks noGrp="1"/>
          </p:cNvSpPr>
          <p:nvPr>
            <p:ph sz="quarter" idx="4"/>
          </p:nvPr>
        </p:nvSpPr>
        <p:spPr/>
        <p:txBody>
          <a:bodyPr/>
          <a:lstStyle/>
          <a:p>
            <a:pPr marL="96848" indent="0">
              <a:buNone/>
            </a:pPr>
            <a:r>
              <a:rPr lang="he-IL" dirty="0"/>
              <a:t>בנק מציע להורים להפקיד 500 ₪ מידי חודש  במשך שנתיים.  שיעור הריבית החודשית  הוא 1%. מהו הסכום שיעמוד לרשותם בתום התקופה.</a:t>
            </a:r>
          </a:p>
          <a:p>
            <a:pPr marL="96848" indent="0">
              <a:buNone/>
            </a:pPr>
            <a:r>
              <a:rPr lang="he-IL" dirty="0"/>
              <a:t>נשתמש ב-</a:t>
            </a:r>
            <a:r>
              <a:rPr lang="he-IL" dirty="0" err="1"/>
              <a:t>מעעס</a:t>
            </a:r>
            <a:r>
              <a:rPr lang="he-IL" dirty="0"/>
              <a:t> ובנוסחה.</a:t>
            </a:r>
          </a:p>
          <a:p>
            <a:pPr marL="96848" indent="0">
              <a:buNone/>
            </a:pPr>
            <a:endParaRPr lang="he-IL" dirty="0"/>
          </a:p>
        </p:txBody>
      </p:sp>
      <p:pic>
        <p:nvPicPr>
          <p:cNvPr id="8" name="תמונה 7" descr="▷▷ Acertijos para PENSAR 【 Con respuestas 】 2020">
            <a:extLst>
              <a:ext uri="{FF2B5EF4-FFF2-40B4-BE49-F238E27FC236}">
                <a16:creationId xmlns:a16="http://schemas.microsoft.com/office/drawing/2014/main" id="{C25C7206-8AD0-4B67-A0CC-A099511B516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19475" y="3429000"/>
            <a:ext cx="2676525" cy="1704975"/>
          </a:xfrm>
          <a:prstGeom prst="rect">
            <a:avLst/>
          </a:prstGeom>
          <a:noFill/>
          <a:ln>
            <a:noFill/>
          </a:ln>
        </p:spPr>
      </p:pic>
    </p:spTree>
    <p:extLst>
      <p:ext uri="{BB962C8B-B14F-4D97-AF65-F5344CB8AC3E}">
        <p14:creationId xmlns:p14="http://schemas.microsoft.com/office/powerpoint/2010/main" val="859361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EFFE8A5-1543-4FD1-90D1-BC642FF3CCC6}"/>
              </a:ext>
            </a:extLst>
          </p:cNvPr>
          <p:cNvSpPr>
            <a:spLocks noGrp="1"/>
          </p:cNvSpPr>
          <p:nvPr>
            <p:ph type="title"/>
          </p:nvPr>
        </p:nvSpPr>
        <p:spPr/>
        <p:txBody>
          <a:bodyPr/>
          <a:lstStyle/>
          <a:p>
            <a:r>
              <a:rPr lang="he-IL" dirty="0"/>
              <a:t>פתרון</a:t>
            </a:r>
          </a:p>
        </p:txBody>
      </p:sp>
      <p:sp>
        <p:nvSpPr>
          <p:cNvPr id="3" name="מציין מיקום טקסט 2">
            <a:extLst>
              <a:ext uri="{FF2B5EF4-FFF2-40B4-BE49-F238E27FC236}">
                <a16:creationId xmlns:a16="http://schemas.microsoft.com/office/drawing/2014/main" id="{E11FB44D-0C1B-458B-A0DD-6D5F3A2C7A94}"/>
              </a:ext>
            </a:extLst>
          </p:cNvPr>
          <p:cNvSpPr>
            <a:spLocks noGrp="1"/>
          </p:cNvSpPr>
          <p:nvPr>
            <p:ph type="body" sz="quarter" idx="3"/>
          </p:nvPr>
        </p:nvSpPr>
        <p:spPr/>
        <p:txBody>
          <a:bodyPr/>
          <a:lstStyle/>
          <a:p>
            <a:endParaRPr lang="he-IL" dirty="0"/>
          </a:p>
          <a:p>
            <a:endParaRPr lang="he-IL" dirty="0"/>
          </a:p>
          <a:p>
            <a:endParaRPr lang="he-IL" dirty="0"/>
          </a:p>
          <a:p>
            <a:r>
              <a:rPr lang="he-IL" dirty="0"/>
              <a:t>בנק מציע להורים להפקיד 500 ₪ מידי חודש  במשך שנתיים.  שיעור הריבית </a:t>
            </a:r>
            <a:r>
              <a:rPr lang="he-IL" dirty="0" err="1"/>
              <a:t>החדשית</a:t>
            </a:r>
            <a:r>
              <a:rPr lang="he-IL" dirty="0"/>
              <a:t>  הוא 1%. מהו הסכום שיעמוד לרשותם בתום התקופה.</a:t>
            </a:r>
          </a:p>
          <a:p>
            <a:endParaRPr lang="he-IL" dirty="0"/>
          </a:p>
        </p:txBody>
      </p:sp>
      <p:sp>
        <p:nvSpPr>
          <p:cNvPr id="4" name="מציין מיקום תוכן 3">
            <a:extLst>
              <a:ext uri="{FF2B5EF4-FFF2-40B4-BE49-F238E27FC236}">
                <a16:creationId xmlns:a16="http://schemas.microsoft.com/office/drawing/2014/main" id="{7F06887C-694D-4442-974A-86A68731973B}"/>
              </a:ext>
            </a:extLst>
          </p:cNvPr>
          <p:cNvSpPr>
            <a:spLocks noGrp="1"/>
          </p:cNvSpPr>
          <p:nvPr>
            <p:ph sz="quarter" idx="4"/>
          </p:nvPr>
        </p:nvSpPr>
        <p:spPr>
          <a:xfrm>
            <a:off x="515273" y="1339913"/>
            <a:ext cx="9199096" cy="4843603"/>
          </a:xfrm>
        </p:spPr>
        <p:txBody>
          <a:bodyPr>
            <a:normAutofit/>
          </a:bodyPr>
          <a:lstStyle/>
          <a:p>
            <a:pPr marL="96848" indent="0">
              <a:buNone/>
            </a:pPr>
            <a:endParaRPr lang="en-US" dirty="0"/>
          </a:p>
          <a:p>
            <a:pPr marL="96848" indent="0">
              <a:buNone/>
            </a:pPr>
            <a:endParaRPr lang="en-US" dirty="0"/>
          </a:p>
          <a:p>
            <a:pPr marL="96848" indent="0">
              <a:buNone/>
            </a:pPr>
            <a:endParaRPr lang="en-US" dirty="0"/>
          </a:p>
          <a:p>
            <a:pPr marL="96848" indent="0">
              <a:buNone/>
            </a:pPr>
            <a:r>
              <a:rPr lang="he-IL" dirty="0"/>
              <a:t>                  </a:t>
            </a:r>
          </a:p>
          <a:p>
            <a:pPr marL="96848" indent="0">
              <a:buNone/>
            </a:pPr>
            <a:r>
              <a:rPr lang="he-IL" dirty="0"/>
              <a:t>נתונים:</a:t>
            </a:r>
          </a:p>
          <a:p>
            <a:pPr marL="96848" indent="0">
              <a:buNone/>
            </a:pPr>
            <a:endParaRPr lang="he-IL" dirty="0"/>
          </a:p>
          <a:p>
            <a:pPr marL="96848" indent="0">
              <a:buNone/>
            </a:pPr>
            <a:endParaRPr lang="en-US" dirty="0"/>
          </a:p>
          <a:p>
            <a:endParaRPr lang="en-US" dirty="0"/>
          </a:p>
          <a:p>
            <a:pPr marL="96848" indent="0">
              <a:buNone/>
            </a:pPr>
            <a:endParaRPr lang="he-IL" dirty="0"/>
          </a:p>
          <a:p>
            <a:pPr marL="96848" indent="0">
              <a:buNone/>
            </a:pPr>
            <a:endParaRPr lang="en-US" dirty="0"/>
          </a:p>
          <a:p>
            <a:pPr marL="96848" indent="0">
              <a:buNone/>
            </a:pPr>
            <a:endParaRPr lang="en-US" dirty="0"/>
          </a:p>
          <a:p>
            <a:pPr marL="96848" indent="0">
              <a:buNone/>
            </a:pPr>
            <a:endParaRPr lang="en-US" dirty="0"/>
          </a:p>
          <a:p>
            <a:pPr marL="96848" indent="0">
              <a:buNone/>
            </a:pPr>
            <a:endParaRPr lang="he-IL" dirty="0"/>
          </a:p>
        </p:txBody>
      </p:sp>
      <p:sp>
        <p:nvSpPr>
          <p:cNvPr id="5" name="מלבן 4">
            <a:extLst>
              <a:ext uri="{FF2B5EF4-FFF2-40B4-BE49-F238E27FC236}">
                <a16:creationId xmlns:a16="http://schemas.microsoft.com/office/drawing/2014/main" id="{F2D974ED-D68A-4DF9-9817-C6DDCDAF536A}"/>
              </a:ext>
            </a:extLst>
          </p:cNvPr>
          <p:cNvSpPr/>
          <p:nvPr/>
        </p:nvSpPr>
        <p:spPr>
          <a:xfrm>
            <a:off x="1258433" y="2743201"/>
            <a:ext cx="7342360" cy="3139321"/>
          </a:xfrm>
          <a:prstGeom prst="rect">
            <a:avLst/>
          </a:prstGeom>
        </p:spPr>
        <p:txBody>
          <a:bodyPr wrap="square">
            <a:spAutoFit/>
          </a:bodyPr>
          <a:lstStyle/>
          <a:p>
            <a:pPr marL="96848" lvl="0" indent="0">
              <a:buNone/>
            </a:pPr>
            <a:r>
              <a:rPr lang="en-US" dirty="0"/>
              <a:t>P</a:t>
            </a:r>
            <a:r>
              <a:rPr lang="he-IL" b="1" dirty="0"/>
              <a:t>= </a:t>
            </a:r>
            <a:r>
              <a:rPr lang="he-IL" dirty="0"/>
              <a:t>500</a:t>
            </a:r>
            <a:r>
              <a:rPr lang="he-IL" b="1" dirty="0"/>
              <a:t>  ₪                                    </a:t>
            </a:r>
          </a:p>
          <a:p>
            <a:pPr marL="96848" lvl="0" indent="0">
              <a:buNone/>
            </a:pPr>
            <a:r>
              <a:rPr lang="en-US" dirty="0"/>
              <a:t>r</a:t>
            </a:r>
            <a:r>
              <a:rPr lang="he-IL" b="1" dirty="0"/>
              <a:t>= </a:t>
            </a:r>
            <a:r>
              <a:rPr lang="he-IL" dirty="0"/>
              <a:t>1%= 0.01 חודשית </a:t>
            </a:r>
          </a:p>
          <a:p>
            <a:pPr marL="96848" lvl="0" indent="0">
              <a:buNone/>
            </a:pPr>
            <a:r>
              <a:rPr lang="en-US" dirty="0"/>
              <a:t>t</a:t>
            </a:r>
            <a:r>
              <a:rPr lang="he-IL" dirty="0"/>
              <a:t>= 2 שנים= 24 חודשים</a:t>
            </a:r>
          </a:p>
          <a:p>
            <a:pPr marL="96848" lvl="0" indent="0">
              <a:buNone/>
            </a:pPr>
            <a:endParaRPr lang="he-IL" dirty="0"/>
          </a:p>
          <a:p>
            <a:pPr marL="96848" lvl="0" indent="0">
              <a:buNone/>
            </a:pPr>
            <a:endParaRPr lang="he-IL" dirty="0"/>
          </a:p>
          <a:p>
            <a:pPr marL="96848" lvl="0" indent="0">
              <a:buNone/>
            </a:pPr>
            <a:endParaRPr lang="en-US" dirty="0"/>
          </a:p>
          <a:p>
            <a:pPr marL="96848" indent="0" algn="ctr">
              <a:buNone/>
            </a:pPr>
            <a:r>
              <a:rPr lang="en-US" dirty="0"/>
              <a:t>500    </a:t>
            </a:r>
            <a:r>
              <a:rPr lang="en-US" u="sng" dirty="0">
                <a:latin typeface="David" panose="020E0502060401010101" pitchFamily="34" charset="-79"/>
                <a:cs typeface="David" panose="020E0502060401010101" pitchFamily="34" charset="-79"/>
              </a:rPr>
              <a:t>(</a:t>
            </a:r>
            <a:r>
              <a:rPr lang="en-US" u="sng" dirty="0"/>
              <a:t>1+0.01)</a:t>
            </a:r>
            <a:r>
              <a:rPr lang="en-US" b="1" u="sng" baseline="30000" dirty="0">
                <a:solidFill>
                  <a:schemeClr val="accent5">
                    <a:lumMod val="50000"/>
                  </a:schemeClr>
                </a:solidFill>
                <a:latin typeface="David" panose="020E0502060401010101" pitchFamily="34" charset="-79"/>
                <a:cs typeface="Varela Round" panose="00000500000000000000"/>
              </a:rPr>
              <a:t> 24</a:t>
            </a:r>
            <a:r>
              <a:rPr lang="en-US" u="sng" dirty="0"/>
              <a:t> -1</a:t>
            </a:r>
            <a:r>
              <a:rPr lang="en-US" b="1" u="sng" baseline="30000" dirty="0">
                <a:solidFill>
                  <a:schemeClr val="accent5">
                    <a:lumMod val="50000"/>
                  </a:schemeClr>
                </a:solidFill>
                <a:latin typeface="David" panose="020E0502060401010101" pitchFamily="34" charset="-79"/>
                <a:cs typeface="Varela Round" panose="00000500000000000000"/>
              </a:rPr>
              <a:t>  </a:t>
            </a:r>
            <a:r>
              <a:rPr lang="he-IL" b="1" u="sng" baseline="30000" dirty="0">
                <a:solidFill>
                  <a:schemeClr val="accent5">
                    <a:lumMod val="50000"/>
                  </a:schemeClr>
                </a:solidFill>
                <a:latin typeface="David" panose="020E0502060401010101" pitchFamily="34" charset="-79"/>
                <a:cs typeface="Varela Round" panose="00000500000000000000"/>
              </a:rPr>
              <a:t>     </a:t>
            </a:r>
            <a:endParaRPr lang="en-US" dirty="0"/>
          </a:p>
          <a:p>
            <a:pPr marL="96848" indent="0">
              <a:buNone/>
            </a:pPr>
            <a:r>
              <a:rPr lang="en-US" dirty="0"/>
              <a:t>                               </a:t>
            </a:r>
            <a:r>
              <a:rPr lang="he-IL" dirty="0"/>
              <a:t>                        </a:t>
            </a:r>
            <a:r>
              <a:rPr lang="he-IL" sz="1600" dirty="0">
                <a:cs typeface="Varela Round" panose="00000500000000000000"/>
              </a:rPr>
              <a:t>0.01</a:t>
            </a:r>
            <a:endParaRPr lang="he-IL" dirty="0"/>
          </a:p>
          <a:p>
            <a:pPr marL="96848" lvl="0" indent="0" algn="ctr">
              <a:buNone/>
            </a:pPr>
            <a:endParaRPr lang="he-IL" dirty="0"/>
          </a:p>
          <a:p>
            <a:pPr marL="96848" lvl="0" indent="0" algn="ctr">
              <a:buNone/>
            </a:pPr>
            <a:r>
              <a:rPr lang="en-US" dirty="0"/>
              <a:t>FV= 500*</a:t>
            </a:r>
            <a:r>
              <a:rPr lang="en-US" dirty="0">
                <a:hlinkClick r:id="rId2" action="ppaction://hlinksldjump"/>
              </a:rPr>
              <a:t>26.973</a:t>
            </a:r>
            <a:r>
              <a:rPr lang="en-US" dirty="0"/>
              <a:t>=13,486.50        </a:t>
            </a:r>
          </a:p>
          <a:p>
            <a:pPr marL="96848" lvl="0" indent="0" algn="ctr">
              <a:buNone/>
            </a:pPr>
            <a:endParaRPr lang="he-IL" dirty="0"/>
          </a:p>
        </p:txBody>
      </p:sp>
      <p:pic>
        <p:nvPicPr>
          <p:cNvPr id="2050" name="Picture 2" descr="6 Acertijos con solución para ejercitar tu mente | Planeta Curioso">
            <a:extLst>
              <a:ext uri="{FF2B5EF4-FFF2-40B4-BE49-F238E27FC236}">
                <a16:creationId xmlns:a16="http://schemas.microsoft.com/office/drawing/2014/main" id="{B1FF24E8-16D2-45A4-B6C4-55D7AF07C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115" y="2930403"/>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7" name="תמונה 6">
            <a:extLst>
              <a:ext uri="{FF2B5EF4-FFF2-40B4-BE49-F238E27FC236}">
                <a16:creationId xmlns:a16="http://schemas.microsoft.com/office/drawing/2014/main" id="{3A6151E6-5548-4FA4-BB1C-2501FC05061E}"/>
              </a:ext>
            </a:extLst>
          </p:cNvPr>
          <p:cNvPicPr>
            <a:picLocks noChangeAspect="1"/>
          </p:cNvPicPr>
          <p:nvPr/>
        </p:nvPicPr>
        <p:blipFill>
          <a:blip r:embed="rId4"/>
          <a:stretch>
            <a:fillRect/>
          </a:stretch>
        </p:blipFill>
        <p:spPr>
          <a:xfrm>
            <a:off x="2994085" y="3240189"/>
            <a:ext cx="3017519" cy="1064027"/>
          </a:xfrm>
          <a:prstGeom prst="rect">
            <a:avLst/>
          </a:prstGeom>
        </p:spPr>
      </p:pic>
      <p:pic>
        <p:nvPicPr>
          <p:cNvPr id="8" name="תמונה 7">
            <a:extLst>
              <a:ext uri="{FF2B5EF4-FFF2-40B4-BE49-F238E27FC236}">
                <a16:creationId xmlns:a16="http://schemas.microsoft.com/office/drawing/2014/main" id="{44890B03-BCCC-453F-ADAC-039D42113893}"/>
              </a:ext>
            </a:extLst>
          </p:cNvPr>
          <p:cNvPicPr>
            <a:picLocks noChangeAspect="1"/>
          </p:cNvPicPr>
          <p:nvPr/>
        </p:nvPicPr>
        <p:blipFill>
          <a:blip r:embed="rId5"/>
          <a:stretch>
            <a:fillRect/>
          </a:stretch>
        </p:blipFill>
        <p:spPr>
          <a:xfrm>
            <a:off x="4377308" y="4347419"/>
            <a:ext cx="143440" cy="785147"/>
          </a:xfrm>
          <a:prstGeom prst="rect">
            <a:avLst/>
          </a:prstGeom>
        </p:spPr>
      </p:pic>
      <p:pic>
        <p:nvPicPr>
          <p:cNvPr id="9" name="תמונה 8">
            <a:extLst>
              <a:ext uri="{FF2B5EF4-FFF2-40B4-BE49-F238E27FC236}">
                <a16:creationId xmlns:a16="http://schemas.microsoft.com/office/drawing/2014/main" id="{CA066FBD-55F6-4C4F-9496-5DEFD03CC017}"/>
              </a:ext>
            </a:extLst>
          </p:cNvPr>
          <p:cNvPicPr>
            <a:picLocks noChangeAspect="1"/>
          </p:cNvPicPr>
          <p:nvPr/>
        </p:nvPicPr>
        <p:blipFill>
          <a:blip r:embed="rId6"/>
          <a:stretch>
            <a:fillRect/>
          </a:stretch>
        </p:blipFill>
        <p:spPr>
          <a:xfrm>
            <a:off x="5782972" y="4347419"/>
            <a:ext cx="228632" cy="785147"/>
          </a:xfrm>
          <a:prstGeom prst="rect">
            <a:avLst/>
          </a:prstGeom>
        </p:spPr>
      </p:pic>
      <p:pic>
        <p:nvPicPr>
          <p:cNvPr id="10" name="תמונה 9">
            <a:extLst>
              <a:ext uri="{FF2B5EF4-FFF2-40B4-BE49-F238E27FC236}">
                <a16:creationId xmlns:a16="http://schemas.microsoft.com/office/drawing/2014/main" id="{28A6E3D7-3C1E-4958-9ECF-1ADDA5E857C3}"/>
              </a:ext>
            </a:extLst>
          </p:cNvPr>
          <p:cNvPicPr>
            <a:picLocks noChangeAspect="1"/>
          </p:cNvPicPr>
          <p:nvPr/>
        </p:nvPicPr>
        <p:blipFill>
          <a:blip r:embed="rId7"/>
          <a:stretch>
            <a:fillRect/>
          </a:stretch>
        </p:blipFill>
        <p:spPr>
          <a:xfrm>
            <a:off x="3370972" y="4546189"/>
            <a:ext cx="542697" cy="387606"/>
          </a:xfrm>
          <a:prstGeom prst="rect">
            <a:avLst/>
          </a:prstGeom>
        </p:spPr>
      </p:pic>
      <p:sp>
        <p:nvSpPr>
          <p:cNvPr id="6" name="מלבן: פינות מעוגלות 5">
            <a:extLst>
              <a:ext uri="{FF2B5EF4-FFF2-40B4-BE49-F238E27FC236}">
                <a16:creationId xmlns:a16="http://schemas.microsoft.com/office/drawing/2014/main" id="{F47EA7C0-DF1A-4779-9075-1EE2CBAD314E}"/>
              </a:ext>
            </a:extLst>
          </p:cNvPr>
          <p:cNvSpPr/>
          <p:nvPr/>
        </p:nvSpPr>
        <p:spPr>
          <a:xfrm>
            <a:off x="6387327" y="3896058"/>
            <a:ext cx="2064190" cy="21456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n w="0"/>
                <a:solidFill>
                  <a:schemeClr val="tx1"/>
                </a:solidFill>
                <a:effectLst>
                  <a:outerShdw blurRad="38100" dist="19050" dir="2700000" algn="tl" rotWithShape="0">
                    <a:schemeClr val="dk1">
                      <a:alpha val="40000"/>
                    </a:schemeClr>
                  </a:outerShdw>
                </a:effectLst>
              </a:rPr>
              <a:t>על פי הנוסחה יעמדו לרשות ההורים לאחר שנתיים:</a:t>
            </a:r>
          </a:p>
          <a:p>
            <a:pPr algn="ctr"/>
            <a:r>
              <a:rPr lang="he-IL" dirty="0">
                <a:ln w="0"/>
                <a:solidFill>
                  <a:schemeClr val="tx1"/>
                </a:solidFill>
                <a:effectLst>
                  <a:outerShdw blurRad="38100" dist="19050" dir="2700000" algn="tl" rotWithShape="0">
                    <a:schemeClr val="dk1">
                      <a:alpha val="40000"/>
                    </a:schemeClr>
                  </a:outerShdw>
                </a:effectLst>
              </a:rPr>
              <a:t>13,486.73 ₪ .</a:t>
            </a:r>
          </a:p>
          <a:p>
            <a:pPr algn="ctr"/>
            <a:r>
              <a:rPr lang="he-IL" dirty="0">
                <a:ln w="0"/>
                <a:solidFill>
                  <a:schemeClr val="tx1"/>
                </a:solidFill>
                <a:effectLst>
                  <a:outerShdw blurRad="38100" dist="19050" dir="2700000" algn="tl" rotWithShape="0">
                    <a:schemeClr val="dk1">
                      <a:alpha val="40000"/>
                    </a:schemeClr>
                  </a:outerShdw>
                </a:effectLst>
              </a:rPr>
              <a:t> על פי </a:t>
            </a:r>
            <a:r>
              <a:rPr lang="he-IL" dirty="0" err="1">
                <a:ln w="0"/>
                <a:solidFill>
                  <a:schemeClr val="tx1"/>
                </a:solidFill>
                <a:effectLst>
                  <a:outerShdw blurRad="38100" dist="19050" dir="2700000" algn="tl" rotWithShape="0">
                    <a:schemeClr val="dk1">
                      <a:alpha val="40000"/>
                    </a:schemeClr>
                  </a:outerShdw>
                </a:effectLst>
              </a:rPr>
              <a:t>המעעס</a:t>
            </a:r>
            <a:r>
              <a:rPr lang="he-IL" dirty="0">
                <a:ln w="0"/>
                <a:solidFill>
                  <a:schemeClr val="tx1"/>
                </a:solidFill>
                <a:effectLst>
                  <a:outerShdw blurRad="38100" dist="19050" dir="2700000" algn="tl" rotWithShape="0">
                    <a:schemeClr val="dk1">
                      <a:alpha val="40000"/>
                    </a:schemeClr>
                  </a:outerShdw>
                </a:effectLst>
              </a:rPr>
              <a:t>: </a:t>
            </a:r>
          </a:p>
          <a:p>
            <a:pPr algn="ctr"/>
            <a:r>
              <a:rPr lang="he-IL" dirty="0">
                <a:ln w="0"/>
                <a:solidFill>
                  <a:schemeClr val="tx1"/>
                </a:solidFill>
                <a:effectLst>
                  <a:outerShdw blurRad="38100" dist="19050" dir="2700000" algn="tl" rotWithShape="0">
                    <a:schemeClr val="dk1">
                      <a:alpha val="40000"/>
                    </a:schemeClr>
                  </a:outerShdw>
                </a:effectLst>
              </a:rPr>
              <a:t>13,486.50 ₪ </a:t>
            </a:r>
          </a:p>
        </p:txBody>
      </p:sp>
    </p:spTree>
    <p:extLst>
      <p:ext uri="{BB962C8B-B14F-4D97-AF65-F5344CB8AC3E}">
        <p14:creationId xmlns:p14="http://schemas.microsoft.com/office/powerpoint/2010/main" val="3376440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ה 1">
            <a:extLst>
              <a:ext uri="{FF2B5EF4-FFF2-40B4-BE49-F238E27FC236}">
                <a16:creationId xmlns:a16="http://schemas.microsoft.com/office/drawing/2014/main" id="{5DEAB768-00B1-4A21-8024-6ACA71C36FCD}"/>
              </a:ext>
            </a:extLst>
          </p:cNvPr>
          <p:cNvSpPr>
            <a:spLocks noGrp="1"/>
          </p:cNvSpPr>
          <p:nvPr>
            <p:ph type="pic" idx="1"/>
          </p:nvPr>
        </p:nvSpPr>
        <p:spPr/>
      </p:sp>
      <p:sp>
        <p:nvSpPr>
          <p:cNvPr id="3" name="כותרת 2">
            <a:extLst>
              <a:ext uri="{FF2B5EF4-FFF2-40B4-BE49-F238E27FC236}">
                <a16:creationId xmlns:a16="http://schemas.microsoft.com/office/drawing/2014/main" id="{1216824B-A328-4DF1-A41B-B17253C78009}"/>
              </a:ext>
            </a:extLst>
          </p:cNvPr>
          <p:cNvSpPr>
            <a:spLocks noGrp="1"/>
          </p:cNvSpPr>
          <p:nvPr>
            <p:ph type="ctrTitle"/>
          </p:nvPr>
        </p:nvSpPr>
        <p:spPr/>
        <p:txBody>
          <a:bodyPr/>
          <a:lstStyle/>
          <a:p>
            <a:r>
              <a:rPr lang="he-IL" dirty="0"/>
              <a:t>סיכום היחידה: ערך עתידי</a:t>
            </a:r>
          </a:p>
        </p:txBody>
      </p:sp>
      <p:sp>
        <p:nvSpPr>
          <p:cNvPr id="5" name="תרשים זרימה: מסיים 4">
            <a:extLst>
              <a:ext uri="{FF2B5EF4-FFF2-40B4-BE49-F238E27FC236}">
                <a16:creationId xmlns:a16="http://schemas.microsoft.com/office/drawing/2014/main" id="{BBDB51D0-BC8C-45D0-81C0-081A1A7E32EB}"/>
              </a:ext>
            </a:extLst>
          </p:cNvPr>
          <p:cNvSpPr/>
          <p:nvPr/>
        </p:nvSpPr>
        <p:spPr>
          <a:xfrm>
            <a:off x="301842" y="1331651"/>
            <a:ext cx="7492752" cy="3805620"/>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solidFill>
                  <a:srgbClr val="192A72"/>
                </a:solidFill>
                <a:latin typeface="Varela Round" panose="00000500000000000000" pitchFamily="2" charset="-79"/>
                <a:cs typeface="Varela Round" panose="00000500000000000000" pitchFamily="2" charset="-79"/>
              </a:rPr>
              <a:t>מה למדנו:</a:t>
            </a:r>
          </a:p>
          <a:p>
            <a:pPr algn="ctr"/>
            <a:r>
              <a:rPr lang="he-IL" sz="2400" b="1" dirty="0">
                <a:solidFill>
                  <a:srgbClr val="192A72"/>
                </a:solidFill>
                <a:latin typeface="Varela Round" panose="00000500000000000000" pitchFamily="2" charset="-79"/>
                <a:cs typeface="Varela Round" panose="00000500000000000000" pitchFamily="2" charset="-79"/>
              </a:rPr>
              <a:t>1.</a:t>
            </a:r>
            <a:r>
              <a:rPr lang="he-IL" sz="2400" b="1" dirty="0">
                <a:solidFill>
                  <a:srgbClr val="002060"/>
                </a:solidFill>
                <a:latin typeface="Varela Round" panose="00000500000000000000" pitchFamily="2" charset="-79"/>
                <a:cs typeface="Varela Round" panose="00000500000000000000" pitchFamily="2" charset="-79"/>
              </a:rPr>
              <a:t>המושג ערך עתידי מבטא את הערך של </a:t>
            </a:r>
            <a:r>
              <a:rPr lang="he-IL" sz="2400" b="1" dirty="0">
                <a:solidFill>
                  <a:srgbClr val="002060"/>
                </a:solidFill>
                <a:latin typeface="David" panose="020E0502060401010101" pitchFamily="34" charset="-79"/>
                <a:cs typeface="Varela Round" panose="00000500000000000000"/>
              </a:rPr>
              <a:t>יחידה אחת של מטבע בנקודת זמן בעתיד. </a:t>
            </a:r>
          </a:p>
          <a:p>
            <a:pPr algn="ctr"/>
            <a:r>
              <a:rPr lang="he-IL" sz="2400" b="1" dirty="0">
                <a:solidFill>
                  <a:srgbClr val="192A72"/>
                </a:solidFill>
                <a:latin typeface="Varela Round" panose="00000500000000000000" pitchFamily="2" charset="-79"/>
                <a:cs typeface="Varela Round" panose="00000500000000000000" pitchFamily="2" charset="-79"/>
              </a:rPr>
              <a:t>2. חישוב הערך העתידי של סכום חד פעמי באמצעות הנוסחה.</a:t>
            </a:r>
          </a:p>
          <a:p>
            <a:pPr algn="ctr"/>
            <a:r>
              <a:rPr lang="he-IL" sz="2400" b="1" dirty="0">
                <a:solidFill>
                  <a:srgbClr val="192A72"/>
                </a:solidFill>
                <a:latin typeface="Varela Round" panose="00000500000000000000" pitchFamily="2" charset="-79"/>
                <a:cs typeface="Varela Round" panose="00000500000000000000" pitchFamily="2" charset="-79"/>
              </a:rPr>
              <a:t>3. חישוב הערך העתידי של סדרת תשלומים באמצעות הנוסחה.</a:t>
            </a:r>
          </a:p>
        </p:txBody>
      </p:sp>
      <p:pic>
        <p:nvPicPr>
          <p:cNvPr id="2052" name="Picture 4" descr="Discount Rate And Life Expectancy: What Most People Forget When ...">
            <a:extLst>
              <a:ext uri="{FF2B5EF4-FFF2-40B4-BE49-F238E27FC236}">
                <a16:creationId xmlns:a16="http://schemas.microsoft.com/office/drawing/2014/main" id="{AB3F9EA8-59E7-48D4-8285-66C371E419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1164" y="2736542"/>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562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ה 1">
            <a:extLst>
              <a:ext uri="{FF2B5EF4-FFF2-40B4-BE49-F238E27FC236}">
                <a16:creationId xmlns:a16="http://schemas.microsoft.com/office/drawing/2014/main" id="{476C014B-49AE-489C-8DF9-FB8F2D54F0C6}"/>
              </a:ext>
            </a:extLst>
          </p:cNvPr>
          <p:cNvSpPr>
            <a:spLocks noGrp="1"/>
          </p:cNvSpPr>
          <p:nvPr>
            <p:ph type="pic" idx="1"/>
          </p:nvPr>
        </p:nvSpPr>
        <p:spPr/>
      </p:sp>
      <p:sp>
        <p:nvSpPr>
          <p:cNvPr id="3" name="כותרת 2">
            <a:extLst>
              <a:ext uri="{FF2B5EF4-FFF2-40B4-BE49-F238E27FC236}">
                <a16:creationId xmlns:a16="http://schemas.microsoft.com/office/drawing/2014/main" id="{C28A31FD-9AD2-4CB0-809C-0D22CD5A5E77}"/>
              </a:ext>
            </a:extLst>
          </p:cNvPr>
          <p:cNvSpPr>
            <a:spLocks noGrp="1"/>
          </p:cNvSpPr>
          <p:nvPr>
            <p:ph type="ctrTitle"/>
          </p:nvPr>
        </p:nvSpPr>
        <p:spPr/>
        <p:txBody>
          <a:bodyPr/>
          <a:lstStyle/>
          <a:p>
            <a:r>
              <a:rPr lang="en-US" dirty="0"/>
              <a:t>,r</a:t>
            </a:r>
            <a:endParaRPr lang="he-IL" dirty="0"/>
          </a:p>
        </p:txBody>
      </p:sp>
      <p:pic>
        <p:nvPicPr>
          <p:cNvPr id="4" name="תמונה 3">
            <a:extLst>
              <a:ext uri="{FF2B5EF4-FFF2-40B4-BE49-F238E27FC236}">
                <a16:creationId xmlns:a16="http://schemas.microsoft.com/office/drawing/2014/main" id="{B91CD922-6202-4E2B-A470-1005FD03358D}"/>
              </a:ext>
            </a:extLst>
          </p:cNvPr>
          <p:cNvPicPr>
            <a:picLocks noChangeAspect="1"/>
          </p:cNvPicPr>
          <p:nvPr/>
        </p:nvPicPr>
        <p:blipFill>
          <a:blip r:embed="rId2"/>
          <a:stretch>
            <a:fillRect/>
          </a:stretch>
        </p:blipFill>
        <p:spPr>
          <a:xfrm>
            <a:off x="779226" y="0"/>
            <a:ext cx="10633547" cy="6858000"/>
          </a:xfrm>
          <a:prstGeom prst="rect">
            <a:avLst/>
          </a:prstGeom>
        </p:spPr>
      </p:pic>
      <p:sp>
        <p:nvSpPr>
          <p:cNvPr id="5" name="מלבן 4">
            <a:extLst>
              <a:ext uri="{FF2B5EF4-FFF2-40B4-BE49-F238E27FC236}">
                <a16:creationId xmlns:a16="http://schemas.microsoft.com/office/drawing/2014/main" id="{06C48B7F-9C22-4EB5-B511-F3386F633754}"/>
              </a:ext>
            </a:extLst>
          </p:cNvPr>
          <p:cNvSpPr/>
          <p:nvPr/>
        </p:nvSpPr>
        <p:spPr>
          <a:xfrm>
            <a:off x="11301275" y="5592932"/>
            <a:ext cx="890726" cy="372862"/>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100" b="0" i="0" u="none" strike="noStrike" kern="1200" cap="none" spc="0" normalizeH="0" baseline="0" noProof="0" dirty="0">
                <a:ln>
                  <a:noFill/>
                </a:ln>
                <a:solidFill>
                  <a:prstClr val="white"/>
                </a:solidFill>
                <a:effectLst/>
                <a:uLnTx/>
                <a:uFillTx/>
                <a:latin typeface="Calibri"/>
                <a:ea typeface="+mn-ea"/>
                <a:cs typeface="Varela Round" panose="00000500000000000000"/>
                <a:hlinkClick r:id="rId3" action="ppaction://hlinksldjump"/>
              </a:rPr>
              <a:t>תרגיל </a:t>
            </a:r>
            <a:r>
              <a:rPr kumimoji="0" lang="he-IL" sz="1100" b="0" i="0" u="none" strike="noStrike" kern="1200" cap="none" spc="0" normalizeH="0" baseline="0" noProof="0" dirty="0">
                <a:ln>
                  <a:noFill/>
                </a:ln>
                <a:solidFill>
                  <a:prstClr val="white"/>
                </a:solidFill>
                <a:effectLst/>
                <a:uLnTx/>
                <a:uFillTx/>
                <a:latin typeface="Calibri"/>
                <a:ea typeface="+mn-ea"/>
                <a:cs typeface="Varela Round" panose="00000500000000000000"/>
              </a:rPr>
              <a:t>1</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100" b="0" i="0" u="none" strike="noStrike" kern="1200" cap="none" spc="0" normalizeH="0" baseline="0" noProof="0" dirty="0">
                <a:ln>
                  <a:noFill/>
                </a:ln>
                <a:solidFill>
                  <a:prstClr val="white"/>
                </a:solidFill>
                <a:effectLst/>
                <a:uLnTx/>
                <a:uFillTx/>
                <a:latin typeface="Calibri"/>
                <a:ea typeface="+mn-ea"/>
                <a:cs typeface="Varela Round" panose="00000500000000000000"/>
                <a:hlinkClick r:id="rId4" action="ppaction://hlinksldjump"/>
              </a:rPr>
              <a:t>תרגיל</a:t>
            </a:r>
            <a:r>
              <a:rPr kumimoji="0" lang="he-IL" sz="1100" b="0" i="0" u="none" strike="noStrike" kern="1200" cap="none" spc="0" normalizeH="0" baseline="0" noProof="0" dirty="0">
                <a:ln>
                  <a:noFill/>
                </a:ln>
                <a:solidFill>
                  <a:prstClr val="white"/>
                </a:solidFill>
                <a:effectLst/>
                <a:uLnTx/>
                <a:uFillTx/>
                <a:latin typeface="Calibri"/>
                <a:ea typeface="+mn-ea"/>
                <a:cs typeface="Varela Round" panose="00000500000000000000"/>
              </a:rPr>
              <a:t> 2</a:t>
            </a:r>
          </a:p>
        </p:txBody>
      </p:sp>
      <p:sp>
        <p:nvSpPr>
          <p:cNvPr id="6" name="תיבת טקסט 5">
            <a:extLst>
              <a:ext uri="{FF2B5EF4-FFF2-40B4-BE49-F238E27FC236}">
                <a16:creationId xmlns:a16="http://schemas.microsoft.com/office/drawing/2014/main" id="{4496784B-F600-4375-A3CB-1A954D1C1F32}"/>
              </a:ext>
            </a:extLst>
          </p:cNvPr>
          <p:cNvSpPr txBox="1"/>
          <p:nvPr/>
        </p:nvSpPr>
        <p:spPr>
          <a:xfrm>
            <a:off x="11301275" y="6081204"/>
            <a:ext cx="470515" cy="369332"/>
          </a:xfrm>
          <a:prstGeom prst="rect">
            <a:avLst/>
          </a:prstGeom>
          <a:noFill/>
        </p:spPr>
        <p:txBody>
          <a:bodyPr wrap="square" rtlCol="1">
            <a:spAutoFit/>
          </a:bodyPr>
          <a:lstStyle/>
          <a:p>
            <a:r>
              <a:rPr lang="he-IL" dirty="0">
                <a:hlinkClick r:id="rId5" action="ppaction://hlinksldjump"/>
              </a:rPr>
              <a:t>11</a:t>
            </a:r>
            <a:endParaRPr lang="he-IL" dirty="0"/>
          </a:p>
        </p:txBody>
      </p:sp>
    </p:spTree>
    <p:extLst>
      <p:ext uri="{BB962C8B-B14F-4D97-AF65-F5344CB8AC3E}">
        <p14:creationId xmlns:p14="http://schemas.microsoft.com/office/powerpoint/2010/main" val="2298094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3" name="מציין מיקום טקסט 2"/>
          <p:cNvSpPr>
            <a:spLocks noGrp="1"/>
          </p:cNvSpPr>
          <p:nvPr>
            <p:ph type="body" sz="quarter" idx="3"/>
          </p:nvPr>
        </p:nvSpPr>
        <p:spPr>
          <a:xfrm>
            <a:off x="515273" y="679010"/>
            <a:ext cx="8537543" cy="1046449"/>
          </a:xfrm>
        </p:spPr>
        <p:txBody>
          <a:bodyPr/>
          <a:lstStyle/>
          <a:p>
            <a:r>
              <a:rPr lang="he-IL" dirty="0">
                <a:sym typeface="Varela Round"/>
              </a:rPr>
              <a:t>                </a:t>
            </a:r>
            <a:r>
              <a:rPr lang="he-IL" sz="4000" dirty="0">
                <a:sym typeface="Varela Round"/>
              </a:rPr>
              <a:t>הלוואות</a:t>
            </a:r>
            <a:endParaRPr lang="he-IL" sz="4000" dirty="0"/>
          </a:p>
        </p:txBody>
      </p:sp>
      <p:sp>
        <p:nvSpPr>
          <p:cNvPr id="8" name="מציין מיקום תוכן 7"/>
          <p:cNvSpPr>
            <a:spLocks noGrp="1"/>
          </p:cNvSpPr>
          <p:nvPr>
            <p:ph sz="quarter" idx="4"/>
          </p:nvPr>
        </p:nvSpPr>
        <p:spPr>
          <a:xfrm>
            <a:off x="515274" y="1725460"/>
            <a:ext cx="8306994" cy="4153058"/>
          </a:xfrm>
        </p:spPr>
        <p:txBody>
          <a:bodyPr/>
          <a:lstStyle/>
          <a:p>
            <a:pPr>
              <a:lnSpc>
                <a:spcPct val="200000"/>
              </a:lnSpc>
            </a:pPr>
            <a:r>
              <a:rPr lang="he-IL" dirty="0"/>
              <a:t>הלוואות לפי החזר קרן קבוע (לוח סילוקין פשוט)</a:t>
            </a:r>
            <a:endParaRPr lang="he-IL" b="1" dirty="0">
              <a:solidFill>
                <a:schemeClr val="tx1"/>
              </a:solidFill>
            </a:endParaRPr>
          </a:p>
        </p:txBody>
      </p:sp>
      <p:pic>
        <p:nvPicPr>
          <p:cNvPr id="2" name="Picture 2" descr="Asesoria financiera - Con nosotros tomas las mejores desisiciones">
            <a:extLst>
              <a:ext uri="{FF2B5EF4-FFF2-40B4-BE49-F238E27FC236}">
                <a16:creationId xmlns:a16="http://schemas.microsoft.com/office/drawing/2014/main" id="{3ACB4330-C67B-4B5A-B399-1FD43DEC14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6623" y="3559487"/>
            <a:ext cx="27051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470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E7ACED9-6E7C-419E-AB47-D16351E58054}"/>
              </a:ext>
            </a:extLst>
          </p:cNvPr>
          <p:cNvSpPr>
            <a:spLocks noGrp="1"/>
          </p:cNvSpPr>
          <p:nvPr>
            <p:ph type="title"/>
          </p:nvPr>
        </p:nvSpPr>
        <p:spPr>
          <a:xfrm>
            <a:off x="1" y="0"/>
            <a:ext cx="10271463" cy="594805"/>
          </a:xfrm>
        </p:spPr>
        <p:txBody>
          <a:bodyPr/>
          <a:lstStyle/>
          <a:p>
            <a:pPr algn="ctr"/>
            <a:r>
              <a:rPr lang="he-IL" sz="4000" b="1" dirty="0">
                <a:solidFill>
                  <a:srgbClr val="7030A0"/>
                </a:solidFill>
                <a:latin typeface="David" panose="020E0502060401010101" pitchFamily="34" charset="-79"/>
                <a:cs typeface="Varela Round" panose="00000500000000000000"/>
              </a:rPr>
              <a:t>הלוואות</a:t>
            </a:r>
            <a:r>
              <a:rPr lang="he-IL" b="1" dirty="0">
                <a:latin typeface="David" panose="020E0502060401010101" pitchFamily="34" charset="-79"/>
                <a:cs typeface="David" panose="020E0502060401010101" pitchFamily="34" charset="-79"/>
              </a:rPr>
              <a:t> </a:t>
            </a:r>
          </a:p>
        </p:txBody>
      </p:sp>
      <p:sp>
        <p:nvSpPr>
          <p:cNvPr id="3" name="מציין מיקום תוכן 2">
            <a:extLst>
              <a:ext uri="{FF2B5EF4-FFF2-40B4-BE49-F238E27FC236}">
                <a16:creationId xmlns:a16="http://schemas.microsoft.com/office/drawing/2014/main" id="{F1C1CB38-D8C0-41E9-8F66-A33BBB33D148}"/>
              </a:ext>
            </a:extLst>
          </p:cNvPr>
          <p:cNvSpPr>
            <a:spLocks noGrp="1"/>
          </p:cNvSpPr>
          <p:nvPr>
            <p:ph idx="1"/>
          </p:nvPr>
        </p:nvSpPr>
        <p:spPr>
          <a:xfrm>
            <a:off x="506027" y="458059"/>
            <a:ext cx="9055223" cy="6186847"/>
          </a:xfrm>
        </p:spPr>
        <p:txBody>
          <a:bodyPr>
            <a:noAutofit/>
          </a:bodyPr>
          <a:lstStyle/>
          <a:p>
            <a:pPr marL="0" indent="0">
              <a:lnSpc>
                <a:spcPct val="160000"/>
              </a:lnSpc>
              <a:buNone/>
            </a:pPr>
            <a:r>
              <a:rPr lang="he-IL" sz="2000" dirty="0">
                <a:solidFill>
                  <a:srgbClr val="7030A0"/>
                </a:solidFill>
                <a:latin typeface="David" panose="020E0502060401010101" pitchFamily="34" charset="-79"/>
                <a:cs typeface="Varela Round" panose="00000500000000000000"/>
              </a:rPr>
              <a:t>הלוואה היא עסקה שבה אדם או גוף משפטי נותן סכום כסף לאדם או גוף אחר, לתקופה מוגבלת בזמן, לפי תנאים שנקבעים מראש. </a:t>
            </a:r>
          </a:p>
          <a:p>
            <a:pPr marL="0" indent="0">
              <a:lnSpc>
                <a:spcPct val="160000"/>
              </a:lnSpc>
              <a:buNone/>
            </a:pPr>
            <a:r>
              <a:rPr lang="he-IL" sz="2000" b="1" dirty="0">
                <a:solidFill>
                  <a:srgbClr val="7030A0"/>
                </a:solidFill>
              </a:rPr>
              <a:t>לוח סילוקין</a:t>
            </a:r>
            <a:r>
              <a:rPr lang="he-IL" sz="2000" dirty="0">
                <a:solidFill>
                  <a:srgbClr val="7030A0"/>
                </a:solidFill>
              </a:rPr>
              <a:t> הוא טבלה המציגה את שלבי ההחזר של </a:t>
            </a:r>
            <a:r>
              <a:rPr lang="he-IL" sz="2000" dirty="0">
                <a:solidFill>
                  <a:srgbClr val="7030A0"/>
                </a:solidFill>
                <a:hlinkClick r:id="rId2" tooltip="הלוואה">
                  <a:extLst>
                    <a:ext uri="{A12FA001-AC4F-418D-AE19-62706E023703}">
                      <ahyp:hlinkClr xmlns:ahyp="http://schemas.microsoft.com/office/drawing/2018/hyperlinkcolor" val="tx"/>
                    </a:ext>
                  </a:extLst>
                </a:hlinkClick>
              </a:rPr>
              <a:t>הלוואה</a:t>
            </a:r>
            <a:r>
              <a:rPr lang="he-IL" sz="2000" dirty="0">
                <a:solidFill>
                  <a:srgbClr val="7030A0"/>
                </a:solidFill>
              </a:rPr>
              <a:t> הנפרעת בתשלומים. לוח הסילוקין נגזר מהסכם ההלוואה</a:t>
            </a:r>
            <a:r>
              <a:rPr lang="he-IL" dirty="0"/>
              <a:t>.</a:t>
            </a:r>
            <a:endParaRPr lang="he-IL" sz="2000" dirty="0">
              <a:solidFill>
                <a:srgbClr val="7030A0"/>
              </a:solidFill>
              <a:latin typeface="David" panose="020E0502060401010101" pitchFamily="34" charset="-79"/>
              <a:cs typeface="Varela Round" panose="00000500000000000000"/>
            </a:endParaRPr>
          </a:p>
          <a:p>
            <a:pPr marL="0" indent="0">
              <a:lnSpc>
                <a:spcPct val="160000"/>
              </a:lnSpc>
              <a:buNone/>
            </a:pPr>
            <a:r>
              <a:rPr lang="he-IL" sz="2000" dirty="0">
                <a:solidFill>
                  <a:srgbClr val="7030A0"/>
                </a:solidFill>
                <a:latin typeface="David" panose="020E0502060401010101" pitchFamily="34" charset="-79"/>
                <a:cs typeface="Varela Round" panose="00000500000000000000"/>
              </a:rPr>
              <a:t>לכל הלוואה יש לוח תשלומים מוגדר מראש. לוח התשלומים יכול להיות </a:t>
            </a:r>
            <a:r>
              <a:rPr lang="he-IL" sz="2000" b="1" dirty="0">
                <a:solidFill>
                  <a:srgbClr val="7030A0"/>
                </a:solidFill>
                <a:latin typeface="David" panose="020E0502060401010101" pitchFamily="34" charset="-79"/>
                <a:cs typeface="Varela Round" panose="00000500000000000000"/>
              </a:rPr>
              <a:t>לוח סילוקין פשוט</a:t>
            </a:r>
            <a:r>
              <a:rPr lang="he-IL" sz="2000" dirty="0">
                <a:solidFill>
                  <a:srgbClr val="7030A0"/>
                </a:solidFill>
                <a:latin typeface="David" panose="020E0502060401010101" pitchFamily="34" charset="-79"/>
                <a:cs typeface="Varela Round" panose="00000500000000000000"/>
              </a:rPr>
              <a:t>, על בסיס החזר </a:t>
            </a:r>
            <a:r>
              <a:rPr lang="he-IL" sz="2000" b="1" dirty="0">
                <a:solidFill>
                  <a:srgbClr val="7030A0"/>
                </a:solidFill>
                <a:latin typeface="David" panose="020E0502060401010101" pitchFamily="34" charset="-79"/>
                <a:cs typeface="Varela Round" panose="00000500000000000000"/>
              </a:rPr>
              <a:t>קרן </a:t>
            </a:r>
            <a:r>
              <a:rPr lang="he-IL" sz="2000" dirty="0">
                <a:solidFill>
                  <a:srgbClr val="7030A0"/>
                </a:solidFill>
                <a:latin typeface="David" panose="020E0502060401010101" pitchFamily="34" charset="-79"/>
                <a:cs typeface="Varela Round" panose="00000500000000000000"/>
              </a:rPr>
              <a:t>שווה לאורך כל התקופה </a:t>
            </a:r>
            <a:r>
              <a:rPr lang="he-IL" sz="2000" b="1" dirty="0">
                <a:solidFill>
                  <a:srgbClr val="7030A0"/>
                </a:solidFill>
                <a:latin typeface="David" panose="020E0502060401010101" pitchFamily="34" charset="-79"/>
                <a:cs typeface="Varela Round" panose="00000500000000000000"/>
              </a:rPr>
              <a:t>בתוספת ריבית </a:t>
            </a:r>
            <a:r>
              <a:rPr lang="he-IL" sz="2000" dirty="0">
                <a:solidFill>
                  <a:srgbClr val="7030A0"/>
                </a:solidFill>
                <a:latin typeface="David" panose="020E0502060401010101" pitchFamily="34" charset="-79"/>
                <a:cs typeface="Varela Round" panose="00000500000000000000"/>
              </a:rPr>
              <a:t>על יתרת הקרן; וזה יכול להיות </a:t>
            </a:r>
            <a:r>
              <a:rPr lang="he-IL" sz="2000" b="1" dirty="0">
                <a:solidFill>
                  <a:srgbClr val="7030A0"/>
                </a:solidFill>
                <a:latin typeface="David" panose="020E0502060401010101" pitchFamily="34" charset="-79"/>
                <a:cs typeface="Varela Round" panose="00000500000000000000"/>
              </a:rPr>
              <a:t>לוח סילוקין שפיצר</a:t>
            </a:r>
            <a:r>
              <a:rPr lang="he-IL" sz="2000" dirty="0">
                <a:solidFill>
                  <a:srgbClr val="7030A0"/>
                </a:solidFill>
                <a:latin typeface="David" panose="020E0502060401010101" pitchFamily="34" charset="-79"/>
                <a:cs typeface="Varela Round" panose="00000500000000000000"/>
              </a:rPr>
              <a:t>, על בסיס סכום החזר של </a:t>
            </a:r>
            <a:r>
              <a:rPr lang="he-IL" sz="2000" b="1" dirty="0">
                <a:solidFill>
                  <a:srgbClr val="7030A0"/>
                </a:solidFill>
                <a:latin typeface="David" panose="020E0502060401010101" pitchFamily="34" charset="-79"/>
                <a:cs typeface="Varela Round" panose="00000500000000000000"/>
              </a:rPr>
              <a:t>קרן + ריבית </a:t>
            </a:r>
            <a:r>
              <a:rPr lang="he-IL" sz="2000" dirty="0">
                <a:solidFill>
                  <a:srgbClr val="7030A0"/>
                </a:solidFill>
                <a:latin typeface="David" panose="020E0502060401010101" pitchFamily="34" charset="-79"/>
                <a:cs typeface="Varela Round" panose="00000500000000000000"/>
              </a:rPr>
              <a:t>שווה לאורך כל התקופה.</a:t>
            </a:r>
            <a:endParaRPr lang="he-IL" sz="2000" b="1" dirty="0">
              <a:solidFill>
                <a:srgbClr val="7030A0"/>
              </a:solidFill>
              <a:latin typeface="David" panose="020E0502060401010101" pitchFamily="34" charset="-79"/>
              <a:cs typeface="Varela Round" panose="00000500000000000000"/>
            </a:endParaRPr>
          </a:p>
          <a:p>
            <a:pPr marL="0" indent="0">
              <a:lnSpc>
                <a:spcPct val="150000"/>
              </a:lnSpc>
              <a:buNone/>
            </a:pPr>
            <a:r>
              <a:rPr lang="he-IL" sz="2800" b="1" dirty="0">
                <a:solidFill>
                  <a:srgbClr val="7030A0"/>
                </a:solidFill>
                <a:latin typeface="David" panose="020E0502060401010101" pitchFamily="34" charset="-79"/>
                <a:cs typeface="Varela Round" panose="00000500000000000000"/>
              </a:rPr>
              <a:t>הלוואות לפי החזר קרן קבוע (לוח סילוקין פשוט)</a:t>
            </a:r>
          </a:p>
          <a:p>
            <a:pPr marL="0" indent="0">
              <a:lnSpc>
                <a:spcPct val="150000"/>
              </a:lnSpc>
              <a:buNone/>
            </a:pPr>
            <a:r>
              <a:rPr lang="he-IL" sz="2000" dirty="0">
                <a:solidFill>
                  <a:srgbClr val="7030A0"/>
                </a:solidFill>
                <a:latin typeface="David" panose="020E0502060401010101" pitchFamily="34" charset="-79"/>
                <a:cs typeface="Varela Round" panose="00000500000000000000"/>
              </a:rPr>
              <a:t>משמעות השימוש בלוח סילוקין פשוט (או רגיל) לפירעון הלוואה הוא חלוקת סכום קרן ההלוואה למספר תשלומים שווים, כאשר לכל תשלום נוספת ריבית בגין יתרת הקרן הבלתי מסולקת.</a:t>
            </a:r>
          </a:p>
        </p:txBody>
      </p:sp>
      <p:pic>
        <p:nvPicPr>
          <p:cNvPr id="4" name="תמונה 3" descr="תוצאת תמונה עבור הלוואת לכל מטרה">
            <a:extLst>
              <a:ext uri="{FF2B5EF4-FFF2-40B4-BE49-F238E27FC236}">
                <a16:creationId xmlns:a16="http://schemas.microsoft.com/office/drawing/2014/main" id="{8E00AD23-8F58-4BEF-937F-A69583B0131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561250" y="1331650"/>
            <a:ext cx="2630750" cy="1739672"/>
          </a:xfrm>
          <a:prstGeom prst="rect">
            <a:avLst/>
          </a:prstGeom>
          <a:noFill/>
          <a:ln>
            <a:noFill/>
          </a:ln>
        </p:spPr>
      </p:pic>
    </p:spTree>
    <p:extLst>
      <p:ext uri="{BB962C8B-B14F-4D97-AF65-F5344CB8AC3E}">
        <p14:creationId xmlns:p14="http://schemas.microsoft.com/office/powerpoint/2010/main" val="1050323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67B4DD1-6B4C-4724-9D58-1DE41C45928C}"/>
              </a:ext>
            </a:extLst>
          </p:cNvPr>
          <p:cNvSpPr>
            <a:spLocks noGrp="1"/>
          </p:cNvSpPr>
          <p:nvPr>
            <p:ph type="title"/>
          </p:nvPr>
        </p:nvSpPr>
        <p:spPr/>
        <p:txBody>
          <a:bodyPr/>
          <a:lstStyle/>
          <a:p>
            <a:r>
              <a:rPr lang="he-IL" b="1" dirty="0">
                <a:solidFill>
                  <a:schemeClr val="tx1">
                    <a:lumMod val="90000"/>
                    <a:lumOff val="10000"/>
                  </a:schemeClr>
                </a:solidFill>
                <a:latin typeface="David" panose="020E0502060401010101" pitchFamily="34" charset="-79"/>
                <a:cs typeface="Varela Round" panose="00000500000000000000"/>
              </a:rPr>
              <a:t>הלוואות- המשך</a:t>
            </a:r>
          </a:p>
        </p:txBody>
      </p:sp>
      <p:sp>
        <p:nvSpPr>
          <p:cNvPr id="3" name="מציין מיקום תוכן 2">
            <a:extLst>
              <a:ext uri="{FF2B5EF4-FFF2-40B4-BE49-F238E27FC236}">
                <a16:creationId xmlns:a16="http://schemas.microsoft.com/office/drawing/2014/main" id="{375E3F83-0EB6-4D31-BE6F-586FF10E0E4F}"/>
              </a:ext>
            </a:extLst>
          </p:cNvPr>
          <p:cNvSpPr>
            <a:spLocks noGrp="1"/>
          </p:cNvSpPr>
          <p:nvPr>
            <p:ph idx="1"/>
          </p:nvPr>
        </p:nvSpPr>
        <p:spPr>
          <a:xfrm>
            <a:off x="838200" y="1388225"/>
            <a:ext cx="10515600" cy="4788738"/>
          </a:xfrm>
        </p:spPr>
        <p:txBody>
          <a:bodyPr/>
          <a:lstStyle/>
          <a:p>
            <a:pPr marL="0" indent="0">
              <a:buNone/>
            </a:pPr>
            <a:r>
              <a:rPr lang="he-IL" dirty="0"/>
              <a:t>בנית לוח סילוקין רגיל/פשוט</a:t>
            </a:r>
          </a:p>
          <a:p>
            <a:pPr marL="0" indent="0">
              <a:buNone/>
            </a:pPr>
            <a:r>
              <a:rPr lang="he-IL" dirty="0"/>
              <a:t>נהוג לפרוס את נתוני ההלוואה בלוח סילוקין המציג את יתרת הקרן, את סכום הריבית ואת סה"כ הסכום המוחזר לבנק במועד הפירעון של כל אחד מהתשלומים.</a:t>
            </a:r>
          </a:p>
          <a:p>
            <a:pPr marL="0" indent="0">
              <a:buNone/>
            </a:pPr>
            <a:r>
              <a:rPr lang="he-IL" b="1" dirty="0"/>
              <a:t>בניית לוח סילוקין רגיל או פשוט</a:t>
            </a:r>
            <a:r>
              <a:rPr lang="he-IL" dirty="0"/>
              <a:t>:</a:t>
            </a:r>
          </a:p>
          <a:p>
            <a:pPr marL="0" indent="0">
              <a:buNone/>
            </a:pPr>
            <a:endParaRPr lang="he-IL" dirty="0">
              <a:solidFill>
                <a:srgbClr val="7030A0"/>
              </a:solidFill>
            </a:endParaRPr>
          </a:p>
        </p:txBody>
      </p:sp>
      <p:graphicFrame>
        <p:nvGraphicFramePr>
          <p:cNvPr id="4" name="טבלה 4">
            <a:extLst>
              <a:ext uri="{FF2B5EF4-FFF2-40B4-BE49-F238E27FC236}">
                <a16:creationId xmlns:a16="http://schemas.microsoft.com/office/drawing/2014/main" id="{849E7EBD-2C36-44EA-B79A-A8709243FC89}"/>
              </a:ext>
            </a:extLst>
          </p:cNvPr>
          <p:cNvGraphicFramePr>
            <a:graphicFrameLocks noGrp="1"/>
          </p:cNvGraphicFramePr>
          <p:nvPr>
            <p:extLst>
              <p:ext uri="{D42A27DB-BD31-4B8C-83A1-F6EECF244321}">
                <p14:modId xmlns:p14="http://schemas.microsoft.com/office/powerpoint/2010/main" val="68639452"/>
              </p:ext>
            </p:extLst>
          </p:nvPr>
        </p:nvGraphicFramePr>
        <p:xfrm>
          <a:off x="359829" y="4365440"/>
          <a:ext cx="8756036" cy="2279466"/>
        </p:xfrm>
        <a:graphic>
          <a:graphicData uri="http://schemas.openxmlformats.org/drawingml/2006/table">
            <a:tbl>
              <a:tblPr rtl="1" firstRow="1" bandRow="1">
                <a:tableStyleId>{5C22544A-7EE6-4342-B048-85BDC9FD1C3A}</a:tableStyleId>
              </a:tblPr>
              <a:tblGrid>
                <a:gridCol w="1751207">
                  <a:extLst>
                    <a:ext uri="{9D8B030D-6E8A-4147-A177-3AD203B41FA5}">
                      <a16:colId xmlns:a16="http://schemas.microsoft.com/office/drawing/2014/main" val="1418893352"/>
                    </a:ext>
                  </a:extLst>
                </a:gridCol>
                <a:gridCol w="1671607">
                  <a:extLst>
                    <a:ext uri="{9D8B030D-6E8A-4147-A177-3AD203B41FA5}">
                      <a16:colId xmlns:a16="http://schemas.microsoft.com/office/drawing/2014/main" val="4157488350"/>
                    </a:ext>
                  </a:extLst>
                </a:gridCol>
                <a:gridCol w="1830808">
                  <a:extLst>
                    <a:ext uri="{9D8B030D-6E8A-4147-A177-3AD203B41FA5}">
                      <a16:colId xmlns:a16="http://schemas.microsoft.com/office/drawing/2014/main" val="3948907300"/>
                    </a:ext>
                  </a:extLst>
                </a:gridCol>
                <a:gridCol w="1751207">
                  <a:extLst>
                    <a:ext uri="{9D8B030D-6E8A-4147-A177-3AD203B41FA5}">
                      <a16:colId xmlns:a16="http://schemas.microsoft.com/office/drawing/2014/main" val="3300286240"/>
                    </a:ext>
                  </a:extLst>
                </a:gridCol>
                <a:gridCol w="1751207">
                  <a:extLst>
                    <a:ext uri="{9D8B030D-6E8A-4147-A177-3AD203B41FA5}">
                      <a16:colId xmlns:a16="http://schemas.microsoft.com/office/drawing/2014/main" val="2791582601"/>
                    </a:ext>
                  </a:extLst>
                </a:gridCol>
              </a:tblGrid>
              <a:tr h="500300">
                <a:tc>
                  <a:txBody>
                    <a:bodyPr/>
                    <a:lstStyle/>
                    <a:p>
                      <a:pPr algn="ctr" rtl="1"/>
                      <a:r>
                        <a:rPr lang="he-IL" sz="2000" dirty="0">
                          <a:latin typeface="Varela Round" panose="00000500000000000000" pitchFamily="2" charset="-79"/>
                          <a:cs typeface="Varela Round" panose="00000500000000000000" pitchFamily="2" charset="-79"/>
                        </a:rPr>
                        <a:t>תאריך/מס' תשלום</a:t>
                      </a:r>
                    </a:p>
                  </a:txBody>
                  <a:tcPr/>
                </a:tc>
                <a:tc>
                  <a:txBody>
                    <a:bodyPr/>
                    <a:lstStyle/>
                    <a:p>
                      <a:pPr algn="ctr" rtl="1"/>
                      <a:r>
                        <a:rPr lang="he-IL" sz="2000" dirty="0">
                          <a:latin typeface="Varela Round" panose="00000500000000000000" pitchFamily="2" charset="-79"/>
                          <a:cs typeface="Varela Round" panose="00000500000000000000" pitchFamily="2" charset="-79"/>
                        </a:rPr>
                        <a:t>תשלום קרן</a:t>
                      </a:r>
                    </a:p>
                  </a:txBody>
                  <a:tcPr/>
                </a:tc>
                <a:tc>
                  <a:txBody>
                    <a:bodyPr/>
                    <a:lstStyle/>
                    <a:p>
                      <a:pPr algn="ctr" rtl="1"/>
                      <a:r>
                        <a:rPr lang="he-IL" sz="2000" dirty="0">
                          <a:latin typeface="Varela Round" panose="00000500000000000000" pitchFamily="2" charset="-79"/>
                          <a:cs typeface="Varela Round" panose="00000500000000000000" pitchFamily="2" charset="-79"/>
                        </a:rPr>
                        <a:t>תשלום ריבית</a:t>
                      </a:r>
                    </a:p>
                  </a:txBody>
                  <a:tcPr/>
                </a:tc>
                <a:tc>
                  <a:txBody>
                    <a:bodyPr/>
                    <a:lstStyle/>
                    <a:p>
                      <a:pPr algn="ctr" rtl="1"/>
                      <a:r>
                        <a:rPr lang="he-IL" sz="2000" dirty="0">
                          <a:latin typeface="Varela Round" panose="00000500000000000000" pitchFamily="2" charset="-79"/>
                          <a:cs typeface="Varela Round" panose="00000500000000000000" pitchFamily="2" charset="-79"/>
                        </a:rPr>
                        <a:t>סה"כ תשלום</a:t>
                      </a:r>
                    </a:p>
                  </a:txBody>
                  <a:tcPr/>
                </a:tc>
                <a:tc>
                  <a:txBody>
                    <a:bodyPr/>
                    <a:lstStyle/>
                    <a:p>
                      <a:pPr algn="ctr" rtl="1"/>
                      <a:r>
                        <a:rPr lang="he-IL" sz="2000" dirty="0">
                          <a:latin typeface="Varela Round" panose="00000500000000000000" pitchFamily="2" charset="-79"/>
                          <a:cs typeface="Varela Round" panose="00000500000000000000" pitchFamily="2" charset="-79"/>
                        </a:rPr>
                        <a:t>יתרת קרן</a:t>
                      </a:r>
                    </a:p>
                  </a:txBody>
                  <a:tcPr/>
                </a:tc>
                <a:extLst>
                  <a:ext uri="{0D108BD9-81ED-4DB2-BD59-A6C34878D82A}">
                    <a16:rowId xmlns:a16="http://schemas.microsoft.com/office/drawing/2014/main" val="2095530068"/>
                  </a:ext>
                </a:extLst>
              </a:tr>
              <a:tr h="373742">
                <a:tc>
                  <a:txBody>
                    <a:bodyPr/>
                    <a:lstStyle/>
                    <a:p>
                      <a:pPr rtl="1"/>
                      <a:endParaRPr lang="he-IL" dirty="0">
                        <a:latin typeface="Varela Round" panose="00000500000000000000" pitchFamily="2" charset="-79"/>
                        <a:cs typeface="Varela Round" panose="00000500000000000000" pitchFamily="2" charset="-79"/>
                      </a:endParaRPr>
                    </a:p>
                  </a:txBody>
                  <a:tcPr/>
                </a:tc>
                <a:tc>
                  <a:txBody>
                    <a:bodyPr/>
                    <a:lstStyle/>
                    <a:p>
                      <a:pPr rtl="1"/>
                      <a:endParaRPr lang="he-IL">
                        <a:latin typeface="Varela Round" panose="00000500000000000000" pitchFamily="2" charset="-79"/>
                        <a:cs typeface="Varela Round" panose="00000500000000000000" pitchFamily="2" charset="-79"/>
                      </a:endParaRPr>
                    </a:p>
                  </a:txBody>
                  <a:tcPr/>
                </a:tc>
                <a:tc>
                  <a:txBody>
                    <a:bodyPr/>
                    <a:lstStyle/>
                    <a:p>
                      <a:pPr rtl="1"/>
                      <a:endParaRPr lang="he-IL" dirty="0">
                        <a:latin typeface="Varela Round" panose="00000500000000000000" pitchFamily="2" charset="-79"/>
                        <a:cs typeface="Varela Round" panose="00000500000000000000" pitchFamily="2" charset="-79"/>
                      </a:endParaRPr>
                    </a:p>
                  </a:txBody>
                  <a:tcPr/>
                </a:tc>
                <a:tc>
                  <a:txBody>
                    <a:bodyPr/>
                    <a:lstStyle/>
                    <a:p>
                      <a:pPr rtl="1"/>
                      <a:endParaRPr lang="he-IL">
                        <a:latin typeface="Varela Round" panose="00000500000000000000" pitchFamily="2" charset="-79"/>
                        <a:cs typeface="Varela Round" panose="00000500000000000000" pitchFamily="2" charset="-79"/>
                      </a:endParaRPr>
                    </a:p>
                  </a:txBody>
                  <a:tcPr/>
                </a:tc>
                <a:tc>
                  <a:txBody>
                    <a:bodyPr/>
                    <a:lstStyle/>
                    <a:p>
                      <a:pPr rtl="1"/>
                      <a:endParaRPr lang="he-IL" dirty="0">
                        <a:latin typeface="Varela Round" panose="00000500000000000000" pitchFamily="2" charset="-79"/>
                        <a:cs typeface="Varela Round" panose="00000500000000000000" pitchFamily="2" charset="-79"/>
                      </a:endParaRPr>
                    </a:p>
                  </a:txBody>
                  <a:tcPr/>
                </a:tc>
                <a:extLst>
                  <a:ext uri="{0D108BD9-81ED-4DB2-BD59-A6C34878D82A}">
                    <a16:rowId xmlns:a16="http://schemas.microsoft.com/office/drawing/2014/main" val="1785692884"/>
                  </a:ext>
                </a:extLst>
              </a:tr>
              <a:tr h="373742">
                <a:tc>
                  <a:txBody>
                    <a:bodyPr/>
                    <a:lstStyle/>
                    <a:p>
                      <a:pPr rtl="1"/>
                      <a:endParaRPr lang="he-IL">
                        <a:latin typeface="Varela Round" panose="00000500000000000000" pitchFamily="2" charset="-79"/>
                        <a:cs typeface="Varela Round" panose="00000500000000000000" pitchFamily="2" charset="-79"/>
                      </a:endParaRPr>
                    </a:p>
                  </a:txBody>
                  <a:tcPr/>
                </a:tc>
                <a:tc>
                  <a:txBody>
                    <a:bodyPr/>
                    <a:lstStyle/>
                    <a:p>
                      <a:pPr rtl="1"/>
                      <a:endParaRPr lang="he-IL">
                        <a:latin typeface="Varela Round" panose="00000500000000000000" pitchFamily="2" charset="-79"/>
                        <a:cs typeface="Varela Round" panose="00000500000000000000" pitchFamily="2" charset="-79"/>
                      </a:endParaRPr>
                    </a:p>
                  </a:txBody>
                  <a:tcPr/>
                </a:tc>
                <a:tc>
                  <a:txBody>
                    <a:bodyPr/>
                    <a:lstStyle/>
                    <a:p>
                      <a:pPr rtl="1"/>
                      <a:endParaRPr lang="he-IL">
                        <a:latin typeface="Varela Round" panose="00000500000000000000" pitchFamily="2" charset="-79"/>
                        <a:cs typeface="Varela Round" panose="00000500000000000000" pitchFamily="2" charset="-79"/>
                      </a:endParaRPr>
                    </a:p>
                  </a:txBody>
                  <a:tcPr/>
                </a:tc>
                <a:tc>
                  <a:txBody>
                    <a:bodyPr/>
                    <a:lstStyle/>
                    <a:p>
                      <a:pPr rtl="1"/>
                      <a:endParaRPr lang="he-IL">
                        <a:latin typeface="Varela Round" panose="00000500000000000000" pitchFamily="2" charset="-79"/>
                        <a:cs typeface="Varela Round" panose="00000500000000000000" pitchFamily="2" charset="-79"/>
                      </a:endParaRPr>
                    </a:p>
                  </a:txBody>
                  <a:tcPr/>
                </a:tc>
                <a:tc>
                  <a:txBody>
                    <a:bodyPr/>
                    <a:lstStyle/>
                    <a:p>
                      <a:pPr rtl="1"/>
                      <a:endParaRPr lang="he-IL" dirty="0">
                        <a:latin typeface="Varela Round" panose="00000500000000000000" pitchFamily="2" charset="-79"/>
                        <a:cs typeface="Varela Round" panose="00000500000000000000" pitchFamily="2" charset="-79"/>
                      </a:endParaRPr>
                    </a:p>
                  </a:txBody>
                  <a:tcPr/>
                </a:tc>
                <a:extLst>
                  <a:ext uri="{0D108BD9-81ED-4DB2-BD59-A6C34878D82A}">
                    <a16:rowId xmlns:a16="http://schemas.microsoft.com/office/drawing/2014/main" val="1596545737"/>
                  </a:ext>
                </a:extLst>
              </a:tr>
              <a:tr h="373742">
                <a:tc>
                  <a:txBody>
                    <a:bodyPr/>
                    <a:lstStyle/>
                    <a:p>
                      <a:pPr rtl="1"/>
                      <a:endParaRPr lang="he-IL">
                        <a:latin typeface="Varela Round" panose="00000500000000000000" pitchFamily="2" charset="-79"/>
                        <a:cs typeface="Varela Round" panose="00000500000000000000" pitchFamily="2" charset="-79"/>
                      </a:endParaRPr>
                    </a:p>
                  </a:txBody>
                  <a:tcPr/>
                </a:tc>
                <a:tc>
                  <a:txBody>
                    <a:bodyPr/>
                    <a:lstStyle/>
                    <a:p>
                      <a:pPr rtl="1"/>
                      <a:endParaRPr lang="he-IL">
                        <a:latin typeface="Varela Round" panose="00000500000000000000" pitchFamily="2" charset="-79"/>
                        <a:cs typeface="Varela Round" panose="00000500000000000000" pitchFamily="2" charset="-79"/>
                      </a:endParaRPr>
                    </a:p>
                  </a:txBody>
                  <a:tcPr/>
                </a:tc>
                <a:tc>
                  <a:txBody>
                    <a:bodyPr/>
                    <a:lstStyle/>
                    <a:p>
                      <a:pPr rtl="1"/>
                      <a:endParaRPr lang="he-IL">
                        <a:latin typeface="Varela Round" panose="00000500000000000000" pitchFamily="2" charset="-79"/>
                        <a:cs typeface="Varela Round" panose="00000500000000000000" pitchFamily="2" charset="-79"/>
                      </a:endParaRPr>
                    </a:p>
                  </a:txBody>
                  <a:tcPr/>
                </a:tc>
                <a:tc>
                  <a:txBody>
                    <a:bodyPr/>
                    <a:lstStyle/>
                    <a:p>
                      <a:pPr rtl="1"/>
                      <a:endParaRPr lang="he-IL">
                        <a:latin typeface="Varela Round" panose="00000500000000000000" pitchFamily="2" charset="-79"/>
                        <a:cs typeface="Varela Round" panose="00000500000000000000" pitchFamily="2" charset="-79"/>
                      </a:endParaRPr>
                    </a:p>
                  </a:txBody>
                  <a:tcPr/>
                </a:tc>
                <a:tc>
                  <a:txBody>
                    <a:bodyPr/>
                    <a:lstStyle/>
                    <a:p>
                      <a:pPr rtl="1"/>
                      <a:endParaRPr lang="he-IL" dirty="0">
                        <a:latin typeface="Varela Round" panose="00000500000000000000" pitchFamily="2" charset="-79"/>
                        <a:cs typeface="Varela Round" panose="00000500000000000000" pitchFamily="2" charset="-79"/>
                      </a:endParaRPr>
                    </a:p>
                  </a:txBody>
                  <a:tcPr/>
                </a:tc>
                <a:extLst>
                  <a:ext uri="{0D108BD9-81ED-4DB2-BD59-A6C34878D82A}">
                    <a16:rowId xmlns:a16="http://schemas.microsoft.com/office/drawing/2014/main" val="1984461129"/>
                  </a:ext>
                </a:extLst>
              </a:tr>
              <a:tr h="373742">
                <a:tc>
                  <a:txBody>
                    <a:bodyPr/>
                    <a:lstStyle/>
                    <a:p>
                      <a:pPr rtl="1"/>
                      <a:r>
                        <a:rPr lang="he-IL" sz="2400" b="1" dirty="0">
                          <a:solidFill>
                            <a:schemeClr val="tx1">
                              <a:lumMod val="90000"/>
                              <a:lumOff val="10000"/>
                            </a:schemeClr>
                          </a:solidFill>
                          <a:latin typeface="Varela Round" panose="00000500000000000000" pitchFamily="2" charset="-79"/>
                          <a:cs typeface="Varela Round" panose="00000500000000000000" pitchFamily="2" charset="-79"/>
                        </a:rPr>
                        <a:t>סה"כ</a:t>
                      </a:r>
                    </a:p>
                  </a:txBody>
                  <a:tcPr/>
                </a:tc>
                <a:tc>
                  <a:txBody>
                    <a:bodyPr/>
                    <a:lstStyle/>
                    <a:p>
                      <a:pPr rtl="1"/>
                      <a:endParaRPr lang="he-IL">
                        <a:latin typeface="Varela Round" panose="00000500000000000000" pitchFamily="2" charset="-79"/>
                        <a:cs typeface="Varela Round" panose="00000500000000000000" pitchFamily="2" charset="-79"/>
                      </a:endParaRPr>
                    </a:p>
                  </a:txBody>
                  <a:tcPr/>
                </a:tc>
                <a:tc>
                  <a:txBody>
                    <a:bodyPr/>
                    <a:lstStyle/>
                    <a:p>
                      <a:pPr rtl="1"/>
                      <a:endParaRPr lang="he-IL">
                        <a:latin typeface="Varela Round" panose="00000500000000000000" pitchFamily="2" charset="-79"/>
                        <a:cs typeface="Varela Round" panose="00000500000000000000" pitchFamily="2" charset="-79"/>
                      </a:endParaRPr>
                    </a:p>
                  </a:txBody>
                  <a:tcPr/>
                </a:tc>
                <a:tc>
                  <a:txBody>
                    <a:bodyPr/>
                    <a:lstStyle/>
                    <a:p>
                      <a:pPr rtl="1"/>
                      <a:endParaRPr lang="he-IL">
                        <a:latin typeface="Varela Round" panose="00000500000000000000" pitchFamily="2" charset="-79"/>
                        <a:cs typeface="Varela Round" panose="00000500000000000000" pitchFamily="2" charset="-79"/>
                      </a:endParaRPr>
                    </a:p>
                  </a:txBody>
                  <a:tcPr/>
                </a:tc>
                <a:tc>
                  <a:txBody>
                    <a:bodyPr/>
                    <a:lstStyle/>
                    <a:p>
                      <a:pPr rtl="1"/>
                      <a:endParaRPr lang="he-IL" dirty="0">
                        <a:latin typeface="Varela Round" panose="00000500000000000000" pitchFamily="2" charset="-79"/>
                        <a:cs typeface="Varela Round" panose="00000500000000000000" pitchFamily="2" charset="-79"/>
                      </a:endParaRPr>
                    </a:p>
                  </a:txBody>
                  <a:tcPr/>
                </a:tc>
                <a:extLst>
                  <a:ext uri="{0D108BD9-81ED-4DB2-BD59-A6C34878D82A}">
                    <a16:rowId xmlns:a16="http://schemas.microsoft.com/office/drawing/2014/main" val="2697031465"/>
                  </a:ext>
                </a:extLst>
              </a:tr>
            </a:tbl>
          </a:graphicData>
        </a:graphic>
      </p:graphicFrame>
      <p:pic>
        <p:nvPicPr>
          <p:cNvPr id="6" name="תמונה 5" descr="תוצאת תמונה עבור ‪prestamos bancarios‬‏">
            <a:extLst>
              <a:ext uri="{FF2B5EF4-FFF2-40B4-BE49-F238E27FC236}">
                <a16:creationId xmlns:a16="http://schemas.microsoft.com/office/drawing/2014/main" id="{CD4D10AC-628B-42FF-BFF3-CE37DAFCBF9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26671" y="393897"/>
            <a:ext cx="2933700" cy="1533525"/>
          </a:xfrm>
          <a:prstGeom prst="rect">
            <a:avLst/>
          </a:prstGeom>
          <a:noFill/>
          <a:ln>
            <a:noFill/>
          </a:ln>
        </p:spPr>
      </p:pic>
    </p:spTree>
    <p:extLst>
      <p:ext uri="{BB962C8B-B14F-4D97-AF65-F5344CB8AC3E}">
        <p14:creationId xmlns:p14="http://schemas.microsoft.com/office/powerpoint/2010/main" val="3586024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p:txBody>
          <a:bodyPr/>
          <a:lstStyle/>
          <a:p>
            <a:r>
              <a:rPr lang="he-IL" dirty="0"/>
              <a:t>מימון</a:t>
            </a:r>
          </a:p>
        </p:txBody>
      </p:sp>
      <p:sp>
        <p:nvSpPr>
          <p:cNvPr id="7" name="כותרת משנה 6"/>
          <p:cNvSpPr>
            <a:spLocks noGrp="1"/>
          </p:cNvSpPr>
          <p:nvPr>
            <p:ph type="subTitle" idx="1"/>
          </p:nvPr>
        </p:nvSpPr>
        <p:spPr/>
        <p:txBody>
          <a:bodyPr/>
          <a:lstStyle/>
          <a:p>
            <a:r>
              <a:rPr lang="he-IL" dirty="0">
                <a:sym typeface="Varela Round"/>
              </a:rPr>
              <a:t>מנהל וכלכלה- י"א</a:t>
            </a:r>
          </a:p>
        </p:txBody>
      </p:sp>
      <p:sp>
        <p:nvSpPr>
          <p:cNvPr id="4" name="מציין מיקום תוכן 3"/>
          <p:cNvSpPr>
            <a:spLocks noGrp="1"/>
          </p:cNvSpPr>
          <p:nvPr>
            <p:ph idx="10"/>
          </p:nvPr>
        </p:nvSpPr>
        <p:spPr/>
        <p:txBody>
          <a:bodyPr/>
          <a:lstStyle/>
          <a:p>
            <a:r>
              <a:rPr lang="he-IL" dirty="0">
                <a:sym typeface="Varela Round"/>
              </a:rPr>
              <a:t>שם המורה: </a:t>
            </a:r>
            <a:r>
              <a:rPr lang="he-IL" dirty="0" err="1">
                <a:sym typeface="Varela Round"/>
              </a:rPr>
              <a:t>פאולינה</a:t>
            </a:r>
            <a:r>
              <a:rPr lang="he-IL" dirty="0">
                <a:sym typeface="Varela Round"/>
              </a:rPr>
              <a:t> </a:t>
            </a:r>
            <a:r>
              <a:rPr lang="he-IL" dirty="0" err="1">
                <a:sym typeface="Varela Round"/>
              </a:rPr>
              <a:t>סוסביץ</a:t>
            </a:r>
            <a:endParaRPr lang="he-IL" dirty="0">
              <a:sym typeface="Varela Round"/>
            </a:endParaRPr>
          </a:p>
        </p:txBody>
      </p:sp>
      <p:sp>
        <p:nvSpPr>
          <p:cNvPr id="6" name="Rectangle 5">
            <a:extLst>
              <a:ext uri="{FF2B5EF4-FFF2-40B4-BE49-F238E27FC236}">
                <a16:creationId xmlns:a16="http://schemas.microsoft.com/office/drawing/2014/main" id="{B2280C11-EEDB-487A-98F6-634F6A554FCC}"/>
              </a:ext>
            </a:extLst>
          </p:cNvPr>
          <p:cNvSpPr/>
          <p:nvPr/>
        </p:nvSpPr>
        <p:spPr>
          <a:xfrm>
            <a:off x="12279398" y="634420"/>
            <a:ext cx="2277745" cy="663867"/>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2060"/>
                </a:solidFill>
                <a:effectLst/>
                <a:uLnTx/>
                <a:uFillTx/>
                <a:ea typeface="+mn-ea"/>
                <a:cs typeface="Varela Round"/>
              </a:rPr>
              <a:t>שקופית זו היא חובה</a:t>
            </a:r>
            <a:endParaRPr kumimoji="0" lang="en-US" sz="1800" b="0" i="0" u="none" strike="noStrike" kern="1200" cap="none" spc="0" normalizeH="0" baseline="0" noProof="0" dirty="0">
              <a:ln>
                <a:noFill/>
              </a:ln>
              <a:solidFill>
                <a:srgbClr val="002060"/>
              </a:solidFill>
              <a:effectLst/>
              <a:uLnTx/>
              <a:uFillTx/>
              <a:ea typeface="+mn-ea"/>
              <a:cs typeface="Varela Round"/>
            </a:endParaRPr>
          </a:p>
        </p:txBody>
      </p:sp>
      <p:sp>
        <p:nvSpPr>
          <p:cNvPr id="8" name="Rectangle 7">
            <a:extLst>
              <a:ext uri="{FF2B5EF4-FFF2-40B4-BE49-F238E27FC236}">
                <a16:creationId xmlns:a16="http://schemas.microsoft.com/office/drawing/2014/main" id="{2C6F7BCA-4B13-4E9D-B292-F022F48139C2}"/>
              </a:ext>
            </a:extLst>
          </p:cNvPr>
          <p:cNvSpPr/>
          <p:nvPr/>
        </p:nvSpPr>
        <p:spPr>
          <a:xfrm>
            <a:off x="12279397" y="1400768"/>
            <a:ext cx="2277745" cy="2975064"/>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2060"/>
                </a:solidFill>
                <a:effectLst/>
                <a:uLnTx/>
                <a:uFillTx/>
                <a:ea typeface="+mn-ea"/>
                <a:cs typeface="Varela Round"/>
              </a:rPr>
              <a:t>מלאו את פרטי השיעור, המקצוע והמורה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2060"/>
                </a:solidFill>
                <a:effectLst/>
                <a:uLnTx/>
                <a:uFillTx/>
                <a:ea typeface="+mn-ea"/>
                <a:cs typeface="Varela Round"/>
              </a:rPr>
              <a:t>(אין צורך להשאיר את הכיתובים "שם השיעור" , "המקצוע", מחקו אותם וכתבו רק את הפרטים עצמם). </a:t>
            </a:r>
            <a:endParaRPr kumimoji="0" lang="en-US" sz="1800" b="0" i="0" u="none" strike="noStrike" kern="1200" cap="none" spc="0" normalizeH="0" baseline="0" noProof="0" dirty="0">
              <a:ln>
                <a:noFill/>
              </a:ln>
              <a:solidFill>
                <a:srgbClr val="002060"/>
              </a:solidFill>
              <a:effectLst/>
              <a:uLnTx/>
              <a:uFillTx/>
              <a:ea typeface="+mn-ea"/>
              <a:cs typeface="Varela Roun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73E1825-A7AF-4CA8-9219-F724D327F70D}"/>
              </a:ext>
            </a:extLst>
          </p:cNvPr>
          <p:cNvSpPr>
            <a:spLocks noGrp="1"/>
          </p:cNvSpPr>
          <p:nvPr>
            <p:ph type="title"/>
          </p:nvPr>
        </p:nvSpPr>
        <p:spPr/>
        <p:txBody>
          <a:bodyPr/>
          <a:lstStyle/>
          <a:p>
            <a:r>
              <a:rPr lang="he-IL" dirty="0"/>
              <a:t>תרגיל לדוגמה</a:t>
            </a:r>
          </a:p>
        </p:txBody>
      </p:sp>
      <p:sp>
        <p:nvSpPr>
          <p:cNvPr id="3" name="מציין מיקום תוכן 2">
            <a:extLst>
              <a:ext uri="{FF2B5EF4-FFF2-40B4-BE49-F238E27FC236}">
                <a16:creationId xmlns:a16="http://schemas.microsoft.com/office/drawing/2014/main" id="{AA0FF563-CA54-48F4-8EBF-610699AB9706}"/>
              </a:ext>
            </a:extLst>
          </p:cNvPr>
          <p:cNvSpPr>
            <a:spLocks noGrp="1"/>
          </p:cNvSpPr>
          <p:nvPr>
            <p:ph idx="1"/>
          </p:nvPr>
        </p:nvSpPr>
        <p:spPr/>
        <p:txBody>
          <a:bodyPr/>
          <a:lstStyle/>
          <a:p>
            <a:pPr marL="0" indent="0">
              <a:buNone/>
            </a:pPr>
            <a:r>
              <a:rPr lang="he-IL" dirty="0"/>
              <a:t> בנק מציע הלוואה בסך 6,000 ₪ בריבית שנתית  של 3%.ההלוואה תוחזר ב- 3 תשלומים על פי לוח סילוקין רגיל או פשוט (החזר קרן קבוע). חשב והצג את לוח הסילוקין של הלוואה זו.</a:t>
            </a:r>
          </a:p>
          <a:p>
            <a:pPr marL="0" indent="0">
              <a:buNone/>
            </a:pPr>
            <a:endParaRPr lang="he-IL" dirty="0"/>
          </a:p>
          <a:p>
            <a:pPr marL="0" indent="0">
              <a:buNone/>
            </a:pPr>
            <a:endParaRPr lang="he-IL" dirty="0"/>
          </a:p>
          <a:p>
            <a:pPr marL="0" indent="0">
              <a:buNone/>
            </a:pPr>
            <a:endParaRPr lang="he-IL" dirty="0"/>
          </a:p>
        </p:txBody>
      </p:sp>
      <p:graphicFrame>
        <p:nvGraphicFramePr>
          <p:cNvPr id="6" name="טבלה 6">
            <a:extLst>
              <a:ext uri="{FF2B5EF4-FFF2-40B4-BE49-F238E27FC236}">
                <a16:creationId xmlns:a16="http://schemas.microsoft.com/office/drawing/2014/main" id="{9E77C538-DBCA-4036-AE69-3E9646609495}"/>
              </a:ext>
            </a:extLst>
          </p:cNvPr>
          <p:cNvGraphicFramePr>
            <a:graphicFrameLocks noGrp="1"/>
          </p:cNvGraphicFramePr>
          <p:nvPr>
            <p:extLst>
              <p:ext uri="{D42A27DB-BD31-4B8C-83A1-F6EECF244321}">
                <p14:modId xmlns:p14="http://schemas.microsoft.com/office/powerpoint/2010/main" val="2255354851"/>
              </p:ext>
            </p:extLst>
          </p:nvPr>
        </p:nvGraphicFramePr>
        <p:xfrm>
          <a:off x="1742355" y="2974019"/>
          <a:ext cx="7685730" cy="3062900"/>
        </p:xfrm>
        <a:graphic>
          <a:graphicData uri="http://schemas.openxmlformats.org/drawingml/2006/table">
            <a:tbl>
              <a:tblPr rtl="1" firstRow="1" bandRow="1">
                <a:tableStyleId>{5C22544A-7EE6-4342-B048-85BDC9FD1C3A}</a:tableStyleId>
              </a:tblPr>
              <a:tblGrid>
                <a:gridCol w="1537146">
                  <a:extLst>
                    <a:ext uri="{9D8B030D-6E8A-4147-A177-3AD203B41FA5}">
                      <a16:colId xmlns:a16="http://schemas.microsoft.com/office/drawing/2014/main" val="3854217591"/>
                    </a:ext>
                  </a:extLst>
                </a:gridCol>
                <a:gridCol w="1537146">
                  <a:extLst>
                    <a:ext uri="{9D8B030D-6E8A-4147-A177-3AD203B41FA5}">
                      <a16:colId xmlns:a16="http://schemas.microsoft.com/office/drawing/2014/main" val="4035080886"/>
                    </a:ext>
                  </a:extLst>
                </a:gridCol>
                <a:gridCol w="1537146">
                  <a:extLst>
                    <a:ext uri="{9D8B030D-6E8A-4147-A177-3AD203B41FA5}">
                      <a16:colId xmlns:a16="http://schemas.microsoft.com/office/drawing/2014/main" val="3142205979"/>
                    </a:ext>
                  </a:extLst>
                </a:gridCol>
                <a:gridCol w="1537146">
                  <a:extLst>
                    <a:ext uri="{9D8B030D-6E8A-4147-A177-3AD203B41FA5}">
                      <a16:colId xmlns:a16="http://schemas.microsoft.com/office/drawing/2014/main" val="1739426356"/>
                    </a:ext>
                  </a:extLst>
                </a:gridCol>
                <a:gridCol w="1537146">
                  <a:extLst>
                    <a:ext uri="{9D8B030D-6E8A-4147-A177-3AD203B41FA5}">
                      <a16:colId xmlns:a16="http://schemas.microsoft.com/office/drawing/2014/main" val="2925402727"/>
                    </a:ext>
                  </a:extLst>
                </a:gridCol>
              </a:tblGrid>
              <a:tr h="683181">
                <a:tc>
                  <a:txBody>
                    <a:bodyPr/>
                    <a:lstStyle/>
                    <a:p>
                      <a:pPr algn="ctr" rtl="1"/>
                      <a:r>
                        <a:rPr lang="he-IL" sz="2000" dirty="0">
                          <a:latin typeface="David" panose="020E0502060401010101" pitchFamily="34" charset="-79"/>
                          <a:cs typeface="Varela Round" panose="00000500000000000000"/>
                        </a:rPr>
                        <a:t>תאריך/מס' תשלום</a:t>
                      </a:r>
                    </a:p>
                  </a:txBody>
                  <a:tcPr/>
                </a:tc>
                <a:tc>
                  <a:txBody>
                    <a:bodyPr/>
                    <a:lstStyle/>
                    <a:p>
                      <a:pPr algn="ctr" rtl="1"/>
                      <a:r>
                        <a:rPr lang="he-IL" sz="2000" dirty="0">
                          <a:latin typeface="David" panose="020E0502060401010101" pitchFamily="34" charset="-79"/>
                          <a:cs typeface="Varela Round" panose="00000500000000000000"/>
                        </a:rPr>
                        <a:t>תשלום קרן</a:t>
                      </a:r>
                    </a:p>
                  </a:txBody>
                  <a:tcPr/>
                </a:tc>
                <a:tc>
                  <a:txBody>
                    <a:bodyPr/>
                    <a:lstStyle/>
                    <a:p>
                      <a:pPr algn="ctr" rtl="1"/>
                      <a:r>
                        <a:rPr lang="he-IL" sz="2000" dirty="0">
                          <a:latin typeface="David" panose="020E0502060401010101" pitchFamily="34" charset="-79"/>
                          <a:cs typeface="Varela Round" panose="00000500000000000000"/>
                        </a:rPr>
                        <a:t>תשלום ריבית</a:t>
                      </a:r>
                    </a:p>
                  </a:txBody>
                  <a:tcPr/>
                </a:tc>
                <a:tc>
                  <a:txBody>
                    <a:bodyPr/>
                    <a:lstStyle/>
                    <a:p>
                      <a:pPr algn="ctr" rtl="1"/>
                      <a:r>
                        <a:rPr lang="he-IL" sz="2000" dirty="0">
                          <a:latin typeface="David" panose="020E0502060401010101" pitchFamily="34" charset="-79"/>
                          <a:cs typeface="Varela Round" panose="00000500000000000000"/>
                        </a:rPr>
                        <a:t>סה"כ תשלום</a:t>
                      </a:r>
                    </a:p>
                  </a:txBody>
                  <a:tcPr/>
                </a:tc>
                <a:tc>
                  <a:txBody>
                    <a:bodyPr/>
                    <a:lstStyle/>
                    <a:p>
                      <a:pPr algn="ctr" rtl="1"/>
                      <a:r>
                        <a:rPr lang="he-IL" sz="2000" dirty="0">
                          <a:latin typeface="David" panose="020E0502060401010101" pitchFamily="34" charset="-79"/>
                          <a:cs typeface="Varela Round" panose="00000500000000000000"/>
                        </a:rPr>
                        <a:t>יתרת קרן</a:t>
                      </a:r>
                    </a:p>
                  </a:txBody>
                  <a:tcPr/>
                </a:tc>
                <a:extLst>
                  <a:ext uri="{0D108BD9-81ED-4DB2-BD59-A6C34878D82A}">
                    <a16:rowId xmlns:a16="http://schemas.microsoft.com/office/drawing/2014/main" val="1324092928"/>
                  </a:ext>
                </a:extLst>
              </a:tr>
              <a:tr h="472372">
                <a:tc>
                  <a:txBody>
                    <a:bodyPr/>
                    <a:lstStyle/>
                    <a:p>
                      <a:pPr rtl="1"/>
                      <a:endParaRPr lang="he-IL" dirty="0"/>
                    </a:p>
                  </a:txBody>
                  <a:tcPr/>
                </a:tc>
                <a:tc>
                  <a:txBody>
                    <a:bodyPr/>
                    <a:lstStyle/>
                    <a:p>
                      <a:pPr algn="ctr" rtl="1"/>
                      <a:endParaRPr lang="he-IL" dirty="0"/>
                    </a:p>
                  </a:txBody>
                  <a:tcPr/>
                </a:tc>
                <a:tc>
                  <a:txBody>
                    <a:bodyPr/>
                    <a:lstStyle/>
                    <a:p>
                      <a:pPr algn="ctr" rtl="1"/>
                      <a:r>
                        <a:rPr lang="he-IL" dirty="0"/>
                        <a:t>*</a:t>
                      </a:r>
                    </a:p>
                  </a:txBody>
                  <a:tcPr/>
                </a:tc>
                <a:tc>
                  <a:txBody>
                    <a:bodyPr/>
                    <a:lstStyle/>
                    <a:p>
                      <a:pPr algn="ctr" rtl="1"/>
                      <a:endParaRPr lang="he-IL" dirty="0"/>
                    </a:p>
                  </a:txBody>
                  <a:tcPr/>
                </a:tc>
                <a:tc>
                  <a:txBody>
                    <a:bodyPr/>
                    <a:lstStyle/>
                    <a:p>
                      <a:pPr algn="ctr" rtl="1"/>
                      <a:r>
                        <a:rPr lang="he-IL" dirty="0"/>
                        <a:t>6,000</a:t>
                      </a:r>
                    </a:p>
                  </a:txBody>
                  <a:tcPr/>
                </a:tc>
                <a:extLst>
                  <a:ext uri="{0D108BD9-81ED-4DB2-BD59-A6C34878D82A}">
                    <a16:rowId xmlns:a16="http://schemas.microsoft.com/office/drawing/2014/main" val="4073593320"/>
                  </a:ext>
                </a:extLst>
              </a:tr>
              <a:tr h="472372">
                <a:tc>
                  <a:txBody>
                    <a:bodyPr/>
                    <a:lstStyle/>
                    <a:p>
                      <a:pPr algn="ctr" rtl="1"/>
                      <a:r>
                        <a:rPr lang="he-IL" dirty="0"/>
                        <a:t>1</a:t>
                      </a:r>
                    </a:p>
                  </a:txBody>
                  <a:tcPr/>
                </a:tc>
                <a:tc>
                  <a:txBody>
                    <a:bodyPr/>
                    <a:lstStyle/>
                    <a:p>
                      <a:pPr algn="ctr" rtl="1"/>
                      <a:r>
                        <a:rPr lang="he-IL" dirty="0"/>
                        <a:t>2,000</a:t>
                      </a:r>
                    </a:p>
                  </a:txBody>
                  <a:tcPr/>
                </a:tc>
                <a:tc>
                  <a:txBody>
                    <a:bodyPr/>
                    <a:lstStyle/>
                    <a:p>
                      <a:pPr algn="ctr" rtl="1"/>
                      <a:r>
                        <a:rPr lang="he-IL" dirty="0"/>
                        <a:t>180</a:t>
                      </a:r>
                    </a:p>
                  </a:txBody>
                  <a:tcPr/>
                </a:tc>
                <a:tc>
                  <a:txBody>
                    <a:bodyPr/>
                    <a:lstStyle/>
                    <a:p>
                      <a:pPr algn="ctr" rtl="1"/>
                      <a:r>
                        <a:rPr lang="he-IL" dirty="0"/>
                        <a:t>2,180</a:t>
                      </a:r>
                    </a:p>
                  </a:txBody>
                  <a:tcPr/>
                </a:tc>
                <a:tc>
                  <a:txBody>
                    <a:bodyPr/>
                    <a:lstStyle/>
                    <a:p>
                      <a:pPr algn="ctr" rtl="1"/>
                      <a:r>
                        <a:rPr lang="he-IL" dirty="0"/>
                        <a:t>4,000</a:t>
                      </a:r>
                    </a:p>
                  </a:txBody>
                  <a:tcPr/>
                </a:tc>
                <a:extLst>
                  <a:ext uri="{0D108BD9-81ED-4DB2-BD59-A6C34878D82A}">
                    <a16:rowId xmlns:a16="http://schemas.microsoft.com/office/drawing/2014/main" val="3089662902"/>
                  </a:ext>
                </a:extLst>
              </a:tr>
              <a:tr h="472372">
                <a:tc>
                  <a:txBody>
                    <a:bodyPr/>
                    <a:lstStyle/>
                    <a:p>
                      <a:pPr algn="ctr" rtl="1"/>
                      <a:r>
                        <a:rPr lang="he-IL" dirty="0"/>
                        <a:t>2</a:t>
                      </a:r>
                    </a:p>
                  </a:txBody>
                  <a:tcPr/>
                </a:tc>
                <a:tc>
                  <a:txBody>
                    <a:bodyPr/>
                    <a:lstStyle/>
                    <a:p>
                      <a:pPr algn="ctr" rtl="1"/>
                      <a:r>
                        <a:rPr lang="he-IL" dirty="0"/>
                        <a:t>2,000</a:t>
                      </a:r>
                    </a:p>
                  </a:txBody>
                  <a:tcPr/>
                </a:tc>
                <a:tc>
                  <a:txBody>
                    <a:bodyPr/>
                    <a:lstStyle/>
                    <a:p>
                      <a:pPr algn="ctr" rtl="1"/>
                      <a:r>
                        <a:rPr lang="he-IL" dirty="0"/>
                        <a:t>120</a:t>
                      </a:r>
                    </a:p>
                  </a:txBody>
                  <a:tcPr/>
                </a:tc>
                <a:tc>
                  <a:txBody>
                    <a:bodyPr/>
                    <a:lstStyle/>
                    <a:p>
                      <a:pPr algn="ctr" rtl="1"/>
                      <a:r>
                        <a:rPr lang="he-IL" dirty="0"/>
                        <a:t>2,120</a:t>
                      </a:r>
                    </a:p>
                  </a:txBody>
                  <a:tcPr/>
                </a:tc>
                <a:tc>
                  <a:txBody>
                    <a:bodyPr/>
                    <a:lstStyle/>
                    <a:p>
                      <a:pPr algn="ctr" rtl="1"/>
                      <a:r>
                        <a:rPr lang="he-IL" dirty="0"/>
                        <a:t>2,000</a:t>
                      </a:r>
                    </a:p>
                  </a:txBody>
                  <a:tcPr/>
                </a:tc>
                <a:extLst>
                  <a:ext uri="{0D108BD9-81ED-4DB2-BD59-A6C34878D82A}">
                    <a16:rowId xmlns:a16="http://schemas.microsoft.com/office/drawing/2014/main" val="2960254691"/>
                  </a:ext>
                </a:extLst>
              </a:tr>
              <a:tr h="472372">
                <a:tc>
                  <a:txBody>
                    <a:bodyPr/>
                    <a:lstStyle/>
                    <a:p>
                      <a:pPr algn="ctr" rtl="1"/>
                      <a:r>
                        <a:rPr lang="he-IL" dirty="0"/>
                        <a:t>3</a:t>
                      </a:r>
                    </a:p>
                  </a:txBody>
                  <a:tcPr/>
                </a:tc>
                <a:tc>
                  <a:txBody>
                    <a:bodyPr/>
                    <a:lstStyle/>
                    <a:p>
                      <a:pPr algn="ctr" rtl="1"/>
                      <a:r>
                        <a:rPr lang="he-IL" dirty="0"/>
                        <a:t>2,000</a:t>
                      </a:r>
                    </a:p>
                  </a:txBody>
                  <a:tcPr/>
                </a:tc>
                <a:tc>
                  <a:txBody>
                    <a:bodyPr/>
                    <a:lstStyle/>
                    <a:p>
                      <a:pPr algn="ctr" rtl="1"/>
                      <a:r>
                        <a:rPr lang="he-IL" dirty="0"/>
                        <a:t>60</a:t>
                      </a:r>
                    </a:p>
                  </a:txBody>
                  <a:tcPr/>
                </a:tc>
                <a:tc>
                  <a:txBody>
                    <a:bodyPr/>
                    <a:lstStyle/>
                    <a:p>
                      <a:pPr algn="ctr" rtl="1"/>
                      <a:r>
                        <a:rPr lang="he-IL" dirty="0"/>
                        <a:t>2,060</a:t>
                      </a:r>
                    </a:p>
                  </a:txBody>
                  <a:tcPr/>
                </a:tc>
                <a:tc>
                  <a:txBody>
                    <a:bodyPr/>
                    <a:lstStyle/>
                    <a:p>
                      <a:pPr algn="ctr" rtl="1"/>
                      <a:r>
                        <a:rPr lang="he-IL" dirty="0"/>
                        <a:t>0</a:t>
                      </a:r>
                    </a:p>
                  </a:txBody>
                  <a:tcPr/>
                </a:tc>
                <a:extLst>
                  <a:ext uri="{0D108BD9-81ED-4DB2-BD59-A6C34878D82A}">
                    <a16:rowId xmlns:a16="http://schemas.microsoft.com/office/drawing/2014/main" val="1851001986"/>
                  </a:ext>
                </a:extLst>
              </a:tr>
              <a:tr h="472372">
                <a:tc>
                  <a:txBody>
                    <a:bodyPr/>
                    <a:lstStyle/>
                    <a:p>
                      <a:pPr algn="ctr" rtl="1"/>
                      <a:r>
                        <a:rPr lang="he-IL" dirty="0"/>
                        <a:t>סה"כ</a:t>
                      </a:r>
                    </a:p>
                  </a:txBody>
                  <a:tcPr/>
                </a:tc>
                <a:tc>
                  <a:txBody>
                    <a:bodyPr/>
                    <a:lstStyle/>
                    <a:p>
                      <a:pPr algn="ctr" rtl="1"/>
                      <a:r>
                        <a:rPr lang="he-IL" dirty="0"/>
                        <a:t>6,000</a:t>
                      </a:r>
                    </a:p>
                  </a:txBody>
                  <a:tcPr/>
                </a:tc>
                <a:tc>
                  <a:txBody>
                    <a:bodyPr/>
                    <a:lstStyle/>
                    <a:p>
                      <a:pPr algn="ctr" rtl="1"/>
                      <a:r>
                        <a:rPr lang="he-IL" dirty="0"/>
                        <a:t>360</a:t>
                      </a:r>
                    </a:p>
                  </a:txBody>
                  <a:tcPr/>
                </a:tc>
                <a:tc>
                  <a:txBody>
                    <a:bodyPr/>
                    <a:lstStyle/>
                    <a:p>
                      <a:pPr algn="ctr" rtl="1"/>
                      <a:r>
                        <a:rPr lang="he-IL" dirty="0"/>
                        <a:t>6,360</a:t>
                      </a:r>
                    </a:p>
                  </a:txBody>
                  <a:tcPr/>
                </a:tc>
                <a:tc>
                  <a:txBody>
                    <a:bodyPr/>
                    <a:lstStyle/>
                    <a:p>
                      <a:pPr algn="ctr" rtl="1"/>
                      <a:endParaRPr lang="he-IL" dirty="0"/>
                    </a:p>
                  </a:txBody>
                  <a:tcPr/>
                </a:tc>
                <a:extLst>
                  <a:ext uri="{0D108BD9-81ED-4DB2-BD59-A6C34878D82A}">
                    <a16:rowId xmlns:a16="http://schemas.microsoft.com/office/drawing/2014/main" val="3353345338"/>
                  </a:ext>
                </a:extLst>
              </a:tr>
            </a:tbl>
          </a:graphicData>
        </a:graphic>
      </p:graphicFrame>
      <p:sp>
        <p:nvSpPr>
          <p:cNvPr id="8" name="מלבן 7">
            <a:extLst>
              <a:ext uri="{FF2B5EF4-FFF2-40B4-BE49-F238E27FC236}">
                <a16:creationId xmlns:a16="http://schemas.microsoft.com/office/drawing/2014/main" id="{B0F4433B-B246-47B7-A9A6-53112FAF87F4}"/>
              </a:ext>
            </a:extLst>
          </p:cNvPr>
          <p:cNvSpPr/>
          <p:nvPr/>
        </p:nvSpPr>
        <p:spPr>
          <a:xfrm>
            <a:off x="9765437" y="2974019"/>
            <a:ext cx="2290439" cy="1411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ctr">
              <a:buFont typeface="Arial" panose="020B0604020202020204" pitchFamily="34" charset="0"/>
              <a:buChar char="•"/>
            </a:pPr>
            <a:r>
              <a:rPr lang="en-US" dirty="0"/>
              <a:t>k*r</a:t>
            </a:r>
          </a:p>
          <a:p>
            <a:pPr algn="ctr"/>
            <a:r>
              <a:rPr lang="en-US" dirty="0"/>
              <a:t>6,000*.03=180</a:t>
            </a:r>
          </a:p>
          <a:p>
            <a:pPr algn="ctr"/>
            <a:r>
              <a:rPr lang="en-US" dirty="0"/>
              <a:t>4,000*.03=120</a:t>
            </a:r>
          </a:p>
          <a:p>
            <a:pPr algn="ctr"/>
            <a:r>
              <a:rPr lang="en-US" dirty="0"/>
              <a:t>2,000*.03=60</a:t>
            </a:r>
          </a:p>
          <a:p>
            <a:pPr algn="ctr"/>
            <a:endParaRPr lang="he-IL" dirty="0"/>
          </a:p>
        </p:txBody>
      </p:sp>
    </p:spTree>
    <p:extLst>
      <p:ext uri="{BB962C8B-B14F-4D97-AF65-F5344CB8AC3E}">
        <p14:creationId xmlns:p14="http://schemas.microsoft.com/office/powerpoint/2010/main" val="1932863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73E1825-A7AF-4CA8-9219-F724D327F70D}"/>
              </a:ext>
            </a:extLst>
          </p:cNvPr>
          <p:cNvSpPr>
            <a:spLocks noGrp="1"/>
          </p:cNvSpPr>
          <p:nvPr>
            <p:ph type="title"/>
          </p:nvPr>
        </p:nvSpPr>
        <p:spPr/>
        <p:txBody>
          <a:bodyPr/>
          <a:lstStyle/>
          <a:p>
            <a:r>
              <a:rPr lang="he-IL" dirty="0"/>
              <a:t>תרגיל</a:t>
            </a:r>
          </a:p>
        </p:txBody>
      </p:sp>
      <p:sp>
        <p:nvSpPr>
          <p:cNvPr id="3" name="מציין מיקום תוכן 2">
            <a:extLst>
              <a:ext uri="{FF2B5EF4-FFF2-40B4-BE49-F238E27FC236}">
                <a16:creationId xmlns:a16="http://schemas.microsoft.com/office/drawing/2014/main" id="{AA0FF563-CA54-48F4-8EBF-610699AB9706}"/>
              </a:ext>
            </a:extLst>
          </p:cNvPr>
          <p:cNvSpPr>
            <a:spLocks noGrp="1"/>
          </p:cNvSpPr>
          <p:nvPr>
            <p:ph idx="1"/>
          </p:nvPr>
        </p:nvSpPr>
        <p:spPr>
          <a:xfrm>
            <a:off x="515274" y="852256"/>
            <a:ext cx="8031962" cy="5023501"/>
          </a:xfrm>
        </p:spPr>
        <p:txBody>
          <a:bodyPr/>
          <a:lstStyle/>
          <a:p>
            <a:pPr marL="0" indent="0">
              <a:buNone/>
            </a:pPr>
            <a:r>
              <a:rPr lang="he-IL" dirty="0"/>
              <a:t> ישראל קיבל הלוואה בסך 15,000 ₪ בריבית שנתית  של 2%. ההלוואה תוחזר ב- 5 תשלומים על פי לוח סילוקין רגיל או פשוט (החזר קרן קבוע). חשב והצג את לוח הסילוקין של הלוואה זו.</a:t>
            </a:r>
          </a:p>
          <a:p>
            <a:pPr marL="0" indent="0">
              <a:buNone/>
            </a:pPr>
            <a:endParaRPr lang="he-IL" dirty="0"/>
          </a:p>
          <a:p>
            <a:pPr marL="0" indent="0">
              <a:buNone/>
            </a:pPr>
            <a:endParaRPr lang="he-IL" dirty="0"/>
          </a:p>
          <a:p>
            <a:pPr marL="0" indent="0">
              <a:buNone/>
            </a:pPr>
            <a:endParaRPr lang="he-IL" dirty="0"/>
          </a:p>
        </p:txBody>
      </p:sp>
      <p:graphicFrame>
        <p:nvGraphicFramePr>
          <p:cNvPr id="6" name="טבלה 6">
            <a:extLst>
              <a:ext uri="{FF2B5EF4-FFF2-40B4-BE49-F238E27FC236}">
                <a16:creationId xmlns:a16="http://schemas.microsoft.com/office/drawing/2014/main" id="{9E77C538-DBCA-4036-AE69-3E9646609495}"/>
              </a:ext>
            </a:extLst>
          </p:cNvPr>
          <p:cNvGraphicFramePr>
            <a:graphicFrameLocks noGrp="1"/>
          </p:cNvGraphicFramePr>
          <p:nvPr>
            <p:extLst>
              <p:ext uri="{D42A27DB-BD31-4B8C-83A1-F6EECF244321}">
                <p14:modId xmlns:p14="http://schemas.microsoft.com/office/powerpoint/2010/main" val="3761689153"/>
              </p:ext>
            </p:extLst>
          </p:nvPr>
        </p:nvGraphicFramePr>
        <p:xfrm>
          <a:off x="515272" y="3183353"/>
          <a:ext cx="8104150" cy="3674647"/>
        </p:xfrm>
        <a:graphic>
          <a:graphicData uri="http://schemas.openxmlformats.org/drawingml/2006/table">
            <a:tbl>
              <a:tblPr rtl="1" firstRow="1" bandRow="1">
                <a:tableStyleId>{5C22544A-7EE6-4342-B048-85BDC9FD1C3A}</a:tableStyleId>
              </a:tblPr>
              <a:tblGrid>
                <a:gridCol w="1620830">
                  <a:extLst>
                    <a:ext uri="{9D8B030D-6E8A-4147-A177-3AD203B41FA5}">
                      <a16:colId xmlns:a16="http://schemas.microsoft.com/office/drawing/2014/main" val="3854217591"/>
                    </a:ext>
                  </a:extLst>
                </a:gridCol>
                <a:gridCol w="1620830">
                  <a:extLst>
                    <a:ext uri="{9D8B030D-6E8A-4147-A177-3AD203B41FA5}">
                      <a16:colId xmlns:a16="http://schemas.microsoft.com/office/drawing/2014/main" val="4035080886"/>
                    </a:ext>
                  </a:extLst>
                </a:gridCol>
                <a:gridCol w="1620830">
                  <a:extLst>
                    <a:ext uri="{9D8B030D-6E8A-4147-A177-3AD203B41FA5}">
                      <a16:colId xmlns:a16="http://schemas.microsoft.com/office/drawing/2014/main" val="3142205979"/>
                    </a:ext>
                  </a:extLst>
                </a:gridCol>
                <a:gridCol w="1620830">
                  <a:extLst>
                    <a:ext uri="{9D8B030D-6E8A-4147-A177-3AD203B41FA5}">
                      <a16:colId xmlns:a16="http://schemas.microsoft.com/office/drawing/2014/main" val="1739426356"/>
                    </a:ext>
                  </a:extLst>
                </a:gridCol>
                <a:gridCol w="1620830">
                  <a:extLst>
                    <a:ext uri="{9D8B030D-6E8A-4147-A177-3AD203B41FA5}">
                      <a16:colId xmlns:a16="http://schemas.microsoft.com/office/drawing/2014/main" val="2925402727"/>
                    </a:ext>
                  </a:extLst>
                </a:gridCol>
              </a:tblGrid>
              <a:tr h="641200">
                <a:tc>
                  <a:txBody>
                    <a:bodyPr/>
                    <a:lstStyle/>
                    <a:p>
                      <a:pPr algn="ctr" rtl="1"/>
                      <a:r>
                        <a:rPr lang="he-IL" sz="2000" dirty="0">
                          <a:latin typeface="David" panose="020E0502060401010101" pitchFamily="34" charset="-79"/>
                          <a:cs typeface="Varela Round" panose="00000500000000000000"/>
                        </a:rPr>
                        <a:t>תאריך/מס' תשלום</a:t>
                      </a:r>
                    </a:p>
                  </a:txBody>
                  <a:tcPr/>
                </a:tc>
                <a:tc>
                  <a:txBody>
                    <a:bodyPr/>
                    <a:lstStyle/>
                    <a:p>
                      <a:pPr algn="ctr" rtl="1"/>
                      <a:r>
                        <a:rPr lang="he-IL" sz="2000" dirty="0">
                          <a:latin typeface="David" panose="020E0502060401010101" pitchFamily="34" charset="-79"/>
                          <a:cs typeface="Varela Round" panose="00000500000000000000"/>
                        </a:rPr>
                        <a:t>תשלום קרן</a:t>
                      </a:r>
                    </a:p>
                  </a:txBody>
                  <a:tcPr/>
                </a:tc>
                <a:tc>
                  <a:txBody>
                    <a:bodyPr/>
                    <a:lstStyle/>
                    <a:p>
                      <a:pPr algn="ctr" rtl="1"/>
                      <a:r>
                        <a:rPr lang="he-IL" sz="2000" dirty="0">
                          <a:latin typeface="David" panose="020E0502060401010101" pitchFamily="34" charset="-79"/>
                          <a:cs typeface="Varela Round" panose="00000500000000000000"/>
                        </a:rPr>
                        <a:t>תשלום ריבית</a:t>
                      </a:r>
                    </a:p>
                  </a:txBody>
                  <a:tcPr/>
                </a:tc>
                <a:tc>
                  <a:txBody>
                    <a:bodyPr/>
                    <a:lstStyle/>
                    <a:p>
                      <a:pPr algn="ctr" rtl="1"/>
                      <a:r>
                        <a:rPr lang="he-IL" sz="2000" dirty="0">
                          <a:latin typeface="David" panose="020E0502060401010101" pitchFamily="34" charset="-79"/>
                          <a:cs typeface="Varela Round" panose="00000500000000000000"/>
                        </a:rPr>
                        <a:t>סה"כ תשלום</a:t>
                      </a:r>
                    </a:p>
                  </a:txBody>
                  <a:tcPr/>
                </a:tc>
                <a:tc>
                  <a:txBody>
                    <a:bodyPr/>
                    <a:lstStyle/>
                    <a:p>
                      <a:pPr algn="ctr" rtl="1"/>
                      <a:r>
                        <a:rPr lang="he-IL" sz="2000" dirty="0">
                          <a:latin typeface="David" panose="020E0502060401010101" pitchFamily="34" charset="-79"/>
                          <a:cs typeface="Varela Round" panose="00000500000000000000"/>
                        </a:rPr>
                        <a:t>יתרת קרן</a:t>
                      </a:r>
                    </a:p>
                  </a:txBody>
                  <a:tcPr/>
                </a:tc>
                <a:extLst>
                  <a:ext uri="{0D108BD9-81ED-4DB2-BD59-A6C34878D82A}">
                    <a16:rowId xmlns:a16="http://schemas.microsoft.com/office/drawing/2014/main" val="1324092928"/>
                  </a:ext>
                </a:extLst>
              </a:tr>
              <a:tr h="424801">
                <a:tc>
                  <a:txBody>
                    <a:bodyPr/>
                    <a:lstStyle/>
                    <a:p>
                      <a:pPr rtl="1"/>
                      <a:endParaRPr lang="he-IL" dirty="0"/>
                    </a:p>
                  </a:txBody>
                  <a:tcPr/>
                </a:tc>
                <a:tc>
                  <a:txBody>
                    <a:bodyPr/>
                    <a:lstStyle/>
                    <a:p>
                      <a:pPr algn="ctr" rtl="1"/>
                      <a:endParaRPr lang="he-IL" dirty="0"/>
                    </a:p>
                  </a:txBody>
                  <a:tcPr/>
                </a:tc>
                <a:tc>
                  <a:txBody>
                    <a:bodyPr/>
                    <a:lstStyle/>
                    <a:p>
                      <a:pPr algn="ctr" rtl="1"/>
                      <a:endParaRPr lang="he-IL" dirty="0"/>
                    </a:p>
                  </a:txBody>
                  <a:tcPr/>
                </a:tc>
                <a:tc>
                  <a:txBody>
                    <a:bodyPr/>
                    <a:lstStyle/>
                    <a:p>
                      <a:pPr algn="ctr" rtl="1"/>
                      <a:endParaRPr lang="he-IL" dirty="0"/>
                    </a:p>
                  </a:txBody>
                  <a:tcPr/>
                </a:tc>
                <a:tc>
                  <a:txBody>
                    <a:bodyPr/>
                    <a:lstStyle/>
                    <a:p>
                      <a:pPr algn="ctr" rtl="1"/>
                      <a:r>
                        <a:rPr lang="he-IL" dirty="0"/>
                        <a:t>15,000</a:t>
                      </a:r>
                    </a:p>
                  </a:txBody>
                  <a:tcPr/>
                </a:tc>
                <a:extLst>
                  <a:ext uri="{0D108BD9-81ED-4DB2-BD59-A6C34878D82A}">
                    <a16:rowId xmlns:a16="http://schemas.microsoft.com/office/drawing/2014/main" val="4073593320"/>
                  </a:ext>
                </a:extLst>
              </a:tr>
              <a:tr h="424801">
                <a:tc>
                  <a:txBody>
                    <a:bodyPr/>
                    <a:lstStyle/>
                    <a:p>
                      <a:pPr algn="ctr" rtl="1"/>
                      <a:r>
                        <a:rPr lang="he-IL" dirty="0"/>
                        <a:t>1</a:t>
                      </a:r>
                    </a:p>
                  </a:txBody>
                  <a:tcPr/>
                </a:tc>
                <a:tc>
                  <a:txBody>
                    <a:bodyPr/>
                    <a:lstStyle/>
                    <a:p>
                      <a:pPr algn="ctr" rtl="1"/>
                      <a:r>
                        <a:rPr lang="he-IL" dirty="0"/>
                        <a:t>3,000</a:t>
                      </a:r>
                    </a:p>
                  </a:txBody>
                  <a:tcPr/>
                </a:tc>
                <a:tc>
                  <a:txBody>
                    <a:bodyPr/>
                    <a:lstStyle/>
                    <a:p>
                      <a:pPr algn="ctr" rtl="1"/>
                      <a:r>
                        <a:rPr lang="he-IL" dirty="0"/>
                        <a:t>300</a:t>
                      </a:r>
                    </a:p>
                  </a:txBody>
                  <a:tcPr/>
                </a:tc>
                <a:tc>
                  <a:txBody>
                    <a:bodyPr/>
                    <a:lstStyle/>
                    <a:p>
                      <a:pPr algn="ctr" rtl="1"/>
                      <a:r>
                        <a:rPr lang="he-IL" dirty="0"/>
                        <a:t>3,300</a:t>
                      </a:r>
                    </a:p>
                  </a:txBody>
                  <a:tcPr/>
                </a:tc>
                <a:tc>
                  <a:txBody>
                    <a:bodyPr/>
                    <a:lstStyle/>
                    <a:p>
                      <a:pPr algn="ctr" rtl="1"/>
                      <a:r>
                        <a:rPr lang="he-IL" dirty="0"/>
                        <a:t>12,000</a:t>
                      </a:r>
                    </a:p>
                  </a:txBody>
                  <a:tcPr/>
                </a:tc>
                <a:extLst>
                  <a:ext uri="{0D108BD9-81ED-4DB2-BD59-A6C34878D82A}">
                    <a16:rowId xmlns:a16="http://schemas.microsoft.com/office/drawing/2014/main" val="3089662902"/>
                  </a:ext>
                </a:extLst>
              </a:tr>
              <a:tr h="424801">
                <a:tc>
                  <a:txBody>
                    <a:bodyPr/>
                    <a:lstStyle/>
                    <a:p>
                      <a:pPr algn="ctr" rtl="1"/>
                      <a:r>
                        <a:rPr lang="he-IL" dirty="0"/>
                        <a:t>2</a:t>
                      </a:r>
                    </a:p>
                  </a:txBody>
                  <a:tcPr/>
                </a:tc>
                <a:tc>
                  <a:txBody>
                    <a:bodyPr/>
                    <a:lstStyle/>
                    <a:p>
                      <a:pPr algn="ctr" rtl="1"/>
                      <a:r>
                        <a:rPr lang="he-IL" dirty="0"/>
                        <a:t>3,000</a:t>
                      </a:r>
                    </a:p>
                  </a:txBody>
                  <a:tcPr/>
                </a:tc>
                <a:tc>
                  <a:txBody>
                    <a:bodyPr/>
                    <a:lstStyle/>
                    <a:p>
                      <a:pPr algn="ctr" rtl="1"/>
                      <a:r>
                        <a:rPr lang="he-IL" dirty="0"/>
                        <a:t>240</a:t>
                      </a:r>
                    </a:p>
                  </a:txBody>
                  <a:tcPr/>
                </a:tc>
                <a:tc>
                  <a:txBody>
                    <a:bodyPr/>
                    <a:lstStyle/>
                    <a:p>
                      <a:pPr algn="ctr" rtl="1"/>
                      <a:r>
                        <a:rPr lang="he-IL" dirty="0"/>
                        <a:t>3,240</a:t>
                      </a:r>
                    </a:p>
                  </a:txBody>
                  <a:tcPr/>
                </a:tc>
                <a:tc>
                  <a:txBody>
                    <a:bodyPr/>
                    <a:lstStyle/>
                    <a:p>
                      <a:pPr algn="ctr" rtl="1"/>
                      <a:r>
                        <a:rPr lang="he-IL" dirty="0"/>
                        <a:t>9,000</a:t>
                      </a:r>
                    </a:p>
                  </a:txBody>
                  <a:tcPr/>
                </a:tc>
                <a:extLst>
                  <a:ext uri="{0D108BD9-81ED-4DB2-BD59-A6C34878D82A}">
                    <a16:rowId xmlns:a16="http://schemas.microsoft.com/office/drawing/2014/main" val="2960254691"/>
                  </a:ext>
                </a:extLst>
              </a:tr>
              <a:tr h="424801">
                <a:tc>
                  <a:txBody>
                    <a:bodyPr/>
                    <a:lstStyle/>
                    <a:p>
                      <a:pPr algn="ctr" rtl="1"/>
                      <a:r>
                        <a:rPr lang="he-IL" dirty="0"/>
                        <a:t>3</a:t>
                      </a:r>
                    </a:p>
                  </a:txBody>
                  <a:tcPr/>
                </a:tc>
                <a:tc>
                  <a:txBody>
                    <a:bodyPr/>
                    <a:lstStyle/>
                    <a:p>
                      <a:pPr algn="ctr" rtl="1"/>
                      <a:r>
                        <a:rPr lang="he-IL" dirty="0"/>
                        <a:t>3,000</a:t>
                      </a:r>
                    </a:p>
                  </a:txBody>
                  <a:tcPr/>
                </a:tc>
                <a:tc>
                  <a:txBody>
                    <a:bodyPr/>
                    <a:lstStyle/>
                    <a:p>
                      <a:pPr algn="ctr" rtl="1"/>
                      <a:r>
                        <a:rPr lang="he-IL" dirty="0"/>
                        <a:t>180</a:t>
                      </a:r>
                    </a:p>
                  </a:txBody>
                  <a:tcPr/>
                </a:tc>
                <a:tc>
                  <a:txBody>
                    <a:bodyPr/>
                    <a:lstStyle/>
                    <a:p>
                      <a:pPr algn="ctr" rtl="1"/>
                      <a:r>
                        <a:rPr lang="he-IL" dirty="0"/>
                        <a:t>3,180</a:t>
                      </a:r>
                    </a:p>
                  </a:txBody>
                  <a:tcPr/>
                </a:tc>
                <a:tc>
                  <a:txBody>
                    <a:bodyPr/>
                    <a:lstStyle/>
                    <a:p>
                      <a:pPr algn="ctr" rtl="1"/>
                      <a:r>
                        <a:rPr lang="he-IL" dirty="0"/>
                        <a:t>6,000</a:t>
                      </a:r>
                    </a:p>
                  </a:txBody>
                  <a:tcPr/>
                </a:tc>
                <a:extLst>
                  <a:ext uri="{0D108BD9-81ED-4DB2-BD59-A6C34878D82A}">
                    <a16:rowId xmlns:a16="http://schemas.microsoft.com/office/drawing/2014/main" val="1851001986"/>
                  </a:ext>
                </a:extLst>
              </a:tr>
              <a:tr h="424801">
                <a:tc>
                  <a:txBody>
                    <a:bodyPr/>
                    <a:lstStyle/>
                    <a:p>
                      <a:pPr algn="ctr" rtl="1"/>
                      <a:r>
                        <a:rPr lang="he-IL" dirty="0"/>
                        <a:t>4</a:t>
                      </a:r>
                    </a:p>
                  </a:txBody>
                  <a:tcPr/>
                </a:tc>
                <a:tc>
                  <a:txBody>
                    <a:bodyPr/>
                    <a:lstStyle/>
                    <a:p>
                      <a:pPr algn="ctr" rtl="1"/>
                      <a:r>
                        <a:rPr lang="he-IL" dirty="0"/>
                        <a:t>3,000</a:t>
                      </a:r>
                    </a:p>
                  </a:txBody>
                  <a:tcPr/>
                </a:tc>
                <a:tc>
                  <a:txBody>
                    <a:bodyPr/>
                    <a:lstStyle/>
                    <a:p>
                      <a:pPr algn="ctr" rtl="1"/>
                      <a:r>
                        <a:rPr lang="he-IL" dirty="0"/>
                        <a:t>120</a:t>
                      </a:r>
                    </a:p>
                  </a:txBody>
                  <a:tcPr/>
                </a:tc>
                <a:tc>
                  <a:txBody>
                    <a:bodyPr/>
                    <a:lstStyle/>
                    <a:p>
                      <a:pPr algn="ctr" rtl="1"/>
                      <a:r>
                        <a:rPr lang="he-IL" dirty="0"/>
                        <a:t>3,120</a:t>
                      </a:r>
                    </a:p>
                  </a:txBody>
                  <a:tcPr/>
                </a:tc>
                <a:tc>
                  <a:txBody>
                    <a:bodyPr/>
                    <a:lstStyle/>
                    <a:p>
                      <a:pPr algn="ctr" rtl="1"/>
                      <a:r>
                        <a:rPr lang="he-IL" dirty="0"/>
                        <a:t>3,000</a:t>
                      </a:r>
                    </a:p>
                  </a:txBody>
                  <a:tcPr/>
                </a:tc>
                <a:extLst>
                  <a:ext uri="{0D108BD9-81ED-4DB2-BD59-A6C34878D82A}">
                    <a16:rowId xmlns:a16="http://schemas.microsoft.com/office/drawing/2014/main" val="3869221913"/>
                  </a:ext>
                </a:extLst>
              </a:tr>
              <a:tr h="424801">
                <a:tc>
                  <a:txBody>
                    <a:bodyPr/>
                    <a:lstStyle/>
                    <a:p>
                      <a:pPr algn="ctr" rtl="1"/>
                      <a:r>
                        <a:rPr lang="he-IL" dirty="0"/>
                        <a:t>5</a:t>
                      </a:r>
                    </a:p>
                  </a:txBody>
                  <a:tcPr/>
                </a:tc>
                <a:tc>
                  <a:txBody>
                    <a:bodyPr/>
                    <a:lstStyle/>
                    <a:p>
                      <a:pPr algn="ctr" rtl="1"/>
                      <a:r>
                        <a:rPr lang="he-IL" dirty="0"/>
                        <a:t>3,000</a:t>
                      </a:r>
                    </a:p>
                  </a:txBody>
                  <a:tcPr/>
                </a:tc>
                <a:tc>
                  <a:txBody>
                    <a:bodyPr/>
                    <a:lstStyle/>
                    <a:p>
                      <a:pPr algn="ctr" rtl="1"/>
                      <a:r>
                        <a:rPr lang="he-IL" dirty="0"/>
                        <a:t>60</a:t>
                      </a:r>
                    </a:p>
                  </a:txBody>
                  <a:tcPr/>
                </a:tc>
                <a:tc>
                  <a:txBody>
                    <a:bodyPr/>
                    <a:lstStyle/>
                    <a:p>
                      <a:pPr algn="ctr" rtl="1"/>
                      <a:r>
                        <a:rPr lang="he-IL" dirty="0"/>
                        <a:t>3,060</a:t>
                      </a:r>
                    </a:p>
                  </a:txBody>
                  <a:tcPr/>
                </a:tc>
                <a:tc>
                  <a:txBody>
                    <a:bodyPr/>
                    <a:lstStyle/>
                    <a:p>
                      <a:pPr algn="ctr" rtl="1"/>
                      <a:r>
                        <a:rPr lang="he-IL" dirty="0"/>
                        <a:t>0</a:t>
                      </a:r>
                    </a:p>
                  </a:txBody>
                  <a:tcPr/>
                </a:tc>
                <a:extLst>
                  <a:ext uri="{0D108BD9-81ED-4DB2-BD59-A6C34878D82A}">
                    <a16:rowId xmlns:a16="http://schemas.microsoft.com/office/drawing/2014/main" val="2281965283"/>
                  </a:ext>
                </a:extLst>
              </a:tr>
              <a:tr h="424801">
                <a:tc>
                  <a:txBody>
                    <a:bodyPr/>
                    <a:lstStyle/>
                    <a:p>
                      <a:pPr algn="ctr" rtl="1"/>
                      <a:r>
                        <a:rPr lang="he-IL" dirty="0"/>
                        <a:t>סה"כ</a:t>
                      </a:r>
                    </a:p>
                  </a:txBody>
                  <a:tcPr/>
                </a:tc>
                <a:tc>
                  <a:txBody>
                    <a:bodyPr/>
                    <a:lstStyle/>
                    <a:p>
                      <a:pPr algn="ctr" rtl="1"/>
                      <a:r>
                        <a:rPr lang="he-IL" dirty="0"/>
                        <a:t>15,000</a:t>
                      </a:r>
                    </a:p>
                  </a:txBody>
                  <a:tcPr/>
                </a:tc>
                <a:tc>
                  <a:txBody>
                    <a:bodyPr/>
                    <a:lstStyle/>
                    <a:p>
                      <a:pPr algn="ctr" rtl="1"/>
                      <a:r>
                        <a:rPr lang="he-IL" dirty="0"/>
                        <a:t>900</a:t>
                      </a:r>
                    </a:p>
                  </a:txBody>
                  <a:tcPr/>
                </a:tc>
                <a:tc>
                  <a:txBody>
                    <a:bodyPr/>
                    <a:lstStyle/>
                    <a:p>
                      <a:pPr algn="ctr" rtl="1"/>
                      <a:r>
                        <a:rPr lang="he-IL" dirty="0"/>
                        <a:t>15,900</a:t>
                      </a:r>
                    </a:p>
                  </a:txBody>
                  <a:tcPr/>
                </a:tc>
                <a:tc>
                  <a:txBody>
                    <a:bodyPr/>
                    <a:lstStyle/>
                    <a:p>
                      <a:pPr algn="ctr" rtl="1"/>
                      <a:endParaRPr lang="he-IL" dirty="0"/>
                    </a:p>
                  </a:txBody>
                  <a:tcPr/>
                </a:tc>
                <a:extLst>
                  <a:ext uri="{0D108BD9-81ED-4DB2-BD59-A6C34878D82A}">
                    <a16:rowId xmlns:a16="http://schemas.microsoft.com/office/drawing/2014/main" val="3353345338"/>
                  </a:ext>
                </a:extLst>
              </a:tr>
            </a:tbl>
          </a:graphicData>
        </a:graphic>
      </p:graphicFrame>
      <p:sp>
        <p:nvSpPr>
          <p:cNvPr id="4" name="מלבן: פינות מעוגלות 3">
            <a:extLst>
              <a:ext uri="{FF2B5EF4-FFF2-40B4-BE49-F238E27FC236}">
                <a16:creationId xmlns:a16="http://schemas.microsoft.com/office/drawing/2014/main" id="{0465E4C7-C075-4DF7-988E-5E208386010C}"/>
              </a:ext>
            </a:extLst>
          </p:cNvPr>
          <p:cNvSpPr/>
          <p:nvPr/>
        </p:nvSpPr>
        <p:spPr>
          <a:xfrm>
            <a:off x="9392575" y="346229"/>
            <a:ext cx="2799424" cy="36746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chemeClr val="accent5">
                    <a:lumMod val="50000"/>
                  </a:schemeClr>
                </a:solidFill>
                <a:cs typeface="Varela Round" panose="00000500000000000000"/>
              </a:rPr>
              <a:t>שלבים בבניית לוח סילוקין פשוט</a:t>
            </a:r>
          </a:p>
          <a:p>
            <a:pPr marL="342900" indent="-342900">
              <a:buFont typeface="+mj-lt"/>
              <a:buAutoNum type="arabicPeriod"/>
            </a:pPr>
            <a:endParaRPr lang="he-IL" dirty="0">
              <a:solidFill>
                <a:schemeClr val="accent5">
                  <a:lumMod val="50000"/>
                </a:schemeClr>
              </a:solidFill>
              <a:cs typeface="Varela Round" panose="00000500000000000000"/>
            </a:endParaRPr>
          </a:p>
          <a:p>
            <a:pPr marL="342900" indent="-342900">
              <a:buFont typeface="+mj-lt"/>
              <a:buAutoNum type="arabicPeriod"/>
            </a:pPr>
            <a:r>
              <a:rPr lang="he-IL" dirty="0">
                <a:solidFill>
                  <a:schemeClr val="accent5">
                    <a:lumMod val="50000"/>
                  </a:schemeClr>
                </a:solidFill>
                <a:cs typeface="Varela Round" panose="00000500000000000000"/>
              </a:rPr>
              <a:t>חישוב תשלום הקרן:</a:t>
            </a:r>
            <a:r>
              <a:rPr lang="en-US" dirty="0">
                <a:solidFill>
                  <a:schemeClr val="accent5">
                    <a:lumMod val="50000"/>
                  </a:schemeClr>
                </a:solidFill>
                <a:cs typeface="Varela Round" panose="00000500000000000000"/>
              </a:rPr>
              <a:t> </a:t>
            </a:r>
            <a:r>
              <a:rPr lang="he-IL" dirty="0">
                <a:solidFill>
                  <a:schemeClr val="accent5">
                    <a:lumMod val="50000"/>
                  </a:schemeClr>
                </a:solidFill>
                <a:cs typeface="Varela Round" panose="00000500000000000000"/>
              </a:rPr>
              <a:t>מחלקים את סכום ההלוואה  במספר התשלומים.</a:t>
            </a:r>
          </a:p>
          <a:p>
            <a:pPr marL="342900" indent="-342900">
              <a:buFont typeface="+mj-lt"/>
              <a:buAutoNum type="arabicPeriod"/>
            </a:pPr>
            <a:r>
              <a:rPr lang="he-IL" dirty="0">
                <a:solidFill>
                  <a:schemeClr val="accent5">
                    <a:lumMod val="50000"/>
                  </a:schemeClr>
                </a:solidFill>
                <a:cs typeface="Varela Round" panose="00000500000000000000"/>
              </a:rPr>
              <a:t>חישוב יתרת הקרן.</a:t>
            </a:r>
          </a:p>
          <a:p>
            <a:pPr marL="342900" indent="-342900">
              <a:buFont typeface="+mj-lt"/>
              <a:buAutoNum type="arabicPeriod"/>
            </a:pPr>
            <a:r>
              <a:rPr lang="he-IL" dirty="0">
                <a:solidFill>
                  <a:schemeClr val="accent5">
                    <a:lumMod val="50000"/>
                  </a:schemeClr>
                </a:solidFill>
                <a:cs typeface="Varela Round" panose="00000500000000000000"/>
              </a:rPr>
              <a:t>חישוב הריבית (ריבית פשוטה)על יתרת הקרן.</a:t>
            </a:r>
          </a:p>
          <a:p>
            <a:pPr marL="342900" indent="-342900">
              <a:buFont typeface="+mj-lt"/>
              <a:buAutoNum type="arabicPeriod"/>
            </a:pPr>
            <a:r>
              <a:rPr lang="he-IL" dirty="0">
                <a:solidFill>
                  <a:schemeClr val="accent5">
                    <a:lumMod val="50000"/>
                  </a:schemeClr>
                </a:solidFill>
                <a:cs typeface="Varela Round" panose="00000500000000000000"/>
              </a:rPr>
              <a:t>חישוב התשלום(קרן + </a:t>
            </a:r>
            <a:r>
              <a:rPr lang="he-IL">
                <a:solidFill>
                  <a:schemeClr val="accent5">
                    <a:lumMod val="50000"/>
                  </a:schemeClr>
                </a:solidFill>
                <a:cs typeface="Varela Round" panose="00000500000000000000"/>
              </a:rPr>
              <a:t>ריבית).</a:t>
            </a:r>
            <a:endParaRPr lang="he-IL" dirty="0">
              <a:solidFill>
                <a:schemeClr val="accent5">
                  <a:lumMod val="50000"/>
                </a:schemeClr>
              </a:solidFill>
              <a:cs typeface="Varela Round" panose="00000500000000000000"/>
            </a:endParaRPr>
          </a:p>
        </p:txBody>
      </p:sp>
    </p:spTree>
    <p:extLst>
      <p:ext uri="{BB962C8B-B14F-4D97-AF65-F5344CB8AC3E}">
        <p14:creationId xmlns:p14="http://schemas.microsoft.com/office/powerpoint/2010/main" val="1546254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1216824B-A328-4DF1-A41B-B17253C78009}"/>
              </a:ext>
            </a:extLst>
          </p:cNvPr>
          <p:cNvSpPr>
            <a:spLocks noGrp="1"/>
          </p:cNvSpPr>
          <p:nvPr>
            <p:ph type="ctrTitle"/>
          </p:nvPr>
        </p:nvSpPr>
        <p:spPr>
          <a:xfrm>
            <a:off x="1733909" y="1"/>
            <a:ext cx="10247689" cy="479394"/>
          </a:xfrm>
        </p:spPr>
        <p:txBody>
          <a:bodyPr/>
          <a:lstStyle/>
          <a:p>
            <a:r>
              <a:rPr lang="he-IL" dirty="0"/>
              <a:t>סיכום פרק 7: מימון</a:t>
            </a:r>
          </a:p>
        </p:txBody>
      </p:sp>
      <p:sp>
        <p:nvSpPr>
          <p:cNvPr id="5" name="תרשים זרימה: מסיים 4">
            <a:extLst>
              <a:ext uri="{FF2B5EF4-FFF2-40B4-BE49-F238E27FC236}">
                <a16:creationId xmlns:a16="http://schemas.microsoft.com/office/drawing/2014/main" id="{BBDB51D0-BC8C-45D0-81C0-081A1A7E32EB}"/>
              </a:ext>
            </a:extLst>
          </p:cNvPr>
          <p:cNvSpPr/>
          <p:nvPr/>
        </p:nvSpPr>
        <p:spPr>
          <a:xfrm>
            <a:off x="106532" y="2345719"/>
            <a:ext cx="10377996" cy="4362899"/>
          </a:xfrm>
          <a:prstGeom prst="flowChartTerminato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מה למדנו בפרק 7: מימון?</a:t>
            </a:r>
          </a:p>
          <a:p>
            <a:pPr marL="457200" marR="0" lvl="0" indent="-457200" algn="r" defTabSz="914400" rtl="1" eaLnBrk="1" fontAlgn="auto" latinLnBrk="0" hangingPunct="1">
              <a:lnSpc>
                <a:spcPct val="100000"/>
              </a:lnSpc>
              <a:spcBef>
                <a:spcPts val="0"/>
              </a:spcBef>
              <a:spcAft>
                <a:spcPts val="0"/>
              </a:spcAft>
              <a:buClrTx/>
              <a:buSzTx/>
              <a:buFontTx/>
              <a:buAutoNum type="arabicPeriod"/>
              <a:tabLst/>
              <a:defRPr/>
            </a:pPr>
            <a:r>
              <a:rPr kumimoji="0" lang="he-IL" sz="2000" b="1"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לכסף יש מחיר והוא נקרא ריבית.</a:t>
            </a:r>
          </a:p>
          <a:p>
            <a:pPr marL="457200" marR="0" lvl="0" indent="-457200" algn="r" defTabSz="914400" rtl="1" eaLnBrk="1" fontAlgn="auto" latinLnBrk="0" hangingPunct="1">
              <a:lnSpc>
                <a:spcPct val="100000"/>
              </a:lnSpc>
              <a:spcBef>
                <a:spcPts val="0"/>
              </a:spcBef>
              <a:spcAft>
                <a:spcPts val="0"/>
              </a:spcAft>
              <a:buClrTx/>
              <a:buSzTx/>
              <a:buFontTx/>
              <a:buAutoNum type="arabicPeriod"/>
              <a:tabLst/>
              <a:defRPr/>
            </a:pPr>
            <a:r>
              <a:rPr kumimoji="0" lang="he-IL" sz="2000" b="1"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קיימים 3 גורמים המשפיעים על חישוב הריבית: הסכום, הזמן ושיעור הריבית.</a:t>
            </a:r>
          </a:p>
          <a:p>
            <a:pPr marL="457200" marR="0" lvl="0" indent="-457200" algn="r" defTabSz="914400" rtl="1" eaLnBrk="1" fontAlgn="auto" latinLnBrk="0" hangingPunct="1">
              <a:lnSpc>
                <a:spcPct val="100000"/>
              </a:lnSpc>
              <a:spcBef>
                <a:spcPts val="0"/>
              </a:spcBef>
              <a:spcAft>
                <a:spcPts val="0"/>
              </a:spcAft>
              <a:buClrTx/>
              <a:buSzTx/>
              <a:buFontTx/>
              <a:buAutoNum type="arabicPeriod"/>
              <a:tabLst/>
              <a:defRPr/>
            </a:pPr>
            <a:r>
              <a:rPr kumimoji="0" lang="he-IL" sz="2000" b="1"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סוגים שונים של ריבית הקיימות במשק והסברם.</a:t>
            </a:r>
          </a:p>
          <a:p>
            <a:pPr marL="457200" marR="0" lvl="0" indent="-457200" algn="r" defTabSz="914400" rtl="1" eaLnBrk="1" fontAlgn="auto" latinLnBrk="0" hangingPunct="1">
              <a:lnSpc>
                <a:spcPct val="100000"/>
              </a:lnSpc>
              <a:spcBef>
                <a:spcPts val="0"/>
              </a:spcBef>
              <a:spcAft>
                <a:spcPts val="0"/>
              </a:spcAft>
              <a:buClrTx/>
              <a:buSzTx/>
              <a:buFontTx/>
              <a:buAutoNum type="arabicPeriod"/>
              <a:tabLst/>
              <a:defRPr/>
            </a:pPr>
            <a:r>
              <a:rPr kumimoji="0" lang="he-IL" sz="2000" b="1"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ריבית דריבית, קביעת שיעורי הריבית כאשר החיובים נעשים בתדירות שונה.</a:t>
            </a:r>
          </a:p>
          <a:p>
            <a:pPr marL="457200" marR="0" lvl="0" indent="-457200" algn="r" defTabSz="914400" rtl="1" eaLnBrk="1" fontAlgn="auto" latinLnBrk="0" hangingPunct="1">
              <a:lnSpc>
                <a:spcPct val="100000"/>
              </a:lnSpc>
              <a:spcBef>
                <a:spcPts val="0"/>
              </a:spcBef>
              <a:spcAft>
                <a:spcPts val="0"/>
              </a:spcAft>
              <a:buClrTx/>
              <a:buSzTx/>
              <a:buFontTx/>
              <a:buAutoNum type="arabicPeriod"/>
              <a:tabLst/>
              <a:defRPr/>
            </a:pPr>
            <a:r>
              <a:rPr kumimoji="0" lang="he-IL" sz="2000" b="1"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ערך נוכחי של סכום האמור להתקבל בעתיד (הבאנו את העתיד אל ההווה במונחים של זמן ועלות הכסף)חישוב באמצעות הנוסחה והמקדם.</a:t>
            </a:r>
          </a:p>
          <a:p>
            <a:pPr marL="457200" marR="0" lvl="0" indent="-457200" algn="r" defTabSz="914400" rtl="1" eaLnBrk="1" fontAlgn="auto" latinLnBrk="0" hangingPunct="1">
              <a:lnSpc>
                <a:spcPct val="100000"/>
              </a:lnSpc>
              <a:spcBef>
                <a:spcPts val="0"/>
              </a:spcBef>
              <a:spcAft>
                <a:spcPts val="0"/>
              </a:spcAft>
              <a:buClrTx/>
              <a:buSzTx/>
              <a:buFontTx/>
              <a:buAutoNum type="arabicPeriod"/>
              <a:tabLst/>
              <a:defRPr/>
            </a:pPr>
            <a:r>
              <a:rPr kumimoji="0" lang="he-IL" sz="2000" b="1"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שימוש בערך נוכחי נקי (נטו בין הכנסות והוצאות), בנית תזרים מזומנים ובחינת כדאיות של השקעה (על פי </a:t>
            </a:r>
            <a:r>
              <a:rPr kumimoji="0" lang="he-IL" sz="2000" b="1" i="0" u="none" strike="noStrike" kern="1200" cap="none" spc="0" normalizeH="0" baseline="0" noProof="0" dirty="0" err="1">
                <a:ln>
                  <a:noFill/>
                </a:ln>
                <a:solidFill>
                  <a:srgbClr val="192A72"/>
                </a:solidFill>
                <a:effectLst/>
                <a:uLnTx/>
                <a:uFillTx/>
                <a:latin typeface="Varela Round" panose="00000500000000000000" pitchFamily="2" charset="-79"/>
                <a:ea typeface="+mn-ea"/>
                <a:cs typeface="Varela Round" panose="00000500000000000000" pitchFamily="2" charset="-79"/>
              </a:rPr>
              <a:t>ע.נ.נ</a:t>
            </a:r>
            <a:r>
              <a:rPr kumimoji="0" lang="he-IL" sz="2000" b="1"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  השוואה בין חלופות השקעה (על פי </a:t>
            </a:r>
            <a:r>
              <a:rPr kumimoji="0" lang="he-IL" sz="2000" b="1" i="0" u="none" strike="noStrike" kern="1200" cap="none" spc="0" normalizeH="0" baseline="0" noProof="0" dirty="0" err="1">
                <a:ln>
                  <a:noFill/>
                </a:ln>
                <a:solidFill>
                  <a:srgbClr val="192A72"/>
                </a:solidFill>
                <a:effectLst/>
                <a:uLnTx/>
                <a:uFillTx/>
                <a:latin typeface="Varela Round" panose="00000500000000000000" pitchFamily="2" charset="-79"/>
                <a:ea typeface="+mn-ea"/>
                <a:cs typeface="Varela Round" panose="00000500000000000000" pitchFamily="2" charset="-79"/>
              </a:rPr>
              <a:t>ע.נ.נ</a:t>
            </a:r>
            <a:r>
              <a:rPr kumimoji="0" lang="he-IL" sz="2000" b="1"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a:t>
            </a:r>
          </a:p>
          <a:p>
            <a:pPr marL="457200" marR="0" lvl="0" indent="-457200" algn="r" defTabSz="914400" rtl="1" eaLnBrk="1" fontAlgn="auto" latinLnBrk="0" hangingPunct="1">
              <a:lnSpc>
                <a:spcPct val="100000"/>
              </a:lnSpc>
              <a:spcBef>
                <a:spcPts val="0"/>
              </a:spcBef>
              <a:spcAft>
                <a:spcPts val="0"/>
              </a:spcAft>
              <a:buClrTx/>
              <a:buSzTx/>
              <a:buFontTx/>
              <a:buAutoNum type="arabicPeriod"/>
              <a:tabLst/>
              <a:defRPr/>
            </a:pPr>
            <a:r>
              <a:rPr kumimoji="0" lang="he-IL" sz="2000" b="1"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ערך עתידי, חישוב באמצעות הנוסחה והמקדם.</a:t>
            </a:r>
          </a:p>
          <a:p>
            <a:pPr marL="457200" marR="0" lvl="0" indent="-457200" algn="r" defTabSz="914400" rtl="1" eaLnBrk="1" fontAlgn="auto" latinLnBrk="0" hangingPunct="1">
              <a:lnSpc>
                <a:spcPct val="100000"/>
              </a:lnSpc>
              <a:spcBef>
                <a:spcPts val="0"/>
              </a:spcBef>
              <a:spcAft>
                <a:spcPts val="0"/>
              </a:spcAft>
              <a:buClrTx/>
              <a:buSzTx/>
              <a:buFontTx/>
              <a:buAutoNum type="arabicPeriod"/>
              <a:tabLst/>
              <a:defRPr/>
            </a:pPr>
            <a:r>
              <a:rPr kumimoji="0" lang="he-IL" sz="2000" b="1"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בנייה וחישוב לוח סילוקין רגיל, לפי החזר קרן קבוע.</a:t>
            </a:r>
          </a:p>
        </p:txBody>
      </p:sp>
      <p:pic>
        <p:nvPicPr>
          <p:cNvPr id="3074" name="Picture 2" descr="QUE MOTIVA LA INVERSION EN BIENES RAICES">
            <a:extLst>
              <a:ext uri="{FF2B5EF4-FFF2-40B4-BE49-F238E27FC236}">
                <a16:creationId xmlns:a16="http://schemas.microsoft.com/office/drawing/2014/main" id="{58728147-4F1C-4BDF-AE0C-1A5177229C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2742" y="630317"/>
            <a:ext cx="2352583" cy="186632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prender el mundo de las finanzas">
            <a:extLst>
              <a:ext uri="{FF2B5EF4-FFF2-40B4-BE49-F238E27FC236}">
                <a16:creationId xmlns:a16="http://schemas.microsoft.com/office/drawing/2014/main" id="{1D4CA254-BA5D-4D60-93B4-D40B6B758507}"/>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3684" r="3684"/>
          <a:stretch>
            <a:fillRect/>
          </a:stretch>
        </p:blipFill>
        <p:spPr bwMode="auto">
          <a:xfrm>
            <a:off x="1278385" y="630317"/>
            <a:ext cx="5442012" cy="1866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744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3ADABF79-488A-4B87-B36E-249518DC1530}"/>
              </a:ext>
            </a:extLst>
          </p:cNvPr>
          <p:cNvSpPr>
            <a:spLocks noGrp="1"/>
          </p:cNvSpPr>
          <p:nvPr>
            <p:ph type="ctrTitle"/>
          </p:nvPr>
        </p:nvSpPr>
        <p:spPr/>
        <p:txBody>
          <a:bodyPr/>
          <a:lstStyle/>
          <a:p>
            <a:endParaRPr lang="he-IL" dirty="0"/>
          </a:p>
        </p:txBody>
      </p:sp>
      <p:sp>
        <p:nvSpPr>
          <p:cNvPr id="5" name="תרשים זרימה: מסיים 4">
            <a:extLst>
              <a:ext uri="{FF2B5EF4-FFF2-40B4-BE49-F238E27FC236}">
                <a16:creationId xmlns:a16="http://schemas.microsoft.com/office/drawing/2014/main" id="{39747CAD-4C45-410A-BB8E-CB418D95921F}"/>
              </a:ext>
            </a:extLst>
          </p:cNvPr>
          <p:cNvSpPr/>
          <p:nvPr/>
        </p:nvSpPr>
        <p:spPr>
          <a:xfrm>
            <a:off x="4027182" y="2356535"/>
            <a:ext cx="4483222" cy="2464649"/>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בה</a:t>
            </a:r>
          </a:p>
        </p:txBody>
      </p:sp>
      <p:pic>
        <p:nvPicPr>
          <p:cNvPr id="7" name="תמונה 6" descr="Compartir éxitos y fracasos aporta valor al proceso de innovar ...">
            <a:extLst>
              <a:ext uri="{FF2B5EF4-FFF2-40B4-BE49-F238E27FC236}">
                <a16:creationId xmlns:a16="http://schemas.microsoft.com/office/drawing/2014/main" id="{1AC1B01B-FB78-4B9C-B31F-0C44949E9DC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43152" y="2759282"/>
            <a:ext cx="3051282" cy="1659153"/>
          </a:xfrm>
          <a:prstGeom prst="rect">
            <a:avLst/>
          </a:prstGeom>
          <a:noFill/>
          <a:ln>
            <a:noFill/>
          </a:ln>
        </p:spPr>
      </p:pic>
      <p:sp>
        <p:nvSpPr>
          <p:cNvPr id="2" name="מלבן 1">
            <a:extLst>
              <a:ext uri="{FF2B5EF4-FFF2-40B4-BE49-F238E27FC236}">
                <a16:creationId xmlns:a16="http://schemas.microsoft.com/office/drawing/2014/main" id="{9DC1DD82-2E70-4295-9E45-8EE8E92752A0}"/>
              </a:ext>
            </a:extLst>
          </p:cNvPr>
          <p:cNvSpPr/>
          <p:nvPr/>
        </p:nvSpPr>
        <p:spPr>
          <a:xfrm flipH="1">
            <a:off x="3551067" y="964352"/>
            <a:ext cx="5797117" cy="830997"/>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800" b="1" i="0" u="none" strike="noStrike" kern="1200" cap="none" spc="0" normalizeH="0" baseline="0" noProof="0" dirty="0">
                <a:ln>
                  <a:noFill/>
                </a:ln>
                <a:solidFill>
                  <a:srgbClr val="92D050"/>
                </a:solidFill>
                <a:effectLst/>
                <a:uLnTx/>
                <a:uFillTx/>
                <a:latin typeface="Varela Round" panose="00000500000000000000" pitchFamily="2" charset="-79"/>
                <a:ea typeface="+mn-ea"/>
                <a:cs typeface="Varela Round" panose="00000500000000000000" pitchFamily="2" charset="-79"/>
              </a:rPr>
              <a:t>בהצלחה!!.</a:t>
            </a:r>
          </a:p>
        </p:txBody>
      </p:sp>
      <p:sp>
        <p:nvSpPr>
          <p:cNvPr id="4" name="מציין מיקום של תמונה 3">
            <a:extLst>
              <a:ext uri="{FF2B5EF4-FFF2-40B4-BE49-F238E27FC236}">
                <a16:creationId xmlns:a16="http://schemas.microsoft.com/office/drawing/2014/main" id="{86E98257-0C4A-4F2F-804A-67DABCB0D70D}"/>
              </a:ext>
            </a:extLst>
          </p:cNvPr>
          <p:cNvSpPr>
            <a:spLocks noGrp="1"/>
          </p:cNvSpPr>
          <p:nvPr>
            <p:ph type="pic" idx="1"/>
          </p:nvPr>
        </p:nvSpPr>
        <p:spPr>
          <a:xfrm>
            <a:off x="2335447" y="1379850"/>
            <a:ext cx="8483175" cy="5721551"/>
          </a:xfrm>
        </p:spPr>
      </p:sp>
    </p:spTree>
    <p:extLst>
      <p:ext uri="{BB962C8B-B14F-4D97-AF65-F5344CB8AC3E}">
        <p14:creationId xmlns:p14="http://schemas.microsoft.com/office/powerpoint/2010/main" val="3006400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994" y="0"/>
            <a:ext cx="3241964" cy="1838476"/>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385454" y="3016112"/>
            <a:ext cx="10436297" cy="1815882"/>
          </a:xfrm>
          <a:prstGeom prst="rect">
            <a:avLst/>
          </a:prstGeom>
          <a:noFill/>
        </p:spPr>
        <p:txBody>
          <a:bodyPr wrap="square" rtlCol="1">
            <a:spAutoFit/>
          </a:bodyPr>
          <a:lstStyle/>
          <a:p>
            <a:pPr marL="895350" marR="0" lvl="0" indent="0" algn="just" defTabSz="914400" rtl="1" eaLnBrk="1" fontAlgn="auto" latinLnBrk="0" hangingPunct="1">
              <a:lnSpc>
                <a:spcPct val="100000"/>
              </a:lnSpc>
              <a:spcBef>
                <a:spcPts val="0"/>
              </a:spcBef>
              <a:spcAft>
                <a:spcPts val="0"/>
              </a:spcAft>
              <a:buClrTx/>
              <a:buSzTx/>
              <a:buFontTx/>
              <a:buNone/>
              <a:tabLst/>
              <a:defRPr/>
            </a:pPr>
            <a:r>
              <a:rPr kumimoji="0" lang="he-IL" sz="2800" b="0"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kumimoji="0" lang="en-US" sz="2800" b="0"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rights@education.gov.il</a:t>
            </a:r>
            <a:endParaRPr kumimoji="0" lang="he-IL" sz="2800" b="0"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5" y="1838476"/>
            <a:ext cx="12190412" cy="763286"/>
          </a:xfrm>
          <a:prstGeom prst="rect">
            <a:avLst/>
          </a:prstGeom>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3200" b="1"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שימוש ביצירות מוגנות בזכויות יוצרים ואיתור בעלי זכויות </a:t>
            </a:r>
          </a:p>
        </p:txBody>
      </p:sp>
      <p:sp>
        <p:nvSpPr>
          <p:cNvPr id="6" name="Rectangle 2">
            <a:extLst>
              <a:ext uri="{FF2B5EF4-FFF2-40B4-BE49-F238E27FC236}">
                <a16:creationId xmlns:a16="http://schemas.microsoft.com/office/drawing/2014/main" id="{E5ECEB5F-1AF1-455B-9707-912205C838FF}"/>
              </a:ext>
            </a:extLst>
          </p:cNvPr>
          <p:cNvSpPr/>
          <p:nvPr/>
        </p:nvSpPr>
        <p:spPr>
          <a:xfrm>
            <a:off x="12279398" y="302487"/>
            <a:ext cx="2277745" cy="663867"/>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2060"/>
                </a:solidFill>
                <a:effectLst/>
                <a:uLnTx/>
                <a:uFillTx/>
                <a:ea typeface="+mn-ea"/>
                <a:cs typeface="Varela Round"/>
              </a:rPr>
              <a:t>שקופית זו היא חובה</a:t>
            </a:r>
            <a:endParaRPr kumimoji="0" lang="en-US" sz="1800" b="0" i="0" u="none" strike="noStrike" kern="1200" cap="none" spc="0" normalizeH="0" baseline="0" noProof="0" dirty="0">
              <a:ln>
                <a:noFill/>
              </a:ln>
              <a:solidFill>
                <a:srgbClr val="002060"/>
              </a:solidFill>
              <a:effectLst/>
              <a:uLnTx/>
              <a:uFillTx/>
              <a:ea typeface="+mn-ea"/>
              <a:cs typeface="Varela Roun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534" y="2695671"/>
            <a:ext cx="9208400" cy="1924651"/>
          </a:xfrm>
          <a:prstGeom prst="rect">
            <a:avLst/>
          </a:prstGeom>
          <a:noFill/>
          <a:ln>
            <a:noFill/>
          </a:ln>
        </p:spPr>
        <p:txBody>
          <a:bodyPr spcFirstLastPara="1" wrap="square" lIns="121904" tIns="121904" rIns="121904" bIns="121904" anchor="t" anchorCtr="0">
            <a:noAutofit/>
          </a:bodyPr>
          <a:lstStyle/>
          <a:p>
            <a:pPr marL="609600" marR="0" lvl="0" indent="0" algn="r" defTabSz="914400" rtl="1" eaLnBrk="1" fontAlgn="auto" latinLnBrk="0" hangingPunct="1">
              <a:lnSpc>
                <a:spcPct val="15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2060"/>
              </a:solidFill>
              <a:effectLst/>
              <a:uLnTx/>
              <a:uFillTx/>
              <a:latin typeface="Calibri"/>
              <a:ea typeface="+mn-ea"/>
              <a:cs typeface="+mn-cs"/>
            </a:endParaRPr>
          </a:p>
        </p:txBody>
      </p:sp>
      <p:sp>
        <p:nvSpPr>
          <p:cNvPr id="5" name="כותרת 4"/>
          <p:cNvSpPr>
            <a:spLocks noGrp="1"/>
          </p:cNvSpPr>
          <p:nvPr>
            <p:ph type="ctrTitle"/>
          </p:nvPr>
        </p:nvSpPr>
        <p:spPr>
          <a:xfrm>
            <a:off x="1" y="1640677"/>
            <a:ext cx="12192001" cy="1260164"/>
          </a:xfrm>
        </p:spPr>
        <p:txBody>
          <a:bodyPr/>
          <a:lstStyle/>
          <a:p>
            <a:r>
              <a:rPr lang="he-IL" dirty="0">
                <a:solidFill>
                  <a:srgbClr val="192A72"/>
                </a:solidFill>
              </a:rPr>
              <a:t>פרק 7 : מימון</a:t>
            </a:r>
          </a:p>
        </p:txBody>
      </p:sp>
      <p:sp>
        <p:nvSpPr>
          <p:cNvPr id="7" name="כותרת משנה 6"/>
          <p:cNvSpPr>
            <a:spLocks noGrp="1"/>
          </p:cNvSpPr>
          <p:nvPr>
            <p:ph type="subTitle" idx="1"/>
          </p:nvPr>
        </p:nvSpPr>
        <p:spPr>
          <a:xfrm>
            <a:off x="1" y="2826050"/>
            <a:ext cx="12192001" cy="720094"/>
          </a:xfrm>
        </p:spPr>
        <p:txBody>
          <a:bodyPr/>
          <a:lstStyle/>
          <a:p>
            <a:r>
              <a:rPr lang="he-IL" dirty="0">
                <a:sym typeface="Varela Round"/>
              </a:rPr>
              <a:t>מנהל וכלכלה</a:t>
            </a:r>
          </a:p>
        </p:txBody>
      </p:sp>
      <p:sp>
        <p:nvSpPr>
          <p:cNvPr id="4" name="מציין מיקום תוכן 3"/>
          <p:cNvSpPr>
            <a:spLocks noGrp="1"/>
          </p:cNvSpPr>
          <p:nvPr>
            <p:ph idx="10"/>
          </p:nvPr>
        </p:nvSpPr>
        <p:spPr>
          <a:xfrm>
            <a:off x="1" y="3655861"/>
            <a:ext cx="12192001" cy="720094"/>
          </a:xfrm>
        </p:spPr>
        <p:txBody>
          <a:bodyPr/>
          <a:lstStyle/>
          <a:p>
            <a:endParaRPr lang="he-IL" dirty="0">
              <a:sym typeface="Varela Round"/>
            </a:endParaRPr>
          </a:p>
        </p:txBody>
      </p:sp>
    </p:spTree>
    <p:extLst>
      <p:ext uri="{BB962C8B-B14F-4D97-AF65-F5344CB8AC3E}">
        <p14:creationId xmlns:p14="http://schemas.microsoft.com/office/powerpoint/2010/main" val="1359879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1" y="1640677"/>
            <a:ext cx="12192001" cy="1260164"/>
          </a:xfrm>
        </p:spPr>
        <p:txBody>
          <a:bodyPr/>
          <a:lstStyle/>
          <a:p>
            <a:pPr algn="r"/>
            <a:br>
              <a:rPr lang="he-IL" dirty="0">
                <a:sym typeface="Varela Round"/>
              </a:rPr>
            </a:br>
            <a:br>
              <a:rPr lang="he-IL" dirty="0">
                <a:sym typeface="Varela Round"/>
              </a:rPr>
            </a:br>
            <a:r>
              <a:rPr lang="he-IL" dirty="0">
                <a:sym typeface="Varela Round"/>
              </a:rPr>
              <a:t>1. ערך עתידי</a:t>
            </a:r>
            <a:br>
              <a:rPr lang="he-IL" dirty="0">
                <a:sym typeface="Varela Round"/>
              </a:rPr>
            </a:br>
            <a:r>
              <a:rPr lang="he-IL" dirty="0">
                <a:sym typeface="Varela Round"/>
              </a:rPr>
              <a:t>2. הלוואות לפי החזר קרן קבוע</a:t>
            </a:r>
            <a:br>
              <a:rPr lang="he-IL" dirty="0">
                <a:sym typeface="Varela Round"/>
              </a:rPr>
            </a:br>
            <a:br>
              <a:rPr lang="he-IL" dirty="0">
                <a:sym typeface="Varela Round"/>
              </a:rPr>
            </a:br>
            <a:endParaRPr lang="he-IL" dirty="0">
              <a:solidFill>
                <a:srgbClr val="192A72"/>
              </a:solidFill>
            </a:endParaRPr>
          </a:p>
        </p:txBody>
      </p:sp>
      <p:sp>
        <p:nvSpPr>
          <p:cNvPr id="6" name="תרשים זרימה: מסיים 5">
            <a:extLst>
              <a:ext uri="{FF2B5EF4-FFF2-40B4-BE49-F238E27FC236}">
                <a16:creationId xmlns:a16="http://schemas.microsoft.com/office/drawing/2014/main" id="{2D7192D4-5F34-4800-8881-B3B3066B2617}"/>
              </a:ext>
            </a:extLst>
          </p:cNvPr>
          <p:cNvSpPr/>
          <p:nvPr/>
        </p:nvSpPr>
        <p:spPr>
          <a:xfrm>
            <a:off x="2308635" y="4363770"/>
            <a:ext cx="6708616" cy="2370381"/>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000" b="1" dirty="0">
                <a:solidFill>
                  <a:srgbClr val="192A72"/>
                </a:solidFill>
                <a:latin typeface="Varela Round" panose="00000500000000000000" pitchFamily="2" charset="-79"/>
                <a:cs typeface="Varela Round" panose="00000500000000000000" pitchFamily="2" charset="-79"/>
              </a:rPr>
              <a:t>מטרות השיעור:</a:t>
            </a:r>
          </a:p>
          <a:p>
            <a:pPr marL="457200" indent="-457200">
              <a:buAutoNum type="arabicPeriod"/>
            </a:pPr>
            <a:r>
              <a:rPr lang="he-IL" sz="2000" b="1" dirty="0">
                <a:solidFill>
                  <a:srgbClr val="192A72"/>
                </a:solidFill>
                <a:latin typeface="Varela Round" panose="00000500000000000000" pitchFamily="2" charset="-79"/>
                <a:cs typeface="Varela Round" panose="00000500000000000000" pitchFamily="2" charset="-79"/>
              </a:rPr>
              <a:t>הבנת משמעות המושג ערך עתידי</a:t>
            </a:r>
          </a:p>
          <a:p>
            <a:pPr marL="457200" indent="-457200">
              <a:buAutoNum type="arabicPeriod"/>
            </a:pPr>
            <a:r>
              <a:rPr lang="he-IL" sz="2000" b="1" dirty="0">
                <a:solidFill>
                  <a:srgbClr val="192A72"/>
                </a:solidFill>
                <a:latin typeface="Varela Round" panose="00000500000000000000" pitchFamily="2" charset="-79"/>
                <a:cs typeface="Varela Round" panose="00000500000000000000" pitchFamily="2" charset="-79"/>
              </a:rPr>
              <a:t>הבנה וחישוב הערך העתידי של סכום חד-פעמי.</a:t>
            </a:r>
          </a:p>
          <a:p>
            <a:pPr marL="457200" indent="-457200">
              <a:buAutoNum type="arabicPeriod"/>
            </a:pPr>
            <a:r>
              <a:rPr lang="he-IL" sz="2000" b="1" dirty="0">
                <a:solidFill>
                  <a:srgbClr val="192A72"/>
                </a:solidFill>
                <a:latin typeface="Varela Round" panose="00000500000000000000" pitchFamily="2" charset="-79"/>
                <a:cs typeface="Varela Round" panose="00000500000000000000" pitchFamily="2" charset="-79"/>
              </a:rPr>
              <a:t>הבנה וחישוב הערך העתידי של סדרת תשלומים </a:t>
            </a:r>
            <a:r>
              <a:rPr lang="en-US" sz="2000" b="1" dirty="0">
                <a:solidFill>
                  <a:srgbClr val="192A72"/>
                </a:solidFill>
                <a:latin typeface="Varela Round" panose="00000500000000000000" pitchFamily="2" charset="-79"/>
                <a:cs typeface="Varela Round" panose="00000500000000000000" pitchFamily="2" charset="-79"/>
              </a:rPr>
              <a:t>P</a:t>
            </a:r>
            <a:r>
              <a:rPr lang="he-IL" sz="2000" b="1" dirty="0">
                <a:solidFill>
                  <a:srgbClr val="192A72"/>
                </a:solidFill>
                <a:latin typeface="Varela Round" panose="00000500000000000000" pitchFamily="2" charset="-79"/>
                <a:cs typeface="Varela Round" panose="00000500000000000000" pitchFamily="2" charset="-79"/>
              </a:rPr>
              <a:t>.</a:t>
            </a:r>
          </a:p>
          <a:p>
            <a:pPr marL="457200" indent="-457200">
              <a:buAutoNum type="arabicPeriod"/>
            </a:pPr>
            <a:r>
              <a:rPr lang="he-IL" sz="2000" b="1" dirty="0">
                <a:solidFill>
                  <a:srgbClr val="192A72"/>
                </a:solidFill>
                <a:latin typeface="Varela Round" panose="00000500000000000000" pitchFamily="2" charset="-79"/>
                <a:cs typeface="Varela Round" panose="00000500000000000000" pitchFamily="2" charset="-79"/>
              </a:rPr>
              <a:t>בניה וחישוב לוח סילוקין של הלוואות לפי החזר קרן קבוע.</a:t>
            </a:r>
          </a:p>
        </p:txBody>
      </p:sp>
      <p:pic>
        <p:nvPicPr>
          <p:cNvPr id="2052" name="Picture 4" descr="Future Value Calculator: Inflation-adjusted After-Tax Future Value ...">
            <a:extLst>
              <a:ext uri="{FF2B5EF4-FFF2-40B4-BE49-F238E27FC236}">
                <a16:creationId xmlns:a16="http://schemas.microsoft.com/office/drawing/2014/main" id="{42FAA290-4891-46D1-89C7-478DD849EE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0129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 name="תמונה 1">
            <a:extLst>
              <a:ext uri="{FF2B5EF4-FFF2-40B4-BE49-F238E27FC236}">
                <a16:creationId xmlns:a16="http://schemas.microsoft.com/office/drawing/2014/main" id="{C62B32BE-3808-45F3-989D-EF4D8EDB00A3}"/>
              </a:ext>
            </a:extLst>
          </p:cNvPr>
          <p:cNvPicPr>
            <a:picLocks noChangeAspect="1"/>
          </p:cNvPicPr>
          <p:nvPr/>
        </p:nvPicPr>
        <p:blipFill>
          <a:blip r:embed="rId4"/>
          <a:stretch>
            <a:fillRect/>
          </a:stretch>
        </p:blipFill>
        <p:spPr>
          <a:xfrm>
            <a:off x="2713169" y="250175"/>
            <a:ext cx="3382831" cy="175095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3" name="מציין מיקום טקסט 2"/>
          <p:cNvSpPr>
            <a:spLocks noGrp="1"/>
          </p:cNvSpPr>
          <p:nvPr>
            <p:ph type="body" sz="quarter" idx="3"/>
          </p:nvPr>
        </p:nvSpPr>
        <p:spPr>
          <a:xfrm>
            <a:off x="515273" y="679010"/>
            <a:ext cx="8537543" cy="1046449"/>
          </a:xfrm>
        </p:spPr>
        <p:txBody>
          <a:bodyPr/>
          <a:lstStyle/>
          <a:p>
            <a:r>
              <a:rPr lang="he-IL" dirty="0">
                <a:sym typeface="Varela Round"/>
              </a:rPr>
              <a:t>                </a:t>
            </a:r>
            <a:r>
              <a:rPr lang="he-IL" sz="4000" dirty="0">
                <a:sym typeface="Varela Round"/>
              </a:rPr>
              <a:t>ערך עתידי</a:t>
            </a:r>
            <a:endParaRPr lang="he-IL" sz="4000" dirty="0"/>
          </a:p>
        </p:txBody>
      </p:sp>
      <p:sp>
        <p:nvSpPr>
          <p:cNvPr id="8" name="מציין מיקום תוכן 7"/>
          <p:cNvSpPr>
            <a:spLocks noGrp="1"/>
          </p:cNvSpPr>
          <p:nvPr>
            <p:ph sz="quarter" idx="4"/>
          </p:nvPr>
        </p:nvSpPr>
        <p:spPr>
          <a:xfrm>
            <a:off x="515274" y="1725460"/>
            <a:ext cx="8306994" cy="4153058"/>
          </a:xfrm>
        </p:spPr>
        <p:txBody>
          <a:bodyPr/>
          <a:lstStyle/>
          <a:p>
            <a:pPr>
              <a:lnSpc>
                <a:spcPct val="200000"/>
              </a:lnSpc>
            </a:pPr>
            <a:r>
              <a:rPr lang="he-IL" b="1" dirty="0"/>
              <a:t>חישוב ערך עתידי של סכום חד-פעמי </a:t>
            </a:r>
          </a:p>
          <a:p>
            <a:pPr>
              <a:lnSpc>
                <a:spcPct val="200000"/>
              </a:lnSpc>
            </a:pPr>
            <a:r>
              <a:rPr lang="he-IL" b="1" dirty="0"/>
              <a:t>חישוב ערך עתידי מצטבר של סדרת תשלומים </a:t>
            </a:r>
            <a:r>
              <a:rPr lang="en-US" b="1" dirty="0"/>
              <a:t>P </a:t>
            </a:r>
            <a:r>
              <a:rPr lang="he-IL" b="1" dirty="0"/>
              <a:t> בסוף תקופה.</a:t>
            </a:r>
            <a:endParaRPr lang="he-IL" b="1" dirty="0">
              <a:solidFill>
                <a:schemeClr val="tx1"/>
              </a:solidFill>
            </a:endParaRPr>
          </a:p>
        </p:txBody>
      </p:sp>
      <p:pic>
        <p:nvPicPr>
          <p:cNvPr id="1026" name="Picture 2" descr="Valor del dinero en el tiempo | FIN300">
            <a:extLst>
              <a:ext uri="{FF2B5EF4-FFF2-40B4-BE49-F238E27FC236}">
                <a16:creationId xmlns:a16="http://schemas.microsoft.com/office/drawing/2014/main" id="{FDE30D3F-4A18-4629-8C8E-F819B151DA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3885" y="2711762"/>
            <a:ext cx="2695575" cy="1695450"/>
          </a:xfrm>
          <a:prstGeom prst="rect">
            <a:avLst/>
          </a:prstGeom>
          <a:noFill/>
          <a:extLst>
            <a:ext uri="{909E8E84-426E-40DD-AFC4-6F175D3DCCD1}">
              <a14:hiddenFill xmlns:a14="http://schemas.microsoft.com/office/drawing/2010/main">
                <a:solidFill>
                  <a:srgbClr val="FFFFFF"/>
                </a:solidFill>
              </a14:hiddenFill>
            </a:ext>
          </a:extLst>
        </p:spPr>
      </p:pic>
      <p:pic>
        <p:nvPicPr>
          <p:cNvPr id="12" name="תמונה 11" descr="Imagen Del Concepto Del Acrónimo Negocios Como FV Valor Futuro ...">
            <a:extLst>
              <a:ext uri="{FF2B5EF4-FFF2-40B4-BE49-F238E27FC236}">
                <a16:creationId xmlns:a16="http://schemas.microsoft.com/office/drawing/2014/main" id="{F858725D-2E8C-4BC0-8A17-45D25D3DE1C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8425" y="3811509"/>
            <a:ext cx="3159658" cy="1835441"/>
          </a:xfrm>
          <a:prstGeom prst="rect">
            <a:avLst/>
          </a:prstGeom>
          <a:noFill/>
          <a:ln>
            <a:noFill/>
          </a:ln>
        </p:spPr>
      </p:pic>
    </p:spTree>
    <p:extLst>
      <p:ext uri="{BB962C8B-B14F-4D97-AF65-F5344CB8AC3E}">
        <p14:creationId xmlns:p14="http://schemas.microsoft.com/office/powerpoint/2010/main" val="1291439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3" name="מציין מיקום טקסט 2"/>
          <p:cNvSpPr>
            <a:spLocks noGrp="1"/>
          </p:cNvSpPr>
          <p:nvPr>
            <p:ph type="body" sz="quarter" idx="3"/>
          </p:nvPr>
        </p:nvSpPr>
        <p:spPr>
          <a:xfrm>
            <a:off x="515273" y="1"/>
            <a:ext cx="9923373" cy="1176950"/>
          </a:xfrm>
        </p:spPr>
        <p:txBody>
          <a:bodyPr/>
          <a:lstStyle/>
          <a:p>
            <a:r>
              <a:rPr lang="he-IL" sz="4000" dirty="0">
                <a:latin typeface="David" panose="020E0502060401010101" pitchFamily="34" charset="-79"/>
                <a:cs typeface="Varela Round" panose="00000500000000000000"/>
              </a:rPr>
              <a:t>ערך עתידי</a:t>
            </a:r>
            <a:br>
              <a:rPr lang="he-IL" sz="4000" dirty="0">
                <a:latin typeface="David" panose="020E0502060401010101" pitchFamily="34" charset="-79"/>
                <a:cs typeface="Varela Round" panose="00000500000000000000"/>
              </a:rPr>
            </a:br>
            <a:r>
              <a:rPr lang="he-IL" sz="4000" dirty="0">
                <a:latin typeface="David" panose="020E0502060401010101" pitchFamily="34" charset="-79"/>
                <a:cs typeface="Varela Round" panose="00000500000000000000"/>
              </a:rPr>
              <a:t>חישוב ערך עתידי של סכום חד פעמי</a:t>
            </a:r>
            <a:endParaRPr lang="he-IL" sz="4000" dirty="0">
              <a:cs typeface="Varela Round" panose="00000500000000000000"/>
            </a:endParaRPr>
          </a:p>
        </p:txBody>
      </p:sp>
      <p:sp>
        <p:nvSpPr>
          <p:cNvPr id="8" name="מציין מיקום תוכן 7"/>
          <p:cNvSpPr>
            <a:spLocks noGrp="1"/>
          </p:cNvSpPr>
          <p:nvPr>
            <p:ph sz="quarter" idx="4"/>
          </p:nvPr>
        </p:nvSpPr>
        <p:spPr>
          <a:xfrm>
            <a:off x="515274" y="1023042"/>
            <a:ext cx="8306994" cy="4128380"/>
          </a:xfrm>
        </p:spPr>
        <p:txBody>
          <a:bodyPr>
            <a:normAutofit fontScale="92500"/>
          </a:bodyPr>
          <a:lstStyle/>
          <a:p>
            <a:pPr marL="0" indent="0">
              <a:lnSpc>
                <a:spcPct val="170000"/>
              </a:lnSpc>
              <a:buNone/>
            </a:pPr>
            <a:r>
              <a:rPr lang="he-IL" b="1" dirty="0">
                <a:solidFill>
                  <a:schemeClr val="accent5">
                    <a:lumMod val="50000"/>
                  </a:schemeClr>
                </a:solidFill>
                <a:latin typeface="David" panose="020E0502060401010101" pitchFamily="34" charset="-79"/>
                <a:cs typeface="Varela Round" panose="00000500000000000000"/>
              </a:rPr>
              <a:t>ערך</a:t>
            </a:r>
            <a:r>
              <a:rPr lang="he-IL" dirty="0">
                <a:solidFill>
                  <a:schemeClr val="accent5">
                    <a:lumMod val="50000"/>
                  </a:schemeClr>
                </a:solidFill>
                <a:latin typeface="David" panose="020E0502060401010101" pitchFamily="34" charset="-79"/>
                <a:cs typeface="Varela Round" panose="00000500000000000000"/>
              </a:rPr>
              <a:t> </a:t>
            </a:r>
            <a:r>
              <a:rPr lang="he-IL" b="1" dirty="0">
                <a:solidFill>
                  <a:schemeClr val="accent5">
                    <a:lumMod val="50000"/>
                  </a:schemeClr>
                </a:solidFill>
                <a:latin typeface="David" panose="020E0502060401010101" pitchFamily="34" charset="-79"/>
                <a:cs typeface="Varela Round" panose="00000500000000000000"/>
              </a:rPr>
              <a:t>עתידי</a:t>
            </a:r>
            <a:r>
              <a:rPr lang="en-US" dirty="0">
                <a:solidFill>
                  <a:schemeClr val="accent5">
                    <a:lumMod val="50000"/>
                  </a:schemeClr>
                </a:solidFill>
                <a:latin typeface="David" panose="020E0502060401010101" pitchFamily="34" charset="-79"/>
                <a:cs typeface="Varela Round" panose="00000500000000000000"/>
              </a:rPr>
              <a:t>FV - </a:t>
            </a:r>
            <a:r>
              <a:rPr lang="he-IL" dirty="0">
                <a:solidFill>
                  <a:schemeClr val="accent5">
                    <a:lumMod val="50000"/>
                  </a:schemeClr>
                </a:solidFill>
                <a:latin typeface="David" panose="020E0502060401010101" pitchFamily="34" charset="-79"/>
                <a:cs typeface="Varela Round" panose="00000500000000000000"/>
              </a:rPr>
              <a:t> -הוא הסכום שיהיה בידי משקיע בעוד כמה תקופות </a:t>
            </a:r>
            <a:r>
              <a:rPr lang="en-US" dirty="0">
                <a:solidFill>
                  <a:schemeClr val="accent5">
                    <a:lumMod val="50000"/>
                  </a:schemeClr>
                </a:solidFill>
                <a:latin typeface="David" panose="020E0502060401010101" pitchFamily="34" charset="-79"/>
                <a:cs typeface="Varela Round" panose="00000500000000000000"/>
              </a:rPr>
              <a:t>t </a:t>
            </a:r>
            <a:r>
              <a:rPr lang="he-IL" dirty="0">
                <a:solidFill>
                  <a:schemeClr val="accent5">
                    <a:lumMod val="50000"/>
                  </a:schemeClr>
                </a:solidFill>
                <a:latin typeface="David" panose="020E0502060401010101" pitchFamily="34" charset="-79"/>
                <a:cs typeface="Varela Round" panose="00000500000000000000"/>
              </a:rPr>
              <a:t> עתידיות, כאשר נתונים הריבית התקופתית </a:t>
            </a:r>
            <a:r>
              <a:rPr lang="en-US" dirty="0">
                <a:solidFill>
                  <a:schemeClr val="accent5">
                    <a:lumMod val="50000"/>
                  </a:schemeClr>
                </a:solidFill>
                <a:latin typeface="David" panose="020E0502060401010101" pitchFamily="34" charset="-79"/>
                <a:cs typeface="Varela Round" panose="00000500000000000000"/>
              </a:rPr>
              <a:t> r </a:t>
            </a:r>
            <a:r>
              <a:rPr lang="he-IL" dirty="0">
                <a:solidFill>
                  <a:schemeClr val="accent5">
                    <a:lumMod val="50000"/>
                  </a:schemeClr>
                </a:solidFill>
                <a:latin typeface="David" panose="020E0502060401010101" pitchFamily="34" charset="-79"/>
                <a:cs typeface="Varela Round" panose="00000500000000000000"/>
              </a:rPr>
              <a:t>וסכום ההשקעה הנוכחי (</a:t>
            </a:r>
            <a:r>
              <a:rPr lang="en-US" dirty="0">
                <a:solidFill>
                  <a:schemeClr val="accent5">
                    <a:lumMod val="50000"/>
                  </a:schemeClr>
                </a:solidFill>
                <a:latin typeface="David" panose="020E0502060401010101" pitchFamily="34" charset="-79"/>
                <a:cs typeface="Varela Round" panose="00000500000000000000"/>
              </a:rPr>
              <a:t>PV</a:t>
            </a:r>
            <a:r>
              <a:rPr lang="he-IL" dirty="0">
                <a:solidFill>
                  <a:schemeClr val="accent5">
                    <a:lumMod val="50000"/>
                  </a:schemeClr>
                </a:solidFill>
                <a:latin typeface="David" panose="020E0502060401010101" pitchFamily="34" charset="-79"/>
                <a:cs typeface="Varela Round" panose="00000500000000000000"/>
              </a:rPr>
              <a:t>)</a:t>
            </a:r>
            <a:r>
              <a:rPr lang="en-US" dirty="0">
                <a:solidFill>
                  <a:schemeClr val="accent5">
                    <a:lumMod val="50000"/>
                  </a:schemeClr>
                </a:solidFill>
                <a:latin typeface="David" panose="020E0502060401010101" pitchFamily="34" charset="-79"/>
                <a:cs typeface="Varela Round" panose="00000500000000000000"/>
              </a:rPr>
              <a:t> .</a:t>
            </a:r>
          </a:p>
          <a:p>
            <a:pPr marL="0" indent="0">
              <a:lnSpc>
                <a:spcPct val="170000"/>
              </a:lnSpc>
              <a:buNone/>
            </a:pPr>
            <a:r>
              <a:rPr lang="he-IL" dirty="0">
                <a:solidFill>
                  <a:schemeClr val="accent5">
                    <a:lumMod val="50000"/>
                  </a:schemeClr>
                </a:solidFill>
                <a:latin typeface="David" panose="020E0502060401010101" pitchFamily="34" charset="-79"/>
                <a:cs typeface="Varela Round" panose="00000500000000000000"/>
              </a:rPr>
              <a:t>נקודת מבט נוספת היא נטילת הלוואה. ביום נטילת ההלוואה הלווה מעוניין לדעת מה סכום ההחזר שהוא יידרש לשלם בעתיד בגין פירעון ההלוואה והריבית</a:t>
            </a:r>
            <a:r>
              <a:rPr lang="en-US" dirty="0">
                <a:solidFill>
                  <a:schemeClr val="accent5">
                    <a:lumMod val="50000"/>
                  </a:schemeClr>
                </a:solidFill>
                <a:latin typeface="David" panose="020E0502060401010101" pitchFamily="34" charset="-79"/>
                <a:cs typeface="Varela Round" panose="00000500000000000000"/>
              </a:rPr>
              <a:t>.</a:t>
            </a:r>
          </a:p>
          <a:p>
            <a:pPr marL="0" indent="0">
              <a:lnSpc>
                <a:spcPct val="170000"/>
              </a:lnSpc>
              <a:buNone/>
            </a:pPr>
            <a:r>
              <a:rPr lang="he-IL" b="1" dirty="0">
                <a:solidFill>
                  <a:schemeClr val="accent5">
                    <a:lumMod val="50000"/>
                  </a:schemeClr>
                </a:solidFill>
                <a:latin typeface="David" panose="020E0502060401010101" pitchFamily="34" charset="-79"/>
                <a:cs typeface="Varela Round" panose="00000500000000000000"/>
              </a:rPr>
              <a:t>נוסחה לחישוב ערך עתידי של סכום חד פעמי</a:t>
            </a:r>
            <a:endParaRPr lang="en-US" dirty="0">
              <a:solidFill>
                <a:schemeClr val="accent5">
                  <a:lumMod val="50000"/>
                </a:schemeClr>
              </a:solidFill>
              <a:latin typeface="David" panose="020E0502060401010101" pitchFamily="34" charset="-79"/>
              <a:cs typeface="Varela Round" panose="00000500000000000000"/>
            </a:endParaRPr>
          </a:p>
          <a:p>
            <a:pPr marL="96848" indent="0">
              <a:lnSpc>
                <a:spcPct val="200000"/>
              </a:lnSpc>
              <a:buNone/>
            </a:pPr>
            <a:endParaRPr lang="he-IL" b="1" dirty="0">
              <a:solidFill>
                <a:schemeClr val="tx1"/>
              </a:solidFill>
            </a:endParaRPr>
          </a:p>
        </p:txBody>
      </p:sp>
      <p:sp>
        <p:nvSpPr>
          <p:cNvPr id="4" name="מלבן: פינות מעוגלות 3">
            <a:extLst>
              <a:ext uri="{FF2B5EF4-FFF2-40B4-BE49-F238E27FC236}">
                <a16:creationId xmlns:a16="http://schemas.microsoft.com/office/drawing/2014/main" id="{88C14C07-5A4B-492B-9488-A976C91A0B9B}"/>
              </a:ext>
            </a:extLst>
          </p:cNvPr>
          <p:cNvSpPr/>
          <p:nvPr/>
        </p:nvSpPr>
        <p:spPr>
          <a:xfrm>
            <a:off x="199176" y="4635374"/>
            <a:ext cx="4925085" cy="2222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nSpc>
                <a:spcPct val="120000"/>
              </a:lnSpc>
              <a:defRPr/>
            </a:pPr>
            <a:r>
              <a:rPr lang="he-IL" sz="2400" b="1" dirty="0">
                <a:solidFill>
                  <a:srgbClr val="70AD47">
                    <a:lumMod val="50000"/>
                  </a:srgbClr>
                </a:solidFill>
                <a:latin typeface="David" panose="020E0502060401010101" pitchFamily="34" charset="-79"/>
                <a:cs typeface="Varela Round" panose="00000500000000000000"/>
              </a:rPr>
              <a:t>כאשר</a:t>
            </a:r>
            <a:r>
              <a:rPr lang="en-US" sz="2400" dirty="0">
                <a:solidFill>
                  <a:srgbClr val="70AD47">
                    <a:lumMod val="50000"/>
                  </a:srgbClr>
                </a:solidFill>
                <a:latin typeface="David" panose="020E0502060401010101" pitchFamily="34" charset="-79"/>
                <a:cs typeface="Varela Round" panose="00000500000000000000"/>
              </a:rPr>
              <a:t>:</a:t>
            </a:r>
            <a:endParaRPr lang="en-US" b="1" dirty="0">
              <a:solidFill>
                <a:srgbClr val="70AD47">
                  <a:lumMod val="50000"/>
                </a:srgbClr>
              </a:solidFill>
              <a:latin typeface="David" panose="020E0502060401010101" pitchFamily="34" charset="-79"/>
              <a:cs typeface="Varela Round" panose="00000500000000000000"/>
            </a:endParaRPr>
          </a:p>
          <a:p>
            <a:pPr lvl="0">
              <a:lnSpc>
                <a:spcPct val="120000"/>
              </a:lnSpc>
              <a:defRPr/>
            </a:pPr>
            <a:r>
              <a:rPr lang="en-US" b="1" dirty="0">
                <a:solidFill>
                  <a:srgbClr val="70AD47">
                    <a:lumMod val="50000"/>
                  </a:srgbClr>
                </a:solidFill>
                <a:latin typeface="David" panose="020E0502060401010101" pitchFamily="34" charset="-79"/>
                <a:cs typeface="Varela Round" panose="00000500000000000000"/>
              </a:rPr>
              <a:t> PV  </a:t>
            </a:r>
            <a:r>
              <a:rPr lang="he-IL" b="1" dirty="0">
                <a:solidFill>
                  <a:srgbClr val="70AD47">
                    <a:lumMod val="50000"/>
                  </a:srgbClr>
                </a:solidFill>
                <a:latin typeface="David" panose="020E0502060401010101" pitchFamily="34" charset="-79"/>
                <a:cs typeface="Varela Round" panose="00000500000000000000"/>
              </a:rPr>
              <a:t>הערך הנוכחי, הסכום היום, הקרן</a:t>
            </a:r>
            <a:r>
              <a:rPr lang="en-US" b="1" dirty="0">
                <a:solidFill>
                  <a:srgbClr val="70AD47">
                    <a:lumMod val="50000"/>
                  </a:srgbClr>
                </a:solidFill>
                <a:latin typeface="David" panose="020E0502060401010101" pitchFamily="34" charset="-79"/>
                <a:cs typeface="Varela Round" panose="00000500000000000000"/>
              </a:rPr>
              <a:t>.</a:t>
            </a:r>
          </a:p>
          <a:p>
            <a:pPr lvl="0">
              <a:lnSpc>
                <a:spcPct val="120000"/>
              </a:lnSpc>
              <a:defRPr/>
            </a:pPr>
            <a:r>
              <a:rPr lang="en-US" b="1" dirty="0">
                <a:solidFill>
                  <a:srgbClr val="70AD47">
                    <a:lumMod val="50000"/>
                  </a:srgbClr>
                </a:solidFill>
                <a:latin typeface="David" panose="020E0502060401010101" pitchFamily="34" charset="-79"/>
                <a:cs typeface="Varela Round" panose="00000500000000000000"/>
              </a:rPr>
              <a:t>FV  </a:t>
            </a:r>
            <a:r>
              <a:rPr lang="he-IL" b="1" dirty="0">
                <a:solidFill>
                  <a:srgbClr val="70AD47">
                    <a:lumMod val="50000"/>
                  </a:srgbClr>
                </a:solidFill>
                <a:latin typeface="David" panose="020E0502060401010101" pitchFamily="34" charset="-79"/>
                <a:cs typeface="Varela Round" panose="00000500000000000000"/>
              </a:rPr>
              <a:t> הערך העתידי, הסכום שנקבל בעתיד, בעוד </a:t>
            </a:r>
            <a:r>
              <a:rPr lang="en-US" b="1" dirty="0">
                <a:solidFill>
                  <a:srgbClr val="70AD47">
                    <a:lumMod val="50000"/>
                  </a:srgbClr>
                </a:solidFill>
                <a:latin typeface="David" panose="020E0502060401010101" pitchFamily="34" charset="-79"/>
                <a:cs typeface="Varela Round" panose="00000500000000000000"/>
              </a:rPr>
              <a:t>t </a:t>
            </a:r>
            <a:r>
              <a:rPr lang="he-IL" b="1" dirty="0">
                <a:solidFill>
                  <a:srgbClr val="70AD47">
                    <a:lumMod val="50000"/>
                  </a:srgbClr>
                </a:solidFill>
                <a:latin typeface="David" panose="020E0502060401010101" pitchFamily="34" charset="-79"/>
                <a:cs typeface="Varela Round" panose="00000500000000000000"/>
              </a:rPr>
              <a:t>    תקופות, הכולל את הריבית</a:t>
            </a:r>
            <a:r>
              <a:rPr lang="en-US" b="1" dirty="0">
                <a:solidFill>
                  <a:srgbClr val="70AD47">
                    <a:lumMod val="50000"/>
                  </a:srgbClr>
                </a:solidFill>
                <a:latin typeface="David" panose="020E0502060401010101" pitchFamily="34" charset="-79"/>
                <a:cs typeface="Varela Round" panose="00000500000000000000"/>
              </a:rPr>
              <a:t>.</a:t>
            </a:r>
          </a:p>
          <a:p>
            <a:pPr lvl="0">
              <a:lnSpc>
                <a:spcPct val="120000"/>
              </a:lnSpc>
              <a:defRPr/>
            </a:pPr>
            <a:r>
              <a:rPr lang="en-US" b="1" dirty="0">
                <a:solidFill>
                  <a:srgbClr val="70AD47">
                    <a:lumMod val="50000"/>
                  </a:srgbClr>
                </a:solidFill>
                <a:latin typeface="David" panose="020E0502060401010101" pitchFamily="34" charset="-79"/>
                <a:cs typeface="Varela Round" panose="00000500000000000000"/>
              </a:rPr>
              <a:t>r  </a:t>
            </a:r>
            <a:r>
              <a:rPr lang="he-IL" b="1" dirty="0">
                <a:solidFill>
                  <a:srgbClr val="70AD47">
                    <a:lumMod val="50000"/>
                  </a:srgbClr>
                </a:solidFill>
                <a:latin typeface="David" panose="020E0502060401010101" pitchFamily="34" charset="-79"/>
                <a:cs typeface="Varela Round" panose="00000500000000000000"/>
              </a:rPr>
              <a:t> שיעור הריבית הנומינלית התקופתית</a:t>
            </a:r>
            <a:r>
              <a:rPr lang="en-US" b="1" dirty="0">
                <a:solidFill>
                  <a:srgbClr val="70AD47">
                    <a:lumMod val="50000"/>
                  </a:srgbClr>
                </a:solidFill>
                <a:latin typeface="David" panose="020E0502060401010101" pitchFamily="34" charset="-79"/>
                <a:cs typeface="Varela Round" panose="00000500000000000000"/>
              </a:rPr>
              <a:t>.</a:t>
            </a:r>
          </a:p>
          <a:p>
            <a:pPr lvl="0">
              <a:lnSpc>
                <a:spcPct val="120000"/>
              </a:lnSpc>
              <a:defRPr/>
            </a:pPr>
            <a:r>
              <a:rPr lang="en-US" b="1" dirty="0">
                <a:solidFill>
                  <a:srgbClr val="70AD47">
                    <a:lumMod val="50000"/>
                  </a:srgbClr>
                </a:solidFill>
                <a:latin typeface="David" panose="020E0502060401010101" pitchFamily="34" charset="-79"/>
                <a:cs typeface="Varela Round" panose="00000500000000000000"/>
              </a:rPr>
              <a:t> t  </a:t>
            </a:r>
            <a:r>
              <a:rPr lang="he-IL" b="1" dirty="0">
                <a:solidFill>
                  <a:srgbClr val="70AD47">
                    <a:lumMod val="50000"/>
                  </a:srgbClr>
                </a:solidFill>
                <a:latin typeface="David" panose="020E0502060401010101" pitchFamily="34" charset="-79"/>
                <a:cs typeface="Varela Round" panose="00000500000000000000"/>
              </a:rPr>
              <a:t>מספר התקופות</a:t>
            </a:r>
            <a:r>
              <a:rPr lang="en-US" b="1" dirty="0">
                <a:solidFill>
                  <a:srgbClr val="70AD47">
                    <a:lumMod val="50000"/>
                  </a:srgbClr>
                </a:solidFill>
                <a:latin typeface="David" panose="020E0502060401010101" pitchFamily="34" charset="-79"/>
                <a:cs typeface="Varela Round" panose="00000500000000000000"/>
              </a:rPr>
              <a:t>.</a:t>
            </a:r>
          </a:p>
        </p:txBody>
      </p:sp>
      <p:sp>
        <p:nvSpPr>
          <p:cNvPr id="10" name="מלבן: פינות מעוגלות 9">
            <a:extLst>
              <a:ext uri="{FF2B5EF4-FFF2-40B4-BE49-F238E27FC236}">
                <a16:creationId xmlns:a16="http://schemas.microsoft.com/office/drawing/2014/main" id="{DDA68109-745E-4FD8-9AEE-68EB1B0D2C9D}"/>
              </a:ext>
            </a:extLst>
          </p:cNvPr>
          <p:cNvSpPr/>
          <p:nvPr/>
        </p:nvSpPr>
        <p:spPr>
          <a:xfrm>
            <a:off x="5476959" y="5245371"/>
            <a:ext cx="3167149" cy="1336498"/>
          </a:xfrm>
          <a:prstGeom prst="roundRect">
            <a:avLst/>
          </a:prstGeom>
          <a:solidFill>
            <a:sysClr val="window" lastClr="FFFFFF"/>
          </a:solidFill>
          <a:ln w="12700" cap="flat" cmpd="sng" algn="ctr">
            <a:solidFill>
              <a:srgbClr val="70AD47">
                <a:lumMod val="50000"/>
              </a:srgbClr>
            </a:solid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70AD47">
                    <a:lumMod val="50000"/>
                  </a:srgbClr>
                </a:solidFill>
                <a:effectLst/>
                <a:uLnTx/>
                <a:uFillTx/>
                <a:latin typeface="David" panose="020E0502060401010101" pitchFamily="34" charset="-79"/>
                <a:cs typeface="Varela Round" panose="00000500000000000000"/>
              </a:rPr>
              <a:t>FV = PV(1 + r)</a:t>
            </a:r>
            <a:r>
              <a:rPr kumimoji="0" lang="en-US" sz="3200" b="1" i="0" u="none" strike="noStrike" kern="0" cap="none" spc="0" normalizeH="0" baseline="30000" noProof="0" dirty="0">
                <a:ln>
                  <a:noFill/>
                </a:ln>
                <a:solidFill>
                  <a:srgbClr val="70AD47">
                    <a:lumMod val="50000"/>
                  </a:srgbClr>
                </a:solidFill>
                <a:effectLst/>
                <a:uLnTx/>
                <a:uFillTx/>
                <a:latin typeface="David" panose="020E0502060401010101" pitchFamily="34" charset="-79"/>
                <a:cs typeface="Varela Round" panose="00000500000000000000"/>
              </a:rPr>
              <a:t>t</a:t>
            </a:r>
            <a:endParaRPr kumimoji="0" lang="en-US" sz="3200" b="0" i="0" u="none" strike="noStrike" kern="0" cap="none" spc="0" normalizeH="0" baseline="0" noProof="0" dirty="0">
              <a:ln>
                <a:noFill/>
              </a:ln>
              <a:solidFill>
                <a:srgbClr val="70AD47">
                  <a:lumMod val="50000"/>
                </a:srgbClr>
              </a:solidFill>
              <a:effectLst/>
              <a:uLnTx/>
              <a:uFillTx/>
              <a:latin typeface="David" panose="020E0502060401010101" pitchFamily="34" charset="-79"/>
              <a:cs typeface="Varela Round" panose="0000050000000000000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pic>
        <p:nvPicPr>
          <p:cNvPr id="11" name="תמונה 10" descr="תוצאת תמונה עבור ‪valor futuro‬‏">
            <a:extLst>
              <a:ext uri="{FF2B5EF4-FFF2-40B4-BE49-F238E27FC236}">
                <a16:creationId xmlns:a16="http://schemas.microsoft.com/office/drawing/2014/main" id="{E4212B05-EC4F-4155-BADA-2587E5576DB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38366" y="2234650"/>
            <a:ext cx="2607310" cy="1343025"/>
          </a:xfrm>
          <a:prstGeom prst="rect">
            <a:avLst/>
          </a:prstGeom>
          <a:noFill/>
          <a:ln>
            <a:noFill/>
          </a:ln>
        </p:spPr>
      </p:pic>
    </p:spTree>
    <p:extLst>
      <p:ext uri="{BB962C8B-B14F-4D97-AF65-F5344CB8AC3E}">
        <p14:creationId xmlns:p14="http://schemas.microsoft.com/office/powerpoint/2010/main" val="380208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3" name="מציין מיקום טקסט 2"/>
          <p:cNvSpPr>
            <a:spLocks noGrp="1"/>
          </p:cNvSpPr>
          <p:nvPr>
            <p:ph type="body" sz="quarter" idx="3"/>
          </p:nvPr>
        </p:nvSpPr>
        <p:spPr>
          <a:xfrm>
            <a:off x="515273" y="1"/>
            <a:ext cx="9923373" cy="1176950"/>
          </a:xfrm>
        </p:spPr>
        <p:txBody>
          <a:bodyPr/>
          <a:lstStyle/>
          <a:p>
            <a:r>
              <a:rPr lang="he-IL" sz="4000" dirty="0">
                <a:latin typeface="David" panose="020E0502060401010101" pitchFamily="34" charset="-79"/>
                <a:cs typeface="Varela Round" panose="00000500000000000000"/>
              </a:rPr>
              <a:t>ערך עתידי</a:t>
            </a:r>
            <a:br>
              <a:rPr lang="he-IL" sz="4000" dirty="0">
                <a:latin typeface="David" panose="020E0502060401010101" pitchFamily="34" charset="-79"/>
                <a:cs typeface="Varela Round" panose="00000500000000000000"/>
              </a:rPr>
            </a:br>
            <a:r>
              <a:rPr lang="he-IL" sz="4000" dirty="0">
                <a:latin typeface="David" panose="020E0502060401010101" pitchFamily="34" charset="-79"/>
                <a:cs typeface="Varela Round" panose="00000500000000000000"/>
              </a:rPr>
              <a:t>חישוב ערך עתידי של סכום חד פעמי</a:t>
            </a:r>
            <a:endParaRPr lang="he-IL" sz="4000" dirty="0">
              <a:cs typeface="Varela Round" panose="00000500000000000000"/>
            </a:endParaRPr>
          </a:p>
        </p:txBody>
      </p:sp>
      <p:sp>
        <p:nvSpPr>
          <p:cNvPr id="8" name="מציין מיקום תוכן 7"/>
          <p:cNvSpPr>
            <a:spLocks noGrp="1"/>
          </p:cNvSpPr>
          <p:nvPr>
            <p:ph sz="quarter" idx="4"/>
          </p:nvPr>
        </p:nvSpPr>
        <p:spPr>
          <a:xfrm>
            <a:off x="501360" y="1513485"/>
            <a:ext cx="8306994" cy="4128380"/>
          </a:xfrm>
        </p:spPr>
        <p:txBody>
          <a:bodyPr>
            <a:normAutofit/>
          </a:bodyPr>
          <a:lstStyle/>
          <a:p>
            <a:pPr marL="96848" indent="0">
              <a:lnSpc>
                <a:spcPct val="200000"/>
              </a:lnSpc>
              <a:buNone/>
            </a:pPr>
            <a:r>
              <a:rPr lang="he-IL" b="1" dirty="0">
                <a:solidFill>
                  <a:schemeClr val="tx1"/>
                </a:solidFill>
              </a:rPr>
              <a:t>ניתן לחשב את הסכום העתידי באמצעות מקדם ערך  עתידי.</a:t>
            </a:r>
          </a:p>
          <a:p>
            <a:pPr marL="96848" indent="0">
              <a:lnSpc>
                <a:spcPct val="200000"/>
              </a:lnSpc>
              <a:buNone/>
            </a:pPr>
            <a:r>
              <a:rPr lang="he-IL" b="1" dirty="0"/>
              <a:t>מקדם ערך עתידי , </a:t>
            </a:r>
            <a:r>
              <a:rPr lang="he-IL" dirty="0"/>
              <a:t> עונה על השאלה: </a:t>
            </a:r>
            <a:r>
              <a:rPr lang="he-IL" b="1" dirty="0"/>
              <a:t>כמה תהיה שווה יחידה אחת של מטבע(1 ₪)  בנקודת זמן בעתיד </a:t>
            </a:r>
            <a:r>
              <a:rPr lang="en-US" b="1" dirty="0"/>
              <a:t>)</a:t>
            </a:r>
            <a:r>
              <a:rPr lang="he-IL" b="1" dirty="0"/>
              <a:t>לדוגמה, בעוד שנה</a:t>
            </a:r>
            <a:r>
              <a:rPr lang="en-US" b="1" dirty="0"/>
              <a:t>  ,(</a:t>
            </a:r>
            <a:r>
              <a:rPr lang="he-IL" b="1" dirty="0"/>
              <a:t>אם היא תצבור ריבית מהיום ועד אותה נקודת זמן</a:t>
            </a:r>
            <a:r>
              <a:rPr lang="en-US" b="1" dirty="0"/>
              <a:t>?</a:t>
            </a:r>
            <a:endParaRPr lang="en-US" dirty="0"/>
          </a:p>
          <a:p>
            <a:pPr marL="96848" indent="0">
              <a:lnSpc>
                <a:spcPct val="200000"/>
              </a:lnSpc>
              <a:buNone/>
            </a:pPr>
            <a:endParaRPr lang="he-IL" b="1" dirty="0">
              <a:solidFill>
                <a:schemeClr val="tx1"/>
              </a:solidFill>
            </a:endParaRPr>
          </a:p>
        </p:txBody>
      </p:sp>
      <p:pic>
        <p:nvPicPr>
          <p:cNvPr id="1026" name="Picture 2" descr="Present &amp; Future Values of Multiple Cash Flows - Video &amp; Lesson ...">
            <a:extLst>
              <a:ext uri="{FF2B5EF4-FFF2-40B4-BE49-F238E27FC236}">
                <a16:creationId xmlns:a16="http://schemas.microsoft.com/office/drawing/2014/main" id="{A696CEA5-3864-4815-BEE7-2F6BD8589F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54" y="4841765"/>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a:extLst>
              <a:ext uri="{FF2B5EF4-FFF2-40B4-BE49-F238E27FC236}">
                <a16:creationId xmlns:a16="http://schemas.microsoft.com/office/drawing/2014/main" id="{C439937D-CF20-4DBA-8948-AC8AC1A10C22}"/>
              </a:ext>
            </a:extLst>
          </p:cNvPr>
          <p:cNvSpPr/>
          <p:nvPr/>
        </p:nvSpPr>
        <p:spPr>
          <a:xfrm>
            <a:off x="6096001" y="5224627"/>
            <a:ext cx="621670" cy="327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PV</a:t>
            </a:r>
            <a:endParaRPr lang="he-IL" dirty="0"/>
          </a:p>
        </p:txBody>
      </p:sp>
      <p:sp>
        <p:nvSpPr>
          <p:cNvPr id="5" name="חץ: מעוקל למטה 4">
            <a:extLst>
              <a:ext uri="{FF2B5EF4-FFF2-40B4-BE49-F238E27FC236}">
                <a16:creationId xmlns:a16="http://schemas.microsoft.com/office/drawing/2014/main" id="{A2268E63-D4E1-44E6-A438-887E92F56070}"/>
              </a:ext>
            </a:extLst>
          </p:cNvPr>
          <p:cNvSpPr/>
          <p:nvPr/>
        </p:nvSpPr>
        <p:spPr>
          <a:xfrm>
            <a:off x="6477420" y="4599160"/>
            <a:ext cx="2082297" cy="49808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2" name="מלבן 11">
            <a:extLst>
              <a:ext uri="{FF2B5EF4-FFF2-40B4-BE49-F238E27FC236}">
                <a16:creationId xmlns:a16="http://schemas.microsoft.com/office/drawing/2014/main" id="{A9C4C64E-746B-4680-95B7-D7F121122E62}"/>
              </a:ext>
            </a:extLst>
          </p:cNvPr>
          <p:cNvSpPr/>
          <p:nvPr/>
        </p:nvSpPr>
        <p:spPr>
          <a:xfrm>
            <a:off x="8320134" y="5224627"/>
            <a:ext cx="488219" cy="327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FV</a:t>
            </a:r>
            <a:endParaRPr lang="he-IL" dirty="0"/>
          </a:p>
        </p:txBody>
      </p:sp>
      <p:sp>
        <p:nvSpPr>
          <p:cNvPr id="6" name="מלבן: פינות מעוגלות 5">
            <a:extLst>
              <a:ext uri="{FF2B5EF4-FFF2-40B4-BE49-F238E27FC236}">
                <a16:creationId xmlns:a16="http://schemas.microsoft.com/office/drawing/2014/main" id="{A585C489-36FB-4F54-B119-061E4CE2A15C}"/>
              </a:ext>
            </a:extLst>
          </p:cNvPr>
          <p:cNvSpPr/>
          <p:nvPr/>
        </p:nvSpPr>
        <p:spPr>
          <a:xfrm>
            <a:off x="6953061" y="5097242"/>
            <a:ext cx="1182587" cy="13447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ln w="0"/>
                <a:solidFill>
                  <a:schemeClr val="tx1"/>
                </a:solidFill>
                <a:effectLst>
                  <a:outerShdw blurRad="38100" dist="19050" dir="2700000" algn="tl" rotWithShape="0">
                    <a:schemeClr val="dk1">
                      <a:alpha val="40000"/>
                    </a:schemeClr>
                  </a:outerShdw>
                </a:effectLst>
              </a:rPr>
              <a:t>% </a:t>
            </a:r>
            <a:r>
              <a:rPr lang="he-IL" dirty="0">
                <a:ln w="0"/>
                <a:solidFill>
                  <a:schemeClr val="tx1"/>
                </a:solidFill>
                <a:effectLst>
                  <a:outerShdw blurRad="38100" dist="19050" dir="2700000" algn="tl" rotWithShape="0">
                    <a:schemeClr val="dk1">
                      <a:alpha val="40000"/>
                    </a:schemeClr>
                  </a:outerShdw>
                </a:effectLst>
              </a:rPr>
              <a:t>ריבית=</a:t>
            </a:r>
            <a:r>
              <a:rPr lang="en-US" dirty="0">
                <a:ln w="0"/>
                <a:solidFill>
                  <a:schemeClr val="tx1"/>
                </a:solidFill>
                <a:effectLst>
                  <a:outerShdw blurRad="38100" dist="19050" dir="2700000" algn="tl" rotWithShape="0">
                    <a:schemeClr val="dk1">
                      <a:alpha val="40000"/>
                    </a:schemeClr>
                  </a:outerShdw>
                </a:effectLst>
              </a:rPr>
              <a:t>r</a:t>
            </a:r>
            <a:r>
              <a:rPr lang="he-IL" dirty="0">
                <a:ln w="0"/>
                <a:solidFill>
                  <a:schemeClr val="tx1"/>
                </a:solidFill>
                <a:effectLst>
                  <a:outerShdw blurRad="38100" dist="19050" dir="2700000" algn="tl" rotWithShape="0">
                    <a:schemeClr val="dk1">
                      <a:alpha val="40000"/>
                    </a:schemeClr>
                  </a:outerShdw>
                </a:effectLst>
              </a:rPr>
              <a:t> </a:t>
            </a:r>
          </a:p>
          <a:p>
            <a:pPr algn="ctr"/>
            <a:r>
              <a:rPr lang="he-IL" dirty="0">
                <a:ln w="0"/>
                <a:solidFill>
                  <a:schemeClr val="tx1"/>
                </a:solidFill>
                <a:effectLst>
                  <a:outerShdw blurRad="38100" dist="19050" dir="2700000" algn="tl" rotWithShape="0">
                    <a:schemeClr val="dk1">
                      <a:alpha val="40000"/>
                    </a:schemeClr>
                  </a:outerShdw>
                </a:effectLst>
              </a:rPr>
              <a:t>זמן=</a:t>
            </a:r>
            <a:r>
              <a:rPr lang="en-US" dirty="0">
                <a:ln w="0"/>
                <a:solidFill>
                  <a:schemeClr val="tx1"/>
                </a:solidFill>
                <a:effectLst>
                  <a:outerShdw blurRad="38100" dist="19050" dir="2700000" algn="tl" rotWithShape="0">
                    <a:schemeClr val="dk1">
                      <a:alpha val="40000"/>
                    </a:schemeClr>
                  </a:outerShdw>
                </a:effectLst>
              </a:rPr>
              <a:t>t</a:t>
            </a:r>
            <a:endParaRPr lang="he-IL"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95047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2F07DD5-B2C9-4CEF-BB2B-878EA2899213}"/>
              </a:ext>
            </a:extLst>
          </p:cNvPr>
          <p:cNvSpPr>
            <a:spLocks noGrp="1"/>
          </p:cNvSpPr>
          <p:nvPr>
            <p:ph type="title"/>
          </p:nvPr>
        </p:nvSpPr>
        <p:spPr/>
        <p:txBody>
          <a:bodyPr/>
          <a:lstStyle/>
          <a:p>
            <a:r>
              <a:rPr lang="he-IL" sz="4000" dirty="0"/>
              <a:t>תרגילים בנושא ערך עתידי של סכום חד פעמי</a:t>
            </a:r>
          </a:p>
        </p:txBody>
      </p:sp>
      <p:sp>
        <p:nvSpPr>
          <p:cNvPr id="4" name="מציין מיקום תוכן 3">
            <a:extLst>
              <a:ext uri="{FF2B5EF4-FFF2-40B4-BE49-F238E27FC236}">
                <a16:creationId xmlns:a16="http://schemas.microsoft.com/office/drawing/2014/main" id="{64F64703-6B10-423B-9E76-F1AC7114C19D}"/>
              </a:ext>
            </a:extLst>
          </p:cNvPr>
          <p:cNvSpPr>
            <a:spLocks noGrp="1"/>
          </p:cNvSpPr>
          <p:nvPr>
            <p:ph sz="quarter" idx="4"/>
          </p:nvPr>
        </p:nvSpPr>
        <p:spPr>
          <a:xfrm>
            <a:off x="515272" y="1050202"/>
            <a:ext cx="10964521" cy="4827997"/>
          </a:xfrm>
        </p:spPr>
        <p:txBody>
          <a:bodyPr/>
          <a:lstStyle/>
          <a:p>
            <a:pPr marL="96848" indent="0">
              <a:buNone/>
            </a:pPr>
            <a:endParaRPr lang="he-IL" dirty="0"/>
          </a:p>
          <a:p>
            <a:pPr marL="96848" indent="0">
              <a:buNone/>
            </a:pPr>
            <a:endParaRPr lang="he-IL" dirty="0"/>
          </a:p>
        </p:txBody>
      </p:sp>
      <p:sp>
        <p:nvSpPr>
          <p:cNvPr id="5" name="מלבן 4">
            <a:extLst>
              <a:ext uri="{FF2B5EF4-FFF2-40B4-BE49-F238E27FC236}">
                <a16:creationId xmlns:a16="http://schemas.microsoft.com/office/drawing/2014/main" id="{83B941B9-ED93-4F18-B025-AAE1A912DDC3}"/>
              </a:ext>
            </a:extLst>
          </p:cNvPr>
          <p:cNvSpPr/>
          <p:nvPr/>
        </p:nvSpPr>
        <p:spPr>
          <a:xfrm>
            <a:off x="515271" y="1459583"/>
            <a:ext cx="9832839" cy="5779211"/>
          </a:xfrm>
          <a:prstGeom prst="rect">
            <a:avLst/>
          </a:prstGeom>
        </p:spPr>
        <p:txBody>
          <a:bodyPr wrap="square">
            <a:spAutoFit/>
          </a:bodyPr>
          <a:lstStyle/>
          <a:p>
            <a:pPr marL="342900" lvl="0" indent="-342900">
              <a:lnSpc>
                <a:spcPct val="107000"/>
              </a:lnSpc>
              <a:buFont typeface="+mj-lt"/>
              <a:buAutoNum type="arabicPeriod"/>
            </a:pPr>
            <a:r>
              <a:rPr lang="he-IL" sz="1400" dirty="0">
                <a:latin typeface="Calibri" panose="020F0502020204030204" pitchFamily="34" charset="0"/>
                <a:ea typeface="Calibri" panose="020F0502020204030204" pitchFamily="34" charset="0"/>
                <a:cs typeface="Varela Round" panose="00000500000000000000"/>
              </a:rPr>
              <a:t>מהו הערך העתידי של 200,000 ₪  המופקדים היום ל-5 שנים בריבית שנתית בשיעור 4%</a:t>
            </a:r>
            <a:r>
              <a:rPr lang="en-US" sz="1400" dirty="0">
                <a:latin typeface="David" panose="020E0502060401010101" pitchFamily="34" charset="-79"/>
                <a:ea typeface="Calibri" panose="020F0502020204030204" pitchFamily="34" charset="0"/>
                <a:cs typeface="Varela Round" panose="00000500000000000000"/>
              </a:rPr>
              <a:t>?</a:t>
            </a:r>
            <a:endParaRPr lang="he-IL" sz="1400" dirty="0">
              <a:latin typeface="David" panose="020E0502060401010101" pitchFamily="34" charset="-79"/>
              <a:ea typeface="Calibri" panose="020F0502020204030204" pitchFamily="34" charset="0"/>
              <a:cs typeface="Varela Round" panose="00000500000000000000"/>
            </a:endParaRPr>
          </a:p>
          <a:p>
            <a:pPr lvl="0">
              <a:lnSpc>
                <a:spcPct val="107000"/>
              </a:lnSpc>
            </a:pPr>
            <a:r>
              <a:rPr lang="he-IL" sz="1400" dirty="0">
                <a:latin typeface="David" panose="020E0502060401010101" pitchFamily="34" charset="-79"/>
                <a:ea typeface="Calibri" panose="020F0502020204030204" pitchFamily="34" charset="0"/>
                <a:cs typeface="Varela Round" panose="00000500000000000000"/>
              </a:rPr>
              <a:t> נתונים:</a:t>
            </a:r>
          </a:p>
          <a:p>
            <a:pPr lvl="0">
              <a:lnSpc>
                <a:spcPct val="107000"/>
              </a:lnSpc>
            </a:pPr>
            <a:r>
              <a:rPr lang="en-US" sz="1400" dirty="0">
                <a:latin typeface="David" panose="020E0502060401010101" pitchFamily="34" charset="-79"/>
                <a:ea typeface="Calibri" panose="020F0502020204030204" pitchFamily="34" charset="0"/>
                <a:cs typeface="Varela Round" panose="00000500000000000000"/>
              </a:rPr>
              <a:t>PV</a:t>
            </a:r>
            <a:r>
              <a:rPr lang="he-IL" sz="1400" dirty="0">
                <a:latin typeface="David" panose="020E0502060401010101" pitchFamily="34" charset="-79"/>
                <a:ea typeface="Calibri" panose="020F0502020204030204" pitchFamily="34" charset="0"/>
                <a:cs typeface="Varela Round" panose="00000500000000000000"/>
              </a:rPr>
              <a:t>= 200,000 ₪</a:t>
            </a:r>
          </a:p>
          <a:p>
            <a:pPr lvl="0">
              <a:lnSpc>
                <a:spcPct val="107000"/>
              </a:lnSpc>
            </a:pPr>
            <a:r>
              <a:rPr lang="en-US" sz="1400" dirty="0">
                <a:latin typeface="David" panose="020E0502060401010101" pitchFamily="34" charset="-79"/>
                <a:ea typeface="Calibri" panose="020F0502020204030204" pitchFamily="34" charset="0"/>
                <a:cs typeface="Varela Round" panose="00000500000000000000"/>
              </a:rPr>
              <a:t>t</a:t>
            </a:r>
            <a:r>
              <a:rPr lang="he-IL" sz="1400" dirty="0">
                <a:latin typeface="David" panose="020E0502060401010101" pitchFamily="34" charset="-79"/>
                <a:ea typeface="Calibri" panose="020F0502020204030204" pitchFamily="34" charset="0"/>
                <a:cs typeface="Varela Round" panose="00000500000000000000"/>
              </a:rPr>
              <a:t>    = 5 שנים</a:t>
            </a:r>
          </a:p>
          <a:p>
            <a:pPr lvl="0">
              <a:lnSpc>
                <a:spcPct val="107000"/>
              </a:lnSpc>
            </a:pPr>
            <a:r>
              <a:rPr lang="en-US" sz="1400" dirty="0">
                <a:latin typeface="David" panose="020E0502060401010101" pitchFamily="34" charset="-79"/>
                <a:ea typeface="Calibri" panose="020F0502020204030204" pitchFamily="34" charset="0"/>
                <a:cs typeface="Varela Round" panose="00000500000000000000"/>
              </a:rPr>
              <a:t>r</a:t>
            </a:r>
            <a:r>
              <a:rPr lang="he-IL" sz="1400" dirty="0">
                <a:latin typeface="David" panose="020E0502060401010101" pitchFamily="34" charset="-79"/>
                <a:ea typeface="Calibri" panose="020F0502020204030204" pitchFamily="34" charset="0"/>
                <a:cs typeface="Varela Round" panose="00000500000000000000"/>
              </a:rPr>
              <a:t>    = 4%-0.04 שנתית.</a:t>
            </a:r>
          </a:p>
          <a:p>
            <a:pPr lvl="0">
              <a:lnSpc>
                <a:spcPct val="107000"/>
              </a:lnSpc>
            </a:pPr>
            <a:r>
              <a:rPr lang="he-IL" sz="1400" dirty="0">
                <a:latin typeface="David" panose="020E0502060401010101" pitchFamily="34" charset="-79"/>
                <a:ea typeface="Calibri" panose="020F0502020204030204" pitchFamily="34" charset="0"/>
                <a:cs typeface="Varela Round" panose="00000500000000000000"/>
              </a:rPr>
              <a:t>                                      </a:t>
            </a:r>
          </a:p>
          <a:p>
            <a:pPr lvl="0">
              <a:lnSpc>
                <a:spcPct val="107000"/>
              </a:lnSpc>
            </a:pPr>
            <a:endParaRPr lang="he-IL" sz="1400" dirty="0">
              <a:latin typeface="David" panose="020E0502060401010101" pitchFamily="34" charset="-79"/>
              <a:ea typeface="Calibri" panose="020F0502020204030204" pitchFamily="34" charset="0"/>
              <a:cs typeface="Arial" panose="020B0604020202020204" pitchFamily="34" charset="0"/>
            </a:endParaRPr>
          </a:p>
          <a:p>
            <a:pPr>
              <a:lnSpc>
                <a:spcPct val="107000"/>
              </a:lnSpc>
            </a:pPr>
            <a:r>
              <a:rPr lang="en-US" sz="1600" dirty="0">
                <a:latin typeface="David" panose="020E0502060401010101" pitchFamily="34" charset="-79"/>
                <a:ea typeface="Calibri" panose="020F0502020204030204" pitchFamily="34" charset="0"/>
                <a:cs typeface="Varela Round" panose="00000500000000000000"/>
              </a:rPr>
              <a:t>FV= 200,000</a:t>
            </a:r>
            <a:r>
              <a:rPr lang="en-US" sz="1600" dirty="0">
                <a:cs typeface="Varela Round" panose="00000500000000000000"/>
              </a:rPr>
              <a:t>(1+0.04)</a:t>
            </a:r>
            <a:r>
              <a:rPr lang="en-US" sz="1600" baseline="30000" dirty="0">
                <a:cs typeface="Varela Round" panose="00000500000000000000"/>
              </a:rPr>
              <a:t>5</a:t>
            </a:r>
            <a:endParaRPr lang="he-IL" sz="1600" baseline="30000" dirty="0">
              <a:cs typeface="Varela Round" panose="00000500000000000000"/>
            </a:endParaRPr>
          </a:p>
          <a:p>
            <a:pPr>
              <a:lnSpc>
                <a:spcPct val="107000"/>
              </a:lnSpc>
            </a:pPr>
            <a:endParaRPr lang="he-IL" b="1" baseline="30000" dirty="0">
              <a:cs typeface="Varela Round" panose="00000500000000000000"/>
            </a:endParaRPr>
          </a:p>
          <a:p>
            <a:pPr>
              <a:lnSpc>
                <a:spcPct val="107000"/>
              </a:lnSpc>
            </a:pPr>
            <a:r>
              <a:rPr lang="he-IL" b="1" baseline="30000" dirty="0">
                <a:cs typeface="Varela Round" panose="00000500000000000000"/>
              </a:rPr>
              <a:t>הערך העתידי של 200,000 ₪ המופקדים היום ל-5 שנים בריבית של 4% הוא: 240,330.58 ₪.</a:t>
            </a:r>
          </a:p>
          <a:p>
            <a:pPr lvl="0">
              <a:lnSpc>
                <a:spcPct val="107000"/>
              </a:lnSpc>
            </a:pP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AutoNum type="arabicPeriod" startAt="2"/>
            </a:pPr>
            <a:r>
              <a:rPr lang="he-IL" sz="1400" dirty="0">
                <a:latin typeface="Calibri" panose="020F0502020204030204" pitchFamily="34" charset="0"/>
                <a:ea typeface="Calibri" panose="020F0502020204030204" pitchFamily="34" charset="0"/>
                <a:cs typeface="Varela Round" panose="00000500000000000000"/>
              </a:rPr>
              <a:t>מהו הערך העתידי של הלוואה בסך 30,000 ש"ח שתוחזר כעבור חצי שנה </a:t>
            </a:r>
            <a:r>
              <a:rPr lang="he-IL" sz="1400" b="1" dirty="0">
                <a:latin typeface="Calibri" panose="020F0502020204030204" pitchFamily="34" charset="0"/>
                <a:ea typeface="Calibri" panose="020F0502020204030204" pitchFamily="34" charset="0"/>
                <a:cs typeface="Varela Round" panose="00000500000000000000"/>
              </a:rPr>
              <a:t>בריבית חודשית </a:t>
            </a:r>
            <a:r>
              <a:rPr lang="he-IL" sz="1400" dirty="0">
                <a:latin typeface="Calibri" panose="020F0502020204030204" pitchFamily="34" charset="0"/>
                <a:ea typeface="Calibri" panose="020F0502020204030204" pitchFamily="34" charset="0"/>
                <a:cs typeface="Varela Round" panose="00000500000000000000"/>
              </a:rPr>
              <a:t>בשיעור 3.2%</a:t>
            </a:r>
            <a:r>
              <a:rPr lang="en-US" sz="1400" dirty="0">
                <a:latin typeface="David" panose="020E0502060401010101" pitchFamily="34" charset="-79"/>
                <a:ea typeface="Calibri" panose="020F0502020204030204" pitchFamily="34" charset="0"/>
                <a:cs typeface="Varela Round" panose="00000500000000000000"/>
              </a:rPr>
              <a:t>?</a:t>
            </a:r>
            <a:endParaRPr lang="he-IL" sz="1400" dirty="0">
              <a:latin typeface="David" panose="020E0502060401010101" pitchFamily="34" charset="-79"/>
              <a:ea typeface="Calibri" panose="020F0502020204030204" pitchFamily="34" charset="0"/>
              <a:cs typeface="Varela Round" panose="00000500000000000000"/>
            </a:endParaRPr>
          </a:p>
          <a:p>
            <a:pPr lvl="0">
              <a:lnSpc>
                <a:spcPct val="107000"/>
              </a:lnSpc>
            </a:pPr>
            <a:r>
              <a:rPr lang="he-IL" sz="1400" dirty="0">
                <a:latin typeface="David" panose="020E0502060401010101" pitchFamily="34" charset="-79"/>
                <a:ea typeface="Calibri" panose="020F0502020204030204" pitchFamily="34" charset="0"/>
                <a:cs typeface="Varela Round" panose="00000500000000000000"/>
              </a:rPr>
              <a:t>נתונים:</a:t>
            </a:r>
          </a:p>
          <a:p>
            <a:pPr lvl="0">
              <a:lnSpc>
                <a:spcPct val="107000"/>
              </a:lnSpc>
            </a:pPr>
            <a:r>
              <a:rPr lang="en-US" sz="1400" dirty="0">
                <a:latin typeface="David" panose="020E0502060401010101" pitchFamily="34" charset="-79"/>
                <a:ea typeface="Calibri" panose="020F0502020204030204" pitchFamily="34" charset="0"/>
                <a:cs typeface="Varela Round" panose="00000500000000000000"/>
              </a:rPr>
              <a:t>PV</a:t>
            </a:r>
            <a:r>
              <a:rPr lang="he-IL" sz="1400" dirty="0">
                <a:latin typeface="David" panose="020E0502060401010101" pitchFamily="34" charset="-79"/>
                <a:ea typeface="Calibri" panose="020F0502020204030204" pitchFamily="34" charset="0"/>
                <a:cs typeface="Varela Round" panose="00000500000000000000"/>
              </a:rPr>
              <a:t>= 30,000 ₪</a:t>
            </a:r>
          </a:p>
          <a:p>
            <a:pPr lvl="0">
              <a:lnSpc>
                <a:spcPct val="107000"/>
              </a:lnSpc>
            </a:pPr>
            <a:r>
              <a:rPr lang="en-US" sz="1400" dirty="0">
                <a:latin typeface="David" panose="020E0502060401010101" pitchFamily="34" charset="-79"/>
                <a:ea typeface="Calibri" panose="020F0502020204030204" pitchFamily="34" charset="0"/>
                <a:cs typeface="Varela Round" panose="00000500000000000000"/>
              </a:rPr>
              <a:t>t</a:t>
            </a:r>
            <a:r>
              <a:rPr lang="he-IL" sz="1400" dirty="0">
                <a:latin typeface="David" panose="020E0502060401010101" pitchFamily="34" charset="-79"/>
                <a:ea typeface="Calibri" panose="020F0502020204030204" pitchFamily="34" charset="0"/>
                <a:cs typeface="Varela Round" panose="00000500000000000000"/>
              </a:rPr>
              <a:t>= 6 חודשים</a:t>
            </a:r>
          </a:p>
          <a:p>
            <a:pPr lvl="0">
              <a:lnSpc>
                <a:spcPct val="107000"/>
              </a:lnSpc>
            </a:pPr>
            <a:r>
              <a:rPr lang="en-US" sz="1400" dirty="0">
                <a:latin typeface="David" panose="020E0502060401010101" pitchFamily="34" charset="-79"/>
                <a:ea typeface="Calibri" panose="020F0502020204030204" pitchFamily="34" charset="0"/>
                <a:cs typeface="Varela Round" panose="00000500000000000000"/>
              </a:rPr>
              <a:t>r</a:t>
            </a:r>
            <a:r>
              <a:rPr lang="he-IL" sz="1400" dirty="0">
                <a:latin typeface="David" panose="020E0502060401010101" pitchFamily="34" charset="-79"/>
                <a:ea typeface="Calibri" panose="020F0502020204030204" pitchFamily="34" charset="0"/>
                <a:cs typeface="Varela Round" panose="00000500000000000000"/>
              </a:rPr>
              <a:t>=3.2%- 0.032 חודשית</a:t>
            </a:r>
          </a:p>
          <a:p>
            <a:pPr lvl="0">
              <a:lnSpc>
                <a:spcPct val="107000"/>
              </a:lnSpc>
            </a:pPr>
            <a:endParaRPr lang="he-IL" sz="1400" dirty="0">
              <a:latin typeface="David" panose="020E0502060401010101" pitchFamily="34" charset="-79"/>
              <a:ea typeface="Calibri" panose="020F0502020204030204" pitchFamily="34" charset="0"/>
              <a:cs typeface="Varela Round" panose="00000500000000000000"/>
            </a:endParaRPr>
          </a:p>
          <a:p>
            <a:pPr lvl="0">
              <a:lnSpc>
                <a:spcPct val="107000"/>
              </a:lnSpc>
            </a:pPr>
            <a:endParaRPr lang="he-IL" sz="1400" dirty="0">
              <a:latin typeface="Calibri" panose="020F0502020204030204" pitchFamily="34" charset="0"/>
              <a:ea typeface="Calibri" panose="020F0502020204030204" pitchFamily="34" charset="0"/>
              <a:cs typeface="Arial" panose="020B0604020202020204" pitchFamily="34" charset="0"/>
            </a:endParaRPr>
          </a:p>
          <a:p>
            <a:pPr lvl="0">
              <a:lnSpc>
                <a:spcPct val="107000"/>
              </a:lnSpc>
            </a:pPr>
            <a:endParaRPr lang="he-IL" sz="14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he-IL" sz="1400" dirty="0">
                <a:latin typeface="Calibri" panose="020F0502020204030204" pitchFamily="34" charset="0"/>
                <a:ea typeface="Calibri" panose="020F0502020204030204" pitchFamily="34" charset="0"/>
                <a:cs typeface="Arial" panose="020B0604020202020204" pitchFamily="34" charset="0"/>
              </a:rPr>
              <a:t>             </a:t>
            </a:r>
            <a:r>
              <a:rPr lang="en-US" sz="1400" dirty="0">
                <a:latin typeface="David" panose="020E0502060401010101" pitchFamily="34" charset="-79"/>
                <a:ea typeface="Calibri" panose="020F0502020204030204" pitchFamily="34" charset="0"/>
                <a:cs typeface="Varela Round" panose="00000500000000000000"/>
              </a:rPr>
              <a:t>FV= 30,000</a:t>
            </a:r>
            <a:r>
              <a:rPr lang="en-US" sz="1400" dirty="0">
                <a:cs typeface="Varela Round" panose="00000500000000000000"/>
              </a:rPr>
              <a:t>(1+0.032)</a:t>
            </a:r>
            <a:r>
              <a:rPr lang="en-US" sz="1400" baseline="30000" dirty="0">
                <a:cs typeface="Varela Round" panose="00000500000000000000"/>
              </a:rPr>
              <a:t>6</a:t>
            </a:r>
            <a:endParaRPr lang="he-IL" sz="1400" baseline="30000" dirty="0">
              <a:cs typeface="Varela Round" panose="00000500000000000000"/>
            </a:endParaRPr>
          </a:p>
          <a:p>
            <a:pPr lvl="0">
              <a:lnSpc>
                <a:spcPct val="107000"/>
              </a:lnSpc>
            </a:pPr>
            <a:endParaRPr lang="he-IL" sz="14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he-IL" sz="1400" dirty="0">
                <a:latin typeface="Calibri" panose="020F0502020204030204" pitchFamily="34" charset="0"/>
                <a:ea typeface="Calibri" panose="020F0502020204030204" pitchFamily="34" charset="0"/>
                <a:cs typeface="Arial" panose="020B0604020202020204" pitchFamily="34" charset="0"/>
              </a:rPr>
              <a:t>                          </a:t>
            </a:r>
            <a:endParaRPr lang="he-IL" b="1" baseline="30000" dirty="0">
              <a:cs typeface="Varela Round" panose="00000500000000000000"/>
            </a:endParaRPr>
          </a:p>
          <a:p>
            <a:pPr>
              <a:lnSpc>
                <a:spcPct val="107000"/>
              </a:lnSpc>
            </a:pPr>
            <a:r>
              <a:rPr lang="he-IL" b="1" baseline="30000" dirty="0">
                <a:cs typeface="Varela Round" panose="00000500000000000000"/>
              </a:rPr>
              <a:t>                                                  הערך העתידי של 30,000 ₪ המופקדים היום ל-6 חודשים בריבית חודשית  של 3.2% הוא: 36,240.94 ₪.</a:t>
            </a:r>
          </a:p>
          <a:p>
            <a:pPr lvl="0">
              <a:lnSpc>
                <a:spcPct val="107000"/>
              </a:lnSpc>
            </a:pPr>
            <a:endParaRPr lang="he-IL" sz="1400" dirty="0">
              <a:latin typeface="Calibri" panose="020F0502020204030204" pitchFamily="34" charset="0"/>
              <a:ea typeface="Calibri" panose="020F0502020204030204" pitchFamily="34" charset="0"/>
              <a:cs typeface="Arial" panose="020B0604020202020204" pitchFamily="34" charset="0"/>
            </a:endParaRPr>
          </a:p>
          <a:p>
            <a:pPr lvl="0">
              <a:lnSpc>
                <a:spcPct val="107000"/>
              </a:lnSpc>
            </a:pPr>
            <a:endParaRPr lang="en-US" sz="1400" dirty="0">
              <a:latin typeface="Calibri" panose="020F0502020204030204" pitchFamily="34" charset="0"/>
              <a:ea typeface="Calibri" panose="020F0502020204030204" pitchFamily="34" charset="0"/>
              <a:cs typeface="Arial" panose="020B0604020202020204" pitchFamily="34" charset="0"/>
            </a:endParaRPr>
          </a:p>
        </p:txBody>
      </p:sp>
      <p:pic>
        <p:nvPicPr>
          <p:cNvPr id="7" name="תמונה 6">
            <a:extLst>
              <a:ext uri="{FF2B5EF4-FFF2-40B4-BE49-F238E27FC236}">
                <a16:creationId xmlns:a16="http://schemas.microsoft.com/office/drawing/2014/main" id="{551EE304-4347-4202-990D-5821D3AA9732}"/>
              </a:ext>
            </a:extLst>
          </p:cNvPr>
          <p:cNvPicPr>
            <a:picLocks noChangeAspect="1"/>
          </p:cNvPicPr>
          <p:nvPr/>
        </p:nvPicPr>
        <p:blipFill>
          <a:blip r:embed="rId2"/>
          <a:stretch>
            <a:fillRect/>
          </a:stretch>
        </p:blipFill>
        <p:spPr>
          <a:xfrm>
            <a:off x="7370884" y="2625506"/>
            <a:ext cx="2905530" cy="398352"/>
          </a:xfrm>
          <a:prstGeom prst="rect">
            <a:avLst/>
          </a:prstGeom>
        </p:spPr>
      </p:pic>
      <p:pic>
        <p:nvPicPr>
          <p:cNvPr id="8" name="תמונה 7">
            <a:extLst>
              <a:ext uri="{FF2B5EF4-FFF2-40B4-BE49-F238E27FC236}">
                <a16:creationId xmlns:a16="http://schemas.microsoft.com/office/drawing/2014/main" id="{E77C7745-7444-490D-90AB-2A9B2D91449D}"/>
              </a:ext>
            </a:extLst>
          </p:cNvPr>
          <p:cNvPicPr>
            <a:picLocks noChangeAspect="1"/>
          </p:cNvPicPr>
          <p:nvPr/>
        </p:nvPicPr>
        <p:blipFill>
          <a:blip r:embed="rId2"/>
          <a:stretch>
            <a:fillRect/>
          </a:stretch>
        </p:blipFill>
        <p:spPr>
          <a:xfrm>
            <a:off x="7523284" y="5199241"/>
            <a:ext cx="2753130" cy="398352"/>
          </a:xfrm>
          <a:prstGeom prst="rect">
            <a:avLst/>
          </a:prstGeom>
        </p:spPr>
      </p:pic>
    </p:spTree>
    <p:extLst>
      <p:ext uri="{BB962C8B-B14F-4D97-AF65-F5344CB8AC3E}">
        <p14:creationId xmlns:p14="http://schemas.microsoft.com/office/powerpoint/2010/main" val="1492436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9AD800C-2F62-4F00-821E-9E80F1019E3A}"/>
              </a:ext>
            </a:extLst>
          </p:cNvPr>
          <p:cNvSpPr>
            <a:spLocks noGrp="1"/>
          </p:cNvSpPr>
          <p:nvPr>
            <p:ph type="title"/>
          </p:nvPr>
        </p:nvSpPr>
        <p:spPr/>
        <p:txBody>
          <a:bodyPr/>
          <a:lstStyle/>
          <a:p>
            <a:br>
              <a:rPr lang="he-IL" dirty="0">
                <a:solidFill>
                  <a:schemeClr val="accent5">
                    <a:lumMod val="50000"/>
                  </a:schemeClr>
                </a:solidFill>
                <a:latin typeface="David" panose="020E0502060401010101" pitchFamily="34" charset="-79"/>
                <a:cs typeface="Varela Round" panose="00000500000000000000"/>
              </a:rPr>
            </a:br>
            <a:r>
              <a:rPr lang="he-IL" dirty="0">
                <a:solidFill>
                  <a:schemeClr val="accent5">
                    <a:lumMod val="50000"/>
                  </a:schemeClr>
                </a:solidFill>
                <a:latin typeface="David" panose="020E0502060401010101" pitchFamily="34" charset="-79"/>
                <a:cs typeface="Varela Round" panose="00000500000000000000"/>
              </a:rPr>
              <a:t>ערך עתידי</a:t>
            </a:r>
            <a:br>
              <a:rPr lang="he-IL" dirty="0">
                <a:solidFill>
                  <a:schemeClr val="accent5">
                    <a:lumMod val="50000"/>
                  </a:schemeClr>
                </a:solidFill>
                <a:latin typeface="David" panose="020E0502060401010101" pitchFamily="34" charset="-79"/>
                <a:cs typeface="Varela Round" panose="00000500000000000000"/>
              </a:rPr>
            </a:br>
            <a:endParaRPr lang="he-IL" dirty="0">
              <a:solidFill>
                <a:schemeClr val="accent5">
                  <a:lumMod val="50000"/>
                </a:schemeClr>
              </a:solidFill>
              <a:cs typeface="Varela Round" panose="00000500000000000000"/>
            </a:endParaRPr>
          </a:p>
        </p:txBody>
      </p:sp>
      <p:sp>
        <p:nvSpPr>
          <p:cNvPr id="3" name="מציין מיקום טקסט 2">
            <a:extLst>
              <a:ext uri="{FF2B5EF4-FFF2-40B4-BE49-F238E27FC236}">
                <a16:creationId xmlns:a16="http://schemas.microsoft.com/office/drawing/2014/main" id="{EDFA12EF-C958-4646-AAE1-E34007F6BED0}"/>
              </a:ext>
            </a:extLst>
          </p:cNvPr>
          <p:cNvSpPr>
            <a:spLocks noGrp="1"/>
          </p:cNvSpPr>
          <p:nvPr>
            <p:ph type="body" sz="quarter" idx="3"/>
          </p:nvPr>
        </p:nvSpPr>
        <p:spPr>
          <a:xfrm>
            <a:off x="515275" y="1185681"/>
            <a:ext cx="9642230" cy="540000"/>
          </a:xfrm>
        </p:spPr>
        <p:txBody>
          <a:bodyPr/>
          <a:lstStyle/>
          <a:p>
            <a:r>
              <a:rPr lang="he-IL" dirty="0">
                <a:latin typeface="David" panose="020E0502060401010101" pitchFamily="34" charset="-79"/>
                <a:cs typeface="Varela Round" panose="00000500000000000000"/>
              </a:rPr>
              <a:t>חישוב ערך עתידי מצטבר של סדרת תשלומים </a:t>
            </a:r>
            <a:r>
              <a:rPr lang="en-US" dirty="0">
                <a:latin typeface="David" panose="020E0502060401010101" pitchFamily="34" charset="-79"/>
                <a:cs typeface="Varela Round" panose="00000500000000000000"/>
              </a:rPr>
              <a:t>P</a:t>
            </a:r>
            <a:r>
              <a:rPr lang="he-IL" dirty="0">
                <a:latin typeface="David" panose="020E0502060401010101" pitchFamily="34" charset="-79"/>
                <a:cs typeface="Varela Round" panose="00000500000000000000"/>
              </a:rPr>
              <a:t> בסוף תקופה</a:t>
            </a:r>
            <a:endParaRPr lang="he-IL" dirty="0"/>
          </a:p>
        </p:txBody>
      </p:sp>
      <p:sp>
        <p:nvSpPr>
          <p:cNvPr id="4" name="מציין מיקום תוכן 3">
            <a:extLst>
              <a:ext uri="{FF2B5EF4-FFF2-40B4-BE49-F238E27FC236}">
                <a16:creationId xmlns:a16="http://schemas.microsoft.com/office/drawing/2014/main" id="{C8F6CF49-128B-4786-BDE0-5082454C28EB}"/>
              </a:ext>
            </a:extLst>
          </p:cNvPr>
          <p:cNvSpPr>
            <a:spLocks noGrp="1"/>
          </p:cNvSpPr>
          <p:nvPr>
            <p:ph sz="quarter" idx="4"/>
          </p:nvPr>
        </p:nvSpPr>
        <p:spPr>
          <a:xfrm>
            <a:off x="515273" y="1725682"/>
            <a:ext cx="8601567" cy="4152517"/>
          </a:xfrm>
        </p:spPr>
        <p:txBody>
          <a:bodyPr/>
          <a:lstStyle/>
          <a:p>
            <a:pPr marL="0" indent="0">
              <a:buNone/>
            </a:pPr>
            <a:r>
              <a:rPr lang="he-IL" dirty="0">
                <a:solidFill>
                  <a:schemeClr val="accent5">
                    <a:lumMod val="50000"/>
                  </a:schemeClr>
                </a:solidFill>
                <a:latin typeface="David" panose="020E0502060401010101" pitchFamily="34" charset="-79"/>
                <a:cs typeface="Varela Round" panose="00000500000000000000"/>
              </a:rPr>
              <a:t>כאשר יש אפשרות להפקיד פיקדון מדי סוף תקופה, יש לבחון האם מספר התשלומים נתון, שיעור הריבית קבוע וסכום ההפקדה התקופתי אינו משתנה. אם אלו מתקיימים, ניתן לחשב את הערך העתידי של כל ההפקדות על-פי הנוסחה שלהלן:</a:t>
            </a:r>
            <a:endParaRPr lang="en-US" dirty="0">
              <a:solidFill>
                <a:schemeClr val="accent5">
                  <a:lumMod val="50000"/>
                </a:schemeClr>
              </a:solidFill>
              <a:latin typeface="David" panose="020E0502060401010101" pitchFamily="34" charset="-79"/>
              <a:cs typeface="Varela Round" panose="00000500000000000000"/>
            </a:endParaRPr>
          </a:p>
          <a:p>
            <a:pPr marL="0" indent="0">
              <a:buNone/>
            </a:pPr>
            <a:r>
              <a:rPr lang="he-IL" b="1" dirty="0">
                <a:solidFill>
                  <a:schemeClr val="accent5">
                    <a:lumMod val="50000"/>
                  </a:schemeClr>
                </a:solidFill>
                <a:latin typeface="David" panose="020E0502060401010101" pitchFamily="34" charset="-79"/>
                <a:cs typeface="Varela Round" panose="00000500000000000000"/>
              </a:rPr>
              <a:t>נוסחה לחישוב ערך עתידי מצטבר על סדרת תשלומים </a:t>
            </a:r>
            <a:r>
              <a:rPr lang="en-US" b="1" dirty="0">
                <a:solidFill>
                  <a:schemeClr val="accent5">
                    <a:lumMod val="50000"/>
                  </a:schemeClr>
                </a:solidFill>
                <a:latin typeface="David" panose="020E0502060401010101" pitchFamily="34" charset="-79"/>
                <a:cs typeface="Varela Round" panose="00000500000000000000"/>
              </a:rPr>
              <a:t>P </a:t>
            </a:r>
            <a:r>
              <a:rPr lang="he-IL" b="1" dirty="0">
                <a:solidFill>
                  <a:schemeClr val="accent5">
                    <a:lumMod val="50000"/>
                  </a:schemeClr>
                </a:solidFill>
                <a:latin typeface="David" panose="020E0502060401010101" pitchFamily="34" charset="-79"/>
                <a:cs typeface="Varela Round" panose="00000500000000000000"/>
              </a:rPr>
              <a:t> בסוף כל תקופה</a:t>
            </a:r>
            <a:r>
              <a:rPr lang="en-US" b="1" dirty="0">
                <a:solidFill>
                  <a:schemeClr val="accent5">
                    <a:lumMod val="50000"/>
                  </a:schemeClr>
                </a:solidFill>
                <a:latin typeface="David" panose="020E0502060401010101" pitchFamily="34" charset="-79"/>
                <a:cs typeface="Varela Round" panose="00000500000000000000"/>
              </a:rPr>
              <a:t>:</a:t>
            </a:r>
            <a:endParaRPr lang="en-US" dirty="0">
              <a:solidFill>
                <a:schemeClr val="accent5">
                  <a:lumMod val="50000"/>
                </a:schemeClr>
              </a:solidFill>
              <a:latin typeface="David" panose="020E0502060401010101" pitchFamily="34" charset="-79"/>
              <a:cs typeface="Varela Round" panose="00000500000000000000"/>
            </a:endParaRPr>
          </a:p>
          <a:p>
            <a:endParaRPr lang="he-IL" dirty="0"/>
          </a:p>
        </p:txBody>
      </p:sp>
      <p:pic>
        <p:nvPicPr>
          <p:cNvPr id="5" name="תמונה 4">
            <a:extLst>
              <a:ext uri="{FF2B5EF4-FFF2-40B4-BE49-F238E27FC236}">
                <a16:creationId xmlns:a16="http://schemas.microsoft.com/office/drawing/2014/main" id="{CAB5A878-616B-4C21-A620-BD01DF4EF51B}"/>
              </a:ext>
            </a:extLst>
          </p:cNvPr>
          <p:cNvPicPr>
            <a:picLocks noChangeAspect="1"/>
          </p:cNvPicPr>
          <p:nvPr/>
        </p:nvPicPr>
        <p:blipFill>
          <a:blip r:embed="rId2"/>
          <a:stretch>
            <a:fillRect/>
          </a:stretch>
        </p:blipFill>
        <p:spPr>
          <a:xfrm>
            <a:off x="4955373" y="4155294"/>
            <a:ext cx="3017519" cy="1064027"/>
          </a:xfrm>
          <a:prstGeom prst="rect">
            <a:avLst/>
          </a:prstGeom>
        </p:spPr>
      </p:pic>
      <p:sp>
        <p:nvSpPr>
          <p:cNvPr id="6" name="מלבן: פינות מעוגלות 5">
            <a:extLst>
              <a:ext uri="{FF2B5EF4-FFF2-40B4-BE49-F238E27FC236}">
                <a16:creationId xmlns:a16="http://schemas.microsoft.com/office/drawing/2014/main" id="{830FF791-31CA-42BE-B4C6-DB4234D77C44}"/>
              </a:ext>
            </a:extLst>
          </p:cNvPr>
          <p:cNvSpPr/>
          <p:nvPr/>
        </p:nvSpPr>
        <p:spPr>
          <a:xfrm>
            <a:off x="6041680" y="5341545"/>
            <a:ext cx="5075976" cy="1433326"/>
          </a:xfrm>
          <a:prstGeom prst="roundRect">
            <a:avLst/>
          </a:prstGeom>
          <a:solidFill>
            <a:sysClr val="window" lastClr="FFFFFF"/>
          </a:solidFill>
          <a:ln w="12700" cap="flat" cmpd="sng" algn="ctr">
            <a:solidFill>
              <a:srgbClr val="4472C4">
                <a:shade val="50000"/>
              </a:srgbClr>
            </a:solidFill>
            <a:prstDash val="solid"/>
            <a:miter lim="800000"/>
          </a:ln>
          <a:effectLst/>
        </p:spPr>
        <p:txBody>
          <a:bodyPr rtlCol="1"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b="1" i="0" u="none" strike="noStrike" kern="0" cap="none" spc="0" normalizeH="0" baseline="0" noProof="0" dirty="0">
                <a:ln>
                  <a:noFill/>
                </a:ln>
                <a:solidFill>
                  <a:srgbClr val="5B9BD5">
                    <a:lumMod val="50000"/>
                  </a:srgbClr>
                </a:solidFill>
                <a:effectLst/>
                <a:uLnTx/>
                <a:uFillTx/>
                <a:latin typeface="David" panose="020E0502060401010101" pitchFamily="34" charset="-79"/>
                <a:ea typeface="+mn-ea"/>
                <a:cs typeface="David" panose="020E0502060401010101" pitchFamily="34" charset="-79"/>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he-IL" b="1" i="0" u="none" strike="noStrike" kern="0" cap="none" spc="0" normalizeH="0" baseline="0" noProof="0" dirty="0">
              <a:ln>
                <a:noFill/>
              </a:ln>
              <a:solidFill>
                <a:srgbClr val="5B9BD5">
                  <a:lumMod val="50000"/>
                </a:srgbClr>
              </a:solidFill>
              <a:effectLst/>
              <a:uLnTx/>
              <a:uFillTx/>
              <a:latin typeface="David" panose="020E0502060401010101" pitchFamily="34" charset="-79"/>
              <a:ea typeface="+mn-ea"/>
              <a:cs typeface="David" panose="020E0502060401010101" pitchFamily="34" charset="-79"/>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he-IL" b="1" i="0" u="none" strike="noStrike" kern="0" cap="none" spc="0" normalizeH="0" baseline="0" noProof="0" dirty="0">
              <a:ln>
                <a:noFill/>
              </a:ln>
              <a:solidFill>
                <a:srgbClr val="5B9BD5">
                  <a:lumMod val="50000"/>
                </a:srgbClr>
              </a:solidFill>
              <a:effectLst/>
              <a:uLnTx/>
              <a:uFillTx/>
              <a:latin typeface="David" panose="020E0502060401010101" pitchFamily="34" charset="-79"/>
              <a:ea typeface="+mn-ea"/>
              <a:cs typeface="David" panose="020E0502060401010101" pitchFamily="34" charset="-79"/>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he-IL" b="1" i="0" u="none" strike="noStrike" kern="0" cap="none" spc="0" normalizeH="0" baseline="0" noProof="0" dirty="0">
              <a:ln>
                <a:noFill/>
              </a:ln>
              <a:solidFill>
                <a:srgbClr val="5B9BD5">
                  <a:lumMod val="50000"/>
                </a:srgbClr>
              </a:solidFill>
              <a:effectLst/>
              <a:uLnTx/>
              <a:uFillTx/>
              <a:latin typeface="David" panose="020E0502060401010101" pitchFamily="34" charset="-79"/>
              <a:ea typeface="+mn-ea"/>
              <a:cs typeface="David" panose="020E0502060401010101" pitchFamily="34" charset="-79"/>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he-IL" b="1" i="0" u="none" strike="noStrike" kern="0" cap="none" spc="0" normalizeH="0" baseline="0" noProof="0" dirty="0">
              <a:ln>
                <a:noFill/>
              </a:ln>
              <a:solidFill>
                <a:srgbClr val="5B9BD5">
                  <a:lumMod val="50000"/>
                </a:srgbClr>
              </a:solidFill>
              <a:effectLst/>
              <a:uLnTx/>
              <a:uFillTx/>
              <a:latin typeface="David" panose="020E0502060401010101" pitchFamily="34" charset="-79"/>
              <a:cs typeface="Varela Round" panose="0000050000000000000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he-IL" b="1" i="0" u="none" strike="noStrike" kern="0" cap="none" spc="0" normalizeH="0" baseline="0" noProof="0" dirty="0">
                <a:ln>
                  <a:noFill/>
                </a:ln>
                <a:solidFill>
                  <a:srgbClr val="5B9BD5">
                    <a:lumMod val="50000"/>
                  </a:srgbClr>
                </a:solidFill>
                <a:effectLst/>
                <a:uLnTx/>
                <a:uFillTx/>
                <a:latin typeface="David" panose="020E0502060401010101" pitchFamily="34" charset="-79"/>
                <a:cs typeface="Varela Round" panose="00000500000000000000"/>
              </a:rPr>
              <a:t>כאשר</a:t>
            </a:r>
            <a:r>
              <a:rPr kumimoji="0" lang="en-US" b="1" i="0" u="none" strike="noStrike" kern="0" cap="none" spc="0" normalizeH="0" baseline="0" noProof="0" dirty="0">
                <a:ln>
                  <a:noFill/>
                </a:ln>
                <a:solidFill>
                  <a:srgbClr val="5B9BD5">
                    <a:lumMod val="50000"/>
                  </a:srgbClr>
                </a:solidFill>
                <a:effectLst/>
                <a:uLnTx/>
                <a:uFillTx/>
                <a:latin typeface="David" panose="020E0502060401010101" pitchFamily="34" charset="-79"/>
                <a:cs typeface="Varela Round" panose="00000500000000000000"/>
              </a:rPr>
              <a:t>:</a:t>
            </a:r>
            <a:r>
              <a:rPr kumimoji="0" lang="he-IL" b="1" i="0" u="none" strike="noStrike" kern="0" cap="none" spc="0" normalizeH="0" baseline="0" noProof="0" dirty="0">
                <a:ln>
                  <a:noFill/>
                </a:ln>
                <a:solidFill>
                  <a:srgbClr val="5B9BD5">
                    <a:lumMod val="50000"/>
                  </a:srgbClr>
                </a:solidFill>
                <a:effectLst/>
                <a:uLnTx/>
                <a:uFillTx/>
                <a:latin typeface="David" panose="020E0502060401010101" pitchFamily="34" charset="-79"/>
                <a:cs typeface="Varela Round" panose="00000500000000000000"/>
              </a:rPr>
              <a:t> </a:t>
            </a:r>
            <a:r>
              <a:rPr kumimoji="0" lang="he-IL" b="0" i="0" u="none" strike="noStrike" kern="0" cap="none" spc="0" normalizeH="0" baseline="0" noProof="0" dirty="0">
                <a:ln>
                  <a:noFill/>
                </a:ln>
                <a:solidFill>
                  <a:prstClr val="white"/>
                </a:solidFill>
                <a:effectLst/>
                <a:uLnTx/>
                <a:uFillTx/>
                <a:latin typeface="Calibri" panose="020F0502020204030204"/>
                <a:cs typeface="Varela Round" panose="00000500000000000000"/>
              </a:rPr>
              <a:t>כדי שהנוסחה תתקיים חייבים להתקיים</a:t>
            </a:r>
            <a:endParaRPr kumimoji="0" lang="en-US" b="0" i="0" u="none" strike="noStrike" kern="0" cap="none" spc="0" normalizeH="0" baseline="0" noProof="0" dirty="0">
              <a:ln>
                <a:noFill/>
              </a:ln>
              <a:solidFill>
                <a:srgbClr val="FF0000"/>
              </a:solidFill>
              <a:effectLst/>
              <a:uLnTx/>
              <a:uFillTx/>
              <a:latin typeface="Calibri" panose="020F0502020204030204"/>
              <a:cs typeface="Varela Round" panose="0000050000000000000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5B9BD5">
                    <a:lumMod val="50000"/>
                  </a:srgbClr>
                </a:solidFill>
                <a:effectLst/>
                <a:uLnTx/>
                <a:uFillTx/>
                <a:latin typeface="David" panose="020E0502060401010101" pitchFamily="34" charset="-79"/>
                <a:cs typeface="Varela Round" panose="00000500000000000000"/>
              </a:rPr>
              <a:t>P  </a:t>
            </a:r>
            <a:r>
              <a:rPr kumimoji="0" lang="he-IL" b="1" i="0" u="none" strike="noStrike" kern="0" cap="none" spc="0" normalizeH="0" baseline="0" noProof="0" dirty="0">
                <a:ln>
                  <a:noFill/>
                </a:ln>
                <a:solidFill>
                  <a:srgbClr val="5B9BD5">
                    <a:lumMod val="50000"/>
                  </a:srgbClr>
                </a:solidFill>
                <a:effectLst/>
                <a:uLnTx/>
                <a:uFillTx/>
                <a:latin typeface="David" panose="020E0502060401010101" pitchFamily="34" charset="-79"/>
                <a:cs typeface="Varela Round" panose="00000500000000000000"/>
              </a:rPr>
              <a:t> או</a:t>
            </a:r>
            <a:r>
              <a:rPr kumimoji="0" lang="en-US" b="1" i="0" u="none" strike="noStrike" kern="0" cap="none" spc="0" normalizeH="0" baseline="0" noProof="0" dirty="0">
                <a:ln>
                  <a:noFill/>
                </a:ln>
                <a:solidFill>
                  <a:srgbClr val="5B9BD5">
                    <a:lumMod val="50000"/>
                  </a:srgbClr>
                </a:solidFill>
                <a:effectLst/>
                <a:uLnTx/>
                <a:uFillTx/>
                <a:latin typeface="David" panose="020E0502060401010101" pitchFamily="34" charset="-79"/>
                <a:cs typeface="Varela Round" panose="00000500000000000000"/>
              </a:rPr>
              <a:t>= PMT  </a:t>
            </a:r>
            <a:r>
              <a:rPr kumimoji="0" lang="he-IL" b="1" i="0" u="none" strike="noStrike" kern="0" cap="none" spc="0" normalizeH="0" baseline="0" noProof="0" dirty="0">
                <a:ln>
                  <a:noFill/>
                </a:ln>
                <a:solidFill>
                  <a:srgbClr val="5B9BD5">
                    <a:lumMod val="50000"/>
                  </a:srgbClr>
                </a:solidFill>
                <a:effectLst/>
                <a:uLnTx/>
                <a:uFillTx/>
                <a:latin typeface="David" panose="020E0502060401010101" pitchFamily="34" charset="-79"/>
                <a:cs typeface="Varela Round" panose="00000500000000000000"/>
              </a:rPr>
              <a:t>סכום ההפקדה התקופתי ( </a:t>
            </a:r>
            <a:r>
              <a:rPr kumimoji="0" lang="en-US" b="1" i="0" u="none" strike="noStrike" kern="0" cap="none" spc="0" normalizeH="0" baseline="0" noProof="0" dirty="0">
                <a:ln>
                  <a:noFill/>
                </a:ln>
                <a:solidFill>
                  <a:srgbClr val="5B9BD5">
                    <a:lumMod val="50000"/>
                  </a:srgbClr>
                </a:solidFill>
                <a:effectLst/>
                <a:uLnTx/>
                <a:uFillTx/>
                <a:latin typeface="David" panose="020E0502060401010101" pitchFamily="34" charset="-79"/>
                <a:cs typeface="Varela Round" panose="00000500000000000000"/>
              </a:rPr>
              <a:t>Payment</a:t>
            </a:r>
            <a:r>
              <a:rPr kumimoji="0" lang="he-IL" b="1" i="0" u="none" strike="noStrike" kern="0" cap="none" spc="0" normalizeH="0" baseline="0" noProof="0" dirty="0">
                <a:ln>
                  <a:noFill/>
                </a:ln>
                <a:solidFill>
                  <a:srgbClr val="5B9BD5">
                    <a:lumMod val="50000"/>
                  </a:srgbClr>
                </a:solidFill>
                <a:effectLst/>
                <a:uLnTx/>
                <a:uFillTx/>
                <a:latin typeface="David" panose="020E0502060401010101" pitchFamily="34" charset="-79"/>
                <a:cs typeface="Varela Round" panose="0000050000000000000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5B9BD5">
                    <a:lumMod val="50000"/>
                  </a:srgbClr>
                </a:solidFill>
                <a:effectLst/>
                <a:uLnTx/>
                <a:uFillTx/>
                <a:latin typeface="David" panose="020E0502060401010101" pitchFamily="34" charset="-79"/>
                <a:cs typeface="Varela Round" panose="00000500000000000000"/>
              </a:rPr>
              <a:t>r  </a:t>
            </a:r>
            <a:r>
              <a:rPr kumimoji="0" lang="he-IL" b="1" i="0" u="none" strike="noStrike" kern="0" cap="none" spc="0" normalizeH="0" baseline="0" noProof="0" dirty="0">
                <a:ln>
                  <a:noFill/>
                </a:ln>
                <a:solidFill>
                  <a:srgbClr val="5B9BD5">
                    <a:lumMod val="50000"/>
                  </a:srgbClr>
                </a:solidFill>
                <a:effectLst/>
                <a:uLnTx/>
                <a:uFillTx/>
                <a:latin typeface="David" panose="020E0502060401010101" pitchFamily="34" charset="-79"/>
                <a:cs typeface="Varela Round" panose="00000500000000000000"/>
              </a:rPr>
              <a:t> = שיעור הריבית הנומינלית התקופתית</a:t>
            </a:r>
          </a:p>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5B9BD5">
                    <a:lumMod val="50000"/>
                  </a:srgbClr>
                </a:solidFill>
                <a:effectLst/>
                <a:uLnTx/>
                <a:uFillTx/>
                <a:latin typeface="David" panose="020E0502060401010101" pitchFamily="34" charset="-79"/>
                <a:cs typeface="Varela Round" panose="00000500000000000000"/>
              </a:rPr>
              <a:t>t  </a:t>
            </a:r>
            <a:r>
              <a:rPr kumimoji="0" lang="he-IL" b="1" i="0" u="none" strike="noStrike" kern="0" cap="none" spc="0" normalizeH="0" baseline="0" noProof="0" dirty="0">
                <a:ln>
                  <a:noFill/>
                </a:ln>
                <a:solidFill>
                  <a:srgbClr val="5B9BD5">
                    <a:lumMod val="50000"/>
                  </a:srgbClr>
                </a:solidFill>
                <a:effectLst/>
                <a:uLnTx/>
                <a:uFillTx/>
                <a:latin typeface="David" panose="020E0502060401010101" pitchFamily="34" charset="-79"/>
                <a:cs typeface="Varela Round" panose="00000500000000000000"/>
              </a:rPr>
              <a:t> = מספר התקופות</a:t>
            </a:r>
            <a:endParaRPr kumimoji="0" lang="en-US" b="1" i="0" u="none" strike="noStrike" kern="0" cap="none" spc="0" normalizeH="0" baseline="0" noProof="0" dirty="0">
              <a:ln>
                <a:noFill/>
              </a:ln>
              <a:solidFill>
                <a:srgbClr val="5B9BD5">
                  <a:lumMod val="50000"/>
                </a:srgbClr>
              </a:solidFill>
              <a:effectLst/>
              <a:uLnTx/>
              <a:uFillTx/>
              <a:latin typeface="David" panose="020E0502060401010101" pitchFamily="34" charset="-79"/>
              <a:cs typeface="Varela Round" panose="0000050000000000000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dirty="0">
              <a:ln>
                <a:noFill/>
              </a:ln>
              <a:solidFill>
                <a:srgbClr val="5B9BD5">
                  <a:lumMod val="50000"/>
                </a:srgbClr>
              </a:solidFill>
              <a:effectLst/>
              <a:uLnTx/>
              <a:uFillTx/>
              <a:latin typeface="David" panose="020E0502060401010101" pitchFamily="34" charset="-79"/>
              <a:ea typeface="+mn-ea"/>
              <a:cs typeface="David" panose="020E0502060401010101" pitchFamily="34" charset="-79"/>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5B9BD5">
                  <a:lumMod val="50000"/>
                </a:srgbClr>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dirty="0">
              <a:ln>
                <a:noFill/>
              </a:ln>
              <a:solidFill>
                <a:srgbClr val="5B9BD5">
                  <a:lumMod val="50000"/>
                </a:srgbClr>
              </a:solidFill>
              <a:effectLst/>
              <a:uLnTx/>
              <a:uFillTx/>
              <a:latin typeface="David" panose="020E0502060401010101" pitchFamily="34" charset="-79"/>
              <a:ea typeface="+mn-ea"/>
              <a:cs typeface="David" panose="020E0502060401010101" pitchFamily="34" charset="-79"/>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he-IL"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en-US" b="0" i="0" u="none" strike="noStrike" kern="0" cap="none" spc="0" normalizeH="0" baseline="0" noProof="0" dirty="0">
                <a:ln>
                  <a:noFill/>
                </a:ln>
                <a:solidFill>
                  <a:prstClr val="white"/>
                </a:solidFill>
                <a:effectLst/>
                <a:uLnTx/>
                <a:uFillTx/>
                <a:latin typeface="Calibri" panose="020F0502020204030204"/>
                <a:ea typeface="+mn-ea"/>
                <a:cs typeface="+mn-cs"/>
              </a:rPr>
              <a:t>Payment</a:t>
            </a:r>
            <a:r>
              <a:rPr kumimoji="0" lang="he-IL"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a:t>
            </a:r>
            <a:endParaRPr kumimoji="0" lang="en-US" b="0"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white"/>
                </a:solidFill>
                <a:effectLst/>
                <a:uLnTx/>
                <a:uFillTx/>
                <a:latin typeface="Calibri" panose="020F0502020204030204"/>
                <a:ea typeface="+mn-ea"/>
                <a:cs typeface="+mn-cs"/>
              </a:rPr>
              <a:t>r </a:t>
            </a:r>
            <a:r>
              <a:rPr kumimoji="0" lang="he-IL" b="0" i="0" u="none" strike="noStrike" kern="0" cap="none" spc="0" normalizeH="0" baseline="0" noProof="0" dirty="0">
                <a:ln>
                  <a:noFill/>
                </a:ln>
                <a:solidFill>
                  <a:srgbClr val="5B9BD5">
                    <a:lumMod val="50000"/>
                  </a:srgbClr>
                </a:solidFill>
                <a:effectLst/>
                <a:uLnTx/>
                <a:uFillTx/>
                <a:latin typeface="Calibri" panose="020F0502020204030204"/>
                <a:ea typeface="+mn-ea"/>
                <a:cs typeface="Arial" panose="020B0604020202020204" pitchFamily="34" charset="0"/>
              </a:rPr>
              <a:t> </a:t>
            </a:r>
            <a:r>
              <a:rPr kumimoji="0" lang="he-IL"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תנאים</a:t>
            </a:r>
            <a:r>
              <a:rPr kumimoji="0" lang="en-US" b="0" i="0" u="none" strike="noStrike" kern="0" cap="none" spc="0" normalizeH="0" baseline="0" noProof="0" dirty="0">
                <a:ln>
                  <a:noFill/>
                </a:ln>
                <a:solidFill>
                  <a:prstClr val="white"/>
                </a:solidFill>
                <a:effectLst/>
                <a:uLnTx/>
                <a:uFillTx/>
                <a:latin typeface="Calibri" panose="020F0502020204030204"/>
                <a:ea typeface="+mn-ea"/>
                <a:cs typeface="+mn-cs"/>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he-IL"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סכומי התשלומים שווים</a:t>
            </a:r>
            <a:r>
              <a:rPr kumimoji="0" lang="en-US" b="0" i="0" u="none" strike="noStrike" kern="0" cap="none" spc="0" normalizeH="0" baseline="0" noProof="0" dirty="0">
                <a:ln>
                  <a:noFill/>
                </a:ln>
                <a:solidFill>
                  <a:prstClr val="white"/>
                </a:solidFill>
                <a:effectLst/>
                <a:uLnTx/>
                <a:uFillTx/>
                <a:latin typeface="Calibri" panose="020F0502020204030204"/>
                <a:ea typeface="+mn-ea"/>
                <a:cs typeface="+mn-cs"/>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he-IL"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הפרש הזמן בין תשלום לתשלום הוא שווה וקבוע. לדוגמה, בסוף כל חצי שנה, בסוף כל חודש</a:t>
            </a:r>
            <a:r>
              <a:rPr kumimoji="0" lang="en-US" b="0" i="0" u="none" strike="noStrike" kern="0" cap="none" spc="0" normalizeH="0" baseline="0" noProof="0" dirty="0">
                <a:ln>
                  <a:noFill/>
                </a:ln>
                <a:solidFill>
                  <a:prstClr val="white"/>
                </a:solidFill>
                <a:effectLst/>
                <a:uLnTx/>
                <a:uFillTx/>
                <a:latin typeface="Calibri" panose="020F0502020204030204"/>
                <a:ea typeface="+mn-ea"/>
                <a:cs typeface="+mn-cs"/>
              </a:rPr>
              <a:t>.</a:t>
            </a:r>
          </a:p>
        </p:txBody>
      </p:sp>
      <p:sp>
        <p:nvSpPr>
          <p:cNvPr id="7" name="מלבן: פינות מעוגלות 6">
            <a:extLst>
              <a:ext uri="{FF2B5EF4-FFF2-40B4-BE49-F238E27FC236}">
                <a16:creationId xmlns:a16="http://schemas.microsoft.com/office/drawing/2014/main" id="{D4E34D48-1425-45F4-9456-B6C945FC52B3}"/>
              </a:ext>
            </a:extLst>
          </p:cNvPr>
          <p:cNvSpPr/>
          <p:nvPr/>
        </p:nvSpPr>
        <p:spPr>
          <a:xfrm>
            <a:off x="162962" y="5151422"/>
            <a:ext cx="5152175" cy="1623449"/>
          </a:xfrm>
          <a:prstGeom prst="roundRect">
            <a:avLst/>
          </a:prstGeom>
          <a:solidFill>
            <a:sysClr val="window" lastClr="FFFFFF"/>
          </a:solidFill>
          <a:ln w="12700" cap="flat" cmpd="sng" algn="ctr">
            <a:solidFill>
              <a:srgbClr val="4472C4">
                <a:shade val="50000"/>
              </a:srgbClr>
            </a:solidFill>
            <a:prstDash val="solid"/>
            <a:miter lim="800000"/>
          </a:ln>
          <a:effectLst/>
        </p:spPr>
        <p:txBody>
          <a:bodyPr rtlCol="1"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700" b="0" i="0" u="none" strike="noStrike" kern="0" cap="none" spc="0" normalizeH="0" baseline="0" noProof="0" dirty="0">
              <a:ln>
                <a:noFill/>
              </a:ln>
              <a:solidFill>
                <a:srgbClr val="5B9BD5">
                  <a:lumMod val="50000"/>
                </a:srgbClr>
              </a:solidFill>
              <a:effectLst/>
              <a:uLnTx/>
              <a:uFillTx/>
              <a:latin typeface="David" panose="020E0502060401010101" pitchFamily="34" charset="-79"/>
              <a:cs typeface="Varela Round" panose="0000050000000000000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he-IL" sz="1700" b="0" i="0" u="none" strike="noStrike" kern="0" cap="none" spc="0" normalizeH="0" baseline="0" noProof="0" dirty="0">
                <a:ln>
                  <a:noFill/>
                </a:ln>
                <a:solidFill>
                  <a:srgbClr val="5B9BD5">
                    <a:lumMod val="50000"/>
                  </a:srgbClr>
                </a:solidFill>
                <a:effectLst/>
                <a:uLnTx/>
                <a:uFillTx/>
                <a:latin typeface="David" panose="020E0502060401010101" pitchFamily="34" charset="-79"/>
                <a:cs typeface="Varela Round" panose="00000500000000000000"/>
              </a:rPr>
              <a:t>כדי שנשתמש בנוסחה, חייבים להתקיים </a:t>
            </a:r>
            <a:r>
              <a:rPr kumimoji="0" lang="he-IL" sz="1700" b="1" i="0" u="none" strike="noStrike" kern="0" cap="none" spc="0" normalizeH="0" baseline="0" noProof="0" dirty="0">
                <a:ln>
                  <a:noFill/>
                </a:ln>
                <a:solidFill>
                  <a:srgbClr val="5B9BD5">
                    <a:lumMod val="50000"/>
                  </a:srgbClr>
                </a:solidFill>
                <a:effectLst/>
                <a:uLnTx/>
                <a:uFillTx/>
                <a:latin typeface="David" panose="020E0502060401010101" pitchFamily="34" charset="-79"/>
                <a:cs typeface="Varela Round" panose="00000500000000000000"/>
              </a:rPr>
              <a:t>התנאים הבאים:</a:t>
            </a:r>
            <a:endParaRPr kumimoji="0" lang="en-US" sz="1700" b="0" i="0" u="none" strike="noStrike" kern="0" cap="none" spc="0" normalizeH="0" baseline="0" noProof="0" dirty="0">
              <a:ln>
                <a:noFill/>
              </a:ln>
              <a:solidFill>
                <a:srgbClr val="5B9BD5">
                  <a:lumMod val="50000"/>
                </a:srgbClr>
              </a:solidFill>
              <a:effectLst/>
              <a:uLnTx/>
              <a:uFillTx/>
              <a:latin typeface="David" panose="020E0502060401010101" pitchFamily="34" charset="-79"/>
              <a:cs typeface="Varela Round" panose="0000050000000000000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700" b="0" i="0" u="none" strike="noStrike" kern="0" cap="none" spc="0" normalizeH="0" baseline="0" noProof="0" dirty="0">
                <a:ln>
                  <a:noFill/>
                </a:ln>
                <a:solidFill>
                  <a:srgbClr val="5B9BD5">
                    <a:lumMod val="50000"/>
                  </a:srgbClr>
                </a:solidFill>
                <a:effectLst/>
                <a:uLnTx/>
                <a:uFillTx/>
                <a:latin typeface="David" panose="020E0502060401010101" pitchFamily="34" charset="-79"/>
                <a:cs typeface="Varela Round" panose="00000500000000000000"/>
              </a:rPr>
              <a:t> </a:t>
            </a:r>
            <a:r>
              <a:rPr kumimoji="0" lang="he-IL" sz="1700" b="0" i="0" u="none" strike="noStrike" kern="0" cap="none" spc="0" normalizeH="0" baseline="0" noProof="0" dirty="0">
                <a:ln>
                  <a:noFill/>
                </a:ln>
                <a:solidFill>
                  <a:srgbClr val="5B9BD5">
                    <a:lumMod val="50000"/>
                  </a:srgbClr>
                </a:solidFill>
                <a:effectLst/>
                <a:uLnTx/>
                <a:uFillTx/>
                <a:latin typeface="David" panose="020E0502060401010101" pitchFamily="34" charset="-79"/>
                <a:cs typeface="Varela Round" panose="00000500000000000000"/>
              </a:rPr>
              <a:t>סכומי התשלומים שווים</a:t>
            </a:r>
            <a:r>
              <a:rPr kumimoji="0" lang="en-US" sz="1700" b="0" i="0" u="none" strike="noStrike" kern="0" cap="none" spc="0" normalizeH="0" baseline="0" noProof="0" dirty="0">
                <a:ln>
                  <a:noFill/>
                </a:ln>
                <a:solidFill>
                  <a:srgbClr val="5B9BD5">
                    <a:lumMod val="50000"/>
                  </a:srgbClr>
                </a:solidFill>
                <a:effectLst/>
                <a:uLnTx/>
                <a:uFillTx/>
                <a:latin typeface="David" panose="020E0502060401010101" pitchFamily="34" charset="-79"/>
                <a:cs typeface="Varela Round" panose="00000500000000000000"/>
              </a:rPr>
              <a:t>.</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e-IL" sz="1700" b="0" i="0" u="none" strike="noStrike" kern="0" cap="none" spc="0" normalizeH="0" baseline="0" noProof="0" dirty="0">
                <a:ln>
                  <a:noFill/>
                </a:ln>
                <a:solidFill>
                  <a:srgbClr val="5B9BD5">
                    <a:lumMod val="50000"/>
                  </a:srgbClr>
                </a:solidFill>
                <a:effectLst/>
                <a:uLnTx/>
                <a:uFillTx/>
                <a:latin typeface="David" panose="020E0502060401010101" pitchFamily="34" charset="-79"/>
                <a:cs typeface="Varela Round" panose="00000500000000000000"/>
              </a:rPr>
              <a:t>הפרש הזמן בין תשלום לתשלום הוא שווה וקבוע. לדוגמה, בסוף כל חצי שנה, בסוף כל חודש</a:t>
            </a:r>
            <a:r>
              <a:rPr kumimoji="0" lang="en-US" sz="1700" b="0" i="0" u="none" strike="noStrike" kern="0" cap="none" spc="0" normalizeH="0" baseline="0" noProof="0" dirty="0">
                <a:ln>
                  <a:noFill/>
                </a:ln>
                <a:solidFill>
                  <a:srgbClr val="5B9BD5">
                    <a:lumMod val="50000"/>
                  </a:srgbClr>
                </a:solidFill>
                <a:effectLst/>
                <a:uLnTx/>
                <a:uFillTx/>
                <a:latin typeface="David" panose="020E0502060401010101" pitchFamily="34" charset="-79"/>
                <a:cs typeface="Varela Round" panose="00000500000000000000"/>
              </a:rPr>
              <a:t>.</a:t>
            </a:r>
            <a:endParaRPr kumimoji="0" lang="he-IL" sz="1700" b="0" i="0" u="none" strike="noStrike" kern="0" cap="none" spc="0" normalizeH="0" baseline="0" noProof="0" dirty="0">
              <a:ln>
                <a:noFill/>
              </a:ln>
              <a:solidFill>
                <a:srgbClr val="5B9BD5">
                  <a:lumMod val="50000"/>
                </a:srgbClr>
              </a:solidFill>
              <a:effectLst/>
              <a:uLnTx/>
              <a:uFillTx/>
              <a:latin typeface="David" panose="020E0502060401010101" pitchFamily="34" charset="-79"/>
              <a:cs typeface="Varela Round" panose="0000050000000000000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he-IL" sz="1700" kern="0" dirty="0">
                <a:solidFill>
                  <a:srgbClr val="5B9BD5">
                    <a:lumMod val="50000"/>
                  </a:srgbClr>
                </a:solidFill>
                <a:latin typeface="David" panose="020E0502060401010101" pitchFamily="34" charset="-79"/>
                <a:cs typeface="Varela Round" panose="00000500000000000000"/>
              </a:rPr>
              <a:t>שיעור ריבית קבוע.</a:t>
            </a:r>
            <a:endParaRPr kumimoji="0" lang="en-US" sz="1700" b="0" i="0" u="none" strike="noStrike" kern="0" cap="none" spc="0" normalizeH="0" baseline="0" noProof="0" dirty="0">
              <a:ln>
                <a:noFill/>
              </a:ln>
              <a:solidFill>
                <a:srgbClr val="5B9BD5">
                  <a:lumMod val="50000"/>
                </a:srgbClr>
              </a:solidFill>
              <a:effectLst/>
              <a:uLnTx/>
              <a:uFillTx/>
              <a:latin typeface="David" panose="020E0502060401010101" pitchFamily="34" charset="-79"/>
              <a:cs typeface="Varela Round" panose="0000050000000000000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7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pic>
        <p:nvPicPr>
          <p:cNvPr id="8" name="תמונה 7" descr="תוצאת תמונה עבור ‪valor futuro acumulado‬‏">
            <a:extLst>
              <a:ext uri="{FF2B5EF4-FFF2-40B4-BE49-F238E27FC236}">
                <a16:creationId xmlns:a16="http://schemas.microsoft.com/office/drawing/2014/main" id="{1CE1C7AE-EC23-4AE0-8E8F-E3E84DD555C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9073" y="280632"/>
            <a:ext cx="2110740" cy="1304925"/>
          </a:xfrm>
          <a:prstGeom prst="rect">
            <a:avLst/>
          </a:prstGeom>
          <a:noFill/>
          <a:ln>
            <a:noFill/>
          </a:ln>
        </p:spPr>
      </p:pic>
    </p:spTree>
    <p:extLst>
      <p:ext uri="{BB962C8B-B14F-4D97-AF65-F5344CB8AC3E}">
        <p14:creationId xmlns:p14="http://schemas.microsoft.com/office/powerpoint/2010/main" val="313618069"/>
      </p:ext>
    </p:extLst>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ysClr val="window" lastClr="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ערכת נושא Office">
  <a:themeElements>
    <a:clrScheme name="מערכת שידורים">
      <a:dk1>
        <a:srgbClr val="002060"/>
      </a:dk1>
      <a:lt1>
        <a:sysClr val="window" lastClr="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התאמה אישית 3">
      <a:majorFont>
        <a:latin typeface="Varela Round"/>
        <a:ea typeface=""/>
        <a:cs typeface="Varela Round"/>
      </a:majorFont>
      <a:minorFont>
        <a:latin typeface="Varela Round"/>
        <a:ea typeface=""/>
        <a:cs typeface="Varela Roun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9823</TotalTime>
  <Words>1662</Words>
  <Application>Microsoft Office PowerPoint</Application>
  <PresentationFormat>מסך רחב</PresentationFormat>
  <Paragraphs>278</Paragraphs>
  <Slides>24</Slides>
  <Notes>8</Notes>
  <HiddenSlides>0</HiddenSlides>
  <MMClips>0</MMClips>
  <ScaleCrop>false</ScaleCrop>
  <HeadingPairs>
    <vt:vector size="6" baseType="variant">
      <vt:variant>
        <vt:lpstr>גופנים בשימוש</vt:lpstr>
      </vt:variant>
      <vt:variant>
        <vt:i4>5</vt:i4>
      </vt:variant>
      <vt:variant>
        <vt:lpstr>ערכת נושא</vt:lpstr>
      </vt:variant>
      <vt:variant>
        <vt:i4>2</vt:i4>
      </vt:variant>
      <vt:variant>
        <vt:lpstr>כותרות שקופיות</vt:lpstr>
      </vt:variant>
      <vt:variant>
        <vt:i4>24</vt:i4>
      </vt:variant>
    </vt:vector>
  </HeadingPairs>
  <TitlesOfParts>
    <vt:vector size="31" baseType="lpstr">
      <vt:lpstr>Arial</vt:lpstr>
      <vt:lpstr>Calibri</vt:lpstr>
      <vt:lpstr>David</vt:lpstr>
      <vt:lpstr>Varela Round</vt:lpstr>
      <vt:lpstr>Wingdings</vt:lpstr>
      <vt:lpstr>ערכת נושא Office</vt:lpstr>
      <vt:lpstr>1_ערכת נושא Office</vt:lpstr>
      <vt:lpstr>מערכת שידורים לאומית</vt:lpstr>
      <vt:lpstr>מימון</vt:lpstr>
      <vt:lpstr>פרק 7 : מימון</vt:lpstr>
      <vt:lpstr>  1. ערך עתידי 2. הלוואות לפי החזר קרן קבוע  </vt:lpstr>
      <vt:lpstr>מצגת של PowerPoint‏</vt:lpstr>
      <vt:lpstr>מצגת של PowerPoint‏</vt:lpstr>
      <vt:lpstr>מצגת של PowerPoint‏</vt:lpstr>
      <vt:lpstr>תרגילים בנושא ערך עתידי של סכום חד פעמי</vt:lpstr>
      <vt:lpstr> ערך עתידי </vt:lpstr>
      <vt:lpstr>תרגילים בנושא ערך עתידי מצטבר של סדרת תשלומים P בסוף תקופה</vt:lpstr>
      <vt:lpstr>תרגילים בנושא ערך עתידי מצטבר של סדרת תשלומים P בסוף תקופה</vt:lpstr>
      <vt:lpstr>מצגת של PowerPoint‏</vt:lpstr>
      <vt:lpstr>משימה להפסקה</vt:lpstr>
      <vt:lpstr>פתרון</vt:lpstr>
      <vt:lpstr>סיכום היחידה: ערך עתידי</vt:lpstr>
      <vt:lpstr>,r</vt:lpstr>
      <vt:lpstr>מצגת של PowerPoint‏</vt:lpstr>
      <vt:lpstr>הלוואות </vt:lpstr>
      <vt:lpstr>הלוואות- המשך</vt:lpstr>
      <vt:lpstr>תרגיל לדוגמה</vt:lpstr>
      <vt:lpstr>תרגיל</vt:lpstr>
      <vt:lpstr>סיכום פרק 7: מימון</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Paulina Susevich</cp:lastModifiedBy>
  <cp:revision>388</cp:revision>
  <dcterms:created xsi:type="dcterms:W3CDTF">2020-03-15T19:13:03Z</dcterms:created>
  <dcterms:modified xsi:type="dcterms:W3CDTF">2020-06-02T10:36:13Z</dcterms:modified>
</cp:coreProperties>
</file>