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avid" panose="020E0502060401010101" pitchFamily="34" charset="-79"/>
      <p:regular r:id="rId27"/>
      <p:bold r:id="rId28"/>
    </p:embeddedFont>
    <p:embeddedFont>
      <p:font typeface="Varela Round" panose="00000500000000000000" pitchFamily="2" charset="-79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/UobHoZiiI6tPChkXNqhnCj+O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22abe851_6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22abe851_6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7222abe851_6_7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222abe851_6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222abe851_6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7222abe851_6_7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70642c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70642c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7270642c36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222abe851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222abe851_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7222abe851_6_8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22abe851_6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22abe851_6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7222abe851_6_9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270642c3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270642c3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7270642c36_0_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270642c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270642c3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7270642c36_0_1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270642c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270642c3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7270642c36_0_2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270642c3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270642c3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7270642c36_0_3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22abe851_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22abe851_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7222abe851_6_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22abe851_6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22abe851_6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7222abe851_6_2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222abe851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222abe851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7222abe851_6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222abe851_6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222abe851_6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7222abe851_6_4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22abe851_6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22abe851_6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7222abe851_6_4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222abe851_6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222abe851_6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7222abe851_6_5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22abe851_6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22abe851_6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7222abe851_6_6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25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25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0" name="Google Shape;90;p25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1" name="Google Shape;91;p25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09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99933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78208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6833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47021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46455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9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1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23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4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672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22abe851_6_7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מניפולציה</a:t>
            </a:r>
            <a:endParaRPr/>
          </a:p>
        </p:txBody>
      </p:sp>
      <p:sp>
        <p:nvSpPr>
          <p:cNvPr id="179" name="Google Shape;179;g7222abe851_6_70"/>
          <p:cNvSpPr txBox="1">
            <a:spLocks noGrp="1"/>
          </p:cNvSpPr>
          <p:nvPr>
            <p:ph type="body" idx="1"/>
          </p:nvPr>
        </p:nvSpPr>
        <p:spPr>
          <a:xfrm>
            <a:off x="515274" y="809825"/>
            <a:ext cx="11329723" cy="91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 dirty="0">
              <a:solidFill>
                <a:srgbClr val="00FFFF"/>
              </a:solidFill>
            </a:endParaRPr>
          </a:p>
          <a:p>
            <a:pPr marL="342900" lvl="0" indent="-342900">
              <a:lnSpc>
                <a:spcPct val="140000"/>
              </a:lnSpc>
              <a:spcBef>
                <a:spcPts val="0"/>
              </a:spcBef>
            </a:pPr>
            <a:r>
              <a:rPr lang="iw-IL" dirty="0">
                <a:solidFill>
                  <a:schemeClr val="accent1">
                    <a:lumMod val="75000"/>
                  </a:schemeClr>
                </a:solidFill>
              </a:rPr>
              <a:t>החלשת ההתנגדות באמצעות השפעה סמויה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w-IL" dirty="0">
                <a:solidFill>
                  <a:schemeClr val="accent1">
                    <a:lumMod val="75000"/>
                  </a:schemeClr>
                </a:solidFill>
              </a:rPr>
              <a:t>אחיו החורג של הקואופטציה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sz="3600" dirty="0"/>
          </a:p>
        </p:txBody>
      </p:sp>
      <p:sp>
        <p:nvSpPr>
          <p:cNvPr id="181" name="Google Shape;181;g7222abe851_6_70"/>
          <p:cNvSpPr txBox="1"/>
          <p:nvPr/>
        </p:nvSpPr>
        <p:spPr>
          <a:xfrm>
            <a:off x="1362880" y="1892533"/>
            <a:ext cx="79326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30861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–"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הסתרת מניעים אמיתיים.</a:t>
            </a: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742950" lvl="1" indent="-30861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–"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סלקטיבי במידע.</a:t>
            </a: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742950" lvl="1" indent="-30861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–"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פעולה מהירה ופשוטה.</a:t>
            </a: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342900" lvl="0" indent="-322580" algn="r" rtl="1">
              <a:lnSpc>
                <a:spcPct val="14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•"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מגבלות.</a:t>
            </a: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742950" lvl="1" indent="-287019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כמו קואופטציה רק גדולות יותר (שחיתות, החלשת ביקורת).</a:t>
            </a:r>
            <a:endParaRPr sz="2400" b="1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742950" lvl="1" indent="-287019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–"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מניפולציות מתגלות.</a:t>
            </a:r>
            <a:endParaRPr sz="2400" b="1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22abe851_6_7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כפיה</a:t>
            </a:r>
            <a:endParaRPr dirty="0"/>
          </a:p>
        </p:txBody>
      </p:sp>
      <p:sp>
        <p:nvSpPr>
          <p:cNvPr id="188" name="Google Shape;188;g7222abe851_6_7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iw-IL" dirty="0">
                <a:solidFill>
                  <a:schemeClr val="accent1">
                    <a:lumMod val="75000"/>
                  </a:schemeClr>
                </a:solidFill>
              </a:rPr>
              <a:t> אילוץ אוכלוסיית היעד לאמץ את השינוי בעל כורחה.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9" name="Google Shape;189;g7222abe851_6_79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r" rtl="1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Varela Round"/>
              <a:buChar char="–"/>
            </a:pPr>
            <a:r>
              <a:rPr lang="iw-IL" sz="2220" b="1" dirty="0">
                <a:solidFill>
                  <a:schemeClr val="dk1"/>
                </a:solidFill>
              </a:rPr>
              <a:t>איום ישיר או עקיף.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Varela Round"/>
              <a:buChar char="–"/>
            </a:pPr>
            <a:r>
              <a:rPr lang="iw-IL" sz="2220" b="1" dirty="0">
                <a:solidFill>
                  <a:schemeClr val="dk1"/>
                </a:solidFill>
              </a:rPr>
              <a:t>מניעת תגמולים.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Varela Round"/>
              <a:buChar char="–"/>
            </a:pPr>
            <a:r>
              <a:rPr lang="iw-IL" sz="2220" b="1" dirty="0">
                <a:solidFill>
                  <a:schemeClr val="dk1"/>
                </a:solidFill>
              </a:rPr>
              <a:t>אמצעי שליטה מספיקים.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Varela Round"/>
              <a:buChar char="–"/>
            </a:pPr>
            <a:r>
              <a:rPr lang="iw-IL" sz="2220" b="1" dirty="0">
                <a:solidFill>
                  <a:schemeClr val="dk1"/>
                </a:solidFill>
              </a:rPr>
              <a:t>ביצוע שינויים מהיר.</a:t>
            </a:r>
            <a:endParaRPr sz="28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3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r>
              <a:rPr lang="iw-IL" sz="2960" b="1" dirty="0">
                <a:solidFill>
                  <a:schemeClr val="dk1"/>
                </a:solidFill>
              </a:rPr>
              <a:t> מגבלות</a:t>
            </a:r>
            <a:endParaRPr sz="32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3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Varela Round"/>
              <a:buChar char="–"/>
            </a:pPr>
            <a:r>
              <a:rPr lang="iw-IL" sz="2590" b="1" dirty="0">
                <a:solidFill>
                  <a:schemeClr val="dk1"/>
                </a:solidFill>
              </a:rPr>
              <a:t>החלשת נכונות לשתף פעולה.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3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Varela Round"/>
              <a:buChar char="–"/>
            </a:pPr>
            <a:r>
              <a:rPr lang="iw-IL" sz="2590" b="1" dirty="0">
                <a:solidFill>
                  <a:schemeClr val="dk1"/>
                </a:solidFill>
              </a:rPr>
              <a:t>מגבירה את ההתנגדות.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270642c36_0_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כלים להתמודדות עם שינוי</a:t>
            </a:r>
            <a:endParaRPr/>
          </a:p>
        </p:txBody>
      </p:sp>
      <p:pic>
        <p:nvPicPr>
          <p:cNvPr id="197" name="Google Shape;197;g7270642c3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769" y="803450"/>
            <a:ext cx="5968475" cy="5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222abe851_6_86"/>
          <p:cNvSpPr txBox="1">
            <a:spLocks noGrp="1"/>
          </p:cNvSpPr>
          <p:nvPr>
            <p:ph type="title"/>
          </p:nvPr>
        </p:nvSpPr>
        <p:spPr>
          <a:xfrm>
            <a:off x="1274850" y="287175"/>
            <a:ext cx="9642300" cy="14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959" b="0" dirty="0">
                <a:solidFill>
                  <a:schemeClr val="dk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חוקרים מתארים את אפשרות הבחירה באמצעות הציור שלהלן</a:t>
            </a:r>
            <a:endParaRPr sz="3959" b="0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959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אפשרות הבחירה באמצעות </a:t>
            </a:r>
            <a:endParaRPr dirty="0"/>
          </a:p>
        </p:txBody>
      </p:sp>
      <p:pic>
        <p:nvPicPr>
          <p:cNvPr id="206" name="Google Shape;206;g7222abe851_6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133" y="1447778"/>
            <a:ext cx="5906805" cy="512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222abe851_6_94"/>
          <p:cNvSpPr txBox="1">
            <a:spLocks noGrp="1"/>
          </p:cNvSpPr>
          <p:nvPr>
            <p:ph type="title"/>
          </p:nvPr>
        </p:nvSpPr>
        <p:spPr>
          <a:xfrm>
            <a:off x="1466557" y="259718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dirty="0"/>
              <a:t>סיכום</a:t>
            </a:r>
            <a:endParaRPr sz="6000" dirty="0"/>
          </a:p>
        </p:txBody>
      </p:sp>
      <p:sp>
        <p:nvSpPr>
          <p:cNvPr id="214" name="Google Shape;214;g7222abe851_6_94"/>
          <p:cNvSpPr txBox="1">
            <a:spLocks noGrp="1"/>
          </p:cNvSpPr>
          <p:nvPr>
            <p:ph type="body" idx="2"/>
          </p:nvPr>
        </p:nvSpPr>
        <p:spPr>
          <a:xfrm>
            <a:off x="993574" y="1219245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w-IL" sz="3200" b="1" dirty="0">
                <a:solidFill>
                  <a:schemeClr val="dk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בקוטב השמאלי של הציור תמיד נעדיף לשתף את העובדים ובדרך כלל השיטות של שיתוף ושכנוע עדיפות</a:t>
            </a:r>
            <a:endParaRPr sz="3200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  <a:p>
            <a:pPr marL="342900" lvl="0" indent="-342900" algn="ctr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w-IL" sz="3200" b="1" dirty="0">
                <a:solidFill>
                  <a:schemeClr val="dk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"דברי חכמים בנחת נשמעים"</a:t>
            </a:r>
            <a:endParaRPr sz="3200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  <a:p>
            <a:pPr marL="342900" lvl="0" indent="-342900" algn="ctr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w-IL" sz="3200" b="1" u="sng" dirty="0">
                <a:solidFill>
                  <a:schemeClr val="dk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הדיבור הוא אחד מכלי הנשק הגדולים שלנו</a:t>
            </a:r>
            <a:r>
              <a:rPr lang="iw-IL" sz="3200" u="sng" dirty="0">
                <a:solidFill>
                  <a:schemeClr val="dk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70642c36_0_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מטלה ראשונה</a:t>
            </a:r>
            <a:endParaRPr dirty="0"/>
          </a:p>
        </p:txBody>
      </p:sp>
      <p:sp>
        <p:nvSpPr>
          <p:cNvPr id="222" name="Google Shape;222;g7270642c36_0_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בעקבות משבר הקורונה 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מבקשת אלונה ברקת 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לקצץ משכרם של השחקנים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באיזה כלים מבין שבעת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הכלים תשתמש כדי לשכנע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את השחקנים    </a:t>
            </a:r>
            <a:endParaRPr dirty="0"/>
          </a:p>
        </p:txBody>
      </p:sp>
      <p:pic>
        <p:nvPicPr>
          <p:cNvPr id="223" name="Google Shape;223;g7270642c3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25" y="1725675"/>
            <a:ext cx="4015325" cy="38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270642c36_0_16"/>
          <p:cNvSpPr txBox="1">
            <a:spLocks noGrp="1"/>
          </p:cNvSpPr>
          <p:nvPr>
            <p:ph type="title"/>
          </p:nvPr>
        </p:nvSpPr>
        <p:spPr>
          <a:xfrm>
            <a:off x="1274850" y="389450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תשובה</a:t>
            </a:r>
            <a:endParaRPr dirty="0"/>
          </a:p>
        </p:txBody>
      </p:sp>
      <p:sp>
        <p:nvSpPr>
          <p:cNvPr id="231" name="Google Shape;231;g7270642c36_0_16"/>
          <p:cNvSpPr txBox="1">
            <a:spLocks noGrp="1"/>
          </p:cNvSpPr>
          <p:nvPr>
            <p:ph type="body" idx="2"/>
          </p:nvPr>
        </p:nvSpPr>
        <p:spPr>
          <a:xfrm>
            <a:off x="670020" y="1305882"/>
            <a:ext cx="8031900" cy="478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היות והמצב  בארץ בעולם ידוע לכולם. מדובר במצב חרום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ארצי ועולמי שבו אנשים מכל מקום בארץ ובעולם נמצאים בהסגר ובחוסר ודאות גם למצבם הבריאותי וגם למצבם הכלכלי</a:t>
            </a:r>
            <a:r>
              <a:rPr lang="he-IL" dirty="0"/>
              <a:t>.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ולכן אני חושב שהכלים  שצריך להשתמש בהם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שיתוף עובדים- אלונה צריכה לקחת את השחקנים לשיחה ולהסביר להם את ההשלחות ואת המצב בקבוצה</a:t>
            </a:r>
            <a:r>
              <a:rPr lang="he-IL" dirty="0"/>
              <a:t>.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מוניפולציה - לדבר עם השחקנים על תרומה לחברה בשעת </a:t>
            </a:r>
            <a:r>
              <a:rPr lang="he-IL" dirty="0"/>
              <a:t>משבר.</a:t>
            </a:r>
            <a:r>
              <a:rPr lang="iw-IL" dirty="0"/>
              <a:t>     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270642c36_0_2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מטלה שנייה</a:t>
            </a:r>
            <a:endParaRPr/>
          </a:p>
        </p:txBody>
      </p:sp>
      <p:sp>
        <p:nvSpPr>
          <p:cNvPr id="239" name="Google Shape;239;g7270642c36_0_23"/>
          <p:cNvSpPr txBox="1">
            <a:spLocks noGrp="1"/>
          </p:cNvSpPr>
          <p:nvPr>
            <p:ph type="body" idx="2"/>
          </p:nvPr>
        </p:nvSpPr>
        <p:spPr>
          <a:xfrm>
            <a:off x="1299925" y="1352700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חיילים נטשו את הבסיס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כי לא קיבלו את הזכויות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שמגיעות להם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באיזה כלי המפקד צריך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להשתמש כדי להחזירם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לצבא</a:t>
            </a:r>
            <a:r>
              <a:rPr lang="he-IL" dirty="0"/>
              <a:t>.</a:t>
            </a:r>
            <a:endParaRPr dirty="0"/>
          </a:p>
        </p:txBody>
      </p:sp>
      <p:pic>
        <p:nvPicPr>
          <p:cNvPr id="240" name="Google Shape;240;g7270642c36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92" y="2790030"/>
            <a:ext cx="5416062" cy="249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270642c36_0_31"/>
          <p:cNvSpPr txBox="1">
            <a:spLocks noGrp="1"/>
          </p:cNvSpPr>
          <p:nvPr>
            <p:ph type="title"/>
          </p:nvPr>
        </p:nvSpPr>
        <p:spPr>
          <a:xfrm>
            <a:off x="1719775" y="438177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תשובה</a:t>
            </a:r>
            <a:endParaRPr dirty="0"/>
          </a:p>
        </p:txBody>
      </p:sp>
      <p:sp>
        <p:nvSpPr>
          <p:cNvPr id="248" name="Google Shape;248;g7270642c36_0_31"/>
          <p:cNvSpPr txBox="1">
            <a:spLocks noGrp="1"/>
          </p:cNvSpPr>
          <p:nvPr>
            <p:ph type="body" idx="2"/>
          </p:nvPr>
        </p:nvSpPr>
        <p:spPr>
          <a:xfrm>
            <a:off x="515273" y="1352700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ידוע כי הצבא זהו גוף מאוד היררכי שמתפקד בפקודות 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והחייל הוא חלק ממערכת גדולה שמשמשת לביטחון ישראל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ולכן הכלי שהמפקד צריך להשתמש בו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כפיה- המפקד צריך וחייב לכפות על החיילים לחזור לבסיס מיידית על ידי איום ישיר ואולי גם למנוע מהם תגמולים מסוימים 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800" b="0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3200" b="1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63776" y="1678952"/>
            <a:ext cx="12192000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5400" b="0" dirty="0">
                <a:solidFill>
                  <a:schemeClr val="dk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כלים להתמודדות עם </a:t>
            </a:r>
            <a:r>
              <a:rPr lang="he-IL" sz="5400" b="0" dirty="0">
                <a:solidFill>
                  <a:schemeClr val="dk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התנגדות ל</a:t>
            </a:r>
            <a:r>
              <a:rPr lang="iw-IL" sz="5400" b="0" dirty="0">
                <a:solidFill>
                  <a:schemeClr val="dk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שינוי</a:t>
            </a:r>
            <a:endParaRPr sz="80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32726" y="2781672"/>
            <a:ext cx="121920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ניהול עסקי</a:t>
            </a: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-49115" y="2637988"/>
            <a:ext cx="121920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מורה: </a:t>
            </a:r>
            <a:r>
              <a:rPr lang="iw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מוטי אברהם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22abe851_6_1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iw-IL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לאנשים קשה עם שינוי,למה ????לאנשים קשה עם שינוי,למה ????</a:t>
            </a:r>
            <a:endParaRPr/>
          </a:p>
        </p:txBody>
      </p:sp>
      <p:sp>
        <p:nvSpPr>
          <p:cNvPr id="123" name="Google Shape;123;g7222abe851_6_15"/>
          <p:cNvSpPr txBox="1">
            <a:spLocks noGrp="1"/>
          </p:cNvSpPr>
          <p:nvPr>
            <p:ph type="body" idx="1"/>
          </p:nvPr>
        </p:nvSpPr>
        <p:spPr>
          <a:xfrm>
            <a:off x="1942500" y="303094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iw-IL" sz="4400" dirty="0">
                <a:solidFill>
                  <a:schemeClr val="accent1">
                    <a:lumMod val="75000"/>
                  </a:schemeClr>
                </a:solidFill>
              </a:rPr>
              <a:t>לאנשים קשה עם שינוי,למה?</a:t>
            </a:r>
            <a:endParaRPr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Google Shape;124;g7222abe851_6_15"/>
          <p:cNvSpPr txBox="1">
            <a:spLocks noGrp="1"/>
          </p:cNvSpPr>
          <p:nvPr>
            <p:ph type="body" idx="2"/>
          </p:nvPr>
        </p:nvSpPr>
        <p:spPr>
          <a:xfrm>
            <a:off x="909170" y="573094"/>
            <a:ext cx="8031900" cy="446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/>
          </a:p>
          <a:p>
            <a:pPr marL="342900" lvl="0" indent="-292100" algn="r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iw-IL" sz="2800" b="1" dirty="0"/>
              <a:t>קשה לשנות הרגלים.</a:t>
            </a:r>
            <a:endParaRPr sz="2800" b="1" dirty="0"/>
          </a:p>
          <a:p>
            <a:pPr marL="342900" lvl="0" indent="-292100" algn="r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iw-IL" sz="2800" b="1" dirty="0"/>
              <a:t>הטוב והמוכר.</a:t>
            </a:r>
            <a:endParaRPr sz="2800" b="1" dirty="0"/>
          </a:p>
          <a:p>
            <a:pPr marL="342900" lvl="0" indent="-292100" algn="r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iw-IL" sz="2800" b="1" dirty="0"/>
              <a:t>תחושת ביטחון.</a:t>
            </a:r>
            <a:endParaRPr sz="2800" b="1" dirty="0"/>
          </a:p>
          <a:p>
            <a:pPr marL="342900" lvl="0" indent="-292100" algn="r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iw-IL" sz="2800" b="1" dirty="0"/>
              <a:t>תחושת יציבות.</a:t>
            </a:r>
            <a:endParaRPr sz="2800" b="1" dirty="0"/>
          </a:p>
          <a:p>
            <a:pPr marL="342900" lvl="0" indent="-292100" algn="r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Char char="●"/>
            </a:pPr>
            <a:r>
              <a:rPr lang="iw-IL" sz="2800" b="1" dirty="0"/>
              <a:t>לצאת מאזור הנוחות.</a:t>
            </a:r>
            <a:endParaRPr sz="28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222abe851_6_22"/>
          <p:cNvSpPr txBox="1">
            <a:spLocks noGrp="1"/>
          </p:cNvSpPr>
          <p:nvPr>
            <p:ph type="title"/>
          </p:nvPr>
        </p:nvSpPr>
        <p:spPr>
          <a:xfrm>
            <a:off x="2296550" y="259718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iw-IL" b="0" dirty="0">
                <a:solidFill>
                  <a:schemeClr val="dk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שבעה כלים להחלשת התנגדות השינוי </a:t>
            </a:r>
            <a:endParaRPr b="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2" name="Google Shape;132;g7222abe851_6_22"/>
          <p:cNvSpPr txBox="1">
            <a:spLocks noGrp="1"/>
          </p:cNvSpPr>
          <p:nvPr>
            <p:ph type="body" idx="2"/>
          </p:nvPr>
        </p:nvSpPr>
        <p:spPr>
          <a:xfrm>
            <a:off x="585612" y="1352700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Varela Round"/>
              <a:buChar char="•"/>
            </a:pPr>
            <a:r>
              <a:rPr lang="iw-IL" sz="2720" b="1" dirty="0">
                <a:solidFill>
                  <a:schemeClr val="dk1"/>
                </a:solidFill>
              </a:rPr>
              <a:t>לימוד והסברה.</a:t>
            </a:r>
            <a:endParaRPr sz="32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3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Varela Round"/>
              <a:buChar char="•"/>
            </a:pPr>
            <a:r>
              <a:rPr lang="iw-IL" sz="2720" b="1" dirty="0">
                <a:solidFill>
                  <a:schemeClr val="dk1"/>
                </a:solidFill>
              </a:rPr>
              <a:t>שיתוף עובדים.</a:t>
            </a:r>
            <a:endParaRPr sz="32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3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Varela Round"/>
              <a:buChar char="•"/>
            </a:pPr>
            <a:r>
              <a:rPr lang="iw-IL" sz="2720" b="1" dirty="0">
                <a:solidFill>
                  <a:schemeClr val="dk1"/>
                </a:solidFill>
              </a:rPr>
              <a:t>תמיכה ועזרה.</a:t>
            </a:r>
            <a:endParaRPr sz="32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3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Varela Round"/>
              <a:buChar char="•"/>
            </a:pPr>
            <a:r>
              <a:rPr lang="iw-IL" sz="2720" b="1" dirty="0">
                <a:solidFill>
                  <a:schemeClr val="dk1"/>
                </a:solidFill>
              </a:rPr>
              <a:t>מיקוח.</a:t>
            </a:r>
            <a:endParaRPr sz="32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3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Varela Round"/>
              <a:buChar char="•"/>
            </a:pPr>
            <a:r>
              <a:rPr lang="iw-IL" sz="2720" b="1" dirty="0">
                <a:solidFill>
                  <a:schemeClr val="dk1"/>
                </a:solidFill>
              </a:rPr>
              <a:t>קואופטציה.</a:t>
            </a:r>
            <a:endParaRPr sz="32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3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Varela Round"/>
              <a:buChar char="•"/>
            </a:pPr>
            <a:r>
              <a:rPr lang="iw-IL" sz="2720" b="1" dirty="0">
                <a:solidFill>
                  <a:schemeClr val="dk1"/>
                </a:solidFill>
              </a:rPr>
              <a:t>מניפולציה.</a:t>
            </a:r>
            <a:endParaRPr sz="32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3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Varela Round"/>
              <a:buChar char="•"/>
            </a:pPr>
            <a:r>
              <a:rPr lang="iw-IL" sz="2720" b="1" dirty="0">
                <a:solidFill>
                  <a:schemeClr val="dk1"/>
                </a:solidFill>
              </a:rPr>
              <a:t>כפייה.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22abe851_6_35"/>
          <p:cNvSpPr txBox="1">
            <a:spLocks noGrp="1"/>
          </p:cNvSpPr>
          <p:nvPr>
            <p:ph type="title"/>
          </p:nvPr>
        </p:nvSpPr>
        <p:spPr>
          <a:xfrm>
            <a:off x="1565030" y="259718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לימוד והסברה</a:t>
            </a:r>
            <a:endParaRPr dirty="0"/>
          </a:p>
        </p:txBody>
      </p:sp>
      <p:sp>
        <p:nvSpPr>
          <p:cNvPr id="139" name="Google Shape;139;g7222abe851_6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dirty="0">
                <a:solidFill>
                  <a:schemeClr val="accent1">
                    <a:lumMod val="75000"/>
                  </a:schemeClr>
                </a:solidFill>
              </a:rPr>
              <a:t>הבהרת הצורך וההיגיון שבשינוי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0" name="Google Shape;140;g7222abe851_6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514350" algn="r" rtl="1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Varela Round"/>
              <a:buChar char="–"/>
            </a:pPr>
            <a:r>
              <a:rPr lang="iw-IL" sz="2590" b="1" dirty="0">
                <a:solidFill>
                  <a:schemeClr val="lt1"/>
                </a:solidFill>
              </a:rPr>
              <a:t>    </a:t>
            </a:r>
            <a:r>
              <a:rPr lang="iw-IL" sz="2590" b="1" dirty="0">
                <a:solidFill>
                  <a:schemeClr val="dk1"/>
                </a:solidFill>
              </a:rPr>
              <a:t>מנטרל אי ודאות.</a:t>
            </a:r>
            <a:endParaRPr sz="2590" b="1" dirty="0">
              <a:solidFill>
                <a:schemeClr val="dk1"/>
              </a:solidFill>
            </a:endParaRPr>
          </a:p>
          <a:p>
            <a:pPr marL="742950" lvl="0" indent="0" algn="r" rtl="1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iw-IL" sz="2590" b="1" dirty="0">
                <a:solidFill>
                  <a:schemeClr val="dk1"/>
                </a:solidFill>
              </a:rPr>
              <a:t>      מפחית התנגדויות.</a:t>
            </a:r>
            <a:endParaRPr sz="2800" dirty="0">
              <a:solidFill>
                <a:schemeClr val="dk1"/>
              </a:solidFill>
            </a:endParaRPr>
          </a:p>
          <a:p>
            <a:pPr marL="742950" lvl="0" indent="0" algn="r" rtl="1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iw-IL" sz="2590" b="1" dirty="0">
                <a:solidFill>
                  <a:schemeClr val="dk1"/>
                </a:solidFill>
              </a:rPr>
              <a:t>      משכנע עובדים.</a:t>
            </a:r>
            <a:endParaRPr sz="2800" dirty="0">
              <a:solidFill>
                <a:schemeClr val="dk1"/>
              </a:solidFill>
            </a:endParaRPr>
          </a:p>
          <a:p>
            <a:pPr marL="742950" lvl="0" indent="0" algn="r" rtl="1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iw-IL" sz="2590" b="1" dirty="0">
                <a:solidFill>
                  <a:schemeClr val="dk1"/>
                </a:solidFill>
              </a:rPr>
              <a:t>      מכניס אמון בקרב העובדים.</a:t>
            </a:r>
            <a:endParaRPr lang="he-IL" sz="2590" b="1" dirty="0">
              <a:solidFill>
                <a:schemeClr val="dk1"/>
              </a:solidFill>
            </a:endParaRPr>
          </a:p>
          <a:p>
            <a:pPr marL="742950" lvl="0" indent="0" algn="r" rtl="1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he-IL" sz="2590" b="1" dirty="0">
                <a:solidFill>
                  <a:schemeClr val="dk1"/>
                </a:solidFill>
              </a:rPr>
              <a:t>	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514350" algn="r" rtl="1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he-IL" sz="2590" b="1" dirty="0">
                <a:solidFill>
                  <a:schemeClr val="dk1"/>
                </a:solidFill>
              </a:rPr>
              <a:t> </a:t>
            </a:r>
            <a:r>
              <a:rPr lang="iw-IL" sz="2590" b="1" dirty="0">
                <a:solidFill>
                  <a:schemeClr val="dk1"/>
                </a:solidFill>
              </a:rPr>
              <a:t>מגבלות:</a:t>
            </a:r>
            <a:endParaRPr sz="2800" dirty="0">
              <a:solidFill>
                <a:schemeClr val="dk1"/>
              </a:solidFill>
            </a:endParaRPr>
          </a:p>
          <a:p>
            <a:pPr marL="1143000" lvl="2">
              <a:lnSpc>
                <a:spcPct val="150000"/>
              </a:lnSpc>
              <a:spcBef>
                <a:spcPts val="444"/>
              </a:spcBef>
              <a:buSzPts val="2220"/>
            </a:pPr>
            <a:r>
              <a:rPr lang="iw-IL" sz="2220" b="1" dirty="0">
                <a:latin typeface="David"/>
                <a:ea typeface="David"/>
                <a:cs typeface="David"/>
                <a:sym typeface="David"/>
              </a:rPr>
              <a:t> </a:t>
            </a:r>
            <a:r>
              <a:rPr lang="iw-IL" sz="2220" b="1" dirty="0"/>
              <a:t> זמן.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222abe851_6_42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שיתוף עובדים</a:t>
            </a:r>
            <a:endParaRPr/>
          </a:p>
        </p:txBody>
      </p:sp>
      <p:sp>
        <p:nvSpPr>
          <p:cNvPr id="147" name="Google Shape;147;g7222abe851_6_42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w-IL" sz="2400" dirty="0">
                <a:solidFill>
                  <a:schemeClr val="accent1">
                    <a:lumMod val="75000"/>
                  </a:schemeClr>
                </a:solidFill>
              </a:rPr>
              <a:t>שיתוף עובדים בתכנון השינוי בישומו ובתוצאותיו</a:t>
            </a:r>
            <a:r>
              <a:rPr lang="iw-IL" sz="2400" dirty="0">
                <a:solidFill>
                  <a:schemeClr val="accent1">
                    <a:lumMod val="75000"/>
                  </a:schemeClr>
                </a:solidFill>
                <a:latin typeface="David"/>
                <a:ea typeface="David"/>
                <a:cs typeface="David"/>
                <a:sym typeface="David"/>
              </a:rPr>
              <a:t>.</a:t>
            </a:r>
            <a:endParaRPr sz="3200" b="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7222abe851_6_42"/>
          <p:cNvSpPr txBox="1">
            <a:spLocks noGrp="1"/>
          </p:cNvSpPr>
          <p:nvPr>
            <p:ph type="body" idx="2"/>
          </p:nvPr>
        </p:nvSpPr>
        <p:spPr>
          <a:xfrm>
            <a:off x="652825" y="1519719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–"/>
            </a:pPr>
            <a:r>
              <a:rPr lang="iw-IL" b="1" dirty="0">
                <a:solidFill>
                  <a:schemeClr val="dk1"/>
                </a:solidFill>
              </a:rPr>
              <a:t>אחת הדרכים המועילות להסרת התנגדויות 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–"/>
            </a:pPr>
            <a:r>
              <a:rPr lang="iw-IL" b="1" dirty="0">
                <a:solidFill>
                  <a:schemeClr val="dk1"/>
                </a:solidFill>
              </a:rPr>
              <a:t>הבהרת הצורך וההיגיון בשינוי.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–"/>
            </a:pPr>
            <a:r>
              <a:rPr lang="iw-IL" b="1" dirty="0">
                <a:solidFill>
                  <a:schemeClr val="dk1"/>
                </a:solidFill>
              </a:rPr>
              <a:t>הגברת המחויבות של העובדים לשינוי.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w-IL" b="1" dirty="0">
                <a:solidFill>
                  <a:schemeClr val="dk1"/>
                </a:solidFill>
              </a:rPr>
              <a:t>מגבלות</a:t>
            </a:r>
            <a:endParaRPr sz="2800" dirty="0">
              <a:solidFill>
                <a:schemeClr val="dk1"/>
              </a:solidFill>
            </a:endParaRPr>
          </a:p>
          <a:p>
            <a:pPr marL="1143000" lvl="2" indent="-228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Char char="•"/>
            </a:pPr>
            <a:r>
              <a:rPr lang="iw-IL" sz="2400" b="1" dirty="0"/>
              <a:t>השקעה ניכרת של זמן</a:t>
            </a:r>
            <a:endParaRPr sz="2800" dirty="0"/>
          </a:p>
          <a:p>
            <a:pPr marL="1143000" lvl="2" indent="-228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Char char="•"/>
            </a:pPr>
            <a:r>
              <a:rPr lang="iw-IL" sz="2400" b="1" dirty="0"/>
              <a:t>השקעה של משאבי הכשרה.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222abe851_6_49"/>
          <p:cNvSpPr txBox="1">
            <a:spLocks noGrp="1"/>
          </p:cNvSpPr>
          <p:nvPr>
            <p:ph type="title"/>
          </p:nvPr>
        </p:nvSpPr>
        <p:spPr>
          <a:xfrm>
            <a:off x="1978373" y="259718"/>
            <a:ext cx="65688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תמיכה ועזרה</a:t>
            </a:r>
            <a:endParaRPr dirty="0"/>
          </a:p>
        </p:txBody>
      </p:sp>
      <p:sp>
        <p:nvSpPr>
          <p:cNvPr id="155" name="Google Shape;155;g7222abe851_6_4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w-IL" sz="2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David"/>
                <a:cs typeface="Varela Round" panose="00000500000000000000" pitchFamily="2" charset="-79"/>
                <a:sym typeface="David"/>
              </a:rPr>
              <a:t>הכשרה ואימון למיומנויות חדשות הנדרשות בשל השינוי</a:t>
            </a:r>
            <a:endParaRPr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6" name="Google Shape;156;g7222abe851_6_49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3238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Char char="–"/>
            </a:pPr>
            <a:r>
              <a:rPr lang="iw-IL" sz="2800" b="1" dirty="0">
                <a:solidFill>
                  <a:schemeClr val="dk1"/>
                </a:solidFill>
              </a:rPr>
              <a:t>מתן הזדמנויות וזמן להסתגל לפעילות החדשה.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3238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Char char="–"/>
            </a:pPr>
            <a:r>
              <a:rPr lang="iw-IL" sz="2800" b="1" dirty="0">
                <a:solidFill>
                  <a:schemeClr val="dk1"/>
                </a:solidFill>
              </a:rPr>
              <a:t>תמיכה חברתית ורגשית.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3238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Char char="–"/>
            </a:pPr>
            <a:r>
              <a:rPr lang="iw-IL" sz="2800" b="1" dirty="0">
                <a:solidFill>
                  <a:schemeClr val="dk1"/>
                </a:solidFill>
              </a:rPr>
              <a:t>חיזוק הביטחון העצמי.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w-IL" sz="2000" b="1" dirty="0">
                <a:solidFill>
                  <a:schemeClr val="dk1"/>
                </a:solidFill>
              </a:rPr>
              <a:t>מגבלות</a:t>
            </a:r>
            <a:r>
              <a:rPr lang="he-IL" sz="2000" b="1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1257300" lvl="2">
              <a:lnSpc>
                <a:spcPct val="150000"/>
              </a:lnSpc>
              <a:spcBef>
                <a:spcPts val="400"/>
              </a:spcBef>
              <a:buClr>
                <a:schemeClr val="lt1"/>
              </a:buClr>
              <a:buSzPts val="2000"/>
            </a:pPr>
            <a:r>
              <a:rPr lang="iw-IL" sz="2000" b="1" dirty="0"/>
              <a:t>דורש זמן רב.</a:t>
            </a:r>
            <a:endParaRPr sz="2000" dirty="0"/>
          </a:p>
          <a:p>
            <a:pPr marL="1257300" lvl="2">
              <a:lnSpc>
                <a:spcPct val="150000"/>
              </a:lnSpc>
              <a:spcBef>
                <a:spcPts val="400"/>
              </a:spcBef>
              <a:buClr>
                <a:schemeClr val="lt1"/>
              </a:buClr>
              <a:buSzPts val="2000"/>
            </a:pPr>
            <a:r>
              <a:rPr lang="iw-IL" sz="2000" b="1" dirty="0"/>
              <a:t>אי אפשר להבטיח הסתגלות מלאה.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22abe851_6_56"/>
          <p:cNvSpPr txBox="1">
            <a:spLocks noGrp="1"/>
          </p:cNvSpPr>
          <p:nvPr>
            <p:ph type="title"/>
          </p:nvPr>
        </p:nvSpPr>
        <p:spPr>
          <a:xfrm>
            <a:off x="2549773" y="213100"/>
            <a:ext cx="72318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מיקוח</a:t>
            </a:r>
            <a:endParaRPr dirty="0"/>
          </a:p>
        </p:txBody>
      </p:sp>
      <p:sp>
        <p:nvSpPr>
          <p:cNvPr id="163" name="Google Shape;163;g7222abe851_6_56"/>
          <p:cNvSpPr txBox="1">
            <a:spLocks noGrp="1"/>
          </p:cNvSpPr>
          <p:nvPr>
            <p:ph type="body" idx="1"/>
          </p:nvPr>
        </p:nvSpPr>
        <p:spPr>
          <a:xfrm>
            <a:off x="515273" y="979718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dirty="0">
                <a:solidFill>
                  <a:schemeClr val="accent1">
                    <a:lumMod val="75000"/>
                  </a:schemeClr>
                </a:solidFill>
              </a:rPr>
              <a:t>תמורה בעקבות הסכמה לשינוי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4" name="Google Shape;164;g7222abe851_6_56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Varela Round"/>
              <a:buChar char="–"/>
            </a:pPr>
            <a:r>
              <a:rPr lang="iw-IL" b="1" dirty="0">
                <a:solidFill>
                  <a:schemeClr val="dk1"/>
                </a:solidFill>
              </a:rPr>
              <a:t>שינוי באמצעות משא ומתן.</a:t>
            </a:r>
            <a:endParaRPr sz="32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Varela Round"/>
              <a:buChar char="–"/>
            </a:pPr>
            <a:r>
              <a:rPr lang="iw-IL" b="1" dirty="0">
                <a:solidFill>
                  <a:schemeClr val="dk1"/>
                </a:solidFill>
              </a:rPr>
              <a:t>תוספת שכר או שינוי בתנאי העסקה</a:t>
            </a:r>
            <a:endParaRPr sz="32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Varela Round"/>
              <a:buChar char="–"/>
            </a:pPr>
            <a:r>
              <a:rPr lang="iw-IL" b="1" dirty="0">
                <a:solidFill>
                  <a:schemeClr val="dk1"/>
                </a:solidFill>
              </a:rPr>
              <a:t>יכולת מהירה להגיב לחשש של כל אחד מהצדדים.</a:t>
            </a:r>
            <a:endParaRPr sz="32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lang="iw-IL" b="1" dirty="0">
                <a:solidFill>
                  <a:schemeClr val="dk1"/>
                </a:solidFill>
              </a:rPr>
              <a:t>מגבלות</a:t>
            </a:r>
            <a:endParaRPr sz="3200" dirty="0">
              <a:solidFill>
                <a:schemeClr val="dk1"/>
              </a:solidFill>
            </a:endParaRPr>
          </a:p>
          <a:p>
            <a:pPr marL="1143000" lvl="2" indent="-22860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Varela Round"/>
              <a:buChar char="•"/>
            </a:pPr>
            <a:r>
              <a:rPr lang="iw-IL" sz="2400" b="1" dirty="0"/>
              <a:t>עלות כספית.</a:t>
            </a:r>
            <a:endParaRPr sz="2800" dirty="0"/>
          </a:p>
          <a:p>
            <a:pPr marL="1143000" lvl="2" indent="-22860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Varela Round"/>
              <a:buChar char="•"/>
            </a:pPr>
            <a:r>
              <a:rPr lang="iw-IL" sz="2400" b="1" dirty="0"/>
              <a:t>עלול להיות מחיר יקר.</a:t>
            </a:r>
            <a:endParaRPr sz="2800" dirty="0"/>
          </a:p>
          <a:p>
            <a:pPr marL="1143000" lvl="2" indent="-22860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iw-IL" sz="2400" b="1" dirty="0"/>
              <a:t>השרשת נורמה של "סחטנות</a:t>
            </a:r>
            <a:r>
              <a:rPr lang="iw-IL" sz="2400" dirty="0"/>
              <a:t>".</a:t>
            </a:r>
            <a:endParaRPr sz="2400" dirty="0"/>
          </a:p>
          <a:p>
            <a:pPr marL="1143000" lvl="2" indent="-243839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Varela Round"/>
              <a:buChar char="•"/>
            </a:pPr>
            <a:r>
              <a:rPr lang="iw-IL" sz="2400" b="1" dirty="0">
                <a:solidFill>
                  <a:schemeClr val="dk1"/>
                </a:solidFill>
              </a:rPr>
              <a:t>עלול להיות מחיר יקר.</a:t>
            </a:r>
            <a:endParaRPr sz="2800" b="1" dirty="0">
              <a:solidFill>
                <a:schemeClr val="dk1"/>
              </a:solidFill>
            </a:endParaRPr>
          </a:p>
          <a:p>
            <a:pPr marL="1143000" lvl="0" indent="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None/>
            </a:pPr>
            <a:endParaRPr sz="204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222abe851_6_6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קואופטציה</a:t>
            </a:r>
            <a:endParaRPr/>
          </a:p>
        </p:txBody>
      </p:sp>
      <p:sp>
        <p:nvSpPr>
          <p:cNvPr id="171" name="Google Shape;171;g7222abe851_6_63"/>
          <p:cNvSpPr txBox="1">
            <a:spLocks noGrp="1"/>
          </p:cNvSpPr>
          <p:nvPr>
            <p:ph type="body" idx="1"/>
          </p:nvPr>
        </p:nvSpPr>
        <p:spPr>
          <a:xfrm>
            <a:off x="1092050" y="1059388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r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lang="iw-IL" dirty="0">
                <a:solidFill>
                  <a:schemeClr val="accent1">
                    <a:lumMod val="75000"/>
                  </a:schemeClr>
                </a:solidFill>
              </a:rPr>
              <a:t>ריצוי ראשי המתנגדים לשינוי באמצעות קידומם בארגון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2" name="Google Shape;172;g7222abe851_6_63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Varela Round"/>
              <a:buChar char="–"/>
            </a:pPr>
            <a:r>
              <a:rPr lang="iw-IL" sz="2040" b="1" dirty="0">
                <a:solidFill>
                  <a:schemeClr val="dk1"/>
                </a:solidFill>
              </a:rPr>
              <a:t>טיפול נקודתי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Varela Round"/>
              <a:buChar char="–"/>
            </a:pPr>
            <a:r>
              <a:rPr lang="iw-IL" sz="2040" b="1" dirty="0">
                <a:solidFill>
                  <a:schemeClr val="dk1"/>
                </a:solidFill>
              </a:rPr>
              <a:t>עלות נמוכה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Varela Round"/>
              <a:buChar char="–"/>
            </a:pPr>
            <a:r>
              <a:rPr lang="iw-IL" sz="2040" b="1" dirty="0">
                <a:solidFill>
                  <a:schemeClr val="dk1"/>
                </a:solidFill>
              </a:rPr>
              <a:t>פשוטה לביצוע</a:t>
            </a:r>
            <a:endParaRPr sz="280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4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r>
              <a:rPr lang="iw-IL" sz="2720" b="1" dirty="0">
                <a:solidFill>
                  <a:schemeClr val="dk1"/>
                </a:solidFill>
              </a:rPr>
              <a:t>מגבלות</a:t>
            </a:r>
            <a:r>
              <a:rPr lang="he-IL" sz="2720" b="1" dirty="0">
                <a:solidFill>
                  <a:schemeClr val="dk1"/>
                </a:solidFill>
              </a:rPr>
              <a:t>:</a:t>
            </a:r>
            <a:endParaRPr sz="32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Varela Round"/>
              <a:buChar char="–"/>
            </a:pPr>
            <a:r>
              <a:rPr lang="iw-IL" sz="2380" b="1" dirty="0">
                <a:solidFill>
                  <a:schemeClr val="dk1"/>
                </a:solidFill>
              </a:rPr>
              <a:t>שחיתות.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Varela Round"/>
              <a:buChar char="–"/>
            </a:pPr>
            <a:r>
              <a:rPr lang="iw-IL" sz="2380" b="1" dirty="0">
                <a:solidFill>
                  <a:schemeClr val="dk1"/>
                </a:solidFill>
              </a:rPr>
              <a:t>מחלישה ביקורות ענייניות.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Varela Round"/>
              <a:buChar char="–"/>
            </a:pPr>
            <a:r>
              <a:rPr lang="iw-IL" sz="2380" b="1" dirty="0">
                <a:solidFill>
                  <a:schemeClr val="dk1"/>
                </a:solidFill>
              </a:rPr>
              <a:t>קיים חשש שהמתנגדים ימשיכו להתנגד גם בתפקיד החדש.</a:t>
            </a:r>
            <a:endParaRPr sz="2380" b="1" dirty="0">
              <a:solidFill>
                <a:schemeClr val="dk1"/>
              </a:solidFill>
            </a:endParaRPr>
          </a:p>
          <a:p>
            <a:pPr marL="742950" lvl="1" indent="-285750" algn="r" rtl="1">
              <a:lnSpc>
                <a:spcPct val="14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</a:pPr>
            <a:endParaRPr sz="204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596</Words>
  <Application>Microsoft Office PowerPoint</Application>
  <PresentationFormat>Widescreen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Varela Round</vt:lpstr>
      <vt:lpstr>David</vt:lpstr>
      <vt:lpstr>Arial</vt:lpstr>
      <vt:lpstr>Calibri</vt:lpstr>
      <vt:lpstr>ערכת נושא Office</vt:lpstr>
      <vt:lpstr>1_ערכת נושא Office</vt:lpstr>
      <vt:lpstr>מערכת שידורים לאומית</vt:lpstr>
      <vt:lpstr>כלים להתמודדות עם התנגדות לשינוי</vt:lpstr>
      <vt:lpstr>לאנשים קשה עם שינוי,למה ????לאנשים קשה עם שינוי,למה ????</vt:lpstr>
      <vt:lpstr>שבעה כלים להחלשת התנגדות השינוי </vt:lpstr>
      <vt:lpstr>לימוד והסברה</vt:lpstr>
      <vt:lpstr>שיתוף עובדים</vt:lpstr>
      <vt:lpstr>תמיכה ועזרה</vt:lpstr>
      <vt:lpstr>מיקוח</vt:lpstr>
      <vt:lpstr>קואופטציה</vt:lpstr>
      <vt:lpstr>מניפולציה</vt:lpstr>
      <vt:lpstr>כפיה</vt:lpstr>
      <vt:lpstr>כלים להתמודדות עם שינוי</vt:lpstr>
      <vt:lpstr>חוקרים מתארים את אפשרות הבחירה באמצעות הציור שלהלן  אפשרות הבחירה באמצעות </vt:lpstr>
      <vt:lpstr>סיכום</vt:lpstr>
      <vt:lpstr>מטלה ראשונה</vt:lpstr>
      <vt:lpstr>תשובה</vt:lpstr>
      <vt:lpstr>מטלה שנייה</vt:lpstr>
      <vt:lpstr>תשובה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Sivan Shimshila</cp:lastModifiedBy>
  <cp:revision>5</cp:revision>
  <dcterms:created xsi:type="dcterms:W3CDTF">2020-03-15T19:13:03Z</dcterms:created>
  <dcterms:modified xsi:type="dcterms:W3CDTF">2020-04-22T22:59:47Z</dcterms:modified>
</cp:coreProperties>
</file>