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sldIdLst>
    <p:sldId id="257" r:id="rId2"/>
    <p:sldId id="262" r:id="rId3"/>
    <p:sldId id="327" r:id="rId4"/>
    <p:sldId id="288" r:id="rId5"/>
    <p:sldId id="337" r:id="rId6"/>
    <p:sldId id="350" r:id="rId7"/>
    <p:sldId id="351" r:id="rId8"/>
    <p:sldId id="352" r:id="rId9"/>
    <p:sldId id="353" r:id="rId10"/>
    <p:sldId id="354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64" r:id="rId19"/>
    <p:sldId id="363" r:id="rId20"/>
    <p:sldId id="291" r:id="rId21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E5E2"/>
    <a:srgbClr val="B4DE86"/>
    <a:srgbClr val="92D050"/>
    <a:srgbClr val="192A72"/>
    <a:srgbClr val="FF66FF"/>
    <a:srgbClr val="12B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066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י"א/ניסן/תש"ף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1909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76680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7014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45563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28213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46338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250244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5457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3627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2401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4506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85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63997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1608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1759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2693988"/>
            <a:ext cx="12190413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  <p:sp>
        <p:nvSpPr>
          <p:cNvPr id="11" name="מלבן מעוגל 7">
            <a:extLst>
              <a:ext uri="{FF2B5EF4-FFF2-40B4-BE49-F238E27FC236}">
                <a16:creationId xmlns:a16="http://schemas.microsoft.com/office/drawing/2014/main" id="{B4AFF296-E435-456B-88A7-FD44FC635162}"/>
              </a:ext>
            </a:extLst>
          </p:cNvPr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E092FF7F-99D2-4D69-9F9B-DFCC0018EF01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EE11C667-5839-4E65-A8EE-E7690021913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268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64B146C4-EED2-4B57-8484-D619778B9E14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7C073636-A9CC-46CC-A5B5-C80D3112BC4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4CEC450C-D597-4EB4-A4B8-7D7FF6277A97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441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0220" y="938559"/>
            <a:ext cx="2190597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2B4BA0B6-69B0-4331-828B-18DEBDC76E10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8" name="מציין מיקום של תמונה 2">
            <a:extLst>
              <a:ext uri="{FF2B5EF4-FFF2-40B4-BE49-F238E27FC236}">
                <a16:creationId xmlns:a16="http://schemas.microsoft.com/office/drawing/2014/main" id="{FBCD6E16-20B0-475E-9CDF-01523C3F3E1C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9" name="מציין מיקום של תמונה 2">
            <a:extLst>
              <a:ext uri="{FF2B5EF4-FFF2-40B4-BE49-F238E27FC236}">
                <a16:creationId xmlns:a16="http://schemas.microsoft.com/office/drawing/2014/main" id="{CF464C56-4BFD-45D5-9DFE-6D1C9EA4537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20" name="מציין מיקום של תמונה 2">
            <a:extLst>
              <a:ext uri="{FF2B5EF4-FFF2-40B4-BE49-F238E27FC236}">
                <a16:creationId xmlns:a16="http://schemas.microsoft.com/office/drawing/2014/main" id="{129AE4A9-D411-4409-B29E-8B4A85FA65F5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20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0413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918492"/>
            <a:ext cx="12190413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212915" y="3655832"/>
            <a:ext cx="11977498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0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0413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918493"/>
            <a:ext cx="12190413" cy="64209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0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815138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+mn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8" y="1185681"/>
            <a:ext cx="8323992" cy="540000"/>
          </a:xfrm>
        </p:spPr>
        <p:txBody>
          <a:bodyPr anchor="ctr">
            <a:noAutofit/>
          </a:bodyPr>
          <a:lstStyle>
            <a:lvl1pPr marL="185738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3"/>
            <a:ext cx="8030918" cy="4152517"/>
          </a:xfrm>
        </p:spPr>
        <p:txBody>
          <a:bodyPr>
            <a:normAutofit/>
          </a:bodyPr>
          <a:lstStyle>
            <a:lvl1pPr marL="439738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3546" y="569902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28" y="181685"/>
            <a:ext cx="259848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761" y="468418"/>
            <a:ext cx="2968915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08919" y="6104088"/>
            <a:ext cx="3755104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09734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386" y="1312990"/>
            <a:ext cx="790948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32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7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40" y="81723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5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0413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28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200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7" y="66850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50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369" y="639718"/>
            <a:ext cx="11463676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369" y="95349"/>
            <a:ext cx="8073828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39085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65331" y="950191"/>
            <a:ext cx="1158948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37DA72A4-4AB9-460E-88AD-A2F17BC9040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564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B6F552B-607E-4869-A917-C44959BDCB12}" type="datetimeFigureOut">
              <a:rPr lang="he-IL" smtClean="0"/>
              <a:pPr/>
              <a:t>י"א/ניסן/תש"ף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69" r:id="rId5"/>
    <p:sldLayoutId id="2147483670" r:id="rId6"/>
    <p:sldLayoutId id="2147483671" r:id="rId7"/>
    <p:sldLayoutId id="2147483663" r:id="rId8"/>
    <p:sldLayoutId id="2147483675" r:id="rId9"/>
    <p:sldLayoutId id="2147483672" r:id="rId10"/>
    <p:sldLayoutId id="2147483673" r:id="rId11"/>
    <p:sldLayoutId id="2147483674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أخلاقيات المهنة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59229" y="1626255"/>
            <a:ext cx="7979229" cy="4152517"/>
          </a:xfrm>
        </p:spPr>
        <p:txBody>
          <a:bodyPr>
            <a:normAutofit/>
          </a:bodyPr>
          <a:lstStyle/>
          <a:p>
            <a:r>
              <a:rPr lang="ar-AE" dirty="0"/>
              <a:t>مجموعة من قواعد التصرف المتعلقة بمهنة معينة</a:t>
            </a:r>
          </a:p>
          <a:p>
            <a:r>
              <a:rPr lang="ar-AE" dirty="0"/>
              <a:t>أطباء, معالجون نفسيون, معلمون, محاميين ...</a:t>
            </a:r>
          </a:p>
          <a:p>
            <a:r>
              <a:rPr lang="ar-AE" dirty="0"/>
              <a:t>تهدف لحماية أصحاب المهن من الوقوع بالخطأ </a:t>
            </a:r>
          </a:p>
          <a:p>
            <a:r>
              <a:rPr lang="ar-AE" dirty="0"/>
              <a:t>تخدم متلقي الخدمة ( الزبائن) لكي يحصلوا على أفضل الخدمات</a:t>
            </a:r>
          </a:p>
          <a:p>
            <a:r>
              <a:rPr lang="ar-AE" dirty="0"/>
              <a:t>لكل مهنة اخلاقياتها – توجه أصحابها ليكونوا الأفضل في مجالهم . </a:t>
            </a:r>
          </a:p>
          <a:p>
            <a:r>
              <a:rPr lang="ar-AE" dirty="0"/>
              <a:t>مثال - مبادئ اخلاقيات المهنة في مجال الطب :</a:t>
            </a:r>
          </a:p>
          <a:p>
            <a:pPr lvl="1"/>
            <a:r>
              <a:rPr lang="ar-AE" dirty="0"/>
              <a:t>مبدأ الحفاظ على كرامة الانسان</a:t>
            </a:r>
          </a:p>
          <a:p>
            <a:pPr lvl="1"/>
            <a:r>
              <a:rPr lang="ar-AE" dirty="0"/>
              <a:t>مبدأ المساواة والصدق</a:t>
            </a:r>
          </a:p>
          <a:p>
            <a:pPr lvl="1"/>
            <a:r>
              <a:rPr lang="ar-AE" dirty="0"/>
              <a:t>يمنع الأطباء من نشر المعلومات السرية عن مرضاهم</a:t>
            </a:r>
          </a:p>
          <a:p>
            <a:endParaRPr lang="ar-AE" dirty="0"/>
          </a:p>
          <a:p>
            <a:endParaRPr lang="ar-AE" dirty="0"/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he-IL" dirty="0"/>
              <a:t>אתיקה מקצועית</a:t>
            </a:r>
          </a:p>
        </p:txBody>
      </p:sp>
    </p:spTree>
    <p:extLst>
      <p:ext uri="{BB962C8B-B14F-4D97-AF65-F5344CB8AC3E}">
        <p14:creationId xmlns:p14="http://schemas.microsoft.com/office/powerpoint/2010/main" val="215499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أخلاقيات المهنة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4285" y="1628916"/>
            <a:ext cx="7979229" cy="4152517"/>
          </a:xfrm>
        </p:spPr>
        <p:txBody>
          <a:bodyPr>
            <a:normAutofit lnSpcReduction="10000"/>
          </a:bodyPr>
          <a:lstStyle/>
          <a:p>
            <a:r>
              <a:rPr lang="ar-AE" dirty="0"/>
              <a:t>تنظم اخلاقيات المهنة من خلال الكود الأخلاقي </a:t>
            </a:r>
          </a:p>
          <a:p>
            <a:r>
              <a:rPr lang="ar-AE" dirty="0"/>
              <a:t>الكود الأخلاقي – يوضح ما المسموح وما الممنوع في مهنة معينة</a:t>
            </a:r>
          </a:p>
          <a:p>
            <a:r>
              <a:rPr lang="ar-AE" dirty="0"/>
              <a:t>يتكون الكود الأخلاقي عادة من ثلاث اقسام</a:t>
            </a:r>
          </a:p>
          <a:p>
            <a:pPr lvl="1"/>
            <a:r>
              <a:rPr lang="ar-AE" dirty="0"/>
              <a:t>وصف المهنة – هو وصف عام للمهنة بخطوط عريضة مثل – مهنة التدريس, الطب, الهندسة , التمريض, المحاماة وغيرها..</a:t>
            </a:r>
          </a:p>
          <a:p>
            <a:pPr lvl="1"/>
            <a:r>
              <a:rPr lang="ar-AE" dirty="0"/>
              <a:t>شرح القيم الأساسية للمهنة – مجموعة من القواعد والمبادئ التي ترشد الموظفين في اطار المهنة لكيفية التصرف والعمل مثل : الاستقامة, المحافظة على حياة الانسان وكرامته, الانتماء والصدق ..</a:t>
            </a:r>
          </a:p>
          <a:p>
            <a:pPr lvl="1"/>
            <a:r>
              <a:rPr lang="ar-AE" dirty="0"/>
              <a:t>قواعد السلوك للمهنة – قائمة لقوانين التصرف المطلوبة من الموظفين , القائمة قصيرة او طويلة حسب التنظيم </a:t>
            </a:r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he-IL" dirty="0"/>
              <a:t>אתיקה מקצועית</a:t>
            </a:r>
          </a:p>
        </p:txBody>
      </p:sp>
    </p:spTree>
    <p:extLst>
      <p:ext uri="{BB962C8B-B14F-4D97-AF65-F5344CB8AC3E}">
        <p14:creationId xmlns:p14="http://schemas.microsoft.com/office/powerpoint/2010/main" val="90822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الاخلاق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04257" y="1626255"/>
            <a:ext cx="7979229" cy="4152517"/>
          </a:xfrm>
        </p:spPr>
        <p:txBody>
          <a:bodyPr>
            <a:normAutofit/>
          </a:bodyPr>
          <a:lstStyle/>
          <a:p>
            <a:r>
              <a:rPr lang="ar-AE" dirty="0"/>
              <a:t>مجموعة من المبادئ , المعتقدات والمقاييس التي توجه الانسان للتصرف اللائق والجيد في الحالات المختلفة</a:t>
            </a:r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he-IL" dirty="0"/>
              <a:t>מוסר</a:t>
            </a:r>
          </a:p>
        </p:txBody>
      </p:sp>
    </p:spTree>
    <p:extLst>
      <p:ext uri="{BB962C8B-B14F-4D97-AF65-F5344CB8AC3E}">
        <p14:creationId xmlns:p14="http://schemas.microsoft.com/office/powerpoint/2010/main" val="306417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القيمة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04257" y="1626255"/>
            <a:ext cx="7979229" cy="4152517"/>
          </a:xfrm>
        </p:spPr>
        <p:txBody>
          <a:bodyPr>
            <a:normAutofit/>
          </a:bodyPr>
          <a:lstStyle/>
          <a:p>
            <a:r>
              <a:rPr lang="ar-AE" dirty="0"/>
              <a:t>مقاييس تمكن الانسان من المقارنة بين ما هو جيد وما هو سيء </a:t>
            </a:r>
          </a:p>
          <a:p>
            <a:r>
              <a:rPr lang="ar-AE" dirty="0"/>
              <a:t>ناتجة عن المبادئ والمعتقدات </a:t>
            </a:r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he-IL" dirty="0"/>
              <a:t>ערך</a:t>
            </a:r>
          </a:p>
        </p:txBody>
      </p:sp>
    </p:spTree>
    <p:extLst>
      <p:ext uri="{BB962C8B-B14F-4D97-AF65-F5344CB8AC3E}">
        <p14:creationId xmlns:p14="http://schemas.microsoft.com/office/powerpoint/2010/main" val="3064268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الكود الاخلاقي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2886" y="1638939"/>
            <a:ext cx="7979229" cy="4152517"/>
          </a:xfrm>
        </p:spPr>
        <p:txBody>
          <a:bodyPr>
            <a:normAutofit/>
          </a:bodyPr>
          <a:lstStyle/>
          <a:p>
            <a:r>
              <a:rPr lang="ar-AE" dirty="0"/>
              <a:t>وثيقة تعرض وتوضح الواجبات الملقاة على صاحب المهنة او على أعضاء تنظيم معين – تجاري او عام</a:t>
            </a:r>
          </a:p>
          <a:p>
            <a:r>
              <a:rPr lang="ar-AE" dirty="0"/>
              <a:t>يلقب بهوية التنظيم</a:t>
            </a:r>
          </a:p>
          <a:p>
            <a:r>
              <a:rPr lang="ar-AE" dirty="0"/>
              <a:t>يجب ان يشمل بالإضافة الى قواعد السلوك , توضيح للقيم وأمثلة عن التصرفات المرغوبة لتسهيل الفهم والحفظ</a:t>
            </a:r>
          </a:p>
          <a:p>
            <a:r>
              <a:rPr lang="ar-AE" dirty="0"/>
              <a:t>هنالك نوعين من الكود الأخلاقي :</a:t>
            </a:r>
          </a:p>
          <a:p>
            <a:pPr lvl="1"/>
            <a:r>
              <a:rPr lang="ar-AE" dirty="0"/>
              <a:t>كود أخلاقي تنظيمي</a:t>
            </a:r>
          </a:p>
          <a:p>
            <a:pPr lvl="1"/>
            <a:r>
              <a:rPr lang="ar-AE" dirty="0"/>
              <a:t>كود أخلاقي مهني</a:t>
            </a:r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he-IL" dirty="0"/>
              <a:t>קוד אתי</a:t>
            </a:r>
          </a:p>
        </p:txBody>
      </p:sp>
    </p:spTree>
    <p:extLst>
      <p:ext uri="{BB962C8B-B14F-4D97-AF65-F5344CB8AC3E}">
        <p14:creationId xmlns:p14="http://schemas.microsoft.com/office/powerpoint/2010/main" val="3318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الكود الأخلاقي التنظيمي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2257" y="1623770"/>
            <a:ext cx="7979229" cy="4152517"/>
          </a:xfrm>
        </p:spPr>
        <p:txBody>
          <a:bodyPr>
            <a:normAutofit/>
          </a:bodyPr>
          <a:lstStyle/>
          <a:p>
            <a:r>
              <a:rPr lang="ar-AE" dirty="0"/>
              <a:t>يعبر عن حاجة التنظيم للغة موحدة بين عامليه </a:t>
            </a:r>
          </a:p>
          <a:p>
            <a:r>
              <a:rPr lang="ar-AE" dirty="0"/>
              <a:t>مهمة للتنظيمات الكبيرة</a:t>
            </a:r>
          </a:p>
          <a:p>
            <a:r>
              <a:rPr lang="ar-AE" dirty="0"/>
              <a:t>لكي ينجح هذا النوع وغرسه لدى العاملين في ثقافته التنظيمية عليه مشاركة العاملين في تشكيله والمحافظة عليه.</a:t>
            </a:r>
          </a:p>
          <a:p>
            <a:r>
              <a:rPr lang="ar-AE" dirty="0"/>
              <a:t>يمكن صياغة الكود الأخلاقي التنظيمي بثلاثة اشكال:</a:t>
            </a:r>
          </a:p>
          <a:p>
            <a:pPr lvl="1"/>
            <a:r>
              <a:rPr lang="ar-AE" dirty="0"/>
              <a:t>قائمة للقيم والمبادئ التي تعرف التنظيم</a:t>
            </a:r>
          </a:p>
          <a:p>
            <a:pPr lvl="1"/>
            <a:r>
              <a:rPr lang="ar-AE" dirty="0"/>
              <a:t>بالإضافة لذلك يشمل التصرفات المرغوبة والغير مرغوبة</a:t>
            </a:r>
          </a:p>
          <a:p>
            <a:pPr lvl="1"/>
            <a:r>
              <a:rPr lang="ar-AE" dirty="0"/>
              <a:t>كود يشمل فقط القوانين المتعلقة بعمل التنظيم</a:t>
            </a:r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he-IL" dirty="0"/>
              <a:t>קוד אתי לארגון</a:t>
            </a:r>
          </a:p>
        </p:txBody>
      </p:sp>
    </p:spTree>
    <p:extLst>
      <p:ext uri="{BB962C8B-B14F-4D97-AF65-F5344CB8AC3E}">
        <p14:creationId xmlns:p14="http://schemas.microsoft.com/office/powerpoint/2010/main" val="182801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الكود الأخلاقي المهني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35428" y="1548432"/>
            <a:ext cx="8490857" cy="4152517"/>
          </a:xfrm>
        </p:spPr>
        <p:txBody>
          <a:bodyPr>
            <a:normAutofit/>
          </a:bodyPr>
          <a:lstStyle/>
          <a:p>
            <a:r>
              <a:rPr lang="ar-AE" sz="2200" dirty="0"/>
              <a:t>يوضح المسموح والممنوع في مهنة معينة والقيم الموجهة لهذه المهنة</a:t>
            </a:r>
          </a:p>
          <a:p>
            <a:r>
              <a:rPr lang="ar-AE" sz="2200" dirty="0"/>
              <a:t>القيم التي تحاول التنظيمات غرسها بعمالها :</a:t>
            </a:r>
          </a:p>
          <a:p>
            <a:pPr lvl="1"/>
            <a:r>
              <a:rPr lang="ar-AE" sz="2200" dirty="0"/>
              <a:t>المسؤولية  </a:t>
            </a:r>
          </a:p>
          <a:p>
            <a:pPr lvl="2"/>
            <a:r>
              <a:rPr lang="ar-AE" sz="2200" dirty="0"/>
              <a:t>التزام الانسان لنفسه , عائلته وعمله</a:t>
            </a:r>
          </a:p>
          <a:p>
            <a:pPr lvl="2"/>
            <a:r>
              <a:rPr lang="ar-AE" sz="2200" dirty="0"/>
              <a:t> تظهر المسؤولية في العمل الجيد والأفضل في المجالات التي تقع ضمن مسؤوليته</a:t>
            </a:r>
          </a:p>
          <a:p>
            <a:pPr lvl="2"/>
            <a:r>
              <a:rPr lang="ar-AE" sz="2200" dirty="0"/>
              <a:t>استعداده للمحاسبة عن اعماله</a:t>
            </a:r>
          </a:p>
          <a:p>
            <a:pPr lvl="1"/>
            <a:r>
              <a:rPr lang="ar-AE" sz="2200" dirty="0"/>
              <a:t>المسائلة – </a:t>
            </a:r>
          </a:p>
          <a:p>
            <a:pPr lvl="2"/>
            <a:r>
              <a:rPr lang="ar-AE" sz="2200" dirty="0"/>
              <a:t>استعداد المؤسسات العامة للمحاسبة على اعمالها وتحمل عواقبها</a:t>
            </a:r>
          </a:p>
          <a:p>
            <a:pPr lvl="2"/>
            <a:r>
              <a:rPr lang="ar-AE" sz="2200" dirty="0"/>
              <a:t>استعدادها لفرض المحاسبة على أعضائه عند الحاجة </a:t>
            </a:r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he-IL" dirty="0"/>
              <a:t>קוד אתי למקצוע</a:t>
            </a:r>
          </a:p>
        </p:txBody>
      </p:sp>
    </p:spTree>
    <p:extLst>
      <p:ext uri="{BB962C8B-B14F-4D97-AF65-F5344CB8AC3E}">
        <p14:creationId xmlns:p14="http://schemas.microsoft.com/office/powerpoint/2010/main" val="383399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ما الفرق بين القانون والاخلاقيات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7201" y="1626255"/>
            <a:ext cx="8654143" cy="4152517"/>
          </a:xfrm>
        </p:spPr>
        <p:txBody>
          <a:bodyPr>
            <a:normAutofit/>
          </a:bodyPr>
          <a:lstStyle/>
          <a:p>
            <a:r>
              <a:rPr lang="ar-AE" dirty="0"/>
              <a:t>القوانين تسن بواسطة الكنيست ( السلطة التشريعية ) وهي ملزمة للتنظيمات والافراد</a:t>
            </a:r>
          </a:p>
          <a:p>
            <a:r>
              <a:rPr lang="ar-AE" dirty="0"/>
              <a:t>مخالفة القوانين تعرض التنظيم او الفرد للعقوبات القانونية</a:t>
            </a:r>
          </a:p>
          <a:p>
            <a:r>
              <a:rPr lang="ar-AE" dirty="0"/>
              <a:t>الاخلاقيات تحددها التنظيمات او المجموعات المهنية</a:t>
            </a:r>
          </a:p>
          <a:p>
            <a:r>
              <a:rPr lang="ar-AE" dirty="0"/>
              <a:t>مخافتها تؤدي الى عقاب داخلي مثل المنع من مزاولة المهنة </a:t>
            </a:r>
          </a:p>
          <a:p>
            <a:r>
              <a:rPr lang="ar-AE" dirty="0"/>
              <a:t>تشكل الاخلاقيات مستوى أعلى من المستوى القانوني</a:t>
            </a:r>
          </a:p>
          <a:p>
            <a:pPr lvl="1"/>
            <a:r>
              <a:rPr lang="ar-AE" dirty="0"/>
              <a:t>كل ما هو أخلاقي يعتبر أيضا قانوني</a:t>
            </a:r>
          </a:p>
          <a:p>
            <a:pPr lvl="1"/>
            <a:r>
              <a:rPr lang="ar-AE" dirty="0"/>
              <a:t>لكن ليس كل ما هو قانوني ينجح في اختبار الاخلاقيات </a:t>
            </a:r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he-IL" dirty="0"/>
              <a:t>מה בין אתיקה לחוק ?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5" y="430878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38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أسئلة </a:t>
            </a:r>
            <a:r>
              <a:rPr lang="ar-AE" dirty="0" err="1"/>
              <a:t>تلخيصية</a:t>
            </a:r>
            <a:r>
              <a:rPr lang="ar-AE" dirty="0"/>
              <a:t> للموضوع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6428" y="1626255"/>
            <a:ext cx="7979229" cy="4152517"/>
          </a:xfrm>
        </p:spPr>
        <p:txBody>
          <a:bodyPr>
            <a:normAutofit/>
          </a:bodyPr>
          <a:lstStyle/>
          <a:p>
            <a:r>
              <a:rPr lang="ar-AE" dirty="0"/>
              <a:t>اشرح ما هو الكود الأخلاقي</a:t>
            </a:r>
          </a:p>
          <a:p>
            <a:r>
              <a:rPr lang="ar-AE" dirty="0"/>
              <a:t>اشرح حسنتين من الحسنات التي يوفرها الكود الأخلاقي</a:t>
            </a:r>
          </a:p>
          <a:p>
            <a:r>
              <a:rPr lang="ar-AE" dirty="0"/>
              <a:t>ما الفرق بين القانون والاخلاقيات؟</a:t>
            </a:r>
          </a:p>
          <a:p>
            <a:r>
              <a:rPr lang="ar-AE" dirty="0"/>
              <a:t> اشرح ما هي المسؤولية المجتمعية ؟ اعط مثالا على ذلك</a:t>
            </a:r>
          </a:p>
          <a:p>
            <a:r>
              <a:rPr lang="ar-AE" dirty="0"/>
              <a:t>ما هو نموذج الخطوات (اتخاذ القرارات والاخلاقيات) ؟ اشرح عن واحدة من الخطوات؟</a:t>
            </a:r>
          </a:p>
          <a:p>
            <a:r>
              <a:rPr lang="ar-AE" dirty="0"/>
              <a:t>هنالك ثلاث نظريات بموضوع الاخلاقيات. اشرح عن واحدة </a:t>
            </a:r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he-IL" dirty="0"/>
              <a:t>מה בין אתיקה לחוק ?</a:t>
            </a:r>
          </a:p>
        </p:txBody>
      </p:sp>
    </p:spTree>
    <p:extLst>
      <p:ext uri="{BB962C8B-B14F-4D97-AF65-F5344CB8AC3E}">
        <p14:creationId xmlns:p14="http://schemas.microsoft.com/office/powerpoint/2010/main" val="125674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918493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0" y="2169960"/>
            <a:ext cx="12190413" cy="1420903"/>
          </a:xfrm>
        </p:spPr>
        <p:txBody>
          <a:bodyPr/>
          <a:lstStyle/>
          <a:p>
            <a:r>
              <a:rPr lang="ar-AE" dirty="0"/>
              <a:t>أتمنى لكم النجاح والتفوق وكل الصحة </a:t>
            </a:r>
            <a:br>
              <a:rPr lang="ar-AE" dirty="0"/>
            </a:br>
            <a:endParaRPr lang="he-IL" dirty="0">
              <a:solidFill>
                <a:srgbClr val="192A72"/>
              </a:solidFill>
            </a:endParaRPr>
          </a:p>
        </p:txBody>
      </p:sp>
      <p:sp>
        <p:nvSpPr>
          <p:cNvPr id="8" name="כותרת משנה 7"/>
          <p:cNvSpPr>
            <a:spLocks noGrp="1"/>
          </p:cNvSpPr>
          <p:nvPr>
            <p:ph type="subTitle" idx="1"/>
          </p:nvPr>
        </p:nvSpPr>
        <p:spPr>
          <a:xfrm>
            <a:off x="0" y="3085539"/>
            <a:ext cx="12190413" cy="765200"/>
          </a:xfrm>
        </p:spPr>
        <p:txBody>
          <a:bodyPr/>
          <a:lstStyle/>
          <a:p>
            <a:r>
              <a:rPr lang="ar-AE" sz="4000" b="1" dirty="0"/>
              <a:t>أمجد أمارة</a:t>
            </a:r>
            <a:endParaRPr lang="he-IL" sz="4000" b="1" dirty="0">
              <a:solidFill>
                <a:srgbClr val="192A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12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dirty="0"/>
              <a:t>الاخلاقيات الدرس الثاني</a:t>
            </a:r>
            <a:endParaRPr lang="he-IL" dirty="0"/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AE" dirty="0">
                <a:sym typeface="Varela Round"/>
              </a:rPr>
              <a:t>إدارة واقتصاد لطلاب تخصص الادارة</a:t>
            </a:r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212915" y="3601402"/>
            <a:ext cx="11977498" cy="720000"/>
          </a:xfrm>
        </p:spPr>
        <p:txBody>
          <a:bodyPr/>
          <a:lstStyle/>
          <a:p>
            <a:r>
              <a:rPr lang="ar-AE" sz="3600" dirty="0">
                <a:sym typeface="Varela Round"/>
              </a:rPr>
              <a:t>مع المعلم : أمجد أمارة</a:t>
            </a:r>
            <a:endParaRPr lang="he-IL" sz="3600" dirty="0">
              <a:sym typeface="Varela Round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323" y="4422408"/>
            <a:ext cx="2725521" cy="2044141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200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646546" y="3016112"/>
            <a:ext cx="11174412" cy="26184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>
              <a:lnSpc>
                <a:spcPct val="150000"/>
              </a:lnSpc>
            </a:pPr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1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</a:rPr>
              <a:t>נוהל 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3161B5-52B3-4A08-A531-A8EDDD7BF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ماذا سنتعلم اليوم ؟</a:t>
            </a:r>
            <a:endParaRPr lang="he-IL" dirty="0"/>
          </a:p>
        </p:txBody>
      </p:sp>
      <p:sp>
        <p:nvSpPr>
          <p:cNvPr id="3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77686" y="1256141"/>
            <a:ext cx="7979229" cy="4152517"/>
          </a:xfrm>
        </p:spPr>
        <p:txBody>
          <a:bodyPr>
            <a:normAutofit/>
          </a:bodyPr>
          <a:lstStyle/>
          <a:p>
            <a:r>
              <a:rPr lang="ar-AE" dirty="0"/>
              <a:t>المسؤولية الاجتماعية</a:t>
            </a:r>
          </a:p>
          <a:p>
            <a:r>
              <a:rPr lang="ar-AE" dirty="0"/>
              <a:t>مسؤولية تنظيمية</a:t>
            </a:r>
          </a:p>
          <a:p>
            <a:r>
              <a:rPr lang="ar-AE" dirty="0"/>
              <a:t>السلطة التنظيمية</a:t>
            </a:r>
          </a:p>
          <a:p>
            <a:r>
              <a:rPr lang="ar-AE" dirty="0"/>
              <a:t>الشفافية التنظيمية</a:t>
            </a:r>
          </a:p>
          <a:p>
            <a:r>
              <a:rPr lang="ar-AE" dirty="0"/>
              <a:t>اخلاقيات المهنة</a:t>
            </a:r>
          </a:p>
          <a:p>
            <a:r>
              <a:rPr lang="ar-AE" dirty="0"/>
              <a:t>الاخلاق والقيمة</a:t>
            </a:r>
          </a:p>
          <a:p>
            <a:r>
              <a:rPr lang="ar-AE" dirty="0"/>
              <a:t>الكود الأخلاقي</a:t>
            </a:r>
          </a:p>
          <a:p>
            <a:r>
              <a:rPr lang="ar-AE" dirty="0"/>
              <a:t>الفرق بين القانون والاخلاقيات</a:t>
            </a:r>
          </a:p>
          <a:p>
            <a:endParaRPr lang="ar-AE" dirty="0"/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0641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97972" y="1775730"/>
            <a:ext cx="12190413" cy="1260000"/>
          </a:xfrm>
        </p:spPr>
        <p:txBody>
          <a:bodyPr/>
          <a:lstStyle/>
          <a:p>
            <a:r>
              <a:rPr lang="ar-AE" dirty="0">
                <a:solidFill>
                  <a:srgbClr val="192A72"/>
                </a:solidFill>
              </a:rPr>
              <a:t>5.2. مصطلحات أساسية في الاخلاقيات</a:t>
            </a:r>
            <a:endParaRPr lang="he-IL" dirty="0">
              <a:solidFill>
                <a:srgbClr val="192A72"/>
              </a:solidFill>
            </a:endParaRPr>
          </a:p>
        </p:txBody>
      </p:sp>
      <p:sp>
        <p:nvSpPr>
          <p:cNvPr id="8" name="כותרת משנה 7"/>
          <p:cNvSpPr>
            <a:spLocks noGrp="1"/>
          </p:cNvSpPr>
          <p:nvPr>
            <p:ph type="subTitle" idx="1"/>
          </p:nvPr>
        </p:nvSpPr>
        <p:spPr>
          <a:xfrm>
            <a:off x="97973" y="3147093"/>
            <a:ext cx="12190413" cy="642090"/>
          </a:xfrm>
        </p:spPr>
        <p:txBody>
          <a:bodyPr/>
          <a:lstStyle/>
          <a:p>
            <a:r>
              <a:rPr lang="he-IL" b="1" dirty="0">
                <a:solidFill>
                  <a:srgbClr val="192A72"/>
                </a:solidFill>
              </a:rPr>
              <a:t>מושגי יסוד באתיקה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المسؤولية الاجتماعية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04257" y="1626255"/>
            <a:ext cx="7979229" cy="4152517"/>
          </a:xfrm>
        </p:spPr>
        <p:txBody>
          <a:bodyPr>
            <a:normAutofit/>
          </a:bodyPr>
          <a:lstStyle/>
          <a:p>
            <a:r>
              <a:rPr lang="ar-AE" dirty="0"/>
              <a:t>بالمفهوم العام  - الاهتمام بالمجتمع وبمصالح المجتمعات الضعيفة </a:t>
            </a:r>
          </a:p>
          <a:p>
            <a:r>
              <a:rPr lang="ar-AE" dirty="0">
                <a:solidFill>
                  <a:srgbClr val="FF0000"/>
                </a:solidFill>
              </a:rPr>
              <a:t>اذكر مثالا للمفهوم العام ؟</a:t>
            </a:r>
          </a:p>
          <a:p>
            <a:r>
              <a:rPr lang="ar-AE" dirty="0"/>
              <a:t>بالمفهوم الخاص – نظرية أخلاقية حسبها لكل انسان او تنظيم مسؤولية تجاه مجتمعه من أجل تحسين ظروف المجتمع وعدم الاساءة اليه  </a:t>
            </a:r>
          </a:p>
          <a:p>
            <a:endParaRPr lang="ar-AE" dirty="0"/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he-IL" dirty="0"/>
              <a:t>אחריות חברתית</a:t>
            </a:r>
          </a:p>
        </p:txBody>
      </p:sp>
    </p:spTree>
    <p:extLst>
      <p:ext uri="{BB962C8B-B14F-4D97-AF65-F5344CB8AC3E}">
        <p14:creationId xmlns:p14="http://schemas.microsoft.com/office/powerpoint/2010/main" val="190987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المسؤولية التنظيمية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7057" y="1626255"/>
            <a:ext cx="8436429" cy="4152517"/>
          </a:xfrm>
        </p:spPr>
        <p:txBody>
          <a:bodyPr>
            <a:normAutofit fontScale="92500" lnSpcReduction="10000"/>
          </a:bodyPr>
          <a:lstStyle/>
          <a:p>
            <a:r>
              <a:rPr lang="ar-AE" b="1" dirty="0"/>
              <a:t>تعريف-</a:t>
            </a:r>
            <a:r>
              <a:rPr lang="ar-AE" dirty="0"/>
              <a:t>  ادراك اداري يهتم بغرس قيم اجتماعية وبيئية لجميع فعاليات التنظيم التجارية .</a:t>
            </a:r>
          </a:p>
          <a:p>
            <a:r>
              <a:rPr lang="ar-AE" b="1" dirty="0"/>
              <a:t>مثل</a:t>
            </a:r>
            <a:r>
              <a:rPr lang="ar-AE" dirty="0"/>
              <a:t> – مصنع يهتم بالمحافظة على البيئة .</a:t>
            </a:r>
          </a:p>
          <a:p>
            <a:r>
              <a:rPr lang="ar-AE" dirty="0"/>
              <a:t>نميز بين اربع مستويات من المسؤولية التنظيمية –</a:t>
            </a:r>
          </a:p>
          <a:p>
            <a:pPr lvl="1"/>
            <a:r>
              <a:rPr lang="ar-AE" dirty="0"/>
              <a:t>المستوى المالي – تعمل التنظيمات بمسؤولية من أجل الحصول على الأرباح لأصحاب الأسهم</a:t>
            </a:r>
          </a:p>
          <a:p>
            <a:pPr lvl="1"/>
            <a:r>
              <a:rPr lang="ar-AE" dirty="0"/>
              <a:t>المستوى القانوني </a:t>
            </a:r>
          </a:p>
          <a:p>
            <a:pPr lvl="1"/>
            <a:r>
              <a:rPr lang="ar-AE" dirty="0"/>
              <a:t>المستوى الأخلاقي – العمل وفقا لتوقعات المجتمع من التنظيم وفقا لمقاييس المجتمع , مع ان التنظيم غير ملزم بهم قانونيا . مع الوقت تندمج هذه الاعمال مع أنظمة التنظيم وأحيانا مع قوانين الدولة . مثل التحرش الجنسي</a:t>
            </a:r>
          </a:p>
          <a:p>
            <a:pPr lvl="1"/>
            <a:r>
              <a:rPr lang="ar-AE" dirty="0"/>
              <a:t>المستوى الخيري – قد تتبرع التنظيمات للمجتمع والبيئة بدون علاقة لأعمالها الأساسية , من أجل الاستجابة لمطالب المجتمع</a:t>
            </a:r>
          </a:p>
          <a:p>
            <a:endParaRPr lang="ar-AE" dirty="0"/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he-IL" dirty="0"/>
              <a:t>אחריות תאגידית</a:t>
            </a:r>
          </a:p>
        </p:txBody>
      </p:sp>
    </p:spTree>
    <p:extLst>
      <p:ext uri="{BB962C8B-B14F-4D97-AF65-F5344CB8AC3E}">
        <p14:creationId xmlns:p14="http://schemas.microsoft.com/office/powerpoint/2010/main" val="117698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السلطة التنظيمية – الحكم التنظيمي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04257" y="1626256"/>
            <a:ext cx="7979229" cy="1686112"/>
          </a:xfrm>
        </p:spPr>
        <p:txBody>
          <a:bodyPr>
            <a:normAutofit lnSpcReduction="10000"/>
          </a:bodyPr>
          <a:lstStyle/>
          <a:p>
            <a:r>
              <a:rPr lang="ar-AE" dirty="0"/>
              <a:t>مجموعة العادات , القيم , التصرفات , أجهزة الرقابة التي يضعها رؤساء التنظيم من أجل إدارة صحيحة للتنظيم والمحافظة على القوانين وأخلاقيات العمل – مثل – عدم استغلال المرأة العاملة</a:t>
            </a:r>
          </a:p>
          <a:p>
            <a:r>
              <a:rPr lang="ar-AE" dirty="0"/>
              <a:t> الأسباب لوجود الحكم التنظيمي - </a:t>
            </a:r>
          </a:p>
          <a:p>
            <a:pPr marL="914400" lvl="2" indent="0">
              <a:buNone/>
            </a:pPr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he-IL" dirty="0"/>
              <a:t>ממשל תאגידי</a:t>
            </a:r>
          </a:p>
        </p:txBody>
      </p:sp>
      <p:sp>
        <p:nvSpPr>
          <p:cNvPr id="6" name="אליפסה 5"/>
          <p:cNvSpPr/>
          <p:nvPr/>
        </p:nvSpPr>
        <p:spPr>
          <a:xfrm>
            <a:off x="5058618" y="3429000"/>
            <a:ext cx="2541037" cy="242769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/>
              <a:t>السلطة التنظيمية</a:t>
            </a:r>
          </a:p>
          <a:p>
            <a:pPr algn="ctr"/>
            <a:r>
              <a:rPr lang="ar-AE" sz="2400" dirty="0"/>
              <a:t>الحكم التنظيمي</a:t>
            </a:r>
            <a:endParaRPr lang="he-IL" sz="2400" dirty="0"/>
          </a:p>
        </p:txBody>
      </p:sp>
      <p:sp>
        <p:nvSpPr>
          <p:cNvPr id="7" name="אליפסה 6"/>
          <p:cNvSpPr/>
          <p:nvPr/>
        </p:nvSpPr>
        <p:spPr>
          <a:xfrm>
            <a:off x="1306287" y="2764326"/>
            <a:ext cx="2287154" cy="1585807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/>
              <a:t>الفشل التنظيمي لمؤسسات حكومية وتجارية</a:t>
            </a:r>
            <a:endParaRPr lang="he-IL" sz="2000" dirty="0"/>
          </a:p>
        </p:txBody>
      </p:sp>
      <p:sp>
        <p:nvSpPr>
          <p:cNvPr id="8" name="אליפסה 7"/>
          <p:cNvSpPr/>
          <p:nvPr/>
        </p:nvSpPr>
        <p:spPr>
          <a:xfrm>
            <a:off x="1536739" y="5212224"/>
            <a:ext cx="1826248" cy="141316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/>
              <a:t>أسباب اجتماعية وسياسية</a:t>
            </a:r>
            <a:endParaRPr lang="he-IL" sz="2400" dirty="0"/>
          </a:p>
        </p:txBody>
      </p:sp>
      <p:sp>
        <p:nvSpPr>
          <p:cNvPr id="9" name="חץ: למטה 10">
            <a:extLst>
              <a:ext uri="{FF2B5EF4-FFF2-40B4-BE49-F238E27FC236}">
                <a16:creationId xmlns:a16="http://schemas.microsoft.com/office/drawing/2014/main" id="{02B4C19A-0960-42C3-81EB-B50DA60CC75B}"/>
              </a:ext>
            </a:extLst>
          </p:cNvPr>
          <p:cNvSpPr/>
          <p:nvPr/>
        </p:nvSpPr>
        <p:spPr>
          <a:xfrm rot="16200000">
            <a:off x="3693824" y="4007648"/>
            <a:ext cx="554110" cy="1595338"/>
          </a:xfrm>
          <a:prstGeom prst="downArrow">
            <a:avLst>
              <a:gd name="adj1" fmla="val 50000"/>
              <a:gd name="adj2" fmla="val 80000"/>
            </a:avLst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28" tIns="45714" rIns="91428" bIns="45714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e-IL"/>
          </a:p>
        </p:txBody>
      </p:sp>
      <p:sp>
        <p:nvSpPr>
          <p:cNvPr id="3" name="חיבור 2"/>
          <p:cNvSpPr/>
          <p:nvPr/>
        </p:nvSpPr>
        <p:spPr>
          <a:xfrm>
            <a:off x="2016587" y="4450438"/>
            <a:ext cx="866553" cy="661481"/>
          </a:xfrm>
          <a:prstGeom prst="mathPlus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477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  <p:bldP spid="7" grpId="0" animBg="1"/>
      <p:bldP spid="8" grpId="0" animBg="1"/>
      <p:bldP spid="9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الشفافية التنظيمية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3143" y="1626255"/>
            <a:ext cx="7979229" cy="4152517"/>
          </a:xfrm>
        </p:spPr>
        <p:txBody>
          <a:bodyPr>
            <a:normAutofit fontScale="92500" lnSpcReduction="10000"/>
          </a:bodyPr>
          <a:lstStyle/>
          <a:p>
            <a:r>
              <a:rPr lang="ar-AE" dirty="0"/>
              <a:t>إدارة التنظيم تمكن الجمهور من الوصول الى مجمع المعلومات الخاص في التنظيم والاطلاع عليها</a:t>
            </a:r>
          </a:p>
          <a:p>
            <a:r>
              <a:rPr lang="ar-AE" dirty="0"/>
              <a:t>مثل الشؤون المالية , تقارير الجلسات , احصائيات القوانين وطرق العمل</a:t>
            </a:r>
          </a:p>
          <a:p>
            <a:r>
              <a:rPr lang="ar-AE" dirty="0"/>
              <a:t>تدل على الانفتاح ,تحمل المسؤولية , الاعتراف بحق الجمهور بمعرفة ما يدور في التنظيم </a:t>
            </a:r>
          </a:p>
          <a:p>
            <a:r>
              <a:rPr lang="ar-AE" dirty="0"/>
              <a:t>يؤدي الى تقليص التشكك بطرق إدارة التنظيم ويعزز ثقة الجمهور فيه</a:t>
            </a:r>
          </a:p>
          <a:p>
            <a:r>
              <a:rPr lang="ar-AE" dirty="0"/>
              <a:t>بعض التنظيمات مقيدة بدرجة الشفافية بسبب المنافسة في السوق ولأسباب أمنية .</a:t>
            </a:r>
          </a:p>
          <a:p>
            <a:r>
              <a:rPr lang="ar-AE" dirty="0"/>
              <a:t>هنالك عدة أنواع من الشفافية :</a:t>
            </a:r>
          </a:p>
          <a:p>
            <a:pPr lvl="1"/>
            <a:r>
              <a:rPr lang="ar-AE" dirty="0"/>
              <a:t>الشفافية البنكية </a:t>
            </a:r>
          </a:p>
          <a:p>
            <a:pPr lvl="1"/>
            <a:r>
              <a:rPr lang="ar-AE" dirty="0"/>
              <a:t>الشفافية في الأجور </a:t>
            </a:r>
          </a:p>
          <a:p>
            <a:pPr lvl="1"/>
            <a:r>
              <a:rPr lang="ar-AE" dirty="0"/>
              <a:t>الشفافية الثورية</a:t>
            </a:r>
            <a:r>
              <a:rPr lang="he-IL" dirty="0"/>
              <a:t> – </a:t>
            </a:r>
            <a:r>
              <a:rPr lang="ar-AE" dirty="0"/>
              <a:t>طريقة إدارية تكشف كل عمليات اتخاذ  القرارات في التنظيم  </a:t>
            </a:r>
          </a:p>
          <a:p>
            <a:endParaRPr lang="ar-AE" dirty="0"/>
          </a:p>
          <a:p>
            <a:pPr lvl="1"/>
            <a:endParaRPr lang="ar-AE" dirty="0"/>
          </a:p>
          <a:p>
            <a:pPr lvl="2"/>
            <a:endParaRPr lang="ar-AE" dirty="0"/>
          </a:p>
          <a:p>
            <a:pPr lvl="1"/>
            <a:endParaRPr lang="ar-AE" dirty="0"/>
          </a:p>
          <a:p>
            <a:endParaRPr lang="ar-AE" dirty="0"/>
          </a:p>
          <a:p>
            <a:endParaRPr lang="ar-AE" dirty="0"/>
          </a:p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-1692611" y="1008432"/>
            <a:ext cx="11241306" cy="540000"/>
          </a:xfrm>
        </p:spPr>
        <p:txBody>
          <a:bodyPr/>
          <a:lstStyle/>
          <a:p>
            <a:r>
              <a:rPr lang="he-IL" dirty="0"/>
              <a:t>שקיפות ארגונית</a:t>
            </a:r>
          </a:p>
        </p:txBody>
      </p:sp>
    </p:spTree>
    <p:extLst>
      <p:ext uri="{BB962C8B-B14F-4D97-AF65-F5344CB8AC3E}">
        <p14:creationId xmlns:p14="http://schemas.microsoft.com/office/powerpoint/2010/main" val="66391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552" y="213093"/>
            <a:ext cx="9640976" cy="720000"/>
          </a:xfrm>
        </p:spPr>
        <p:txBody>
          <a:bodyPr/>
          <a:lstStyle/>
          <a:p>
            <a:r>
              <a:rPr lang="ar-AE" dirty="0"/>
              <a:t>الشفافية التنظيمية</a:t>
            </a:r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802086" y="933093"/>
            <a:ext cx="5358602" cy="1026335"/>
          </a:xfrm>
        </p:spPr>
        <p:txBody>
          <a:bodyPr/>
          <a:lstStyle/>
          <a:p>
            <a:r>
              <a:rPr lang="ar-AE" dirty="0"/>
              <a:t>مثال – جدول الأجور للمعلمين والمعلمات من موقع وزارة المعارف</a:t>
            </a:r>
            <a:endParaRPr lang="he-IL" dirty="0"/>
          </a:p>
        </p:txBody>
      </p:sp>
      <p:pic>
        <p:nvPicPr>
          <p:cNvPr id="6" name="תמונה 5" descr="גזירת מסך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660571" cy="685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02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</TotalTime>
  <Words>939</Words>
  <Application>Microsoft Office PowerPoint</Application>
  <PresentationFormat>Custom</PresentationFormat>
  <Paragraphs>200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Varela Round</vt:lpstr>
      <vt:lpstr>ערכת נושא Office</vt:lpstr>
      <vt:lpstr>מערכת שידורים לאומית</vt:lpstr>
      <vt:lpstr>الاخلاقيات الدرس الثاني</vt:lpstr>
      <vt:lpstr>ماذا سنتعلم اليوم ؟</vt:lpstr>
      <vt:lpstr>5.2. مصطلحات أساسية في الاخلاقيات</vt:lpstr>
      <vt:lpstr>المسؤولية الاجتماعية</vt:lpstr>
      <vt:lpstr>المسؤولية التنظيمية</vt:lpstr>
      <vt:lpstr>السلطة التنظيمية – الحكم التنظيمي</vt:lpstr>
      <vt:lpstr>الشفافية التنظيمية</vt:lpstr>
      <vt:lpstr>الشفافية التنظيمية</vt:lpstr>
      <vt:lpstr>أخلاقيات المهنة</vt:lpstr>
      <vt:lpstr>أخلاقيات المهنة</vt:lpstr>
      <vt:lpstr>الاخلاق</vt:lpstr>
      <vt:lpstr>القيمة</vt:lpstr>
      <vt:lpstr>الكود الاخلاقي</vt:lpstr>
      <vt:lpstr>الكود الأخلاقي التنظيمي</vt:lpstr>
      <vt:lpstr>الكود الأخلاقي المهني</vt:lpstr>
      <vt:lpstr>ما الفرق بين القانون والاخلاقيات</vt:lpstr>
      <vt:lpstr>أسئلة تلخيصية للموضوع</vt:lpstr>
      <vt:lpstr>أتمنى لكم النجاح والتفوق وكل الصحة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Sivan Shimshila</cp:lastModifiedBy>
  <cp:revision>188</cp:revision>
  <dcterms:created xsi:type="dcterms:W3CDTF">2020-03-15T19:13:03Z</dcterms:created>
  <dcterms:modified xsi:type="dcterms:W3CDTF">2020-04-05T15:26:34Z</dcterms:modified>
</cp:coreProperties>
</file>