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2"/>
  </p:notesMasterIdLst>
  <p:sldIdLst>
    <p:sldId id="257" r:id="rId2"/>
    <p:sldId id="262" r:id="rId3"/>
    <p:sldId id="292" r:id="rId4"/>
    <p:sldId id="288" r:id="rId5"/>
    <p:sldId id="293" r:id="rId6"/>
    <p:sldId id="303" r:id="rId7"/>
    <p:sldId id="304" r:id="rId8"/>
    <p:sldId id="305" r:id="rId9"/>
    <p:sldId id="306" r:id="rId10"/>
    <p:sldId id="307" r:id="rId11"/>
    <p:sldId id="313" r:id="rId12"/>
    <p:sldId id="309" r:id="rId13"/>
    <p:sldId id="310" r:id="rId14"/>
    <p:sldId id="314" r:id="rId15"/>
    <p:sldId id="311" r:id="rId16"/>
    <p:sldId id="308" r:id="rId17"/>
    <p:sldId id="327" r:id="rId18"/>
    <p:sldId id="320" r:id="rId19"/>
    <p:sldId id="324" r:id="rId20"/>
    <p:sldId id="291" r:id="rId21"/>
  </p:sldIdLst>
  <p:sldSz cx="12190413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2A72"/>
    <a:srgbClr val="12B4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1066" y="5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EC061A6-0796-4DA4-BCCF-C39215C865B3}" type="datetimeFigureOut">
              <a:rPr lang="he-IL" smtClean="0"/>
              <a:pPr/>
              <a:t>י"ב/ניסן/תש"ף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6DF83E7-A828-4E18-9E21-DA925548D1E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20472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085978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37445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LB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282882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LB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14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04842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ע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0" y="2693988"/>
            <a:ext cx="12190413" cy="1470025"/>
          </a:xfrm>
        </p:spPr>
        <p:txBody>
          <a:bodyPr vert="horz" lIns="91440" tIns="45720" rIns="91440" bIns="45720" rtlCol="1" anchor="ctr">
            <a:normAutofit/>
          </a:bodyPr>
          <a:lstStyle>
            <a:lvl1pPr>
              <a:defRPr kumimoji="0" lang="he-IL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92A72"/>
                </a:solidFill>
                <a:effectLst/>
                <a:uLnTx/>
                <a:uFillTx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669982" y="6569428"/>
            <a:ext cx="2623619" cy="45910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 מעוגל 8"/>
          <p:cNvSpPr/>
          <p:nvPr userDrawn="1"/>
        </p:nvSpPr>
        <p:spPr>
          <a:xfrm>
            <a:off x="9985182" y="-439221"/>
            <a:ext cx="4205100" cy="63186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8258395" y="6565100"/>
            <a:ext cx="4433637" cy="79653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12" name="תמונה 1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58" r="33511" b="26248"/>
          <a:stretch/>
        </p:blipFill>
        <p:spPr>
          <a:xfrm>
            <a:off x="5444576" y="369916"/>
            <a:ext cx="1301261" cy="1597430"/>
          </a:xfrm>
          <a:prstGeom prst="rect">
            <a:avLst/>
          </a:prstGeom>
        </p:spPr>
      </p:pic>
      <p:sp>
        <p:nvSpPr>
          <p:cNvPr id="11" name="מלבן מעוגל 7">
            <a:extLst>
              <a:ext uri="{FF2B5EF4-FFF2-40B4-BE49-F238E27FC236}">
                <a16:creationId xmlns:a16="http://schemas.microsoft.com/office/drawing/2014/main" id="{B4AFF296-E435-456B-88A7-FD44FC635162}"/>
              </a:ext>
            </a:extLst>
          </p:cNvPr>
          <p:cNvSpPr/>
          <p:nvPr userDrawn="1"/>
        </p:nvSpPr>
        <p:spPr>
          <a:xfrm>
            <a:off x="-1488810" y="6304086"/>
            <a:ext cx="3246400" cy="192925"/>
          </a:xfrm>
          <a:prstGeom prst="roundRect">
            <a:avLst>
              <a:gd name="adj" fmla="val 49359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שתי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1"/>
          <p:cNvSpPr>
            <a:spLocks noGrp="1"/>
          </p:cNvSpPr>
          <p:nvPr>
            <p:ph type="ctrTitle"/>
          </p:nvPr>
        </p:nvSpPr>
        <p:spPr>
          <a:xfrm>
            <a:off x="1733684" y="186259"/>
            <a:ext cx="10246355" cy="637353"/>
          </a:xfrm>
          <a:prstGeom prst="rect">
            <a:avLst/>
          </a:prstGeom>
        </p:spPr>
        <p:txBody>
          <a:bodyPr anchor="t">
            <a:noAutofit/>
          </a:bodyPr>
          <a:lstStyle>
            <a:lvl1pPr algn="ctr">
              <a:defRPr sz="4000">
                <a:solidFill>
                  <a:srgbClr val="192A72"/>
                </a:solidFill>
                <a:latin typeface="Varela Round" panose="00000500000000000000" pitchFamily="2" charset="-79"/>
                <a:cs typeface="+mn-cs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9" name="מלבן מעוגל 8"/>
          <p:cNvSpPr/>
          <p:nvPr userDrawn="1"/>
        </p:nvSpPr>
        <p:spPr>
          <a:xfrm>
            <a:off x="11184617" y="5980332"/>
            <a:ext cx="1590845" cy="15568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-412958" y="764744"/>
            <a:ext cx="1158948" cy="42691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/>
              <a:t> </a:t>
            </a: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484931" y="320177"/>
            <a:ext cx="2095371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מלבן מעוגל 11"/>
          <p:cNvSpPr/>
          <p:nvPr userDrawn="1"/>
        </p:nvSpPr>
        <p:spPr>
          <a:xfrm>
            <a:off x="10584863" y="6268720"/>
            <a:ext cx="2190598" cy="41718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4" name="מציין מיקום של תמונה 2">
            <a:extLst>
              <a:ext uri="{FF2B5EF4-FFF2-40B4-BE49-F238E27FC236}">
                <a16:creationId xmlns:a16="http://schemas.microsoft.com/office/drawing/2014/main" id="{E092FF7F-99D2-4D69-9F9B-DFCC0018EF01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6444696" y="978201"/>
            <a:ext cx="5395321" cy="363892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15" name="מציין מיקום של תמונה 2">
            <a:extLst>
              <a:ext uri="{FF2B5EF4-FFF2-40B4-BE49-F238E27FC236}">
                <a16:creationId xmlns:a16="http://schemas.microsoft.com/office/drawing/2014/main" id="{EE11C667-5839-4E65-A8EE-E7690021913A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843274" y="978201"/>
            <a:ext cx="5395321" cy="363892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32686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שלוש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1"/>
          <p:cNvSpPr>
            <a:spLocks noGrp="1"/>
          </p:cNvSpPr>
          <p:nvPr>
            <p:ph type="ctrTitle"/>
          </p:nvPr>
        </p:nvSpPr>
        <p:spPr>
          <a:xfrm>
            <a:off x="1733684" y="186259"/>
            <a:ext cx="10246355" cy="637353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000">
                <a:solidFill>
                  <a:srgbClr val="192A72"/>
                </a:solidFill>
                <a:latin typeface="Varela Round" panose="00000500000000000000" pitchFamily="2" charset="-79"/>
                <a:cs typeface="+mn-cs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9" name="מלבן מעוגל 8"/>
          <p:cNvSpPr/>
          <p:nvPr userDrawn="1"/>
        </p:nvSpPr>
        <p:spPr>
          <a:xfrm>
            <a:off x="11184617" y="5980332"/>
            <a:ext cx="1590845" cy="15568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-412958" y="764744"/>
            <a:ext cx="1158948" cy="42691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/>
              <a:t> </a:t>
            </a: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484931" y="320177"/>
            <a:ext cx="2095371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מלבן מעוגל 11"/>
          <p:cNvSpPr/>
          <p:nvPr userDrawn="1"/>
        </p:nvSpPr>
        <p:spPr>
          <a:xfrm>
            <a:off x="10584863" y="6268720"/>
            <a:ext cx="2190598" cy="41718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3" name="מציין מיקום של תמונה 2">
            <a:extLst>
              <a:ext uri="{FF2B5EF4-FFF2-40B4-BE49-F238E27FC236}">
                <a16:creationId xmlns:a16="http://schemas.microsoft.com/office/drawing/2014/main" id="{64B146C4-EED2-4B57-8484-D619778B9E14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5513040" y="1030562"/>
            <a:ext cx="5395321" cy="363892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14" name="מציין מיקום של תמונה 2">
            <a:extLst>
              <a:ext uri="{FF2B5EF4-FFF2-40B4-BE49-F238E27FC236}">
                <a16:creationId xmlns:a16="http://schemas.microsoft.com/office/drawing/2014/main" id="{7C073636-A9CC-46CC-A5B5-C80D3112BC46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1241442" y="1030562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15" name="מציין מיקום של תמונה 2">
            <a:extLst>
              <a:ext uri="{FF2B5EF4-FFF2-40B4-BE49-F238E27FC236}">
                <a16:creationId xmlns:a16="http://schemas.microsoft.com/office/drawing/2014/main" id="{4CEC450C-D597-4EB4-A4B8-7D7FF6277A97}"/>
              </a:ext>
            </a:extLst>
          </p:cNvPr>
          <p:cNvSpPr>
            <a:spLocks noGrp="1"/>
          </p:cNvSpPr>
          <p:nvPr>
            <p:ph type="pic" idx="11" hasCustomPrompt="1"/>
          </p:nvPr>
        </p:nvSpPr>
        <p:spPr>
          <a:xfrm>
            <a:off x="1241442" y="3932962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184410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ארבע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1"/>
          <p:cNvSpPr>
            <a:spLocks noGrp="1"/>
          </p:cNvSpPr>
          <p:nvPr>
            <p:ph type="ctrTitle"/>
          </p:nvPr>
        </p:nvSpPr>
        <p:spPr>
          <a:xfrm>
            <a:off x="1733684" y="186259"/>
            <a:ext cx="10246355" cy="637353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000">
                <a:solidFill>
                  <a:srgbClr val="192A72"/>
                </a:solidFill>
                <a:latin typeface="Varela Round" panose="00000500000000000000" pitchFamily="2" charset="-79"/>
                <a:cs typeface="+mn-cs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9" name="מלבן מעוגל 8"/>
          <p:cNvSpPr/>
          <p:nvPr userDrawn="1"/>
        </p:nvSpPr>
        <p:spPr>
          <a:xfrm>
            <a:off x="11184617" y="5980332"/>
            <a:ext cx="1590845" cy="15568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10170220" y="938559"/>
            <a:ext cx="2190597" cy="42691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/>
              <a:t> </a:t>
            </a: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484931" y="320177"/>
            <a:ext cx="2095371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מלבן מעוגל 11"/>
          <p:cNvSpPr/>
          <p:nvPr userDrawn="1"/>
        </p:nvSpPr>
        <p:spPr>
          <a:xfrm>
            <a:off x="10584863" y="6268720"/>
            <a:ext cx="2190598" cy="41718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5" name="מציין מיקום של תמונה 2">
            <a:extLst>
              <a:ext uri="{FF2B5EF4-FFF2-40B4-BE49-F238E27FC236}">
                <a16:creationId xmlns:a16="http://schemas.microsoft.com/office/drawing/2014/main" id="{2B4BA0B6-69B0-4331-828B-18DEBDC76E10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154519" y="1073695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18" name="מציין מיקום של תמונה 2">
            <a:extLst>
              <a:ext uri="{FF2B5EF4-FFF2-40B4-BE49-F238E27FC236}">
                <a16:creationId xmlns:a16="http://schemas.microsoft.com/office/drawing/2014/main" id="{FBCD6E16-20B0-475E-9CDF-01523C3F3E1C}"/>
              </a:ext>
            </a:extLst>
          </p:cNvPr>
          <p:cNvSpPr>
            <a:spLocks noGrp="1"/>
          </p:cNvSpPr>
          <p:nvPr>
            <p:ph type="pic" idx="11" hasCustomPrompt="1"/>
          </p:nvPr>
        </p:nvSpPr>
        <p:spPr>
          <a:xfrm>
            <a:off x="154519" y="3976095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19" name="מציין מיקום של תמונה 2">
            <a:extLst>
              <a:ext uri="{FF2B5EF4-FFF2-40B4-BE49-F238E27FC236}">
                <a16:creationId xmlns:a16="http://schemas.microsoft.com/office/drawing/2014/main" id="{CF464C56-4BFD-45D5-9DFE-6D1C9EA45370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414862" y="1073695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20" name="מציין מיקום של תמונה 2">
            <a:extLst>
              <a:ext uri="{FF2B5EF4-FFF2-40B4-BE49-F238E27FC236}">
                <a16:creationId xmlns:a16="http://schemas.microsoft.com/office/drawing/2014/main" id="{129AE4A9-D411-4409-B29E-8B4A85FA65F5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4414862" y="3976095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64205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ם השיעו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 userDrawn="1"/>
        </p:nvSpPr>
        <p:spPr>
          <a:xfrm>
            <a:off x="212915" y="1396869"/>
            <a:ext cx="13175666" cy="2978963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>
                <a:latin typeface="Arial" pitchFamily="34" charset="0"/>
                <a:cs typeface="Arial" pitchFamily="34" charset="0"/>
              </a:rPr>
              <a:t>  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0" y="1640910"/>
            <a:ext cx="12190413" cy="126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600" b="1">
                <a:solidFill>
                  <a:srgbClr val="192A7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7328995" y="6579191"/>
            <a:ext cx="5333172" cy="5576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9499907" y="6294300"/>
            <a:ext cx="3049259" cy="205899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9995581" y="-235260"/>
            <a:ext cx="2768137" cy="451249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501048" y="163632"/>
            <a:ext cx="1427924" cy="322428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0" y="2918492"/>
            <a:ext cx="12190413" cy="720000"/>
          </a:xfrm>
          <a:prstGeom prst="rect">
            <a:avLst/>
          </a:prstGeom>
        </p:spPr>
        <p:txBody>
          <a:bodyPr spcFirstLastPara="1" wrap="square" lIns="36000" tIns="36000" rIns="36000" bIns="36000" anchor="ctr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None/>
              <a:defRPr sz="3600" b="1">
                <a:solidFill>
                  <a:srgbClr val="002060"/>
                </a:solidFill>
                <a:latin typeface="Arial" pitchFamily="34" charset="0"/>
                <a:cs typeface="Arial" pitchFamily="34" charset="0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9pPr>
          </a:lstStyle>
          <a:p>
            <a:endParaRPr dirty="0"/>
          </a:p>
        </p:txBody>
      </p:sp>
      <p:sp>
        <p:nvSpPr>
          <p:cNvPr id="13" name="מציין מיקום תוכן 2"/>
          <p:cNvSpPr>
            <a:spLocks noGrp="1"/>
          </p:cNvSpPr>
          <p:nvPr>
            <p:ph idx="10"/>
          </p:nvPr>
        </p:nvSpPr>
        <p:spPr>
          <a:xfrm>
            <a:off x="212915" y="3655832"/>
            <a:ext cx="11977498" cy="720000"/>
          </a:xfrm>
        </p:spPr>
        <p:txBody>
          <a:bodyPr anchor="ctr">
            <a:noAutofit/>
          </a:bodyPr>
          <a:lstStyle>
            <a:lvl1pPr marL="342900" indent="-34290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2800" b="0" kern="1200" dirty="0" smtClean="0">
                <a:solidFill>
                  <a:srgbClr val="00206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342900" indent="-34290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32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2196595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פרק חד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 userDrawn="1"/>
        </p:nvSpPr>
        <p:spPr>
          <a:xfrm>
            <a:off x="212915" y="1396869"/>
            <a:ext cx="13175666" cy="2978963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>
                <a:latin typeface="Arial" pitchFamily="34" charset="0"/>
                <a:cs typeface="Arial" pitchFamily="34" charset="0"/>
              </a:rPr>
              <a:t>  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0" y="1640910"/>
            <a:ext cx="12190413" cy="126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600" b="1">
                <a:solidFill>
                  <a:srgbClr val="192A7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7328995" y="6579191"/>
            <a:ext cx="5333172" cy="5576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9499907" y="6294300"/>
            <a:ext cx="3049259" cy="205899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9995581" y="-235260"/>
            <a:ext cx="2768137" cy="451249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501048" y="163632"/>
            <a:ext cx="1427924" cy="322428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0" y="2918493"/>
            <a:ext cx="12190413" cy="642090"/>
          </a:xfrm>
          <a:prstGeom prst="rect">
            <a:avLst/>
          </a:prstGeom>
        </p:spPr>
        <p:txBody>
          <a:bodyPr spcFirstLastPara="1" wrap="square" lIns="36000" tIns="36000" rIns="36000" bIns="36000" anchor="ctr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None/>
              <a:defRPr sz="3200" b="0">
                <a:solidFill>
                  <a:srgbClr val="192A72"/>
                </a:solidFill>
                <a:latin typeface="Arial" pitchFamily="34" charset="0"/>
                <a:cs typeface="Arial" pitchFamily="34" charset="0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28904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" y="213094"/>
            <a:ext cx="12190412" cy="720000"/>
          </a:xfrm>
        </p:spPr>
        <p:txBody>
          <a:bodyPr lIns="36000" tIns="0" rIns="36000" bIns="0">
            <a:noAutofit/>
          </a:bodyPr>
          <a:lstStyle>
            <a:lvl1pPr>
              <a:defRPr sz="4800" b="1">
                <a:solidFill>
                  <a:srgbClr val="192A7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he-IL" dirty="0"/>
              <a:t>לחץ כדי לערוך סגנון כותרת של תבנית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5206" y="1195757"/>
            <a:ext cx="8151380" cy="4680000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Arial" pitchFamily="34" charset="0"/>
                <a:cs typeface="Arial" pitchFamily="34" charset="0"/>
              </a:defRPr>
            </a:lvl1pPr>
            <a:lvl2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Arial" pitchFamily="34" charset="0"/>
                <a:cs typeface="Arial" pitchFamily="34" charset="0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1"/>
            <a:r>
              <a:rPr lang="he-IL" dirty="0"/>
              <a:t>רמה שנייה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0" y="5878198"/>
            <a:ext cx="476557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6586" y="-11081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48"/>
            <a:ext cx="7723426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 כותרו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549438" y="213094"/>
            <a:ext cx="9640976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+mn-cs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515208" y="1185681"/>
            <a:ext cx="8323992" cy="540000"/>
          </a:xfrm>
        </p:spPr>
        <p:txBody>
          <a:bodyPr anchor="ctr">
            <a:noAutofit/>
          </a:bodyPr>
          <a:lstStyle>
            <a:lvl1pPr marL="185738" indent="0">
              <a:buNone/>
              <a:defRPr sz="2800" b="1">
                <a:solidFill>
                  <a:srgbClr val="12B4BC"/>
                </a:solidFill>
                <a:latin typeface="Varela Round" pitchFamily="2" charset="-79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515206" y="1725683"/>
            <a:ext cx="8030918" cy="4152517"/>
          </a:xfrm>
        </p:spPr>
        <p:txBody>
          <a:bodyPr>
            <a:normAutofit/>
          </a:bodyPr>
          <a:lstStyle>
            <a:lvl1pPr marL="439738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+mn-cs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+mn-cs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00" lvl="0" indent="-34290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e-IL" dirty="0"/>
              <a:t>לחץ כדי לערוך סגנונות טקסט של תבנית בסיס</a:t>
            </a:r>
          </a:p>
          <a:p>
            <a:pPr marL="742950" lvl="1" indent="-28575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he-IL" dirty="0"/>
              <a:t>רמה שנייה</a:t>
            </a:r>
          </a:p>
        </p:txBody>
      </p:sp>
      <p:sp>
        <p:nvSpPr>
          <p:cNvPr id="8" name="מלבן מעוגל 6">
            <a:extLst>
              <a:ext uri="{FF2B5EF4-FFF2-40B4-BE49-F238E27FC236}">
                <a16:creationId xmlns:a16="http://schemas.microsoft.com/office/drawing/2014/main" id="{E6F50987-5C32-40D2-A5FB-79D9E0819C00}"/>
              </a:ext>
            </a:extLst>
          </p:cNvPr>
          <p:cNvSpPr/>
          <p:nvPr userDrawn="1"/>
        </p:nvSpPr>
        <p:spPr>
          <a:xfrm>
            <a:off x="9663546" y="5699023"/>
            <a:ext cx="476619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9" name="מלבן מעוגל 7">
            <a:extLst>
              <a:ext uri="{FF2B5EF4-FFF2-40B4-BE49-F238E27FC236}">
                <a16:creationId xmlns:a16="http://schemas.microsoft.com/office/drawing/2014/main" id="{53A31BA8-BED7-4737-8AF6-AA655F116E85}"/>
              </a:ext>
            </a:extLst>
          </p:cNvPr>
          <p:cNvSpPr/>
          <p:nvPr userDrawn="1"/>
        </p:nvSpPr>
        <p:spPr>
          <a:xfrm>
            <a:off x="-260528" y="181685"/>
            <a:ext cx="2598484" cy="21681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3" name="מלבן מעוגל 8">
            <a:extLst>
              <a:ext uri="{FF2B5EF4-FFF2-40B4-BE49-F238E27FC236}">
                <a16:creationId xmlns:a16="http://schemas.microsoft.com/office/drawing/2014/main" id="{2CDE3276-7F45-4436-8F72-4AC18E7F0FC7}"/>
              </a:ext>
            </a:extLst>
          </p:cNvPr>
          <p:cNvSpPr/>
          <p:nvPr userDrawn="1"/>
        </p:nvSpPr>
        <p:spPr>
          <a:xfrm>
            <a:off x="-488761" y="468418"/>
            <a:ext cx="2968915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4" name="מלבן מעוגל 10">
            <a:extLst>
              <a:ext uri="{FF2B5EF4-FFF2-40B4-BE49-F238E27FC236}">
                <a16:creationId xmlns:a16="http://schemas.microsoft.com/office/drawing/2014/main" id="{1C8AF664-98DE-433F-9B61-94366E98BCDF}"/>
              </a:ext>
            </a:extLst>
          </p:cNvPr>
          <p:cNvSpPr/>
          <p:nvPr userDrawn="1"/>
        </p:nvSpPr>
        <p:spPr>
          <a:xfrm>
            <a:off x="9008919" y="6104088"/>
            <a:ext cx="3755104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</p:spTree>
    <p:extLst>
      <p:ext uri="{BB962C8B-B14F-4D97-AF65-F5344CB8AC3E}">
        <p14:creationId xmlns:p14="http://schemas.microsoft.com/office/powerpoint/2010/main" val="3097341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טקסט גדול-X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 hasCustomPrompt="1"/>
          </p:nvPr>
        </p:nvSpPr>
        <p:spPr>
          <a:xfrm>
            <a:off x="234386" y="1312990"/>
            <a:ext cx="7909488" cy="5224442"/>
          </a:xfrm>
          <a:prstGeom prst="rect">
            <a:avLst/>
          </a:prstGeom>
        </p:spPr>
        <p:txBody>
          <a:bodyPr anchor="ctr">
            <a:noAutofit/>
          </a:bodyPr>
          <a:lstStyle>
            <a:lvl1pPr algn="r">
              <a:defRPr sz="3200">
                <a:solidFill>
                  <a:srgbClr val="192A72"/>
                </a:solidFill>
                <a:latin typeface="Varela Round" panose="00000500000000000000" pitchFamily="2" charset="-79"/>
                <a:cs typeface="+mn-cs"/>
              </a:defRPr>
            </a:lvl1pPr>
          </a:lstStyle>
          <a:p>
            <a:r>
              <a:rPr lang="he-IL" dirty="0"/>
              <a:t>לחץ כדי לערוך פסקת טקסט קצרה של תבנית בסיס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910297" y="6189198"/>
            <a:ext cx="3068196" cy="1189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8" name="מלבן מעוגל 7"/>
          <p:cNvSpPr/>
          <p:nvPr userDrawn="1"/>
        </p:nvSpPr>
        <p:spPr>
          <a:xfrm>
            <a:off x="10081040" y="81723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2155406" y="6347805"/>
            <a:ext cx="5558412" cy="47051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/>
          </a:p>
        </p:txBody>
      </p:sp>
      <p:sp>
        <p:nvSpPr>
          <p:cNvPr id="9" name="מציין מיקום טקסט 3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92531"/>
            <a:ext cx="12190413" cy="100965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4800" b="1">
                <a:solidFill>
                  <a:srgbClr val="192A72"/>
                </a:solidFill>
                <a:latin typeface="Varela Round" panose="00000500000000000000" pitchFamily="2" charset="-79"/>
                <a:cs typeface="+mn-cs"/>
              </a:defRPr>
            </a:lvl1pPr>
          </a:lstStyle>
          <a:p>
            <a:r>
              <a:rPr lang="he-IL" sz="4400" dirty="0"/>
              <a:t>לחץ כדי לערוך סגנון כותרת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212878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וידאו על מסך מל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מעוגל 6"/>
          <p:cNvSpPr/>
          <p:nvPr userDrawn="1"/>
        </p:nvSpPr>
        <p:spPr>
          <a:xfrm>
            <a:off x="1" y="5878200"/>
            <a:ext cx="476557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6587" y="66850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50"/>
            <a:ext cx="7723426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4" name="מציין מיקום של מדיה 3">
            <a:extLst>
              <a:ext uri="{FF2B5EF4-FFF2-40B4-BE49-F238E27FC236}">
                <a16:creationId xmlns:a16="http://schemas.microsoft.com/office/drawing/2014/main" id="{DD834E78-91D0-4CCC-9C3F-C5C504CFBE13}"/>
              </a:ext>
            </a:extLst>
          </p:cNvPr>
          <p:cNvSpPr>
            <a:spLocks noGrp="1"/>
          </p:cNvSpPr>
          <p:nvPr>
            <p:ph type="media" sz="quarter" idx="10" hasCustomPrompt="1"/>
          </p:nvPr>
        </p:nvSpPr>
        <p:spPr>
          <a:xfrm>
            <a:off x="363369" y="639718"/>
            <a:ext cx="11463676" cy="6122933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rgbClr val="192A72"/>
                </a:solidFill>
                <a:latin typeface="Varela Round" panose="00000500000000000000" pitchFamily="2" charset="-79"/>
                <a:cs typeface="+mn-cs"/>
              </a:defRPr>
            </a:lvl1pPr>
          </a:lstStyle>
          <a:p>
            <a:r>
              <a:rPr lang="he-IL" dirty="0"/>
              <a:t>מיועד לסרטים</a:t>
            </a:r>
          </a:p>
        </p:txBody>
      </p:sp>
      <p:sp>
        <p:nvSpPr>
          <p:cNvPr id="11" name="מציין מיקום תוכן 10">
            <a:extLst>
              <a:ext uri="{FF2B5EF4-FFF2-40B4-BE49-F238E27FC236}">
                <a16:creationId xmlns:a16="http://schemas.microsoft.com/office/drawing/2014/main" id="{2A86C914-3EB6-4303-93FB-203A29FA2E3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363369" y="95349"/>
            <a:ext cx="8073828" cy="400050"/>
          </a:xfrm>
        </p:spPr>
        <p:txBody>
          <a:bodyPr anchor="ctr">
            <a:noAutofit/>
          </a:bodyPr>
          <a:lstStyle>
            <a:lvl1pPr marL="0" indent="0" algn="r">
              <a:buFontTx/>
              <a:buNone/>
              <a:defRPr sz="2400">
                <a:solidFill>
                  <a:srgbClr val="192A72"/>
                </a:solidFill>
                <a:latin typeface="Varela Round" panose="00000500000000000000" pitchFamily="2" charset="-79"/>
                <a:cs typeface="+mn-cs"/>
              </a:defRPr>
            </a:lvl1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1390856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" y="213094"/>
            <a:ext cx="12190412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>
              <a:defRPr kumimoji="0" lang="he-IL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0" y="5878198"/>
            <a:ext cx="476557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6586" y="-11081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48"/>
            <a:ext cx="7723426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מ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1"/>
          <p:cNvSpPr>
            <a:spLocks noGrp="1"/>
          </p:cNvSpPr>
          <p:nvPr>
            <p:ph type="ctrTitle"/>
          </p:nvPr>
        </p:nvSpPr>
        <p:spPr>
          <a:xfrm>
            <a:off x="1733684" y="186259"/>
            <a:ext cx="10246355" cy="637353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000">
                <a:solidFill>
                  <a:srgbClr val="192A72"/>
                </a:solidFill>
                <a:latin typeface="Varela Round" panose="00000500000000000000" pitchFamily="2" charset="-79"/>
                <a:cs typeface="+mn-cs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9" name="מלבן מעוגל 8"/>
          <p:cNvSpPr/>
          <p:nvPr userDrawn="1"/>
        </p:nvSpPr>
        <p:spPr>
          <a:xfrm>
            <a:off x="11184617" y="5980332"/>
            <a:ext cx="1590845" cy="15568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11065331" y="950191"/>
            <a:ext cx="1158948" cy="347376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/>
              <a:t> </a:t>
            </a: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484931" y="320177"/>
            <a:ext cx="2095371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מלבן מעוגל 11"/>
          <p:cNvSpPr/>
          <p:nvPr userDrawn="1"/>
        </p:nvSpPr>
        <p:spPr>
          <a:xfrm>
            <a:off x="10584863" y="6268720"/>
            <a:ext cx="2190598" cy="41718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3" name="מציין מיקום של תמונה 2">
            <a:extLst>
              <a:ext uri="{FF2B5EF4-FFF2-40B4-BE49-F238E27FC236}">
                <a16:creationId xmlns:a16="http://schemas.microsoft.com/office/drawing/2014/main" id="{37DA72A4-4AB9-460E-88AD-A2F17BC90408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161147" y="964351"/>
            <a:ext cx="8483175" cy="572155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95647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dirty="0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BB6F552B-607E-4869-A917-C44959BDCB12}" type="datetimeFigureOut">
              <a:rPr lang="he-IL" smtClean="0"/>
              <a:pPr/>
              <a:t>י"ב/ניסן/תש"ף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16478A40-4CDB-4A89-A7AB-ED0E5AEAC786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4" r:id="rId2"/>
    <p:sldLayoutId id="2147483661" r:id="rId3"/>
    <p:sldLayoutId id="2147483650" r:id="rId4"/>
    <p:sldLayoutId id="2147483669" r:id="rId5"/>
    <p:sldLayoutId id="2147483670" r:id="rId6"/>
    <p:sldLayoutId id="2147483671" r:id="rId7"/>
    <p:sldLayoutId id="2147483663" r:id="rId8"/>
    <p:sldLayoutId id="2147483675" r:id="rId9"/>
    <p:sldLayoutId id="2147483672" r:id="rId10"/>
    <p:sldLayoutId id="2147483673" r:id="rId11"/>
    <p:sldLayoutId id="2147483674" r:id="rId12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e-IL" dirty="0"/>
              <a:t>מערכת שידורים לאומית</a:t>
            </a:r>
          </a:p>
        </p:txBody>
      </p:sp>
    </p:spTree>
    <p:extLst>
      <p:ext uri="{BB962C8B-B14F-4D97-AF65-F5344CB8AC3E}">
        <p14:creationId xmlns:p14="http://schemas.microsoft.com/office/powerpoint/2010/main" val="17099909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9438" y="213094"/>
            <a:ext cx="9640976" cy="720000"/>
          </a:xfrm>
        </p:spPr>
        <p:txBody>
          <a:bodyPr/>
          <a:lstStyle/>
          <a:p>
            <a:r>
              <a:rPr lang="ar-LB" u="sng" dirty="0">
                <a:solidFill>
                  <a:schemeClr val="tx1"/>
                </a:solidFill>
              </a:rPr>
              <a:t>شرح المعلومات التي تظهر في رسمة المنحنى</a:t>
            </a:r>
            <a:endParaRPr lang="he-IL" u="sng" dirty="0">
              <a:solidFill>
                <a:schemeClr val="tx1"/>
              </a:solidFill>
            </a:endParaRP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80C90FB-B5E8-45F9-A99F-1681BCA7E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69848" y="1116680"/>
            <a:ext cx="10812551" cy="4734697"/>
          </a:xfrm>
        </p:spPr>
        <p:txBody>
          <a:bodyPr>
            <a:noAutofit/>
          </a:bodyPr>
          <a:lstStyle/>
          <a:p>
            <a:pPr marL="96838" indent="0">
              <a:buNone/>
            </a:pPr>
            <a:r>
              <a:rPr lang="ar-SA" sz="32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المعطيات</a:t>
            </a:r>
            <a:r>
              <a:rPr lang="ar-LB" sz="32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التي نحصل عليها من </a:t>
            </a:r>
            <a:r>
              <a:rPr lang="ar-SA" sz="32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الجدول</a:t>
            </a:r>
            <a:r>
              <a:rPr lang="ar-LB" sz="32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ومن </a:t>
            </a:r>
            <a:r>
              <a:rPr lang="ar-SA" sz="32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رسم</a:t>
            </a:r>
            <a:r>
              <a:rPr lang="ar-LB" sz="32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ة منحنى العرض</a:t>
            </a:r>
            <a:r>
              <a:rPr lang="ar-L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ar-SA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 </a:t>
            </a:r>
            <a:endParaRPr lang="en-US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ar-SA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إذا كان سعر الحاسوب في السوق 2000 شيكل, فإنّ المصنع سينتج في كلّ يوم 6 حواسيب, وستكون المدخولات من بيع كلّ الحواسيب </a:t>
            </a:r>
            <a:r>
              <a:rPr lang="ar-L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12000 شاقل </a:t>
            </a:r>
            <a:r>
              <a:rPr lang="ar-SA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6 . 2000 = </a:t>
            </a:r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P.Q </a:t>
            </a:r>
          </a:p>
          <a:p>
            <a:pPr lvl="0"/>
            <a:r>
              <a:rPr lang="ar-SA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إذا </a:t>
            </a:r>
            <a:r>
              <a:rPr lang="ar-L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ارتفع</a:t>
            </a:r>
            <a:r>
              <a:rPr lang="ar-SA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L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</a:t>
            </a:r>
            <a:r>
              <a:rPr lang="ar-SA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سعر </a:t>
            </a:r>
            <a:r>
              <a:rPr lang="ar-L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الى </a:t>
            </a:r>
            <a:r>
              <a:rPr lang="ar-SA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2200 شيكل</a:t>
            </a:r>
            <a:r>
              <a:rPr lang="ar-L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،</a:t>
            </a:r>
            <a:r>
              <a:rPr lang="ar-SA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L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ف</a:t>
            </a:r>
            <a:r>
              <a:rPr lang="ar-SA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من المجدي </a:t>
            </a:r>
            <a:r>
              <a:rPr lang="ar-L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ان </a:t>
            </a:r>
            <a:r>
              <a:rPr lang="ar-SA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ينتج</a:t>
            </a:r>
            <a:r>
              <a:rPr lang="ar-L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7 </a:t>
            </a:r>
            <a:r>
              <a:rPr lang="ar-SA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حواسيب</a:t>
            </a:r>
            <a:r>
              <a:rPr lang="ar-L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عند ذلك ايراداته تساوي 15400 شاقل = 2200 . 7</a:t>
            </a:r>
            <a:endParaRPr lang="en-US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4219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תמונה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8942" y="1999147"/>
            <a:ext cx="4886264" cy="2903250"/>
          </a:xfrm>
          <a:prstGeom prst="rect">
            <a:avLst/>
          </a:prstGeom>
        </p:spPr>
      </p:pic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9438" y="213094"/>
            <a:ext cx="9640976" cy="720000"/>
          </a:xfrm>
        </p:spPr>
        <p:txBody>
          <a:bodyPr/>
          <a:lstStyle/>
          <a:p>
            <a:r>
              <a:rPr lang="ar-LB" u="sng" dirty="0">
                <a:solidFill>
                  <a:schemeClr val="tx1"/>
                </a:solidFill>
              </a:rPr>
              <a:t>6.2.1.3 إزاحة على منحنى العرض </a:t>
            </a:r>
            <a:endParaRPr lang="he-IL" u="sng" dirty="0">
              <a:solidFill>
                <a:schemeClr val="tx1"/>
              </a:solidFill>
            </a:endParaRP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80C90FB-B5E8-45F9-A99F-1681BCA7E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0486" y="1150808"/>
            <a:ext cx="8033658" cy="5166212"/>
          </a:xfrm>
        </p:spPr>
        <p:txBody>
          <a:bodyPr>
            <a:noAutofit/>
          </a:bodyPr>
          <a:lstStyle/>
          <a:p>
            <a:pPr marL="96838" indent="0">
              <a:buNone/>
            </a:pPr>
            <a:r>
              <a:rPr lang="ar-LB" sz="3200" b="1" u="sng" dirty="0">
                <a:solidFill>
                  <a:schemeClr val="tx1"/>
                </a:solidFill>
              </a:rPr>
              <a:t>الازاحة على المنحنى</a:t>
            </a:r>
            <a:r>
              <a:rPr lang="ar-LB" sz="3200" dirty="0">
                <a:solidFill>
                  <a:schemeClr val="tx1"/>
                </a:solidFill>
              </a:rPr>
              <a:t>: هي الانتقال من نقطة الى نقطة أخرى على منحنى العرض نتيجة التغيير في ثمن السلعة</a:t>
            </a:r>
            <a:r>
              <a:rPr lang="ar-LB" sz="3200" dirty="0"/>
              <a:t>.</a:t>
            </a:r>
          </a:p>
          <a:p>
            <a:pPr marL="96838" indent="0">
              <a:buNone/>
            </a:pPr>
            <a:endParaRPr lang="ar-LB" sz="3200" dirty="0"/>
          </a:p>
          <a:p>
            <a:pPr marL="96838" indent="0">
              <a:buNone/>
            </a:pPr>
            <a:endParaRPr lang="ar-LB" sz="3200" dirty="0"/>
          </a:p>
          <a:p>
            <a:pPr marL="96838" indent="0">
              <a:buNone/>
            </a:pPr>
            <a:endParaRPr lang="ar-LB" sz="3200" dirty="0"/>
          </a:p>
          <a:p>
            <a:pPr marL="96838" indent="0">
              <a:buNone/>
            </a:pPr>
            <a:endParaRPr lang="ar-LB" sz="3200" dirty="0"/>
          </a:p>
          <a:p>
            <a:pPr marL="96838" indent="0">
              <a:buNone/>
            </a:pPr>
            <a:endParaRPr lang="ar-LB" sz="3200" dirty="0"/>
          </a:p>
          <a:p>
            <a:r>
              <a:rPr lang="ar-LB" sz="3200" b="1" dirty="0">
                <a:solidFill>
                  <a:schemeClr val="tx1"/>
                </a:solidFill>
                <a:latin typeface="Arial" panose="020B0604020202020204" pitchFamily="34" charset="0"/>
              </a:rPr>
              <a:t>سبب ا</a:t>
            </a:r>
            <a:r>
              <a:rPr lang="ar-SA" sz="3200" b="1" dirty="0">
                <a:solidFill>
                  <a:schemeClr val="tx1"/>
                </a:solidFill>
                <a:latin typeface="Arial" panose="020B0604020202020204" pitchFamily="34" charset="0"/>
              </a:rPr>
              <a:t>لإزاحة على منحنى العرض</a:t>
            </a:r>
            <a:r>
              <a:rPr lang="ar-LB" sz="3200" b="1" dirty="0">
                <a:solidFill>
                  <a:schemeClr val="tx1"/>
                </a:solidFill>
                <a:latin typeface="Arial" panose="020B0604020202020204" pitchFamily="34" charset="0"/>
              </a:rPr>
              <a:t> هو التغيير في السعر (</a:t>
            </a:r>
            <a:r>
              <a:rPr lang="en-US" sz="3200" b="1" dirty="0">
                <a:solidFill>
                  <a:schemeClr val="tx1"/>
                </a:solidFill>
                <a:latin typeface="Arial" panose="020B0604020202020204" pitchFamily="34" charset="0"/>
              </a:rPr>
              <a:t>P</a:t>
            </a:r>
            <a:r>
              <a:rPr lang="ar-LB" sz="3200" b="1" dirty="0">
                <a:solidFill>
                  <a:schemeClr val="tx1"/>
                </a:solidFill>
                <a:latin typeface="Arial" panose="020B0604020202020204" pitchFamily="34" charset="0"/>
              </a:rPr>
              <a:t>)  فقط</a:t>
            </a:r>
            <a:r>
              <a:rPr lang="ar-LB" sz="3200" b="1" dirty="0">
                <a:latin typeface="Arial" panose="020B0604020202020204" pitchFamily="34" charset="0"/>
              </a:rPr>
              <a:t>.</a:t>
            </a:r>
            <a:endParaRPr lang="en-US" sz="3200" dirty="0">
              <a:latin typeface="Arial" panose="020B0604020202020204" pitchFamily="34" charset="0"/>
            </a:endParaRPr>
          </a:p>
          <a:p>
            <a:pPr marL="96838" indent="0">
              <a:buNone/>
            </a:pPr>
            <a:endParaRPr lang="ar-LB" sz="3200" dirty="0"/>
          </a:p>
          <a:p>
            <a:pPr marL="96838" indent="0">
              <a:buNone/>
            </a:pPr>
            <a:endParaRPr lang="he-IL" sz="3200" dirty="0"/>
          </a:p>
        </p:txBody>
      </p:sp>
    </p:spTree>
    <p:extLst>
      <p:ext uri="{BB962C8B-B14F-4D97-AF65-F5344CB8AC3E}">
        <p14:creationId xmlns:p14="http://schemas.microsoft.com/office/powerpoint/2010/main" val="848590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תמונה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506" y="2982685"/>
            <a:ext cx="4575038" cy="3575135"/>
          </a:xfrm>
          <a:prstGeom prst="rect">
            <a:avLst/>
          </a:prstGeom>
        </p:spPr>
      </p:pic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9438" y="213094"/>
            <a:ext cx="9640976" cy="720000"/>
          </a:xfrm>
        </p:spPr>
        <p:txBody>
          <a:bodyPr/>
          <a:lstStyle/>
          <a:p>
            <a:r>
              <a:rPr lang="ar-LB" dirty="0">
                <a:solidFill>
                  <a:schemeClr val="tx1"/>
                </a:solidFill>
              </a:rPr>
              <a:t>من مثال مصنع «عالم الحاسوب»   </a:t>
            </a: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80C90FB-B5E8-45F9-A99F-1681BCA7E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69848" y="1203766"/>
            <a:ext cx="11420565" cy="5497975"/>
          </a:xfrm>
        </p:spPr>
        <p:txBody>
          <a:bodyPr>
            <a:normAutofit/>
          </a:bodyPr>
          <a:lstStyle/>
          <a:p>
            <a:r>
              <a:rPr lang="ar-LB" sz="3200" b="1" dirty="0">
                <a:solidFill>
                  <a:schemeClr val="tx1"/>
                </a:solidFill>
              </a:rPr>
              <a:t>سبب انتقال الإنتاج </a:t>
            </a:r>
            <a:r>
              <a:rPr lang="ar-SA" sz="3200" b="1" dirty="0">
                <a:solidFill>
                  <a:schemeClr val="tx1"/>
                </a:solidFill>
              </a:rPr>
              <a:t>من </a:t>
            </a:r>
            <a:r>
              <a:rPr lang="ar-LB" sz="3200" b="1" dirty="0">
                <a:solidFill>
                  <a:schemeClr val="tx1"/>
                </a:solidFill>
              </a:rPr>
              <a:t>ال</a:t>
            </a:r>
            <a:r>
              <a:rPr lang="ar-SA" sz="3200" b="1" dirty="0">
                <a:solidFill>
                  <a:schemeClr val="tx1"/>
                </a:solidFill>
              </a:rPr>
              <a:t>نقطة </a:t>
            </a:r>
            <a:r>
              <a:rPr lang="en-US" sz="3200" b="1" dirty="0">
                <a:solidFill>
                  <a:schemeClr val="tx1"/>
                </a:solidFill>
              </a:rPr>
              <a:t>B</a:t>
            </a:r>
            <a:r>
              <a:rPr lang="ar-SA" sz="3200" b="1" dirty="0">
                <a:solidFill>
                  <a:schemeClr val="tx1"/>
                </a:solidFill>
              </a:rPr>
              <a:t> </a:t>
            </a:r>
            <a:r>
              <a:rPr lang="ar-LB" sz="3200" b="1" dirty="0">
                <a:solidFill>
                  <a:schemeClr val="tx1"/>
                </a:solidFill>
              </a:rPr>
              <a:t>الى ال</a:t>
            </a:r>
            <a:r>
              <a:rPr lang="ar-SA" sz="3200" b="1" dirty="0">
                <a:solidFill>
                  <a:schemeClr val="tx1"/>
                </a:solidFill>
              </a:rPr>
              <a:t>نقطة </a:t>
            </a:r>
            <a:r>
              <a:rPr lang="en-US" sz="3200" b="1" dirty="0">
                <a:solidFill>
                  <a:schemeClr val="tx1"/>
                </a:solidFill>
              </a:rPr>
              <a:t>A</a:t>
            </a:r>
            <a:r>
              <a:rPr lang="ar-SA" sz="3200" b="1" dirty="0">
                <a:solidFill>
                  <a:schemeClr val="tx1"/>
                </a:solidFill>
              </a:rPr>
              <a:t> </a:t>
            </a:r>
            <a:r>
              <a:rPr lang="ar-LB" sz="3200" b="1" dirty="0">
                <a:solidFill>
                  <a:schemeClr val="tx1"/>
                </a:solidFill>
              </a:rPr>
              <a:t> هو </a:t>
            </a:r>
            <a:r>
              <a:rPr lang="ar-SA" sz="3200" dirty="0">
                <a:solidFill>
                  <a:schemeClr val="tx1"/>
                </a:solidFill>
              </a:rPr>
              <a:t>ارتفاع سعر الح</a:t>
            </a:r>
            <a:r>
              <a:rPr lang="ar-LB" sz="3200" dirty="0">
                <a:solidFill>
                  <a:schemeClr val="tx1"/>
                </a:solidFill>
              </a:rPr>
              <a:t>اسوب</a:t>
            </a:r>
            <a:r>
              <a:rPr lang="ar-SA" sz="3200" dirty="0">
                <a:solidFill>
                  <a:schemeClr val="tx1"/>
                </a:solidFill>
              </a:rPr>
              <a:t> في السوق من 2000 شيكل إلى 2200 شيكل</a:t>
            </a:r>
            <a:r>
              <a:rPr lang="ar-LB" sz="3200" dirty="0">
                <a:solidFill>
                  <a:schemeClr val="tx1"/>
                </a:solidFill>
              </a:rPr>
              <a:t>.</a:t>
            </a:r>
            <a:r>
              <a:rPr lang="ar-SA" sz="3200" dirty="0">
                <a:solidFill>
                  <a:schemeClr val="tx1"/>
                </a:solidFill>
              </a:rPr>
              <a:t> </a:t>
            </a:r>
            <a:endParaRPr lang="ar-LB" sz="3200" dirty="0">
              <a:solidFill>
                <a:schemeClr val="tx1"/>
              </a:solidFill>
            </a:endParaRPr>
          </a:p>
          <a:p>
            <a:r>
              <a:rPr lang="ar-SA" sz="3200" dirty="0">
                <a:solidFill>
                  <a:schemeClr val="tx1"/>
                </a:solidFill>
              </a:rPr>
              <a:t>المصنع يزيد كميّة الإنتاج من 6 حواسيب إلى 7 حواسيب في اليوم. </a:t>
            </a:r>
            <a:r>
              <a:rPr lang="ar-LB" sz="3200" dirty="0">
                <a:solidFill>
                  <a:schemeClr val="tx1"/>
                </a:solidFill>
              </a:rPr>
              <a:t>لان السعر 2200 يُغطي التكاليف الحدية لإنتاج 7 حواسيب.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3855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9438" y="213094"/>
            <a:ext cx="9640976" cy="720000"/>
          </a:xfrm>
        </p:spPr>
        <p:txBody>
          <a:bodyPr/>
          <a:lstStyle/>
          <a:p>
            <a:r>
              <a:rPr lang="ar-SA" u="sng" dirty="0">
                <a:solidFill>
                  <a:schemeClr val="tx1"/>
                </a:solidFill>
              </a:rPr>
              <a:t>6.2.1.4 إزاحة منحنى العرض :</a:t>
            </a:r>
            <a:endParaRPr lang="en-US" u="sng" dirty="0">
              <a:solidFill>
                <a:schemeClr val="tx1"/>
              </a:solidFill>
            </a:endParaRP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80C90FB-B5E8-45F9-A99F-1681BCA7E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31823" y="964353"/>
            <a:ext cx="11126766" cy="565423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ar-SA" sz="3200" b="1" u="sng" dirty="0">
                <a:solidFill>
                  <a:schemeClr val="tx1"/>
                </a:solidFill>
              </a:rPr>
              <a:t>6.2.1.4.1 </a:t>
            </a:r>
            <a:r>
              <a:rPr lang="ar-LB" sz="3200" b="1" u="sng" dirty="0">
                <a:solidFill>
                  <a:schemeClr val="tx1"/>
                </a:solidFill>
              </a:rPr>
              <a:t>ارتفاع او انخفاض </a:t>
            </a:r>
            <a:r>
              <a:rPr lang="ar-SA" sz="3200" b="1" u="sng" dirty="0">
                <a:solidFill>
                  <a:schemeClr val="tx1"/>
                </a:solidFill>
              </a:rPr>
              <a:t>العرض </a:t>
            </a:r>
            <a:r>
              <a:rPr lang="ar-SA" sz="3200" b="1" dirty="0">
                <a:solidFill>
                  <a:schemeClr val="tx1"/>
                </a:solidFill>
              </a:rPr>
              <a:t>:</a:t>
            </a:r>
            <a:endParaRPr lang="en-US" sz="32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ar-LB" sz="3200" b="1" u="sng" dirty="0">
                <a:solidFill>
                  <a:schemeClr val="tx1"/>
                </a:solidFill>
              </a:rPr>
              <a:t>إزاحة منحنى العرض الى اليمين</a:t>
            </a:r>
            <a:r>
              <a:rPr lang="ar-LB" sz="3200" dirty="0">
                <a:solidFill>
                  <a:schemeClr val="tx1"/>
                </a:solidFill>
              </a:rPr>
              <a:t>: يعني ارتفاع العرض.</a:t>
            </a:r>
          </a:p>
          <a:p>
            <a:pPr>
              <a:lnSpc>
                <a:spcPct val="150000"/>
              </a:lnSpc>
            </a:pPr>
            <a:r>
              <a:rPr lang="ar-LB" sz="3200" b="1" u="sng" dirty="0">
                <a:solidFill>
                  <a:schemeClr val="tx1"/>
                </a:solidFill>
              </a:rPr>
              <a:t>إزاحة منحنى العرض الى اليسار</a:t>
            </a:r>
            <a:r>
              <a:rPr lang="ar-LB" sz="3200" b="1" dirty="0">
                <a:solidFill>
                  <a:schemeClr val="tx1"/>
                </a:solidFill>
              </a:rPr>
              <a:t>: </a:t>
            </a:r>
            <a:r>
              <a:rPr lang="ar-LB" sz="3200" dirty="0">
                <a:solidFill>
                  <a:schemeClr val="tx1"/>
                </a:solidFill>
              </a:rPr>
              <a:t>يعني</a:t>
            </a:r>
            <a:r>
              <a:rPr lang="ar-LB" sz="3200" b="1" dirty="0">
                <a:solidFill>
                  <a:schemeClr val="tx1"/>
                </a:solidFill>
              </a:rPr>
              <a:t> </a:t>
            </a:r>
            <a:r>
              <a:rPr lang="ar-LB" sz="3200" dirty="0">
                <a:solidFill>
                  <a:schemeClr val="tx1"/>
                </a:solidFill>
              </a:rPr>
              <a:t>انخفاض العرض.</a:t>
            </a:r>
            <a:endParaRPr lang="en-US" sz="32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ar-LB" sz="3200" b="1" u="sng" dirty="0">
                <a:solidFill>
                  <a:schemeClr val="tx1"/>
                </a:solidFill>
              </a:rPr>
              <a:t>عوامل إزاحة المنحنى</a:t>
            </a:r>
            <a:r>
              <a:rPr lang="ar-LB" sz="3200" dirty="0">
                <a:solidFill>
                  <a:schemeClr val="tx1"/>
                </a:solidFill>
              </a:rPr>
              <a:t>: ليس السعر انما عوامل أخرى سوف نتكلم عنها فيما بعد.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0539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>
            <a:extLst>
              <a:ext uri="{FF2B5EF4-FFF2-40B4-BE49-F238E27FC236}">
                <a16:creationId xmlns:a16="http://schemas.microsoft.com/office/drawing/2014/main" id="{B117BFC3-6750-4F55-A172-C5D262F3BCB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LB" b="1" u="sng" dirty="0">
                <a:solidFill>
                  <a:schemeClr val="tx1"/>
                </a:solidFill>
              </a:rPr>
              <a:t>عرض ازاحة المنحنى الى اليمين او الى اليسار </a:t>
            </a:r>
            <a:endParaRPr lang="he-IL" b="1" u="sng" dirty="0">
              <a:solidFill>
                <a:schemeClr val="tx1"/>
              </a:solidFill>
            </a:endParaRPr>
          </a:p>
        </p:txBody>
      </p:sp>
      <p:cxnSp>
        <p:nvCxnSpPr>
          <p:cNvPr id="9" name="מחבר חץ ישר 8"/>
          <p:cNvCxnSpPr/>
          <p:nvPr/>
        </p:nvCxnSpPr>
        <p:spPr>
          <a:xfrm flipV="1">
            <a:off x="7373073" y="1313247"/>
            <a:ext cx="0" cy="23380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מחבר חץ ישר 10"/>
          <p:cNvCxnSpPr/>
          <p:nvPr/>
        </p:nvCxnSpPr>
        <p:spPr>
          <a:xfrm>
            <a:off x="7384772" y="3651333"/>
            <a:ext cx="335665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מחבר ישר 27"/>
          <p:cNvCxnSpPr/>
          <p:nvPr/>
        </p:nvCxnSpPr>
        <p:spPr>
          <a:xfrm flipV="1">
            <a:off x="7780276" y="1372126"/>
            <a:ext cx="1794076" cy="18815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מחבר ישר 28"/>
          <p:cNvCxnSpPr/>
          <p:nvPr/>
        </p:nvCxnSpPr>
        <p:spPr>
          <a:xfrm flipV="1">
            <a:off x="8925812" y="1506410"/>
            <a:ext cx="1794076" cy="18815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0676459" y="1093117"/>
            <a:ext cx="407484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/>
              <a:t>S2</a:t>
            </a:r>
            <a:endParaRPr lang="ar-LB" dirty="0"/>
          </a:p>
        </p:txBody>
      </p:sp>
      <p:sp>
        <p:nvSpPr>
          <p:cNvPr id="31" name="TextBox 30"/>
          <p:cNvSpPr txBox="1"/>
          <p:nvPr/>
        </p:nvSpPr>
        <p:spPr>
          <a:xfrm>
            <a:off x="9235033" y="940088"/>
            <a:ext cx="407484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/>
              <a:t>S1</a:t>
            </a:r>
            <a:endParaRPr lang="ar-LB" dirty="0"/>
          </a:p>
        </p:txBody>
      </p:sp>
      <p:cxnSp>
        <p:nvCxnSpPr>
          <p:cNvPr id="33" name="מחבר ישר 32"/>
          <p:cNvCxnSpPr/>
          <p:nvPr/>
        </p:nvCxnSpPr>
        <p:spPr>
          <a:xfrm>
            <a:off x="7373071" y="2512459"/>
            <a:ext cx="350713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7007998" y="2297624"/>
            <a:ext cx="303289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/>
              <a:t>P</a:t>
            </a:r>
            <a:endParaRPr lang="ar-LB" dirty="0"/>
          </a:p>
        </p:txBody>
      </p:sp>
      <p:cxnSp>
        <p:nvCxnSpPr>
          <p:cNvPr id="36" name="מחבר חץ ישר 35"/>
          <p:cNvCxnSpPr/>
          <p:nvPr/>
        </p:nvCxnSpPr>
        <p:spPr>
          <a:xfrm>
            <a:off x="9273052" y="1749181"/>
            <a:ext cx="1132589" cy="381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10750733" y="3455153"/>
            <a:ext cx="340158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/>
              <a:t>Q</a:t>
            </a:r>
            <a:endParaRPr lang="ar-LB" dirty="0"/>
          </a:p>
        </p:txBody>
      </p:sp>
      <p:sp>
        <p:nvSpPr>
          <p:cNvPr id="38" name="TextBox 37"/>
          <p:cNvSpPr txBox="1"/>
          <p:nvPr/>
        </p:nvSpPr>
        <p:spPr>
          <a:xfrm>
            <a:off x="381744" y="5234711"/>
            <a:ext cx="11521955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LB" sz="3200" b="1" dirty="0"/>
              <a:t>ملاحظة: ليس السعر الذي أدى الى تغير الكميات المعروضة انما  ازاحة منحنى العرض.</a:t>
            </a:r>
          </a:p>
        </p:txBody>
      </p:sp>
      <p:cxnSp>
        <p:nvCxnSpPr>
          <p:cNvPr id="39" name="מחבר חץ ישר 38"/>
          <p:cNvCxnSpPr/>
          <p:nvPr/>
        </p:nvCxnSpPr>
        <p:spPr>
          <a:xfrm flipV="1">
            <a:off x="1900176" y="1365188"/>
            <a:ext cx="0" cy="23380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מציין מיקום של תמונה 3">
            <a:extLst>
              <a:ext uri="{FF2B5EF4-FFF2-40B4-BE49-F238E27FC236}">
                <a16:creationId xmlns:a16="http://schemas.microsoft.com/office/drawing/2014/main" id="{04914349-89FA-4DBD-9481-372D570CE4A6}"/>
              </a:ext>
            </a:extLst>
          </p:cNvPr>
          <p:cNvSpPr txBox="1">
            <a:spLocks/>
          </p:cNvSpPr>
          <p:nvPr/>
        </p:nvSpPr>
        <p:spPr>
          <a:xfrm>
            <a:off x="1010324" y="837002"/>
            <a:ext cx="5395321" cy="3638921"/>
          </a:xfrm>
          <a:prstGeom prst="rect">
            <a:avLst/>
          </a:prstGeom>
        </p:spPr>
      </p:sp>
      <p:cxnSp>
        <p:nvCxnSpPr>
          <p:cNvPr id="42" name="מחבר חץ ישר 41"/>
          <p:cNvCxnSpPr/>
          <p:nvPr/>
        </p:nvCxnSpPr>
        <p:spPr>
          <a:xfrm>
            <a:off x="1900176" y="3703274"/>
            <a:ext cx="335665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מחבר ישר 42"/>
          <p:cNvCxnSpPr/>
          <p:nvPr/>
        </p:nvCxnSpPr>
        <p:spPr>
          <a:xfrm flipV="1">
            <a:off x="2334608" y="1457607"/>
            <a:ext cx="1794076" cy="18815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מחבר ישר 43"/>
          <p:cNvCxnSpPr/>
          <p:nvPr/>
        </p:nvCxnSpPr>
        <p:spPr>
          <a:xfrm flipV="1">
            <a:off x="3557848" y="1533807"/>
            <a:ext cx="1794076" cy="18815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מחבר ישר 44"/>
          <p:cNvCxnSpPr/>
          <p:nvPr/>
        </p:nvCxnSpPr>
        <p:spPr>
          <a:xfrm>
            <a:off x="1970354" y="2544768"/>
            <a:ext cx="350713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3944879" y="1136887"/>
            <a:ext cx="407484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/>
              <a:t>S1</a:t>
            </a:r>
            <a:endParaRPr lang="ar-LB" dirty="0"/>
          </a:p>
        </p:txBody>
      </p:sp>
      <p:sp>
        <p:nvSpPr>
          <p:cNvPr id="47" name="TextBox 46"/>
          <p:cNvSpPr txBox="1"/>
          <p:nvPr/>
        </p:nvSpPr>
        <p:spPr>
          <a:xfrm>
            <a:off x="5170872" y="1115115"/>
            <a:ext cx="407484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/>
              <a:t>S2</a:t>
            </a:r>
            <a:endParaRPr lang="ar-LB" dirty="0"/>
          </a:p>
        </p:txBody>
      </p:sp>
      <p:cxnSp>
        <p:nvCxnSpPr>
          <p:cNvPr id="49" name="מחבר חץ ישר 48"/>
          <p:cNvCxnSpPr/>
          <p:nvPr/>
        </p:nvCxnSpPr>
        <p:spPr>
          <a:xfrm flipH="1">
            <a:off x="3944879" y="1860664"/>
            <a:ext cx="90882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מחבר ישר 50"/>
          <p:cNvCxnSpPr/>
          <p:nvPr/>
        </p:nvCxnSpPr>
        <p:spPr>
          <a:xfrm>
            <a:off x="8507392" y="2522996"/>
            <a:ext cx="23150" cy="11252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מחבר ישר 51"/>
          <p:cNvCxnSpPr/>
          <p:nvPr/>
        </p:nvCxnSpPr>
        <p:spPr>
          <a:xfrm>
            <a:off x="9763600" y="2526035"/>
            <a:ext cx="23150" cy="11252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מציין מיקום של תמונה 1">
            <a:extLst>
              <a:ext uri="{FF2B5EF4-FFF2-40B4-BE49-F238E27FC236}">
                <a16:creationId xmlns:a16="http://schemas.microsoft.com/office/drawing/2014/main" id="{A20EC68E-5F4C-4FCD-9BFB-3D4E520EE6A3}"/>
              </a:ext>
            </a:extLst>
          </p:cNvPr>
          <p:cNvSpPr txBox="1">
            <a:spLocks/>
          </p:cNvSpPr>
          <p:nvPr/>
        </p:nvSpPr>
        <p:spPr>
          <a:xfrm>
            <a:off x="6568320" y="916554"/>
            <a:ext cx="5395321" cy="3638921"/>
          </a:xfrm>
          <a:prstGeom prst="rect">
            <a:avLst/>
          </a:prstGeom>
        </p:spPr>
      </p:sp>
      <p:sp>
        <p:nvSpPr>
          <p:cNvPr id="56" name="TextBox 55"/>
          <p:cNvSpPr txBox="1"/>
          <p:nvPr/>
        </p:nvSpPr>
        <p:spPr>
          <a:xfrm>
            <a:off x="9678172" y="3706381"/>
            <a:ext cx="457177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/>
              <a:t>Q2</a:t>
            </a:r>
            <a:endParaRPr lang="ar-LB" dirty="0"/>
          </a:p>
        </p:txBody>
      </p:sp>
      <p:sp>
        <p:nvSpPr>
          <p:cNvPr id="57" name="TextBox 56"/>
          <p:cNvSpPr txBox="1"/>
          <p:nvPr/>
        </p:nvSpPr>
        <p:spPr>
          <a:xfrm>
            <a:off x="8231869" y="3651333"/>
            <a:ext cx="457177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/>
              <a:t>Q1</a:t>
            </a:r>
            <a:endParaRPr lang="ar-LB" dirty="0"/>
          </a:p>
        </p:txBody>
      </p:sp>
      <p:cxnSp>
        <p:nvCxnSpPr>
          <p:cNvPr id="60" name="מחבר ישר 59"/>
          <p:cNvCxnSpPr/>
          <p:nvPr/>
        </p:nvCxnSpPr>
        <p:spPr>
          <a:xfrm>
            <a:off x="4352363" y="2547807"/>
            <a:ext cx="0" cy="11803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מחבר ישר 61"/>
          <p:cNvCxnSpPr/>
          <p:nvPr/>
        </p:nvCxnSpPr>
        <p:spPr>
          <a:xfrm>
            <a:off x="3113590" y="2537270"/>
            <a:ext cx="34724" cy="11795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2816332" y="3618771"/>
            <a:ext cx="457177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/>
              <a:t>Q1</a:t>
            </a:r>
            <a:endParaRPr lang="ar-LB" dirty="0"/>
          </a:p>
        </p:txBody>
      </p:sp>
      <p:sp>
        <p:nvSpPr>
          <p:cNvPr id="66" name="TextBox 65"/>
          <p:cNvSpPr txBox="1"/>
          <p:nvPr/>
        </p:nvSpPr>
        <p:spPr>
          <a:xfrm>
            <a:off x="4225489" y="3663092"/>
            <a:ext cx="457177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/>
              <a:t>Q2</a:t>
            </a:r>
            <a:endParaRPr lang="ar-LB" dirty="0"/>
          </a:p>
        </p:txBody>
      </p:sp>
      <p:sp>
        <p:nvSpPr>
          <p:cNvPr id="67" name="TextBox 66"/>
          <p:cNvSpPr txBox="1"/>
          <p:nvPr/>
        </p:nvSpPr>
        <p:spPr>
          <a:xfrm>
            <a:off x="1490184" y="2363141"/>
            <a:ext cx="303289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/>
              <a:t>P</a:t>
            </a:r>
            <a:endParaRPr lang="ar-LB" dirty="0"/>
          </a:p>
        </p:txBody>
      </p:sp>
      <p:sp>
        <p:nvSpPr>
          <p:cNvPr id="68" name="مربع نص 21"/>
          <p:cNvSpPr txBox="1"/>
          <p:nvPr/>
        </p:nvSpPr>
        <p:spPr>
          <a:xfrm>
            <a:off x="7518022" y="4194870"/>
            <a:ext cx="3510059" cy="789027"/>
          </a:xfrm>
          <a:prstGeom prst="rect">
            <a:avLst/>
          </a:prstGeom>
          <a:solidFill>
            <a:sysClr val="window" lastClr="FFFFFF"/>
          </a:solidFill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SA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زيادة العرض </a:t>
            </a:r>
            <a:endParaRPr lang="ar-LB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SA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انتقال منحنى العرض</a:t>
            </a:r>
            <a:r>
              <a:rPr lang="ar-LB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الى</a:t>
            </a:r>
            <a:r>
              <a:rPr lang="ar-SA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LB" sz="20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</a:t>
            </a:r>
            <a:r>
              <a:rPr lang="ar-SA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ليمين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9" name="مربع نص 24"/>
          <p:cNvSpPr txBox="1"/>
          <p:nvPr/>
        </p:nvSpPr>
        <p:spPr>
          <a:xfrm>
            <a:off x="1958786" y="4144657"/>
            <a:ext cx="3270695" cy="948739"/>
          </a:xfrm>
          <a:prstGeom prst="rect">
            <a:avLst/>
          </a:prstGeom>
          <a:solidFill>
            <a:sysClr val="window" lastClr="FFFFFF"/>
          </a:solidFill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SA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انخفاض العرض </a:t>
            </a:r>
            <a:endParaRPr lang="ar-LB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SA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انتقال منحنى العرض</a:t>
            </a:r>
            <a:r>
              <a:rPr lang="ar-LB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الى</a:t>
            </a:r>
            <a:r>
              <a:rPr lang="ar-SA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LB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</a:t>
            </a:r>
            <a:r>
              <a:rPr lang="ar-SA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ليسار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71" name="מחבר חץ ישר 70"/>
          <p:cNvCxnSpPr/>
          <p:nvPr/>
        </p:nvCxnSpPr>
        <p:spPr>
          <a:xfrm flipH="1">
            <a:off x="3393737" y="3846257"/>
            <a:ext cx="734947" cy="115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מחבר חץ ישר 72"/>
          <p:cNvCxnSpPr/>
          <p:nvPr/>
        </p:nvCxnSpPr>
        <p:spPr>
          <a:xfrm>
            <a:off x="8831484" y="3835999"/>
            <a:ext cx="74286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6425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8" grpId="0" animBg="1"/>
      <p:bldP spid="6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תמונה 8"/>
          <p:cNvPicPr>
            <a:picLocks noChangeAspect="1"/>
          </p:cNvPicPr>
          <p:nvPr/>
        </p:nvPicPr>
        <p:blipFill rotWithShape="1">
          <a:blip r:embed="rId2"/>
          <a:srcRect b="19907"/>
          <a:stretch/>
        </p:blipFill>
        <p:spPr>
          <a:xfrm>
            <a:off x="243056" y="3429001"/>
            <a:ext cx="6627417" cy="3215906"/>
          </a:xfrm>
          <a:prstGeom prst="rect">
            <a:avLst/>
          </a:prstGeom>
        </p:spPr>
      </p:pic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9438" y="213094"/>
            <a:ext cx="9640976" cy="720000"/>
          </a:xfrm>
        </p:spPr>
        <p:txBody>
          <a:bodyPr/>
          <a:lstStyle/>
          <a:p>
            <a:r>
              <a:rPr lang="ar-LB" dirty="0">
                <a:solidFill>
                  <a:schemeClr val="tx1"/>
                </a:solidFill>
              </a:rPr>
              <a:t>6.2.1.4.2 عوامل الازاحة في منحنى العرض.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80C90FB-B5E8-45F9-A99F-1681BCA7E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95677" y="1203766"/>
            <a:ext cx="11420565" cy="5497975"/>
          </a:xfrm>
        </p:spPr>
        <p:txBody>
          <a:bodyPr>
            <a:normAutofit/>
          </a:bodyPr>
          <a:lstStyle/>
          <a:p>
            <a:pPr marL="96838" indent="0">
              <a:buNone/>
            </a:pPr>
            <a:r>
              <a:rPr lang="ar-SA" sz="32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هناك أربعة عوامل أساسيّة لإزاحة منحنى العرض</a:t>
            </a:r>
            <a:r>
              <a:rPr lang="ar-LB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839788" indent="-742950">
              <a:buAutoNum type="arabicPeriod"/>
            </a:pPr>
            <a:r>
              <a:rPr lang="ar-LB" sz="32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تغير في </a:t>
            </a:r>
            <a:r>
              <a:rPr lang="ar-SA" sz="32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عدد </a:t>
            </a:r>
            <a:r>
              <a:rPr lang="ar-LB" sz="32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</a:t>
            </a:r>
            <a:r>
              <a:rPr lang="ar-SA" sz="32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منتجي</a:t>
            </a:r>
            <a:r>
              <a:rPr lang="ar-LB" sz="32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ن</a:t>
            </a:r>
            <a:r>
              <a:rPr lang="ar-SA" sz="32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ar-LB" sz="3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ar-SA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L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زيادة عدد المُنتجين في فرع معيّن يزيد من العرض.</a:t>
            </a:r>
          </a:p>
          <a:p>
            <a:r>
              <a:rPr lang="ar-L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انخفاض عدد المُنتجين في فرع معيّن يقلل من العرض.</a:t>
            </a:r>
            <a:endParaRPr lang="he-IL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8304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9438" y="213094"/>
            <a:ext cx="9640976" cy="720000"/>
          </a:xfrm>
        </p:spPr>
        <p:txBody>
          <a:bodyPr/>
          <a:lstStyle/>
          <a:p>
            <a:r>
              <a:rPr lang="ar-LB" dirty="0"/>
              <a:t> </a:t>
            </a:r>
            <a:endParaRPr lang="he-IL" dirty="0"/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80C90FB-B5E8-45F9-A99F-1681BCA7E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84923" y="855423"/>
            <a:ext cx="11420565" cy="5497975"/>
          </a:xfrm>
        </p:spPr>
        <p:txBody>
          <a:bodyPr>
            <a:normAutofit/>
          </a:bodyPr>
          <a:lstStyle/>
          <a:p>
            <a:pPr marL="96838" indent="0">
              <a:buNone/>
            </a:pPr>
            <a:r>
              <a:rPr lang="ar-LB" sz="3200" b="1" u="sng" dirty="0">
                <a:solidFill>
                  <a:schemeClr val="tx1"/>
                </a:solidFill>
              </a:rPr>
              <a:t>2. التكنولوجيا</a:t>
            </a:r>
            <a:r>
              <a:rPr lang="ar-LB" sz="1800" dirty="0">
                <a:solidFill>
                  <a:schemeClr val="tx1"/>
                </a:solidFill>
              </a:rPr>
              <a:t>: </a:t>
            </a:r>
          </a:p>
          <a:p>
            <a:r>
              <a:rPr lang="ar-LB" sz="2800" b="1" dirty="0">
                <a:solidFill>
                  <a:schemeClr val="tx1"/>
                </a:solidFill>
              </a:rPr>
              <a:t>كل </a:t>
            </a:r>
            <a:r>
              <a:rPr lang="ar-SA" sz="2800" b="1" dirty="0">
                <a:solidFill>
                  <a:schemeClr val="tx1"/>
                </a:solidFill>
              </a:rPr>
              <a:t>تطوّر تكنولوجي في الجهاز الاقتصادي</a:t>
            </a:r>
            <a:r>
              <a:rPr lang="ar-LB" sz="2800" b="1" dirty="0">
                <a:solidFill>
                  <a:schemeClr val="tx1"/>
                </a:solidFill>
              </a:rPr>
              <a:t> يؤدي الى زيادة </a:t>
            </a:r>
            <a:r>
              <a:rPr lang="ar-SA" sz="2800" b="1" dirty="0">
                <a:solidFill>
                  <a:schemeClr val="tx1"/>
                </a:solidFill>
              </a:rPr>
              <a:t>العرض</a:t>
            </a:r>
            <a:r>
              <a:rPr lang="ar-LB" sz="2800" b="1" dirty="0">
                <a:solidFill>
                  <a:schemeClr val="tx1"/>
                </a:solidFill>
              </a:rPr>
              <a:t> وهذا يتمثل بإزاحة منحنى العرض الى ا</a:t>
            </a:r>
            <a:r>
              <a:rPr lang="ar-SA" sz="2800" b="1" dirty="0">
                <a:solidFill>
                  <a:schemeClr val="tx1"/>
                </a:solidFill>
              </a:rPr>
              <a:t>ليمين</a:t>
            </a:r>
            <a:r>
              <a:rPr lang="ar-LB" sz="2800" b="1" dirty="0">
                <a:solidFill>
                  <a:schemeClr val="tx1"/>
                </a:solidFill>
              </a:rPr>
              <a:t>. </a:t>
            </a:r>
          </a:p>
          <a:p>
            <a:r>
              <a:rPr lang="ar-LB" sz="2800" b="1" dirty="0">
                <a:solidFill>
                  <a:schemeClr val="tx1"/>
                </a:solidFill>
              </a:rPr>
              <a:t>بينا كل تدهور </a:t>
            </a:r>
            <a:r>
              <a:rPr lang="ar-SA" sz="2800" b="1" dirty="0">
                <a:solidFill>
                  <a:schemeClr val="tx1"/>
                </a:solidFill>
              </a:rPr>
              <a:t>تكنولوجي في الجهاز الاقتصادي</a:t>
            </a:r>
            <a:r>
              <a:rPr lang="ar-LB" sz="2800" b="1" dirty="0">
                <a:solidFill>
                  <a:schemeClr val="tx1"/>
                </a:solidFill>
              </a:rPr>
              <a:t> يؤدي الى انخفاض </a:t>
            </a:r>
            <a:r>
              <a:rPr lang="ar-SA" sz="2800" b="1" dirty="0">
                <a:solidFill>
                  <a:schemeClr val="tx1"/>
                </a:solidFill>
              </a:rPr>
              <a:t>العرض</a:t>
            </a:r>
            <a:r>
              <a:rPr lang="ar-LB" sz="2800" b="1" dirty="0">
                <a:solidFill>
                  <a:schemeClr val="tx1"/>
                </a:solidFill>
              </a:rPr>
              <a:t> وهذا يتمثل بإزاحة منحنى العرض الى اليسار. </a:t>
            </a:r>
          </a:p>
          <a:p>
            <a:r>
              <a:rPr lang="ar-LB" sz="2800" b="1" dirty="0">
                <a:solidFill>
                  <a:schemeClr val="tx1"/>
                </a:solidFill>
              </a:rPr>
              <a:t>(نفس الرسمة السابقة).</a:t>
            </a:r>
          </a:p>
          <a:p>
            <a:pPr marL="96838" indent="0">
              <a:buNone/>
            </a:pPr>
            <a:endParaRPr lang="ar-LB" sz="2800" b="1" dirty="0">
              <a:solidFill>
                <a:schemeClr val="tx1"/>
              </a:solidFill>
            </a:endParaRPr>
          </a:p>
        </p:txBody>
      </p:sp>
      <p:sp>
        <p:nvSpPr>
          <p:cNvPr id="9" name="מלבן 8"/>
          <p:cNvSpPr/>
          <p:nvPr/>
        </p:nvSpPr>
        <p:spPr>
          <a:xfrm>
            <a:off x="3589192" y="225208"/>
            <a:ext cx="649235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LB" sz="4000" b="1" u="sng" dirty="0"/>
              <a:t>تابع للعوامل التي تؤثر على العرض</a:t>
            </a:r>
          </a:p>
        </p:txBody>
      </p:sp>
    </p:spTree>
    <p:extLst>
      <p:ext uri="{BB962C8B-B14F-4D97-AF65-F5344CB8AC3E}">
        <p14:creationId xmlns:p14="http://schemas.microsoft.com/office/powerpoint/2010/main" val="2334123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9438" y="213094"/>
            <a:ext cx="9640976" cy="720000"/>
          </a:xfrm>
        </p:spPr>
        <p:txBody>
          <a:bodyPr/>
          <a:lstStyle/>
          <a:p>
            <a:r>
              <a:rPr lang="ar-LB" dirty="0"/>
              <a:t> </a:t>
            </a:r>
            <a:endParaRPr lang="he-IL" dirty="0"/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80C90FB-B5E8-45F9-A99F-1681BCA7E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9219" y="1134817"/>
            <a:ext cx="11420565" cy="5497975"/>
          </a:xfrm>
        </p:spPr>
        <p:txBody>
          <a:bodyPr>
            <a:normAutofit/>
          </a:bodyPr>
          <a:lstStyle/>
          <a:p>
            <a:r>
              <a:rPr lang="ar-LB" sz="2800" b="1" u="sng" dirty="0">
                <a:solidFill>
                  <a:schemeClr val="tx1"/>
                </a:solidFill>
              </a:rPr>
              <a:t>ظواهر طبيعية إيجابية</a:t>
            </a:r>
            <a:r>
              <a:rPr lang="ar-LB" sz="2800" b="1" dirty="0">
                <a:solidFill>
                  <a:schemeClr val="tx1"/>
                </a:solidFill>
              </a:rPr>
              <a:t>: تؤدي الى ارتفاع في العرض ويتمثل بإزاحة منحنى العرض الى اليمين. مثال: غزارة الامطار، محاصيل وافرة.</a:t>
            </a:r>
          </a:p>
          <a:p>
            <a:pPr marL="96838" indent="0">
              <a:buNone/>
            </a:pPr>
            <a:r>
              <a:rPr lang="ar-LB" sz="2800" b="1" dirty="0">
                <a:solidFill>
                  <a:schemeClr val="tx1"/>
                </a:solidFill>
              </a:rPr>
              <a:t> </a:t>
            </a:r>
          </a:p>
          <a:p>
            <a:r>
              <a:rPr lang="ar-LB" sz="2800" b="1" u="sng" dirty="0">
                <a:solidFill>
                  <a:schemeClr val="tx1"/>
                </a:solidFill>
              </a:rPr>
              <a:t>كوارث طبيعية</a:t>
            </a:r>
            <a:r>
              <a:rPr lang="ar-LB" sz="2800" b="1" dirty="0">
                <a:solidFill>
                  <a:schemeClr val="tx1"/>
                </a:solidFill>
              </a:rPr>
              <a:t>: يؤدي الى انخفاض في العرض ويتمثل بإزاحة منحنى العرض الى اليسار. مثال: امراض، موجات حرارة، رياح قوية، هزات أرضية، تسونامي. 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9" name="מלבן 8"/>
          <p:cNvSpPr/>
          <p:nvPr/>
        </p:nvSpPr>
        <p:spPr>
          <a:xfrm>
            <a:off x="3589192" y="225208"/>
            <a:ext cx="649235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LB" sz="4000" b="1" u="sng" dirty="0"/>
              <a:t>تابع للعوامل التي تؤثر على العرض</a:t>
            </a:r>
          </a:p>
        </p:txBody>
      </p:sp>
    </p:spTree>
    <p:extLst>
      <p:ext uri="{BB962C8B-B14F-4D97-AF65-F5344CB8AC3E}">
        <p14:creationId xmlns:p14="http://schemas.microsoft.com/office/powerpoint/2010/main" val="490038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9438" y="213094"/>
            <a:ext cx="9640976" cy="720000"/>
          </a:xfrm>
        </p:spPr>
        <p:txBody>
          <a:bodyPr/>
          <a:lstStyle/>
          <a:p>
            <a:r>
              <a:rPr lang="ar-LB" u="sng" dirty="0">
                <a:solidFill>
                  <a:schemeClr val="tx1"/>
                </a:solidFill>
              </a:rPr>
              <a:t>تابع للعوامل التي تؤثر على العرض</a:t>
            </a:r>
            <a:endParaRPr lang="he-IL" u="sng" dirty="0">
              <a:solidFill>
                <a:schemeClr val="tx1"/>
              </a:solidFill>
            </a:endParaRP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80C90FB-B5E8-45F9-A99F-1681BCA7E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69849" y="1138451"/>
            <a:ext cx="10856094" cy="5217582"/>
          </a:xfrm>
        </p:spPr>
        <p:txBody>
          <a:bodyPr>
            <a:normAutofit/>
          </a:bodyPr>
          <a:lstStyle/>
          <a:p>
            <a:pPr marL="96838" indent="0">
              <a:buNone/>
            </a:pPr>
            <a:r>
              <a:rPr lang="ar-LB" sz="3200" b="1" u="sng" dirty="0">
                <a:solidFill>
                  <a:schemeClr val="tx1"/>
                </a:solidFill>
              </a:rPr>
              <a:t>4. تكاليف عوامل الإنتاج: </a:t>
            </a:r>
            <a:r>
              <a:rPr lang="ar-LB" sz="3200" dirty="0">
                <a:solidFill>
                  <a:schemeClr val="tx1"/>
                </a:solidFill>
              </a:rPr>
              <a:t>اجرة العمال، الفائدة البنكية، سعر مواد الخام.... </a:t>
            </a:r>
          </a:p>
          <a:p>
            <a:r>
              <a:rPr lang="ar-LB" sz="3200" b="1" u="sng" dirty="0">
                <a:solidFill>
                  <a:schemeClr val="tx1"/>
                </a:solidFill>
              </a:rPr>
              <a:t>انخفاض تكاليف الإنتاج</a:t>
            </a:r>
            <a:r>
              <a:rPr lang="ar-LB" sz="3200" dirty="0">
                <a:solidFill>
                  <a:schemeClr val="tx1"/>
                </a:solidFill>
              </a:rPr>
              <a:t>: يؤدي الى ارتفاع العرض ويتمثل ذلك بإزاحة منحنى العرض الى اليمين. </a:t>
            </a:r>
          </a:p>
          <a:p>
            <a:r>
              <a:rPr lang="ar-LB" sz="3200" b="1" u="sng" dirty="0">
                <a:solidFill>
                  <a:schemeClr val="tx1"/>
                </a:solidFill>
              </a:rPr>
              <a:t>ارتفاع في تكاليف الإنتاج</a:t>
            </a:r>
            <a:r>
              <a:rPr lang="ar-LB" sz="3200" dirty="0">
                <a:solidFill>
                  <a:schemeClr val="tx1"/>
                </a:solidFill>
              </a:rPr>
              <a:t>: هذا يؤدي الى انخفاض في العرض ويتمثل ذلك بإزاحة منحنى العرض الى اليسار. </a:t>
            </a:r>
          </a:p>
          <a:p>
            <a:pPr marL="96838" indent="0">
              <a:buNone/>
            </a:pPr>
            <a:r>
              <a:rPr lang="ar-LB" sz="3200" b="1" dirty="0">
                <a:solidFill>
                  <a:schemeClr val="tx1"/>
                </a:solidFill>
              </a:rPr>
              <a:t>(نفس الرسمة السابقة).</a:t>
            </a:r>
          </a:p>
          <a:p>
            <a:pPr marL="96838" indent="0">
              <a:buNone/>
            </a:pPr>
            <a:endParaRPr lang="ar-LB" sz="3200" dirty="0"/>
          </a:p>
          <a:p>
            <a:pPr marL="96838" indent="0">
              <a:buNone/>
            </a:pPr>
            <a:endParaRPr lang="he-IL" sz="3200" dirty="0"/>
          </a:p>
        </p:txBody>
      </p:sp>
    </p:spTree>
    <p:extLst>
      <p:ext uri="{BB962C8B-B14F-4D97-AF65-F5344CB8AC3E}">
        <p14:creationId xmlns:p14="http://schemas.microsoft.com/office/powerpoint/2010/main" val="4060317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9438" y="213094"/>
            <a:ext cx="9640976" cy="720000"/>
          </a:xfrm>
        </p:spPr>
        <p:txBody>
          <a:bodyPr/>
          <a:lstStyle/>
          <a:p>
            <a:r>
              <a:rPr lang="ar-LB" dirty="0">
                <a:solidFill>
                  <a:schemeClr val="tx1"/>
                </a:solidFill>
              </a:rPr>
              <a:t>النهاية</a:t>
            </a: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80C90FB-B5E8-45F9-A99F-1681BCA7E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84923" y="933094"/>
            <a:ext cx="11420565" cy="5497975"/>
          </a:xfrm>
        </p:spPr>
        <p:txBody>
          <a:bodyPr>
            <a:normAutofit/>
          </a:bodyPr>
          <a:lstStyle/>
          <a:p>
            <a:pPr marL="96838" indent="0" algn="ctr">
              <a:buNone/>
            </a:pPr>
            <a:endParaRPr lang="ar-LB" sz="4000" dirty="0"/>
          </a:p>
          <a:p>
            <a:pPr marL="96838" indent="0" algn="ctr">
              <a:buNone/>
            </a:pPr>
            <a:endParaRPr lang="ar-LB" sz="4000" dirty="0"/>
          </a:p>
          <a:p>
            <a:pPr marL="96838" indent="0" algn="ctr">
              <a:buNone/>
            </a:pPr>
            <a:endParaRPr lang="ar-LB" sz="4000" dirty="0"/>
          </a:p>
          <a:p>
            <a:pPr marL="96838" indent="0" algn="ctr">
              <a:buNone/>
            </a:pPr>
            <a:r>
              <a:rPr lang="ar-LB" sz="5400" b="1" u="sng" dirty="0">
                <a:solidFill>
                  <a:schemeClr val="tx1"/>
                </a:solidFill>
              </a:rPr>
              <a:t>بالنجاح</a:t>
            </a:r>
            <a:endParaRPr lang="he-IL" sz="5400" b="1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6390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/>
        </p:nvSpPr>
        <p:spPr>
          <a:xfrm>
            <a:off x="1629321" y="2695767"/>
            <a:ext cx="9207201" cy="19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88" tIns="121888" rIns="121888" bIns="121888" anchor="t" anchorCtr="0">
            <a:noAutofit/>
          </a:bodyPr>
          <a:lstStyle/>
          <a:p>
            <a:pPr marL="609539">
              <a:lnSpc>
                <a:spcPct val="150000"/>
              </a:lnSpc>
            </a:pPr>
            <a:endParaRPr dirty="0"/>
          </a:p>
        </p:txBody>
      </p:sp>
      <p:sp>
        <p:nvSpPr>
          <p:cNvPr id="5" name="כותרת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AE" dirty="0"/>
              <a:t>اسم الدرس</a:t>
            </a:r>
            <a:r>
              <a:rPr lang="ar-LB" dirty="0"/>
              <a:t>: 6.2 الطلب والعرض</a:t>
            </a:r>
            <a:endParaRPr lang="he-IL" dirty="0"/>
          </a:p>
        </p:txBody>
      </p:sp>
      <p:sp>
        <p:nvSpPr>
          <p:cNvPr id="7" name="כותרת משנה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AE" u="sng" dirty="0">
                <a:sym typeface="Varela Round"/>
              </a:rPr>
              <a:t>إدارة واقتصاد</a:t>
            </a:r>
            <a:r>
              <a:rPr lang="ar-LB" u="sng" dirty="0">
                <a:sym typeface="Varela Round"/>
              </a:rPr>
              <a:t>:</a:t>
            </a:r>
            <a:r>
              <a:rPr lang="ar-AE" dirty="0">
                <a:sym typeface="Varela Round"/>
              </a:rPr>
              <a:t> لطلاب </a:t>
            </a:r>
            <a:r>
              <a:rPr lang="ar-LB" dirty="0">
                <a:sym typeface="Varela Round"/>
              </a:rPr>
              <a:t>فرع </a:t>
            </a:r>
            <a:r>
              <a:rPr lang="ar-AE" dirty="0">
                <a:sym typeface="Varela Round"/>
              </a:rPr>
              <a:t>الادارة</a:t>
            </a:r>
            <a:r>
              <a:rPr lang="he-IL" dirty="0">
                <a:sym typeface="Varela Round"/>
              </a:rPr>
              <a:t> </a:t>
            </a:r>
            <a:r>
              <a:rPr lang="ar-LB" dirty="0">
                <a:sym typeface="Varela Round"/>
              </a:rPr>
              <a:t>والاقتصاد</a:t>
            </a:r>
            <a:endParaRPr lang="he-IL" dirty="0">
              <a:sym typeface="Varela Round"/>
            </a:endParaRPr>
          </a:p>
        </p:txBody>
      </p:sp>
      <p:sp>
        <p:nvSpPr>
          <p:cNvPr id="4" name="מציין מיקום תוכן 3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ar-AE" sz="3600" b="1" dirty="0">
                <a:sym typeface="Varela Round"/>
              </a:rPr>
              <a:t>مع المعلم/ة :</a:t>
            </a:r>
            <a:r>
              <a:rPr lang="ar-LB" sz="3600" b="1" dirty="0">
                <a:sym typeface="Varela Round"/>
              </a:rPr>
              <a:t> موريس صباغ</a:t>
            </a:r>
            <a:endParaRPr lang="he-IL" sz="3600" b="1" dirty="0">
              <a:sym typeface="Varela Roun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build="p"/>
      <p:bldP spid="4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>
            <a:extLst>
              <a:ext uri="{FF2B5EF4-FFF2-40B4-BE49-F238E27FC236}">
                <a16:creationId xmlns:a16="http://schemas.microsoft.com/office/drawing/2014/main" id="{423F6F61-4567-462B-A618-70CBC508D8B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172" r="34234" b="66411"/>
          <a:stretch/>
        </p:blipFill>
        <p:spPr>
          <a:xfrm>
            <a:off x="4775200" y="0"/>
            <a:ext cx="3241964" cy="1838476"/>
          </a:xfrm>
          <a:prstGeom prst="rect">
            <a:avLst/>
          </a:prstGeom>
        </p:spPr>
      </p:pic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904EE8F9-32B7-45EB-8FC4-CC451E605118}"/>
              </a:ext>
            </a:extLst>
          </p:cNvPr>
          <p:cNvSpPr txBox="1"/>
          <p:nvPr/>
        </p:nvSpPr>
        <p:spPr>
          <a:xfrm>
            <a:off x="646546" y="3016112"/>
            <a:ext cx="11174412" cy="26184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895350">
              <a:lnSpc>
                <a:spcPct val="150000"/>
              </a:lnSpc>
            </a:pPr>
            <a:r>
              <a:rPr lang="he-IL" sz="2800" dirty="0">
                <a:solidFill>
                  <a:srgbClr val="192A72"/>
                </a:solidFill>
                <a:latin typeface="Varela Round" panose="00000500000000000000" pitchFamily="2" charset="-79"/>
              </a:rPr>
              <a:t>השימוש ביצירות במהלך שידור זה נעשה לפי סעיף 27א לחוק זכות יוצרים, תשס"ח-2007. אם הינך בעל הזכויות באחת היצירות, באפשרותך לבקש מאיתנו לחדול מהשימוש ביצירה, זאת באמצעות פנייה לדוא"ל </a:t>
            </a:r>
            <a:r>
              <a:rPr lang="en-US" sz="2800" dirty="0">
                <a:solidFill>
                  <a:srgbClr val="192A72"/>
                </a:solidFill>
                <a:latin typeface="Varela Round" panose="00000500000000000000" pitchFamily="2" charset="-79"/>
              </a:rPr>
              <a:t>rights@education.gov.il</a:t>
            </a:r>
            <a:endParaRPr lang="he-IL" sz="2800" dirty="0">
              <a:solidFill>
                <a:srgbClr val="192A72"/>
              </a:solidFill>
              <a:latin typeface="Varela Round" panose="00000500000000000000" pitchFamily="2" charset="-79"/>
            </a:endParaRP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0276247E-F89D-4BE1-B3D6-7FE06BEB5A42}"/>
              </a:ext>
            </a:extLst>
          </p:cNvPr>
          <p:cNvSpPr/>
          <p:nvPr/>
        </p:nvSpPr>
        <p:spPr>
          <a:xfrm>
            <a:off x="1" y="1838476"/>
            <a:ext cx="12190412" cy="763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e-IL" sz="3200" b="1" dirty="0">
                <a:solidFill>
                  <a:srgbClr val="192A72"/>
                </a:solidFill>
                <a:latin typeface="Varela Round" panose="00000500000000000000" pitchFamily="2" charset="-79"/>
              </a:rPr>
              <a:t>נוהל שימוש ביצירות מוגנות בזכויות יוצרים ואיתור בעלי זכויות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43161B5-52B3-4A08-A531-A8EDDD7BF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6543" y="213094"/>
            <a:ext cx="9640976" cy="720000"/>
          </a:xfrm>
        </p:spPr>
        <p:txBody>
          <a:bodyPr/>
          <a:lstStyle/>
          <a:p>
            <a:r>
              <a:rPr lang="ar-AE" dirty="0">
                <a:solidFill>
                  <a:srgbClr val="192A72"/>
                </a:solidFill>
              </a:rPr>
              <a:t>اسم الفصل الدراسي</a:t>
            </a:r>
            <a:r>
              <a:rPr lang="ar-LB" dirty="0">
                <a:solidFill>
                  <a:srgbClr val="192A72"/>
                </a:solidFill>
              </a:rPr>
              <a:t>: 6.2 الطلب والعرض</a:t>
            </a:r>
            <a:endParaRPr lang="he-IL" dirty="0"/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E12EB2A4-84EB-4C36-AA32-C059AD31B3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015080" y="1185683"/>
            <a:ext cx="8323992" cy="540000"/>
          </a:xfrm>
        </p:spPr>
        <p:txBody>
          <a:bodyPr/>
          <a:lstStyle/>
          <a:p>
            <a:r>
              <a:rPr lang="ar-LB" sz="3600" dirty="0"/>
              <a:t>المواضيع التي سوف نتعلمها</a:t>
            </a:r>
            <a:endParaRPr lang="he-IL" sz="3600" dirty="0"/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E6D92A64-284C-447F-B2C9-606D38C404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-3143303" y="1845426"/>
            <a:ext cx="11675207" cy="4152517"/>
          </a:xfrm>
        </p:spPr>
        <p:txBody>
          <a:bodyPr>
            <a:normAutofit/>
          </a:bodyPr>
          <a:lstStyle/>
          <a:p>
            <a:r>
              <a:rPr lang="ar-LB" sz="3200" b="1" dirty="0">
                <a:solidFill>
                  <a:schemeClr val="tx1"/>
                </a:solidFill>
              </a:rPr>
              <a:t>6.2.1.1 عرض المنتجين للسلع.</a:t>
            </a:r>
          </a:p>
          <a:p>
            <a:r>
              <a:rPr lang="ar-LB" sz="3200" b="1" dirty="0">
                <a:solidFill>
                  <a:schemeClr val="tx1"/>
                </a:solidFill>
              </a:rPr>
              <a:t>6.2.1.2 منحنى العرض.</a:t>
            </a:r>
          </a:p>
          <a:p>
            <a:r>
              <a:rPr lang="ar-LB" sz="3200" b="1" dirty="0">
                <a:solidFill>
                  <a:schemeClr val="tx1"/>
                </a:solidFill>
              </a:rPr>
              <a:t>6.2.1.3 إزاحة </a:t>
            </a:r>
            <a:r>
              <a:rPr lang="ar-LB" sz="3200" b="1" u="sng" dirty="0">
                <a:solidFill>
                  <a:schemeClr val="tx1"/>
                </a:solidFill>
              </a:rPr>
              <a:t>على </a:t>
            </a:r>
            <a:r>
              <a:rPr lang="ar-LB" sz="3200" b="1" dirty="0">
                <a:solidFill>
                  <a:schemeClr val="tx1"/>
                </a:solidFill>
              </a:rPr>
              <a:t>منحنى العرض.</a:t>
            </a:r>
            <a:endParaRPr lang="ar-LB" sz="3200" b="1" u="sng" dirty="0">
              <a:solidFill>
                <a:schemeClr val="tx1"/>
              </a:solidFill>
            </a:endParaRPr>
          </a:p>
          <a:p>
            <a:r>
              <a:rPr lang="ar-LB" sz="3200" b="1" dirty="0">
                <a:solidFill>
                  <a:schemeClr val="tx1"/>
                </a:solidFill>
              </a:rPr>
              <a:t>6.2.1.4 إزاحة</a:t>
            </a:r>
            <a:r>
              <a:rPr lang="ar-LB" sz="3200" b="1" u="sng" dirty="0">
                <a:solidFill>
                  <a:schemeClr val="tx1"/>
                </a:solidFill>
              </a:rPr>
              <a:t> في </a:t>
            </a:r>
            <a:r>
              <a:rPr lang="ar-LB" sz="3200" b="1" dirty="0">
                <a:solidFill>
                  <a:schemeClr val="tx1"/>
                </a:solidFill>
              </a:rPr>
              <a:t>منحنى العرض.</a:t>
            </a:r>
          </a:p>
          <a:p>
            <a:r>
              <a:rPr lang="ar-LB" sz="3200" b="1" dirty="0">
                <a:solidFill>
                  <a:schemeClr val="tx1"/>
                </a:solidFill>
              </a:rPr>
              <a:t>6.2.1.4.1 ارتفاع وانخفاض العرض.</a:t>
            </a:r>
          </a:p>
          <a:p>
            <a:r>
              <a:rPr lang="ar-LB" sz="3200" b="1" dirty="0">
                <a:solidFill>
                  <a:schemeClr val="tx1"/>
                </a:solidFill>
              </a:rPr>
              <a:t>6.2.1.4.2 عوامل الازاحة في منحنى العرض.</a:t>
            </a:r>
          </a:p>
          <a:p>
            <a:endParaRPr lang="he-IL" sz="1800" dirty="0"/>
          </a:p>
        </p:txBody>
      </p:sp>
    </p:spTree>
    <p:extLst>
      <p:ext uri="{BB962C8B-B14F-4D97-AF65-F5344CB8AC3E}">
        <p14:creationId xmlns:p14="http://schemas.microsoft.com/office/powerpoint/2010/main" val="4021188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4"/>
          <p:cNvSpPr>
            <a:spLocks noGrp="1"/>
          </p:cNvSpPr>
          <p:nvPr>
            <p:ph type="ctrTitle"/>
          </p:nvPr>
        </p:nvSpPr>
        <p:spPr>
          <a:xfrm>
            <a:off x="0" y="2193805"/>
            <a:ext cx="12190413" cy="1260000"/>
          </a:xfrm>
        </p:spPr>
        <p:txBody>
          <a:bodyPr/>
          <a:lstStyle/>
          <a:p>
            <a:r>
              <a:rPr lang="ar-LB" dirty="0">
                <a:solidFill>
                  <a:schemeClr val="tx1"/>
                </a:solidFill>
              </a:rPr>
              <a:t>6.2.1 عرض السلعة</a:t>
            </a:r>
            <a:endParaRPr lang="he-IL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9438" y="353855"/>
            <a:ext cx="9640976" cy="840497"/>
          </a:xfrm>
        </p:spPr>
        <p:txBody>
          <a:bodyPr/>
          <a:lstStyle/>
          <a:p>
            <a:r>
              <a:rPr lang="ar-LB" sz="4000" dirty="0"/>
              <a:t>6.2.1.1 عرض المنتجين</a:t>
            </a:r>
            <a:br>
              <a:rPr lang="ar-LB" dirty="0"/>
            </a:br>
            <a:endParaRPr lang="he-IL" dirty="0"/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80C90FB-B5E8-45F9-A99F-1681BCA7E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5206" y="933095"/>
            <a:ext cx="11524394" cy="5021138"/>
          </a:xfrm>
        </p:spPr>
        <p:txBody>
          <a:bodyPr>
            <a:normAutofit/>
          </a:bodyPr>
          <a:lstStyle/>
          <a:p>
            <a:r>
              <a:rPr lang="ar-SA" sz="3200" b="1" u="sng" dirty="0"/>
              <a:t>عرض الم</a:t>
            </a:r>
            <a:r>
              <a:rPr lang="ar-LB" sz="3200" b="1" u="sng" dirty="0"/>
              <a:t>ُ</a:t>
            </a:r>
            <a:r>
              <a:rPr lang="ar-SA" sz="3200" b="1" u="sng" dirty="0"/>
              <a:t>نت</a:t>
            </a:r>
            <a:r>
              <a:rPr lang="ar-LB" sz="3200" b="1" u="sng" dirty="0"/>
              <a:t>ِ</a:t>
            </a:r>
            <a:r>
              <a:rPr lang="ar-SA" sz="3200" b="1" u="sng" dirty="0"/>
              <a:t>ج</a:t>
            </a:r>
            <a:r>
              <a:rPr lang="ar-LB" sz="3200" b="1" dirty="0"/>
              <a:t>: </a:t>
            </a:r>
            <a:r>
              <a:rPr lang="ar-LB" sz="3200" dirty="0"/>
              <a:t>هو</a:t>
            </a:r>
            <a:r>
              <a:rPr lang="ar-LB" sz="3200" b="1" dirty="0"/>
              <a:t> </a:t>
            </a:r>
            <a:r>
              <a:rPr lang="ar-SA" sz="3200" dirty="0"/>
              <a:t>الكميّة القصوى التي </a:t>
            </a:r>
            <a:r>
              <a:rPr lang="ar-LB" sz="3200" dirty="0"/>
              <a:t>يستطيع المُنتج انتاجها</a:t>
            </a:r>
            <a:r>
              <a:rPr lang="ar-SA" sz="3200" dirty="0"/>
              <a:t> في </a:t>
            </a:r>
            <a:r>
              <a:rPr lang="ar-LB" sz="3200" dirty="0"/>
              <a:t>سعر سوق معين وفي فترة زمنية معيّنة</a:t>
            </a:r>
            <a:r>
              <a:rPr lang="ar-SA" sz="3200" dirty="0"/>
              <a:t>. </a:t>
            </a:r>
            <a:endParaRPr lang="he-IL" sz="3200" dirty="0"/>
          </a:p>
          <a:p>
            <a:pPr marL="96838" indent="0">
              <a:buNone/>
            </a:pPr>
            <a:endParaRPr lang="ar-LB" sz="1000" dirty="0"/>
          </a:p>
          <a:p>
            <a:r>
              <a:rPr lang="ar-LB" sz="3200" b="1" u="sng" dirty="0"/>
              <a:t>هدف</a:t>
            </a:r>
            <a:r>
              <a:rPr lang="ar-SA" sz="3200" b="1" u="sng" dirty="0"/>
              <a:t> الم</a:t>
            </a:r>
            <a:r>
              <a:rPr lang="ar-LB" sz="3200" b="1" u="sng" dirty="0"/>
              <a:t>ُ</a:t>
            </a:r>
            <a:r>
              <a:rPr lang="ar-SA" sz="3200" b="1" u="sng" dirty="0"/>
              <a:t>نت</a:t>
            </a:r>
            <a:r>
              <a:rPr lang="ar-LB" sz="3200" b="1" u="sng" dirty="0"/>
              <a:t>ِ</a:t>
            </a:r>
            <a:r>
              <a:rPr lang="ar-SA" sz="3200" b="1" u="sng" dirty="0"/>
              <a:t>ج الأساسي</a:t>
            </a:r>
            <a:r>
              <a:rPr lang="ar-LB" sz="3200" b="1" dirty="0"/>
              <a:t>: </a:t>
            </a:r>
            <a:r>
              <a:rPr lang="ar-LB" sz="3200" dirty="0"/>
              <a:t>الحصول على اكبر كمية ممكنة من </a:t>
            </a:r>
            <a:r>
              <a:rPr lang="ar-LB" sz="3200" u="sng" dirty="0"/>
              <a:t>الأرباح</a:t>
            </a:r>
            <a:r>
              <a:rPr lang="ar-LB" sz="3200" dirty="0"/>
              <a:t>.</a:t>
            </a:r>
            <a:endParaRPr lang="he-IL" sz="3200" dirty="0"/>
          </a:p>
          <a:p>
            <a:pPr marL="96838" indent="0">
              <a:buNone/>
            </a:pPr>
            <a:endParaRPr lang="ar-LB" sz="1000" dirty="0"/>
          </a:p>
          <a:p>
            <a:r>
              <a:rPr lang="ar-LB" sz="3200" b="1" u="sng" dirty="0"/>
              <a:t>الربح</a:t>
            </a:r>
            <a:r>
              <a:rPr lang="ar-LB" sz="3200" b="1" dirty="0"/>
              <a:t>:</a:t>
            </a:r>
            <a:r>
              <a:rPr lang="ar-LB" sz="3200" dirty="0"/>
              <a:t> هو الفرق بين سعر السلعة الذي يتحدد في السوق وتكاليف انتاجها التي تتحدد في المصنع.</a:t>
            </a:r>
            <a:r>
              <a:rPr lang="ar-SA" sz="3200" dirty="0"/>
              <a:t> </a:t>
            </a:r>
            <a:r>
              <a:rPr lang="ar-LB" sz="3200" dirty="0"/>
              <a:t> </a:t>
            </a:r>
          </a:p>
          <a:p>
            <a:pPr marL="96838" indent="0">
              <a:buNone/>
            </a:pPr>
            <a:endParaRPr lang="ar-LB" sz="4000" dirty="0"/>
          </a:p>
          <a:p>
            <a:endParaRPr lang="he-IL" sz="1800" dirty="0"/>
          </a:p>
        </p:txBody>
      </p:sp>
    </p:spTree>
    <p:extLst>
      <p:ext uri="{BB962C8B-B14F-4D97-AF65-F5344CB8AC3E}">
        <p14:creationId xmlns:p14="http://schemas.microsoft.com/office/powerpoint/2010/main" val="2818429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9438" y="213094"/>
            <a:ext cx="9640976" cy="720000"/>
          </a:xfrm>
        </p:spPr>
        <p:txBody>
          <a:bodyPr/>
          <a:lstStyle/>
          <a:p>
            <a:r>
              <a:rPr lang="ar-LB" sz="40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6.2.1.2 منحنى العرض (</a:t>
            </a:r>
            <a:r>
              <a:rPr lang="en-US" sz="40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Supply curve</a:t>
            </a:r>
            <a:r>
              <a:rPr lang="ar-LB" sz="40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80C90FB-B5E8-45F9-A99F-1681BCA7E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85862" y="1099595"/>
            <a:ext cx="10818687" cy="5003254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ar-LB" sz="28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تعريف منحنى العرض</a:t>
            </a:r>
            <a:r>
              <a:rPr lang="ar-LB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منحنى يُمثل العلاقة الايجابية بين ثمن السلعة و</a:t>
            </a:r>
            <a:r>
              <a:rPr lang="ar-SA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الكميّة المعروضة</a:t>
            </a:r>
            <a:r>
              <a:rPr lang="ar-LB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منها.</a:t>
            </a:r>
          </a:p>
          <a:p>
            <a:pPr>
              <a:lnSpc>
                <a:spcPct val="120000"/>
              </a:lnSpc>
            </a:pPr>
            <a:r>
              <a:rPr lang="ar-LB" sz="28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العلاقة الإيجابية:</a:t>
            </a:r>
            <a:r>
              <a:rPr lang="ar-LB" sz="28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LB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تعني انه كلما ارتفع السعر ازدادت الكمية المعروضة وكلما انخفض السعر انخفضت الكمية المعروضة.</a:t>
            </a:r>
          </a:p>
          <a:p>
            <a:pPr>
              <a:lnSpc>
                <a:spcPct val="120000"/>
              </a:lnSpc>
            </a:pPr>
            <a:r>
              <a:rPr lang="ar-LB" sz="28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ملاحظة هامة</a:t>
            </a:r>
            <a:r>
              <a:rPr lang="ar-LB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منحنى العرض يُمثل التكاليف الحدية لسلعة معيّنة.</a:t>
            </a:r>
          </a:p>
          <a:p>
            <a:pPr>
              <a:lnSpc>
                <a:spcPct val="120000"/>
              </a:lnSpc>
            </a:pPr>
            <a:r>
              <a:rPr lang="ar-LB" sz="28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العلاقة بين التكاليف الحدية والإنتاج الحدي</a:t>
            </a:r>
            <a:r>
              <a:rPr lang="ar-LB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ترتفع التكاليف الحدية كلما انتجنا اكثر.</a:t>
            </a:r>
            <a:endParaRPr lang="ar-LB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6838" indent="0">
              <a:lnSpc>
                <a:spcPct val="120000"/>
              </a:lnSpc>
              <a:buNone/>
            </a:pPr>
            <a:endParaRPr lang="ar-LB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ar-SA" sz="1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6838" indent="0">
              <a:buNone/>
            </a:pPr>
            <a:endParaRPr lang="he-IL" sz="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4037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9438" y="115748"/>
            <a:ext cx="9640976" cy="1180618"/>
          </a:xfrm>
        </p:spPr>
        <p:txBody>
          <a:bodyPr/>
          <a:lstStyle/>
          <a:p>
            <a:r>
              <a:rPr lang="ar-LB" u="sng" dirty="0">
                <a:solidFill>
                  <a:schemeClr val="tx1"/>
                </a:solidFill>
              </a:rPr>
              <a:t>منحنى العرض</a:t>
            </a:r>
            <a:r>
              <a:rPr lang="ar-LB" dirty="0">
                <a:solidFill>
                  <a:schemeClr val="tx1"/>
                </a:solidFill>
              </a:rPr>
              <a:t>:</a:t>
            </a:r>
            <a:br>
              <a:rPr lang="ar-LB" dirty="0"/>
            </a:br>
            <a:endParaRPr lang="he-IL" dirty="0"/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80C90FB-B5E8-45F9-A99F-1681BCA7E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-3075422" y="1708369"/>
            <a:ext cx="11420565" cy="5798915"/>
          </a:xfrm>
        </p:spPr>
        <p:txBody>
          <a:bodyPr>
            <a:normAutofit/>
          </a:bodyPr>
          <a:lstStyle/>
          <a:p>
            <a:endParaRPr lang="ar-LB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ar-LB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6838" indent="0">
              <a:buNone/>
            </a:pPr>
            <a:endParaRPr lang="ar-LB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6838" indent="0">
              <a:buNone/>
            </a:pPr>
            <a:endParaRPr lang="ar-LB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ar-LB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المحور العمودي يُمثل الأسعار (</a:t>
            </a:r>
            <a:r>
              <a:rPr lang="en-U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ar-LB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في السوق .</a:t>
            </a:r>
          </a:p>
          <a:p>
            <a:r>
              <a:rPr lang="ar-LB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المحور الافقي يُمثل الكميات (</a:t>
            </a:r>
            <a:r>
              <a:rPr lang="en-U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ar-LB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التي نستطيع بيعها. </a:t>
            </a:r>
          </a:p>
          <a:p>
            <a:r>
              <a:rPr lang="ar-LB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منحنى العرض (</a:t>
            </a:r>
            <a:r>
              <a:rPr lang="en-U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ar-LB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يصعد من اليسار الى اليمين. </a:t>
            </a:r>
          </a:p>
          <a:p>
            <a:endParaRPr lang="he-IL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תמונה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0294" y="902826"/>
            <a:ext cx="8429376" cy="262745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9064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9438" y="213094"/>
            <a:ext cx="9640976" cy="720000"/>
          </a:xfrm>
        </p:spPr>
        <p:txBody>
          <a:bodyPr/>
          <a:lstStyle/>
          <a:p>
            <a:r>
              <a:rPr lang="ar-LB" u="sng" dirty="0">
                <a:solidFill>
                  <a:schemeClr val="tx1"/>
                </a:solidFill>
              </a:rPr>
              <a:t>مثال يعرض كيفية بناء منحنى العرض</a:t>
            </a:r>
            <a:endParaRPr lang="he-IL" u="sng" dirty="0">
              <a:solidFill>
                <a:schemeClr val="tx1"/>
              </a:solidFill>
            </a:endParaRP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80C90FB-B5E8-45F9-A99F-1681BCA7E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91756" y="933094"/>
            <a:ext cx="11479355" cy="5560173"/>
          </a:xfrm>
        </p:spPr>
        <p:txBody>
          <a:bodyPr>
            <a:normAutofit/>
          </a:bodyPr>
          <a:lstStyle/>
          <a:p>
            <a:pPr marL="96838" indent="0">
              <a:buNone/>
            </a:pPr>
            <a:r>
              <a:rPr lang="ar-LB" sz="3600" dirty="0">
                <a:solidFill>
                  <a:schemeClr val="tx1"/>
                </a:solidFill>
              </a:rPr>
              <a:t>ال</a:t>
            </a:r>
            <a:r>
              <a:rPr lang="ar-SA" sz="3600" dirty="0">
                <a:solidFill>
                  <a:schemeClr val="tx1"/>
                </a:solidFill>
              </a:rPr>
              <a:t>جدول</a:t>
            </a:r>
            <a:r>
              <a:rPr lang="ar-LB" sz="3600" dirty="0">
                <a:solidFill>
                  <a:schemeClr val="tx1"/>
                </a:solidFill>
              </a:rPr>
              <a:t> التالي يُبين لنا </a:t>
            </a:r>
            <a:r>
              <a:rPr lang="ar-SA" sz="3600" dirty="0">
                <a:solidFill>
                  <a:schemeClr val="tx1"/>
                </a:solidFill>
              </a:rPr>
              <a:t>كميّة الحواسيب </a:t>
            </a:r>
            <a:r>
              <a:rPr lang="ar-LB" sz="3600" dirty="0">
                <a:solidFill>
                  <a:schemeClr val="tx1"/>
                </a:solidFill>
              </a:rPr>
              <a:t>التي يستطيع مصنع</a:t>
            </a:r>
          </a:p>
          <a:p>
            <a:pPr marL="96838" indent="0">
              <a:buNone/>
            </a:pPr>
            <a:r>
              <a:rPr lang="ar-SA" sz="3600" dirty="0">
                <a:solidFill>
                  <a:schemeClr val="tx1"/>
                </a:solidFill>
              </a:rPr>
              <a:t>"عالم الحاسوب" عرضها في كلّ </a:t>
            </a:r>
            <a:r>
              <a:rPr lang="ar-LB" sz="3600" dirty="0">
                <a:solidFill>
                  <a:schemeClr val="tx1"/>
                </a:solidFill>
              </a:rPr>
              <a:t>سعر في السوق.</a:t>
            </a:r>
          </a:p>
          <a:p>
            <a:pPr marL="96838" indent="0">
              <a:buNone/>
            </a:pPr>
            <a:endParaRPr lang="ar-LB" sz="3600" dirty="0"/>
          </a:p>
          <a:p>
            <a:pPr marL="96838" indent="0">
              <a:buNone/>
            </a:pPr>
            <a:endParaRPr lang="ar-LB" sz="3600" dirty="0"/>
          </a:p>
          <a:p>
            <a:pPr marL="96838" indent="0">
              <a:buNone/>
            </a:pPr>
            <a:endParaRPr lang="ar-LB" sz="3600" b="1" u="sng" dirty="0"/>
          </a:p>
          <a:p>
            <a:pPr marL="96838" indent="0">
              <a:buNone/>
            </a:pPr>
            <a:r>
              <a:rPr lang="ar-LB" sz="3600" b="1" u="sng" dirty="0">
                <a:solidFill>
                  <a:schemeClr val="tx1"/>
                </a:solidFill>
              </a:rPr>
              <a:t>ملاحظة</a:t>
            </a:r>
            <a:r>
              <a:rPr lang="ar-LB" sz="3600" dirty="0">
                <a:solidFill>
                  <a:schemeClr val="tx1"/>
                </a:solidFill>
              </a:rPr>
              <a:t>: ذكرنا ان منحنى العرض يمثل التكاليف الحدية التي تزداد كلما انتجنا اكثر. المصنع يحتاج لأسعار سوق اعلى لتغطيته هذه التكاليف المتزايدة.</a:t>
            </a:r>
            <a:endParaRPr lang="he-IL" sz="3600" dirty="0">
              <a:solidFill>
                <a:schemeClr val="tx1"/>
              </a:solidFill>
            </a:endParaRPr>
          </a:p>
        </p:txBody>
      </p:sp>
      <p:graphicFrame>
        <p:nvGraphicFramePr>
          <p:cNvPr id="12" name="טבלה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7292820"/>
              </p:ext>
            </p:extLst>
          </p:nvPr>
        </p:nvGraphicFramePr>
        <p:xfrm>
          <a:off x="297295" y="2150311"/>
          <a:ext cx="8959721" cy="1606620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7414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37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70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73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967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413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9610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716477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800" dirty="0">
                          <a:solidFill>
                            <a:schemeClr val="tx1"/>
                          </a:solidFill>
                          <a:effectLst/>
                        </a:rPr>
                        <a:t>سعر الحاسوب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800" dirty="0">
                          <a:solidFill>
                            <a:schemeClr val="tx1"/>
                          </a:solidFill>
                          <a:effectLst/>
                        </a:rPr>
                        <a:t>2200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800" dirty="0">
                          <a:solidFill>
                            <a:schemeClr val="tx1"/>
                          </a:solidFill>
                          <a:effectLst/>
                        </a:rPr>
                        <a:t>2000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800" dirty="0">
                          <a:solidFill>
                            <a:schemeClr val="tx1"/>
                          </a:solidFill>
                          <a:effectLst/>
                        </a:rPr>
                        <a:t>1870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800" dirty="0">
                          <a:solidFill>
                            <a:schemeClr val="tx1"/>
                          </a:solidFill>
                          <a:effectLst/>
                        </a:rPr>
                        <a:t>1750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800" dirty="0">
                          <a:solidFill>
                            <a:schemeClr val="tx1"/>
                          </a:solidFill>
                          <a:effectLst/>
                        </a:rPr>
                        <a:t>1650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800" dirty="0">
                          <a:solidFill>
                            <a:schemeClr val="tx1"/>
                          </a:solidFill>
                          <a:effectLst/>
                        </a:rPr>
                        <a:t>1580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800" dirty="0">
                          <a:solidFill>
                            <a:schemeClr val="tx1"/>
                          </a:solidFill>
                          <a:effectLst/>
                        </a:rPr>
                        <a:t>1550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6477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800" dirty="0">
                          <a:solidFill>
                            <a:schemeClr val="tx1"/>
                          </a:solidFill>
                          <a:effectLst/>
                        </a:rPr>
                        <a:t>الكميّة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800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800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80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8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US" sz="2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8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2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8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US" sz="2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8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3527425" y="2922758"/>
            <a:ext cx="737222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LB"/>
          </a:p>
        </p:txBody>
      </p:sp>
    </p:spTree>
    <p:extLst>
      <p:ext uri="{BB962C8B-B14F-4D97-AF65-F5344CB8AC3E}">
        <p14:creationId xmlns:p14="http://schemas.microsoft.com/office/powerpoint/2010/main" val="1496439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240" y="310630"/>
            <a:ext cx="9640975" cy="720000"/>
          </a:xfrm>
        </p:spPr>
        <p:txBody>
          <a:bodyPr/>
          <a:lstStyle/>
          <a:p>
            <a:r>
              <a:rPr lang="ar-LB" u="sng" dirty="0">
                <a:solidFill>
                  <a:schemeClr val="tx1"/>
                </a:solidFill>
              </a:rPr>
              <a:t>منحنى العرض الناتج عن الجدول</a:t>
            </a:r>
            <a:endParaRPr lang="he-IL" u="sng" dirty="0">
              <a:solidFill>
                <a:schemeClr val="tx1"/>
              </a:solidFill>
            </a:endParaRP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80C90FB-B5E8-45F9-A99F-1681BCA7E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-2797189" y="630015"/>
            <a:ext cx="12664203" cy="5313585"/>
          </a:xfrm>
        </p:spPr>
        <p:txBody>
          <a:bodyPr/>
          <a:lstStyle/>
          <a:p>
            <a:pPr marL="96838" indent="0">
              <a:buNone/>
            </a:pPr>
            <a:endParaRPr lang="ar-LB" dirty="0"/>
          </a:p>
          <a:p>
            <a:pPr marL="96838" indent="0">
              <a:buNone/>
            </a:pPr>
            <a:endParaRPr lang="ar-LB" dirty="0"/>
          </a:p>
          <a:p>
            <a:pPr marL="96838" indent="0">
              <a:buNone/>
            </a:pPr>
            <a:endParaRPr lang="ar-LB" dirty="0"/>
          </a:p>
          <a:p>
            <a:pPr marL="96838" indent="0">
              <a:buNone/>
            </a:pPr>
            <a:endParaRPr lang="ar-LB" dirty="0"/>
          </a:p>
          <a:p>
            <a:pPr marL="96838" indent="0">
              <a:buNone/>
            </a:pPr>
            <a:r>
              <a:rPr lang="ar-LB" dirty="0"/>
              <a:t>               </a:t>
            </a:r>
          </a:p>
          <a:p>
            <a:pPr marL="96838" indent="0">
              <a:buNone/>
            </a:pPr>
            <a:endParaRPr lang="ar-LB" dirty="0"/>
          </a:p>
          <a:p>
            <a:pPr marL="96838" indent="0">
              <a:buNone/>
            </a:pPr>
            <a:endParaRPr lang="ar-LB" dirty="0"/>
          </a:p>
          <a:p>
            <a:pPr marL="96838" indent="0">
              <a:buNone/>
            </a:pPr>
            <a:r>
              <a:rPr lang="ar-LB" dirty="0"/>
              <a:t>  </a:t>
            </a:r>
            <a:endParaRPr lang="ar-LB" b="1" dirty="0">
              <a:solidFill>
                <a:schemeClr val="tx1"/>
              </a:solidFill>
            </a:endParaRPr>
          </a:p>
          <a:p>
            <a:pPr marL="96838" indent="0">
              <a:buNone/>
            </a:pPr>
            <a:endParaRPr lang="ar-LB" sz="3200" b="1" u="sng" dirty="0">
              <a:solidFill>
                <a:schemeClr val="tx1"/>
              </a:solidFill>
            </a:endParaRPr>
          </a:p>
          <a:p>
            <a:pPr marL="96838" indent="0">
              <a:buNone/>
            </a:pPr>
            <a:r>
              <a:rPr lang="ar-LB" sz="32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مدخولات المصنع</a:t>
            </a:r>
            <a:r>
              <a:rPr lang="ar-LB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تساوي حاصل ضرب الكمية في السعر: </a:t>
            </a:r>
            <a:r>
              <a:rPr lang="en-U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(P.Q)</a:t>
            </a:r>
            <a:r>
              <a:rPr lang="ar-LB" sz="32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</a:t>
            </a:r>
            <a:endParaRPr lang="he-IL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תמונה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4136" y="1219200"/>
            <a:ext cx="5825997" cy="3384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6725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1376</TotalTime>
  <Words>869</Words>
  <Application>Microsoft Office PowerPoint</Application>
  <PresentationFormat>Custom</PresentationFormat>
  <Paragraphs>135</Paragraphs>
  <Slides>20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Varela Round</vt:lpstr>
      <vt:lpstr>ערכת נושא Office</vt:lpstr>
      <vt:lpstr>מערכת שידורים לאומית</vt:lpstr>
      <vt:lpstr>اسم الدرس: 6.2 الطلب والعرض</vt:lpstr>
      <vt:lpstr>اسم الفصل الدراسي: 6.2 الطلب والعرض</vt:lpstr>
      <vt:lpstr>6.2.1 عرض السلعة</vt:lpstr>
      <vt:lpstr>6.2.1.1 عرض المنتجين </vt:lpstr>
      <vt:lpstr>6.2.1.2 منحنى العرض (Supply curve)</vt:lpstr>
      <vt:lpstr>منحنى العرض: </vt:lpstr>
      <vt:lpstr>مثال يعرض كيفية بناء منحنى العرض</vt:lpstr>
      <vt:lpstr>منحنى العرض الناتج عن الجدول</vt:lpstr>
      <vt:lpstr>شرح المعلومات التي تظهر في رسمة المنحنى</vt:lpstr>
      <vt:lpstr>6.2.1.3 إزاحة على منحنى العرض </vt:lpstr>
      <vt:lpstr>من مثال مصنع «عالم الحاسوب»   </vt:lpstr>
      <vt:lpstr>6.2.1.4 إزاحة منحنى العرض :</vt:lpstr>
      <vt:lpstr>عرض ازاحة المنحنى الى اليمين او الى اليسار </vt:lpstr>
      <vt:lpstr>6.2.1.4.2 عوامل الازاحة في منحنى العرض.</vt:lpstr>
      <vt:lpstr> </vt:lpstr>
      <vt:lpstr> </vt:lpstr>
      <vt:lpstr>تابع للعوامل التي تؤثر على العرض</vt:lpstr>
      <vt:lpstr>النهاية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user</dc:creator>
  <cp:lastModifiedBy>Sivan Shimshila</cp:lastModifiedBy>
  <cp:revision>131</cp:revision>
  <dcterms:created xsi:type="dcterms:W3CDTF">2020-03-15T19:13:03Z</dcterms:created>
  <dcterms:modified xsi:type="dcterms:W3CDTF">2020-04-06T08:24:06Z</dcterms:modified>
</cp:coreProperties>
</file>