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32"/>
  </p:notesMasterIdLst>
  <p:sldIdLst>
    <p:sldId id="256" r:id="rId2"/>
    <p:sldId id="284" r:id="rId3"/>
    <p:sldId id="257" r:id="rId4"/>
    <p:sldId id="258" r:id="rId5"/>
    <p:sldId id="259" r:id="rId6"/>
    <p:sldId id="260" r:id="rId7"/>
    <p:sldId id="283" r:id="rId8"/>
    <p:sldId id="261" r:id="rId9"/>
    <p:sldId id="277" r:id="rId10"/>
    <p:sldId id="262" r:id="rId11"/>
    <p:sldId id="263" r:id="rId12"/>
    <p:sldId id="264" r:id="rId13"/>
    <p:sldId id="266" r:id="rId14"/>
    <p:sldId id="276" r:id="rId15"/>
    <p:sldId id="267" r:id="rId16"/>
    <p:sldId id="265" r:id="rId17"/>
    <p:sldId id="268" r:id="rId18"/>
    <p:sldId id="269" r:id="rId19"/>
    <p:sldId id="278" r:id="rId20"/>
    <p:sldId id="270" r:id="rId21"/>
    <p:sldId id="271" r:id="rId22"/>
    <p:sldId id="272" r:id="rId23"/>
    <p:sldId id="273" r:id="rId24"/>
    <p:sldId id="274" r:id="rId25"/>
    <p:sldId id="279" r:id="rId26"/>
    <p:sldId id="280" r:id="rId27"/>
    <p:sldId id="275" r:id="rId28"/>
    <p:sldId id="281" r:id="rId29"/>
    <p:sldId id="282" r:id="rId30"/>
    <p:sldId id="285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F2"/>
    <a:srgbClr val="800000"/>
    <a:srgbClr val="792F01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1224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3A79F7-59A4-49D0-8ABA-85197D6CB5D7}" type="datetimeFigureOut">
              <a:rPr lang="he-IL" smtClean="0"/>
              <a:t>י"א/אייר/תש"ף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5ED265-BFEA-4946-BBAF-A88061EE4C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1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ED265-BFEA-4946-BBAF-A88061EE4C1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054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ED265-BFEA-4946-BBAF-A88061EE4C1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707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B980A84-36A1-487E-B6B7-03C068840C07}" type="datetime8">
              <a:rPr lang="he-IL" smtClean="0"/>
              <a:t>05 מאי 20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750C-644B-434C-B972-BE5C31D13165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FF16-25DB-4E1F-BB7F-AD304D9346F4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DA4086-D419-43ED-9B2E-C801D79094D2}" type="datetime8">
              <a:rPr lang="he-IL" smtClean="0"/>
              <a:t>05 מאי 20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11" name="מלבן מעוגל 6">
            <a:extLst>
              <a:ext uri="{FF2B5EF4-FFF2-40B4-BE49-F238E27FC236}">
                <a16:creationId xmlns:a16="http://schemas.microsoft.com/office/drawing/2014/main" id="{5F679784-8FE9-4529-8066-400AF2357884}"/>
              </a:ext>
            </a:extLst>
          </p:cNvPr>
          <p:cNvSpPr/>
          <p:nvPr userDrawn="1"/>
        </p:nvSpPr>
        <p:spPr>
          <a:xfrm>
            <a:off x="-874953" y="6167677"/>
            <a:ext cx="1656024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7">
            <a:extLst>
              <a:ext uri="{FF2B5EF4-FFF2-40B4-BE49-F238E27FC236}">
                <a16:creationId xmlns:a16="http://schemas.microsoft.com/office/drawing/2014/main" id="{8BB63324-C83E-4A3B-A2B1-8362DA662B99}"/>
              </a:ext>
            </a:extLst>
          </p:cNvPr>
          <p:cNvSpPr/>
          <p:nvPr userDrawn="1"/>
        </p:nvSpPr>
        <p:spPr>
          <a:xfrm>
            <a:off x="9001429" y="-119263"/>
            <a:ext cx="3503284" cy="21133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367B0645-BAEB-4094-97C1-193BAC4A91C2}"/>
              </a:ext>
            </a:extLst>
          </p:cNvPr>
          <p:cNvSpPr/>
          <p:nvPr userDrawn="1"/>
        </p:nvSpPr>
        <p:spPr>
          <a:xfrm>
            <a:off x="-528736" y="6570883"/>
            <a:ext cx="268387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4BD47A2-F4AC-46A4-A088-6305F771BA3A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מלבן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מלבן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מלבן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מלבן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6C7A-6B8C-4023-AD4B-5B8ACD3235D0}" type="datetime8">
              <a:rPr lang="he-IL" smtClean="0"/>
              <a:t>05 מאי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345-0E39-495B-84F9-A8483B2D4D30}" type="datetime8">
              <a:rPr lang="he-IL" smtClean="0"/>
              <a:t>05 מאי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28C675-A81F-4D2E-B390-EAA29672459B}" type="datetime8">
              <a:rPr lang="he-IL" smtClean="0"/>
              <a:t>05 מאי 20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EC6-5C6E-4373-8A52-ABE472E48A07}" type="datetime8">
              <a:rPr lang="he-IL" smtClean="0"/>
              <a:t>05 מאי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מלבן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אליפסה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936958-039F-487B-908B-924EE9A6EDFA}" type="datetime8">
              <a:rPr lang="he-IL" smtClean="0"/>
              <a:t>05 מאי 20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אליפסה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מלבן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D3137-F9CE-465C-A11A-873098118F30}" type="datetime8">
              <a:rPr lang="he-IL" smtClean="0"/>
              <a:t>05 מאי 20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D8C19B-737B-4883-9A33-BFE3ADB71444}" type="datetime8">
              <a:rPr lang="he-IL" smtClean="0"/>
              <a:t>05 מאי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solidFill>
            <a:srgbClr val="C6E6F2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66FA39-2350-44E9-B63A-C63C412128B9}" type="slidenum">
              <a:rPr lang="he-IL" smtClean="0"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sit.org.il/MyBlog.aspx?BlogID=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3">
            <a:extLst>
              <a:ext uri="{FF2B5EF4-FFF2-40B4-BE49-F238E27FC236}">
                <a16:creationId xmlns:a16="http://schemas.microsoft.com/office/drawing/2014/main" id="{AFA15104-157E-4820-B005-CC24D7AD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1" y="0"/>
            <a:ext cx="1215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שם מסד הנתונים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703512" y="1600200"/>
            <a:ext cx="7745288" cy="4873752"/>
          </a:xfrm>
        </p:spPr>
        <p:txBody>
          <a:bodyPr/>
          <a:lstStyle/>
          <a:p>
            <a:r>
              <a:rPr lang="he-IL" dirty="0"/>
              <a:t>בפתיחה חוזרת של הפרויקט, יתכן ושם מסד הנתונים יופיע כשלצדו   </a:t>
            </a:r>
            <a:r>
              <a:rPr lang="en-US" dirty="0">
                <a:solidFill>
                  <a:srgbClr val="FF0000"/>
                </a:solidFill>
              </a:rPr>
              <a:t>x</a:t>
            </a:r>
          </a:p>
          <a:p>
            <a:r>
              <a:rPr lang="he-IL" dirty="0"/>
              <a:t>לחצו על כפתור </a:t>
            </a:r>
            <a:r>
              <a:rPr lang="he-IL" b="1" dirty="0"/>
              <a:t>רענן</a:t>
            </a:r>
            <a:r>
              <a:rPr lang="he-IL" dirty="0"/>
              <a:t> והסימן יעלם</a:t>
            </a:r>
            <a:endParaRPr lang="en-US" dirty="0"/>
          </a:p>
          <a:p>
            <a:endParaRPr lang="he-IL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3287688" y="3068960"/>
            <a:ext cx="4680520" cy="2745239"/>
            <a:chOff x="4180840" y="3060025"/>
            <a:chExt cx="3427328" cy="2097167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840" y="3060025"/>
              <a:ext cx="3427328" cy="2097167"/>
            </a:xfrm>
            <a:prstGeom prst="rect">
              <a:avLst/>
            </a:prstGeom>
          </p:spPr>
        </p:pic>
        <p:sp>
          <p:nvSpPr>
            <p:cNvPr id="8" name="מלבן מעוגל 7"/>
            <p:cNvSpPr/>
            <p:nvPr/>
          </p:nvSpPr>
          <p:spPr>
            <a:xfrm>
              <a:off x="4257879" y="3361198"/>
              <a:ext cx="487917" cy="445214"/>
            </a:xfrm>
            <a:prstGeom prst="roundRect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5015436" y="4448042"/>
              <a:ext cx="398038" cy="365874"/>
            </a:xfrm>
            <a:prstGeom prst="roundRect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72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התקשרות למסד נתונים קיים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אם מופיע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r>
              <a:rPr lang="he-IL" dirty="0"/>
              <a:t> ליד שם מסד הנתונים, שאינו נעלם בלחיצה </a:t>
            </a:r>
            <a:br>
              <a:rPr lang="en-US" dirty="0"/>
            </a:br>
            <a:r>
              <a:rPr lang="he-IL" dirty="0"/>
              <a:t>על ריענון, נסה ליצור התקשרות מחודשת וללחוץ על </a:t>
            </a:r>
            <a:br>
              <a:rPr lang="en-US" dirty="0"/>
            </a:br>
            <a:r>
              <a:rPr lang="he-IL" dirty="0"/>
              <a:t>			</a:t>
            </a:r>
            <a:r>
              <a:rPr lang="en-US" dirty="0"/>
              <a:t>Test Connection</a:t>
            </a:r>
            <a:br>
              <a:rPr lang="en-US" dirty="0"/>
            </a:br>
            <a:endParaRPr lang="he-IL" dirty="0"/>
          </a:p>
          <a:p>
            <a:r>
              <a:rPr lang="he-IL" dirty="0"/>
              <a:t>אם התקבלה הודעה שההתקשרות הצליחה, </a:t>
            </a:r>
            <a:br>
              <a:rPr lang="en-US" dirty="0"/>
            </a:br>
            <a:r>
              <a:rPr lang="he-IL" dirty="0"/>
              <a:t>יעלם ה-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r>
              <a:rPr lang="he-IL" dirty="0"/>
              <a:t> שליד השם.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767408" y="1700808"/>
            <a:ext cx="3344016" cy="4062015"/>
            <a:chOff x="2135560" y="2276873"/>
            <a:chExt cx="3344016" cy="4062015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5560" y="2276873"/>
              <a:ext cx="3344016" cy="4062015"/>
            </a:xfrm>
            <a:prstGeom prst="rect">
              <a:avLst/>
            </a:prstGeom>
          </p:spPr>
        </p:pic>
        <p:sp>
          <p:nvSpPr>
            <p:cNvPr id="5" name="מלבן מעוגל 4"/>
            <p:cNvSpPr/>
            <p:nvPr/>
          </p:nvSpPr>
          <p:spPr>
            <a:xfrm>
              <a:off x="2207568" y="5949280"/>
              <a:ext cx="1008112" cy="288032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980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הוספת טבלה במסד הנתונים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נלחץ על החץ שליד מסד הנתונים</a:t>
            </a:r>
            <a:br>
              <a:rPr lang="en-US" dirty="0"/>
            </a:br>
            <a:r>
              <a:rPr lang="he-IL" dirty="0"/>
              <a:t>להצגת האפשרויות</a:t>
            </a:r>
            <a:br>
              <a:rPr lang="en-US" dirty="0"/>
            </a:br>
            <a:r>
              <a:rPr lang="he-IL" dirty="0"/>
              <a:t> </a:t>
            </a:r>
            <a:br>
              <a:rPr lang="en-US" dirty="0"/>
            </a:br>
            <a:endParaRPr lang="he-IL" dirty="0"/>
          </a:p>
          <a:p>
            <a:r>
              <a:rPr lang="he-IL" dirty="0"/>
              <a:t>קליק ימני על </a:t>
            </a:r>
            <a:r>
              <a:rPr lang="en-US" dirty="0"/>
              <a:t>Tables</a:t>
            </a:r>
            <a:endParaRPr lang="he-IL" dirty="0"/>
          </a:p>
          <a:p>
            <a:r>
              <a:rPr lang="he-IL" dirty="0"/>
              <a:t>נבחר ב- </a:t>
            </a:r>
            <a:r>
              <a:rPr lang="en-US" dirty="0"/>
              <a:t>Add New Table</a:t>
            </a:r>
            <a:endParaRPr lang="he-IL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1199456" y="1844824"/>
            <a:ext cx="3857228" cy="2952328"/>
            <a:chOff x="2351584" y="1844824"/>
            <a:chExt cx="2705100" cy="253365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1584" y="1844824"/>
              <a:ext cx="2705100" cy="2533650"/>
            </a:xfrm>
            <a:prstGeom prst="rect">
              <a:avLst/>
            </a:prstGeom>
          </p:spPr>
        </p:pic>
        <p:sp>
          <p:nvSpPr>
            <p:cNvPr id="5" name="מלבן מעוגל 4"/>
            <p:cNvSpPr/>
            <p:nvPr/>
          </p:nvSpPr>
          <p:spPr>
            <a:xfrm>
              <a:off x="3200078" y="2276872"/>
              <a:ext cx="807690" cy="21602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2711624" y="2069144"/>
              <a:ext cx="252028" cy="252028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noFill/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6096000" y="4210791"/>
            <a:ext cx="3744416" cy="2016223"/>
            <a:chOff x="5231904" y="3933057"/>
            <a:chExt cx="2876550" cy="1628775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1904" y="3933057"/>
              <a:ext cx="2876550" cy="1628775"/>
            </a:xfrm>
            <a:prstGeom prst="rect">
              <a:avLst/>
            </a:prstGeom>
          </p:spPr>
        </p:pic>
        <p:sp>
          <p:nvSpPr>
            <p:cNvPr id="10" name="מלבן מעוגל 9"/>
            <p:cNvSpPr/>
            <p:nvPr/>
          </p:nvSpPr>
          <p:spPr>
            <a:xfrm>
              <a:off x="5519936" y="4378474"/>
              <a:ext cx="936104" cy="20265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27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טבלה במסד נתונים מורכבת מעמודות ושורות.</a:t>
            </a:r>
          </a:p>
          <a:p>
            <a:r>
              <a:rPr lang="he-IL" dirty="0"/>
              <a:t>עמודה היא </a:t>
            </a:r>
            <a:r>
              <a:rPr lang="he-IL" b="1" dirty="0"/>
              <a:t>שדה</a:t>
            </a:r>
            <a:r>
              <a:rPr lang="he-IL" dirty="0"/>
              <a:t> מידע בטבלה. שדות הטבלה יכילו את כל המידע שאספנו שטופס הרישום (שם משתמש, שם פרטי, שם משפחה וכו')</a:t>
            </a:r>
          </a:p>
          <a:p>
            <a:r>
              <a:rPr lang="he-IL" dirty="0"/>
              <a:t>שורה בטבלה היא </a:t>
            </a:r>
            <a:r>
              <a:rPr lang="he-IL" b="1" dirty="0"/>
              <a:t>רשומה</a:t>
            </a:r>
            <a:r>
              <a:rPr lang="he-IL" dirty="0"/>
              <a:t> המכילה את כל המידע של משתמש רשום.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607431" y="3502625"/>
            <a:ext cx="8424936" cy="3153889"/>
            <a:chOff x="1775520" y="3531970"/>
            <a:chExt cx="8424936" cy="3153889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5520" y="3612256"/>
              <a:ext cx="8136904" cy="3073603"/>
            </a:xfrm>
            <a:prstGeom prst="rect">
              <a:avLst/>
            </a:prstGeom>
          </p:spPr>
        </p:pic>
        <p:sp>
          <p:nvSpPr>
            <p:cNvPr id="5" name="מלבן מעוגל 4"/>
            <p:cNvSpPr/>
            <p:nvPr/>
          </p:nvSpPr>
          <p:spPr>
            <a:xfrm>
              <a:off x="1803376" y="5229200"/>
              <a:ext cx="8109048" cy="216024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הסבר מלבני מעוגל 5"/>
            <p:cNvSpPr/>
            <p:nvPr/>
          </p:nvSpPr>
          <p:spPr>
            <a:xfrm>
              <a:off x="9192344" y="3612256"/>
              <a:ext cx="1008112" cy="392809"/>
            </a:xfrm>
            <a:prstGeom prst="wedgeRoundRectCallout">
              <a:avLst>
                <a:gd name="adj1" fmla="val 19022"/>
                <a:gd name="adj2" fmla="val 360535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רשומה</a:t>
              </a:r>
            </a:p>
          </p:txBody>
        </p:sp>
        <p:sp>
          <p:nvSpPr>
            <p:cNvPr id="7" name="הסבר מלבני מעוגל 6"/>
            <p:cNvSpPr/>
            <p:nvPr/>
          </p:nvSpPr>
          <p:spPr>
            <a:xfrm>
              <a:off x="7320136" y="3531970"/>
              <a:ext cx="1008112" cy="392809"/>
            </a:xfrm>
            <a:prstGeom prst="wedgeRoundRectCallout">
              <a:avLst>
                <a:gd name="adj1" fmla="val 26581"/>
                <a:gd name="adj2" fmla="val 171838"/>
                <a:gd name="adj3" fmla="val 1666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שדה</a:t>
              </a:r>
            </a:p>
          </p:txBody>
        </p:sp>
      </p:grpSp>
      <p:sp>
        <p:nvSpPr>
          <p:cNvPr id="8" name="מציין מיקום של כותרת תחתונה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11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הוספת שדות לטבלת הנתונים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8602440" cy="4873752"/>
          </a:xfrm>
        </p:spPr>
        <p:txBody>
          <a:bodyPr/>
          <a:lstStyle/>
          <a:p>
            <a:r>
              <a:rPr lang="he-IL" dirty="0"/>
              <a:t>בחלקו העליון של החלון שהתקבל נוצרה טבלה שבה יוגדרו </a:t>
            </a:r>
            <a:r>
              <a:rPr lang="he-IL" b="1" dirty="0"/>
              <a:t>שדות</a:t>
            </a:r>
            <a:r>
              <a:rPr lang="he-IL" dirty="0"/>
              <a:t> הטבלה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en-US" dirty="0"/>
              <a:t>name</a:t>
            </a:r>
            <a:r>
              <a:rPr lang="he-IL" dirty="0"/>
              <a:t> - שם השדה. </a:t>
            </a:r>
            <a:br>
              <a:rPr lang="en-US" dirty="0"/>
            </a:br>
            <a:r>
              <a:rPr lang="he-IL" dirty="0"/>
              <a:t>המלצה: תל לשדה שם הזהה לשם שנתת לשדה בטופס</a:t>
            </a:r>
          </a:p>
          <a:p>
            <a:r>
              <a:rPr lang="en-US" dirty="0"/>
              <a:t>Data Type</a:t>
            </a:r>
            <a:r>
              <a:rPr lang="he-IL" dirty="0"/>
              <a:t> - סוג המידע: מספר שלם </a:t>
            </a:r>
            <a:r>
              <a:rPr lang="en-US" dirty="0"/>
              <a:t>int</a:t>
            </a:r>
            <a:r>
              <a:rPr lang="he-IL" dirty="0"/>
              <a:t> או מחרוזת </a:t>
            </a:r>
            <a:r>
              <a:rPr lang="en-US" dirty="0" err="1"/>
              <a:t>nChar</a:t>
            </a:r>
            <a:endParaRPr lang="he-IL" dirty="0"/>
          </a:p>
          <a:p>
            <a:r>
              <a:rPr lang="en-US" dirty="0"/>
              <a:t>Allow Nulls</a:t>
            </a:r>
            <a:r>
              <a:rPr lang="he-IL" dirty="0"/>
              <a:t> - נסמן אם נרשה שהשדה יישאר ריק </a:t>
            </a:r>
            <a:br>
              <a:rPr lang="en-US" dirty="0"/>
            </a:br>
            <a:r>
              <a:rPr lang="he-IL" sz="2000" dirty="0"/>
              <a:t>(שדות חובה לעולם </a:t>
            </a:r>
            <a:r>
              <a:rPr lang="he-IL" sz="2000" b="1" dirty="0"/>
              <a:t>לא</a:t>
            </a:r>
            <a:r>
              <a:rPr lang="he-IL" sz="2000" dirty="0"/>
              <a:t> יסומנו)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321377"/>
            <a:ext cx="4686300" cy="2371725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632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שדה מפתח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19336" y="1628800"/>
            <a:ext cx="9438952" cy="4873752"/>
          </a:xfrm>
        </p:spPr>
        <p:txBody>
          <a:bodyPr/>
          <a:lstStyle/>
          <a:p>
            <a:r>
              <a:rPr lang="he-IL" dirty="0"/>
              <a:t>לכל טבלה צריך להיות שדה </a:t>
            </a:r>
            <a:r>
              <a:rPr lang="he-IL" b="1" dirty="0"/>
              <a:t>מפתח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b="1" dirty="0"/>
              <a:t>מפתח ראשי </a:t>
            </a:r>
            <a:r>
              <a:rPr lang="he-IL" dirty="0"/>
              <a:t>- </a:t>
            </a:r>
            <a:r>
              <a:rPr lang="en-US" b="1" dirty="0" err="1"/>
              <a:t>primery</a:t>
            </a:r>
            <a:r>
              <a:rPr lang="en-US" b="1" dirty="0"/>
              <a:t> key</a:t>
            </a:r>
            <a:r>
              <a:rPr lang="he-IL" dirty="0"/>
              <a:t>:  </a:t>
            </a:r>
            <a:br>
              <a:rPr lang="en-US" dirty="0"/>
            </a:br>
            <a:r>
              <a:rPr lang="he-IL" dirty="0"/>
              <a:t>שדה ייחודי המזהה באופן חד-ערכי את הרשומה. </a:t>
            </a:r>
          </a:p>
          <a:p>
            <a:r>
              <a:rPr lang="he-IL" dirty="0"/>
              <a:t>המשמעות:</a:t>
            </a:r>
          </a:p>
          <a:p>
            <a:pPr lvl="1"/>
            <a:r>
              <a:rPr lang="he-IL" dirty="0"/>
              <a:t>לא תהיינה שתי רשומות או יותר בעלות אותו ערך</a:t>
            </a:r>
            <a:br>
              <a:rPr lang="en-US" dirty="0"/>
            </a:br>
            <a:r>
              <a:rPr lang="he-IL" dirty="0"/>
              <a:t>(אם קבענו את שם המשתמש להיות המפתח, לא תהיינה שתי רשומות עם אותו שם משתמש).</a:t>
            </a:r>
          </a:p>
          <a:p>
            <a:pPr lvl="1"/>
            <a:r>
              <a:rPr lang="he-IL" dirty="0"/>
              <a:t>הרשומות בטבלה מתמיינות (מסתדרות) לפי שדה המפתח, בסדר עולה.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319920"/>
            <a:ext cx="4733925" cy="685800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898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הוספת שדות לטבלת הנתונים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בחלקו התחתון של החלון נבנית </a:t>
            </a:r>
            <a:r>
              <a:rPr lang="he-IL" b="1" dirty="0"/>
              <a:t>שאילתת</a:t>
            </a:r>
            <a:r>
              <a:rPr lang="he-IL" dirty="0"/>
              <a:t> </a:t>
            </a:r>
            <a:r>
              <a:rPr lang="en-US" b="1" dirty="0"/>
              <a:t>Create</a:t>
            </a:r>
            <a:r>
              <a:rPr lang="he-IL" dirty="0"/>
              <a:t> ליצירת טבלה.</a:t>
            </a:r>
          </a:p>
          <a:p>
            <a:r>
              <a:rPr lang="he-IL" b="1" dirty="0"/>
              <a:t>שאילתה</a:t>
            </a:r>
            <a:r>
              <a:rPr lang="he-IL" dirty="0"/>
              <a:t> - הוראה למסד הנתונים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024770"/>
            <a:ext cx="7258050" cy="2495550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771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טבלת המשתמשים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99657" y="1700809"/>
            <a:ext cx="5166775" cy="4873625"/>
          </a:xfrm>
          <a:prstGeom prst="rect">
            <a:avLst/>
          </a:prstGeom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745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הטבלה בתצוגת קוד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63552" y="1628801"/>
            <a:ext cx="5453818" cy="4873625"/>
          </a:xfrm>
          <a:prstGeom prst="rect">
            <a:avLst/>
          </a:prstGeom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868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שמירת הטבלה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נשנה את שם הטבלה המופיע</a:t>
            </a:r>
            <a:br>
              <a:rPr lang="en-US" dirty="0"/>
            </a:br>
            <a:r>
              <a:rPr lang="he-IL" dirty="0"/>
              <a:t>בשורת השאילתה, מ- </a:t>
            </a:r>
            <a:r>
              <a:rPr lang="en-US" dirty="0"/>
              <a:t>Table</a:t>
            </a:r>
            <a:br>
              <a:rPr lang="en-US" dirty="0"/>
            </a:br>
            <a:r>
              <a:rPr lang="he-IL" dirty="0"/>
              <a:t>(ברירת המחדל)  לשם שיתאים לנו.</a:t>
            </a:r>
          </a:p>
          <a:p>
            <a:endParaRPr lang="he-IL" dirty="0"/>
          </a:p>
          <a:p>
            <a:r>
              <a:rPr lang="he-IL" dirty="0"/>
              <a:t>נקבע מוסכמה ששמות הטבלאות יסתיימו ב- </a:t>
            </a:r>
            <a:r>
              <a:rPr lang="en-US" dirty="0" err="1"/>
              <a:t>Tbl</a:t>
            </a:r>
            <a:endParaRPr lang="he-IL" dirty="0"/>
          </a:p>
          <a:p>
            <a:endParaRPr lang="he-IL" dirty="0"/>
          </a:p>
          <a:p>
            <a:r>
              <a:rPr lang="he-IL" dirty="0"/>
              <a:t>שם הטבלה: </a:t>
            </a:r>
            <a:r>
              <a:rPr lang="en-US" dirty="0" err="1"/>
              <a:t>userdTbl</a:t>
            </a:r>
            <a:endParaRPr lang="he-IL" dirty="0"/>
          </a:p>
          <a:p>
            <a:endParaRPr lang="he-IL" dirty="0"/>
          </a:p>
        </p:txBody>
      </p:sp>
      <p:grpSp>
        <p:nvGrpSpPr>
          <p:cNvPr id="14" name="קבוצה 13"/>
          <p:cNvGrpSpPr/>
          <p:nvPr/>
        </p:nvGrpSpPr>
        <p:grpSpPr>
          <a:xfrm>
            <a:off x="1883821" y="1844824"/>
            <a:ext cx="4048125" cy="964097"/>
            <a:chOff x="1981201" y="1672815"/>
            <a:chExt cx="4048125" cy="964097"/>
          </a:xfrm>
        </p:grpSpPr>
        <p:grpSp>
          <p:nvGrpSpPr>
            <p:cNvPr id="7" name="קבוצה 6"/>
            <p:cNvGrpSpPr/>
            <p:nvPr/>
          </p:nvGrpSpPr>
          <p:grpSpPr>
            <a:xfrm>
              <a:off x="1981201" y="1700808"/>
              <a:ext cx="4048125" cy="936104"/>
              <a:chOff x="1981201" y="1700808"/>
              <a:chExt cx="4048125" cy="936104"/>
            </a:xfrm>
          </p:grpSpPr>
          <p:pic>
            <p:nvPicPr>
              <p:cNvPr id="4" name="תמונה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81201" y="1700808"/>
                <a:ext cx="4048125" cy="819150"/>
              </a:xfrm>
              <a:prstGeom prst="rect">
                <a:avLst/>
              </a:prstGeom>
            </p:spPr>
          </p:pic>
          <p:sp>
            <p:nvSpPr>
              <p:cNvPr id="6" name="מלבן 5"/>
              <p:cNvSpPr/>
              <p:nvPr/>
            </p:nvSpPr>
            <p:spPr>
              <a:xfrm>
                <a:off x="2495600" y="2348880"/>
                <a:ext cx="3533726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8" name="מלבן מעוגל 7"/>
            <p:cNvSpPr/>
            <p:nvPr/>
          </p:nvSpPr>
          <p:spPr>
            <a:xfrm>
              <a:off x="3791744" y="1672815"/>
              <a:ext cx="1872208" cy="42500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1894940" y="4144511"/>
            <a:ext cx="4222056" cy="438448"/>
            <a:chOff x="2001238" y="4058507"/>
            <a:chExt cx="4222056" cy="438448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1238" y="4154055"/>
              <a:ext cx="4222056" cy="342900"/>
            </a:xfrm>
            <a:prstGeom prst="rect">
              <a:avLst/>
            </a:prstGeom>
          </p:spPr>
        </p:pic>
        <p:sp>
          <p:nvSpPr>
            <p:cNvPr id="12" name="מלבן מעוגל 11"/>
            <p:cNvSpPr/>
            <p:nvPr/>
          </p:nvSpPr>
          <p:spPr>
            <a:xfrm>
              <a:off x="3758406" y="4058507"/>
              <a:ext cx="2193577" cy="42500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5" name="מציין מיקום של כותרת תחתונה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371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79408-BE2F-4BCF-AA6F-C5614C24781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מעוגל 9">
            <a:extLst>
              <a:ext uri="{FF2B5EF4-FFF2-40B4-BE49-F238E27FC236}">
                <a16:creationId xmlns:a16="http://schemas.microsoft.com/office/drawing/2014/main" id="{9CA93EBF-D1D4-4BB0-B355-E8D916FC6884}"/>
              </a:ext>
            </a:extLst>
          </p:cNvPr>
          <p:cNvSpPr/>
          <p:nvPr/>
        </p:nvSpPr>
        <p:spPr>
          <a:xfrm>
            <a:off x="212943" y="1386141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2849DA8A-BEAD-4D6F-BA7E-89AEFF96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943" y="139578"/>
            <a:ext cx="7896199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algn="r"/>
            <a:r>
              <a:rPr lang="he-IL" sz="4000" dirty="0">
                <a:solidFill>
                  <a:srgbClr val="002060"/>
                </a:solidFill>
              </a:rPr>
              <a:t>תב"א</a:t>
            </a:r>
            <a:r>
              <a:rPr lang="he-IL" sz="2800" dirty="0">
                <a:solidFill>
                  <a:srgbClr val="002060"/>
                </a:solidFill>
              </a:rPr>
              <a:t> - </a:t>
            </a:r>
            <a:r>
              <a:rPr lang="he-IL" sz="4000" dirty="0">
                <a:solidFill>
                  <a:srgbClr val="002060"/>
                </a:solidFill>
              </a:rPr>
              <a:t>ת</a:t>
            </a:r>
            <a:r>
              <a:rPr lang="he-IL" sz="2800" dirty="0">
                <a:solidFill>
                  <a:srgbClr val="002060"/>
                </a:solidFill>
              </a:rPr>
              <a:t>כנות </a:t>
            </a:r>
            <a:r>
              <a:rPr lang="he-IL" sz="4000" dirty="0">
                <a:solidFill>
                  <a:srgbClr val="002060"/>
                </a:solidFill>
              </a:rPr>
              <a:t>ב</a:t>
            </a:r>
            <a:r>
              <a:rPr lang="he-IL" sz="2800" dirty="0">
                <a:solidFill>
                  <a:srgbClr val="002060"/>
                </a:solidFill>
              </a:rPr>
              <a:t>סביבת ה</a:t>
            </a:r>
            <a:r>
              <a:rPr lang="he-IL" sz="4000" dirty="0">
                <a:solidFill>
                  <a:srgbClr val="002060"/>
                </a:solidFill>
              </a:rPr>
              <a:t>א</a:t>
            </a:r>
            <a:r>
              <a:rPr lang="he-IL" sz="2800" dirty="0">
                <a:solidFill>
                  <a:srgbClr val="002060"/>
                </a:solidFill>
              </a:rPr>
              <a:t>ינטרנט</a:t>
            </a:r>
          </a:p>
        </p:txBody>
      </p:sp>
      <p:sp>
        <p:nvSpPr>
          <p:cNvPr id="11" name="מלבן מעוגל 6">
            <a:extLst>
              <a:ext uri="{FF2B5EF4-FFF2-40B4-BE49-F238E27FC236}">
                <a16:creationId xmlns:a16="http://schemas.microsoft.com/office/drawing/2014/main" id="{F134A627-7A41-43FA-B6C6-1FD783750FCA}"/>
              </a:ext>
            </a:extLst>
          </p:cNvPr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7">
            <a:extLst>
              <a:ext uri="{FF2B5EF4-FFF2-40B4-BE49-F238E27FC236}">
                <a16:creationId xmlns:a16="http://schemas.microsoft.com/office/drawing/2014/main" id="{DAE06F0F-A6D4-4ED1-A665-5103292C0039}"/>
              </a:ext>
            </a:extLst>
          </p:cNvPr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10">
            <a:extLst>
              <a:ext uri="{FF2B5EF4-FFF2-40B4-BE49-F238E27FC236}">
                <a16:creationId xmlns:a16="http://schemas.microsoft.com/office/drawing/2014/main" id="{B2F8C074-7470-4D7C-B75F-6CB1383D9259}"/>
              </a:ext>
            </a:extLst>
          </p:cNvPr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Google Shape;11;p2">
            <a:extLst>
              <a:ext uri="{FF2B5EF4-FFF2-40B4-BE49-F238E27FC236}">
                <a16:creationId xmlns:a16="http://schemas.microsoft.com/office/drawing/2014/main" id="{0D670E4B-9D27-44F0-84FD-317D2464CE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5907" y="2968384"/>
            <a:ext cx="12192000" cy="703645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 dirty="0"/>
              <a:t>מדעי המחשב – </a:t>
            </a:r>
            <a:r>
              <a:rPr lang="he-IL" dirty="0" err="1"/>
              <a:t>תב"א</a:t>
            </a:r>
            <a:endParaRPr lang="he-IL" dirty="0"/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1C633336-C601-4F27-ABD2-EF796066B4DA}"/>
              </a:ext>
            </a:extLst>
          </p:cNvPr>
          <p:cNvSpPr txBox="1">
            <a:spLocks/>
          </p:cNvSpPr>
          <p:nvPr/>
        </p:nvSpPr>
        <p:spPr bwMode="auto">
          <a:xfrm>
            <a:off x="0" y="3573096"/>
            <a:ext cx="12191999" cy="72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he-IL"/>
            </a:defPPr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kumimoji="0"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9144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3716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18288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שם המורה:</a:t>
            </a:r>
            <a:r>
              <a:rPr lang="en-US" dirty="0"/>
              <a:t> </a:t>
            </a:r>
            <a:r>
              <a:rPr lang="he-IL" dirty="0"/>
              <a:t>הילה קדמן </a:t>
            </a:r>
          </a:p>
        </p:txBody>
      </p:sp>
      <p:sp>
        <p:nvSpPr>
          <p:cNvPr id="16" name="מלבן מעוגל 8">
            <a:extLst>
              <a:ext uri="{FF2B5EF4-FFF2-40B4-BE49-F238E27FC236}">
                <a16:creationId xmlns:a16="http://schemas.microsoft.com/office/drawing/2014/main" id="{3F960A06-DFD3-474E-BE62-A9B58C16E579}"/>
              </a:ext>
            </a:extLst>
          </p:cNvPr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B5EFA0-EB3F-41AC-9612-8950E13046D9}"/>
              </a:ext>
            </a:extLst>
          </p:cNvPr>
          <p:cNvSpPr txBox="1"/>
          <p:nvPr/>
        </p:nvSpPr>
        <p:spPr>
          <a:xfrm>
            <a:off x="452049" y="6316882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blog.csit.org.il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MyBlog.aspx?BlogID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=33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81DDD9-77C7-40EE-86AE-0581B0BA6955}"/>
              </a:ext>
            </a:extLst>
          </p:cNvPr>
          <p:cNvSpPr/>
          <p:nvPr/>
        </p:nvSpPr>
        <p:spPr>
          <a:xfrm>
            <a:off x="2063552" y="1583845"/>
            <a:ext cx="8312858" cy="1503864"/>
          </a:xfrm>
          <a:prstGeom prst="rect">
            <a:avLst/>
          </a:prstGeom>
        </p:spPr>
        <p:txBody>
          <a:bodyPr spcFirstLastPara="1" vert="horz" wrap="square" lIns="36000" tIns="36000" rIns="36000" bIns="36000" anchor="ctr" anchorCtr="0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he-IL" sz="44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יצירת מסד נתונים</a:t>
            </a:r>
            <a:br>
              <a:rPr lang="he-IL" sz="44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en-US" sz="44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Visual Studio 2017</a:t>
            </a:r>
          </a:p>
        </p:txBody>
      </p:sp>
    </p:spTree>
    <p:extLst>
      <p:ext uri="{BB962C8B-B14F-4D97-AF65-F5344CB8AC3E}">
        <p14:creationId xmlns:p14="http://schemas.microsoft.com/office/powerpoint/2010/main" val="286346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שמירת הטבלה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לחיצה על </a:t>
            </a:r>
            <a:r>
              <a:rPr lang="en-US" dirty="0"/>
              <a:t>update</a:t>
            </a:r>
            <a:r>
              <a:rPr lang="he-IL" dirty="0"/>
              <a:t> </a:t>
            </a:r>
          </a:p>
          <a:p>
            <a:br>
              <a:rPr lang="en-US" dirty="0"/>
            </a:br>
            <a:endParaRPr lang="he-IL" dirty="0"/>
          </a:p>
          <a:p>
            <a:r>
              <a:rPr lang="he-IL" dirty="0"/>
              <a:t>ונסיים בלחיצה על  </a:t>
            </a:r>
            <a:r>
              <a:rPr lang="en-US" dirty="0"/>
              <a:t>Update Database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916832"/>
            <a:ext cx="2495550" cy="1009650"/>
          </a:xfrm>
          <a:prstGeom prst="rect">
            <a:avLst/>
          </a:prstGeom>
        </p:spPr>
      </p:pic>
      <p:sp>
        <p:nvSpPr>
          <p:cNvPr id="7" name="מלבן מעוגל 6"/>
          <p:cNvSpPr/>
          <p:nvPr/>
        </p:nvSpPr>
        <p:spPr>
          <a:xfrm>
            <a:off x="2456639" y="1916832"/>
            <a:ext cx="936104" cy="28803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קבוצה 7"/>
          <p:cNvGrpSpPr/>
          <p:nvPr/>
        </p:nvGrpSpPr>
        <p:grpSpPr>
          <a:xfrm>
            <a:off x="2924691" y="3717032"/>
            <a:ext cx="5040544" cy="2859612"/>
            <a:chOff x="0" y="0"/>
            <a:chExt cx="2832735" cy="1923415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32735" cy="1923415"/>
            </a:xfrm>
            <a:prstGeom prst="rect">
              <a:avLst/>
            </a:prstGeom>
          </p:spPr>
        </p:pic>
        <p:sp>
          <p:nvSpPr>
            <p:cNvPr id="10" name="מלבן מעוגל 9"/>
            <p:cNvSpPr/>
            <p:nvPr/>
          </p:nvSpPr>
          <p:spPr>
            <a:xfrm>
              <a:off x="1806855" y="1682496"/>
              <a:ext cx="534009" cy="197511"/>
            </a:xfrm>
            <a:prstGeom prst="roundRect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440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נלחץ על ריענון בחלון </a:t>
            </a:r>
            <a:r>
              <a:rPr lang="en-US" dirty="0"/>
              <a:t>Server Explorer</a:t>
            </a:r>
            <a:endParaRPr lang="he-IL" dirty="0"/>
          </a:p>
          <a:p>
            <a:r>
              <a:rPr lang="he-IL" dirty="0"/>
              <a:t>והטבלה תופיע ברשימת הטבלאות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5" y="2564904"/>
            <a:ext cx="3345063" cy="2218180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3143672" y="2924944"/>
            <a:ext cx="360040" cy="36004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4276143" y="4293096"/>
            <a:ext cx="1099777" cy="28803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590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מילוי שדות הטבלה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לפני שמתחילים!!!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r>
              <a:rPr lang="he-IL" sz="2000" dirty="0"/>
              <a:t>אם קבענו מספר תווים קטן מדי לשדה טקסט בטבלה, ניסיון לרשום שם ערך שמכיל יותר תווים יגרום לשגיאה.</a:t>
            </a:r>
          </a:p>
          <a:p>
            <a:r>
              <a:rPr lang="he-IL" sz="2000" dirty="0"/>
              <a:t>כדי לאפשר שינויים בהגדרות של מסד הנתונים, נבחר:  </a:t>
            </a:r>
            <a:r>
              <a:rPr lang="en-US" sz="2000" dirty="0"/>
              <a:t>Tools &gt;&gt; Options</a:t>
            </a:r>
            <a:endParaRPr lang="he-IL" sz="2000" dirty="0"/>
          </a:p>
          <a:p>
            <a:r>
              <a:rPr lang="he-IL" sz="2000" dirty="0"/>
              <a:t>נמחק את הסימן שליד:</a:t>
            </a:r>
            <a:r>
              <a:rPr lang="en-US" sz="2000" dirty="0"/>
              <a:t> </a:t>
            </a:r>
            <a:r>
              <a:rPr lang="he-IL" sz="2000" dirty="0"/>
              <a:t>מנע שמירת שינויים שמחייבים הגדרה מחדש של הטבלה</a:t>
            </a:r>
            <a:br>
              <a:rPr lang="en-US" sz="2000" dirty="0"/>
            </a:br>
            <a:r>
              <a:rPr lang="he-IL" sz="2000" dirty="0"/>
              <a:t>			</a:t>
            </a:r>
            <a:r>
              <a:rPr lang="en-US" sz="2000" dirty="0"/>
              <a:t>Prevent saving changes that require table re-creation</a:t>
            </a:r>
            <a:r>
              <a:rPr lang="he-IL" sz="2000" dirty="0"/>
              <a:t> </a:t>
            </a:r>
            <a:r>
              <a:rPr lang="he-IL" sz="2000" dirty="0">
                <a:sym typeface="Wingdings" panose="05000000000000000000" pitchFamily="2" charset="2"/>
              </a:rPr>
              <a:t></a:t>
            </a:r>
          </a:p>
          <a:p>
            <a:endParaRPr lang="he-IL" sz="2000" dirty="0">
              <a:sym typeface="Wingdings" panose="05000000000000000000" pitchFamily="2" charset="2"/>
            </a:endParaRPr>
          </a:p>
          <a:p>
            <a:r>
              <a:rPr lang="he-IL" sz="2000" dirty="0">
                <a:sym typeface="Wingdings" panose="05000000000000000000" pitchFamily="2" charset="2"/>
              </a:rPr>
              <a:t>נאשר ב- </a:t>
            </a:r>
            <a:r>
              <a:rPr lang="en-US" sz="2000" dirty="0">
                <a:sym typeface="Wingdings" panose="05000000000000000000" pitchFamily="2" charset="2"/>
              </a:rPr>
              <a:t>OK</a:t>
            </a:r>
            <a:endParaRPr lang="he-IL" sz="2000" dirty="0">
              <a:sym typeface="Wingdings" panose="05000000000000000000" pitchFamily="2" charset="2"/>
            </a:endParaRPr>
          </a:p>
          <a:p>
            <a:endParaRPr lang="he-IL" sz="2000" dirty="0">
              <a:sym typeface="Wingdings" panose="05000000000000000000" pitchFamily="2" charset="2"/>
            </a:endParaRPr>
          </a:p>
          <a:p>
            <a:r>
              <a:rPr lang="he-IL" sz="2000" dirty="0">
                <a:sym typeface="Wingdings" panose="05000000000000000000" pitchFamily="2" charset="2"/>
              </a:rPr>
              <a:t>עתה נוכל לשנות את הגדרות הטבלה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he-IL" sz="2000" dirty="0">
                <a:sym typeface="Wingdings" panose="05000000000000000000" pitchFamily="2" charset="2"/>
              </a:rPr>
              <a:t>לפי הצורך</a:t>
            </a:r>
            <a:endParaRPr lang="he-IL" sz="2000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767408" y="3140968"/>
            <a:ext cx="5688632" cy="3384376"/>
            <a:chOff x="855645" y="3373120"/>
            <a:chExt cx="5940425" cy="3484880"/>
          </a:xfrm>
        </p:grpSpPr>
        <p:pic>
          <p:nvPicPr>
            <p:cNvPr id="4" name="תמונה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5645" y="3373120"/>
              <a:ext cx="5940425" cy="3484880"/>
            </a:xfrm>
            <a:prstGeom prst="rect">
              <a:avLst/>
            </a:prstGeom>
          </p:spPr>
        </p:pic>
        <p:grpSp>
          <p:nvGrpSpPr>
            <p:cNvPr id="5" name="קבוצה 4"/>
            <p:cNvGrpSpPr/>
            <p:nvPr/>
          </p:nvGrpSpPr>
          <p:grpSpPr>
            <a:xfrm>
              <a:off x="1029754" y="4320804"/>
              <a:ext cx="2209166" cy="1250318"/>
              <a:chOff x="0" y="0"/>
              <a:chExt cx="2209190" cy="1250900"/>
            </a:xfrm>
          </p:grpSpPr>
          <p:sp>
            <p:nvSpPr>
              <p:cNvPr id="6" name="מלבן מעוגל 5"/>
              <p:cNvSpPr/>
              <p:nvPr/>
            </p:nvSpPr>
            <p:spPr>
              <a:xfrm>
                <a:off x="0" y="0"/>
                <a:ext cx="892454" cy="146304"/>
              </a:xfrm>
              <a:prstGeom prst="round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7" name="מלבן מעוגל 6"/>
              <p:cNvSpPr/>
              <p:nvPr/>
            </p:nvSpPr>
            <p:spPr>
              <a:xfrm>
                <a:off x="358445" y="724205"/>
                <a:ext cx="1272845" cy="146304"/>
              </a:xfrm>
              <a:prstGeom prst="round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8" name="מלבן מעוגל 7"/>
              <p:cNvSpPr/>
              <p:nvPr/>
            </p:nvSpPr>
            <p:spPr>
              <a:xfrm>
                <a:off x="2026310" y="1053389"/>
                <a:ext cx="182880" cy="19751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</p:grpSp>
      </p:grp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23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שינוי הגדרות הטבלה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כדי לשנות את הגדרות הטבלה, קליק ימני על שם הטבלה ובחירה </a:t>
            </a:r>
            <a:br>
              <a:rPr lang="en-US" dirty="0"/>
            </a:br>
            <a:r>
              <a:rPr lang="he-IL" dirty="0"/>
              <a:t>ב- </a:t>
            </a:r>
            <a:r>
              <a:rPr lang="en-US" dirty="0"/>
              <a:t>Open Table Definitions</a:t>
            </a:r>
            <a:br>
              <a:rPr lang="en-US" dirty="0"/>
            </a:br>
            <a:endParaRPr lang="he-IL" dirty="0"/>
          </a:p>
          <a:p>
            <a:r>
              <a:rPr lang="he-IL" dirty="0"/>
              <a:t>שינוי הגדרות הטבלה ייעשה</a:t>
            </a:r>
            <a:br>
              <a:rPr lang="en-US" dirty="0"/>
            </a:br>
            <a:r>
              <a:rPr lang="he-IL" b="1" dirty="0"/>
              <a:t>לפני</a:t>
            </a:r>
            <a:r>
              <a:rPr lang="he-IL" dirty="0"/>
              <a:t> הכנסת נתונים לתוכה</a:t>
            </a:r>
            <a:br>
              <a:rPr lang="en-US" dirty="0"/>
            </a:br>
            <a:endParaRPr lang="he-IL" dirty="0"/>
          </a:p>
          <a:p>
            <a:r>
              <a:rPr lang="he-IL" dirty="0"/>
              <a:t>לאחר שינוי ההגדרות, יש לבצע</a:t>
            </a:r>
            <a:br>
              <a:rPr lang="en-US" dirty="0"/>
            </a:br>
            <a:r>
              <a:rPr lang="en-US" dirty="0"/>
              <a:t>update</a:t>
            </a:r>
            <a:r>
              <a:rPr lang="he-IL" dirty="0"/>
              <a:t> כמו ביצירת הטבלה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767408" y="2764618"/>
            <a:ext cx="5048250" cy="3867150"/>
            <a:chOff x="3190875" y="2636912"/>
            <a:chExt cx="5048250" cy="386715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0875" y="2636912"/>
              <a:ext cx="5048250" cy="3867150"/>
            </a:xfrm>
            <a:prstGeom prst="rect">
              <a:avLst/>
            </a:prstGeom>
          </p:spPr>
        </p:pic>
        <p:sp>
          <p:nvSpPr>
            <p:cNvPr id="5" name="מלבן מעוגל 4"/>
            <p:cNvSpPr/>
            <p:nvPr/>
          </p:nvSpPr>
          <p:spPr>
            <a:xfrm>
              <a:off x="3575720" y="4797152"/>
              <a:ext cx="1584176" cy="288032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6672064" y="3933056"/>
              <a:ext cx="1008112" cy="288032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8" name="מציין מיקום של כותרת תחתונה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5654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הכנסת ערכים לטבלה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כדי להכניס ערכים לטבלה, קליק ימני על שם הטבלה ובחירה ב- </a:t>
            </a:r>
            <a:r>
              <a:rPr lang="en-US" dirty="0"/>
              <a:t>Show Table Data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1487488" y="2708920"/>
            <a:ext cx="5095875" cy="3829050"/>
            <a:chOff x="767408" y="2708920"/>
            <a:chExt cx="5095875" cy="3829050"/>
          </a:xfrm>
        </p:grpSpPr>
        <p:grpSp>
          <p:nvGrpSpPr>
            <p:cNvPr id="7" name="קבוצה 6"/>
            <p:cNvGrpSpPr/>
            <p:nvPr/>
          </p:nvGrpSpPr>
          <p:grpSpPr>
            <a:xfrm>
              <a:off x="767408" y="2708920"/>
              <a:ext cx="5095875" cy="3829050"/>
              <a:chOff x="3287689" y="2492896"/>
              <a:chExt cx="5095875" cy="3829050"/>
            </a:xfrm>
          </p:grpSpPr>
          <p:pic>
            <p:nvPicPr>
              <p:cNvPr id="4" name="תמונה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87689" y="2492896"/>
                <a:ext cx="5095875" cy="3829050"/>
              </a:xfrm>
              <a:prstGeom prst="rect">
                <a:avLst/>
              </a:prstGeom>
            </p:spPr>
          </p:pic>
          <p:sp>
            <p:nvSpPr>
              <p:cNvPr id="5" name="מלבן מעוגל 4"/>
              <p:cNvSpPr/>
              <p:nvPr/>
            </p:nvSpPr>
            <p:spPr>
              <a:xfrm>
                <a:off x="3647728" y="4894632"/>
                <a:ext cx="1584176" cy="28803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6" name="מלבן מעוגל 5"/>
            <p:cNvSpPr/>
            <p:nvPr/>
          </p:nvSpPr>
          <p:spPr>
            <a:xfrm>
              <a:off x="4295800" y="4037076"/>
              <a:ext cx="950774" cy="25666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מציין מיקום של כותרת תחתונה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83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הכנסת ערכים לטבלה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07368" y="1568188"/>
            <a:ext cx="8646864" cy="4873752"/>
          </a:xfrm>
        </p:spPr>
        <p:txBody>
          <a:bodyPr>
            <a:normAutofit/>
          </a:bodyPr>
          <a:lstStyle/>
          <a:p>
            <a:r>
              <a:rPr lang="he-IL" dirty="0"/>
              <a:t>הזן נתונים לכל שדה ברשומה. </a:t>
            </a:r>
          </a:p>
          <a:p>
            <a:r>
              <a:rPr lang="he-IL" dirty="0"/>
              <a:t>ההתקדמות לשדה הבא בלחיצה על מקש </a:t>
            </a:r>
            <a:r>
              <a:rPr lang="en-US" dirty="0"/>
              <a:t>tab</a:t>
            </a:r>
            <a:r>
              <a:rPr lang="he-IL" dirty="0"/>
              <a:t> (או בעזרת העכבר).</a:t>
            </a:r>
          </a:p>
          <a:p>
            <a:r>
              <a:rPr lang="he-IL" dirty="0"/>
              <a:t>כשמסיימים להזין נתונים לרשומה עוברים לרשומה הבאה ב- </a:t>
            </a:r>
            <a:r>
              <a:rPr lang="en-US" dirty="0"/>
              <a:t>tab</a:t>
            </a:r>
            <a:r>
              <a:rPr lang="he-IL" dirty="0"/>
              <a:t> (או בעכבר)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r>
              <a:rPr lang="he-IL" dirty="0"/>
              <a:t>סימן הקריאה האדום יישאר כל עוד מזינים נתונים לרשומה הנוכחית.</a:t>
            </a:r>
            <a:br>
              <a:rPr lang="he-IL" dirty="0"/>
            </a:br>
            <a:r>
              <a:rPr lang="he-IL" dirty="0"/>
              <a:t>הסימן יעלם לאחר מעבר</a:t>
            </a:r>
            <a:r>
              <a:rPr lang="he-IL" b="1" dirty="0"/>
              <a:t> לשורה/רשומה הבאה</a:t>
            </a:r>
            <a:endParaRPr lang="he-IL" dirty="0"/>
          </a:p>
          <a:p>
            <a:r>
              <a:rPr lang="he-IL" dirty="0"/>
              <a:t>לא ניתן לצאת מרשומה לפני שסיימנו להזין לתוכה ערכים</a:t>
            </a:r>
          </a:p>
        </p:txBody>
      </p:sp>
      <p:pic>
        <p:nvPicPr>
          <p:cNvPr id="4" name="תמונה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9376" y="3068960"/>
            <a:ext cx="8100156" cy="1872208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091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הכנסת ערכים לטבלה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194272" y="1628800"/>
            <a:ext cx="7350720" cy="4873752"/>
          </a:xfrm>
        </p:spPr>
        <p:txBody>
          <a:bodyPr>
            <a:normAutofit/>
          </a:bodyPr>
          <a:lstStyle/>
          <a:p>
            <a:r>
              <a:rPr lang="he-IL" dirty="0"/>
              <a:t>ניסיון לצאת מהשורה לפני שסיימתם להזין נתונים </a:t>
            </a:r>
            <a:br>
              <a:rPr lang="he-IL" dirty="0"/>
            </a:br>
            <a:r>
              <a:rPr lang="he-IL" dirty="0"/>
              <a:t>תציג את ההודעה הבאה: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en-US" dirty="0"/>
          </a:p>
          <a:p>
            <a:r>
              <a:rPr lang="he-IL" dirty="0"/>
              <a:t>שמירת הרשומות בטבלה נעשית בצורה אוטומטית, </a:t>
            </a:r>
            <a:br>
              <a:rPr lang="en-US" dirty="0"/>
            </a:br>
            <a:r>
              <a:rPr lang="he-IL" dirty="0"/>
              <a:t>ואין צורך לשמור את הטבלה.</a:t>
            </a:r>
            <a:endParaRPr lang="en-US" dirty="0"/>
          </a:p>
        </p:txBody>
      </p:sp>
      <p:pic>
        <p:nvPicPr>
          <p:cNvPr id="5" name="תמונה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54200"/>
            <a:ext cx="4320480" cy="2520280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3365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מחיקת רשומה בטבלה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he-I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559496" y="1502966"/>
            <a:ext cx="7422728" cy="5213176"/>
          </a:xfrm>
        </p:spPr>
        <p:txBody>
          <a:bodyPr>
            <a:normAutofit/>
          </a:bodyPr>
          <a:lstStyle/>
          <a:p>
            <a:r>
              <a:rPr lang="he-IL" dirty="0"/>
              <a:t>למחיקת רשומה - קליק ימני על השדה השמאלי ביותר ברשומה </a:t>
            </a:r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  <a:p>
            <a:r>
              <a:rPr lang="he-IL" dirty="0"/>
              <a:t>בחירה ב- </a:t>
            </a:r>
            <a:r>
              <a:rPr lang="en-US" dirty="0"/>
              <a:t>delete</a:t>
            </a:r>
            <a:r>
              <a:rPr lang="he-IL" dirty="0"/>
              <a:t> תגרום להופעת האזהרה.</a:t>
            </a:r>
          </a:p>
          <a:p>
            <a:pPr marL="0" indent="0">
              <a:buNone/>
            </a:pPr>
            <a:r>
              <a:rPr lang="he-IL" dirty="0"/>
              <a:t> 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אישור המחיקה יגרום למחיקתה מהטבלה.</a:t>
            </a:r>
          </a:p>
          <a:p>
            <a:r>
              <a:rPr lang="he-IL" sz="1800" dirty="0"/>
              <a:t>אם נקבע שדה מפתח מספרי, המספר יעלם מהרשימה וניתן יהיה להשתמש במספר זה שוב.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445080"/>
            <a:ext cx="4536504" cy="2041427"/>
          </a:xfrm>
          <a:prstGeom prst="rect">
            <a:avLst/>
          </a:prstGeom>
        </p:spPr>
      </p:pic>
      <p:grpSp>
        <p:nvGrpSpPr>
          <p:cNvPr id="7" name="קבוצה 6"/>
          <p:cNvGrpSpPr/>
          <p:nvPr/>
        </p:nvGrpSpPr>
        <p:grpSpPr>
          <a:xfrm>
            <a:off x="585079" y="1502966"/>
            <a:ext cx="5664537" cy="1213237"/>
            <a:chOff x="585079" y="1502966"/>
            <a:chExt cx="5664537" cy="1213237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416" y="2249478"/>
              <a:ext cx="5410200" cy="466725"/>
            </a:xfrm>
            <a:prstGeom prst="rect">
              <a:avLst/>
            </a:prstGeom>
          </p:spPr>
        </p:pic>
        <p:grpSp>
          <p:nvGrpSpPr>
            <p:cNvPr id="12" name="קבוצה 11"/>
            <p:cNvGrpSpPr/>
            <p:nvPr/>
          </p:nvGrpSpPr>
          <p:grpSpPr>
            <a:xfrm>
              <a:off x="585079" y="1502966"/>
              <a:ext cx="1368152" cy="957660"/>
              <a:chOff x="-999170" y="1259173"/>
              <a:chExt cx="1368152" cy="957660"/>
            </a:xfrm>
          </p:grpSpPr>
          <p:cxnSp>
            <p:nvCxnSpPr>
              <p:cNvPr id="10" name="מחבר חץ ישר 9"/>
              <p:cNvCxnSpPr/>
              <p:nvPr/>
            </p:nvCxnSpPr>
            <p:spPr>
              <a:xfrm>
                <a:off x="-456801" y="1784785"/>
                <a:ext cx="0" cy="43204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-999170" y="1259173"/>
                <a:ext cx="1368152" cy="52322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70000"/>
                    <a:satMod val="150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right klick here to delete</a:t>
                </a:r>
                <a:endParaRPr lang="he-IL" sz="14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7633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משימה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e-IL" dirty="0"/>
              <a:t>בנו טבלה שתתאים לטופס הרישום שיצרתם באתר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עברו לתצוגת הנתונים ומלאו לפחות 10 רשומות במידע מגוון</a:t>
            </a:r>
          </a:p>
          <a:p>
            <a:pPr marL="457200" indent="-457200">
              <a:buFont typeface="+mj-lt"/>
              <a:buAutoNum type="arabicPeriod"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מידע מגוון - כתובות דוא"ל, קידומות טל', גילאים, מגדר, תחביבים וכד' שונים מרשומה לרשומה</a:t>
            </a:r>
            <a:br>
              <a:rPr lang="en-US" dirty="0"/>
            </a:br>
            <a:r>
              <a:rPr lang="he-IL" dirty="0"/>
              <a:t>כך שהפעלת שאילתות על הטבלה תיתן תמיד תוצאה.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221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765644" y="1196752"/>
            <a:ext cx="232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השלב הבא:</a:t>
            </a:r>
          </a:p>
        </p:txBody>
      </p:sp>
      <p:sp>
        <p:nvSpPr>
          <p:cNvPr id="5" name="מלבן 4"/>
          <p:cNvSpPr/>
          <p:nvPr/>
        </p:nvSpPr>
        <p:spPr>
          <a:xfrm>
            <a:off x="1454324" y="2996952"/>
            <a:ext cx="88264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שאילתות הצגה - </a:t>
            </a:r>
            <a:r>
              <a:rPr lang="en-US" sz="66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select</a:t>
            </a:r>
            <a:endParaRPr lang="he-IL" sz="6600" b="1" dirty="0">
              <a:ln w="12700">
                <a:noFill/>
                <a:prstDash val="solid"/>
              </a:ln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82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הצגת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Server Explorer</a:t>
            </a:r>
            <a:endParaRPr lang="he-I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נפתח את הפרויקט שבניתם</a:t>
            </a:r>
            <a:endParaRPr lang="en-US" dirty="0"/>
          </a:p>
          <a:p>
            <a:r>
              <a:rPr lang="he-IL" dirty="0"/>
              <a:t>בחלון 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en-US" dirty="0"/>
              <a:t>View</a:t>
            </a:r>
            <a:r>
              <a:rPr lang="he-IL" dirty="0"/>
              <a:t>  נבחר ב- </a:t>
            </a:r>
            <a:r>
              <a:rPr lang="en-US" dirty="0"/>
              <a:t>Server Explorer</a:t>
            </a:r>
            <a:endParaRPr lang="he-IL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2855640" y="3079156"/>
            <a:ext cx="5047822" cy="1915840"/>
            <a:chOff x="3431704" y="3079156"/>
            <a:chExt cx="5047822" cy="1915840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1704" y="3079156"/>
              <a:ext cx="5047822" cy="1915840"/>
            </a:xfrm>
            <a:prstGeom prst="rect">
              <a:avLst/>
            </a:prstGeom>
          </p:spPr>
        </p:pic>
        <p:sp>
          <p:nvSpPr>
            <p:cNvPr id="7" name="מלבן מעוגל 6"/>
            <p:cNvSpPr/>
            <p:nvPr/>
          </p:nvSpPr>
          <p:spPr>
            <a:xfrm>
              <a:off x="4511824" y="4293096"/>
              <a:ext cx="1584176" cy="288032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4511824" y="3088462"/>
              <a:ext cx="576064" cy="36004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854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5">
            <a:extLst>
              <a:ext uri="{FF2B5EF4-FFF2-40B4-BE49-F238E27FC236}">
                <a16:creationId xmlns:a16="http://schemas.microsoft.com/office/drawing/2014/main" id="{C144794A-3667-4F70-ACBC-540B374C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4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31" y="4149080"/>
            <a:ext cx="4790059" cy="201622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he-I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קליק ימני על </a:t>
            </a:r>
            <a:r>
              <a:rPr lang="en-US" dirty="0"/>
              <a:t>Data Connection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he-IL" dirty="0"/>
              <a:t>ונבחר ב- </a:t>
            </a:r>
            <a:r>
              <a:rPr lang="en-US" dirty="0"/>
              <a:t>Add Connection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441869"/>
            <a:ext cx="2705100" cy="1647825"/>
          </a:xfrm>
          <a:prstGeom prst="rect">
            <a:avLst/>
          </a:prstGeom>
        </p:spPr>
      </p:pic>
      <p:sp>
        <p:nvSpPr>
          <p:cNvPr id="5" name="מלבן מעוגל 4"/>
          <p:cNvSpPr/>
          <p:nvPr/>
        </p:nvSpPr>
        <p:spPr>
          <a:xfrm>
            <a:off x="2423592" y="2233956"/>
            <a:ext cx="1584176" cy="28803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783632" y="5445224"/>
            <a:ext cx="1224136" cy="193349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267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בחלון </a:t>
            </a:r>
            <a:r>
              <a:rPr lang="en-US" dirty="0"/>
              <a:t>Add Connection</a:t>
            </a:r>
            <a:endParaRPr lang="he-IL" dirty="0"/>
          </a:p>
          <a:p>
            <a:r>
              <a:rPr lang="he-IL" dirty="0"/>
              <a:t>נלחץ על </a:t>
            </a:r>
            <a:r>
              <a:rPr lang="en-US" dirty="0"/>
              <a:t>Change</a:t>
            </a:r>
            <a:endParaRPr lang="he-IL" dirty="0"/>
          </a:p>
          <a:p>
            <a:r>
              <a:rPr lang="he-IL" dirty="0"/>
              <a:t>נבחר סוג מסד הנתונים</a:t>
            </a:r>
            <a:r>
              <a:rPr lang="en-US" dirty="0"/>
              <a:t>:</a:t>
            </a:r>
            <a:br>
              <a:rPr lang="en-US" dirty="0"/>
            </a:br>
            <a:r>
              <a:rPr lang="en-US" sz="1800" dirty="0"/>
              <a:t>Microsoft SQL Server </a:t>
            </a:r>
            <a:r>
              <a:rPr lang="en-US" sz="1800" dirty="0" err="1"/>
              <a:t>DataBase</a:t>
            </a:r>
            <a:r>
              <a:rPr lang="en-US" sz="1800" dirty="0"/>
              <a:t> File</a:t>
            </a:r>
            <a:endParaRPr lang="he-IL" dirty="0"/>
          </a:p>
          <a:p>
            <a:r>
              <a:rPr lang="he-IL" dirty="0"/>
              <a:t>נאשר ב- </a:t>
            </a:r>
            <a:r>
              <a:rPr lang="en-US" dirty="0"/>
              <a:t>OK</a:t>
            </a:r>
            <a:endParaRPr lang="he-IL" dirty="0"/>
          </a:p>
          <a:p>
            <a:endParaRPr lang="he-IL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1127448" y="1612776"/>
            <a:ext cx="3042917" cy="3701008"/>
            <a:chOff x="2028315" y="1600200"/>
            <a:chExt cx="3042917" cy="3701008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8315" y="1600200"/>
              <a:ext cx="3042917" cy="3701008"/>
            </a:xfrm>
            <a:prstGeom prst="rect">
              <a:avLst/>
            </a:prstGeom>
          </p:spPr>
        </p:pic>
        <p:sp>
          <p:nvSpPr>
            <p:cNvPr id="7" name="מלבן מעוגל 6"/>
            <p:cNvSpPr/>
            <p:nvPr/>
          </p:nvSpPr>
          <p:spPr>
            <a:xfrm>
              <a:off x="4375177" y="2478596"/>
              <a:ext cx="640704" cy="23032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4511824" y="3463280"/>
            <a:ext cx="3554338" cy="2776061"/>
            <a:chOff x="5375920" y="3789041"/>
            <a:chExt cx="3554338" cy="2776061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5920" y="3789041"/>
              <a:ext cx="3554338" cy="2776061"/>
            </a:xfrm>
            <a:prstGeom prst="rect">
              <a:avLst/>
            </a:prstGeom>
          </p:spPr>
        </p:pic>
        <p:sp>
          <p:nvSpPr>
            <p:cNvPr id="6" name="מלבן מעוגל 5"/>
            <p:cNvSpPr/>
            <p:nvPr/>
          </p:nvSpPr>
          <p:spPr>
            <a:xfrm>
              <a:off x="5445363" y="4653136"/>
              <a:ext cx="1658749" cy="21602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7515379" y="6242706"/>
              <a:ext cx="640704" cy="23032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מציין מיקום של כותרת תחתונה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501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651304" cy="5213176"/>
          </a:xfrm>
        </p:spPr>
        <p:txBody>
          <a:bodyPr>
            <a:normAutofit/>
          </a:bodyPr>
          <a:lstStyle/>
          <a:p>
            <a:r>
              <a:rPr lang="he-IL" dirty="0"/>
              <a:t>כדי לקשר למסד נתונים נלחץ על </a:t>
            </a:r>
            <a:r>
              <a:rPr lang="en-US" dirty="0"/>
              <a:t>Browse</a:t>
            </a:r>
            <a:endParaRPr lang="he-IL" dirty="0"/>
          </a:p>
          <a:p>
            <a:r>
              <a:rPr lang="he-IL" dirty="0"/>
              <a:t>נחפש תיקייה בשם </a:t>
            </a:r>
            <a:r>
              <a:rPr lang="en-US" dirty="0" err="1"/>
              <a:t>App_Data</a:t>
            </a:r>
            <a:br>
              <a:rPr lang="en-US" dirty="0"/>
            </a:br>
            <a:r>
              <a:rPr lang="he-IL" dirty="0"/>
              <a:t>בתיקיית האתר</a:t>
            </a:r>
            <a:br>
              <a:rPr lang="en-US" dirty="0"/>
            </a:b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		אם מסד הנתונים שלנו כבר קיים בתיקייה זו, נבחר בו.</a:t>
            </a:r>
            <a:br>
              <a:rPr lang="en-US" dirty="0"/>
            </a:br>
            <a:r>
              <a:rPr lang="he-IL" dirty="0"/>
              <a:t>		אם לא קיים נרשום את שם מסד הנתונים </a:t>
            </a:r>
            <a:br>
              <a:rPr lang="en-US" dirty="0"/>
            </a:br>
            <a:r>
              <a:rPr lang="he-IL" dirty="0"/>
              <a:t>		ונאשר ב- </a:t>
            </a:r>
            <a:r>
              <a:rPr lang="en-US" dirty="0"/>
              <a:t>OK</a:t>
            </a:r>
            <a:endParaRPr lang="he-IL" dirty="0"/>
          </a:p>
        </p:txBody>
      </p:sp>
      <p:grpSp>
        <p:nvGrpSpPr>
          <p:cNvPr id="15" name="קבוצה 14"/>
          <p:cNvGrpSpPr/>
          <p:nvPr/>
        </p:nvGrpSpPr>
        <p:grpSpPr>
          <a:xfrm>
            <a:off x="1487488" y="1572075"/>
            <a:ext cx="2728440" cy="3340973"/>
            <a:chOff x="2071419" y="1600202"/>
            <a:chExt cx="2728440" cy="3340973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1419" y="1600202"/>
              <a:ext cx="2728440" cy="3340973"/>
            </a:xfrm>
            <a:prstGeom prst="rect">
              <a:avLst/>
            </a:prstGeom>
          </p:spPr>
        </p:pic>
        <p:sp>
          <p:nvSpPr>
            <p:cNvPr id="5" name="מלבן מעוגל 4"/>
            <p:cNvSpPr/>
            <p:nvPr/>
          </p:nvSpPr>
          <p:spPr>
            <a:xfrm>
              <a:off x="3807654" y="2796075"/>
              <a:ext cx="574489" cy="207918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5879976" y="2903630"/>
            <a:ext cx="1866900" cy="1666875"/>
            <a:chOff x="5519936" y="3466016"/>
            <a:chExt cx="1866900" cy="1666875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9936" y="3466016"/>
              <a:ext cx="1866900" cy="1666875"/>
            </a:xfrm>
            <a:prstGeom prst="rect">
              <a:avLst/>
            </a:prstGeom>
          </p:spPr>
        </p:pic>
        <p:sp>
          <p:nvSpPr>
            <p:cNvPr id="10" name="מלבן מעוגל 9"/>
            <p:cNvSpPr/>
            <p:nvPr/>
          </p:nvSpPr>
          <p:spPr>
            <a:xfrm>
              <a:off x="6023992" y="4299452"/>
              <a:ext cx="1008112" cy="281676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661987" y="5877272"/>
            <a:ext cx="2638425" cy="590550"/>
            <a:chOff x="2071418" y="5538782"/>
            <a:chExt cx="2638425" cy="590550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1418" y="5538782"/>
              <a:ext cx="2638425" cy="590550"/>
            </a:xfrm>
            <a:prstGeom prst="rect">
              <a:avLst/>
            </a:prstGeom>
          </p:spPr>
        </p:pic>
        <p:sp>
          <p:nvSpPr>
            <p:cNvPr id="11" name="מלבן מעוגל 10"/>
            <p:cNvSpPr/>
            <p:nvPr/>
          </p:nvSpPr>
          <p:spPr>
            <a:xfrm>
              <a:off x="2986725" y="5693219"/>
              <a:ext cx="1008112" cy="281676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מציין מיקום של כותרת תחתונה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85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5069160"/>
          </a:xfrm>
        </p:spPr>
        <p:txBody>
          <a:bodyPr>
            <a:normAutofit/>
          </a:bodyPr>
          <a:lstStyle/>
          <a:p>
            <a:endParaRPr lang="he-IL" dirty="0"/>
          </a:p>
          <a:p>
            <a:r>
              <a:rPr lang="he-IL" dirty="0"/>
              <a:t>אם יצרנו מסד נתונים חדש, תתקבל הודעה שפירושה:</a:t>
            </a:r>
            <a:br>
              <a:rPr lang="en-US" dirty="0"/>
            </a:br>
            <a:r>
              <a:rPr lang="he-IL" dirty="0"/>
              <a:t>מסד נתונים בשם זה לא קיים</a:t>
            </a:r>
            <a:r>
              <a:rPr lang="en-US" dirty="0"/>
              <a:t> </a:t>
            </a:r>
            <a:r>
              <a:rPr lang="he-IL" dirty="0"/>
              <a:t>האם ליצור אותו?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ונאשר ב- כן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7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905548"/>
            <a:ext cx="4392761" cy="20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467600" cy="5069160"/>
          </a:xfrm>
        </p:spPr>
        <p:txBody>
          <a:bodyPr>
            <a:normAutofit/>
          </a:bodyPr>
          <a:lstStyle/>
          <a:p>
            <a:r>
              <a:rPr lang="he-IL" dirty="0"/>
              <a:t>מסד הנתונים נוצר באתר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3791744" y="2564904"/>
            <a:ext cx="4017616" cy="2991594"/>
            <a:chOff x="5879977" y="4149080"/>
            <a:chExt cx="1857375" cy="1695450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9977" y="4149080"/>
              <a:ext cx="1857375" cy="1695450"/>
            </a:xfrm>
            <a:prstGeom prst="rect">
              <a:avLst/>
            </a:prstGeom>
          </p:spPr>
        </p:pic>
        <p:sp>
          <p:nvSpPr>
            <p:cNvPr id="7" name="מלבן מעוגל 6"/>
            <p:cNvSpPr/>
            <p:nvPr/>
          </p:nvSpPr>
          <p:spPr>
            <a:xfrm>
              <a:off x="6550904" y="5178035"/>
              <a:ext cx="1129272" cy="25446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8" name="מציין מיקום של כותרת תחתונה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7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יצירת מסד נתונים באתר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שם מסד הנתונים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שם מסד הנתונים יהיה בשפה האנגלית, ללא תווי רווח</a:t>
            </a:r>
            <a:br>
              <a:rPr lang="en-US" dirty="0"/>
            </a:br>
            <a:endParaRPr lang="he-IL" dirty="0"/>
          </a:p>
          <a:p>
            <a:r>
              <a:rPr lang="he-IL" dirty="0"/>
              <a:t>נקבע מוסכמה ששם מסד הנתונים יסתיים תמיד ב- </a:t>
            </a:r>
            <a:r>
              <a:rPr lang="en-US" dirty="0"/>
              <a:t>DB</a:t>
            </a:r>
            <a:br>
              <a:rPr lang="en-US" dirty="0"/>
            </a:br>
            <a:endParaRPr lang="he-IL" dirty="0"/>
          </a:p>
          <a:p>
            <a:r>
              <a:rPr lang="he-IL" dirty="0"/>
              <a:t>שם המסד שיצרתי הוא   </a:t>
            </a:r>
            <a:r>
              <a:rPr lang="en-US" dirty="0" err="1"/>
              <a:t>usersDB.mdf</a:t>
            </a:r>
            <a:r>
              <a:rPr lang="he-IL" dirty="0"/>
              <a:t>  כלומר טבלת משתמשים</a:t>
            </a:r>
            <a:br>
              <a:rPr lang="en-US" dirty="0"/>
            </a:br>
            <a:endParaRPr lang="he-IL" dirty="0"/>
          </a:p>
          <a:p>
            <a:r>
              <a:rPr lang="he-IL" dirty="0"/>
              <a:t>סיומת הקובץ הוא </a:t>
            </a:r>
            <a:r>
              <a:rPr lang="en-US" dirty="0" err="1"/>
              <a:t>mdf</a:t>
            </a:r>
            <a:r>
              <a:rPr lang="en-US" dirty="0"/>
              <a:t> -</a:t>
            </a:r>
            <a:r>
              <a:rPr lang="he-IL" dirty="0"/>
              <a:t>  עבור </a:t>
            </a:r>
            <a:r>
              <a:rPr lang="en-US" dirty="0"/>
              <a:t>Microsoft Data File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655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1670</TotalTime>
  <Words>1211</Words>
  <Application>Microsoft Office PowerPoint</Application>
  <PresentationFormat>Widescreen</PresentationFormat>
  <Paragraphs>210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Schoolbook</vt:lpstr>
      <vt:lpstr>Varela Round</vt:lpstr>
      <vt:lpstr>Wingdings</vt:lpstr>
      <vt:lpstr>Wingdings 2</vt:lpstr>
      <vt:lpstr>חלון</vt:lpstr>
      <vt:lpstr>PowerPoint Presentation</vt:lpstr>
      <vt:lpstr>תב"א - תכנות בסביבת האינטרנט</vt:lpstr>
      <vt:lpstr>יצירת מסד נתונים באתר הצגת Server Explorer</vt:lpstr>
      <vt:lpstr>יצירת מסד נתונים באתר </vt:lpstr>
      <vt:lpstr>יצירת מסד נתונים באתר</vt:lpstr>
      <vt:lpstr>יצירת מסד נתונים באתר</vt:lpstr>
      <vt:lpstr>יצירת מסד נתונים באתר</vt:lpstr>
      <vt:lpstr>יצירת מסד נתונים באתר</vt:lpstr>
      <vt:lpstr>יצירת מסד נתונים באתר שם מסד הנתונים</vt:lpstr>
      <vt:lpstr>יצירת מסד נתונים באתר שם מסד הנתונים</vt:lpstr>
      <vt:lpstr>יצירת מסד נתונים באתר התקשרות למסד נתונים קיים</vt:lpstr>
      <vt:lpstr>יצירת מסד נתונים באתר הוספת טבלה במסד הנתונים</vt:lpstr>
      <vt:lpstr>יצירת מסד נתונים באתר</vt:lpstr>
      <vt:lpstr>יצירת מסד נתונים באתר הוספת שדות לטבלת הנתונים</vt:lpstr>
      <vt:lpstr>יצירת מסד נתונים באתר שדה מפתח</vt:lpstr>
      <vt:lpstr>יצירת מסד נתונים באתר הוספת שדות לטבלת הנתונים</vt:lpstr>
      <vt:lpstr>יצירת מסד נתונים באתר טבלת המשתמשים</vt:lpstr>
      <vt:lpstr>יצירת מסד נתונים באתר הטבלה בתצוגת קוד</vt:lpstr>
      <vt:lpstr>יצירת מסד נתונים באתר שמירת הטבלה</vt:lpstr>
      <vt:lpstr>יצירת מסד נתונים באתר שמירת הטבלה</vt:lpstr>
      <vt:lpstr>יצירת מסד נתונים באתר</vt:lpstr>
      <vt:lpstr>מילוי שדות הטבלה לפני שמתחילים!!!</vt:lpstr>
      <vt:lpstr>שינוי הגדרות הטבלה</vt:lpstr>
      <vt:lpstr>הכנסת ערכים לטבלה</vt:lpstr>
      <vt:lpstr>הכנסת ערכים לטבלה</vt:lpstr>
      <vt:lpstr>הכנסת ערכים לטבלה</vt:lpstr>
      <vt:lpstr>מחיקת רשומה בטבלה </vt:lpstr>
      <vt:lpstr>משימה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משתנים, קלט, תכנית</dc:title>
  <dc:creator>Hila Kadman</dc:creator>
  <cp:lastModifiedBy>Sivan Shimshila</cp:lastModifiedBy>
  <cp:revision>156</cp:revision>
  <dcterms:created xsi:type="dcterms:W3CDTF">2017-09-05T12:22:36Z</dcterms:created>
  <dcterms:modified xsi:type="dcterms:W3CDTF">2020-05-05T06:12:52Z</dcterms:modified>
</cp:coreProperties>
</file>