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6" r:id="rId2"/>
  </p:sldMasterIdLst>
  <p:notesMasterIdLst>
    <p:notesMasterId r:id="rId28"/>
  </p:notesMasterIdLst>
  <p:sldIdLst>
    <p:sldId id="257" r:id="rId3"/>
    <p:sldId id="262" r:id="rId4"/>
    <p:sldId id="292" r:id="rId5"/>
    <p:sldId id="302" r:id="rId6"/>
    <p:sldId id="288" r:id="rId7"/>
    <p:sldId id="301" r:id="rId8"/>
    <p:sldId id="325" r:id="rId9"/>
    <p:sldId id="326" r:id="rId10"/>
    <p:sldId id="340" r:id="rId11"/>
    <p:sldId id="304" r:id="rId12"/>
    <p:sldId id="305" r:id="rId13"/>
    <p:sldId id="329" r:id="rId14"/>
    <p:sldId id="309" r:id="rId15"/>
    <p:sldId id="341" r:id="rId16"/>
    <p:sldId id="338" r:id="rId17"/>
    <p:sldId id="339" r:id="rId18"/>
    <p:sldId id="330" r:id="rId19"/>
    <p:sldId id="332" r:id="rId20"/>
    <p:sldId id="333" r:id="rId21"/>
    <p:sldId id="334" r:id="rId22"/>
    <p:sldId id="343" r:id="rId23"/>
    <p:sldId id="321" r:id="rId24"/>
    <p:sldId id="344" r:id="rId25"/>
    <p:sldId id="322" r:id="rId26"/>
    <p:sldId id="337" r:id="rId27"/>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8DF"/>
    <a:srgbClr val="FFF6EA"/>
    <a:srgbClr val="D9D5CC"/>
    <a:srgbClr val="F6F5F2"/>
    <a:srgbClr val="D3CEC6"/>
    <a:srgbClr val="C9C1B3"/>
    <a:srgbClr val="12B4BC"/>
    <a:srgbClr val="FF0066"/>
    <a:srgbClr val="00FFFF"/>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464" autoAdjust="0"/>
    <p:restoredTop sz="94660"/>
  </p:normalViewPr>
  <p:slideViewPr>
    <p:cSldViewPr snapToGrid="0" snapToObjects="1">
      <p:cViewPr varScale="1">
        <p:scale>
          <a:sx n="97" d="100"/>
          <a:sy n="97" d="100"/>
        </p:scale>
        <p:origin x="72" y="102"/>
      </p:cViewPr>
      <p:guideLst>
        <p:guide orient="horz" pos="2160"/>
        <p:guide pos="384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cs typeface="Varela Round" panose="00000500000000000000" pitchFamily="2" charset="-79"/>
              </a:defRPr>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cs typeface="Varela Round" panose="00000500000000000000" pitchFamily="2" charset="-79"/>
              </a:defRPr>
            </a:lvl1pPr>
          </a:lstStyle>
          <a:p>
            <a:fld id="{5EC061A6-0796-4DA4-BCCF-C39215C865B3}" type="datetimeFigureOut">
              <a:rPr lang="he-IL" smtClean="0"/>
              <a:pPr/>
              <a:t>י"ב/ניסן/תש"ף</a:t>
            </a:fld>
            <a:endParaRPr lang="he-IL" dirty="0"/>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cs typeface="Varela Round" panose="00000500000000000000" pitchFamily="2" charset="-79"/>
              </a:defRPr>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cs typeface="Varela Round" panose="00000500000000000000" pitchFamily="2" charset="-79"/>
              </a:defRPr>
            </a:lvl1pPr>
          </a:lstStyle>
          <a:p>
            <a:fld id="{E6DF83E7-A828-4E18-9E21-DA925548D1ED}" type="slidenum">
              <a:rPr lang="he-IL" smtClean="0"/>
              <a:pPr/>
              <a:t>‹#›</a:t>
            </a:fld>
            <a:endParaRPr lang="he-IL" dirty="0"/>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Varela Round" panose="00000500000000000000" pitchFamily="2" charset="-79"/>
      </a:defRPr>
    </a:lvl1pPr>
    <a:lvl2pPr marL="457200" algn="r" defTabSz="914400" rtl="1" eaLnBrk="1" latinLnBrk="0" hangingPunct="1">
      <a:defRPr sz="1200" kern="1200">
        <a:solidFill>
          <a:schemeClr val="tx1"/>
        </a:solidFill>
        <a:latin typeface="+mn-lt"/>
        <a:ea typeface="+mn-ea"/>
        <a:cs typeface="Varela Round" panose="00000500000000000000" pitchFamily="2" charset="-79"/>
      </a:defRPr>
    </a:lvl2pPr>
    <a:lvl3pPr marL="914400" algn="r" defTabSz="914400" rtl="1" eaLnBrk="1" latinLnBrk="0" hangingPunct="1">
      <a:defRPr sz="1200" kern="1200">
        <a:solidFill>
          <a:schemeClr val="tx1"/>
        </a:solidFill>
        <a:latin typeface="+mn-lt"/>
        <a:ea typeface="+mn-ea"/>
        <a:cs typeface="Varela Round" panose="00000500000000000000" pitchFamily="2" charset="-79"/>
      </a:defRPr>
    </a:lvl3pPr>
    <a:lvl4pPr marL="1371600" algn="r" defTabSz="914400" rtl="1" eaLnBrk="1" latinLnBrk="0" hangingPunct="1">
      <a:defRPr sz="1200" kern="1200">
        <a:solidFill>
          <a:schemeClr val="tx1"/>
        </a:solidFill>
        <a:latin typeface="+mn-lt"/>
        <a:ea typeface="+mn-ea"/>
        <a:cs typeface="Varela Round" panose="00000500000000000000" pitchFamily="2" charset="-79"/>
      </a:defRPr>
    </a:lvl4pPr>
    <a:lvl5pPr marL="1828800" algn="r" defTabSz="914400" rtl="1" eaLnBrk="1" latinLnBrk="0" hangingPunct="1">
      <a:defRPr sz="1200" kern="1200">
        <a:solidFill>
          <a:schemeClr val="tx1"/>
        </a:solidFill>
        <a:latin typeface="+mn-lt"/>
        <a:ea typeface="+mn-ea"/>
        <a:cs typeface="Varela Round" panose="00000500000000000000" pitchFamily="2" charset="-79"/>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81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6658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9004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0" y="2693988"/>
            <a:ext cx="12190413"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mn-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
        <p:nvSpPr>
          <p:cNvPr id="11" name="מלבן מעוגל 7">
            <a:extLst>
              <a:ext uri="{FF2B5EF4-FFF2-40B4-BE49-F238E27FC236}">
                <a16:creationId xmlns:a16="http://schemas.microsoft.com/office/drawing/2014/main" id="{B4AFF296-E435-456B-88A7-FD44FC635162}"/>
              </a:ext>
            </a:extLst>
          </p:cNvPr>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400" b="1">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0" name="מלבן מעוגל 9"/>
          <p:cNvSpPr/>
          <p:nvPr userDrawn="1"/>
        </p:nvSpPr>
        <p:spPr>
          <a:xfrm>
            <a:off x="-412958" y="764744"/>
            <a:ext cx="1158948"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3" name="מציין מיקום של תמונה 2">
            <a:extLst>
              <a:ext uri="{FF2B5EF4-FFF2-40B4-BE49-F238E27FC236}">
                <a16:creationId xmlns:a16="http://schemas.microsoft.com/office/drawing/2014/main" id="{64B146C4-EED2-4B57-8484-D619778B9E14}"/>
              </a:ext>
            </a:extLst>
          </p:cNvPr>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7C073636-A9CC-46CC-A5B5-C80D3112BC4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5" name="מציין מיקום של תמונה 2">
            <a:extLst>
              <a:ext uri="{FF2B5EF4-FFF2-40B4-BE49-F238E27FC236}">
                <a16:creationId xmlns:a16="http://schemas.microsoft.com/office/drawing/2014/main" id="{4CEC450C-D597-4EB4-A4B8-7D7FF6277A97}"/>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141844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400" b="1">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0" name="מלבן מעוגל 9"/>
          <p:cNvSpPr/>
          <p:nvPr userDrawn="1"/>
        </p:nvSpPr>
        <p:spPr>
          <a:xfrm>
            <a:off x="10170220" y="938559"/>
            <a:ext cx="2190597"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5" name="מציין מיקום של תמונה 2">
            <a:extLst>
              <a:ext uri="{FF2B5EF4-FFF2-40B4-BE49-F238E27FC236}">
                <a16:creationId xmlns:a16="http://schemas.microsoft.com/office/drawing/2014/main" id="{2B4BA0B6-69B0-4331-828B-18DEBDC76E10}"/>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8" name="מציין מיקום של תמונה 2">
            <a:extLst>
              <a:ext uri="{FF2B5EF4-FFF2-40B4-BE49-F238E27FC236}">
                <a16:creationId xmlns:a16="http://schemas.microsoft.com/office/drawing/2014/main" id="{FBCD6E16-20B0-475E-9CDF-01523C3F3E1C}"/>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9" name="מציין מיקום של תמונה 2">
            <a:extLst>
              <a:ext uri="{FF2B5EF4-FFF2-40B4-BE49-F238E27FC236}">
                <a16:creationId xmlns:a16="http://schemas.microsoft.com/office/drawing/2014/main" id="{CF464C56-4BFD-45D5-9DFE-6D1C9EA45370}"/>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20" name="מציין מיקום של תמונה 2">
            <a:extLst>
              <a:ext uri="{FF2B5EF4-FFF2-40B4-BE49-F238E27FC236}">
                <a16:creationId xmlns:a16="http://schemas.microsoft.com/office/drawing/2014/main" id="{129AE4A9-D411-4409-B29E-8B4A85FA65F5}"/>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36420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0" y="2693988"/>
            <a:ext cx="12190413"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mn-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
        <p:nvSpPr>
          <p:cNvPr id="11" name="מלבן מעוגל 7">
            <a:extLst>
              <a:ext uri="{FF2B5EF4-FFF2-40B4-BE49-F238E27FC236}">
                <a16:creationId xmlns:a16="http://schemas.microsoft.com/office/drawing/2014/main" id="{B4AFF296-E435-456B-88A7-FD44FC635162}"/>
              </a:ext>
            </a:extLst>
          </p:cNvPr>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Tree>
    <p:extLst>
      <p:ext uri="{BB962C8B-B14F-4D97-AF65-F5344CB8AC3E}">
        <p14:creationId xmlns:p14="http://schemas.microsoft.com/office/powerpoint/2010/main" val="407368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  </a:t>
            </a:r>
          </a:p>
        </p:txBody>
      </p:sp>
      <p:sp>
        <p:nvSpPr>
          <p:cNvPr id="2" name="כותרת 1"/>
          <p:cNvSpPr>
            <a:spLocks noGrp="1"/>
          </p:cNvSpPr>
          <p:nvPr>
            <p:ph type="ctrTitle"/>
          </p:nvPr>
        </p:nvSpPr>
        <p:spPr>
          <a:xfrm>
            <a:off x="0" y="1640910"/>
            <a:ext cx="12190413" cy="1260000"/>
          </a:xfrm>
          <a:prstGeom prst="rect">
            <a:avLst/>
          </a:prstGeom>
        </p:spPr>
        <p:txBody>
          <a:bodyPr anchor="ctr" anchorCtr="0">
            <a:noAutofit/>
          </a:bodyPr>
          <a:lstStyle>
            <a:lvl1pPr algn="ctr">
              <a:defRPr sz="66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9499907" y="6294300"/>
            <a:ext cx="3049259" cy="2058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12" name="Google Shape;11;p2"/>
          <p:cNvSpPr txBox="1">
            <a:spLocks noGrp="1"/>
          </p:cNvSpPr>
          <p:nvPr>
            <p:ph type="subTitle" idx="1"/>
          </p:nvPr>
        </p:nvSpPr>
        <p:spPr>
          <a:xfrm>
            <a:off x="0" y="2895892"/>
            <a:ext cx="12190413" cy="7652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4000" b="1">
                <a:solidFill>
                  <a:srgbClr val="002060"/>
                </a:solidFill>
                <a:latin typeface="Varela Round" panose="00000500000000000000" pitchFamily="2" charset="-79"/>
                <a:cs typeface="Varela Round" panose="00000500000000000000"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212915" y="3655832"/>
            <a:ext cx="11977498"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anose="00000500000000000000" pitchFamily="2" charset="-79"/>
                <a:ea typeface="+mn-ea"/>
                <a:cs typeface="Varela Round" panose="00000500000000000000"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1565645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  </a:t>
            </a:r>
          </a:p>
        </p:txBody>
      </p:sp>
      <p:sp>
        <p:nvSpPr>
          <p:cNvPr id="2" name="כותרת 1"/>
          <p:cNvSpPr>
            <a:spLocks noGrp="1"/>
          </p:cNvSpPr>
          <p:nvPr>
            <p:ph type="ctrTitle"/>
          </p:nvPr>
        </p:nvSpPr>
        <p:spPr>
          <a:xfrm>
            <a:off x="0" y="1640910"/>
            <a:ext cx="12190413" cy="1260000"/>
          </a:xfrm>
          <a:prstGeom prst="rect">
            <a:avLst/>
          </a:prstGeom>
        </p:spPr>
        <p:txBody>
          <a:bodyPr anchor="ctr" anchorCtr="0">
            <a:noAutofit/>
          </a:bodyPr>
          <a:lstStyle>
            <a:lvl1pPr algn="ctr">
              <a:defRPr sz="66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9499907" y="6294300"/>
            <a:ext cx="3049259" cy="2058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12" name="Google Shape;11;p2"/>
          <p:cNvSpPr txBox="1">
            <a:spLocks noGrp="1"/>
          </p:cNvSpPr>
          <p:nvPr>
            <p:ph type="subTitle" idx="1"/>
          </p:nvPr>
        </p:nvSpPr>
        <p:spPr>
          <a:xfrm>
            <a:off x="0" y="2918493"/>
            <a:ext cx="12190413" cy="64209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200" b="1">
                <a:solidFill>
                  <a:srgbClr val="192A72"/>
                </a:solidFill>
                <a:latin typeface="Varela Round" panose="00000500000000000000" pitchFamily="2" charset="-79"/>
                <a:cs typeface="Varela Round" panose="00000500000000000000"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1894853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0412" cy="720000"/>
          </a:xfrm>
        </p:spPr>
        <p:txBody>
          <a:bodyPr lIns="36000" tIns="0" rIns="36000" bIns="0">
            <a:noAutofit/>
          </a:bodyPr>
          <a:lstStyle>
            <a:lvl1pP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8151380" cy="4680000"/>
          </a:xfrm>
        </p:spPr>
        <p:txBody>
          <a:bodyPr>
            <a:normAutofit/>
          </a:bodyPr>
          <a:lstStyle>
            <a:lvl1pPr>
              <a:lnSpc>
                <a:spcPct val="150000"/>
              </a:lnSpc>
              <a:spcBef>
                <a:spcPts val="0"/>
              </a:spcBef>
              <a:spcAft>
                <a:spcPts val="600"/>
              </a:spcAft>
              <a:defRPr sz="2400">
                <a:solidFill>
                  <a:srgbClr val="002060"/>
                </a:solidFill>
                <a:latin typeface="Varela Round" panose="00000500000000000000" pitchFamily="2" charset="-79"/>
                <a:cs typeface="Varela Round" panose="00000500000000000000" pitchFamily="2" charset="-79"/>
              </a:defRPr>
            </a:lvl1pPr>
            <a:lvl2pPr>
              <a:lnSpc>
                <a:spcPct val="150000"/>
              </a:lnSpc>
              <a:spcBef>
                <a:spcPts val="0"/>
              </a:spcBef>
              <a:spcAft>
                <a:spcPts val="600"/>
              </a:spcAft>
              <a:defRPr sz="2400">
                <a:solidFill>
                  <a:srgbClr val="002060"/>
                </a:solidFill>
                <a:latin typeface="Varela Round" panose="00000500000000000000" pitchFamily="2" charset="-79"/>
                <a:cs typeface="Varela Round" panose="00000500000000000000"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830893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438" y="213094"/>
            <a:ext cx="9640976"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mn-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8" y="1185681"/>
            <a:ext cx="8323992" cy="540000"/>
          </a:xfrm>
        </p:spPr>
        <p:txBody>
          <a:bodyPr anchor="ctr">
            <a:noAutofit/>
          </a:bodyPr>
          <a:lstStyle>
            <a:lvl1pPr marL="185738" indent="0">
              <a:buNone/>
              <a:defRPr sz="3200" b="1">
                <a:solidFill>
                  <a:srgbClr val="12B4BC"/>
                </a:solidFill>
                <a:latin typeface="Varela Round" pitchFamily="2" charset="-79"/>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3"/>
            <a:ext cx="8030918" cy="4152517"/>
          </a:xfrm>
        </p:spPr>
        <p:txBody>
          <a:bodyPr>
            <a:normAutofit/>
          </a:bodyPr>
          <a:lstStyle>
            <a:lvl1pPr marL="439738" indent="-342900">
              <a:lnSpc>
                <a:spcPct val="100000"/>
              </a:lnSpc>
              <a:spcBef>
                <a:spcPts val="0"/>
              </a:spcBef>
              <a:spcAft>
                <a:spcPts val="600"/>
              </a:spcAft>
              <a:defRPr lang="he-IL" sz="2400" kern="1200" dirty="0" smtClean="0">
                <a:solidFill>
                  <a:srgbClr val="002060"/>
                </a:solidFill>
                <a:latin typeface="Varela Round" pitchFamily="2" charset="-79"/>
                <a:ea typeface="+mn-ea"/>
                <a:cs typeface="+mn-cs"/>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3546" y="5699023"/>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28" y="181685"/>
            <a:ext cx="259848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761" y="468418"/>
            <a:ext cx="2968915"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08919" y="6104088"/>
            <a:ext cx="3755104"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Tree>
    <p:extLst>
      <p:ext uri="{BB962C8B-B14F-4D97-AF65-F5344CB8AC3E}">
        <p14:creationId xmlns:p14="http://schemas.microsoft.com/office/powerpoint/2010/main" val="1529551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386" y="1312990"/>
            <a:ext cx="7909488" cy="5224442"/>
          </a:xfrm>
          <a:prstGeom prst="rect">
            <a:avLst/>
          </a:prstGeom>
        </p:spPr>
        <p:txBody>
          <a:bodyPr anchor="ctr">
            <a:noAutofit/>
          </a:bodyPr>
          <a:lstStyle>
            <a:lvl1pPr algn="r">
              <a:defRPr sz="2800">
                <a:solidFill>
                  <a:srgbClr val="192A72"/>
                </a:solidFill>
                <a:latin typeface="Varela Round" panose="00000500000000000000" pitchFamily="2" charset="-79"/>
                <a:cs typeface="+mn-cs"/>
              </a:defRPr>
            </a:lvl1pPr>
          </a:lstStyle>
          <a:p>
            <a:r>
              <a:rPr lang="he-IL" dirty="0"/>
              <a:t>לחץ כדי לערוך פסקת טקסט קצרה של תבנית בסיס</a:t>
            </a:r>
          </a:p>
        </p:txBody>
      </p:sp>
      <p:sp>
        <p:nvSpPr>
          <p:cNvPr id="7" name="מלבן מעוגל 6"/>
          <p:cNvSpPr/>
          <p:nvPr userDrawn="1"/>
        </p:nvSpPr>
        <p:spPr>
          <a:xfrm>
            <a:off x="-910297" y="6189198"/>
            <a:ext cx="3068196"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8" name="מלבן מעוגל 7"/>
          <p:cNvSpPr/>
          <p:nvPr userDrawn="1"/>
        </p:nvSpPr>
        <p:spPr>
          <a:xfrm>
            <a:off x="10081040" y="81723"/>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1" name="מלבן מעוגל 10"/>
          <p:cNvSpPr/>
          <p:nvPr userDrawn="1"/>
        </p:nvSpPr>
        <p:spPr>
          <a:xfrm>
            <a:off x="-2155406" y="6347805"/>
            <a:ext cx="5558412"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9" name="מציין מיקום טקסט 3"/>
          <p:cNvSpPr>
            <a:spLocks noGrp="1"/>
          </p:cNvSpPr>
          <p:nvPr>
            <p:ph type="body" sz="quarter" idx="10" hasCustomPrompt="1"/>
          </p:nvPr>
        </p:nvSpPr>
        <p:spPr>
          <a:xfrm>
            <a:off x="0" y="192531"/>
            <a:ext cx="12190413"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mn-cs"/>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2691597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200"/>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6587" y="66850"/>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50"/>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369" y="639718"/>
            <a:ext cx="11463676" cy="6122933"/>
          </a:xfrm>
        </p:spPr>
        <p:txBody>
          <a:bodyPr/>
          <a:lstStyle>
            <a:lvl1pPr marL="0" indent="0">
              <a:buFontTx/>
              <a:buNone/>
              <a:defRPr>
                <a:solidFill>
                  <a:srgbClr val="192A72"/>
                </a:solidFill>
                <a:latin typeface="Varela Round" panose="00000500000000000000" pitchFamily="2" charset="-79"/>
                <a:cs typeface="+mn-cs"/>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369" y="95349"/>
            <a:ext cx="8073828" cy="400050"/>
          </a:xfrm>
        </p:spPr>
        <p:txBody>
          <a:bodyPr anchor="ctr">
            <a:noAutofit/>
          </a:bodyPr>
          <a:lstStyle>
            <a:lvl1pPr marL="0" indent="0" algn="r">
              <a:buFontTx/>
              <a:buNone/>
              <a:defRPr sz="2400">
                <a:solidFill>
                  <a:srgbClr val="192A72"/>
                </a:solidFill>
                <a:latin typeface="Varela Round" panose="00000500000000000000" pitchFamily="2" charset="-79"/>
                <a:cs typeface="+mn-cs"/>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2507600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0412"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20636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  </a:t>
            </a:r>
          </a:p>
        </p:txBody>
      </p:sp>
      <p:sp>
        <p:nvSpPr>
          <p:cNvPr id="2" name="כותרת 1"/>
          <p:cNvSpPr>
            <a:spLocks noGrp="1"/>
          </p:cNvSpPr>
          <p:nvPr>
            <p:ph type="ctrTitle"/>
          </p:nvPr>
        </p:nvSpPr>
        <p:spPr>
          <a:xfrm>
            <a:off x="0" y="1640910"/>
            <a:ext cx="12190413" cy="1260000"/>
          </a:xfrm>
          <a:prstGeom prst="rect">
            <a:avLst/>
          </a:prstGeom>
        </p:spPr>
        <p:txBody>
          <a:bodyPr anchor="ctr" anchorCtr="0">
            <a:noAutofit/>
          </a:bodyPr>
          <a:lstStyle>
            <a:lvl1pPr algn="ctr">
              <a:defRPr sz="66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9499907" y="6294300"/>
            <a:ext cx="3049259" cy="2058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12" name="Google Shape;11;p2"/>
          <p:cNvSpPr txBox="1">
            <a:spLocks noGrp="1"/>
          </p:cNvSpPr>
          <p:nvPr>
            <p:ph type="subTitle" idx="1"/>
          </p:nvPr>
        </p:nvSpPr>
        <p:spPr>
          <a:xfrm>
            <a:off x="0" y="2895892"/>
            <a:ext cx="12190413" cy="7652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4000" b="1">
                <a:solidFill>
                  <a:srgbClr val="002060"/>
                </a:solidFill>
                <a:latin typeface="Varela Round" panose="00000500000000000000" pitchFamily="2" charset="-79"/>
                <a:cs typeface="Varela Round" panose="00000500000000000000"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212915" y="3655832"/>
            <a:ext cx="11977498"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anose="00000500000000000000" pitchFamily="2" charset="-79"/>
                <a:ea typeface="+mn-ea"/>
                <a:cs typeface="Varela Round" panose="00000500000000000000"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400" b="1">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0" name="מלבן מעוגל 9"/>
          <p:cNvSpPr/>
          <p:nvPr userDrawn="1"/>
        </p:nvSpPr>
        <p:spPr>
          <a:xfrm>
            <a:off x="11065331" y="950191"/>
            <a:ext cx="1158948"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3" name="מציין מיקום של תמונה 2">
            <a:extLst>
              <a:ext uri="{FF2B5EF4-FFF2-40B4-BE49-F238E27FC236}">
                <a16:creationId xmlns:a16="http://schemas.microsoft.com/office/drawing/2014/main" id="{37DA72A4-4AB9-460E-88AD-A2F17BC90408}"/>
              </a:ext>
            </a:extLst>
          </p:cNvPr>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048189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כותרת ושתי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400" b="1">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0" name="מלבן מעוגל 9"/>
          <p:cNvSpPr/>
          <p:nvPr userDrawn="1"/>
        </p:nvSpPr>
        <p:spPr>
          <a:xfrm>
            <a:off x="-412958" y="764744"/>
            <a:ext cx="1158948"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4" name="מציין מיקום של תמונה 2">
            <a:extLst>
              <a:ext uri="{FF2B5EF4-FFF2-40B4-BE49-F238E27FC236}">
                <a16:creationId xmlns:a16="http://schemas.microsoft.com/office/drawing/2014/main" id="{E092FF7F-99D2-4D69-9F9B-DFCC0018EF01}"/>
              </a:ext>
            </a:extLst>
          </p:cNvPr>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5" name="מציין מיקום של תמונה 2">
            <a:extLst>
              <a:ext uri="{FF2B5EF4-FFF2-40B4-BE49-F238E27FC236}">
                <a16:creationId xmlns:a16="http://schemas.microsoft.com/office/drawing/2014/main" id="{EE11C667-5839-4E65-A8EE-E7690021913A}"/>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055089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400" b="1">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0" name="מלבן מעוגל 9"/>
          <p:cNvSpPr/>
          <p:nvPr userDrawn="1"/>
        </p:nvSpPr>
        <p:spPr>
          <a:xfrm>
            <a:off x="-412958" y="764744"/>
            <a:ext cx="1158948"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3" name="מציין מיקום של תמונה 2">
            <a:extLst>
              <a:ext uri="{FF2B5EF4-FFF2-40B4-BE49-F238E27FC236}">
                <a16:creationId xmlns:a16="http://schemas.microsoft.com/office/drawing/2014/main" id="{64B146C4-EED2-4B57-8484-D619778B9E14}"/>
              </a:ext>
            </a:extLst>
          </p:cNvPr>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7C073636-A9CC-46CC-A5B5-C80D3112BC4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5" name="מציין מיקום של תמונה 2">
            <a:extLst>
              <a:ext uri="{FF2B5EF4-FFF2-40B4-BE49-F238E27FC236}">
                <a16:creationId xmlns:a16="http://schemas.microsoft.com/office/drawing/2014/main" id="{4CEC450C-D597-4EB4-A4B8-7D7FF6277A97}"/>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630258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400" b="1">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0" name="מלבן מעוגל 9"/>
          <p:cNvSpPr/>
          <p:nvPr userDrawn="1"/>
        </p:nvSpPr>
        <p:spPr>
          <a:xfrm>
            <a:off x="10170220" y="938559"/>
            <a:ext cx="2190597"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5" name="מציין מיקום של תמונה 2">
            <a:extLst>
              <a:ext uri="{FF2B5EF4-FFF2-40B4-BE49-F238E27FC236}">
                <a16:creationId xmlns:a16="http://schemas.microsoft.com/office/drawing/2014/main" id="{2B4BA0B6-69B0-4331-828B-18DEBDC76E10}"/>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8" name="מציין מיקום של תמונה 2">
            <a:extLst>
              <a:ext uri="{FF2B5EF4-FFF2-40B4-BE49-F238E27FC236}">
                <a16:creationId xmlns:a16="http://schemas.microsoft.com/office/drawing/2014/main" id="{FBCD6E16-20B0-475E-9CDF-01523C3F3E1C}"/>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9" name="מציין מיקום של תמונה 2">
            <a:extLst>
              <a:ext uri="{FF2B5EF4-FFF2-40B4-BE49-F238E27FC236}">
                <a16:creationId xmlns:a16="http://schemas.microsoft.com/office/drawing/2014/main" id="{CF464C56-4BFD-45D5-9DFE-6D1C9EA45370}"/>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20" name="מציין מיקום של תמונה 2">
            <a:extLst>
              <a:ext uri="{FF2B5EF4-FFF2-40B4-BE49-F238E27FC236}">
                <a16:creationId xmlns:a16="http://schemas.microsoft.com/office/drawing/2014/main" id="{129AE4A9-D411-4409-B29E-8B4A85FA65F5}"/>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21208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0412" cy="720000"/>
          </a:xfrm>
        </p:spPr>
        <p:txBody>
          <a:bodyPr lIns="36000" tIns="0" rIns="36000" bIns="0">
            <a:noAutofit/>
          </a:bodyPr>
          <a:lstStyle>
            <a:lvl1pP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8151380" cy="4680000"/>
          </a:xfrm>
        </p:spPr>
        <p:txBody>
          <a:bodyPr>
            <a:normAutofit/>
          </a:bodyPr>
          <a:lstStyle>
            <a:lvl1pPr>
              <a:lnSpc>
                <a:spcPct val="150000"/>
              </a:lnSpc>
              <a:spcBef>
                <a:spcPts val="0"/>
              </a:spcBef>
              <a:spcAft>
                <a:spcPts val="600"/>
              </a:spcAft>
              <a:defRPr sz="2400">
                <a:solidFill>
                  <a:srgbClr val="002060"/>
                </a:solidFill>
                <a:latin typeface="Varela Round" panose="00000500000000000000" pitchFamily="2" charset="-79"/>
                <a:cs typeface="Varela Round" panose="00000500000000000000" pitchFamily="2" charset="-79"/>
              </a:defRPr>
            </a:lvl1pPr>
            <a:lvl2pPr>
              <a:lnSpc>
                <a:spcPct val="150000"/>
              </a:lnSpc>
              <a:spcBef>
                <a:spcPts val="0"/>
              </a:spcBef>
              <a:spcAft>
                <a:spcPts val="600"/>
              </a:spcAft>
              <a:defRPr sz="2400">
                <a:solidFill>
                  <a:srgbClr val="002060"/>
                </a:solidFill>
                <a:latin typeface="Varela Round" panose="00000500000000000000" pitchFamily="2" charset="-79"/>
                <a:cs typeface="Varela Round" panose="00000500000000000000"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438" y="213094"/>
            <a:ext cx="9640976"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mn-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8" y="1185681"/>
            <a:ext cx="8323992" cy="540000"/>
          </a:xfrm>
        </p:spPr>
        <p:txBody>
          <a:bodyPr anchor="ctr">
            <a:noAutofit/>
          </a:bodyPr>
          <a:lstStyle>
            <a:lvl1pPr marL="185738" indent="0">
              <a:buNone/>
              <a:defRPr sz="3200" b="1">
                <a:solidFill>
                  <a:srgbClr val="12B4BC"/>
                </a:solidFill>
                <a:latin typeface="Varela Round" pitchFamily="2" charset="-79"/>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3"/>
            <a:ext cx="8030918" cy="4152517"/>
          </a:xfrm>
        </p:spPr>
        <p:txBody>
          <a:bodyPr>
            <a:normAutofit/>
          </a:bodyPr>
          <a:lstStyle>
            <a:lvl1pPr marL="439738" indent="-342900">
              <a:lnSpc>
                <a:spcPct val="100000"/>
              </a:lnSpc>
              <a:spcBef>
                <a:spcPts val="0"/>
              </a:spcBef>
              <a:spcAft>
                <a:spcPts val="600"/>
              </a:spcAft>
              <a:defRPr lang="he-IL" sz="2400" kern="1200" dirty="0" smtClean="0">
                <a:solidFill>
                  <a:srgbClr val="002060"/>
                </a:solidFill>
                <a:latin typeface="Varela Round" pitchFamily="2" charset="-79"/>
                <a:ea typeface="+mn-ea"/>
                <a:cs typeface="+mn-cs"/>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3546" y="5699023"/>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28" y="181685"/>
            <a:ext cx="259848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761" y="468418"/>
            <a:ext cx="2968915"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08919" y="6104088"/>
            <a:ext cx="3755104"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Tree>
    <p:extLst>
      <p:ext uri="{BB962C8B-B14F-4D97-AF65-F5344CB8AC3E}">
        <p14:creationId xmlns:p14="http://schemas.microsoft.com/office/powerpoint/2010/main" val="309734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386" y="1312990"/>
            <a:ext cx="7909488" cy="5224442"/>
          </a:xfrm>
          <a:prstGeom prst="rect">
            <a:avLst/>
          </a:prstGeom>
        </p:spPr>
        <p:txBody>
          <a:bodyPr anchor="ctr">
            <a:noAutofit/>
          </a:bodyPr>
          <a:lstStyle>
            <a:lvl1pPr algn="r">
              <a:defRPr sz="2800">
                <a:solidFill>
                  <a:srgbClr val="192A72"/>
                </a:solidFill>
                <a:latin typeface="Varela Round" panose="00000500000000000000" pitchFamily="2" charset="-79"/>
                <a:cs typeface="+mn-cs"/>
              </a:defRPr>
            </a:lvl1pPr>
          </a:lstStyle>
          <a:p>
            <a:r>
              <a:rPr lang="he-IL" dirty="0"/>
              <a:t>לחץ כדי לערוך פסקת טקסט קצרה של תבנית בסיס</a:t>
            </a:r>
          </a:p>
        </p:txBody>
      </p:sp>
      <p:sp>
        <p:nvSpPr>
          <p:cNvPr id="7" name="מלבן מעוגל 6"/>
          <p:cNvSpPr/>
          <p:nvPr userDrawn="1"/>
        </p:nvSpPr>
        <p:spPr>
          <a:xfrm>
            <a:off x="-910297" y="6189198"/>
            <a:ext cx="3068196"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8" name="מלבן מעוגל 7"/>
          <p:cNvSpPr/>
          <p:nvPr userDrawn="1"/>
        </p:nvSpPr>
        <p:spPr>
          <a:xfrm>
            <a:off x="10081040" y="81723"/>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1" name="מלבן מעוגל 10"/>
          <p:cNvSpPr/>
          <p:nvPr userDrawn="1"/>
        </p:nvSpPr>
        <p:spPr>
          <a:xfrm>
            <a:off x="-2155406" y="6347805"/>
            <a:ext cx="5558412"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9" name="מציין מיקום טקסט 3"/>
          <p:cNvSpPr>
            <a:spLocks noGrp="1"/>
          </p:cNvSpPr>
          <p:nvPr>
            <p:ph type="body" sz="quarter" idx="10" hasCustomPrompt="1"/>
          </p:nvPr>
        </p:nvSpPr>
        <p:spPr>
          <a:xfrm>
            <a:off x="0" y="192531"/>
            <a:ext cx="12190413"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mn-cs"/>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21287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200"/>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6587" y="66850"/>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50"/>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369" y="639718"/>
            <a:ext cx="11463676" cy="6122933"/>
          </a:xfrm>
        </p:spPr>
        <p:txBody>
          <a:bodyPr/>
          <a:lstStyle>
            <a:lvl1pPr marL="0" indent="0">
              <a:buFontTx/>
              <a:buNone/>
              <a:defRPr>
                <a:solidFill>
                  <a:srgbClr val="192A72"/>
                </a:solidFill>
                <a:latin typeface="Varela Round" panose="00000500000000000000" pitchFamily="2" charset="-79"/>
                <a:cs typeface="+mn-cs"/>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369" y="95349"/>
            <a:ext cx="8073828" cy="400050"/>
          </a:xfrm>
        </p:spPr>
        <p:txBody>
          <a:bodyPr anchor="ctr">
            <a:noAutofit/>
          </a:bodyPr>
          <a:lstStyle>
            <a:lvl1pPr marL="0" indent="0" algn="r">
              <a:buFontTx/>
              <a:buNone/>
              <a:defRPr sz="2400">
                <a:solidFill>
                  <a:srgbClr val="192A72"/>
                </a:solidFill>
                <a:latin typeface="Varela Round" panose="00000500000000000000" pitchFamily="2" charset="-79"/>
                <a:cs typeface="+mn-cs"/>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139085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0412"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400" b="1">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0" name="מלבן מעוגל 9"/>
          <p:cNvSpPr/>
          <p:nvPr userDrawn="1"/>
        </p:nvSpPr>
        <p:spPr>
          <a:xfrm>
            <a:off x="11065331" y="950191"/>
            <a:ext cx="1158948"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3" name="מציין מיקום של תמונה 2">
            <a:extLst>
              <a:ext uri="{FF2B5EF4-FFF2-40B4-BE49-F238E27FC236}">
                <a16:creationId xmlns:a16="http://schemas.microsoft.com/office/drawing/2014/main" id="{37DA72A4-4AB9-460E-88AD-A2F17BC90408}"/>
              </a:ext>
            </a:extLst>
          </p:cNvPr>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19564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שתי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684" y="186259"/>
            <a:ext cx="10246355" cy="637353"/>
          </a:xfrm>
          <a:prstGeom prst="rect">
            <a:avLst/>
          </a:prstGeom>
        </p:spPr>
        <p:txBody>
          <a:bodyPr anchor="ctr">
            <a:noAutofit/>
          </a:bodyPr>
          <a:lstStyle>
            <a:lvl1pPr algn="ctr">
              <a:defRPr sz="4400" b="1">
                <a:solidFill>
                  <a:srgbClr val="192A72"/>
                </a:solidFill>
                <a:latin typeface="Varela Round" panose="00000500000000000000" pitchFamily="2" charset="-79"/>
                <a:cs typeface="+mn-cs"/>
              </a:defRPr>
            </a:lvl1pPr>
          </a:lstStyle>
          <a:p>
            <a:r>
              <a:rPr lang="he-IL" dirty="0"/>
              <a:t>לחץ כדי לערוך סגנון כותרת</a:t>
            </a:r>
          </a:p>
        </p:txBody>
      </p:sp>
      <p:sp>
        <p:nvSpPr>
          <p:cNvPr id="9" name="מלבן מעוגל 8"/>
          <p:cNvSpPr/>
          <p:nvPr userDrawn="1"/>
        </p:nvSpPr>
        <p:spPr>
          <a:xfrm>
            <a:off x="11184617" y="5980332"/>
            <a:ext cx="1590845"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0" name="מלבן מעוגל 9"/>
          <p:cNvSpPr/>
          <p:nvPr userDrawn="1"/>
        </p:nvSpPr>
        <p:spPr>
          <a:xfrm>
            <a:off x="-412958" y="764744"/>
            <a:ext cx="1158948"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2" name="מלבן מעוגל 11"/>
          <p:cNvSpPr/>
          <p:nvPr userDrawn="1"/>
        </p:nvSpPr>
        <p:spPr>
          <a:xfrm>
            <a:off x="10584863" y="6268720"/>
            <a:ext cx="2190598"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endParaRPr>
          </a:p>
        </p:txBody>
      </p:sp>
      <p:sp>
        <p:nvSpPr>
          <p:cNvPr id="14" name="מציין מיקום של תמונה 2">
            <a:extLst>
              <a:ext uri="{FF2B5EF4-FFF2-40B4-BE49-F238E27FC236}">
                <a16:creationId xmlns:a16="http://schemas.microsoft.com/office/drawing/2014/main" id="{E092FF7F-99D2-4D69-9F9B-DFCC0018EF01}"/>
              </a:ext>
            </a:extLst>
          </p:cNvPr>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5" name="מציין מיקום של תמונה 2">
            <a:extLst>
              <a:ext uri="{FF2B5EF4-FFF2-40B4-BE49-F238E27FC236}">
                <a16:creationId xmlns:a16="http://schemas.microsoft.com/office/drawing/2014/main" id="{EE11C667-5839-4E65-A8EE-E7690021913A}"/>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403268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latin typeface="Varela Round" panose="00000500000000000000" pitchFamily="2" charset="-79"/>
                <a:cs typeface="Varela Round" panose="00000500000000000000" pitchFamily="2" charset="-79"/>
              </a:defRPr>
            </a:lvl1pPr>
          </a:lstStyle>
          <a:p>
            <a:endParaRPr lang="he-IL" dirty="0"/>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latin typeface="Varela Round" panose="00000500000000000000" pitchFamily="2" charset="-79"/>
                <a:cs typeface="Varela Round" panose="00000500000000000000" pitchFamily="2" charset="-79"/>
              </a:defRPr>
            </a:lvl1pPr>
          </a:lstStyle>
          <a:p>
            <a:endParaRPr lang="he-IL" dirty="0"/>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latin typeface="Varela Round" panose="00000500000000000000" pitchFamily="2" charset="-79"/>
                <a:cs typeface="Varela Round" panose="00000500000000000000" pitchFamily="2" charset="-79"/>
              </a:defRPr>
            </a:lvl1pPr>
          </a:lstStyle>
          <a:p>
            <a:fld id="{16478A40-4CDB-4A89-A7AB-ED0E5AEAC786}"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9" r:id="rId4"/>
    <p:sldLayoutId id="2147483670" r:id="rId5"/>
    <p:sldLayoutId id="2147483671" r:id="rId6"/>
    <p:sldLayoutId id="2147483663" r:id="rId7"/>
    <p:sldLayoutId id="2147483675" r:id="rId8"/>
    <p:sldLayoutId id="2147483672" r:id="rId9"/>
    <p:sldLayoutId id="2147483673" r:id="rId10"/>
    <p:sldLayoutId id="2147483674" r:id="rId11"/>
  </p:sldLayoutIdLst>
  <p:hf hdr="0" ftr="0" dt="0"/>
  <p:txStyles>
    <p:titleStyle>
      <a:lvl1pPr algn="ctr" defTabSz="914400" rtl="1" eaLnBrk="1" latinLnBrk="0" hangingPunct="1">
        <a:spcBef>
          <a:spcPct val="0"/>
        </a:spcBef>
        <a:buNone/>
        <a:defRPr sz="4400" kern="1200">
          <a:solidFill>
            <a:schemeClr val="tx1"/>
          </a:solidFill>
          <a:latin typeface="Varela Round" panose="00000500000000000000" pitchFamily="2" charset="-79"/>
          <a:ea typeface="+mj-ea"/>
          <a:cs typeface="Varela Round" panose="00000500000000000000" pitchFamily="2" charset="-79"/>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Varela Round" panose="00000500000000000000" pitchFamily="2" charset="-79"/>
          <a:ea typeface="+mn-ea"/>
          <a:cs typeface="Varela Round" panose="00000500000000000000" pitchFamily="2" charset="-79"/>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Varela Round" panose="00000500000000000000" pitchFamily="2" charset="-79"/>
          <a:ea typeface="+mn-ea"/>
          <a:cs typeface="Varela Round" panose="00000500000000000000" pitchFamily="2" charset="-79"/>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Varela Round" panose="00000500000000000000" pitchFamily="2" charset="-79"/>
          <a:ea typeface="+mn-ea"/>
          <a:cs typeface="Varela Round" panose="00000500000000000000" pitchFamily="2" charset="-79"/>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Varela Round" panose="00000500000000000000" pitchFamily="2" charset="-79"/>
          <a:ea typeface="+mn-ea"/>
          <a:cs typeface="Varela Round" panose="00000500000000000000" pitchFamily="2" charset="-79"/>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Varela Round" panose="00000500000000000000" pitchFamily="2" charset="-79"/>
          <a:ea typeface="+mn-ea"/>
          <a:cs typeface="Varela Round" panose="00000500000000000000" pitchFamily="2" charset="-79"/>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latin typeface="Varela Round" panose="00000500000000000000" pitchFamily="2" charset="-79"/>
                <a:cs typeface="Varela Round" panose="00000500000000000000" pitchFamily="2" charset="-79"/>
              </a:defRPr>
            </a:lvl1pPr>
          </a:lstStyle>
          <a:p>
            <a:endParaRPr lang="he-IL" dirty="0"/>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latin typeface="Varela Round" panose="00000500000000000000" pitchFamily="2" charset="-79"/>
                <a:cs typeface="Varela Round" panose="00000500000000000000" pitchFamily="2" charset="-79"/>
              </a:defRPr>
            </a:lvl1pPr>
          </a:lstStyle>
          <a:p>
            <a:endParaRPr lang="he-IL" dirty="0"/>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latin typeface="Varela Round" panose="00000500000000000000" pitchFamily="2" charset="-79"/>
                <a:cs typeface="Varela Round" panose="00000500000000000000" pitchFamily="2" charset="-79"/>
              </a:defRPr>
            </a:lvl1pPr>
          </a:lstStyle>
          <a:p>
            <a:fld id="{16478A40-4CDB-4A89-A7AB-ED0E5AEAC786}" type="slidenum">
              <a:rPr lang="he-IL" smtClean="0"/>
              <a:pPr/>
              <a:t>‹#›</a:t>
            </a:fld>
            <a:endParaRPr lang="he-IL" dirty="0"/>
          </a:p>
        </p:txBody>
      </p:sp>
    </p:spTree>
    <p:extLst>
      <p:ext uri="{BB962C8B-B14F-4D97-AF65-F5344CB8AC3E}">
        <p14:creationId xmlns:p14="http://schemas.microsoft.com/office/powerpoint/2010/main" val="20776486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ctr" defTabSz="914400" rtl="1" eaLnBrk="1" latinLnBrk="0" hangingPunct="1">
        <a:spcBef>
          <a:spcPct val="0"/>
        </a:spcBef>
        <a:buNone/>
        <a:defRPr sz="4400" kern="1200">
          <a:solidFill>
            <a:schemeClr val="tx1"/>
          </a:solidFill>
          <a:latin typeface="Varela Round" panose="00000500000000000000" pitchFamily="2" charset="-79"/>
          <a:ea typeface="+mj-ea"/>
          <a:cs typeface="Varela Round" panose="00000500000000000000" pitchFamily="2" charset="-79"/>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Varela Round" panose="00000500000000000000" pitchFamily="2" charset="-79"/>
          <a:ea typeface="+mn-ea"/>
          <a:cs typeface="Varela Round" panose="00000500000000000000" pitchFamily="2" charset="-79"/>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Varela Round" panose="00000500000000000000" pitchFamily="2" charset="-79"/>
          <a:ea typeface="+mn-ea"/>
          <a:cs typeface="Varela Round" panose="00000500000000000000" pitchFamily="2" charset="-79"/>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Varela Round" panose="00000500000000000000" pitchFamily="2" charset="-79"/>
          <a:ea typeface="+mn-ea"/>
          <a:cs typeface="Varela Round" panose="00000500000000000000" pitchFamily="2" charset="-79"/>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Varela Round" panose="00000500000000000000" pitchFamily="2" charset="-79"/>
          <a:ea typeface="+mn-ea"/>
          <a:cs typeface="Varela Round" panose="00000500000000000000" pitchFamily="2" charset="-79"/>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Varela Round" panose="00000500000000000000" pitchFamily="2" charset="-79"/>
          <a:ea typeface="+mn-ea"/>
          <a:cs typeface="Varela Round" panose="00000500000000000000" pitchFamily="2" charset="-79"/>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490896" y="2578485"/>
            <a:ext cx="11208619" cy="1470025"/>
          </a:xfrm>
        </p:spPr>
        <p:txBody>
          <a:bodyPr>
            <a:normAutofit/>
          </a:bodyPr>
          <a:lstStyle/>
          <a:p>
            <a:r>
              <a:rPr lang="he-IL" dirty="0">
                <a:cs typeface="Varela Round" panose="00000500000000000000" pitchFamily="2" charset="-79"/>
              </a:rPr>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כותרת 1">
            <a:extLst>
              <a:ext uri="{FF2B5EF4-FFF2-40B4-BE49-F238E27FC236}">
                <a16:creationId xmlns:a16="http://schemas.microsoft.com/office/drawing/2014/main" id="{39391F0F-5F5E-4F90-A12A-42E8D6A23039}"/>
              </a:ext>
            </a:extLst>
          </p:cNvPr>
          <p:cNvSpPr>
            <a:spLocks noGrp="1"/>
          </p:cNvSpPr>
          <p:nvPr>
            <p:ph type="title"/>
          </p:nvPr>
        </p:nvSpPr>
        <p:spPr>
          <a:xfrm>
            <a:off x="3266521" y="567356"/>
            <a:ext cx="8221231" cy="663132"/>
          </a:xfrm>
        </p:spPr>
        <p:txBody>
          <a:bodyPr/>
          <a:lstStyle/>
          <a:p>
            <a:pPr algn="r"/>
            <a:r>
              <a:rPr lang="he-IL" sz="4000" dirty="0"/>
              <a:t>בת פרעה חומלת על הילד</a:t>
            </a:r>
          </a:p>
        </p:txBody>
      </p:sp>
      <p:sp>
        <p:nvSpPr>
          <p:cNvPr id="2" name="מלבן 1">
            <a:extLst>
              <a:ext uri="{FF2B5EF4-FFF2-40B4-BE49-F238E27FC236}">
                <a16:creationId xmlns:a16="http://schemas.microsoft.com/office/drawing/2014/main" id="{BFA941AA-34F6-4C79-850E-4E430FB71C4D}"/>
              </a:ext>
            </a:extLst>
          </p:cNvPr>
          <p:cNvSpPr/>
          <p:nvPr/>
        </p:nvSpPr>
        <p:spPr>
          <a:xfrm>
            <a:off x="4153301" y="1381103"/>
            <a:ext cx="7334451" cy="1569660"/>
          </a:xfrm>
          <a:prstGeom prst="rect">
            <a:avLst/>
          </a:prstGeom>
        </p:spPr>
        <p:txBody>
          <a:bodyPr wrap="square">
            <a:spAutoFit/>
          </a:bodyPr>
          <a:lstStyle/>
          <a:p>
            <a:pPr algn="just"/>
            <a:r>
              <a:rPr lang="he-IL" b="1" dirty="0">
                <a:solidFill>
                  <a:srgbClr val="12B4BC"/>
                </a:solidFill>
                <a:effectLst>
                  <a:outerShdw blurRad="38100" dist="38100" dir="2700000" algn="tl">
                    <a:srgbClr val="000000">
                      <a:alpha val="43137"/>
                    </a:srgbClr>
                  </a:outerShdw>
                </a:effectLst>
                <a:latin typeface="Varela Round" panose="00000500000000000000" pitchFamily="2" charset="-79"/>
              </a:rPr>
              <a:t>ה</a:t>
            </a:r>
            <a:r>
              <a:rPr lang="he-IL" sz="2400" dirty="0">
                <a:latin typeface="Varela Round" panose="00000500000000000000" pitchFamily="2" charset="-79"/>
              </a:rPr>
              <a:t> וַתֵּרֶד בַּת-פַּרְעֹה </a:t>
            </a:r>
            <a:r>
              <a:rPr lang="he-IL" sz="2400" dirty="0" err="1">
                <a:latin typeface="Varela Round" panose="00000500000000000000" pitchFamily="2" charset="-79"/>
              </a:rPr>
              <a:t>לִרְחֹץ</a:t>
            </a:r>
            <a:r>
              <a:rPr lang="he-IL" sz="2400" dirty="0">
                <a:latin typeface="Varela Round" panose="00000500000000000000" pitchFamily="2" charset="-79"/>
              </a:rPr>
              <a:t> </a:t>
            </a:r>
            <a:r>
              <a:rPr lang="he-IL" sz="2400" dirty="0" err="1">
                <a:latin typeface="Varela Round" panose="00000500000000000000" pitchFamily="2" charset="-79"/>
              </a:rPr>
              <a:t>עַל-הַיְאֹר</a:t>
            </a:r>
            <a:r>
              <a:rPr lang="he-IL" sz="2400" dirty="0">
                <a:latin typeface="Varela Round" panose="00000500000000000000" pitchFamily="2" charset="-79"/>
              </a:rPr>
              <a:t>, </a:t>
            </a:r>
            <a:r>
              <a:rPr lang="he-IL" sz="2400" dirty="0" err="1">
                <a:latin typeface="Varela Round" panose="00000500000000000000" pitchFamily="2" charset="-79"/>
              </a:rPr>
              <a:t>וְנַעֲרֹתֶיה</a:t>
            </a:r>
            <a:r>
              <a:rPr lang="he-IL" sz="2400" dirty="0">
                <a:latin typeface="Varela Round" panose="00000500000000000000" pitchFamily="2" charset="-79"/>
              </a:rPr>
              <a:t>ָ הֹלְכֹת עַל-יַד </a:t>
            </a:r>
            <a:r>
              <a:rPr lang="he-IL" sz="2400" dirty="0" err="1">
                <a:latin typeface="Varela Round" panose="00000500000000000000" pitchFamily="2" charset="-79"/>
              </a:rPr>
              <a:t>הַיְאֹר</a:t>
            </a:r>
            <a:r>
              <a:rPr lang="he-IL" sz="2400" dirty="0">
                <a:latin typeface="Varela Round" panose="00000500000000000000" pitchFamily="2" charset="-79"/>
              </a:rPr>
              <a:t>; </a:t>
            </a:r>
            <a:r>
              <a:rPr lang="he-IL" sz="2400" dirty="0" err="1">
                <a:latin typeface="Varela Round" panose="00000500000000000000" pitchFamily="2" charset="-79"/>
              </a:rPr>
              <a:t>וַתֵּרֶא</a:t>
            </a:r>
            <a:r>
              <a:rPr lang="he-IL" sz="2400" dirty="0">
                <a:latin typeface="Varela Round" panose="00000500000000000000" pitchFamily="2" charset="-79"/>
              </a:rPr>
              <a:t> </a:t>
            </a:r>
            <a:r>
              <a:rPr lang="he-IL" sz="2400" dirty="0" err="1">
                <a:latin typeface="Varela Round" panose="00000500000000000000" pitchFamily="2" charset="-79"/>
              </a:rPr>
              <a:t>אֶת-הַתֵּבָה</a:t>
            </a:r>
            <a:r>
              <a:rPr lang="he-IL" sz="2400" dirty="0">
                <a:latin typeface="Varela Round" panose="00000500000000000000" pitchFamily="2" charset="-79"/>
              </a:rPr>
              <a:t> בְּתוֹךְ הַסּוּף, וַתִּשְׁלַח אֶת-אֲמָתָהּ </a:t>
            </a:r>
            <a:r>
              <a:rPr lang="he-IL" sz="2400" dirty="0" err="1">
                <a:latin typeface="Varela Round" panose="00000500000000000000" pitchFamily="2" charset="-79"/>
              </a:rPr>
              <a:t>וַתִּקָּחֶה</a:t>
            </a:r>
            <a:r>
              <a:rPr lang="he-IL" sz="2400" dirty="0">
                <a:latin typeface="Varela Round" panose="00000500000000000000" pitchFamily="2" charset="-79"/>
              </a:rPr>
              <a:t>ָ. </a:t>
            </a:r>
            <a:r>
              <a:rPr lang="he-IL" b="1" dirty="0">
                <a:solidFill>
                  <a:srgbClr val="12B4BC"/>
                </a:solidFill>
                <a:effectLst>
                  <a:outerShdw blurRad="38100" dist="38100" dir="2700000" algn="tl">
                    <a:srgbClr val="000000">
                      <a:alpha val="43137"/>
                    </a:srgbClr>
                  </a:outerShdw>
                </a:effectLst>
                <a:latin typeface="Varela Round" panose="00000500000000000000" pitchFamily="2" charset="-79"/>
              </a:rPr>
              <a:t> ו </a:t>
            </a:r>
            <a:r>
              <a:rPr lang="he-IL" sz="2400" dirty="0">
                <a:latin typeface="Varela Round" panose="00000500000000000000" pitchFamily="2" charset="-79"/>
              </a:rPr>
              <a:t>וַתִּפְתַּח וַתִּרְאֵהוּ אֶת-הַיֶּלֶד, וְהִנֵּה-נַעַר בֹּכֶה; וַתַּחְמֹל עָלָיו--וַתֹּאמֶר, מִיַּלְדֵי הָעִבְרִים זֶה</a:t>
            </a:r>
          </a:p>
        </p:txBody>
      </p:sp>
      <p:pic>
        <p:nvPicPr>
          <p:cNvPr id="11" name="תמונה 10">
            <a:extLst>
              <a:ext uri="{FF2B5EF4-FFF2-40B4-BE49-F238E27FC236}">
                <a16:creationId xmlns:a16="http://schemas.microsoft.com/office/drawing/2014/main" id="{A78E4966-BBBD-4424-B7F0-B070E4511076}"/>
              </a:ext>
            </a:extLst>
          </p:cNvPr>
          <p:cNvPicPr>
            <a:picLocks noChangeAspect="1"/>
          </p:cNvPicPr>
          <p:nvPr/>
        </p:nvPicPr>
        <p:blipFill>
          <a:blip r:embed="rId2"/>
          <a:stretch>
            <a:fillRect/>
          </a:stretch>
        </p:blipFill>
        <p:spPr>
          <a:xfrm>
            <a:off x="484932" y="1381103"/>
            <a:ext cx="3444539" cy="4993057"/>
          </a:xfrm>
          <a:prstGeom prst="rect">
            <a:avLst/>
          </a:prstGeom>
        </p:spPr>
      </p:pic>
      <p:pic>
        <p:nvPicPr>
          <p:cNvPr id="12" name="תמונה 11">
            <a:extLst>
              <a:ext uri="{FF2B5EF4-FFF2-40B4-BE49-F238E27FC236}">
                <a16:creationId xmlns:a16="http://schemas.microsoft.com/office/drawing/2014/main" id="{8762CC3E-48DA-434D-A8D7-0B0215B526BC}"/>
              </a:ext>
            </a:extLst>
          </p:cNvPr>
          <p:cNvPicPr>
            <a:picLocks noChangeAspect="1"/>
          </p:cNvPicPr>
          <p:nvPr/>
        </p:nvPicPr>
        <p:blipFill>
          <a:blip r:embed="rId3"/>
          <a:stretch>
            <a:fillRect/>
          </a:stretch>
        </p:blipFill>
        <p:spPr>
          <a:xfrm>
            <a:off x="5115393" y="3372093"/>
            <a:ext cx="3712786" cy="3194581"/>
          </a:xfrm>
          <a:prstGeom prst="rect">
            <a:avLst/>
          </a:prstGeom>
        </p:spPr>
      </p:pic>
    </p:spTree>
    <p:extLst>
      <p:ext uri="{BB962C8B-B14F-4D97-AF65-F5344CB8AC3E}">
        <p14:creationId xmlns:p14="http://schemas.microsoft.com/office/powerpoint/2010/main" val="2319974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כותרת 1">
            <a:extLst>
              <a:ext uri="{FF2B5EF4-FFF2-40B4-BE49-F238E27FC236}">
                <a16:creationId xmlns:a16="http://schemas.microsoft.com/office/drawing/2014/main" id="{45239E5A-22A8-4F19-A17C-C7F806BF6B5C}"/>
              </a:ext>
            </a:extLst>
          </p:cNvPr>
          <p:cNvSpPr>
            <a:spLocks noGrp="1"/>
          </p:cNvSpPr>
          <p:nvPr>
            <p:ph type="title"/>
          </p:nvPr>
        </p:nvSpPr>
        <p:spPr>
          <a:xfrm>
            <a:off x="1930853" y="283411"/>
            <a:ext cx="9301830" cy="663132"/>
          </a:xfrm>
        </p:spPr>
        <p:txBody>
          <a:bodyPr/>
          <a:lstStyle/>
          <a:p>
            <a:pPr algn="r"/>
            <a:r>
              <a:rPr lang="he-IL" sz="4000" dirty="0"/>
              <a:t>אומץ הלב של אחות משה</a:t>
            </a:r>
          </a:p>
        </p:txBody>
      </p:sp>
      <p:sp>
        <p:nvSpPr>
          <p:cNvPr id="2" name="מלבן 1">
            <a:extLst>
              <a:ext uri="{FF2B5EF4-FFF2-40B4-BE49-F238E27FC236}">
                <a16:creationId xmlns:a16="http://schemas.microsoft.com/office/drawing/2014/main" id="{8BABA01E-8AF3-40B5-8461-DD5CA74B771A}"/>
              </a:ext>
            </a:extLst>
          </p:cNvPr>
          <p:cNvSpPr/>
          <p:nvPr/>
        </p:nvSpPr>
        <p:spPr>
          <a:xfrm>
            <a:off x="1496729" y="1263640"/>
            <a:ext cx="9735954" cy="1569660"/>
          </a:xfrm>
          <a:prstGeom prst="rect">
            <a:avLst/>
          </a:prstGeom>
        </p:spPr>
        <p:txBody>
          <a:bodyPr wrap="square">
            <a:spAutoFit/>
          </a:bodyPr>
          <a:lstStyle/>
          <a:p>
            <a:pPr algn="just"/>
            <a:r>
              <a:rPr lang="he-IL" b="1" dirty="0">
                <a:solidFill>
                  <a:srgbClr val="12B4BC"/>
                </a:solidFill>
                <a:effectLst>
                  <a:outerShdw blurRad="38100" dist="38100" dir="2700000" algn="tl">
                    <a:srgbClr val="000000">
                      <a:alpha val="43137"/>
                    </a:srgbClr>
                  </a:outerShdw>
                </a:effectLst>
                <a:latin typeface="Varela Round" panose="00000500000000000000" pitchFamily="2" charset="-79"/>
              </a:rPr>
              <a:t>ז</a:t>
            </a:r>
            <a:r>
              <a:rPr lang="he-IL" sz="2400" dirty="0">
                <a:solidFill>
                  <a:prstClr val="black"/>
                </a:solidFill>
                <a:latin typeface="Varela Round" panose="00000500000000000000" pitchFamily="2" charset="-79"/>
              </a:rPr>
              <a:t> וַתֹּאמֶר </a:t>
            </a:r>
            <a:r>
              <a:rPr lang="he-IL" sz="2400" dirty="0" err="1">
                <a:solidFill>
                  <a:prstClr val="black"/>
                </a:solidFill>
                <a:latin typeface="Varela Round" panose="00000500000000000000" pitchFamily="2" charset="-79"/>
              </a:rPr>
              <a:t>אֲחֹתו</a:t>
            </a:r>
            <a:r>
              <a:rPr lang="he-IL" sz="2400" dirty="0">
                <a:solidFill>
                  <a:prstClr val="black"/>
                </a:solidFill>
                <a:latin typeface="Varela Round" panose="00000500000000000000" pitchFamily="2" charset="-79"/>
              </a:rPr>
              <a:t>ֹ, אֶל-בַּת-פַּרְעֹה, הַאֵלֵךְ וְקָרָאתִי לָךְ </a:t>
            </a:r>
            <a:r>
              <a:rPr lang="he-IL" sz="2400" dirty="0" err="1">
                <a:solidFill>
                  <a:prstClr val="black"/>
                </a:solidFill>
                <a:latin typeface="Varela Round" panose="00000500000000000000" pitchFamily="2" charset="-79"/>
              </a:rPr>
              <a:t>אִשָּׁה</a:t>
            </a:r>
            <a:r>
              <a:rPr lang="he-IL" sz="2400" dirty="0">
                <a:solidFill>
                  <a:prstClr val="black"/>
                </a:solidFill>
                <a:latin typeface="Varela Round" panose="00000500000000000000" pitchFamily="2" charset="-79"/>
              </a:rPr>
              <a:t> מֵינֶקֶת, מִן הָעִבְרִיֹּת; </a:t>
            </a:r>
            <a:r>
              <a:rPr lang="he-IL" sz="2400" dirty="0" err="1">
                <a:solidFill>
                  <a:prstClr val="black"/>
                </a:solidFill>
                <a:latin typeface="Varela Round" panose="00000500000000000000" pitchFamily="2" charset="-79"/>
              </a:rPr>
              <a:t>וְתֵינִק</a:t>
            </a:r>
            <a:r>
              <a:rPr lang="he-IL" sz="2400" dirty="0">
                <a:solidFill>
                  <a:prstClr val="black"/>
                </a:solidFill>
                <a:latin typeface="Varela Round" panose="00000500000000000000" pitchFamily="2" charset="-79"/>
              </a:rPr>
              <a:t> לָךְ, אֶת-הַיָּלֶד.  </a:t>
            </a:r>
            <a:r>
              <a:rPr lang="he-IL" b="1" dirty="0">
                <a:solidFill>
                  <a:srgbClr val="12B4BC"/>
                </a:solidFill>
                <a:effectLst>
                  <a:outerShdw blurRad="38100" dist="38100" dir="2700000" algn="tl">
                    <a:srgbClr val="000000">
                      <a:alpha val="43137"/>
                    </a:srgbClr>
                  </a:outerShdw>
                </a:effectLst>
                <a:latin typeface="Varela Round" panose="00000500000000000000" pitchFamily="2" charset="-79"/>
              </a:rPr>
              <a:t>ח</a:t>
            </a:r>
            <a:r>
              <a:rPr lang="he-IL" sz="2400" dirty="0">
                <a:solidFill>
                  <a:prstClr val="black"/>
                </a:solidFill>
                <a:latin typeface="Varela Round" panose="00000500000000000000" pitchFamily="2" charset="-79"/>
              </a:rPr>
              <a:t> וַתֹּאמֶר-לָהּ בַּת-פַּרְעֹה, לֵכִי; וַתֵּלֶךְ, הָעַלְמָה, וַתִּקְרָא, אֶת-אֵם הַיָּלֶד. </a:t>
            </a:r>
            <a:r>
              <a:rPr lang="he-IL" b="1" dirty="0">
                <a:solidFill>
                  <a:srgbClr val="12B4BC"/>
                </a:solidFill>
                <a:effectLst>
                  <a:outerShdw blurRad="38100" dist="38100" dir="2700000" algn="tl">
                    <a:srgbClr val="000000">
                      <a:alpha val="43137"/>
                    </a:srgbClr>
                  </a:outerShdw>
                </a:effectLst>
                <a:latin typeface="Varela Round" panose="00000500000000000000" pitchFamily="2" charset="-79"/>
              </a:rPr>
              <a:t> ט </a:t>
            </a:r>
            <a:r>
              <a:rPr lang="he-IL" sz="2400" dirty="0">
                <a:solidFill>
                  <a:prstClr val="black"/>
                </a:solidFill>
                <a:latin typeface="Varela Round" panose="00000500000000000000" pitchFamily="2" charset="-79"/>
              </a:rPr>
              <a:t>וַתֹּאמֶר לָהּ בַּת-פַּרְעֹה, </a:t>
            </a:r>
            <a:r>
              <a:rPr lang="he-IL" sz="2400" dirty="0" err="1">
                <a:solidFill>
                  <a:prstClr val="black"/>
                </a:solidFill>
                <a:latin typeface="Varela Round" panose="00000500000000000000" pitchFamily="2" charset="-79"/>
              </a:rPr>
              <a:t>הֵילִיכִי</a:t>
            </a:r>
            <a:r>
              <a:rPr lang="he-IL" sz="2400" dirty="0">
                <a:solidFill>
                  <a:prstClr val="black"/>
                </a:solidFill>
                <a:latin typeface="Varela Round" panose="00000500000000000000" pitchFamily="2" charset="-79"/>
              </a:rPr>
              <a:t> אֶת-הַיֶּלֶד הַזֶּה וְהֵינִקִהוּ לִי, וַאֲנִי, אֶתֵּן אֶת-שְׂכָרֵךְ; </a:t>
            </a:r>
            <a:r>
              <a:rPr lang="he-IL" sz="2400" dirty="0" err="1">
                <a:solidFill>
                  <a:prstClr val="black"/>
                </a:solidFill>
                <a:latin typeface="Varela Round" panose="00000500000000000000" pitchFamily="2" charset="-79"/>
              </a:rPr>
              <a:t>וַתִּקַּח</a:t>
            </a:r>
            <a:r>
              <a:rPr lang="he-IL" sz="2400" dirty="0">
                <a:solidFill>
                  <a:prstClr val="black"/>
                </a:solidFill>
                <a:latin typeface="Varela Round" panose="00000500000000000000" pitchFamily="2" charset="-79"/>
              </a:rPr>
              <a:t> </a:t>
            </a:r>
            <a:r>
              <a:rPr lang="he-IL" sz="2400" dirty="0" err="1">
                <a:solidFill>
                  <a:prstClr val="black"/>
                </a:solidFill>
                <a:latin typeface="Varela Round" panose="00000500000000000000" pitchFamily="2" charset="-79"/>
              </a:rPr>
              <a:t>הָאִשָּׁה</a:t>
            </a:r>
            <a:r>
              <a:rPr lang="he-IL" sz="2400" dirty="0">
                <a:solidFill>
                  <a:prstClr val="black"/>
                </a:solidFill>
                <a:latin typeface="Varela Round" panose="00000500000000000000" pitchFamily="2" charset="-79"/>
              </a:rPr>
              <a:t> הַיֶּלֶד, וַתְּנִיקֵהוּ. </a:t>
            </a:r>
            <a:endParaRPr lang="he-IL" dirty="0">
              <a:latin typeface="Varela Round" panose="00000500000000000000" pitchFamily="2" charset="-79"/>
            </a:endParaRPr>
          </a:p>
        </p:txBody>
      </p:sp>
      <p:pic>
        <p:nvPicPr>
          <p:cNvPr id="10" name="תמונה 9">
            <a:extLst>
              <a:ext uri="{FF2B5EF4-FFF2-40B4-BE49-F238E27FC236}">
                <a16:creationId xmlns:a16="http://schemas.microsoft.com/office/drawing/2014/main" id="{A7E265E7-CB54-46E8-88D5-FF0EC77C5E21}"/>
              </a:ext>
            </a:extLst>
          </p:cNvPr>
          <p:cNvPicPr>
            <a:picLocks noChangeAspect="1"/>
          </p:cNvPicPr>
          <p:nvPr/>
        </p:nvPicPr>
        <p:blipFill>
          <a:blip r:embed="rId2"/>
          <a:stretch>
            <a:fillRect/>
          </a:stretch>
        </p:blipFill>
        <p:spPr>
          <a:xfrm>
            <a:off x="2365651" y="2630427"/>
            <a:ext cx="2040938" cy="3358177"/>
          </a:xfrm>
          <a:prstGeom prst="rect">
            <a:avLst/>
          </a:prstGeom>
        </p:spPr>
      </p:pic>
      <p:pic>
        <p:nvPicPr>
          <p:cNvPr id="15" name="תמונה 14">
            <a:extLst>
              <a:ext uri="{FF2B5EF4-FFF2-40B4-BE49-F238E27FC236}">
                <a16:creationId xmlns:a16="http://schemas.microsoft.com/office/drawing/2014/main" id="{91FA4426-BF16-4454-A720-E69162CA8567}"/>
              </a:ext>
            </a:extLst>
          </p:cNvPr>
          <p:cNvPicPr>
            <a:picLocks noChangeAspect="1"/>
          </p:cNvPicPr>
          <p:nvPr/>
        </p:nvPicPr>
        <p:blipFill>
          <a:blip r:embed="rId3"/>
          <a:stretch>
            <a:fillRect/>
          </a:stretch>
        </p:blipFill>
        <p:spPr>
          <a:xfrm>
            <a:off x="4737049" y="3884802"/>
            <a:ext cx="2198480" cy="2329640"/>
          </a:xfrm>
          <a:prstGeom prst="rect">
            <a:avLst/>
          </a:prstGeom>
        </p:spPr>
      </p:pic>
    </p:spTree>
    <p:extLst>
      <p:ext uri="{BB962C8B-B14F-4D97-AF65-F5344CB8AC3E}">
        <p14:creationId xmlns:p14="http://schemas.microsoft.com/office/powerpoint/2010/main" val="249397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488777-C356-41FC-992C-BE944AE619A0}"/>
              </a:ext>
            </a:extLst>
          </p:cNvPr>
          <p:cNvSpPr>
            <a:spLocks noGrp="1"/>
          </p:cNvSpPr>
          <p:nvPr>
            <p:ph type="title"/>
          </p:nvPr>
        </p:nvSpPr>
        <p:spPr>
          <a:xfrm>
            <a:off x="1338921" y="357266"/>
            <a:ext cx="10116726" cy="720000"/>
          </a:xfrm>
        </p:spPr>
        <p:txBody>
          <a:bodyPr/>
          <a:lstStyle/>
          <a:p>
            <a:pPr algn="r"/>
            <a:r>
              <a:rPr lang="he-IL" sz="4000" dirty="0">
                <a:latin typeface="Varela Round" panose="00000500000000000000" pitchFamily="2" charset="-79"/>
                <a:cs typeface="Varela Round" panose="00000500000000000000" pitchFamily="2" charset="-79"/>
              </a:rPr>
              <a:t>ותקרא שמו משה</a:t>
            </a:r>
          </a:p>
        </p:txBody>
      </p:sp>
      <p:sp>
        <p:nvSpPr>
          <p:cNvPr id="4" name="מלבן 3">
            <a:extLst>
              <a:ext uri="{FF2B5EF4-FFF2-40B4-BE49-F238E27FC236}">
                <a16:creationId xmlns:a16="http://schemas.microsoft.com/office/drawing/2014/main" id="{B806389E-B1E2-4550-A1B3-5477B8265770}"/>
              </a:ext>
            </a:extLst>
          </p:cNvPr>
          <p:cNvSpPr/>
          <p:nvPr/>
        </p:nvSpPr>
        <p:spPr>
          <a:xfrm>
            <a:off x="1671782" y="1411054"/>
            <a:ext cx="9783865" cy="830997"/>
          </a:xfrm>
          <a:prstGeom prst="rect">
            <a:avLst/>
          </a:prstGeom>
        </p:spPr>
        <p:txBody>
          <a:bodyPr wrap="square">
            <a:spAutoFit/>
          </a:bodyPr>
          <a:lstStyle/>
          <a:p>
            <a:pPr algn="just"/>
            <a:r>
              <a:rPr lang="he-IL" b="1" dirty="0">
                <a:solidFill>
                  <a:srgbClr val="12B4BC"/>
                </a:solidFill>
                <a:effectLst>
                  <a:outerShdw blurRad="38100" dist="38100" dir="2700000" algn="tl">
                    <a:srgbClr val="000000">
                      <a:alpha val="43137"/>
                    </a:srgbClr>
                  </a:outerShdw>
                </a:effectLst>
                <a:latin typeface="Varela Round" panose="00000500000000000000" pitchFamily="2" charset="-79"/>
              </a:rPr>
              <a:t>י</a:t>
            </a:r>
            <a:r>
              <a:rPr lang="he-IL" sz="2400" dirty="0">
                <a:solidFill>
                  <a:prstClr val="black"/>
                </a:solidFill>
                <a:latin typeface="Varela Round" panose="00000500000000000000" pitchFamily="2" charset="-79"/>
              </a:rPr>
              <a:t> וַיִּגְדַּל הַיֶּלֶד, </a:t>
            </a:r>
            <a:r>
              <a:rPr lang="he-IL" sz="2400" dirty="0" err="1">
                <a:solidFill>
                  <a:prstClr val="black"/>
                </a:solidFill>
                <a:latin typeface="Varela Round" panose="00000500000000000000" pitchFamily="2" charset="-79"/>
              </a:rPr>
              <a:t>וַתְּבִאֵהו</a:t>
            </a:r>
            <a:r>
              <a:rPr lang="he-IL" sz="2400" dirty="0">
                <a:solidFill>
                  <a:prstClr val="black"/>
                </a:solidFill>
                <a:latin typeface="Varela Round" panose="00000500000000000000" pitchFamily="2" charset="-79"/>
              </a:rPr>
              <a:t>ּ לְבַת-פַּרְעֹה, וַיְהִי-לָהּ, לְבֵן; וַתִּקְרָא שְׁמוֹ, מֹשֶׁה, וַתֹּאמֶר, כִּי מִן-הַמַּיִם </a:t>
            </a:r>
            <a:r>
              <a:rPr lang="he-IL" sz="2400" dirty="0" err="1">
                <a:solidFill>
                  <a:prstClr val="black"/>
                </a:solidFill>
                <a:latin typeface="Varela Round" panose="00000500000000000000" pitchFamily="2" charset="-79"/>
              </a:rPr>
              <a:t>מְשִׁיתִהו</a:t>
            </a:r>
            <a:r>
              <a:rPr lang="he-IL" sz="2400" dirty="0">
                <a:solidFill>
                  <a:prstClr val="black"/>
                </a:solidFill>
                <a:latin typeface="Varela Round" panose="00000500000000000000" pitchFamily="2" charset="-79"/>
              </a:rPr>
              <a:t>ּ.</a:t>
            </a:r>
            <a:endParaRPr lang="he-IL" dirty="0">
              <a:latin typeface="Varela Round" panose="00000500000000000000" pitchFamily="2" charset="-79"/>
            </a:endParaRPr>
          </a:p>
        </p:txBody>
      </p:sp>
      <p:pic>
        <p:nvPicPr>
          <p:cNvPr id="14" name="תמונה 13">
            <a:extLst>
              <a:ext uri="{FF2B5EF4-FFF2-40B4-BE49-F238E27FC236}">
                <a16:creationId xmlns:a16="http://schemas.microsoft.com/office/drawing/2014/main" id="{633F8C01-10CF-49DF-A402-9914E79A6EDE}"/>
              </a:ext>
            </a:extLst>
          </p:cNvPr>
          <p:cNvPicPr>
            <a:picLocks noChangeAspect="1"/>
          </p:cNvPicPr>
          <p:nvPr/>
        </p:nvPicPr>
        <p:blipFill>
          <a:blip r:embed="rId2"/>
          <a:stretch>
            <a:fillRect/>
          </a:stretch>
        </p:blipFill>
        <p:spPr>
          <a:xfrm>
            <a:off x="586446" y="2154145"/>
            <a:ext cx="2783715" cy="3688614"/>
          </a:xfrm>
          <a:prstGeom prst="rect">
            <a:avLst/>
          </a:prstGeom>
        </p:spPr>
      </p:pic>
      <p:sp>
        <p:nvSpPr>
          <p:cNvPr id="7" name="מלבן 6">
            <a:extLst>
              <a:ext uri="{FF2B5EF4-FFF2-40B4-BE49-F238E27FC236}">
                <a16:creationId xmlns:a16="http://schemas.microsoft.com/office/drawing/2014/main" id="{6697CA49-8517-4AD4-ACA4-89DF7822CA44}"/>
              </a:ext>
            </a:extLst>
          </p:cNvPr>
          <p:cNvSpPr/>
          <p:nvPr/>
        </p:nvSpPr>
        <p:spPr>
          <a:xfrm>
            <a:off x="2877216" y="2913692"/>
            <a:ext cx="6092825" cy="1348061"/>
          </a:xfrm>
          <a:prstGeom prst="rect">
            <a:avLst/>
          </a:prstGeom>
        </p:spPr>
        <p:txBody>
          <a:bodyPr>
            <a:spAutoFit/>
          </a:bodyPr>
          <a:lstStyle/>
          <a:p>
            <a:pPr marL="757238" lvl="0" indent="-571500">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כולם אנונימיים חוץ ממשה</a:t>
            </a:r>
          </a:p>
          <a:p>
            <a:pPr marL="757238" lvl="0" indent="-571500">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כולן נשים חוץ ממשה</a:t>
            </a:r>
          </a:p>
          <a:p>
            <a:pPr marL="757238" lvl="0" indent="-571500">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האם בת פרעה מדברת עברית?</a:t>
            </a:r>
          </a:p>
        </p:txBody>
      </p:sp>
      <p:pic>
        <p:nvPicPr>
          <p:cNvPr id="22" name="Picture 12" descr="Baby Moses Illustration - Twinkl">
            <a:extLst>
              <a:ext uri="{FF2B5EF4-FFF2-40B4-BE49-F238E27FC236}">
                <a16:creationId xmlns:a16="http://schemas.microsoft.com/office/drawing/2014/main" id="{8B997D8A-8D50-4EC3-AB50-D7287B71B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0041" y="2679995"/>
            <a:ext cx="2996020" cy="1498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964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3161B5-52B3-4A08-A531-A8EDDD7BFC57}"/>
              </a:ext>
            </a:extLst>
          </p:cNvPr>
          <p:cNvSpPr>
            <a:spLocks noGrp="1"/>
          </p:cNvSpPr>
          <p:nvPr>
            <p:ph type="title"/>
          </p:nvPr>
        </p:nvSpPr>
        <p:spPr>
          <a:xfrm>
            <a:off x="2085835" y="440420"/>
            <a:ext cx="9335653" cy="720000"/>
          </a:xfrm>
        </p:spPr>
        <p:txBody>
          <a:bodyPr/>
          <a:lstStyle/>
          <a:p>
            <a:pPr algn="r"/>
            <a:r>
              <a:rPr lang="he-IL" dirty="0">
                <a:cs typeface="Varela Round" panose="00000500000000000000" pitchFamily="2" charset="-79"/>
              </a:rPr>
              <a:t>משימת סיכום:</a:t>
            </a:r>
          </a:p>
        </p:txBody>
      </p:sp>
      <p:sp>
        <p:nvSpPr>
          <p:cNvPr id="16" name="תיבת טקסט 15">
            <a:extLst>
              <a:ext uri="{FF2B5EF4-FFF2-40B4-BE49-F238E27FC236}">
                <a16:creationId xmlns:a16="http://schemas.microsoft.com/office/drawing/2014/main" id="{9FC19C97-5B96-4FD0-9608-B39E72565A18}"/>
              </a:ext>
            </a:extLst>
          </p:cNvPr>
          <p:cNvSpPr txBox="1"/>
          <p:nvPr/>
        </p:nvSpPr>
        <p:spPr>
          <a:xfrm>
            <a:off x="139564" y="6482429"/>
            <a:ext cx="1968367" cy="230832"/>
          </a:xfrm>
          <a:prstGeom prst="rect">
            <a:avLst/>
          </a:prstGeom>
          <a:noFill/>
        </p:spPr>
        <p:txBody>
          <a:bodyPr wrap="square" rtlCol="1">
            <a:spAutoFit/>
          </a:bodyPr>
          <a:lstStyle/>
          <a:p>
            <a:pPr>
              <a:buClr>
                <a:srgbClr val="000000"/>
              </a:buClr>
              <a:buFont typeface="Arial"/>
              <a:buNone/>
            </a:pPr>
            <a:r>
              <a:rPr lang="he-IL" sz="900" kern="0" dirty="0">
                <a:solidFill>
                  <a:srgbClr val="000000"/>
                </a:solidFill>
                <a:latin typeface="Varela Round" panose="00000500000000000000" pitchFamily="2" charset="-79"/>
                <a:sym typeface="Arial"/>
              </a:rPr>
              <a:t>*מילות השיר צוטטו מאתר </a:t>
            </a:r>
            <a:r>
              <a:rPr lang="he-IL" sz="900" kern="0" dirty="0" err="1">
                <a:solidFill>
                  <a:srgbClr val="000000"/>
                </a:solidFill>
                <a:latin typeface="Varela Round" panose="00000500000000000000" pitchFamily="2" charset="-79"/>
                <a:sym typeface="Arial"/>
              </a:rPr>
              <a:t>ויקיטקסט</a:t>
            </a:r>
            <a:endParaRPr lang="he-IL" sz="900" kern="0" dirty="0">
              <a:solidFill>
                <a:srgbClr val="000000"/>
              </a:solidFill>
              <a:latin typeface="Varela Round" panose="00000500000000000000" pitchFamily="2" charset="-79"/>
              <a:sym typeface="Arial"/>
            </a:endParaRPr>
          </a:p>
        </p:txBody>
      </p:sp>
      <p:sp>
        <p:nvSpPr>
          <p:cNvPr id="11" name="כותרת 1">
            <a:extLst>
              <a:ext uri="{FF2B5EF4-FFF2-40B4-BE49-F238E27FC236}">
                <a16:creationId xmlns:a16="http://schemas.microsoft.com/office/drawing/2014/main" id="{16358EF0-6161-4858-A278-0511133149C3}"/>
              </a:ext>
            </a:extLst>
          </p:cNvPr>
          <p:cNvSpPr txBox="1">
            <a:spLocks/>
          </p:cNvSpPr>
          <p:nvPr/>
        </p:nvSpPr>
        <p:spPr>
          <a:xfrm>
            <a:off x="286451" y="1435865"/>
            <a:ext cx="11135037" cy="3872468"/>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742950" indent="-742950" algn="r">
              <a:lnSpc>
                <a:spcPct val="100000"/>
              </a:lnSpc>
              <a:spcBef>
                <a:spcPts val="1200"/>
              </a:spcBef>
              <a:buFont typeface="+mj-lt"/>
              <a:buAutoNum type="arabicPeriod"/>
            </a:pPr>
            <a:r>
              <a:rPr lang="he-IL" sz="4000" dirty="0">
                <a:latin typeface="Comic Sans MS"/>
                <a:cs typeface="+mn-cs"/>
                <a:sym typeface="Arial"/>
              </a:rPr>
              <a:t>כיצד בא לידי ביטוי אומץ הלב של הנשים המעורבות בהצלת משה?</a:t>
            </a:r>
          </a:p>
          <a:p>
            <a:pPr marL="742950" indent="-742950" algn="r">
              <a:lnSpc>
                <a:spcPct val="100000"/>
              </a:lnSpc>
              <a:spcBef>
                <a:spcPts val="1200"/>
              </a:spcBef>
              <a:buFont typeface="+mj-lt"/>
              <a:buAutoNum type="arabicPeriod"/>
            </a:pPr>
            <a:r>
              <a:rPr lang="he-IL" sz="4000" dirty="0">
                <a:latin typeface="Comic Sans MS"/>
                <a:cs typeface="+mn-cs"/>
                <a:sym typeface="Arial"/>
              </a:rPr>
              <a:t>מדוע אף גבר אינו מוזכר בסיפור?</a:t>
            </a:r>
          </a:p>
        </p:txBody>
      </p:sp>
    </p:spTree>
    <p:extLst>
      <p:ext uri="{BB962C8B-B14F-4D97-AF65-F5344CB8AC3E}">
        <p14:creationId xmlns:p14="http://schemas.microsoft.com/office/powerpoint/2010/main" val="2139699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715024" y="2027738"/>
            <a:ext cx="10760364" cy="1704639"/>
          </a:xfrm>
        </p:spPr>
        <p:txBody>
          <a:bodyPr/>
          <a:lstStyle/>
          <a:p>
            <a:r>
              <a:rPr lang="he-IL" sz="4800" dirty="0">
                <a:latin typeface="Varela Round" panose="00000500000000000000" pitchFamily="2" charset="-79"/>
                <a:cs typeface="Varela Round" panose="00000500000000000000" pitchFamily="2" charset="-79"/>
              </a:rPr>
              <a:t>בת פרעה - חלק ב'</a:t>
            </a:r>
            <a:br>
              <a:rPr lang="he-IL" sz="4800" dirty="0">
                <a:latin typeface="Varela Round" panose="00000500000000000000" pitchFamily="2" charset="-79"/>
                <a:cs typeface="Varela Round" panose="00000500000000000000" pitchFamily="2" charset="-79"/>
              </a:rPr>
            </a:br>
            <a:r>
              <a:rPr lang="he-IL" sz="3200" dirty="0">
                <a:latin typeface="Varela Round" panose="00000500000000000000" pitchFamily="2" charset="-79"/>
                <a:cs typeface="Varela Round" panose="00000500000000000000" pitchFamily="2" charset="-79"/>
              </a:rPr>
              <a:t>שמות א' פסוקים א-י</a:t>
            </a:r>
            <a:endParaRPr lang="he-IL" sz="54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04017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3161B5-52B3-4A08-A531-A8EDDD7BFC57}"/>
              </a:ext>
            </a:extLst>
          </p:cNvPr>
          <p:cNvSpPr>
            <a:spLocks noGrp="1"/>
          </p:cNvSpPr>
          <p:nvPr>
            <p:ph type="title"/>
          </p:nvPr>
        </p:nvSpPr>
        <p:spPr>
          <a:xfrm>
            <a:off x="6131292" y="573094"/>
            <a:ext cx="5577841" cy="720000"/>
          </a:xfrm>
        </p:spPr>
        <p:txBody>
          <a:bodyPr/>
          <a:lstStyle/>
          <a:p>
            <a:r>
              <a:rPr lang="he-IL" dirty="0">
                <a:cs typeface="Varela Round" panose="00000500000000000000" pitchFamily="2" charset="-79"/>
              </a:rPr>
              <a:t>מה נלמד בחלק זה?</a:t>
            </a:r>
          </a:p>
        </p:txBody>
      </p:sp>
      <p:pic>
        <p:nvPicPr>
          <p:cNvPr id="6" name="תמונה 5">
            <a:extLst>
              <a:ext uri="{FF2B5EF4-FFF2-40B4-BE49-F238E27FC236}">
                <a16:creationId xmlns:a16="http://schemas.microsoft.com/office/drawing/2014/main" id="{5CDF29E6-A2B0-41C2-BC96-14034C90E382}"/>
              </a:ext>
            </a:extLst>
          </p:cNvPr>
          <p:cNvPicPr>
            <a:picLocks noChangeAspect="1"/>
          </p:cNvPicPr>
          <p:nvPr/>
        </p:nvPicPr>
        <p:blipFill>
          <a:blip r:embed="rId2"/>
          <a:stretch>
            <a:fillRect/>
          </a:stretch>
        </p:blipFill>
        <p:spPr>
          <a:xfrm>
            <a:off x="6876191" y="1619095"/>
            <a:ext cx="4666953" cy="3045691"/>
          </a:xfrm>
          <a:prstGeom prst="rect">
            <a:avLst/>
          </a:prstGeom>
        </p:spPr>
      </p:pic>
      <p:sp>
        <p:nvSpPr>
          <p:cNvPr id="3" name="מציין מיקום טקסט 2">
            <a:extLst>
              <a:ext uri="{FF2B5EF4-FFF2-40B4-BE49-F238E27FC236}">
                <a16:creationId xmlns:a16="http://schemas.microsoft.com/office/drawing/2014/main" id="{E12EB2A4-84EB-4C36-AA32-C059AD31B35B}"/>
              </a:ext>
            </a:extLst>
          </p:cNvPr>
          <p:cNvSpPr>
            <a:spLocks noGrp="1"/>
          </p:cNvSpPr>
          <p:nvPr>
            <p:ph type="body" sz="quarter" idx="3"/>
          </p:nvPr>
        </p:nvSpPr>
        <p:spPr>
          <a:xfrm>
            <a:off x="855119" y="1858910"/>
            <a:ext cx="7117882" cy="3379995"/>
          </a:xfrm>
        </p:spPr>
        <p:txBody>
          <a:bodyPr/>
          <a:lstStyle/>
          <a:p>
            <a:pPr marL="757238" indent="-571500">
              <a:buFont typeface="Wingdings" panose="05000000000000000000" pitchFamily="2" charset="2"/>
              <a:buChar char="ü"/>
            </a:pPr>
            <a:r>
              <a:rPr lang="he-IL" sz="3600" dirty="0">
                <a:cs typeface="Varela Round" panose="00000500000000000000" pitchFamily="2" charset="-79"/>
              </a:rPr>
              <a:t>אומץ ליבן של הנשים</a:t>
            </a:r>
          </a:p>
          <a:p>
            <a:pPr marL="757238" indent="-571500">
              <a:buFont typeface="Wingdings" panose="05000000000000000000" pitchFamily="2" charset="2"/>
              <a:buChar char="ü"/>
            </a:pPr>
            <a:r>
              <a:rPr lang="he-IL" sz="3600" dirty="0">
                <a:cs typeface="Varela Round" panose="00000500000000000000" pitchFamily="2" charset="-79"/>
              </a:rPr>
              <a:t>היכן הגברים?</a:t>
            </a:r>
          </a:p>
          <a:p>
            <a:pPr marL="757238" indent="-571500">
              <a:buFont typeface="Wingdings" panose="05000000000000000000" pitchFamily="2" charset="2"/>
              <a:buChar char="ü"/>
            </a:pPr>
            <a:r>
              <a:rPr lang="he-IL" sz="3600" dirty="0">
                <a:cs typeface="Varela Round" panose="00000500000000000000" pitchFamily="2" charset="-79"/>
              </a:rPr>
              <a:t>משה הילד</a:t>
            </a:r>
          </a:p>
          <a:p>
            <a:pPr marL="757238" indent="-571500">
              <a:buFont typeface="Wingdings" panose="05000000000000000000" pitchFamily="2" charset="2"/>
              <a:buChar char="ü"/>
            </a:pPr>
            <a:endParaRPr lang="he-IL" sz="3600" dirty="0">
              <a:cs typeface="Varela Round" panose="00000500000000000000" pitchFamily="2" charset="-79"/>
            </a:endParaRPr>
          </a:p>
        </p:txBody>
      </p:sp>
    </p:spTree>
    <p:extLst>
      <p:ext uri="{BB962C8B-B14F-4D97-AF65-F5344CB8AC3E}">
        <p14:creationId xmlns:p14="http://schemas.microsoft.com/office/powerpoint/2010/main" val="3196266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3">
            <a:extLst>
              <a:ext uri="{FF2B5EF4-FFF2-40B4-BE49-F238E27FC236}">
                <a16:creationId xmlns:a16="http://schemas.microsoft.com/office/drawing/2014/main" id="{89230C28-AACD-4129-9D73-5F396B6BF339}"/>
              </a:ext>
            </a:extLst>
          </p:cNvPr>
          <p:cNvSpPr txBox="1">
            <a:spLocks/>
          </p:cNvSpPr>
          <p:nvPr/>
        </p:nvSpPr>
        <p:spPr>
          <a:xfrm>
            <a:off x="6838749" y="446128"/>
            <a:ext cx="4812529" cy="637353"/>
          </a:xfrm>
          <a:prstGeom prst="rect">
            <a:avLst/>
          </a:prstGeom>
          <a:noFill/>
        </p:spPr>
        <p:txBody>
          <a:bodyPr vert="horz" lIns="91440" tIns="45720" rIns="91440" bIns="45720" rtlCol="1" anchor="ctr">
            <a:noAutofit/>
          </a:bodyPr>
          <a:lstStyle>
            <a:lvl1pPr algn="ctr" defTabSz="914400" rtl="1" eaLnBrk="1" latinLnBrk="0" hangingPunct="1">
              <a:spcBef>
                <a:spcPct val="0"/>
              </a:spcBef>
              <a:buNone/>
              <a:defRPr kumimoji="0" lang="he-IL" sz="4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defRPr>
            </a:lvl1pPr>
          </a:lstStyle>
          <a:p>
            <a:pPr algn="r"/>
            <a:r>
              <a:rPr lang="he-IL" sz="3600" dirty="0">
                <a:latin typeface="Varela Round" panose="00000500000000000000" pitchFamily="2" charset="-79"/>
                <a:cs typeface="Varela Round" panose="00000500000000000000" pitchFamily="2" charset="-79"/>
              </a:rPr>
              <a:t>אומץ ליבה של אם הילד:</a:t>
            </a:r>
          </a:p>
        </p:txBody>
      </p:sp>
      <p:sp>
        <p:nvSpPr>
          <p:cNvPr id="5" name="מלבן 4">
            <a:extLst>
              <a:ext uri="{FF2B5EF4-FFF2-40B4-BE49-F238E27FC236}">
                <a16:creationId xmlns:a16="http://schemas.microsoft.com/office/drawing/2014/main" id="{7AD0E5DC-A7C9-45E2-A2C3-2A3003EF34AD}"/>
              </a:ext>
            </a:extLst>
          </p:cNvPr>
          <p:cNvSpPr/>
          <p:nvPr/>
        </p:nvSpPr>
        <p:spPr>
          <a:xfrm>
            <a:off x="3617511" y="1267937"/>
            <a:ext cx="7676147" cy="3416320"/>
          </a:xfrm>
          <a:prstGeom prst="rect">
            <a:avLst/>
          </a:prstGeom>
        </p:spPr>
        <p:txBody>
          <a:bodyPr wrap="square">
            <a:spAutoFit/>
          </a:bodyPr>
          <a:lstStyle/>
          <a:p>
            <a:pPr algn="just"/>
            <a:r>
              <a:rPr lang="he-IL" sz="1400" dirty="0">
                <a:solidFill>
                  <a:srgbClr val="12B4BC"/>
                </a:solidFill>
                <a:effectLst>
                  <a:outerShdw blurRad="38100" dist="38100" dir="2700000" algn="tl">
                    <a:srgbClr val="000000">
                      <a:alpha val="43137"/>
                    </a:srgbClr>
                  </a:outerShdw>
                </a:effectLst>
                <a:latin typeface="David" panose="020E0502060401010101" pitchFamily="34" charset="-79"/>
              </a:rPr>
              <a:t>א</a:t>
            </a:r>
            <a:r>
              <a:rPr lang="he-IL" dirty="0">
                <a:solidFill>
                  <a:srgbClr val="000000"/>
                </a:solidFill>
                <a:latin typeface="David" panose="020E0502060401010101" pitchFamily="34" charset="-79"/>
              </a:rPr>
              <a:t> וַיֵּלֶךְ אִישׁ, מִבֵּית לֵוִי; </a:t>
            </a:r>
            <a:r>
              <a:rPr lang="he-IL" dirty="0" err="1">
                <a:solidFill>
                  <a:srgbClr val="000000"/>
                </a:solidFill>
                <a:latin typeface="David" panose="020E0502060401010101" pitchFamily="34" charset="-79"/>
              </a:rPr>
              <a:t>וַיִּקַּח</a:t>
            </a:r>
            <a:r>
              <a:rPr lang="he-IL" dirty="0">
                <a:solidFill>
                  <a:srgbClr val="000000"/>
                </a:solidFill>
                <a:latin typeface="David" panose="020E0502060401010101" pitchFamily="34" charset="-79"/>
              </a:rPr>
              <a:t>, אֶת-בַּת-לֵוִי. </a:t>
            </a:r>
            <a:r>
              <a:rPr lang="he-IL" sz="1400" dirty="0">
                <a:solidFill>
                  <a:srgbClr val="12B4BC"/>
                </a:solidFill>
                <a:effectLst>
                  <a:outerShdw blurRad="38100" dist="38100" dir="2700000" algn="tl">
                    <a:srgbClr val="000000">
                      <a:alpha val="43137"/>
                    </a:srgbClr>
                  </a:outerShdw>
                </a:effectLst>
                <a:latin typeface="David" panose="020E0502060401010101" pitchFamily="34" charset="-79"/>
              </a:rPr>
              <a:t> ב </a:t>
            </a:r>
            <a:r>
              <a:rPr lang="he-IL" dirty="0" err="1">
                <a:solidFill>
                  <a:srgbClr val="000000"/>
                </a:solidFill>
                <a:latin typeface="David" panose="020E0502060401010101" pitchFamily="34" charset="-79"/>
              </a:rPr>
              <a:t>וַתַּהַר</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הָאִשָּׁה</a:t>
            </a:r>
            <a:r>
              <a:rPr lang="he-IL" dirty="0">
                <a:solidFill>
                  <a:srgbClr val="000000"/>
                </a:solidFill>
                <a:latin typeface="David" panose="020E0502060401010101" pitchFamily="34" charset="-79"/>
              </a:rPr>
              <a:t>, וַתֵּלֶד בֵּן; </a:t>
            </a:r>
            <a:r>
              <a:rPr lang="he-IL" dirty="0" err="1">
                <a:solidFill>
                  <a:srgbClr val="000000"/>
                </a:solidFill>
                <a:latin typeface="David" panose="020E0502060401010101" pitchFamily="34" charset="-79"/>
              </a:rPr>
              <a:t>וַתֵּרֶא</a:t>
            </a:r>
            <a:r>
              <a:rPr lang="he-IL" dirty="0">
                <a:solidFill>
                  <a:srgbClr val="000000"/>
                </a:solidFill>
                <a:latin typeface="David" panose="020E0502060401010101" pitchFamily="34" charset="-79"/>
              </a:rPr>
              <a:t> אֹתוֹ כִּי-טוֹב הוּא, וַתִּצְפְּנֵהוּ שְׁלֹשָׁה יְרָחִים. </a:t>
            </a:r>
            <a:r>
              <a:rPr lang="he-IL" sz="1400" dirty="0">
                <a:solidFill>
                  <a:srgbClr val="12B4BC"/>
                </a:solidFill>
                <a:effectLst>
                  <a:outerShdw blurRad="38100" dist="38100" dir="2700000" algn="tl">
                    <a:srgbClr val="000000">
                      <a:alpha val="43137"/>
                    </a:srgbClr>
                  </a:outerShdw>
                </a:effectLst>
                <a:latin typeface="David" panose="020E0502060401010101" pitchFamily="34" charset="-79"/>
              </a:rPr>
              <a:t> ג </a:t>
            </a:r>
            <a:r>
              <a:rPr lang="he-IL" dirty="0">
                <a:solidFill>
                  <a:srgbClr val="000000"/>
                </a:solidFill>
                <a:latin typeface="David" panose="020E0502060401010101" pitchFamily="34" charset="-79"/>
              </a:rPr>
              <a:t>וְלֹא-יָכְלָה עוֹד, הַצְּפִינוֹ, </a:t>
            </a:r>
            <a:r>
              <a:rPr lang="he-IL" dirty="0" err="1">
                <a:solidFill>
                  <a:srgbClr val="000000"/>
                </a:solidFill>
                <a:latin typeface="David" panose="020E0502060401010101" pitchFamily="34" charset="-79"/>
              </a:rPr>
              <a:t>וַתִּקַּח-לו</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תֵּבַת</a:t>
            </a:r>
            <a:r>
              <a:rPr lang="he-IL" dirty="0">
                <a:solidFill>
                  <a:srgbClr val="000000"/>
                </a:solidFill>
                <a:latin typeface="David" panose="020E0502060401010101" pitchFamily="34" charset="-79"/>
              </a:rPr>
              <a:t> גֹּמֶא, </a:t>
            </a:r>
            <a:r>
              <a:rPr lang="he-IL" dirty="0" err="1">
                <a:solidFill>
                  <a:srgbClr val="000000"/>
                </a:solidFill>
                <a:latin typeface="David" panose="020E0502060401010101" pitchFamily="34" charset="-79"/>
              </a:rPr>
              <a:t>וַתַּחְמְרָה</a:t>
            </a:r>
            <a:r>
              <a:rPr lang="he-IL" dirty="0">
                <a:solidFill>
                  <a:srgbClr val="000000"/>
                </a:solidFill>
                <a:latin typeface="David" panose="020E0502060401010101" pitchFamily="34" charset="-79"/>
              </a:rPr>
              <a:t> בַחֵמָר וּבַזָּפֶת; וַתָּשֶׂם בָּהּ אֶת-הַיֶּלֶד, וַתָּשֶׂם בַּסּוּף עַל-שְׂפַת </a:t>
            </a:r>
            <a:r>
              <a:rPr lang="he-IL" dirty="0" err="1">
                <a:solidFill>
                  <a:srgbClr val="000000"/>
                </a:solidFill>
                <a:latin typeface="David" panose="020E0502060401010101" pitchFamily="34" charset="-79"/>
              </a:rPr>
              <a:t>הַיְאֹר</a:t>
            </a:r>
            <a:r>
              <a:rPr lang="he-IL" dirty="0">
                <a:solidFill>
                  <a:srgbClr val="000000"/>
                </a:solidFill>
                <a:latin typeface="David" panose="020E0502060401010101" pitchFamily="34" charset="-79"/>
              </a:rPr>
              <a:t>.  </a:t>
            </a:r>
            <a:r>
              <a:rPr lang="he-IL" sz="1400" dirty="0">
                <a:solidFill>
                  <a:srgbClr val="12B4BC"/>
                </a:solidFill>
                <a:effectLst>
                  <a:outerShdw blurRad="38100" dist="38100" dir="2700000" algn="tl">
                    <a:srgbClr val="000000">
                      <a:alpha val="43137"/>
                    </a:srgbClr>
                  </a:outerShdw>
                </a:effectLst>
                <a:latin typeface="David" panose="020E0502060401010101" pitchFamily="34" charset="-79"/>
              </a:rPr>
              <a:t>ד</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וַתֵּתַצַּב</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אֲחֹתו</a:t>
            </a:r>
            <a:r>
              <a:rPr lang="he-IL" dirty="0">
                <a:solidFill>
                  <a:srgbClr val="000000"/>
                </a:solidFill>
                <a:latin typeface="David" panose="020E0502060401010101" pitchFamily="34" charset="-79"/>
              </a:rPr>
              <a:t>ֹ, מֵרָחֹק, לְדֵעָה, מַה-יֵּעָשֶׂה לוֹ.  </a:t>
            </a:r>
            <a:r>
              <a:rPr lang="he-IL" sz="1400" dirty="0">
                <a:solidFill>
                  <a:srgbClr val="12B4BC"/>
                </a:solidFill>
                <a:effectLst>
                  <a:outerShdw blurRad="38100" dist="38100" dir="2700000" algn="tl">
                    <a:srgbClr val="000000">
                      <a:alpha val="43137"/>
                    </a:srgbClr>
                  </a:outerShdw>
                </a:effectLst>
                <a:latin typeface="David" panose="020E0502060401010101" pitchFamily="34" charset="-79"/>
              </a:rPr>
              <a:t>ה</a:t>
            </a:r>
            <a:r>
              <a:rPr lang="he-IL" dirty="0">
                <a:solidFill>
                  <a:srgbClr val="000000"/>
                </a:solidFill>
                <a:latin typeface="David" panose="020E0502060401010101" pitchFamily="34" charset="-79"/>
              </a:rPr>
              <a:t> וַתֵּרֶד בַּת-פַּרְעֹה </a:t>
            </a:r>
            <a:r>
              <a:rPr lang="he-IL" dirty="0" err="1">
                <a:solidFill>
                  <a:srgbClr val="000000"/>
                </a:solidFill>
                <a:latin typeface="David" panose="020E0502060401010101" pitchFamily="34" charset="-79"/>
              </a:rPr>
              <a:t>לִרְחֹץ</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עַל-הַיְאֹר</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וְנַעֲרֹתֶיה</a:t>
            </a:r>
            <a:r>
              <a:rPr lang="he-IL" dirty="0">
                <a:solidFill>
                  <a:srgbClr val="000000"/>
                </a:solidFill>
                <a:latin typeface="David" panose="020E0502060401010101" pitchFamily="34" charset="-79"/>
              </a:rPr>
              <a:t>ָ הֹלְכֹת עַל-יַד </a:t>
            </a:r>
            <a:r>
              <a:rPr lang="he-IL" dirty="0" err="1">
                <a:solidFill>
                  <a:srgbClr val="000000"/>
                </a:solidFill>
                <a:latin typeface="David" panose="020E0502060401010101" pitchFamily="34" charset="-79"/>
              </a:rPr>
              <a:t>הַיְאֹר</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וַתֵּרֶא</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אֶת-הַתֵּבָה</a:t>
            </a:r>
            <a:r>
              <a:rPr lang="he-IL" dirty="0">
                <a:solidFill>
                  <a:srgbClr val="000000"/>
                </a:solidFill>
                <a:latin typeface="David" panose="020E0502060401010101" pitchFamily="34" charset="-79"/>
              </a:rPr>
              <a:t> בְּתוֹךְ הַסּוּף, וַתִּשְׁלַח אֶת-אֲמָתָהּ </a:t>
            </a:r>
            <a:r>
              <a:rPr lang="he-IL" dirty="0" err="1">
                <a:solidFill>
                  <a:srgbClr val="000000"/>
                </a:solidFill>
                <a:latin typeface="David" panose="020E0502060401010101" pitchFamily="34" charset="-79"/>
              </a:rPr>
              <a:t>וַתִּקָּחֶה</a:t>
            </a:r>
            <a:r>
              <a:rPr lang="he-IL" dirty="0">
                <a:solidFill>
                  <a:srgbClr val="000000"/>
                </a:solidFill>
                <a:latin typeface="David" panose="020E0502060401010101" pitchFamily="34" charset="-79"/>
              </a:rPr>
              <a:t>ָ. </a:t>
            </a:r>
            <a:r>
              <a:rPr lang="he-IL" sz="1400" dirty="0">
                <a:solidFill>
                  <a:srgbClr val="12B4BC"/>
                </a:solidFill>
                <a:effectLst>
                  <a:outerShdw blurRad="38100" dist="38100" dir="2700000" algn="tl">
                    <a:srgbClr val="000000">
                      <a:alpha val="43137"/>
                    </a:srgbClr>
                  </a:outerShdw>
                </a:effectLst>
                <a:latin typeface="David" panose="020E0502060401010101" pitchFamily="34" charset="-79"/>
              </a:rPr>
              <a:t> ו </a:t>
            </a:r>
            <a:r>
              <a:rPr lang="he-IL" dirty="0">
                <a:solidFill>
                  <a:srgbClr val="000000"/>
                </a:solidFill>
                <a:latin typeface="David" panose="020E0502060401010101" pitchFamily="34" charset="-79"/>
              </a:rPr>
              <a:t>וַתִּפְתַּח וַתִּרְאֵהוּ אֶת-הַיֶּלֶד, וְהִנֵּה-נַעַר בֹּכֶה; וַתַּחְמֹל עָלָיו--וַתֹּאמֶר, מִיַּלְדֵי הָעִבְרִים זֶה.  </a:t>
            </a:r>
            <a:r>
              <a:rPr lang="he-IL" sz="1400" dirty="0">
                <a:solidFill>
                  <a:srgbClr val="12B4BC"/>
                </a:solidFill>
                <a:effectLst>
                  <a:outerShdw blurRad="38100" dist="38100" dir="2700000" algn="tl">
                    <a:srgbClr val="000000">
                      <a:alpha val="43137"/>
                    </a:srgbClr>
                  </a:outerShdw>
                </a:effectLst>
                <a:latin typeface="David" panose="020E0502060401010101" pitchFamily="34" charset="-79"/>
              </a:rPr>
              <a:t>ז</a:t>
            </a:r>
            <a:r>
              <a:rPr lang="he-IL" dirty="0">
                <a:solidFill>
                  <a:srgbClr val="000000"/>
                </a:solidFill>
                <a:latin typeface="David" panose="020E0502060401010101" pitchFamily="34" charset="-79"/>
              </a:rPr>
              <a:t> וַתֹּאמֶר </a:t>
            </a:r>
            <a:r>
              <a:rPr lang="he-IL" dirty="0" err="1">
                <a:solidFill>
                  <a:srgbClr val="000000"/>
                </a:solidFill>
                <a:latin typeface="David" panose="020E0502060401010101" pitchFamily="34" charset="-79"/>
              </a:rPr>
              <a:t>אֲחֹתו</a:t>
            </a:r>
            <a:r>
              <a:rPr lang="he-IL" dirty="0">
                <a:solidFill>
                  <a:srgbClr val="000000"/>
                </a:solidFill>
                <a:latin typeface="David" panose="020E0502060401010101" pitchFamily="34" charset="-79"/>
              </a:rPr>
              <a:t>ֹ, אֶל-בַּת-פַּרְעֹה, הַאֵלֵךְ וְקָרָאתִי לָךְ </a:t>
            </a:r>
            <a:r>
              <a:rPr lang="he-IL" dirty="0" err="1">
                <a:solidFill>
                  <a:srgbClr val="000000"/>
                </a:solidFill>
                <a:latin typeface="David" panose="020E0502060401010101" pitchFamily="34" charset="-79"/>
              </a:rPr>
              <a:t>אִשָּׁה</a:t>
            </a:r>
            <a:r>
              <a:rPr lang="he-IL" dirty="0">
                <a:solidFill>
                  <a:srgbClr val="000000"/>
                </a:solidFill>
                <a:latin typeface="David" panose="020E0502060401010101" pitchFamily="34" charset="-79"/>
              </a:rPr>
              <a:t> מֵינֶקֶת, מִן הָעִבְרִיֹּת; </a:t>
            </a:r>
            <a:r>
              <a:rPr lang="he-IL" dirty="0" err="1">
                <a:solidFill>
                  <a:srgbClr val="000000"/>
                </a:solidFill>
                <a:latin typeface="David" panose="020E0502060401010101" pitchFamily="34" charset="-79"/>
              </a:rPr>
              <a:t>וְתֵינִק</a:t>
            </a:r>
            <a:r>
              <a:rPr lang="he-IL" dirty="0">
                <a:solidFill>
                  <a:srgbClr val="000000"/>
                </a:solidFill>
                <a:latin typeface="David" panose="020E0502060401010101" pitchFamily="34" charset="-79"/>
              </a:rPr>
              <a:t> לָךְ, אֶת-הַיָּלֶד. </a:t>
            </a:r>
            <a:r>
              <a:rPr lang="he-IL" sz="1400" dirty="0">
                <a:solidFill>
                  <a:srgbClr val="12B4BC"/>
                </a:solidFill>
                <a:effectLst>
                  <a:outerShdw blurRad="38100" dist="38100" dir="2700000" algn="tl">
                    <a:srgbClr val="000000">
                      <a:alpha val="43137"/>
                    </a:srgbClr>
                  </a:outerShdw>
                </a:effectLst>
                <a:latin typeface="David" panose="020E0502060401010101" pitchFamily="34" charset="-79"/>
              </a:rPr>
              <a:t> ח </a:t>
            </a:r>
            <a:r>
              <a:rPr lang="he-IL" dirty="0">
                <a:solidFill>
                  <a:srgbClr val="000000"/>
                </a:solidFill>
                <a:latin typeface="David" panose="020E0502060401010101" pitchFamily="34" charset="-79"/>
              </a:rPr>
              <a:t>וַתֹּאמֶר-לָהּ בַּת-פַּרְעֹה, לֵכִי; וַתֵּלֶךְ, הָעַלְמָה, וַתִּקְרָא, אֶת-אֵם הַיָּלֶד. </a:t>
            </a:r>
            <a:r>
              <a:rPr lang="he-IL" sz="1400" dirty="0">
                <a:solidFill>
                  <a:srgbClr val="12B4BC"/>
                </a:solidFill>
                <a:effectLst>
                  <a:outerShdw blurRad="38100" dist="38100" dir="2700000" algn="tl">
                    <a:srgbClr val="000000">
                      <a:alpha val="43137"/>
                    </a:srgbClr>
                  </a:outerShdw>
                </a:effectLst>
                <a:latin typeface="David" panose="020E0502060401010101" pitchFamily="34" charset="-79"/>
              </a:rPr>
              <a:t> ט </a:t>
            </a:r>
            <a:r>
              <a:rPr lang="he-IL" dirty="0">
                <a:solidFill>
                  <a:srgbClr val="000000"/>
                </a:solidFill>
                <a:latin typeface="David" panose="020E0502060401010101" pitchFamily="34" charset="-79"/>
              </a:rPr>
              <a:t>וַתֹּאמֶר לָהּ בַּת-פַּרְעֹה, </a:t>
            </a:r>
            <a:r>
              <a:rPr lang="he-IL" dirty="0" err="1">
                <a:solidFill>
                  <a:srgbClr val="000000"/>
                </a:solidFill>
                <a:latin typeface="David" panose="020E0502060401010101" pitchFamily="34" charset="-79"/>
              </a:rPr>
              <a:t>הֵילִיכִי</a:t>
            </a:r>
            <a:r>
              <a:rPr lang="he-IL" dirty="0">
                <a:solidFill>
                  <a:srgbClr val="000000"/>
                </a:solidFill>
                <a:latin typeface="David" panose="020E0502060401010101" pitchFamily="34" charset="-79"/>
              </a:rPr>
              <a:t> אֶת-הַיֶּלֶד הַזֶּה וְהֵינִקִהוּ לִי, וַאֲנִי, אֶתֵּן אֶת-שְׂכָרֵךְ; </a:t>
            </a:r>
            <a:r>
              <a:rPr lang="he-IL" dirty="0" err="1">
                <a:solidFill>
                  <a:srgbClr val="000000"/>
                </a:solidFill>
                <a:latin typeface="David" panose="020E0502060401010101" pitchFamily="34" charset="-79"/>
              </a:rPr>
              <a:t>וַתִּקַּח</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הָאִשָּׁה</a:t>
            </a:r>
            <a:r>
              <a:rPr lang="he-IL" dirty="0">
                <a:solidFill>
                  <a:srgbClr val="000000"/>
                </a:solidFill>
                <a:latin typeface="David" panose="020E0502060401010101" pitchFamily="34" charset="-79"/>
              </a:rPr>
              <a:t> הַיֶּלֶד, וַתְּנִיקֵהוּ.  </a:t>
            </a:r>
            <a:r>
              <a:rPr lang="he-IL" sz="1400" dirty="0">
                <a:solidFill>
                  <a:srgbClr val="12B4BC"/>
                </a:solidFill>
                <a:effectLst>
                  <a:outerShdw blurRad="38100" dist="38100" dir="2700000" algn="tl">
                    <a:srgbClr val="000000">
                      <a:alpha val="43137"/>
                    </a:srgbClr>
                  </a:outerShdw>
                </a:effectLst>
                <a:latin typeface="David" panose="020E0502060401010101" pitchFamily="34" charset="-79"/>
              </a:rPr>
              <a:t>י </a:t>
            </a:r>
            <a:r>
              <a:rPr lang="he-IL" dirty="0">
                <a:solidFill>
                  <a:srgbClr val="000000"/>
                </a:solidFill>
                <a:latin typeface="David" panose="020E0502060401010101" pitchFamily="34" charset="-79"/>
              </a:rPr>
              <a:t>וַיִּגְדַּל הַיֶּלֶד, </a:t>
            </a:r>
            <a:r>
              <a:rPr lang="he-IL" dirty="0" err="1">
                <a:solidFill>
                  <a:srgbClr val="000000"/>
                </a:solidFill>
                <a:latin typeface="David" panose="020E0502060401010101" pitchFamily="34" charset="-79"/>
              </a:rPr>
              <a:t>וַתְּבִאֵהו</a:t>
            </a:r>
            <a:r>
              <a:rPr lang="he-IL" dirty="0">
                <a:solidFill>
                  <a:srgbClr val="000000"/>
                </a:solidFill>
                <a:latin typeface="David" panose="020E0502060401010101" pitchFamily="34" charset="-79"/>
              </a:rPr>
              <a:t>ּ לְבַת-פַּרְעֹה, וַיְהִי-לָהּ, לְבֵן; וַתִּקְרָא שְׁמוֹ, מֹשֶׁה, וַתֹּאמֶר, כִּי מִן-הַמַּיִם </a:t>
            </a:r>
            <a:r>
              <a:rPr lang="he-IL" dirty="0" err="1">
                <a:solidFill>
                  <a:srgbClr val="000000"/>
                </a:solidFill>
                <a:latin typeface="David" panose="020E0502060401010101" pitchFamily="34" charset="-79"/>
              </a:rPr>
              <a:t>מְשִׁיתִהו</a:t>
            </a:r>
            <a:r>
              <a:rPr lang="he-IL" dirty="0">
                <a:solidFill>
                  <a:srgbClr val="000000"/>
                </a:solidFill>
                <a:latin typeface="David" panose="020E0502060401010101" pitchFamily="34" charset="-79"/>
              </a:rPr>
              <a:t>ּ. </a:t>
            </a:r>
            <a:endParaRPr lang="he-IL" dirty="0">
              <a:latin typeface="Varela Round" panose="00000500000000000000" pitchFamily="2" charset="-79"/>
            </a:endParaRPr>
          </a:p>
        </p:txBody>
      </p:sp>
      <p:sp>
        <p:nvSpPr>
          <p:cNvPr id="10" name="מלבן 9">
            <a:extLst>
              <a:ext uri="{FF2B5EF4-FFF2-40B4-BE49-F238E27FC236}">
                <a16:creationId xmlns:a16="http://schemas.microsoft.com/office/drawing/2014/main" id="{A8152341-2A29-4059-A0E0-C98FC782E9BC}"/>
              </a:ext>
            </a:extLst>
          </p:cNvPr>
          <p:cNvSpPr/>
          <p:nvPr/>
        </p:nvSpPr>
        <p:spPr>
          <a:xfrm>
            <a:off x="3360820" y="4780510"/>
            <a:ext cx="6092825" cy="1348061"/>
          </a:xfrm>
          <a:prstGeom prst="rect">
            <a:avLst/>
          </a:prstGeom>
        </p:spPr>
        <p:txBody>
          <a:bodyPr>
            <a:spAutoFit/>
          </a:bodyPr>
          <a:lstStyle/>
          <a:p>
            <a:pPr marL="757238" lvl="0" indent="-571500">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עצם ההולדה</a:t>
            </a:r>
          </a:p>
          <a:p>
            <a:pPr marL="757238" lvl="0" indent="-571500">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ההחלטה להסתיר את הילד</a:t>
            </a:r>
          </a:p>
          <a:p>
            <a:pPr marL="757238" lvl="0" indent="-571500">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ההחלטה להציל את הילד</a:t>
            </a:r>
          </a:p>
        </p:txBody>
      </p:sp>
      <p:pic>
        <p:nvPicPr>
          <p:cNvPr id="12" name="תמונה 11">
            <a:extLst>
              <a:ext uri="{FF2B5EF4-FFF2-40B4-BE49-F238E27FC236}">
                <a16:creationId xmlns:a16="http://schemas.microsoft.com/office/drawing/2014/main" id="{70B9D07A-2838-4F8A-916F-6D1EEF1A13AD}"/>
              </a:ext>
            </a:extLst>
          </p:cNvPr>
          <p:cNvPicPr>
            <a:picLocks noChangeAspect="1"/>
          </p:cNvPicPr>
          <p:nvPr/>
        </p:nvPicPr>
        <p:blipFill>
          <a:blip r:embed="rId2"/>
          <a:stretch>
            <a:fillRect/>
          </a:stretch>
        </p:blipFill>
        <p:spPr>
          <a:xfrm flipH="1">
            <a:off x="372247" y="843898"/>
            <a:ext cx="4033497" cy="4842477"/>
          </a:xfrm>
          <a:prstGeom prst="rect">
            <a:avLst/>
          </a:prstGeom>
        </p:spPr>
      </p:pic>
      <p:sp>
        <p:nvSpPr>
          <p:cNvPr id="2" name="מלבן 1">
            <a:extLst>
              <a:ext uri="{FF2B5EF4-FFF2-40B4-BE49-F238E27FC236}">
                <a16:creationId xmlns:a16="http://schemas.microsoft.com/office/drawing/2014/main" id="{F9C33214-AA19-4D45-A55F-8521DCBF9E22}"/>
              </a:ext>
            </a:extLst>
          </p:cNvPr>
          <p:cNvSpPr/>
          <p:nvPr/>
        </p:nvSpPr>
        <p:spPr>
          <a:xfrm>
            <a:off x="1307690" y="5260258"/>
            <a:ext cx="828000" cy="216000"/>
          </a:xfrm>
          <a:prstGeom prst="rect">
            <a:avLst/>
          </a:prstGeom>
          <a:solidFill>
            <a:srgbClr val="D9D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82544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3">
            <a:extLst>
              <a:ext uri="{FF2B5EF4-FFF2-40B4-BE49-F238E27FC236}">
                <a16:creationId xmlns:a16="http://schemas.microsoft.com/office/drawing/2014/main" id="{5CB4E647-1F20-4FC4-BB53-EC5988FCAD15}"/>
              </a:ext>
            </a:extLst>
          </p:cNvPr>
          <p:cNvSpPr txBox="1">
            <a:spLocks/>
          </p:cNvSpPr>
          <p:nvPr/>
        </p:nvSpPr>
        <p:spPr>
          <a:xfrm>
            <a:off x="6352675" y="215122"/>
            <a:ext cx="5298604" cy="637353"/>
          </a:xfrm>
          <a:prstGeom prst="rect">
            <a:avLst/>
          </a:prstGeom>
          <a:noFill/>
        </p:spPr>
        <p:txBody>
          <a:bodyPr vert="horz" lIns="91440" tIns="45720" rIns="91440" bIns="45720" rtlCol="1" anchor="ctr">
            <a:noAutofit/>
          </a:bodyPr>
          <a:lstStyle>
            <a:lvl1pPr algn="ctr" defTabSz="914400" rtl="1" eaLnBrk="1" latinLnBrk="0" hangingPunct="1">
              <a:spcBef>
                <a:spcPct val="0"/>
              </a:spcBef>
              <a:buNone/>
              <a:defRPr kumimoji="0" lang="he-IL" sz="4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defRPr>
            </a:lvl1pPr>
          </a:lstStyle>
          <a:p>
            <a:pPr algn="r"/>
            <a:r>
              <a:rPr lang="he-IL" sz="3600" dirty="0">
                <a:latin typeface="Varela Round" panose="00000500000000000000" pitchFamily="2" charset="-79"/>
                <a:cs typeface="Varela Round" panose="00000500000000000000" pitchFamily="2" charset="-79"/>
              </a:rPr>
              <a:t>אומץ ליבה של אחות הילד:</a:t>
            </a:r>
          </a:p>
        </p:txBody>
      </p:sp>
      <p:sp>
        <p:nvSpPr>
          <p:cNvPr id="8" name="מלבן 7">
            <a:extLst>
              <a:ext uri="{FF2B5EF4-FFF2-40B4-BE49-F238E27FC236}">
                <a16:creationId xmlns:a16="http://schemas.microsoft.com/office/drawing/2014/main" id="{F27B6034-DBE3-4361-BB34-07CB8E3BC949}"/>
              </a:ext>
            </a:extLst>
          </p:cNvPr>
          <p:cNvSpPr/>
          <p:nvPr/>
        </p:nvSpPr>
        <p:spPr>
          <a:xfrm>
            <a:off x="2474905" y="942350"/>
            <a:ext cx="8974353" cy="4154984"/>
          </a:xfrm>
          <a:prstGeom prst="rect">
            <a:avLst/>
          </a:prstGeom>
        </p:spPr>
        <p:txBody>
          <a:bodyPr wrap="square">
            <a:spAutoFit/>
          </a:bodyPr>
          <a:lstStyle/>
          <a:p>
            <a:pPr algn="just"/>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א</a:t>
            </a:r>
            <a:r>
              <a:rPr lang="he-IL" sz="2200" dirty="0">
                <a:solidFill>
                  <a:srgbClr val="000000"/>
                </a:solidFill>
                <a:latin typeface="David" panose="020E0502060401010101" pitchFamily="34" charset="-79"/>
              </a:rPr>
              <a:t> וַיֵּלֶךְ אִישׁ, מִבֵּית לֵוִי; </a:t>
            </a:r>
            <a:r>
              <a:rPr lang="he-IL" sz="2200" dirty="0" err="1">
                <a:solidFill>
                  <a:srgbClr val="000000"/>
                </a:solidFill>
                <a:latin typeface="David" panose="020E0502060401010101" pitchFamily="34" charset="-79"/>
              </a:rPr>
              <a:t>וַיִּקַּח</a:t>
            </a:r>
            <a:r>
              <a:rPr lang="he-IL" sz="2200" dirty="0">
                <a:solidFill>
                  <a:srgbClr val="000000"/>
                </a:solidFill>
                <a:latin typeface="David" panose="020E0502060401010101" pitchFamily="34" charset="-79"/>
              </a:rPr>
              <a:t>, אֶת-בַּת-לֵוִי.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 ב </a:t>
            </a:r>
            <a:r>
              <a:rPr lang="he-IL" sz="2200" dirty="0" err="1">
                <a:solidFill>
                  <a:srgbClr val="000000"/>
                </a:solidFill>
                <a:latin typeface="David" panose="020E0502060401010101" pitchFamily="34" charset="-79"/>
              </a:rPr>
              <a:t>וַתַּהַר</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הָאִשָּׁה</a:t>
            </a:r>
            <a:r>
              <a:rPr lang="he-IL" sz="2200" dirty="0">
                <a:solidFill>
                  <a:srgbClr val="000000"/>
                </a:solidFill>
                <a:latin typeface="David" panose="020E0502060401010101" pitchFamily="34" charset="-79"/>
              </a:rPr>
              <a:t>, וַתֵּלֶד בֵּן; </a:t>
            </a:r>
            <a:r>
              <a:rPr lang="he-IL" sz="2200" dirty="0" err="1">
                <a:solidFill>
                  <a:srgbClr val="000000"/>
                </a:solidFill>
                <a:latin typeface="David" panose="020E0502060401010101" pitchFamily="34" charset="-79"/>
              </a:rPr>
              <a:t>וַתֵּרֶא</a:t>
            </a:r>
            <a:r>
              <a:rPr lang="he-IL" sz="2200" dirty="0">
                <a:solidFill>
                  <a:srgbClr val="000000"/>
                </a:solidFill>
                <a:latin typeface="David" panose="020E0502060401010101" pitchFamily="34" charset="-79"/>
              </a:rPr>
              <a:t> אֹתוֹ כִּי-טוֹב הוּא, וַתִּצְפְּנֵהוּ שְׁלֹשָׁה יְרָחִים.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 ג </a:t>
            </a:r>
            <a:r>
              <a:rPr lang="he-IL" sz="2200" dirty="0">
                <a:solidFill>
                  <a:srgbClr val="000000"/>
                </a:solidFill>
                <a:latin typeface="David" panose="020E0502060401010101" pitchFamily="34" charset="-79"/>
              </a:rPr>
              <a:t>וְלֹא-יָכְלָה עוֹד, הַצְּפִינוֹ, </a:t>
            </a:r>
            <a:r>
              <a:rPr lang="he-IL" sz="2200" dirty="0" err="1">
                <a:solidFill>
                  <a:srgbClr val="000000"/>
                </a:solidFill>
                <a:latin typeface="David" panose="020E0502060401010101" pitchFamily="34" charset="-79"/>
              </a:rPr>
              <a:t>וַתִּקַּח-לו</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תֵּבַת</a:t>
            </a:r>
            <a:r>
              <a:rPr lang="he-IL" sz="2200" dirty="0">
                <a:solidFill>
                  <a:srgbClr val="000000"/>
                </a:solidFill>
                <a:latin typeface="David" panose="020E0502060401010101" pitchFamily="34" charset="-79"/>
              </a:rPr>
              <a:t> גֹּמֶא, </a:t>
            </a:r>
            <a:r>
              <a:rPr lang="he-IL" sz="2200" dirty="0" err="1">
                <a:solidFill>
                  <a:srgbClr val="000000"/>
                </a:solidFill>
                <a:latin typeface="David" panose="020E0502060401010101" pitchFamily="34" charset="-79"/>
              </a:rPr>
              <a:t>וַתַּחְמְרָה</a:t>
            </a:r>
            <a:r>
              <a:rPr lang="he-IL" sz="2200" dirty="0">
                <a:solidFill>
                  <a:srgbClr val="000000"/>
                </a:solidFill>
                <a:latin typeface="David" panose="020E0502060401010101" pitchFamily="34" charset="-79"/>
              </a:rPr>
              <a:t> בַחֵמָר וּבַזָּפֶת; וַתָּשֶׂם בָּהּ אֶת-הַיֶּלֶד, וַתָּשֶׂם בַּסּוּף עַל-שְׂפַת </a:t>
            </a:r>
            <a:r>
              <a:rPr lang="he-IL" sz="2200" dirty="0" err="1">
                <a:solidFill>
                  <a:srgbClr val="000000"/>
                </a:solidFill>
                <a:latin typeface="David" panose="020E0502060401010101" pitchFamily="34" charset="-79"/>
              </a:rPr>
              <a:t>הַיְאֹר</a:t>
            </a:r>
            <a:r>
              <a:rPr lang="he-IL" sz="2200" dirty="0">
                <a:solidFill>
                  <a:srgbClr val="000000"/>
                </a:solidFill>
                <a:latin typeface="David" panose="020E0502060401010101" pitchFamily="34" charset="-79"/>
              </a:rPr>
              <a:t>.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ד</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וַתֵּתַצַּב</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אֲחֹתו</a:t>
            </a:r>
            <a:r>
              <a:rPr lang="he-IL" sz="2200" dirty="0">
                <a:solidFill>
                  <a:srgbClr val="000000"/>
                </a:solidFill>
                <a:latin typeface="David" panose="020E0502060401010101" pitchFamily="34" charset="-79"/>
              </a:rPr>
              <a:t>ֹ, מֵרָחֹק, לְדֵעָה, מַה-יֵּעָשֶׂה לוֹ.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ה</a:t>
            </a:r>
            <a:r>
              <a:rPr lang="he-IL" sz="2200" dirty="0">
                <a:solidFill>
                  <a:srgbClr val="000000"/>
                </a:solidFill>
                <a:latin typeface="David" panose="020E0502060401010101" pitchFamily="34" charset="-79"/>
              </a:rPr>
              <a:t> וַתֵּרֶד בַּת-פַּרְעֹה </a:t>
            </a:r>
            <a:r>
              <a:rPr lang="he-IL" sz="2200" dirty="0" err="1">
                <a:solidFill>
                  <a:srgbClr val="000000"/>
                </a:solidFill>
                <a:latin typeface="David" panose="020E0502060401010101" pitchFamily="34" charset="-79"/>
              </a:rPr>
              <a:t>לִרְחֹץ</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עַל-הַיְאֹר</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וְנַעֲרֹתֶיה</a:t>
            </a:r>
            <a:r>
              <a:rPr lang="he-IL" sz="2200" dirty="0">
                <a:solidFill>
                  <a:srgbClr val="000000"/>
                </a:solidFill>
                <a:latin typeface="David" panose="020E0502060401010101" pitchFamily="34" charset="-79"/>
              </a:rPr>
              <a:t>ָ הֹלְכֹת עַל-יַד </a:t>
            </a:r>
            <a:r>
              <a:rPr lang="he-IL" sz="2200" dirty="0" err="1">
                <a:solidFill>
                  <a:srgbClr val="000000"/>
                </a:solidFill>
                <a:latin typeface="David" panose="020E0502060401010101" pitchFamily="34" charset="-79"/>
              </a:rPr>
              <a:t>הַיְאֹר</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וַתֵּרֶא</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אֶת-הַתֵּבָה</a:t>
            </a:r>
            <a:r>
              <a:rPr lang="he-IL" sz="2200" dirty="0">
                <a:solidFill>
                  <a:srgbClr val="000000"/>
                </a:solidFill>
                <a:latin typeface="David" panose="020E0502060401010101" pitchFamily="34" charset="-79"/>
              </a:rPr>
              <a:t> בְּתוֹךְ הַסּוּף, וַתִּשְׁלַח אֶת-אֲמָתָהּ </a:t>
            </a:r>
            <a:r>
              <a:rPr lang="he-IL" sz="2200" dirty="0" err="1">
                <a:solidFill>
                  <a:srgbClr val="000000"/>
                </a:solidFill>
                <a:latin typeface="David" panose="020E0502060401010101" pitchFamily="34" charset="-79"/>
              </a:rPr>
              <a:t>וַתִּקָּחֶה</a:t>
            </a:r>
            <a:r>
              <a:rPr lang="he-IL" sz="2200" dirty="0">
                <a:solidFill>
                  <a:srgbClr val="000000"/>
                </a:solidFill>
                <a:latin typeface="David" panose="020E0502060401010101" pitchFamily="34" charset="-79"/>
              </a:rPr>
              <a:t>ָ.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 ו </a:t>
            </a:r>
            <a:r>
              <a:rPr lang="he-IL" sz="2200" dirty="0">
                <a:solidFill>
                  <a:srgbClr val="000000"/>
                </a:solidFill>
                <a:latin typeface="David" panose="020E0502060401010101" pitchFamily="34" charset="-79"/>
              </a:rPr>
              <a:t>וַתִּפְתַּח וַתִּרְאֵהוּ אֶת-הַיֶּלֶד, וְהִנֵּה-נַעַר בֹּכֶה; וַתַּחְמֹל עָלָיו--וַתֹּאמֶר, מִיַּלְדֵי הָעִבְרִים זֶה.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ז</a:t>
            </a:r>
            <a:r>
              <a:rPr lang="he-IL" sz="2200" dirty="0">
                <a:solidFill>
                  <a:srgbClr val="000000"/>
                </a:solidFill>
                <a:latin typeface="David" panose="020E0502060401010101" pitchFamily="34" charset="-79"/>
              </a:rPr>
              <a:t> וַתֹּאמֶר </a:t>
            </a:r>
            <a:r>
              <a:rPr lang="he-IL" sz="2200" dirty="0" err="1">
                <a:solidFill>
                  <a:srgbClr val="000000"/>
                </a:solidFill>
                <a:latin typeface="David" panose="020E0502060401010101" pitchFamily="34" charset="-79"/>
              </a:rPr>
              <a:t>אֲחֹתו</a:t>
            </a:r>
            <a:r>
              <a:rPr lang="he-IL" sz="2200" dirty="0">
                <a:solidFill>
                  <a:srgbClr val="000000"/>
                </a:solidFill>
                <a:latin typeface="David" panose="020E0502060401010101" pitchFamily="34" charset="-79"/>
              </a:rPr>
              <a:t>ֹ, אֶל-בַּת-פַּרְעֹה, הַאֵלֵךְ וְקָרָאתִי לָךְ </a:t>
            </a:r>
            <a:r>
              <a:rPr lang="he-IL" sz="2200" dirty="0" err="1">
                <a:solidFill>
                  <a:srgbClr val="000000"/>
                </a:solidFill>
                <a:latin typeface="David" panose="020E0502060401010101" pitchFamily="34" charset="-79"/>
              </a:rPr>
              <a:t>אִשָּׁה</a:t>
            </a:r>
            <a:r>
              <a:rPr lang="he-IL" sz="2200" dirty="0">
                <a:solidFill>
                  <a:srgbClr val="000000"/>
                </a:solidFill>
                <a:latin typeface="David" panose="020E0502060401010101" pitchFamily="34" charset="-79"/>
              </a:rPr>
              <a:t> מֵינֶקֶת, מִן הָעִבְרִיֹּת; </a:t>
            </a:r>
            <a:r>
              <a:rPr lang="he-IL" sz="2200" dirty="0" err="1">
                <a:solidFill>
                  <a:srgbClr val="000000"/>
                </a:solidFill>
                <a:latin typeface="David" panose="020E0502060401010101" pitchFamily="34" charset="-79"/>
              </a:rPr>
              <a:t>וְתֵינִק</a:t>
            </a:r>
            <a:r>
              <a:rPr lang="he-IL" sz="2200" dirty="0">
                <a:solidFill>
                  <a:srgbClr val="000000"/>
                </a:solidFill>
                <a:latin typeface="David" panose="020E0502060401010101" pitchFamily="34" charset="-79"/>
              </a:rPr>
              <a:t> לָךְ, אֶת-הַיָּלֶד.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 ח </a:t>
            </a:r>
            <a:r>
              <a:rPr lang="he-IL" sz="2200" dirty="0">
                <a:solidFill>
                  <a:srgbClr val="000000"/>
                </a:solidFill>
                <a:latin typeface="David" panose="020E0502060401010101" pitchFamily="34" charset="-79"/>
              </a:rPr>
              <a:t>וַתֹּאמֶר-לָהּ בַּת-פַּרְעֹה, לֵכִי; וַתֵּלֶךְ, הָעַלְמָה, וַתִּקְרָא, אֶת-אֵם הַיָּלֶד.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 ט </a:t>
            </a:r>
            <a:r>
              <a:rPr lang="he-IL" sz="2200" dirty="0">
                <a:solidFill>
                  <a:srgbClr val="000000"/>
                </a:solidFill>
                <a:latin typeface="David" panose="020E0502060401010101" pitchFamily="34" charset="-79"/>
              </a:rPr>
              <a:t>וַתֹּאמֶר לָהּ בַּת-פַּרְעֹה, </a:t>
            </a:r>
            <a:r>
              <a:rPr lang="he-IL" sz="2200" dirty="0" err="1">
                <a:solidFill>
                  <a:srgbClr val="000000"/>
                </a:solidFill>
                <a:latin typeface="David" panose="020E0502060401010101" pitchFamily="34" charset="-79"/>
              </a:rPr>
              <a:t>הֵילִיכִי</a:t>
            </a:r>
            <a:r>
              <a:rPr lang="he-IL" sz="2200" dirty="0">
                <a:solidFill>
                  <a:srgbClr val="000000"/>
                </a:solidFill>
                <a:latin typeface="David" panose="020E0502060401010101" pitchFamily="34" charset="-79"/>
              </a:rPr>
              <a:t> אֶת-הַיֶּלֶד הַזֶּה וְהֵינִקִהוּ לִי, וַאֲנִי, אֶתֵּן אֶת-שְׂכָרֵךְ; </a:t>
            </a:r>
            <a:r>
              <a:rPr lang="he-IL" sz="2200" dirty="0" err="1">
                <a:solidFill>
                  <a:srgbClr val="000000"/>
                </a:solidFill>
                <a:latin typeface="David" panose="020E0502060401010101" pitchFamily="34" charset="-79"/>
              </a:rPr>
              <a:t>וַתִּקַּח</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הָאִשָּׁה</a:t>
            </a:r>
            <a:r>
              <a:rPr lang="he-IL" sz="2200" dirty="0">
                <a:solidFill>
                  <a:srgbClr val="000000"/>
                </a:solidFill>
                <a:latin typeface="David" panose="020E0502060401010101" pitchFamily="34" charset="-79"/>
              </a:rPr>
              <a:t> הַיֶּלֶד, וַתְּנִיקֵהוּ.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י </a:t>
            </a:r>
            <a:r>
              <a:rPr lang="he-IL" sz="2200" dirty="0">
                <a:solidFill>
                  <a:srgbClr val="000000"/>
                </a:solidFill>
                <a:latin typeface="David" panose="020E0502060401010101" pitchFamily="34" charset="-79"/>
              </a:rPr>
              <a:t>וַיִּגְדַּל הַיֶּלֶד, </a:t>
            </a:r>
            <a:r>
              <a:rPr lang="he-IL" sz="2200" dirty="0" err="1">
                <a:solidFill>
                  <a:srgbClr val="000000"/>
                </a:solidFill>
                <a:latin typeface="David" panose="020E0502060401010101" pitchFamily="34" charset="-79"/>
              </a:rPr>
              <a:t>וַתְּבִאֵהו</a:t>
            </a:r>
            <a:r>
              <a:rPr lang="he-IL" sz="2200" dirty="0">
                <a:solidFill>
                  <a:srgbClr val="000000"/>
                </a:solidFill>
                <a:latin typeface="David" panose="020E0502060401010101" pitchFamily="34" charset="-79"/>
              </a:rPr>
              <a:t>ּ לְבַת-פַּרְעֹה, וַיְהִי-לָהּ, לְבֵן; וַתִּקְרָא שְׁמוֹ, מֹשֶׁה, וַתֹּאמֶר, כִּי מִן-הַמַּיִם </a:t>
            </a:r>
            <a:r>
              <a:rPr lang="he-IL" sz="2200" dirty="0" err="1">
                <a:solidFill>
                  <a:srgbClr val="000000"/>
                </a:solidFill>
                <a:latin typeface="David" panose="020E0502060401010101" pitchFamily="34" charset="-79"/>
              </a:rPr>
              <a:t>מְשִׁיתִהו</a:t>
            </a:r>
            <a:r>
              <a:rPr lang="he-IL" sz="2200" dirty="0">
                <a:solidFill>
                  <a:srgbClr val="000000"/>
                </a:solidFill>
                <a:latin typeface="David" panose="020E0502060401010101" pitchFamily="34" charset="-79"/>
              </a:rPr>
              <a:t>ּ. </a:t>
            </a:r>
            <a:endParaRPr lang="he-IL" sz="2200" dirty="0">
              <a:latin typeface="Varela Round" panose="00000500000000000000" pitchFamily="2" charset="-79"/>
            </a:endParaRPr>
          </a:p>
        </p:txBody>
      </p:sp>
      <p:sp>
        <p:nvSpPr>
          <p:cNvPr id="10" name="מלבן 9">
            <a:extLst>
              <a:ext uri="{FF2B5EF4-FFF2-40B4-BE49-F238E27FC236}">
                <a16:creationId xmlns:a16="http://schemas.microsoft.com/office/drawing/2014/main" id="{10407A52-3942-44AA-9B72-6061E2AB98AB}"/>
              </a:ext>
            </a:extLst>
          </p:cNvPr>
          <p:cNvSpPr/>
          <p:nvPr/>
        </p:nvSpPr>
        <p:spPr>
          <a:xfrm>
            <a:off x="2243445" y="4996055"/>
            <a:ext cx="4348127" cy="1348061"/>
          </a:xfrm>
          <a:prstGeom prst="rect">
            <a:avLst/>
          </a:prstGeom>
        </p:spPr>
        <p:txBody>
          <a:bodyPr wrap="square">
            <a:spAutoFit/>
          </a:bodyPr>
          <a:lstStyle/>
          <a:p>
            <a:pPr marL="757238" lvl="0" indent="-571500">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ההתייצבות מרחוק</a:t>
            </a:r>
          </a:p>
          <a:p>
            <a:pPr marL="757238" lvl="0" indent="-571500">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השיחה עם בת פרעה</a:t>
            </a:r>
          </a:p>
          <a:p>
            <a:pPr marL="757238" lvl="0" indent="-571500">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הדילמה של האחות</a:t>
            </a:r>
          </a:p>
        </p:txBody>
      </p:sp>
      <p:pic>
        <p:nvPicPr>
          <p:cNvPr id="11" name="תמונה 10">
            <a:extLst>
              <a:ext uri="{FF2B5EF4-FFF2-40B4-BE49-F238E27FC236}">
                <a16:creationId xmlns:a16="http://schemas.microsoft.com/office/drawing/2014/main" id="{1FA0FE25-9A57-4540-8336-33C3C79C49BD}"/>
              </a:ext>
            </a:extLst>
          </p:cNvPr>
          <p:cNvPicPr>
            <a:picLocks noChangeAspect="1"/>
          </p:cNvPicPr>
          <p:nvPr/>
        </p:nvPicPr>
        <p:blipFill rotWithShape="1">
          <a:blip r:embed="rId2"/>
          <a:srcRect l="11083"/>
          <a:stretch/>
        </p:blipFill>
        <p:spPr>
          <a:xfrm>
            <a:off x="29496" y="848180"/>
            <a:ext cx="2445409" cy="5919941"/>
          </a:xfrm>
          <a:prstGeom prst="rect">
            <a:avLst/>
          </a:prstGeom>
        </p:spPr>
      </p:pic>
    </p:spTree>
    <p:extLst>
      <p:ext uri="{BB962C8B-B14F-4D97-AF65-F5344CB8AC3E}">
        <p14:creationId xmlns:p14="http://schemas.microsoft.com/office/powerpoint/2010/main" val="3044527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תמונה 29">
            <a:extLst>
              <a:ext uri="{FF2B5EF4-FFF2-40B4-BE49-F238E27FC236}">
                <a16:creationId xmlns:a16="http://schemas.microsoft.com/office/drawing/2014/main" id="{11A1ACF2-AF7C-403A-991B-FAE1E995C721}"/>
              </a:ext>
            </a:extLst>
          </p:cNvPr>
          <p:cNvPicPr>
            <a:picLocks noChangeAspect="1"/>
          </p:cNvPicPr>
          <p:nvPr/>
        </p:nvPicPr>
        <p:blipFill>
          <a:blip r:embed="rId2"/>
          <a:stretch>
            <a:fillRect/>
          </a:stretch>
        </p:blipFill>
        <p:spPr>
          <a:xfrm flipH="1">
            <a:off x="113957" y="1111718"/>
            <a:ext cx="3699254" cy="4443834"/>
          </a:xfrm>
          <a:prstGeom prst="rect">
            <a:avLst/>
          </a:prstGeom>
        </p:spPr>
      </p:pic>
      <p:sp>
        <p:nvSpPr>
          <p:cNvPr id="25" name="כותרת 3">
            <a:extLst>
              <a:ext uri="{FF2B5EF4-FFF2-40B4-BE49-F238E27FC236}">
                <a16:creationId xmlns:a16="http://schemas.microsoft.com/office/drawing/2014/main" id="{3BB18173-BE7E-4412-9F42-B6D0320347DD}"/>
              </a:ext>
            </a:extLst>
          </p:cNvPr>
          <p:cNvSpPr txBox="1">
            <a:spLocks/>
          </p:cNvSpPr>
          <p:nvPr/>
        </p:nvSpPr>
        <p:spPr>
          <a:xfrm>
            <a:off x="6352675" y="215122"/>
            <a:ext cx="5298604" cy="637353"/>
          </a:xfrm>
          <a:prstGeom prst="rect">
            <a:avLst/>
          </a:prstGeom>
          <a:noFill/>
        </p:spPr>
        <p:txBody>
          <a:bodyPr vert="horz" lIns="91440" tIns="45720" rIns="91440" bIns="45720" rtlCol="1" anchor="ctr">
            <a:noAutofit/>
          </a:bodyPr>
          <a:lstStyle>
            <a:lvl1pPr algn="ctr" defTabSz="914400" rtl="1" eaLnBrk="1" latinLnBrk="0" hangingPunct="1">
              <a:spcBef>
                <a:spcPct val="0"/>
              </a:spcBef>
              <a:buNone/>
              <a:defRPr kumimoji="0" lang="he-IL" sz="4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defRPr>
            </a:lvl1pPr>
          </a:lstStyle>
          <a:p>
            <a:pPr algn="r"/>
            <a:r>
              <a:rPr lang="he-IL" sz="3600" dirty="0">
                <a:latin typeface="Varela Round" panose="00000500000000000000" pitchFamily="2" charset="-79"/>
                <a:cs typeface="Varela Round" panose="00000500000000000000" pitchFamily="2" charset="-79"/>
              </a:rPr>
              <a:t>אומץ ליבה של בת פרעה:</a:t>
            </a:r>
          </a:p>
        </p:txBody>
      </p:sp>
      <p:sp>
        <p:nvSpPr>
          <p:cNvPr id="26" name="מלבן 25">
            <a:extLst>
              <a:ext uri="{FF2B5EF4-FFF2-40B4-BE49-F238E27FC236}">
                <a16:creationId xmlns:a16="http://schemas.microsoft.com/office/drawing/2014/main" id="{8A077AEA-3608-4072-AC9E-7684698D2350}"/>
              </a:ext>
            </a:extLst>
          </p:cNvPr>
          <p:cNvSpPr/>
          <p:nvPr/>
        </p:nvSpPr>
        <p:spPr>
          <a:xfrm>
            <a:off x="3274141" y="1302449"/>
            <a:ext cx="8377137" cy="3785652"/>
          </a:xfrm>
          <a:prstGeom prst="rect">
            <a:avLst/>
          </a:prstGeom>
        </p:spPr>
        <p:txBody>
          <a:bodyPr wrap="square">
            <a:spAutoFit/>
          </a:bodyPr>
          <a:lstStyle/>
          <a:p>
            <a:pPr algn="just"/>
            <a:r>
              <a:rPr lang="he-IL" sz="2000" dirty="0">
                <a:solidFill>
                  <a:srgbClr val="12B4BC"/>
                </a:solidFill>
                <a:effectLst>
                  <a:outerShdw blurRad="38100" dist="38100" dir="2700000" algn="tl">
                    <a:srgbClr val="000000">
                      <a:alpha val="43137"/>
                    </a:srgbClr>
                  </a:outerShdw>
                </a:effectLst>
                <a:latin typeface="David" panose="020E0502060401010101" pitchFamily="34" charset="-79"/>
              </a:rPr>
              <a:t>א</a:t>
            </a:r>
            <a:r>
              <a:rPr lang="he-IL" sz="2000" dirty="0">
                <a:solidFill>
                  <a:srgbClr val="000000"/>
                </a:solidFill>
                <a:latin typeface="David" panose="020E0502060401010101" pitchFamily="34" charset="-79"/>
              </a:rPr>
              <a:t> וַיֵּלֶךְ אִישׁ, מִבֵּית לֵוִי; </a:t>
            </a:r>
            <a:r>
              <a:rPr lang="he-IL" sz="2000" dirty="0" err="1">
                <a:solidFill>
                  <a:srgbClr val="000000"/>
                </a:solidFill>
                <a:latin typeface="David" panose="020E0502060401010101" pitchFamily="34" charset="-79"/>
              </a:rPr>
              <a:t>וַיִּקַּח</a:t>
            </a:r>
            <a:r>
              <a:rPr lang="he-IL" sz="2000" dirty="0">
                <a:solidFill>
                  <a:srgbClr val="000000"/>
                </a:solidFill>
                <a:latin typeface="David" panose="020E0502060401010101" pitchFamily="34" charset="-79"/>
              </a:rPr>
              <a:t>, אֶת-בַּת-לֵוִי. </a:t>
            </a:r>
            <a:r>
              <a:rPr lang="he-IL" sz="2000" dirty="0">
                <a:solidFill>
                  <a:srgbClr val="12B4BC"/>
                </a:solidFill>
                <a:effectLst>
                  <a:outerShdw blurRad="38100" dist="38100" dir="2700000" algn="tl">
                    <a:srgbClr val="000000">
                      <a:alpha val="43137"/>
                    </a:srgbClr>
                  </a:outerShdw>
                </a:effectLst>
                <a:latin typeface="David" panose="020E0502060401010101" pitchFamily="34" charset="-79"/>
              </a:rPr>
              <a:t> ב </a:t>
            </a:r>
            <a:r>
              <a:rPr lang="he-IL" sz="2000" dirty="0" err="1">
                <a:solidFill>
                  <a:srgbClr val="000000"/>
                </a:solidFill>
                <a:latin typeface="David" panose="020E0502060401010101" pitchFamily="34" charset="-79"/>
              </a:rPr>
              <a:t>וַתַּהַר</a:t>
            </a:r>
            <a:r>
              <a:rPr lang="he-IL" sz="2000" dirty="0">
                <a:solidFill>
                  <a:srgbClr val="000000"/>
                </a:solidFill>
                <a:latin typeface="David" panose="020E0502060401010101" pitchFamily="34" charset="-79"/>
              </a:rPr>
              <a:t> </a:t>
            </a:r>
            <a:r>
              <a:rPr lang="he-IL" sz="2000" dirty="0" err="1">
                <a:solidFill>
                  <a:srgbClr val="000000"/>
                </a:solidFill>
                <a:latin typeface="David" panose="020E0502060401010101" pitchFamily="34" charset="-79"/>
              </a:rPr>
              <a:t>הָאִשָּׁה</a:t>
            </a:r>
            <a:r>
              <a:rPr lang="he-IL" sz="2000" dirty="0">
                <a:solidFill>
                  <a:srgbClr val="000000"/>
                </a:solidFill>
                <a:latin typeface="David" panose="020E0502060401010101" pitchFamily="34" charset="-79"/>
              </a:rPr>
              <a:t>, וַתֵּלֶד בֵּן; </a:t>
            </a:r>
            <a:r>
              <a:rPr lang="he-IL" sz="2000" dirty="0" err="1">
                <a:solidFill>
                  <a:srgbClr val="000000"/>
                </a:solidFill>
                <a:latin typeface="David" panose="020E0502060401010101" pitchFamily="34" charset="-79"/>
              </a:rPr>
              <a:t>וַתֵּרֶא</a:t>
            </a:r>
            <a:r>
              <a:rPr lang="he-IL" sz="2000" dirty="0">
                <a:solidFill>
                  <a:srgbClr val="000000"/>
                </a:solidFill>
                <a:latin typeface="David" panose="020E0502060401010101" pitchFamily="34" charset="-79"/>
              </a:rPr>
              <a:t> אֹתוֹ כִּי-טוֹב הוּא, וַתִּצְפְּנֵהוּ שְׁלֹשָׁה יְרָחִים. </a:t>
            </a:r>
            <a:r>
              <a:rPr lang="he-IL" sz="2000" dirty="0">
                <a:solidFill>
                  <a:srgbClr val="12B4BC"/>
                </a:solidFill>
                <a:effectLst>
                  <a:outerShdw blurRad="38100" dist="38100" dir="2700000" algn="tl">
                    <a:srgbClr val="000000">
                      <a:alpha val="43137"/>
                    </a:srgbClr>
                  </a:outerShdw>
                </a:effectLst>
                <a:latin typeface="David" panose="020E0502060401010101" pitchFamily="34" charset="-79"/>
              </a:rPr>
              <a:t> ג </a:t>
            </a:r>
            <a:r>
              <a:rPr lang="he-IL" sz="2000" dirty="0">
                <a:solidFill>
                  <a:srgbClr val="000000"/>
                </a:solidFill>
                <a:latin typeface="David" panose="020E0502060401010101" pitchFamily="34" charset="-79"/>
              </a:rPr>
              <a:t>וְלֹא-יָכְלָה עוֹד, הַצְּפִינוֹ, </a:t>
            </a:r>
            <a:r>
              <a:rPr lang="he-IL" sz="2000" dirty="0" err="1">
                <a:solidFill>
                  <a:srgbClr val="000000"/>
                </a:solidFill>
                <a:latin typeface="David" panose="020E0502060401010101" pitchFamily="34" charset="-79"/>
              </a:rPr>
              <a:t>וַתִּקַּח-לו</a:t>
            </a:r>
            <a:r>
              <a:rPr lang="he-IL" sz="2000" dirty="0">
                <a:solidFill>
                  <a:srgbClr val="000000"/>
                </a:solidFill>
                <a:latin typeface="David" panose="020E0502060401010101" pitchFamily="34" charset="-79"/>
              </a:rPr>
              <a:t>ֹ </a:t>
            </a:r>
            <a:r>
              <a:rPr lang="he-IL" sz="2000" dirty="0" err="1">
                <a:solidFill>
                  <a:srgbClr val="000000"/>
                </a:solidFill>
                <a:latin typeface="David" panose="020E0502060401010101" pitchFamily="34" charset="-79"/>
              </a:rPr>
              <a:t>תֵּבַת</a:t>
            </a:r>
            <a:r>
              <a:rPr lang="he-IL" sz="2000" dirty="0">
                <a:solidFill>
                  <a:srgbClr val="000000"/>
                </a:solidFill>
                <a:latin typeface="David" panose="020E0502060401010101" pitchFamily="34" charset="-79"/>
              </a:rPr>
              <a:t> גֹּמֶא, </a:t>
            </a:r>
            <a:r>
              <a:rPr lang="he-IL" sz="2000" dirty="0" err="1">
                <a:solidFill>
                  <a:srgbClr val="000000"/>
                </a:solidFill>
                <a:latin typeface="David" panose="020E0502060401010101" pitchFamily="34" charset="-79"/>
              </a:rPr>
              <a:t>וַתַּחְמְרָה</a:t>
            </a:r>
            <a:r>
              <a:rPr lang="he-IL" sz="2000" dirty="0">
                <a:solidFill>
                  <a:srgbClr val="000000"/>
                </a:solidFill>
                <a:latin typeface="David" panose="020E0502060401010101" pitchFamily="34" charset="-79"/>
              </a:rPr>
              <a:t> בַחֵמָר וּבַזָּפֶת; וַתָּשֶׂם בָּהּ אֶת-הַיֶּלֶד, וַתָּשֶׂם בַּסּוּף עַל-שְׂפַת </a:t>
            </a:r>
            <a:r>
              <a:rPr lang="he-IL" sz="2000" dirty="0" err="1">
                <a:solidFill>
                  <a:srgbClr val="000000"/>
                </a:solidFill>
                <a:latin typeface="David" panose="020E0502060401010101" pitchFamily="34" charset="-79"/>
              </a:rPr>
              <a:t>הַיְאֹר</a:t>
            </a:r>
            <a:r>
              <a:rPr lang="he-IL" sz="2000" dirty="0">
                <a:solidFill>
                  <a:srgbClr val="000000"/>
                </a:solidFill>
                <a:latin typeface="David" panose="020E0502060401010101" pitchFamily="34" charset="-79"/>
              </a:rPr>
              <a:t>.  </a:t>
            </a:r>
            <a:r>
              <a:rPr lang="he-IL" sz="2000" dirty="0">
                <a:solidFill>
                  <a:srgbClr val="12B4BC"/>
                </a:solidFill>
                <a:effectLst>
                  <a:outerShdw blurRad="38100" dist="38100" dir="2700000" algn="tl">
                    <a:srgbClr val="000000">
                      <a:alpha val="43137"/>
                    </a:srgbClr>
                  </a:outerShdw>
                </a:effectLst>
                <a:latin typeface="David" panose="020E0502060401010101" pitchFamily="34" charset="-79"/>
              </a:rPr>
              <a:t>ד</a:t>
            </a:r>
            <a:r>
              <a:rPr lang="he-IL" sz="2000" dirty="0">
                <a:solidFill>
                  <a:srgbClr val="000000"/>
                </a:solidFill>
                <a:latin typeface="David" panose="020E0502060401010101" pitchFamily="34" charset="-79"/>
              </a:rPr>
              <a:t> </a:t>
            </a:r>
            <a:r>
              <a:rPr lang="he-IL" sz="2000" dirty="0" err="1">
                <a:solidFill>
                  <a:srgbClr val="000000"/>
                </a:solidFill>
                <a:latin typeface="David" panose="020E0502060401010101" pitchFamily="34" charset="-79"/>
              </a:rPr>
              <a:t>וַתֵּתַצַּב</a:t>
            </a:r>
            <a:r>
              <a:rPr lang="he-IL" sz="2000" dirty="0">
                <a:solidFill>
                  <a:srgbClr val="000000"/>
                </a:solidFill>
                <a:latin typeface="David" panose="020E0502060401010101" pitchFamily="34" charset="-79"/>
              </a:rPr>
              <a:t> </a:t>
            </a:r>
            <a:r>
              <a:rPr lang="he-IL" sz="2000" dirty="0" err="1">
                <a:solidFill>
                  <a:srgbClr val="000000"/>
                </a:solidFill>
                <a:latin typeface="David" panose="020E0502060401010101" pitchFamily="34" charset="-79"/>
              </a:rPr>
              <a:t>אֲחֹתו</a:t>
            </a:r>
            <a:r>
              <a:rPr lang="he-IL" sz="2000" dirty="0">
                <a:solidFill>
                  <a:srgbClr val="000000"/>
                </a:solidFill>
                <a:latin typeface="David" panose="020E0502060401010101" pitchFamily="34" charset="-79"/>
              </a:rPr>
              <a:t>ֹ, מֵרָחֹק, לְדֵעָה, מַה-יֵּעָשֶׂה לוֹ.  </a:t>
            </a:r>
            <a:r>
              <a:rPr lang="he-IL" sz="2000" dirty="0">
                <a:solidFill>
                  <a:srgbClr val="12B4BC"/>
                </a:solidFill>
                <a:effectLst>
                  <a:outerShdw blurRad="38100" dist="38100" dir="2700000" algn="tl">
                    <a:srgbClr val="000000">
                      <a:alpha val="43137"/>
                    </a:srgbClr>
                  </a:outerShdw>
                </a:effectLst>
                <a:latin typeface="David" panose="020E0502060401010101" pitchFamily="34" charset="-79"/>
              </a:rPr>
              <a:t>ה</a:t>
            </a:r>
            <a:r>
              <a:rPr lang="he-IL" sz="2000" dirty="0">
                <a:solidFill>
                  <a:srgbClr val="000000"/>
                </a:solidFill>
                <a:latin typeface="David" panose="020E0502060401010101" pitchFamily="34" charset="-79"/>
              </a:rPr>
              <a:t> וַתֵּרֶד בַּת-פַּרְעֹה </a:t>
            </a:r>
            <a:r>
              <a:rPr lang="he-IL" sz="2000" dirty="0" err="1">
                <a:solidFill>
                  <a:srgbClr val="000000"/>
                </a:solidFill>
                <a:latin typeface="David" panose="020E0502060401010101" pitchFamily="34" charset="-79"/>
              </a:rPr>
              <a:t>לִרְחֹץ</a:t>
            </a:r>
            <a:r>
              <a:rPr lang="he-IL" sz="2000" dirty="0">
                <a:solidFill>
                  <a:srgbClr val="000000"/>
                </a:solidFill>
                <a:latin typeface="David" panose="020E0502060401010101" pitchFamily="34" charset="-79"/>
              </a:rPr>
              <a:t> </a:t>
            </a:r>
            <a:r>
              <a:rPr lang="he-IL" sz="2000" dirty="0" err="1">
                <a:solidFill>
                  <a:srgbClr val="000000"/>
                </a:solidFill>
                <a:latin typeface="David" panose="020E0502060401010101" pitchFamily="34" charset="-79"/>
              </a:rPr>
              <a:t>עַל-הַיְאֹר</a:t>
            </a:r>
            <a:r>
              <a:rPr lang="he-IL" sz="2000" dirty="0">
                <a:solidFill>
                  <a:srgbClr val="000000"/>
                </a:solidFill>
                <a:latin typeface="David" panose="020E0502060401010101" pitchFamily="34" charset="-79"/>
              </a:rPr>
              <a:t>, </a:t>
            </a:r>
            <a:r>
              <a:rPr lang="he-IL" sz="2000" dirty="0" err="1">
                <a:solidFill>
                  <a:srgbClr val="000000"/>
                </a:solidFill>
                <a:latin typeface="David" panose="020E0502060401010101" pitchFamily="34" charset="-79"/>
              </a:rPr>
              <a:t>וְנַעֲרֹתֶיה</a:t>
            </a:r>
            <a:r>
              <a:rPr lang="he-IL" sz="2000" dirty="0">
                <a:solidFill>
                  <a:srgbClr val="000000"/>
                </a:solidFill>
                <a:latin typeface="David" panose="020E0502060401010101" pitchFamily="34" charset="-79"/>
              </a:rPr>
              <a:t>ָ הֹלְכֹת עַל-יַד </a:t>
            </a:r>
            <a:r>
              <a:rPr lang="he-IL" sz="2000" dirty="0" err="1">
                <a:solidFill>
                  <a:srgbClr val="000000"/>
                </a:solidFill>
                <a:latin typeface="David" panose="020E0502060401010101" pitchFamily="34" charset="-79"/>
              </a:rPr>
              <a:t>הַיְאֹר</a:t>
            </a:r>
            <a:r>
              <a:rPr lang="he-IL" sz="2000" dirty="0">
                <a:solidFill>
                  <a:srgbClr val="000000"/>
                </a:solidFill>
                <a:latin typeface="David" panose="020E0502060401010101" pitchFamily="34" charset="-79"/>
              </a:rPr>
              <a:t>; </a:t>
            </a:r>
            <a:r>
              <a:rPr lang="he-IL" sz="2000" dirty="0" err="1">
                <a:solidFill>
                  <a:srgbClr val="000000"/>
                </a:solidFill>
                <a:latin typeface="David" panose="020E0502060401010101" pitchFamily="34" charset="-79"/>
              </a:rPr>
              <a:t>וַתֵּרֶא</a:t>
            </a:r>
            <a:r>
              <a:rPr lang="he-IL" sz="2000" dirty="0">
                <a:solidFill>
                  <a:srgbClr val="000000"/>
                </a:solidFill>
                <a:latin typeface="David" panose="020E0502060401010101" pitchFamily="34" charset="-79"/>
              </a:rPr>
              <a:t> </a:t>
            </a:r>
            <a:r>
              <a:rPr lang="he-IL" sz="2000" dirty="0" err="1">
                <a:solidFill>
                  <a:srgbClr val="000000"/>
                </a:solidFill>
                <a:latin typeface="David" panose="020E0502060401010101" pitchFamily="34" charset="-79"/>
              </a:rPr>
              <a:t>אֶת-הַתֵּבָה</a:t>
            </a:r>
            <a:r>
              <a:rPr lang="he-IL" sz="2000" dirty="0">
                <a:solidFill>
                  <a:srgbClr val="000000"/>
                </a:solidFill>
                <a:latin typeface="David" panose="020E0502060401010101" pitchFamily="34" charset="-79"/>
              </a:rPr>
              <a:t> בְּתוֹךְ הַסּוּף, וַתִּשְׁלַח אֶת-אֲמָתָהּ </a:t>
            </a:r>
            <a:r>
              <a:rPr lang="he-IL" sz="2000" dirty="0" err="1">
                <a:solidFill>
                  <a:srgbClr val="000000"/>
                </a:solidFill>
                <a:latin typeface="David" panose="020E0502060401010101" pitchFamily="34" charset="-79"/>
              </a:rPr>
              <a:t>וַתִּקָּחֶה</a:t>
            </a:r>
            <a:r>
              <a:rPr lang="he-IL" sz="2000" dirty="0">
                <a:solidFill>
                  <a:srgbClr val="000000"/>
                </a:solidFill>
                <a:latin typeface="David" panose="020E0502060401010101" pitchFamily="34" charset="-79"/>
              </a:rPr>
              <a:t>ָ. </a:t>
            </a:r>
            <a:r>
              <a:rPr lang="he-IL" sz="2000" dirty="0">
                <a:solidFill>
                  <a:srgbClr val="12B4BC"/>
                </a:solidFill>
                <a:effectLst>
                  <a:outerShdw blurRad="38100" dist="38100" dir="2700000" algn="tl">
                    <a:srgbClr val="000000">
                      <a:alpha val="43137"/>
                    </a:srgbClr>
                  </a:outerShdw>
                </a:effectLst>
                <a:latin typeface="David" panose="020E0502060401010101" pitchFamily="34" charset="-79"/>
              </a:rPr>
              <a:t> ו </a:t>
            </a:r>
            <a:r>
              <a:rPr lang="he-IL" sz="2000" dirty="0">
                <a:solidFill>
                  <a:srgbClr val="000000"/>
                </a:solidFill>
                <a:latin typeface="David" panose="020E0502060401010101" pitchFamily="34" charset="-79"/>
              </a:rPr>
              <a:t>וַתִּפְתַּח וַתִּרְאֵהוּ אֶת-הַיֶּלֶד, וְהִנֵּה-נַעַר בֹּכֶה; וַתַּחְמֹל עָלָיו--וַתֹּאמֶר, מִיַּלְדֵי הָעִבְרִים זֶה.  </a:t>
            </a:r>
            <a:r>
              <a:rPr lang="he-IL" sz="2000" dirty="0">
                <a:solidFill>
                  <a:srgbClr val="12B4BC"/>
                </a:solidFill>
                <a:effectLst>
                  <a:outerShdw blurRad="38100" dist="38100" dir="2700000" algn="tl">
                    <a:srgbClr val="000000">
                      <a:alpha val="43137"/>
                    </a:srgbClr>
                  </a:outerShdw>
                </a:effectLst>
                <a:latin typeface="David" panose="020E0502060401010101" pitchFamily="34" charset="-79"/>
              </a:rPr>
              <a:t>ז</a:t>
            </a:r>
            <a:r>
              <a:rPr lang="he-IL" sz="2000" dirty="0">
                <a:solidFill>
                  <a:srgbClr val="000000"/>
                </a:solidFill>
                <a:latin typeface="David" panose="020E0502060401010101" pitchFamily="34" charset="-79"/>
              </a:rPr>
              <a:t> וַתֹּאמֶר </a:t>
            </a:r>
            <a:r>
              <a:rPr lang="he-IL" sz="2000" dirty="0" err="1">
                <a:solidFill>
                  <a:srgbClr val="000000"/>
                </a:solidFill>
                <a:latin typeface="David" panose="020E0502060401010101" pitchFamily="34" charset="-79"/>
              </a:rPr>
              <a:t>אֲחֹתו</a:t>
            </a:r>
            <a:r>
              <a:rPr lang="he-IL" sz="2000" dirty="0">
                <a:solidFill>
                  <a:srgbClr val="000000"/>
                </a:solidFill>
                <a:latin typeface="David" panose="020E0502060401010101" pitchFamily="34" charset="-79"/>
              </a:rPr>
              <a:t>ֹ, אֶל-בַּת-פַּרְעֹה, הַאֵלֵךְ וְקָרָאתִי לָךְ </a:t>
            </a:r>
            <a:r>
              <a:rPr lang="he-IL" sz="2000" dirty="0" err="1">
                <a:solidFill>
                  <a:srgbClr val="000000"/>
                </a:solidFill>
                <a:latin typeface="David" panose="020E0502060401010101" pitchFamily="34" charset="-79"/>
              </a:rPr>
              <a:t>אִשָּׁה</a:t>
            </a:r>
            <a:r>
              <a:rPr lang="he-IL" sz="2000" dirty="0">
                <a:solidFill>
                  <a:srgbClr val="000000"/>
                </a:solidFill>
                <a:latin typeface="David" panose="020E0502060401010101" pitchFamily="34" charset="-79"/>
              </a:rPr>
              <a:t> מֵינֶקֶת, מִן הָעִבְרִיֹּת; </a:t>
            </a:r>
            <a:r>
              <a:rPr lang="he-IL" sz="2000" dirty="0" err="1">
                <a:solidFill>
                  <a:srgbClr val="000000"/>
                </a:solidFill>
                <a:latin typeface="David" panose="020E0502060401010101" pitchFamily="34" charset="-79"/>
              </a:rPr>
              <a:t>וְתֵינִק</a:t>
            </a:r>
            <a:r>
              <a:rPr lang="he-IL" sz="2000" dirty="0">
                <a:solidFill>
                  <a:srgbClr val="000000"/>
                </a:solidFill>
                <a:latin typeface="David" panose="020E0502060401010101" pitchFamily="34" charset="-79"/>
              </a:rPr>
              <a:t> לָךְ, אֶת-הַיָּלֶד. </a:t>
            </a:r>
            <a:r>
              <a:rPr lang="he-IL" sz="2000" dirty="0">
                <a:solidFill>
                  <a:srgbClr val="12B4BC"/>
                </a:solidFill>
                <a:effectLst>
                  <a:outerShdw blurRad="38100" dist="38100" dir="2700000" algn="tl">
                    <a:srgbClr val="000000">
                      <a:alpha val="43137"/>
                    </a:srgbClr>
                  </a:outerShdw>
                </a:effectLst>
                <a:latin typeface="David" panose="020E0502060401010101" pitchFamily="34" charset="-79"/>
              </a:rPr>
              <a:t> ח </a:t>
            </a:r>
            <a:r>
              <a:rPr lang="he-IL" sz="2000" dirty="0">
                <a:solidFill>
                  <a:srgbClr val="000000"/>
                </a:solidFill>
                <a:latin typeface="David" panose="020E0502060401010101" pitchFamily="34" charset="-79"/>
              </a:rPr>
              <a:t>וַתֹּאמֶר-לָהּ בַּת-פַּרְעֹה, לֵכִי; וַתֵּלֶךְ, הָעַלְמָה, וַתִּקְרָא, אֶת-אֵם הַיָּלֶד. </a:t>
            </a:r>
            <a:r>
              <a:rPr lang="he-IL" sz="2000" dirty="0">
                <a:solidFill>
                  <a:srgbClr val="12B4BC"/>
                </a:solidFill>
                <a:effectLst>
                  <a:outerShdw blurRad="38100" dist="38100" dir="2700000" algn="tl">
                    <a:srgbClr val="000000">
                      <a:alpha val="43137"/>
                    </a:srgbClr>
                  </a:outerShdw>
                </a:effectLst>
                <a:latin typeface="David" panose="020E0502060401010101" pitchFamily="34" charset="-79"/>
              </a:rPr>
              <a:t> ט </a:t>
            </a:r>
            <a:r>
              <a:rPr lang="he-IL" sz="2000" dirty="0">
                <a:solidFill>
                  <a:srgbClr val="000000"/>
                </a:solidFill>
                <a:latin typeface="David" panose="020E0502060401010101" pitchFamily="34" charset="-79"/>
              </a:rPr>
              <a:t>וַתֹּאמֶר לָהּ בַּת-פַּרְעֹה, </a:t>
            </a:r>
            <a:r>
              <a:rPr lang="he-IL" sz="2000" dirty="0" err="1">
                <a:solidFill>
                  <a:srgbClr val="000000"/>
                </a:solidFill>
                <a:latin typeface="David" panose="020E0502060401010101" pitchFamily="34" charset="-79"/>
              </a:rPr>
              <a:t>הֵילִיכִי</a:t>
            </a:r>
            <a:r>
              <a:rPr lang="he-IL" sz="2000" dirty="0">
                <a:solidFill>
                  <a:srgbClr val="000000"/>
                </a:solidFill>
                <a:latin typeface="David" panose="020E0502060401010101" pitchFamily="34" charset="-79"/>
              </a:rPr>
              <a:t> אֶת-הַיֶּלֶד הַזֶּה וְהֵינִקִהוּ לִי, וַאֲנִי, אֶתֵּן אֶת-שְׂכָרֵךְ; </a:t>
            </a:r>
            <a:r>
              <a:rPr lang="he-IL" sz="2000" dirty="0" err="1">
                <a:solidFill>
                  <a:srgbClr val="000000"/>
                </a:solidFill>
                <a:latin typeface="David" panose="020E0502060401010101" pitchFamily="34" charset="-79"/>
              </a:rPr>
              <a:t>וַתִּקַּח</a:t>
            </a:r>
            <a:r>
              <a:rPr lang="he-IL" sz="2000" dirty="0">
                <a:solidFill>
                  <a:srgbClr val="000000"/>
                </a:solidFill>
                <a:latin typeface="David" panose="020E0502060401010101" pitchFamily="34" charset="-79"/>
              </a:rPr>
              <a:t> </a:t>
            </a:r>
            <a:r>
              <a:rPr lang="he-IL" sz="2000" dirty="0" err="1">
                <a:solidFill>
                  <a:srgbClr val="000000"/>
                </a:solidFill>
                <a:latin typeface="David" panose="020E0502060401010101" pitchFamily="34" charset="-79"/>
              </a:rPr>
              <a:t>הָאִשָּׁה</a:t>
            </a:r>
            <a:r>
              <a:rPr lang="he-IL" sz="2000" dirty="0">
                <a:solidFill>
                  <a:srgbClr val="000000"/>
                </a:solidFill>
                <a:latin typeface="David" panose="020E0502060401010101" pitchFamily="34" charset="-79"/>
              </a:rPr>
              <a:t> הַיֶּלֶד, וַתְּנִיקֵהוּ.  </a:t>
            </a:r>
            <a:r>
              <a:rPr lang="he-IL" sz="2000" dirty="0">
                <a:solidFill>
                  <a:srgbClr val="12B4BC"/>
                </a:solidFill>
                <a:effectLst>
                  <a:outerShdw blurRad="38100" dist="38100" dir="2700000" algn="tl">
                    <a:srgbClr val="000000">
                      <a:alpha val="43137"/>
                    </a:srgbClr>
                  </a:outerShdw>
                </a:effectLst>
                <a:latin typeface="David" panose="020E0502060401010101" pitchFamily="34" charset="-79"/>
              </a:rPr>
              <a:t>י </a:t>
            </a:r>
            <a:r>
              <a:rPr lang="he-IL" sz="2000" dirty="0">
                <a:solidFill>
                  <a:srgbClr val="000000"/>
                </a:solidFill>
                <a:latin typeface="David" panose="020E0502060401010101" pitchFamily="34" charset="-79"/>
              </a:rPr>
              <a:t>וַיִּגְדַּל הַיֶּלֶד, </a:t>
            </a:r>
            <a:r>
              <a:rPr lang="he-IL" sz="2000" dirty="0" err="1">
                <a:solidFill>
                  <a:srgbClr val="000000"/>
                </a:solidFill>
                <a:latin typeface="David" panose="020E0502060401010101" pitchFamily="34" charset="-79"/>
              </a:rPr>
              <a:t>וַתְּבִאֵהו</a:t>
            </a:r>
            <a:r>
              <a:rPr lang="he-IL" sz="2000" dirty="0">
                <a:solidFill>
                  <a:srgbClr val="000000"/>
                </a:solidFill>
                <a:latin typeface="David" panose="020E0502060401010101" pitchFamily="34" charset="-79"/>
              </a:rPr>
              <a:t>ּ לְבַת-פַּרְעֹה, וַיְהִי-לָהּ, לְבֵן; וַתִּקְרָא שְׁמוֹ, מֹשֶׁה, וַתֹּאמֶר, כִּי מִן-הַמַּיִם </a:t>
            </a:r>
            <a:r>
              <a:rPr lang="he-IL" sz="2000" dirty="0" err="1">
                <a:solidFill>
                  <a:srgbClr val="000000"/>
                </a:solidFill>
                <a:latin typeface="David" panose="020E0502060401010101" pitchFamily="34" charset="-79"/>
              </a:rPr>
              <a:t>מְשִׁיתִהו</a:t>
            </a:r>
            <a:r>
              <a:rPr lang="he-IL" sz="2000" dirty="0">
                <a:solidFill>
                  <a:srgbClr val="000000"/>
                </a:solidFill>
                <a:latin typeface="David" panose="020E0502060401010101" pitchFamily="34" charset="-79"/>
              </a:rPr>
              <a:t>ּ. </a:t>
            </a:r>
            <a:endParaRPr lang="he-IL" sz="2000" dirty="0">
              <a:latin typeface="Varela Round" panose="00000500000000000000" pitchFamily="2" charset="-79"/>
            </a:endParaRPr>
          </a:p>
        </p:txBody>
      </p:sp>
      <p:sp>
        <p:nvSpPr>
          <p:cNvPr id="28" name="מלבן 27">
            <a:extLst>
              <a:ext uri="{FF2B5EF4-FFF2-40B4-BE49-F238E27FC236}">
                <a16:creationId xmlns:a16="http://schemas.microsoft.com/office/drawing/2014/main" id="{18F236AA-31B0-4EA4-A0F2-F2006ACB2F7C}"/>
              </a:ext>
            </a:extLst>
          </p:cNvPr>
          <p:cNvSpPr/>
          <p:nvPr/>
        </p:nvSpPr>
        <p:spPr>
          <a:xfrm>
            <a:off x="2290209" y="5173459"/>
            <a:ext cx="6092825" cy="1348061"/>
          </a:xfrm>
          <a:prstGeom prst="rect">
            <a:avLst/>
          </a:prstGeom>
        </p:spPr>
        <p:txBody>
          <a:bodyPr>
            <a:spAutoFit/>
          </a:bodyPr>
          <a:lstStyle/>
          <a:p>
            <a:pPr marL="757238" lvl="0" indent="-571500">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וַתַּחְמֹל עָלָיו</a:t>
            </a:r>
          </a:p>
          <a:p>
            <a:pPr marL="757238" lvl="0" indent="-571500">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פועלת בניגוד לצו אביה</a:t>
            </a:r>
          </a:p>
          <a:p>
            <a:pPr marL="757238" lvl="0" indent="-571500">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מגלה רגשות הומניים מעבר לצפוי</a:t>
            </a:r>
          </a:p>
        </p:txBody>
      </p:sp>
      <p:sp>
        <p:nvSpPr>
          <p:cNvPr id="6" name="מלבן 5">
            <a:extLst>
              <a:ext uri="{FF2B5EF4-FFF2-40B4-BE49-F238E27FC236}">
                <a16:creationId xmlns:a16="http://schemas.microsoft.com/office/drawing/2014/main" id="{48D0F504-0B3B-4611-8D97-F71B40B7B997}"/>
              </a:ext>
            </a:extLst>
          </p:cNvPr>
          <p:cNvSpPr/>
          <p:nvPr/>
        </p:nvSpPr>
        <p:spPr>
          <a:xfrm>
            <a:off x="548987" y="4988568"/>
            <a:ext cx="925852" cy="180000"/>
          </a:xfrm>
          <a:prstGeom prst="rect">
            <a:avLst/>
          </a:prstGeom>
          <a:solidFill>
            <a:srgbClr val="F1E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602665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0E6F2968-12B9-448F-82E1-870DEC39F529}"/>
              </a:ext>
            </a:extLst>
          </p:cNvPr>
          <p:cNvPicPr>
            <a:picLocks noChangeAspect="1"/>
          </p:cNvPicPr>
          <p:nvPr/>
        </p:nvPicPr>
        <p:blipFill>
          <a:blip r:embed="rId2"/>
          <a:stretch>
            <a:fillRect/>
          </a:stretch>
        </p:blipFill>
        <p:spPr>
          <a:xfrm>
            <a:off x="324448" y="1666271"/>
            <a:ext cx="2802741" cy="4623684"/>
          </a:xfrm>
          <a:prstGeom prst="rect">
            <a:avLst/>
          </a:prstGeom>
        </p:spPr>
      </p:pic>
      <p:sp>
        <p:nvSpPr>
          <p:cNvPr id="9" name="כותרת 3">
            <a:extLst>
              <a:ext uri="{FF2B5EF4-FFF2-40B4-BE49-F238E27FC236}">
                <a16:creationId xmlns:a16="http://schemas.microsoft.com/office/drawing/2014/main" id="{D0E5E79B-EB7F-4E36-9573-1B4D189441AF}"/>
              </a:ext>
            </a:extLst>
          </p:cNvPr>
          <p:cNvSpPr txBox="1">
            <a:spLocks/>
          </p:cNvSpPr>
          <p:nvPr/>
        </p:nvSpPr>
        <p:spPr>
          <a:xfrm>
            <a:off x="4730817" y="533798"/>
            <a:ext cx="6453636" cy="637353"/>
          </a:xfrm>
          <a:prstGeom prst="rect">
            <a:avLst/>
          </a:prstGeom>
          <a:noFill/>
        </p:spPr>
        <p:txBody>
          <a:bodyPr vert="horz" lIns="91440" tIns="45720" rIns="91440" bIns="45720" rtlCol="1" anchor="ctr">
            <a:noAutofit/>
          </a:bodyPr>
          <a:lstStyle>
            <a:lvl1pPr algn="ctr" defTabSz="914400" rtl="1" eaLnBrk="1" latinLnBrk="0" hangingPunct="1">
              <a:spcBef>
                <a:spcPct val="0"/>
              </a:spcBef>
              <a:buNone/>
              <a:defRPr kumimoji="0" lang="he-IL" sz="4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defRPr>
            </a:lvl1pPr>
          </a:lstStyle>
          <a:p>
            <a:pPr algn="r"/>
            <a:r>
              <a:rPr lang="he-IL" sz="3600" dirty="0">
                <a:latin typeface="Varela Round" panose="00000500000000000000" pitchFamily="2" charset="-79"/>
                <a:cs typeface="Varela Round" panose="00000500000000000000" pitchFamily="2" charset="-79"/>
              </a:rPr>
              <a:t>בַּת-פַּרְעֹה מתגלה באצילותה:</a:t>
            </a:r>
          </a:p>
        </p:txBody>
      </p:sp>
      <p:sp>
        <p:nvSpPr>
          <p:cNvPr id="10" name="מלבן 9">
            <a:extLst>
              <a:ext uri="{FF2B5EF4-FFF2-40B4-BE49-F238E27FC236}">
                <a16:creationId xmlns:a16="http://schemas.microsoft.com/office/drawing/2014/main" id="{22ECA15C-787B-4F74-B49C-F9EFC322C7F0}"/>
              </a:ext>
            </a:extLst>
          </p:cNvPr>
          <p:cNvSpPr/>
          <p:nvPr/>
        </p:nvSpPr>
        <p:spPr>
          <a:xfrm>
            <a:off x="3127189" y="1381495"/>
            <a:ext cx="8313051" cy="3342453"/>
          </a:xfrm>
          <a:prstGeom prst="rect">
            <a:avLst/>
          </a:prstGeom>
        </p:spPr>
        <p:txBody>
          <a:bodyPr wrap="square">
            <a:spAutoFit/>
          </a:bodyPr>
          <a:lstStyle/>
          <a:p>
            <a:pPr marL="757238" lvl="0" indent="-571500" algn="just">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היא מודעת לצו של אביה להשמיד את כל הזכרים.</a:t>
            </a:r>
          </a:p>
          <a:p>
            <a:pPr marL="757238" lvl="0" indent="-571500" algn="just">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היא מודעת לכך כי התינוק מילדיי העברים.</a:t>
            </a:r>
          </a:p>
          <a:p>
            <a:pPr marL="757238" lvl="0" indent="-571500" algn="just">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היא בוחרת לאמץ את התינוק ולהציל את חייו.</a:t>
            </a:r>
          </a:p>
          <a:p>
            <a:pPr marL="757238" lvl="0" indent="-571500" algn="just">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בת פרעה מתגלה בסיפור כאישה יוצאת דופן. אין עליה מורא של אב או של השלטון שנוגדים את צו המצפון ואמות המוסר שלה.</a:t>
            </a:r>
          </a:p>
          <a:p>
            <a:pPr marL="757238" lvl="0" indent="-571500" algn="just">
              <a:spcBef>
                <a:spcPct val="20000"/>
              </a:spcBef>
              <a:buFont typeface="Wingdings" panose="05000000000000000000" pitchFamily="2" charset="2"/>
              <a:buChar char="ü"/>
            </a:pPr>
            <a:r>
              <a:rPr lang="he-IL" sz="2400" b="1" dirty="0">
                <a:solidFill>
                  <a:srgbClr val="12B4BC"/>
                </a:solidFill>
                <a:latin typeface="Varela Round" pitchFamily="2" charset="-79"/>
                <a:cs typeface="Varela Round" panose="00000500000000000000" pitchFamily="2" charset="-79"/>
              </a:rPr>
              <a:t>היא מציעה שכר הוגן למינקת העברייה, לאישה שהיא בקבוצה של עבדים במצרים.</a:t>
            </a:r>
          </a:p>
        </p:txBody>
      </p:sp>
    </p:spTree>
    <p:extLst>
      <p:ext uri="{BB962C8B-B14F-4D97-AF65-F5344CB8AC3E}">
        <p14:creationId xmlns:p14="http://schemas.microsoft.com/office/powerpoint/2010/main" val="64313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849745" y="1491144"/>
            <a:ext cx="10760364" cy="1704639"/>
          </a:xfrm>
        </p:spPr>
        <p:txBody>
          <a:bodyPr/>
          <a:lstStyle/>
          <a:p>
            <a:r>
              <a:rPr lang="he-IL" sz="4400" dirty="0">
                <a:latin typeface="Varela Round" panose="00000500000000000000" pitchFamily="2" charset="-79"/>
                <a:cs typeface="Varela Round" panose="00000500000000000000" pitchFamily="2" charset="-79"/>
              </a:rPr>
              <a:t>בת פרעה - חלק א'</a:t>
            </a:r>
            <a:br>
              <a:rPr lang="he-IL" sz="4400" dirty="0">
                <a:latin typeface="Varela Round" panose="00000500000000000000" pitchFamily="2" charset="-79"/>
                <a:cs typeface="Varela Round" panose="00000500000000000000" pitchFamily="2" charset="-79"/>
              </a:rPr>
            </a:br>
            <a:r>
              <a:rPr lang="he-IL" sz="3600" dirty="0">
                <a:latin typeface="Varela Round" panose="00000500000000000000" pitchFamily="2" charset="-79"/>
                <a:cs typeface="Varela Round" panose="00000500000000000000" pitchFamily="2" charset="-79"/>
              </a:rPr>
              <a:t>שמות ב' א-י</a:t>
            </a:r>
            <a:endParaRPr lang="he-IL" sz="5400" dirty="0">
              <a:latin typeface="Varela Round" panose="00000500000000000000" pitchFamily="2" charset="-79"/>
              <a:cs typeface="Varela Round" panose="00000500000000000000" pitchFamily="2" charset="-79"/>
            </a:endParaRPr>
          </a:p>
        </p:txBody>
      </p:sp>
      <p:sp>
        <p:nvSpPr>
          <p:cNvPr id="7" name="כותרת משנה 6"/>
          <p:cNvSpPr>
            <a:spLocks noGrp="1"/>
          </p:cNvSpPr>
          <p:nvPr>
            <p:ph type="subTitle" idx="1"/>
          </p:nvPr>
        </p:nvSpPr>
        <p:spPr>
          <a:xfrm>
            <a:off x="1973478" y="3195783"/>
            <a:ext cx="8243455" cy="642090"/>
          </a:xfrm>
        </p:spPr>
        <p:txBody>
          <a:bodyPr/>
          <a:lstStyle/>
          <a:p>
            <a:r>
              <a:rPr lang="he-IL" sz="3200" dirty="0">
                <a:latin typeface="Varela Round" panose="00000500000000000000" pitchFamily="2" charset="-79"/>
                <a:cs typeface="Varela Round" panose="00000500000000000000" pitchFamily="2" charset="-79"/>
                <a:sym typeface="Varela Round"/>
              </a:rPr>
              <a:t>תנ"ך הרחבה: הולך נגד הרוח, כיתות י"א י"ב</a:t>
            </a:r>
          </a:p>
        </p:txBody>
      </p:sp>
      <p:sp>
        <p:nvSpPr>
          <p:cNvPr id="4" name="מציין מיקום תוכן 3"/>
          <p:cNvSpPr>
            <a:spLocks noGrp="1"/>
          </p:cNvSpPr>
          <p:nvPr>
            <p:ph idx="10"/>
          </p:nvPr>
        </p:nvSpPr>
        <p:spPr>
          <a:xfrm>
            <a:off x="3719945" y="3748196"/>
            <a:ext cx="4750522" cy="720000"/>
          </a:xfrm>
        </p:spPr>
        <p:txBody>
          <a:bodyPr/>
          <a:lstStyle/>
          <a:p>
            <a:r>
              <a:rPr lang="he-IL" sz="3200" b="1" dirty="0">
                <a:latin typeface="Varela Round" panose="00000500000000000000" pitchFamily="2" charset="-79"/>
                <a:cs typeface="Varela Round" panose="00000500000000000000" pitchFamily="2" charset="-79"/>
                <a:sym typeface="Varela Round"/>
              </a:rPr>
              <a:t>המורה: רויטל מימון</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3161B5-52B3-4A08-A531-A8EDDD7BFC57}"/>
              </a:ext>
            </a:extLst>
          </p:cNvPr>
          <p:cNvSpPr>
            <a:spLocks noGrp="1"/>
          </p:cNvSpPr>
          <p:nvPr>
            <p:ph type="title"/>
          </p:nvPr>
        </p:nvSpPr>
        <p:spPr>
          <a:xfrm>
            <a:off x="7666522" y="248044"/>
            <a:ext cx="3469915" cy="778090"/>
          </a:xfrm>
        </p:spPr>
        <p:txBody>
          <a:bodyPr/>
          <a:lstStyle/>
          <a:p>
            <a:pPr algn="r"/>
            <a:r>
              <a:rPr lang="he-IL" sz="3600" dirty="0">
                <a:cs typeface="Varela Round" panose="00000500000000000000" pitchFamily="2" charset="-79"/>
              </a:rPr>
              <a:t>איפה הגברים?</a:t>
            </a:r>
          </a:p>
        </p:txBody>
      </p:sp>
      <p:sp>
        <p:nvSpPr>
          <p:cNvPr id="5" name="מלבן 4">
            <a:extLst>
              <a:ext uri="{FF2B5EF4-FFF2-40B4-BE49-F238E27FC236}">
                <a16:creationId xmlns:a16="http://schemas.microsoft.com/office/drawing/2014/main" id="{78391556-F63C-4982-9455-65E21E3E37B6}"/>
              </a:ext>
            </a:extLst>
          </p:cNvPr>
          <p:cNvSpPr/>
          <p:nvPr/>
        </p:nvSpPr>
        <p:spPr>
          <a:xfrm>
            <a:off x="2910275" y="1091427"/>
            <a:ext cx="8436151" cy="4493538"/>
          </a:xfrm>
          <a:prstGeom prst="rect">
            <a:avLst/>
          </a:prstGeom>
        </p:spPr>
        <p:txBody>
          <a:bodyPr wrap="square">
            <a:spAutoFit/>
          </a:bodyPr>
          <a:lstStyle/>
          <a:p>
            <a:pPr algn="just"/>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א</a:t>
            </a:r>
            <a:r>
              <a:rPr lang="he-IL" sz="2200" dirty="0">
                <a:solidFill>
                  <a:srgbClr val="000000"/>
                </a:solidFill>
                <a:latin typeface="David" panose="020E0502060401010101" pitchFamily="34" charset="-79"/>
              </a:rPr>
              <a:t> וַיֵּלֶךְ אִישׁ, מִבֵּית לֵוִי; </a:t>
            </a:r>
            <a:r>
              <a:rPr lang="he-IL" sz="2200" dirty="0" err="1">
                <a:solidFill>
                  <a:srgbClr val="000000"/>
                </a:solidFill>
                <a:latin typeface="David" panose="020E0502060401010101" pitchFamily="34" charset="-79"/>
              </a:rPr>
              <a:t>וַיִּקַּח</a:t>
            </a:r>
            <a:r>
              <a:rPr lang="he-IL" sz="2200" dirty="0">
                <a:solidFill>
                  <a:srgbClr val="000000"/>
                </a:solidFill>
                <a:latin typeface="David" panose="020E0502060401010101" pitchFamily="34" charset="-79"/>
              </a:rPr>
              <a:t>, אֶת-בַּת-לֵוִי.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 ב </a:t>
            </a:r>
            <a:r>
              <a:rPr lang="he-IL" sz="2200" dirty="0" err="1">
                <a:solidFill>
                  <a:srgbClr val="000000"/>
                </a:solidFill>
                <a:latin typeface="David" panose="020E0502060401010101" pitchFamily="34" charset="-79"/>
              </a:rPr>
              <a:t>וַתַּהַר</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הָאִשָּׁה</a:t>
            </a:r>
            <a:r>
              <a:rPr lang="he-IL" sz="2200" dirty="0">
                <a:solidFill>
                  <a:srgbClr val="000000"/>
                </a:solidFill>
                <a:latin typeface="David" panose="020E0502060401010101" pitchFamily="34" charset="-79"/>
              </a:rPr>
              <a:t>, וַתֵּלֶד בֵּן; </a:t>
            </a:r>
            <a:r>
              <a:rPr lang="he-IL" sz="2200" dirty="0" err="1">
                <a:solidFill>
                  <a:srgbClr val="000000"/>
                </a:solidFill>
                <a:latin typeface="David" panose="020E0502060401010101" pitchFamily="34" charset="-79"/>
              </a:rPr>
              <a:t>וַתֵּרֶא</a:t>
            </a:r>
            <a:r>
              <a:rPr lang="he-IL" sz="2200" dirty="0">
                <a:solidFill>
                  <a:srgbClr val="000000"/>
                </a:solidFill>
                <a:latin typeface="David" panose="020E0502060401010101" pitchFamily="34" charset="-79"/>
              </a:rPr>
              <a:t> אֹתוֹ כִּי-טוֹב הוּא, וַתִּצְפְּנֵהוּ שְׁלֹשָׁה יְרָחִים.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 ג </a:t>
            </a:r>
            <a:r>
              <a:rPr lang="he-IL" sz="2200" dirty="0">
                <a:solidFill>
                  <a:srgbClr val="000000"/>
                </a:solidFill>
                <a:latin typeface="David" panose="020E0502060401010101" pitchFamily="34" charset="-79"/>
              </a:rPr>
              <a:t>וְלֹא-יָכְלָה עוֹד, הַצְּפִינוֹ, </a:t>
            </a:r>
            <a:r>
              <a:rPr lang="he-IL" sz="2200" dirty="0" err="1">
                <a:solidFill>
                  <a:srgbClr val="000000"/>
                </a:solidFill>
                <a:latin typeface="David" panose="020E0502060401010101" pitchFamily="34" charset="-79"/>
              </a:rPr>
              <a:t>וַתִּקַּח-לו</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תֵּבַת</a:t>
            </a:r>
            <a:r>
              <a:rPr lang="he-IL" sz="2200" dirty="0">
                <a:solidFill>
                  <a:srgbClr val="000000"/>
                </a:solidFill>
                <a:latin typeface="David" panose="020E0502060401010101" pitchFamily="34" charset="-79"/>
              </a:rPr>
              <a:t> גֹּמֶא, </a:t>
            </a:r>
            <a:r>
              <a:rPr lang="he-IL" sz="2200" dirty="0" err="1">
                <a:solidFill>
                  <a:srgbClr val="000000"/>
                </a:solidFill>
                <a:latin typeface="David" panose="020E0502060401010101" pitchFamily="34" charset="-79"/>
              </a:rPr>
              <a:t>וַתַּחְמְרָה</a:t>
            </a:r>
            <a:r>
              <a:rPr lang="he-IL" sz="2200" dirty="0">
                <a:solidFill>
                  <a:srgbClr val="000000"/>
                </a:solidFill>
                <a:latin typeface="David" panose="020E0502060401010101" pitchFamily="34" charset="-79"/>
              </a:rPr>
              <a:t> בַחֵמָר וּבַזָּפֶת; וַתָּשֶׂם בָּהּ אֶת-הַיֶּלֶד, וַתָּשֶׂם בַּסּוּף עַל-שְׂפַת </a:t>
            </a:r>
            <a:r>
              <a:rPr lang="he-IL" sz="2200" dirty="0" err="1">
                <a:solidFill>
                  <a:srgbClr val="000000"/>
                </a:solidFill>
                <a:latin typeface="David" panose="020E0502060401010101" pitchFamily="34" charset="-79"/>
              </a:rPr>
              <a:t>הַיְאֹר</a:t>
            </a:r>
            <a:r>
              <a:rPr lang="he-IL" sz="2200" dirty="0">
                <a:solidFill>
                  <a:srgbClr val="000000"/>
                </a:solidFill>
                <a:latin typeface="David" panose="020E0502060401010101" pitchFamily="34" charset="-79"/>
              </a:rPr>
              <a:t>.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ד</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וַתֵּתַצַּב</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אֲחֹתו</a:t>
            </a:r>
            <a:r>
              <a:rPr lang="he-IL" sz="2200" dirty="0">
                <a:solidFill>
                  <a:srgbClr val="000000"/>
                </a:solidFill>
                <a:latin typeface="David" panose="020E0502060401010101" pitchFamily="34" charset="-79"/>
              </a:rPr>
              <a:t>ֹ, מֵרָחֹק, לְדֵעָה, מַה-יֵּעָשֶׂה לוֹ.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ה</a:t>
            </a:r>
            <a:r>
              <a:rPr lang="he-IL" sz="2200" dirty="0">
                <a:solidFill>
                  <a:srgbClr val="000000"/>
                </a:solidFill>
                <a:latin typeface="David" panose="020E0502060401010101" pitchFamily="34" charset="-79"/>
              </a:rPr>
              <a:t> וַתֵּרֶד בַּת-פַּרְעֹה </a:t>
            </a:r>
            <a:r>
              <a:rPr lang="he-IL" sz="2200" dirty="0" err="1">
                <a:solidFill>
                  <a:srgbClr val="000000"/>
                </a:solidFill>
                <a:latin typeface="David" panose="020E0502060401010101" pitchFamily="34" charset="-79"/>
              </a:rPr>
              <a:t>לִרְחֹץ</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עַל-הַיְאֹר</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וְנַעֲרֹתֶיה</a:t>
            </a:r>
            <a:r>
              <a:rPr lang="he-IL" sz="2200" dirty="0">
                <a:solidFill>
                  <a:srgbClr val="000000"/>
                </a:solidFill>
                <a:latin typeface="David" panose="020E0502060401010101" pitchFamily="34" charset="-79"/>
              </a:rPr>
              <a:t>ָ הֹלְכֹת עַל-יַד </a:t>
            </a:r>
            <a:r>
              <a:rPr lang="he-IL" sz="2200" dirty="0" err="1">
                <a:solidFill>
                  <a:srgbClr val="000000"/>
                </a:solidFill>
                <a:latin typeface="David" panose="020E0502060401010101" pitchFamily="34" charset="-79"/>
              </a:rPr>
              <a:t>הַיְאֹר</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וַתֵּרֶא</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אֶת-הַתֵּבָה</a:t>
            </a:r>
            <a:r>
              <a:rPr lang="he-IL" sz="2200" dirty="0">
                <a:solidFill>
                  <a:srgbClr val="000000"/>
                </a:solidFill>
                <a:latin typeface="David" panose="020E0502060401010101" pitchFamily="34" charset="-79"/>
              </a:rPr>
              <a:t> בְּתוֹךְ הַסּוּף, וַתִּשְׁלַח אֶת-אֲמָתָהּ </a:t>
            </a:r>
            <a:r>
              <a:rPr lang="he-IL" sz="2200" dirty="0" err="1">
                <a:solidFill>
                  <a:srgbClr val="000000"/>
                </a:solidFill>
                <a:latin typeface="David" panose="020E0502060401010101" pitchFamily="34" charset="-79"/>
              </a:rPr>
              <a:t>וַתִּקָּחֶה</a:t>
            </a:r>
            <a:r>
              <a:rPr lang="he-IL" sz="2200" dirty="0">
                <a:solidFill>
                  <a:srgbClr val="000000"/>
                </a:solidFill>
                <a:latin typeface="David" panose="020E0502060401010101" pitchFamily="34" charset="-79"/>
              </a:rPr>
              <a:t>ָ.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 ו </a:t>
            </a:r>
            <a:r>
              <a:rPr lang="he-IL" sz="2200" dirty="0">
                <a:solidFill>
                  <a:srgbClr val="000000"/>
                </a:solidFill>
                <a:latin typeface="David" panose="020E0502060401010101" pitchFamily="34" charset="-79"/>
              </a:rPr>
              <a:t>וַתִּפְתַּח וַתִּרְאֵהוּ אֶת-הַיֶּלֶד, וְהִנֵּה-נַעַר בֹּכֶה; וַתַּחְמֹל עָלָיו--וַתֹּאמֶר, מִיַּלְדֵי הָעִבְרִים זֶה.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ז</a:t>
            </a:r>
            <a:r>
              <a:rPr lang="he-IL" sz="2200" dirty="0">
                <a:solidFill>
                  <a:srgbClr val="000000"/>
                </a:solidFill>
                <a:latin typeface="David" panose="020E0502060401010101" pitchFamily="34" charset="-79"/>
              </a:rPr>
              <a:t> וַתֹּאמֶר </a:t>
            </a:r>
            <a:r>
              <a:rPr lang="he-IL" sz="2200" dirty="0" err="1">
                <a:solidFill>
                  <a:srgbClr val="000000"/>
                </a:solidFill>
                <a:latin typeface="David" panose="020E0502060401010101" pitchFamily="34" charset="-79"/>
              </a:rPr>
              <a:t>אֲחֹתו</a:t>
            </a:r>
            <a:r>
              <a:rPr lang="he-IL" sz="2200" dirty="0">
                <a:solidFill>
                  <a:srgbClr val="000000"/>
                </a:solidFill>
                <a:latin typeface="David" panose="020E0502060401010101" pitchFamily="34" charset="-79"/>
              </a:rPr>
              <a:t>ֹ, אֶל-בַּת-פַּרְעֹה, הַאֵלֵךְ וְקָרָאתִי לָךְ </a:t>
            </a:r>
            <a:r>
              <a:rPr lang="he-IL" sz="2200" dirty="0" err="1">
                <a:solidFill>
                  <a:srgbClr val="000000"/>
                </a:solidFill>
                <a:latin typeface="David" panose="020E0502060401010101" pitchFamily="34" charset="-79"/>
              </a:rPr>
              <a:t>אִשָּׁה</a:t>
            </a:r>
            <a:r>
              <a:rPr lang="he-IL" sz="2200" dirty="0">
                <a:solidFill>
                  <a:srgbClr val="000000"/>
                </a:solidFill>
                <a:latin typeface="David" panose="020E0502060401010101" pitchFamily="34" charset="-79"/>
              </a:rPr>
              <a:t> מֵינֶקֶת, מִן הָעִבְרִיֹּת; </a:t>
            </a:r>
            <a:r>
              <a:rPr lang="he-IL" sz="2200" dirty="0" err="1">
                <a:solidFill>
                  <a:srgbClr val="000000"/>
                </a:solidFill>
                <a:latin typeface="David" panose="020E0502060401010101" pitchFamily="34" charset="-79"/>
              </a:rPr>
              <a:t>וְתֵינִק</a:t>
            </a:r>
            <a:r>
              <a:rPr lang="he-IL" sz="2200" dirty="0">
                <a:solidFill>
                  <a:srgbClr val="000000"/>
                </a:solidFill>
                <a:latin typeface="David" panose="020E0502060401010101" pitchFamily="34" charset="-79"/>
              </a:rPr>
              <a:t> לָךְ, אֶת-הַיָּלֶד.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 ח </a:t>
            </a:r>
            <a:r>
              <a:rPr lang="he-IL" sz="2200" dirty="0">
                <a:solidFill>
                  <a:srgbClr val="000000"/>
                </a:solidFill>
                <a:latin typeface="David" panose="020E0502060401010101" pitchFamily="34" charset="-79"/>
              </a:rPr>
              <a:t>וַתֹּאמֶר-לָהּ בַּת-פַּרְעֹה, לֵכִי; וַתֵּלֶךְ, הָעַלְמָה, וַתִּקְרָא, אֶת-אֵם הַיָּלֶד.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 ט </a:t>
            </a:r>
            <a:r>
              <a:rPr lang="he-IL" sz="2200" dirty="0">
                <a:solidFill>
                  <a:srgbClr val="000000"/>
                </a:solidFill>
                <a:latin typeface="David" panose="020E0502060401010101" pitchFamily="34" charset="-79"/>
              </a:rPr>
              <a:t>וַתֹּאמֶר לָהּ בַּת-פַּרְעֹה, </a:t>
            </a:r>
            <a:r>
              <a:rPr lang="he-IL" sz="2200" dirty="0" err="1">
                <a:solidFill>
                  <a:srgbClr val="000000"/>
                </a:solidFill>
                <a:latin typeface="David" panose="020E0502060401010101" pitchFamily="34" charset="-79"/>
              </a:rPr>
              <a:t>הֵילִיכִי</a:t>
            </a:r>
            <a:r>
              <a:rPr lang="he-IL" sz="2200" dirty="0">
                <a:solidFill>
                  <a:srgbClr val="000000"/>
                </a:solidFill>
                <a:latin typeface="David" panose="020E0502060401010101" pitchFamily="34" charset="-79"/>
              </a:rPr>
              <a:t> אֶת-הַיֶּלֶד הַזֶּה וְהֵינִקִהוּ לִי, וַאֲנִי, אֶתֵּן אֶת-שְׂכָרֵךְ; </a:t>
            </a:r>
            <a:r>
              <a:rPr lang="he-IL" sz="2200" dirty="0" err="1">
                <a:solidFill>
                  <a:srgbClr val="000000"/>
                </a:solidFill>
                <a:latin typeface="David" panose="020E0502060401010101" pitchFamily="34" charset="-79"/>
              </a:rPr>
              <a:t>וַתִּקַּח</a:t>
            </a:r>
            <a:r>
              <a:rPr lang="he-IL" sz="2200" dirty="0">
                <a:solidFill>
                  <a:srgbClr val="000000"/>
                </a:solidFill>
                <a:latin typeface="David" panose="020E0502060401010101" pitchFamily="34" charset="-79"/>
              </a:rPr>
              <a:t> </a:t>
            </a:r>
            <a:r>
              <a:rPr lang="he-IL" sz="2200" dirty="0" err="1">
                <a:solidFill>
                  <a:srgbClr val="000000"/>
                </a:solidFill>
                <a:latin typeface="David" panose="020E0502060401010101" pitchFamily="34" charset="-79"/>
              </a:rPr>
              <a:t>הָאִשָּׁה</a:t>
            </a:r>
            <a:r>
              <a:rPr lang="he-IL" sz="2200" dirty="0">
                <a:solidFill>
                  <a:srgbClr val="000000"/>
                </a:solidFill>
                <a:latin typeface="David" panose="020E0502060401010101" pitchFamily="34" charset="-79"/>
              </a:rPr>
              <a:t> הַיֶּלֶד, וַתְּנִיקֵהוּ.  </a:t>
            </a:r>
            <a:r>
              <a:rPr lang="he-IL" sz="2200" dirty="0">
                <a:solidFill>
                  <a:srgbClr val="12B4BC"/>
                </a:solidFill>
                <a:effectLst>
                  <a:outerShdw blurRad="38100" dist="38100" dir="2700000" algn="tl">
                    <a:srgbClr val="000000">
                      <a:alpha val="43137"/>
                    </a:srgbClr>
                  </a:outerShdw>
                </a:effectLst>
                <a:latin typeface="David" panose="020E0502060401010101" pitchFamily="34" charset="-79"/>
              </a:rPr>
              <a:t>י </a:t>
            </a:r>
            <a:r>
              <a:rPr lang="he-IL" sz="2200" dirty="0">
                <a:solidFill>
                  <a:srgbClr val="000000"/>
                </a:solidFill>
                <a:latin typeface="David" panose="020E0502060401010101" pitchFamily="34" charset="-79"/>
              </a:rPr>
              <a:t>וַיִּגְדַּל הַיֶּלֶד, </a:t>
            </a:r>
            <a:r>
              <a:rPr lang="he-IL" sz="2200" dirty="0" err="1">
                <a:solidFill>
                  <a:srgbClr val="000000"/>
                </a:solidFill>
                <a:latin typeface="David" panose="020E0502060401010101" pitchFamily="34" charset="-79"/>
              </a:rPr>
              <a:t>וַתְּבִאֵהו</a:t>
            </a:r>
            <a:r>
              <a:rPr lang="he-IL" sz="2200" dirty="0">
                <a:solidFill>
                  <a:srgbClr val="000000"/>
                </a:solidFill>
                <a:latin typeface="David" panose="020E0502060401010101" pitchFamily="34" charset="-79"/>
              </a:rPr>
              <a:t>ּ לְבַת-פַּרְעֹה, וַיְהִי-לָהּ, לְבֵן; וַתִּקְרָא שְׁמוֹ, מֹשֶׁה, וַתֹּאמֶר, כִּי מִן-הַמַּיִם </a:t>
            </a:r>
            <a:r>
              <a:rPr lang="he-IL" sz="2200" dirty="0" err="1">
                <a:solidFill>
                  <a:srgbClr val="000000"/>
                </a:solidFill>
                <a:latin typeface="David" panose="020E0502060401010101" pitchFamily="34" charset="-79"/>
              </a:rPr>
              <a:t>מְשִׁיתִהו</a:t>
            </a:r>
            <a:r>
              <a:rPr lang="he-IL" sz="2200" dirty="0">
                <a:solidFill>
                  <a:srgbClr val="000000"/>
                </a:solidFill>
                <a:latin typeface="David" panose="020E0502060401010101" pitchFamily="34" charset="-79"/>
              </a:rPr>
              <a:t>ּ. </a:t>
            </a:r>
            <a:endParaRPr lang="he-IL" sz="2200" dirty="0">
              <a:latin typeface="Varela Round" panose="00000500000000000000" pitchFamily="2" charset="-79"/>
            </a:endParaRPr>
          </a:p>
        </p:txBody>
      </p:sp>
      <p:pic>
        <p:nvPicPr>
          <p:cNvPr id="6" name="תמונה 5">
            <a:extLst>
              <a:ext uri="{FF2B5EF4-FFF2-40B4-BE49-F238E27FC236}">
                <a16:creationId xmlns:a16="http://schemas.microsoft.com/office/drawing/2014/main" id="{4B345CB6-62F7-4E34-B310-158969844497}"/>
              </a:ext>
            </a:extLst>
          </p:cNvPr>
          <p:cNvPicPr>
            <a:picLocks noChangeAspect="1"/>
          </p:cNvPicPr>
          <p:nvPr/>
        </p:nvPicPr>
        <p:blipFill>
          <a:blip r:embed="rId2"/>
          <a:stretch>
            <a:fillRect/>
          </a:stretch>
        </p:blipFill>
        <p:spPr>
          <a:xfrm>
            <a:off x="155197" y="953729"/>
            <a:ext cx="2755078" cy="4896465"/>
          </a:xfrm>
          <a:prstGeom prst="rect">
            <a:avLst/>
          </a:prstGeom>
        </p:spPr>
      </p:pic>
    </p:spTree>
    <p:extLst>
      <p:ext uri="{BB962C8B-B14F-4D97-AF65-F5344CB8AC3E}">
        <p14:creationId xmlns:p14="http://schemas.microsoft.com/office/powerpoint/2010/main" val="2769814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2A1410E2-C036-4EC8-8B2A-301D157B56D6}"/>
              </a:ext>
            </a:extLst>
          </p:cNvPr>
          <p:cNvPicPr>
            <a:picLocks noChangeAspect="1"/>
          </p:cNvPicPr>
          <p:nvPr/>
        </p:nvPicPr>
        <p:blipFill>
          <a:blip r:embed="rId2"/>
          <a:stretch>
            <a:fillRect/>
          </a:stretch>
        </p:blipFill>
        <p:spPr>
          <a:xfrm>
            <a:off x="245819" y="1337577"/>
            <a:ext cx="4884981" cy="3629107"/>
          </a:xfrm>
          <a:prstGeom prst="rect">
            <a:avLst/>
          </a:prstGeom>
        </p:spPr>
      </p:pic>
      <p:sp>
        <p:nvSpPr>
          <p:cNvPr id="21" name="מלבן 20">
            <a:extLst>
              <a:ext uri="{FF2B5EF4-FFF2-40B4-BE49-F238E27FC236}">
                <a16:creationId xmlns:a16="http://schemas.microsoft.com/office/drawing/2014/main" id="{07580B20-862E-40C8-82CF-EC7FC39461DC}"/>
              </a:ext>
            </a:extLst>
          </p:cNvPr>
          <p:cNvSpPr/>
          <p:nvPr/>
        </p:nvSpPr>
        <p:spPr>
          <a:xfrm>
            <a:off x="5613459" y="352376"/>
            <a:ext cx="6245621" cy="646331"/>
          </a:xfrm>
          <a:prstGeom prst="rect">
            <a:avLst/>
          </a:prstGeom>
        </p:spPr>
        <p:txBody>
          <a:bodyPr wrap="none">
            <a:spAutoFit/>
          </a:bodyPr>
          <a:lstStyle/>
          <a:p>
            <a:r>
              <a:rPr lang="he-IL" sz="3600" b="1" dirty="0">
                <a:solidFill>
                  <a:srgbClr val="002060"/>
                </a:solidFill>
                <a:latin typeface="Varela Round" pitchFamily="2" charset="-79"/>
                <a:ea typeface="+mj-ea"/>
                <a:cs typeface="Varela Round" panose="00000500000000000000" pitchFamily="2" charset="-79"/>
              </a:rPr>
              <a:t>הנה נולד הגבר... (ויש לו גם שם)</a:t>
            </a:r>
            <a:endParaRPr lang="he-IL" dirty="0">
              <a:latin typeface="Varela Round" panose="00000500000000000000" pitchFamily="2" charset="-79"/>
            </a:endParaRPr>
          </a:p>
        </p:txBody>
      </p:sp>
      <p:sp>
        <p:nvSpPr>
          <p:cNvPr id="22" name="מלבן 21">
            <a:extLst>
              <a:ext uri="{FF2B5EF4-FFF2-40B4-BE49-F238E27FC236}">
                <a16:creationId xmlns:a16="http://schemas.microsoft.com/office/drawing/2014/main" id="{0EA6EA27-AF58-41F4-850A-9C4C5961EE67}"/>
              </a:ext>
            </a:extLst>
          </p:cNvPr>
          <p:cNvSpPr/>
          <p:nvPr/>
        </p:nvSpPr>
        <p:spPr>
          <a:xfrm>
            <a:off x="5185240" y="1337577"/>
            <a:ext cx="6673840" cy="3416320"/>
          </a:xfrm>
          <a:prstGeom prst="rect">
            <a:avLst/>
          </a:prstGeom>
        </p:spPr>
        <p:txBody>
          <a:bodyPr wrap="square">
            <a:spAutoFit/>
          </a:bodyPr>
          <a:lstStyle/>
          <a:p>
            <a:pPr algn="just"/>
            <a:r>
              <a:rPr lang="he-IL" dirty="0">
                <a:solidFill>
                  <a:srgbClr val="12B4BC"/>
                </a:solidFill>
                <a:effectLst>
                  <a:outerShdw blurRad="38100" dist="38100" dir="2700000" algn="tl">
                    <a:srgbClr val="000000">
                      <a:alpha val="43137"/>
                    </a:srgbClr>
                  </a:outerShdw>
                </a:effectLst>
                <a:latin typeface="David" panose="020E0502060401010101" pitchFamily="34" charset="-79"/>
              </a:rPr>
              <a:t>ג </a:t>
            </a:r>
            <a:r>
              <a:rPr lang="he-IL" dirty="0">
                <a:solidFill>
                  <a:srgbClr val="000000"/>
                </a:solidFill>
                <a:latin typeface="David" panose="020E0502060401010101" pitchFamily="34" charset="-79"/>
              </a:rPr>
              <a:t>וְלֹא-יָכְלָה עוֹד, הַצְּפִינוֹ, </a:t>
            </a:r>
            <a:r>
              <a:rPr lang="he-IL" dirty="0" err="1">
                <a:solidFill>
                  <a:srgbClr val="000000"/>
                </a:solidFill>
                <a:latin typeface="David" panose="020E0502060401010101" pitchFamily="34" charset="-79"/>
              </a:rPr>
              <a:t>וַתִּקַּח-לו</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תֵּבַת</a:t>
            </a:r>
            <a:r>
              <a:rPr lang="he-IL" dirty="0">
                <a:solidFill>
                  <a:srgbClr val="000000"/>
                </a:solidFill>
                <a:latin typeface="David" panose="020E0502060401010101" pitchFamily="34" charset="-79"/>
              </a:rPr>
              <a:t> גֹּמֶא, </a:t>
            </a:r>
            <a:r>
              <a:rPr lang="he-IL" dirty="0" err="1">
                <a:solidFill>
                  <a:srgbClr val="000000"/>
                </a:solidFill>
                <a:latin typeface="David" panose="020E0502060401010101" pitchFamily="34" charset="-79"/>
              </a:rPr>
              <a:t>וַתַּחְמְרָה</a:t>
            </a:r>
            <a:r>
              <a:rPr lang="he-IL" dirty="0">
                <a:solidFill>
                  <a:srgbClr val="000000"/>
                </a:solidFill>
                <a:latin typeface="David" panose="020E0502060401010101" pitchFamily="34" charset="-79"/>
              </a:rPr>
              <a:t> בַחֵמָר וּבַזָּפֶת; וַתָּשֶׂם בָּהּ אֶת-הַיֶּלֶד, וַתָּשֶׂם בַּסּוּף עַל-שְׂפַת </a:t>
            </a:r>
            <a:r>
              <a:rPr lang="he-IL" dirty="0" err="1">
                <a:solidFill>
                  <a:srgbClr val="000000"/>
                </a:solidFill>
                <a:latin typeface="David" panose="020E0502060401010101" pitchFamily="34" charset="-79"/>
              </a:rPr>
              <a:t>הַיְאֹר</a:t>
            </a:r>
            <a:r>
              <a:rPr lang="he-IL" dirty="0">
                <a:solidFill>
                  <a:srgbClr val="000000"/>
                </a:solidFill>
                <a:latin typeface="David" panose="020E0502060401010101" pitchFamily="34" charset="-79"/>
              </a:rPr>
              <a:t>.  </a:t>
            </a:r>
            <a:r>
              <a:rPr lang="he-IL" dirty="0">
                <a:solidFill>
                  <a:srgbClr val="12B4BC"/>
                </a:solidFill>
                <a:effectLst>
                  <a:outerShdw blurRad="38100" dist="38100" dir="2700000" algn="tl">
                    <a:srgbClr val="000000">
                      <a:alpha val="43137"/>
                    </a:srgbClr>
                  </a:outerShdw>
                </a:effectLst>
                <a:latin typeface="David" panose="020E0502060401010101" pitchFamily="34" charset="-79"/>
              </a:rPr>
              <a:t>ד</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וַתֵּתַצַּב</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אֲחֹתו</a:t>
            </a:r>
            <a:r>
              <a:rPr lang="he-IL" dirty="0">
                <a:solidFill>
                  <a:srgbClr val="000000"/>
                </a:solidFill>
                <a:latin typeface="David" panose="020E0502060401010101" pitchFamily="34" charset="-79"/>
              </a:rPr>
              <a:t>ֹ, מֵרָחֹק, לְדֵעָה, מַה-יֵּעָשֶׂה לוֹ.  </a:t>
            </a:r>
            <a:r>
              <a:rPr lang="he-IL" dirty="0">
                <a:solidFill>
                  <a:srgbClr val="12B4BC"/>
                </a:solidFill>
                <a:effectLst>
                  <a:outerShdw blurRad="38100" dist="38100" dir="2700000" algn="tl">
                    <a:srgbClr val="000000">
                      <a:alpha val="43137"/>
                    </a:srgbClr>
                  </a:outerShdw>
                </a:effectLst>
                <a:latin typeface="David" panose="020E0502060401010101" pitchFamily="34" charset="-79"/>
              </a:rPr>
              <a:t>ה</a:t>
            </a:r>
            <a:r>
              <a:rPr lang="he-IL" dirty="0">
                <a:solidFill>
                  <a:srgbClr val="000000"/>
                </a:solidFill>
                <a:latin typeface="David" panose="020E0502060401010101" pitchFamily="34" charset="-79"/>
              </a:rPr>
              <a:t> וַתֵּרֶד בַּת-פַּרְעֹה </a:t>
            </a:r>
            <a:r>
              <a:rPr lang="he-IL" dirty="0" err="1">
                <a:solidFill>
                  <a:srgbClr val="000000"/>
                </a:solidFill>
                <a:latin typeface="David" panose="020E0502060401010101" pitchFamily="34" charset="-79"/>
              </a:rPr>
              <a:t>לִרְחֹץ</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עַל-הַיְאֹר</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וְנַעֲרֹתֶיה</a:t>
            </a:r>
            <a:r>
              <a:rPr lang="he-IL" dirty="0">
                <a:solidFill>
                  <a:srgbClr val="000000"/>
                </a:solidFill>
                <a:latin typeface="David" panose="020E0502060401010101" pitchFamily="34" charset="-79"/>
              </a:rPr>
              <a:t>ָ הֹלְכֹת עַל-יַד </a:t>
            </a:r>
            <a:r>
              <a:rPr lang="he-IL" dirty="0" err="1">
                <a:solidFill>
                  <a:srgbClr val="000000"/>
                </a:solidFill>
                <a:latin typeface="David" panose="020E0502060401010101" pitchFamily="34" charset="-79"/>
              </a:rPr>
              <a:t>הַיְאֹר</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וַתֵּרֶא</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אֶת-הַתֵּבָה</a:t>
            </a:r>
            <a:r>
              <a:rPr lang="he-IL" dirty="0">
                <a:solidFill>
                  <a:srgbClr val="000000"/>
                </a:solidFill>
                <a:latin typeface="David" panose="020E0502060401010101" pitchFamily="34" charset="-79"/>
              </a:rPr>
              <a:t> בְּתוֹךְ הַסּוּף, וַתִּשְׁלַח אֶת-אֲמָתָהּ </a:t>
            </a:r>
            <a:r>
              <a:rPr lang="he-IL" dirty="0" err="1">
                <a:solidFill>
                  <a:srgbClr val="000000"/>
                </a:solidFill>
                <a:latin typeface="David" panose="020E0502060401010101" pitchFamily="34" charset="-79"/>
              </a:rPr>
              <a:t>וַתִּקָּחֶה</a:t>
            </a:r>
            <a:r>
              <a:rPr lang="he-IL" dirty="0">
                <a:solidFill>
                  <a:srgbClr val="000000"/>
                </a:solidFill>
                <a:latin typeface="David" panose="020E0502060401010101" pitchFamily="34" charset="-79"/>
              </a:rPr>
              <a:t>ָ. </a:t>
            </a:r>
            <a:r>
              <a:rPr lang="he-IL" dirty="0">
                <a:solidFill>
                  <a:srgbClr val="12B4BC"/>
                </a:solidFill>
                <a:effectLst>
                  <a:outerShdw blurRad="38100" dist="38100" dir="2700000" algn="tl">
                    <a:srgbClr val="000000">
                      <a:alpha val="43137"/>
                    </a:srgbClr>
                  </a:outerShdw>
                </a:effectLst>
                <a:latin typeface="David" panose="020E0502060401010101" pitchFamily="34" charset="-79"/>
              </a:rPr>
              <a:t> ו </a:t>
            </a:r>
            <a:r>
              <a:rPr lang="he-IL" dirty="0">
                <a:solidFill>
                  <a:srgbClr val="000000"/>
                </a:solidFill>
                <a:latin typeface="David" panose="020E0502060401010101" pitchFamily="34" charset="-79"/>
              </a:rPr>
              <a:t>וַתִּפְתַּח וַתִּרְאֵהוּ אֶת-הַיֶּלֶד, וְהִנֵּה-נַעַר בֹּכֶה; וַתַּחְמֹל עָלָיו--וַתֹּאמֶר, מִיַּלְדֵי הָעִבְרִים זֶה.  </a:t>
            </a:r>
            <a:r>
              <a:rPr lang="he-IL" dirty="0">
                <a:solidFill>
                  <a:srgbClr val="12B4BC"/>
                </a:solidFill>
                <a:effectLst>
                  <a:outerShdw blurRad="38100" dist="38100" dir="2700000" algn="tl">
                    <a:srgbClr val="000000">
                      <a:alpha val="43137"/>
                    </a:srgbClr>
                  </a:outerShdw>
                </a:effectLst>
                <a:latin typeface="David" panose="020E0502060401010101" pitchFamily="34" charset="-79"/>
              </a:rPr>
              <a:t>ז</a:t>
            </a:r>
            <a:r>
              <a:rPr lang="he-IL" dirty="0">
                <a:solidFill>
                  <a:srgbClr val="000000"/>
                </a:solidFill>
                <a:latin typeface="David" panose="020E0502060401010101" pitchFamily="34" charset="-79"/>
              </a:rPr>
              <a:t> וַתֹּאמֶר </a:t>
            </a:r>
            <a:r>
              <a:rPr lang="he-IL" dirty="0" err="1">
                <a:solidFill>
                  <a:srgbClr val="000000"/>
                </a:solidFill>
                <a:latin typeface="David" panose="020E0502060401010101" pitchFamily="34" charset="-79"/>
              </a:rPr>
              <a:t>אֲחֹתו</a:t>
            </a:r>
            <a:r>
              <a:rPr lang="he-IL" dirty="0">
                <a:solidFill>
                  <a:srgbClr val="000000"/>
                </a:solidFill>
                <a:latin typeface="David" panose="020E0502060401010101" pitchFamily="34" charset="-79"/>
              </a:rPr>
              <a:t>ֹ, אֶל-בַּת-פַּרְעֹה, הַאֵלֵךְ וְקָרָאתִי לָךְ </a:t>
            </a:r>
            <a:r>
              <a:rPr lang="he-IL" dirty="0" err="1">
                <a:solidFill>
                  <a:srgbClr val="000000"/>
                </a:solidFill>
                <a:latin typeface="David" panose="020E0502060401010101" pitchFamily="34" charset="-79"/>
              </a:rPr>
              <a:t>אִשָּׁה</a:t>
            </a:r>
            <a:r>
              <a:rPr lang="he-IL" dirty="0">
                <a:solidFill>
                  <a:srgbClr val="000000"/>
                </a:solidFill>
                <a:latin typeface="David" panose="020E0502060401010101" pitchFamily="34" charset="-79"/>
              </a:rPr>
              <a:t> מֵינֶקֶת, מִן הָעִבְרִיֹּת; </a:t>
            </a:r>
            <a:r>
              <a:rPr lang="he-IL" dirty="0" err="1">
                <a:solidFill>
                  <a:srgbClr val="000000"/>
                </a:solidFill>
                <a:latin typeface="David" panose="020E0502060401010101" pitchFamily="34" charset="-79"/>
              </a:rPr>
              <a:t>וְתֵינִק</a:t>
            </a:r>
            <a:r>
              <a:rPr lang="he-IL" dirty="0">
                <a:solidFill>
                  <a:srgbClr val="000000"/>
                </a:solidFill>
                <a:latin typeface="David" panose="020E0502060401010101" pitchFamily="34" charset="-79"/>
              </a:rPr>
              <a:t> לָךְ, אֶת-הַיָּלֶד. </a:t>
            </a:r>
            <a:r>
              <a:rPr lang="he-IL" dirty="0">
                <a:solidFill>
                  <a:srgbClr val="12B4BC"/>
                </a:solidFill>
                <a:effectLst>
                  <a:outerShdw blurRad="38100" dist="38100" dir="2700000" algn="tl">
                    <a:srgbClr val="000000">
                      <a:alpha val="43137"/>
                    </a:srgbClr>
                  </a:outerShdw>
                </a:effectLst>
                <a:latin typeface="David" panose="020E0502060401010101" pitchFamily="34" charset="-79"/>
              </a:rPr>
              <a:t> ח </a:t>
            </a:r>
            <a:r>
              <a:rPr lang="he-IL" dirty="0">
                <a:solidFill>
                  <a:srgbClr val="000000"/>
                </a:solidFill>
                <a:latin typeface="David" panose="020E0502060401010101" pitchFamily="34" charset="-79"/>
              </a:rPr>
              <a:t>וַתֹּאמֶר-לָהּ בַּת-פַּרְעֹה, לֵכִי; וַתֵּלֶךְ, הָעַלְמָה, וַתִּקְרָא, אֶת-אֵם הַיָּלֶד. </a:t>
            </a:r>
            <a:r>
              <a:rPr lang="he-IL" dirty="0">
                <a:solidFill>
                  <a:srgbClr val="12B4BC"/>
                </a:solidFill>
                <a:effectLst>
                  <a:outerShdw blurRad="38100" dist="38100" dir="2700000" algn="tl">
                    <a:srgbClr val="000000">
                      <a:alpha val="43137"/>
                    </a:srgbClr>
                  </a:outerShdw>
                </a:effectLst>
                <a:latin typeface="David" panose="020E0502060401010101" pitchFamily="34" charset="-79"/>
              </a:rPr>
              <a:t> ט </a:t>
            </a:r>
            <a:r>
              <a:rPr lang="he-IL" dirty="0">
                <a:solidFill>
                  <a:srgbClr val="000000"/>
                </a:solidFill>
                <a:latin typeface="David" panose="020E0502060401010101" pitchFamily="34" charset="-79"/>
              </a:rPr>
              <a:t>וַתֹּאמֶר לָהּ בַּת-פַּרְעֹה, </a:t>
            </a:r>
            <a:r>
              <a:rPr lang="he-IL" dirty="0" err="1">
                <a:solidFill>
                  <a:srgbClr val="000000"/>
                </a:solidFill>
                <a:latin typeface="David" panose="020E0502060401010101" pitchFamily="34" charset="-79"/>
              </a:rPr>
              <a:t>הֵילִיכִי</a:t>
            </a:r>
            <a:r>
              <a:rPr lang="he-IL" dirty="0">
                <a:solidFill>
                  <a:srgbClr val="000000"/>
                </a:solidFill>
                <a:latin typeface="David" panose="020E0502060401010101" pitchFamily="34" charset="-79"/>
              </a:rPr>
              <a:t> אֶת-הַיֶּלֶד הַזֶּה וְהֵינִקִהוּ לִי, וַאֲנִי, אֶתֵּן אֶת-שְׂכָרֵךְ; </a:t>
            </a:r>
            <a:r>
              <a:rPr lang="he-IL" dirty="0" err="1">
                <a:solidFill>
                  <a:srgbClr val="000000"/>
                </a:solidFill>
                <a:latin typeface="David" panose="020E0502060401010101" pitchFamily="34" charset="-79"/>
              </a:rPr>
              <a:t>וַתִּקַּח</a:t>
            </a:r>
            <a:r>
              <a:rPr lang="he-IL" dirty="0">
                <a:solidFill>
                  <a:srgbClr val="000000"/>
                </a:solidFill>
                <a:latin typeface="David" panose="020E0502060401010101" pitchFamily="34" charset="-79"/>
              </a:rPr>
              <a:t> </a:t>
            </a:r>
            <a:r>
              <a:rPr lang="he-IL" dirty="0" err="1">
                <a:solidFill>
                  <a:srgbClr val="000000"/>
                </a:solidFill>
                <a:latin typeface="David" panose="020E0502060401010101" pitchFamily="34" charset="-79"/>
              </a:rPr>
              <a:t>הָאִשָּׁה</a:t>
            </a:r>
            <a:r>
              <a:rPr lang="he-IL" dirty="0">
                <a:solidFill>
                  <a:srgbClr val="000000"/>
                </a:solidFill>
                <a:latin typeface="David" panose="020E0502060401010101" pitchFamily="34" charset="-79"/>
              </a:rPr>
              <a:t> הַיֶּלֶד, וַתְּנִיקֵהוּ.  </a:t>
            </a:r>
            <a:r>
              <a:rPr lang="he-IL" dirty="0">
                <a:solidFill>
                  <a:srgbClr val="12B4BC"/>
                </a:solidFill>
                <a:effectLst>
                  <a:outerShdw blurRad="38100" dist="38100" dir="2700000" algn="tl">
                    <a:srgbClr val="000000">
                      <a:alpha val="43137"/>
                    </a:srgbClr>
                  </a:outerShdw>
                </a:effectLst>
                <a:latin typeface="David" panose="020E0502060401010101" pitchFamily="34" charset="-79"/>
              </a:rPr>
              <a:t>י </a:t>
            </a:r>
            <a:r>
              <a:rPr lang="he-IL" dirty="0">
                <a:solidFill>
                  <a:srgbClr val="000000"/>
                </a:solidFill>
                <a:latin typeface="David" panose="020E0502060401010101" pitchFamily="34" charset="-79"/>
              </a:rPr>
              <a:t>וַיִּגְדַּל הַיֶּלֶד, </a:t>
            </a:r>
            <a:r>
              <a:rPr lang="he-IL" dirty="0" err="1">
                <a:solidFill>
                  <a:srgbClr val="000000"/>
                </a:solidFill>
                <a:latin typeface="David" panose="020E0502060401010101" pitchFamily="34" charset="-79"/>
              </a:rPr>
              <a:t>וַתְּבִאֵהו</a:t>
            </a:r>
            <a:r>
              <a:rPr lang="he-IL" dirty="0">
                <a:solidFill>
                  <a:srgbClr val="000000"/>
                </a:solidFill>
                <a:latin typeface="David" panose="020E0502060401010101" pitchFamily="34" charset="-79"/>
              </a:rPr>
              <a:t>ּ לְבַת-פַּרְעֹה, וַיְהִי-לָהּ, לְבֵן; וַתִּקְרָא שְׁמוֹ, מֹשֶׁה, וַתֹּאמֶר, כִּי מִן-הַמַּיִם </a:t>
            </a:r>
            <a:r>
              <a:rPr lang="he-IL" dirty="0" err="1">
                <a:solidFill>
                  <a:srgbClr val="000000"/>
                </a:solidFill>
                <a:latin typeface="David" panose="020E0502060401010101" pitchFamily="34" charset="-79"/>
              </a:rPr>
              <a:t>מְשִׁיתִהו</a:t>
            </a:r>
            <a:r>
              <a:rPr lang="he-IL" dirty="0">
                <a:solidFill>
                  <a:srgbClr val="000000"/>
                </a:solidFill>
                <a:latin typeface="David" panose="020E0502060401010101" pitchFamily="34" charset="-79"/>
              </a:rPr>
              <a:t>ּ. </a:t>
            </a:r>
            <a:endParaRPr lang="he-IL" dirty="0">
              <a:latin typeface="Varela Round" panose="00000500000000000000" pitchFamily="2" charset="-79"/>
            </a:endParaRPr>
          </a:p>
        </p:txBody>
      </p:sp>
      <p:sp>
        <p:nvSpPr>
          <p:cNvPr id="24" name="אליפסה 23">
            <a:extLst>
              <a:ext uri="{FF2B5EF4-FFF2-40B4-BE49-F238E27FC236}">
                <a16:creationId xmlns:a16="http://schemas.microsoft.com/office/drawing/2014/main" id="{CA66D623-BA21-415B-9360-5D8D2D40B3D1}"/>
              </a:ext>
            </a:extLst>
          </p:cNvPr>
          <p:cNvSpPr/>
          <p:nvPr/>
        </p:nvSpPr>
        <p:spPr>
          <a:xfrm>
            <a:off x="9723170" y="1617923"/>
            <a:ext cx="669637" cy="293821"/>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27" name="אליפסה 26">
            <a:extLst>
              <a:ext uri="{FF2B5EF4-FFF2-40B4-BE49-F238E27FC236}">
                <a16:creationId xmlns:a16="http://schemas.microsoft.com/office/drawing/2014/main" id="{0749C305-EA96-4DCF-9AB3-8517F3F7FAC1}"/>
              </a:ext>
            </a:extLst>
          </p:cNvPr>
          <p:cNvSpPr/>
          <p:nvPr/>
        </p:nvSpPr>
        <p:spPr>
          <a:xfrm>
            <a:off x="6860085" y="2456564"/>
            <a:ext cx="669637" cy="293821"/>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28" name="אליפסה 27">
            <a:extLst>
              <a:ext uri="{FF2B5EF4-FFF2-40B4-BE49-F238E27FC236}">
                <a16:creationId xmlns:a16="http://schemas.microsoft.com/office/drawing/2014/main" id="{4272F7CA-4DCC-413D-8CC4-D6AF11B1561C}"/>
              </a:ext>
            </a:extLst>
          </p:cNvPr>
          <p:cNvSpPr/>
          <p:nvPr/>
        </p:nvSpPr>
        <p:spPr>
          <a:xfrm>
            <a:off x="11189443" y="3254050"/>
            <a:ext cx="669637" cy="293821"/>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29" name="אליפסה 28">
            <a:extLst>
              <a:ext uri="{FF2B5EF4-FFF2-40B4-BE49-F238E27FC236}">
                <a16:creationId xmlns:a16="http://schemas.microsoft.com/office/drawing/2014/main" id="{3ACACB5B-9760-46D7-A406-E175CA89B0BF}"/>
              </a:ext>
            </a:extLst>
          </p:cNvPr>
          <p:cNvSpPr/>
          <p:nvPr/>
        </p:nvSpPr>
        <p:spPr>
          <a:xfrm>
            <a:off x="11189442" y="3562177"/>
            <a:ext cx="669637" cy="293821"/>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30" name="אליפסה 29">
            <a:extLst>
              <a:ext uri="{FF2B5EF4-FFF2-40B4-BE49-F238E27FC236}">
                <a16:creationId xmlns:a16="http://schemas.microsoft.com/office/drawing/2014/main" id="{259AFE1F-3BD9-40CF-A333-D6ED25DAFE01}"/>
              </a:ext>
            </a:extLst>
          </p:cNvPr>
          <p:cNvSpPr/>
          <p:nvPr/>
        </p:nvSpPr>
        <p:spPr>
          <a:xfrm>
            <a:off x="7169860" y="3575551"/>
            <a:ext cx="669637" cy="293821"/>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31" name="אליפסה 30">
            <a:extLst>
              <a:ext uri="{FF2B5EF4-FFF2-40B4-BE49-F238E27FC236}">
                <a16:creationId xmlns:a16="http://schemas.microsoft.com/office/drawing/2014/main" id="{5F7BF2AD-0319-43FD-8A28-7B3D2872F9B0}"/>
              </a:ext>
            </a:extLst>
          </p:cNvPr>
          <p:cNvSpPr/>
          <p:nvPr/>
        </p:nvSpPr>
        <p:spPr>
          <a:xfrm>
            <a:off x="8307875" y="3807206"/>
            <a:ext cx="669637" cy="293821"/>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32" name="אליפסה 31">
            <a:extLst>
              <a:ext uri="{FF2B5EF4-FFF2-40B4-BE49-F238E27FC236}">
                <a16:creationId xmlns:a16="http://schemas.microsoft.com/office/drawing/2014/main" id="{1C2AE189-AFA0-49FA-95AA-DA121C3AED3B}"/>
              </a:ext>
            </a:extLst>
          </p:cNvPr>
          <p:cNvSpPr/>
          <p:nvPr/>
        </p:nvSpPr>
        <p:spPr>
          <a:xfrm>
            <a:off x="6076920" y="3825511"/>
            <a:ext cx="669637" cy="293821"/>
          </a:xfrm>
          <a:prstGeom prst="ellipse">
            <a:avLst/>
          </a:prstGeom>
          <a:no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25" name="מלבן 24">
            <a:extLst>
              <a:ext uri="{FF2B5EF4-FFF2-40B4-BE49-F238E27FC236}">
                <a16:creationId xmlns:a16="http://schemas.microsoft.com/office/drawing/2014/main" id="{56B37CA7-11FD-4E14-B4ED-390855BD409F}"/>
              </a:ext>
            </a:extLst>
          </p:cNvPr>
          <p:cNvSpPr/>
          <p:nvPr/>
        </p:nvSpPr>
        <p:spPr>
          <a:xfrm>
            <a:off x="2808311" y="4966684"/>
            <a:ext cx="6058598" cy="923330"/>
          </a:xfrm>
          <a:prstGeom prst="rect">
            <a:avLst/>
          </a:prstGeom>
        </p:spPr>
        <p:txBody>
          <a:bodyPr wrap="square">
            <a:spAutoFit/>
          </a:bodyPr>
          <a:lstStyle/>
          <a:p>
            <a:pPr algn="just"/>
            <a:r>
              <a:rPr lang="he-IL" b="1" dirty="0">
                <a:solidFill>
                  <a:srgbClr val="12B4BC"/>
                </a:solidFill>
                <a:latin typeface="Varela Round" panose="00000500000000000000" pitchFamily="2" charset="-79"/>
              </a:rPr>
              <a:t>משה הוא שם מצרים</a:t>
            </a:r>
            <a:r>
              <a:rPr lang="he-IL" dirty="0">
                <a:solidFill>
                  <a:srgbClr val="12B4BC"/>
                </a:solidFill>
                <a:latin typeface="Varela Round" panose="00000500000000000000" pitchFamily="2" charset="-79"/>
              </a:rPr>
              <a:t>.</a:t>
            </a:r>
          </a:p>
          <a:p>
            <a:pPr algn="just"/>
            <a:r>
              <a:rPr lang="en-US" dirty="0">
                <a:solidFill>
                  <a:srgbClr val="12B4BC"/>
                </a:solidFill>
                <a:latin typeface="Varela Round" panose="00000500000000000000" pitchFamily="2" charset="-79"/>
              </a:rPr>
              <a:t>MOSE</a:t>
            </a:r>
            <a:r>
              <a:rPr lang="he-IL" dirty="0">
                <a:solidFill>
                  <a:srgbClr val="12B4BC"/>
                </a:solidFill>
                <a:latin typeface="Varela Round" panose="00000500000000000000" pitchFamily="2" charset="-79"/>
              </a:rPr>
              <a:t> משמעותו "הילד</a:t>
            </a:r>
            <a:r>
              <a:rPr lang="en-US" dirty="0">
                <a:solidFill>
                  <a:srgbClr val="12B4BC"/>
                </a:solidFill>
                <a:latin typeface="Varela Round" panose="00000500000000000000" pitchFamily="2" charset="-79"/>
              </a:rPr>
              <a:t>"</a:t>
            </a:r>
            <a:r>
              <a:rPr lang="he-IL" dirty="0">
                <a:solidFill>
                  <a:srgbClr val="12B4BC"/>
                </a:solidFill>
                <a:latin typeface="Varela Round" panose="00000500000000000000" pitchFamily="2" charset="-79"/>
              </a:rPr>
              <a:t>. בדרך כלל הוא מופיע עם קידומת </a:t>
            </a:r>
            <a:r>
              <a:rPr lang="en-US" dirty="0">
                <a:solidFill>
                  <a:srgbClr val="12B4BC"/>
                </a:solidFill>
                <a:latin typeface="Varela Round" panose="00000500000000000000" pitchFamily="2" charset="-79"/>
              </a:rPr>
              <a:t>AS MOSE</a:t>
            </a:r>
            <a:r>
              <a:rPr lang="he-IL" dirty="0">
                <a:solidFill>
                  <a:srgbClr val="12B4BC"/>
                </a:solidFill>
                <a:latin typeface="Varela Round" panose="00000500000000000000" pitchFamily="2" charset="-79"/>
              </a:rPr>
              <a:t> (ירח נולד) או </a:t>
            </a:r>
            <a:r>
              <a:rPr lang="en-US" dirty="0">
                <a:solidFill>
                  <a:srgbClr val="12B4BC"/>
                </a:solidFill>
                <a:latin typeface="Varela Round" panose="00000500000000000000" pitchFamily="2" charset="-79"/>
              </a:rPr>
              <a:t>RA MOSE </a:t>
            </a:r>
            <a:r>
              <a:rPr lang="he-IL" dirty="0">
                <a:solidFill>
                  <a:srgbClr val="12B4BC"/>
                </a:solidFill>
                <a:latin typeface="Varela Round" panose="00000500000000000000" pitchFamily="2" charset="-79"/>
              </a:rPr>
              <a:t> (רע נולד).</a:t>
            </a:r>
          </a:p>
        </p:txBody>
      </p:sp>
    </p:spTree>
    <p:extLst>
      <p:ext uri="{BB962C8B-B14F-4D97-AF65-F5344CB8AC3E}">
        <p14:creationId xmlns:p14="http://schemas.microsoft.com/office/powerpoint/2010/main" val="227745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righ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1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right)">
                                      <p:cBhvr>
                                        <p:cTn id="32" dur="1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right)">
                                      <p:cBhvr>
                                        <p:cTn id="3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P spid="29" grpId="0" animBg="1"/>
      <p:bldP spid="30" grpId="0" animBg="1"/>
      <p:bldP spid="31"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C3FEC3-01DC-47B1-B094-4AC3265924E2}"/>
              </a:ext>
            </a:extLst>
          </p:cNvPr>
          <p:cNvSpPr>
            <a:spLocks noGrp="1"/>
          </p:cNvSpPr>
          <p:nvPr>
            <p:ph type="ctrTitle"/>
          </p:nvPr>
        </p:nvSpPr>
        <p:spPr>
          <a:xfrm>
            <a:off x="2111391" y="157669"/>
            <a:ext cx="7967629" cy="1011925"/>
          </a:xfrm>
        </p:spPr>
        <p:txBody>
          <a:bodyPr/>
          <a:lstStyle/>
          <a:p>
            <a:r>
              <a:rPr lang="he-IL" sz="2800" dirty="0"/>
              <a:t>משה זכה לשתי אימהות שיש להן תפקיד חשוב בעיצוב דמותו כמושיע וכמנהיג של ישראל</a:t>
            </a:r>
            <a:r>
              <a:rPr lang="he-IL" sz="3600" dirty="0"/>
              <a:t>:</a:t>
            </a:r>
          </a:p>
        </p:txBody>
      </p:sp>
      <p:pic>
        <p:nvPicPr>
          <p:cNvPr id="6" name="Picture 12" descr="Baby Moses Illustration - Twinkl">
            <a:extLst>
              <a:ext uri="{FF2B5EF4-FFF2-40B4-BE49-F238E27FC236}">
                <a16:creationId xmlns:a16="http://schemas.microsoft.com/office/drawing/2014/main" id="{BFD18BD9-80E1-48B6-A6DB-C6E8F89D5B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3822" y="1388411"/>
            <a:ext cx="1660730" cy="83036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מחבר חץ ישר 6">
            <a:extLst>
              <a:ext uri="{FF2B5EF4-FFF2-40B4-BE49-F238E27FC236}">
                <a16:creationId xmlns:a16="http://schemas.microsoft.com/office/drawing/2014/main" id="{805B7327-2B9D-4CE7-BD69-69D8F6403DFB}"/>
              </a:ext>
            </a:extLst>
          </p:cNvPr>
          <p:cNvCxnSpPr>
            <a:cxnSpLocks/>
            <a:stCxn id="6" idx="2"/>
            <a:endCxn id="13" idx="1"/>
          </p:cNvCxnSpPr>
          <p:nvPr/>
        </p:nvCxnSpPr>
        <p:spPr>
          <a:xfrm>
            <a:off x="5684187" y="2218776"/>
            <a:ext cx="2813154" cy="379427"/>
          </a:xfrm>
          <a:prstGeom prst="straightConnector1">
            <a:avLst/>
          </a:prstGeom>
          <a:ln w="28575">
            <a:solidFill>
              <a:srgbClr val="12B4BC"/>
            </a:solidFill>
            <a:tailEnd type="triangle"/>
          </a:ln>
        </p:spPr>
        <p:style>
          <a:lnRef idx="1">
            <a:schemeClr val="accent1"/>
          </a:lnRef>
          <a:fillRef idx="0">
            <a:schemeClr val="accent1"/>
          </a:fillRef>
          <a:effectRef idx="0">
            <a:schemeClr val="accent1"/>
          </a:effectRef>
          <a:fontRef idx="minor">
            <a:schemeClr val="tx1"/>
          </a:fontRef>
        </p:style>
      </p:cxnSp>
      <p:cxnSp>
        <p:nvCxnSpPr>
          <p:cNvPr id="10" name="מחבר חץ ישר 9">
            <a:extLst>
              <a:ext uri="{FF2B5EF4-FFF2-40B4-BE49-F238E27FC236}">
                <a16:creationId xmlns:a16="http://schemas.microsoft.com/office/drawing/2014/main" id="{4C2686D0-4C9B-4F58-9A62-EE752FDE392C}"/>
              </a:ext>
            </a:extLst>
          </p:cNvPr>
          <p:cNvCxnSpPr>
            <a:cxnSpLocks/>
            <a:stCxn id="6" idx="2"/>
            <a:endCxn id="14" idx="3"/>
          </p:cNvCxnSpPr>
          <p:nvPr/>
        </p:nvCxnSpPr>
        <p:spPr>
          <a:xfrm flipH="1">
            <a:off x="3094181" y="2218776"/>
            <a:ext cx="2590006" cy="374530"/>
          </a:xfrm>
          <a:prstGeom prst="straightConnector1">
            <a:avLst/>
          </a:prstGeom>
          <a:ln w="28575">
            <a:solidFill>
              <a:srgbClr val="12B4BC"/>
            </a:solidFill>
            <a:tailEnd type="triangle"/>
          </a:ln>
        </p:spPr>
        <p:style>
          <a:lnRef idx="1">
            <a:schemeClr val="accent1"/>
          </a:lnRef>
          <a:fillRef idx="0">
            <a:schemeClr val="accent1"/>
          </a:fillRef>
          <a:effectRef idx="0">
            <a:schemeClr val="accent1"/>
          </a:effectRef>
          <a:fontRef idx="minor">
            <a:schemeClr val="tx1"/>
          </a:fontRef>
        </p:style>
      </p:cxnSp>
      <p:pic>
        <p:nvPicPr>
          <p:cNvPr id="13" name="תמונה 12">
            <a:extLst>
              <a:ext uri="{FF2B5EF4-FFF2-40B4-BE49-F238E27FC236}">
                <a16:creationId xmlns:a16="http://schemas.microsoft.com/office/drawing/2014/main" id="{388609E7-71B6-4E0D-AF1B-91BD207D1CAF}"/>
              </a:ext>
            </a:extLst>
          </p:cNvPr>
          <p:cNvPicPr>
            <a:picLocks noChangeAspect="1"/>
          </p:cNvPicPr>
          <p:nvPr/>
        </p:nvPicPr>
        <p:blipFill rotWithShape="1">
          <a:blip r:embed="rId3"/>
          <a:srcRect l="11789" r="-11789"/>
          <a:stretch/>
        </p:blipFill>
        <p:spPr>
          <a:xfrm>
            <a:off x="8497341" y="1869200"/>
            <a:ext cx="1214433" cy="1458006"/>
          </a:xfrm>
          <a:prstGeom prst="rect">
            <a:avLst/>
          </a:prstGeom>
        </p:spPr>
      </p:pic>
      <p:pic>
        <p:nvPicPr>
          <p:cNvPr id="14" name="תמונה 13">
            <a:extLst>
              <a:ext uri="{FF2B5EF4-FFF2-40B4-BE49-F238E27FC236}">
                <a16:creationId xmlns:a16="http://schemas.microsoft.com/office/drawing/2014/main" id="{5B9505EA-C65A-49E5-BA2B-7689A937818E}"/>
              </a:ext>
            </a:extLst>
          </p:cNvPr>
          <p:cNvPicPr>
            <a:picLocks noChangeAspect="1"/>
          </p:cNvPicPr>
          <p:nvPr/>
        </p:nvPicPr>
        <p:blipFill>
          <a:blip r:embed="rId4"/>
          <a:stretch>
            <a:fillRect/>
          </a:stretch>
        </p:blipFill>
        <p:spPr>
          <a:xfrm>
            <a:off x="1913832" y="1884342"/>
            <a:ext cx="1180349" cy="1417928"/>
          </a:xfrm>
          <a:prstGeom prst="rect">
            <a:avLst/>
          </a:prstGeom>
        </p:spPr>
      </p:pic>
      <p:sp>
        <p:nvSpPr>
          <p:cNvPr id="15" name="מלבן 14">
            <a:extLst>
              <a:ext uri="{FF2B5EF4-FFF2-40B4-BE49-F238E27FC236}">
                <a16:creationId xmlns:a16="http://schemas.microsoft.com/office/drawing/2014/main" id="{AB279105-6BA2-48C3-B11F-17E3055272D9}"/>
              </a:ext>
            </a:extLst>
          </p:cNvPr>
          <p:cNvSpPr/>
          <p:nvPr/>
        </p:nvSpPr>
        <p:spPr>
          <a:xfrm>
            <a:off x="6853085" y="3360725"/>
            <a:ext cx="3932903" cy="1015663"/>
          </a:xfrm>
          <a:prstGeom prst="rect">
            <a:avLst/>
          </a:prstGeom>
        </p:spPr>
        <p:txBody>
          <a:bodyPr wrap="square">
            <a:spAutoFit/>
          </a:bodyPr>
          <a:lstStyle/>
          <a:p>
            <a:r>
              <a:rPr lang="he-IL" sz="2000" dirty="0">
                <a:latin typeface="Varela Round" panose="00000500000000000000" pitchFamily="2" charset="-79"/>
              </a:rPr>
              <a:t>אם עבריה שממנה למד את הקשר שלו לעם ישראל, ינק ממנה את תרבותו, זהותו, שפתו ושייכותו.</a:t>
            </a:r>
          </a:p>
        </p:txBody>
      </p:sp>
      <p:sp>
        <p:nvSpPr>
          <p:cNvPr id="16" name="מלבן 15">
            <a:extLst>
              <a:ext uri="{FF2B5EF4-FFF2-40B4-BE49-F238E27FC236}">
                <a16:creationId xmlns:a16="http://schemas.microsoft.com/office/drawing/2014/main" id="{7774A67B-BD81-442A-9CA6-626BF905F51D}"/>
              </a:ext>
            </a:extLst>
          </p:cNvPr>
          <p:cNvSpPr/>
          <p:nvPr/>
        </p:nvSpPr>
        <p:spPr>
          <a:xfrm>
            <a:off x="781057" y="3360725"/>
            <a:ext cx="3308246" cy="1188787"/>
          </a:xfrm>
          <a:prstGeom prst="rect">
            <a:avLst/>
          </a:prstGeom>
        </p:spPr>
        <p:txBody>
          <a:bodyPr wrap="square">
            <a:spAutoFit/>
          </a:bodyPr>
          <a:lstStyle/>
          <a:p>
            <a:pPr lvl="0" algn="just">
              <a:lnSpc>
                <a:spcPct val="70000"/>
              </a:lnSpc>
              <a:buSzPts val="1850"/>
            </a:pPr>
            <a:r>
              <a:rPr lang="he-IL" sz="2000" dirty="0">
                <a:latin typeface="Gisha"/>
                <a:ea typeface="Gisha"/>
                <a:sym typeface="Gisha"/>
              </a:rPr>
              <a:t>בת פרעה שדרכה קיבל משה חינוך מצרי מלכותי. </a:t>
            </a:r>
          </a:p>
          <a:p>
            <a:pPr lvl="0" algn="just">
              <a:lnSpc>
                <a:spcPct val="70000"/>
              </a:lnSpc>
              <a:buSzPts val="1850"/>
            </a:pPr>
            <a:r>
              <a:rPr lang="he-IL" sz="2000" dirty="0">
                <a:latin typeface="Gisha"/>
                <a:ea typeface="Gisha"/>
                <a:sym typeface="Gisha"/>
              </a:rPr>
              <a:t>וגדל עם אֵם בעלת חוש צדק הפועלת ע"פ צו מצפונה גם כנגד אביה מולידה.</a:t>
            </a:r>
          </a:p>
        </p:txBody>
      </p:sp>
      <p:sp>
        <p:nvSpPr>
          <p:cNvPr id="44" name="כותרת 1">
            <a:extLst>
              <a:ext uri="{FF2B5EF4-FFF2-40B4-BE49-F238E27FC236}">
                <a16:creationId xmlns:a16="http://schemas.microsoft.com/office/drawing/2014/main" id="{DBF05C46-68EB-4FE6-A06C-EF03D682FF48}"/>
              </a:ext>
            </a:extLst>
          </p:cNvPr>
          <p:cNvSpPr txBox="1">
            <a:spLocks/>
          </p:cNvSpPr>
          <p:nvPr/>
        </p:nvSpPr>
        <p:spPr>
          <a:xfrm>
            <a:off x="694171" y="4962423"/>
            <a:ext cx="9384849" cy="1238247"/>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just">
              <a:lnSpc>
                <a:spcPct val="100000"/>
              </a:lnSpc>
            </a:pPr>
            <a:r>
              <a:rPr lang="he-IL" sz="2400" dirty="0">
                <a:latin typeface="Comic Sans MS"/>
                <a:cs typeface="+mn-cs"/>
                <a:sym typeface="Arial"/>
              </a:rPr>
              <a:t>רק השילוב הזה בין הקשר האתני שלו ותחושת השייכות לעם, לבין גדילתו כבן חורין בארמון פרעה הביאו בסופו של דבר לתודעה של משה שלא לקבל את גזירת השעבוד בהשלמה.</a:t>
            </a:r>
          </a:p>
        </p:txBody>
      </p:sp>
    </p:spTree>
    <p:extLst>
      <p:ext uri="{BB962C8B-B14F-4D97-AF65-F5344CB8AC3E}">
        <p14:creationId xmlns:p14="http://schemas.microsoft.com/office/powerpoint/2010/main" val="416487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iterate type="lt">
                                    <p:tmPct val="10000"/>
                                  </p:iterate>
                                  <p:childTnLst>
                                    <p:set>
                                      <p:cBhvr>
                                        <p:cTn id="36" dur="1" fill="hold">
                                          <p:stCondLst>
                                            <p:cond delay="0"/>
                                          </p:stCondLst>
                                        </p:cTn>
                                        <p:tgtEl>
                                          <p:spTgt spid="44"/>
                                        </p:tgtEl>
                                        <p:attrNameLst>
                                          <p:attrName>style.visibility</p:attrName>
                                        </p:attrNameLst>
                                      </p:cBhvr>
                                      <p:to>
                                        <p:strVal val="visible"/>
                                      </p:to>
                                    </p:set>
                                    <p:animEffect transition="in" filter="wipe(right)">
                                      <p:cBhvr>
                                        <p:cTn id="3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כותרת 1">
            <a:extLst>
              <a:ext uri="{FF2B5EF4-FFF2-40B4-BE49-F238E27FC236}">
                <a16:creationId xmlns:a16="http://schemas.microsoft.com/office/drawing/2014/main" id="{48754728-6097-4070-A5FB-D5E58406CEDF}"/>
              </a:ext>
            </a:extLst>
          </p:cNvPr>
          <p:cNvSpPr txBox="1">
            <a:spLocks/>
          </p:cNvSpPr>
          <p:nvPr/>
        </p:nvSpPr>
        <p:spPr>
          <a:xfrm>
            <a:off x="4670323" y="1183742"/>
            <a:ext cx="6475895" cy="4304898"/>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just">
              <a:lnSpc>
                <a:spcPct val="100000"/>
              </a:lnSpc>
            </a:pPr>
            <a:r>
              <a:rPr lang="he-IL" sz="3200" dirty="0">
                <a:latin typeface="Comic Sans MS"/>
                <a:sym typeface="Arial"/>
              </a:rPr>
              <a:t>אם משה היה גדל ומתחנך כאחד העבדים, כנראה לא הייתה מפעמת בו הרוח להילחם על זכויות עמו.</a:t>
            </a:r>
          </a:p>
          <a:p>
            <a:pPr algn="just">
              <a:lnSpc>
                <a:spcPct val="100000"/>
              </a:lnSpc>
            </a:pPr>
            <a:endParaRPr lang="he-IL" sz="3200" dirty="0">
              <a:latin typeface="Comic Sans MS"/>
              <a:sym typeface="Arial"/>
            </a:endParaRPr>
          </a:p>
          <a:p>
            <a:pPr algn="just">
              <a:lnSpc>
                <a:spcPct val="100000"/>
              </a:lnSpc>
            </a:pPr>
            <a:r>
              <a:rPr lang="he-IL" sz="3200" dirty="0">
                <a:latin typeface="Comic Sans MS"/>
                <a:sym typeface="Arial"/>
              </a:rPr>
              <a:t>ולראיה אף אחד מהגברים בסיפור לא נקט יוזמה כדי לשנות את הגורל.</a:t>
            </a:r>
          </a:p>
        </p:txBody>
      </p:sp>
      <p:pic>
        <p:nvPicPr>
          <p:cNvPr id="19" name="תמונה 18">
            <a:extLst>
              <a:ext uri="{FF2B5EF4-FFF2-40B4-BE49-F238E27FC236}">
                <a16:creationId xmlns:a16="http://schemas.microsoft.com/office/drawing/2014/main" id="{D9E6396F-790D-49D6-B49D-A6DE7611AD79}"/>
              </a:ext>
            </a:extLst>
          </p:cNvPr>
          <p:cNvPicPr>
            <a:picLocks noChangeAspect="1"/>
          </p:cNvPicPr>
          <p:nvPr/>
        </p:nvPicPr>
        <p:blipFill>
          <a:blip r:embed="rId3"/>
          <a:stretch>
            <a:fillRect/>
          </a:stretch>
        </p:blipFill>
        <p:spPr>
          <a:xfrm>
            <a:off x="766432" y="207980"/>
            <a:ext cx="3119363" cy="5543891"/>
          </a:xfrm>
          <a:prstGeom prst="rect">
            <a:avLst/>
          </a:prstGeom>
        </p:spPr>
      </p:pic>
    </p:spTree>
    <p:extLst>
      <p:ext uri="{BB962C8B-B14F-4D97-AF65-F5344CB8AC3E}">
        <p14:creationId xmlns:p14="http://schemas.microsoft.com/office/powerpoint/2010/main" val="747815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3161B5-52B3-4A08-A531-A8EDDD7BFC57}"/>
              </a:ext>
            </a:extLst>
          </p:cNvPr>
          <p:cNvSpPr>
            <a:spLocks noGrp="1"/>
          </p:cNvSpPr>
          <p:nvPr>
            <p:ph type="title"/>
          </p:nvPr>
        </p:nvSpPr>
        <p:spPr>
          <a:xfrm>
            <a:off x="2085835" y="440420"/>
            <a:ext cx="9335653" cy="720000"/>
          </a:xfrm>
        </p:spPr>
        <p:txBody>
          <a:bodyPr/>
          <a:lstStyle/>
          <a:p>
            <a:pPr algn="r"/>
            <a:r>
              <a:rPr lang="he-IL" dirty="0">
                <a:cs typeface="Varela Round" panose="00000500000000000000" pitchFamily="2" charset="-79"/>
              </a:rPr>
              <a:t>משימת סיכום:</a:t>
            </a:r>
          </a:p>
        </p:txBody>
      </p:sp>
      <p:sp>
        <p:nvSpPr>
          <p:cNvPr id="6" name="כותרת 1">
            <a:extLst>
              <a:ext uri="{FF2B5EF4-FFF2-40B4-BE49-F238E27FC236}">
                <a16:creationId xmlns:a16="http://schemas.microsoft.com/office/drawing/2014/main" id="{A37A19CF-664C-4B3D-A550-DF92DEC9ED46}"/>
              </a:ext>
            </a:extLst>
          </p:cNvPr>
          <p:cNvSpPr txBox="1">
            <a:spLocks/>
          </p:cNvSpPr>
          <p:nvPr/>
        </p:nvSpPr>
        <p:spPr>
          <a:xfrm>
            <a:off x="975161" y="1659451"/>
            <a:ext cx="10446327" cy="3054911"/>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r">
              <a:lnSpc>
                <a:spcPct val="150000"/>
              </a:lnSpc>
            </a:pPr>
            <a:r>
              <a:rPr lang="he-IL" sz="2400" dirty="0">
                <a:latin typeface="Comic Sans MS"/>
                <a:sym typeface="Arial"/>
              </a:rPr>
              <a:t>בשמות פרקים א' ו-ב' פגשנו נשים שפעלו נגד הרוח: </a:t>
            </a:r>
            <a:br>
              <a:rPr lang="en-US" sz="2400" dirty="0">
                <a:latin typeface="Comic Sans MS"/>
                <a:sym typeface="Arial"/>
              </a:rPr>
            </a:br>
            <a:r>
              <a:rPr lang="he-IL" sz="2400" dirty="0">
                <a:latin typeface="Comic Sans MS"/>
                <a:sym typeface="Arial"/>
              </a:rPr>
              <a:t>המיילדות, אם ואחות משה ובת פרעה:</a:t>
            </a:r>
          </a:p>
          <a:p>
            <a:pPr algn="just">
              <a:lnSpc>
                <a:spcPct val="150000"/>
              </a:lnSpc>
            </a:pPr>
            <a:endParaRPr lang="he-IL" sz="2400" dirty="0">
              <a:latin typeface="Comic Sans MS"/>
              <a:sym typeface="Arial"/>
            </a:endParaRPr>
          </a:p>
          <a:p>
            <a:pPr marL="457200" indent="-457200" algn="just">
              <a:lnSpc>
                <a:spcPct val="150000"/>
              </a:lnSpc>
              <a:buFont typeface="+mj-lt"/>
              <a:buAutoNum type="arabicPeriod"/>
            </a:pPr>
            <a:r>
              <a:rPr lang="he-IL" sz="2400" b="0" dirty="0">
                <a:latin typeface="Comic Sans MS"/>
                <a:sym typeface="Arial"/>
              </a:rPr>
              <a:t>כיצד כל אחת מהנשים פועלת נגד הרוח?</a:t>
            </a:r>
          </a:p>
          <a:p>
            <a:pPr marL="457200" indent="-457200" algn="just">
              <a:lnSpc>
                <a:spcPct val="150000"/>
              </a:lnSpc>
              <a:buFont typeface="+mj-lt"/>
              <a:buAutoNum type="arabicPeriod"/>
            </a:pPr>
            <a:r>
              <a:rPr lang="he-IL" sz="2400" b="0" dirty="0">
                <a:latin typeface="Comic Sans MS"/>
                <a:sym typeface="Arial"/>
              </a:rPr>
              <a:t>מהו המניע </a:t>
            </a:r>
            <a:r>
              <a:rPr lang="he-IL" sz="2400" b="0" u="sng" dirty="0">
                <a:latin typeface="Comic Sans MS"/>
                <a:sym typeface="Arial"/>
              </a:rPr>
              <a:t>האישי</a:t>
            </a:r>
            <a:r>
              <a:rPr lang="he-IL" sz="2400" b="0" dirty="0">
                <a:latin typeface="Comic Sans MS"/>
                <a:sym typeface="Arial"/>
              </a:rPr>
              <a:t> של על אחת מהן?</a:t>
            </a:r>
          </a:p>
          <a:p>
            <a:pPr marL="457200" indent="-457200" algn="just">
              <a:lnSpc>
                <a:spcPct val="150000"/>
              </a:lnSpc>
              <a:buFont typeface="+mj-lt"/>
              <a:buAutoNum type="arabicPeriod"/>
            </a:pPr>
            <a:r>
              <a:rPr lang="he-IL" sz="2400" b="0" dirty="0">
                <a:latin typeface="Comic Sans MS"/>
                <a:sym typeface="Arial"/>
              </a:rPr>
              <a:t>מהו המניע </a:t>
            </a:r>
            <a:r>
              <a:rPr lang="he-IL" sz="2400" b="0" u="sng" dirty="0">
                <a:latin typeface="Comic Sans MS"/>
                <a:sym typeface="Arial"/>
              </a:rPr>
              <a:t>הערכי</a:t>
            </a:r>
            <a:r>
              <a:rPr lang="he-IL" sz="2400" b="0" dirty="0">
                <a:latin typeface="Comic Sans MS"/>
                <a:sym typeface="Arial"/>
              </a:rPr>
              <a:t> של כל אחת מהנשים?</a:t>
            </a:r>
          </a:p>
        </p:txBody>
      </p:sp>
    </p:spTree>
    <p:extLst>
      <p:ext uri="{BB962C8B-B14F-4D97-AF65-F5344CB8AC3E}">
        <p14:creationId xmlns:p14="http://schemas.microsoft.com/office/powerpoint/2010/main" val="3760655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200"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431636" y="3016112"/>
            <a:ext cx="10389322" cy="1815882"/>
          </a:xfrm>
          <a:prstGeom prst="rect">
            <a:avLst/>
          </a:prstGeom>
          <a:noFill/>
        </p:spPr>
        <p:txBody>
          <a:bodyPr wrap="square" rtlCol="1">
            <a:spAutoFit/>
          </a:bodyPr>
          <a:lstStyle/>
          <a:p>
            <a:pPr marL="895350" marR="0" lvl="0" indent="0" algn="just"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kumimoji="0" lang="en-US" sz="2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rights@education.gov.il</a:t>
            </a:r>
            <a:endParaRPr kumimoji="0" lang="he-IL" sz="2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632691" y="1838476"/>
            <a:ext cx="11023600" cy="763286"/>
          </a:xfrm>
          <a:prstGeom prst="rect">
            <a:avLst/>
          </a:prstGeom>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4000495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3161B5-52B3-4A08-A531-A8EDDD7BFC57}"/>
              </a:ext>
            </a:extLst>
          </p:cNvPr>
          <p:cNvSpPr>
            <a:spLocks noGrp="1"/>
          </p:cNvSpPr>
          <p:nvPr>
            <p:ph type="title"/>
          </p:nvPr>
        </p:nvSpPr>
        <p:spPr>
          <a:xfrm>
            <a:off x="6131292" y="573094"/>
            <a:ext cx="5577841" cy="720000"/>
          </a:xfrm>
        </p:spPr>
        <p:txBody>
          <a:bodyPr/>
          <a:lstStyle/>
          <a:p>
            <a:r>
              <a:rPr lang="he-IL" dirty="0">
                <a:cs typeface="Varela Round" panose="00000500000000000000" pitchFamily="2" charset="-79"/>
              </a:rPr>
              <a:t>מה נלמד היום?</a:t>
            </a:r>
          </a:p>
        </p:txBody>
      </p:sp>
      <p:pic>
        <p:nvPicPr>
          <p:cNvPr id="6" name="תמונה 5">
            <a:extLst>
              <a:ext uri="{FF2B5EF4-FFF2-40B4-BE49-F238E27FC236}">
                <a16:creationId xmlns:a16="http://schemas.microsoft.com/office/drawing/2014/main" id="{5CDF29E6-A2B0-41C2-BC96-14034C90E382}"/>
              </a:ext>
            </a:extLst>
          </p:cNvPr>
          <p:cNvPicPr>
            <a:picLocks noChangeAspect="1"/>
          </p:cNvPicPr>
          <p:nvPr/>
        </p:nvPicPr>
        <p:blipFill>
          <a:blip r:embed="rId2"/>
          <a:stretch>
            <a:fillRect/>
          </a:stretch>
        </p:blipFill>
        <p:spPr>
          <a:xfrm>
            <a:off x="7217616" y="1816413"/>
            <a:ext cx="4280338" cy="2793383"/>
          </a:xfrm>
          <a:prstGeom prst="rect">
            <a:avLst/>
          </a:prstGeom>
        </p:spPr>
      </p:pic>
      <p:sp>
        <p:nvSpPr>
          <p:cNvPr id="3" name="מציין מיקום טקסט 2">
            <a:extLst>
              <a:ext uri="{FF2B5EF4-FFF2-40B4-BE49-F238E27FC236}">
                <a16:creationId xmlns:a16="http://schemas.microsoft.com/office/drawing/2014/main" id="{E12EB2A4-84EB-4C36-AA32-C059AD31B35B}"/>
              </a:ext>
            </a:extLst>
          </p:cNvPr>
          <p:cNvSpPr>
            <a:spLocks noGrp="1"/>
          </p:cNvSpPr>
          <p:nvPr>
            <p:ph type="body" sz="quarter" idx="3"/>
          </p:nvPr>
        </p:nvSpPr>
        <p:spPr>
          <a:xfrm>
            <a:off x="985452" y="2027523"/>
            <a:ext cx="7117882" cy="3045691"/>
          </a:xfrm>
        </p:spPr>
        <p:txBody>
          <a:bodyPr/>
          <a:lstStyle/>
          <a:p>
            <a:pPr marL="757238" indent="-571500">
              <a:buFont typeface="Wingdings" panose="05000000000000000000" pitchFamily="2" charset="2"/>
              <a:buChar char="ü"/>
            </a:pPr>
            <a:r>
              <a:rPr lang="he-IL" sz="3600" dirty="0">
                <a:cs typeface="Varela Round" panose="00000500000000000000" pitchFamily="2" charset="-79"/>
              </a:rPr>
              <a:t>תקציר הפרק הקודם</a:t>
            </a:r>
          </a:p>
          <a:p>
            <a:pPr marL="757238" indent="-571500">
              <a:buFont typeface="Wingdings" panose="05000000000000000000" pitchFamily="2" charset="2"/>
              <a:buChar char="ü"/>
            </a:pPr>
            <a:r>
              <a:rPr lang="he-IL" sz="3600" dirty="0">
                <a:cs typeface="Varela Round" panose="00000500000000000000" pitchFamily="2" charset="-79"/>
              </a:rPr>
              <a:t>נשים בשואה</a:t>
            </a:r>
          </a:p>
          <a:p>
            <a:pPr marL="757238" indent="-571500">
              <a:buFont typeface="Wingdings" panose="05000000000000000000" pitchFamily="2" charset="2"/>
              <a:buChar char="ü"/>
            </a:pPr>
            <a:r>
              <a:rPr lang="he-IL" sz="3600" dirty="0">
                <a:cs typeface="Varela Round" panose="00000500000000000000" pitchFamily="2" charset="-79"/>
              </a:rPr>
              <a:t>הולדת משה והצלתו</a:t>
            </a:r>
          </a:p>
        </p:txBody>
      </p:sp>
    </p:spTree>
    <p:extLst>
      <p:ext uri="{BB962C8B-B14F-4D97-AF65-F5344CB8AC3E}">
        <p14:creationId xmlns:p14="http://schemas.microsoft.com/office/powerpoint/2010/main" val="402118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488777-C356-41FC-992C-BE944AE619A0}"/>
              </a:ext>
            </a:extLst>
          </p:cNvPr>
          <p:cNvSpPr>
            <a:spLocks noGrp="1"/>
          </p:cNvSpPr>
          <p:nvPr>
            <p:ph type="title"/>
          </p:nvPr>
        </p:nvSpPr>
        <p:spPr>
          <a:xfrm>
            <a:off x="6931766" y="729114"/>
            <a:ext cx="4870595" cy="720000"/>
          </a:xfrm>
        </p:spPr>
        <p:txBody>
          <a:bodyPr/>
          <a:lstStyle/>
          <a:p>
            <a:r>
              <a:rPr lang="he-IL" dirty="0">
                <a:latin typeface="Varela Round" panose="00000500000000000000" pitchFamily="2" charset="-79"/>
                <a:cs typeface="Varela Round" panose="00000500000000000000" pitchFamily="2" charset="-79"/>
              </a:rPr>
              <a:t>שאלה למחשבה...</a:t>
            </a:r>
            <a:endParaRPr lang="he-IL" sz="4400" dirty="0">
              <a:latin typeface="Varela Round" panose="00000500000000000000" pitchFamily="2" charset="-79"/>
              <a:cs typeface="Varela Round" panose="00000500000000000000" pitchFamily="2" charset="-79"/>
            </a:endParaRPr>
          </a:p>
        </p:txBody>
      </p:sp>
      <p:pic>
        <p:nvPicPr>
          <p:cNvPr id="4" name="Picture 2" descr="תוצאת תמונה עבור thought png">
            <a:extLst>
              <a:ext uri="{FF2B5EF4-FFF2-40B4-BE49-F238E27FC236}">
                <a16:creationId xmlns:a16="http://schemas.microsoft.com/office/drawing/2014/main" id="{50854AFB-D920-4917-A314-C092F89823C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014" b="96946" l="4396" r="98242">
                        <a14:foregroundMark x1="4505" y1="52356" x2="4505" y2="52356"/>
                        <a14:foregroundMark x1="50220" y1="91885" x2="49780" y2="92757"/>
                        <a14:foregroundMark x1="48022" y1="97120" x2="48022" y2="97120"/>
                        <a14:foregroundMark x1="65275" y1="4101" x2="65275" y2="4101"/>
                        <a14:foregroundMark x1="93187" y1="25218" x2="93187" y2="25218"/>
                        <a14:foregroundMark x1="98242" y1="27487" x2="98242" y2="27487"/>
                      </a14:backgroundRemoval>
                    </a14:imgEffect>
                  </a14:imgLayer>
                </a14:imgProps>
              </a:ext>
              <a:ext uri="{28A0092B-C50C-407E-A947-70E740481C1C}">
                <a14:useLocalDpi xmlns:a14="http://schemas.microsoft.com/office/drawing/2010/main" val="0"/>
              </a:ext>
            </a:extLst>
          </a:blip>
          <a:srcRect/>
          <a:stretch>
            <a:fillRect/>
          </a:stretch>
        </p:blipFill>
        <p:spPr bwMode="auto">
          <a:xfrm>
            <a:off x="6428997" y="380576"/>
            <a:ext cx="928537" cy="116947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39;p4">
            <a:extLst>
              <a:ext uri="{FF2B5EF4-FFF2-40B4-BE49-F238E27FC236}">
                <a16:creationId xmlns:a16="http://schemas.microsoft.com/office/drawing/2014/main" id="{A53EF556-E17C-4598-9F46-E3BE7EC7555F}"/>
              </a:ext>
            </a:extLst>
          </p:cNvPr>
          <p:cNvSpPr txBox="1"/>
          <p:nvPr/>
        </p:nvSpPr>
        <p:spPr>
          <a:xfrm>
            <a:off x="6077577" y="4769434"/>
            <a:ext cx="5320372" cy="430847"/>
          </a:xfrm>
          <a:prstGeom prst="rect">
            <a:avLst/>
          </a:prstGeom>
          <a:noFill/>
          <a:ln>
            <a:noFill/>
          </a:ln>
        </p:spPr>
        <p:txBody>
          <a:bodyPr spcFirstLastPara="1" wrap="square" lIns="91425" tIns="45700" rIns="91425" bIns="45700" anchor="t" anchorCtr="0">
            <a:spAutoFit/>
          </a:bodyPr>
          <a:lstStyle/>
          <a:p>
            <a:pPr algn="just">
              <a:spcBef>
                <a:spcPts val="1200"/>
              </a:spcBef>
              <a:buSzPct val="130000"/>
              <a:defRPr/>
            </a:pPr>
            <a:r>
              <a:rPr lang="he-IL" sz="1200" dirty="0">
                <a:solidFill>
                  <a:srgbClr val="242852">
                    <a:lumMod val="75000"/>
                  </a:srgbClr>
                </a:solidFill>
                <a:latin typeface="Comic Sans MS"/>
                <a:sym typeface="Arial"/>
              </a:rPr>
              <a:t>שרה הורוביץ "נשים בספרות השואה" (בשביל הזיכרון, גיליון 16 תשנ"ז)</a:t>
            </a:r>
          </a:p>
        </p:txBody>
      </p:sp>
      <p:sp>
        <p:nvSpPr>
          <p:cNvPr id="3" name="מלבן 2">
            <a:extLst>
              <a:ext uri="{FF2B5EF4-FFF2-40B4-BE49-F238E27FC236}">
                <a16:creationId xmlns:a16="http://schemas.microsoft.com/office/drawing/2014/main" id="{04157A42-CE58-49FB-A877-8134DD534073}"/>
              </a:ext>
            </a:extLst>
          </p:cNvPr>
          <p:cNvSpPr/>
          <p:nvPr/>
        </p:nvSpPr>
        <p:spPr>
          <a:xfrm>
            <a:off x="1063592" y="1898584"/>
            <a:ext cx="10334357" cy="2677656"/>
          </a:xfrm>
          <a:prstGeom prst="rect">
            <a:avLst/>
          </a:prstGeom>
        </p:spPr>
        <p:txBody>
          <a:bodyPr wrap="square">
            <a:spAutoFit/>
          </a:bodyPr>
          <a:lstStyle/>
          <a:p>
            <a:pPr algn="just"/>
            <a:r>
              <a:rPr lang="he-IL" sz="2400" dirty="0">
                <a:latin typeface="Varela Round" panose="00000500000000000000" pitchFamily="2" charset="-79"/>
              </a:rPr>
              <a:t>הריון ואימהות עולים תדיר בנרטיבים נשיים על השואה. </a:t>
            </a:r>
          </a:p>
          <a:p>
            <a:pPr algn="just"/>
            <a:r>
              <a:rPr lang="he-IL" sz="2400" dirty="0">
                <a:latin typeface="Varela Round" panose="00000500000000000000" pitchFamily="2" charset="-79"/>
              </a:rPr>
              <a:t>בעדויות של נשים בולטת תחושת הסכנה </a:t>
            </a:r>
            <a:r>
              <a:rPr lang="he-IL" sz="2400" dirty="0" err="1">
                <a:latin typeface="Varela Round" panose="00000500000000000000" pitchFamily="2" charset="-79"/>
              </a:rPr>
              <a:t>שהיתה</a:t>
            </a:r>
            <a:r>
              <a:rPr lang="he-IL" sz="2400" dirty="0">
                <a:latin typeface="Varela Round" panose="00000500000000000000" pitchFamily="2" charset="-79"/>
              </a:rPr>
              <a:t> כרוכה בהבאת ילד לעולם בזמן השואה.</a:t>
            </a:r>
          </a:p>
          <a:p>
            <a:pPr algn="just"/>
            <a:r>
              <a:rPr lang="he-IL" sz="2400" dirty="0">
                <a:latin typeface="Varela Round" panose="00000500000000000000" pitchFamily="2" charset="-79"/>
              </a:rPr>
              <a:t>למרות זאת, מדיווחיהן של ניצולות מצטייר ההיריון כבעל משמעות שונה לגמרי.</a:t>
            </a:r>
          </a:p>
          <a:p>
            <a:pPr algn="just"/>
            <a:r>
              <a:rPr lang="he-IL" sz="2400" dirty="0">
                <a:latin typeface="Varela Round" panose="00000500000000000000" pitchFamily="2" charset="-79"/>
              </a:rPr>
              <a:t>עדויות אלו מצביעות על ניצחונם או כישלונם של הרצון בחיים, של טוב הלב או האכזריות האנושית, של האנוכיות או אהבת הזולת. העדויות מהוות אישור או הפרכה של ערכים תרבותיים, דתיים ופילוסופיים חשובים.</a:t>
            </a:r>
          </a:p>
        </p:txBody>
      </p:sp>
    </p:spTree>
    <p:extLst>
      <p:ext uri="{BB962C8B-B14F-4D97-AF65-F5344CB8AC3E}">
        <p14:creationId xmlns:p14="http://schemas.microsoft.com/office/powerpoint/2010/main" val="249437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2065834" y="1793247"/>
            <a:ext cx="8058743" cy="1260000"/>
          </a:xfrm>
        </p:spPr>
        <p:txBody>
          <a:bodyPr/>
          <a:lstStyle/>
          <a:p>
            <a:r>
              <a:rPr lang="he-IL" dirty="0">
                <a:latin typeface="Varela Round" panose="00000500000000000000" pitchFamily="2" charset="-79"/>
                <a:cs typeface="Varela Round" panose="00000500000000000000" pitchFamily="2" charset="-79"/>
              </a:rPr>
              <a:t>הרקע לסיפורנו</a:t>
            </a:r>
          </a:p>
        </p:txBody>
      </p:sp>
      <p:sp>
        <p:nvSpPr>
          <p:cNvPr id="8" name="כותרת משנה 7"/>
          <p:cNvSpPr>
            <a:spLocks noGrp="1"/>
          </p:cNvSpPr>
          <p:nvPr>
            <p:ph type="subTitle" idx="1"/>
          </p:nvPr>
        </p:nvSpPr>
        <p:spPr>
          <a:xfrm>
            <a:off x="4540073" y="3107955"/>
            <a:ext cx="3110264" cy="642090"/>
          </a:xfrm>
        </p:spPr>
        <p:txBody>
          <a:bodyPr/>
          <a:lstStyle/>
          <a:p>
            <a:r>
              <a:rPr lang="he-IL" dirty="0">
                <a:cs typeface="+mn-cs"/>
              </a:rPr>
              <a:t>שמות פרק א'</a:t>
            </a:r>
            <a:endParaRPr lang="he-IL" b="1" dirty="0">
              <a:solidFill>
                <a:srgbClr val="192A72"/>
              </a:solidFill>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3A42FD53-81BF-4BF5-9B92-FF19A2118470}"/>
              </a:ext>
            </a:extLst>
          </p:cNvPr>
          <p:cNvSpPr/>
          <p:nvPr/>
        </p:nvSpPr>
        <p:spPr>
          <a:xfrm>
            <a:off x="882545" y="1706402"/>
            <a:ext cx="10015086" cy="3416320"/>
          </a:xfrm>
          <a:prstGeom prst="rect">
            <a:avLst/>
          </a:prstGeom>
        </p:spPr>
        <p:txBody>
          <a:bodyPr wrap="square">
            <a:spAutoFit/>
          </a:bodyPr>
          <a:lstStyle/>
          <a:p>
            <a:pPr marL="342900" indent="-342900" algn="just">
              <a:spcBef>
                <a:spcPts val="600"/>
              </a:spcBef>
              <a:buFont typeface="Wingdings" panose="05000000000000000000" pitchFamily="2" charset="2"/>
              <a:buChar char="ü"/>
            </a:pPr>
            <a:r>
              <a:rPr lang="he-IL" sz="2800" dirty="0">
                <a:latin typeface="Varela Round" panose="00000500000000000000" pitchFamily="2" charset="-79"/>
              </a:rPr>
              <a:t>סיפורי אבותיו של עם ישראל הוא רצף של נשים עקרות</a:t>
            </a:r>
          </a:p>
          <a:p>
            <a:pPr marL="342900" indent="-342900" algn="just">
              <a:spcBef>
                <a:spcPts val="600"/>
              </a:spcBef>
              <a:buFont typeface="Wingdings" panose="05000000000000000000" pitchFamily="2" charset="2"/>
              <a:buChar char="ü"/>
            </a:pPr>
            <a:r>
              <a:rPr lang="he-IL" sz="2800" dirty="0">
                <a:latin typeface="Varela Round" panose="00000500000000000000" pitchFamily="2" charset="-79"/>
              </a:rPr>
              <a:t>ספר שמות נפתח בפוריות יתר של העם המאיימת על פרעה מלך מצרים </a:t>
            </a:r>
          </a:p>
          <a:p>
            <a:pPr marL="342900" indent="-342900" algn="just">
              <a:spcBef>
                <a:spcPts val="600"/>
              </a:spcBef>
              <a:buFont typeface="Wingdings" panose="05000000000000000000" pitchFamily="2" charset="2"/>
              <a:buChar char="ü"/>
            </a:pPr>
            <a:r>
              <a:rPr lang="he-IL" sz="2800" dirty="0">
                <a:latin typeface="Varela Round" panose="00000500000000000000" pitchFamily="2" charset="-79"/>
              </a:rPr>
              <a:t>פרעה מנסה לצמצם את הילודה של העם בתחבולות</a:t>
            </a:r>
          </a:p>
          <a:p>
            <a:pPr marL="342900" indent="-342900" algn="just">
              <a:spcBef>
                <a:spcPts val="600"/>
              </a:spcBef>
              <a:buFont typeface="Wingdings" panose="05000000000000000000" pitchFamily="2" charset="2"/>
              <a:buChar char="ü"/>
            </a:pPr>
            <a:r>
              <a:rPr lang="he-IL" sz="2800" dirty="0">
                <a:latin typeface="Varela Round" panose="00000500000000000000" pitchFamily="2" charset="-79"/>
              </a:rPr>
              <a:t> כאשר כל ניסיונותיו נכשלים הוא מתייאש ומוציא צו לכל עמו:  כָּל-הַבֵּן הַיִּלּוֹד, </a:t>
            </a:r>
            <a:r>
              <a:rPr lang="he-IL" sz="2800" dirty="0" err="1">
                <a:latin typeface="Varela Round" panose="00000500000000000000" pitchFamily="2" charset="-79"/>
              </a:rPr>
              <a:t>הַיְאֹרָה</a:t>
            </a:r>
            <a:r>
              <a:rPr lang="he-IL" sz="2800" dirty="0">
                <a:latin typeface="Varela Round" panose="00000500000000000000" pitchFamily="2" charset="-79"/>
              </a:rPr>
              <a:t> תַּשְׁלִיכֻהוּ, וְכָל-הַבַּת, תְּחַיּוּן.</a:t>
            </a:r>
          </a:p>
          <a:p>
            <a:pPr marL="342900" indent="-342900" algn="just">
              <a:spcBef>
                <a:spcPts val="600"/>
              </a:spcBef>
              <a:buFont typeface="Wingdings" panose="05000000000000000000" pitchFamily="2" charset="2"/>
              <a:buChar char="ü"/>
            </a:pPr>
            <a:r>
              <a:rPr lang="he-IL" sz="2800" dirty="0">
                <a:latin typeface="Varela Round" panose="00000500000000000000" pitchFamily="2" charset="-79"/>
              </a:rPr>
              <a:t>על רקע הגזירה הזו נולד המושיע, משה.</a:t>
            </a:r>
          </a:p>
        </p:txBody>
      </p:sp>
      <p:sp>
        <p:nvSpPr>
          <p:cNvPr id="9" name="כותרת 1">
            <a:extLst>
              <a:ext uri="{FF2B5EF4-FFF2-40B4-BE49-F238E27FC236}">
                <a16:creationId xmlns:a16="http://schemas.microsoft.com/office/drawing/2014/main" id="{4D74A1DF-A865-4B2C-9391-FD37C7499262}"/>
              </a:ext>
            </a:extLst>
          </p:cNvPr>
          <p:cNvSpPr txBox="1">
            <a:spLocks/>
          </p:cNvSpPr>
          <p:nvPr/>
        </p:nvSpPr>
        <p:spPr>
          <a:xfrm>
            <a:off x="4735533" y="506834"/>
            <a:ext cx="6162098" cy="720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b="1" kern="1200">
                <a:solidFill>
                  <a:srgbClr val="192A72"/>
                </a:solidFill>
                <a:latin typeface="Varela Round" panose="00000500000000000000" pitchFamily="2" charset="-79"/>
                <a:ea typeface="+mj-ea"/>
                <a:cs typeface="+mn-cs"/>
              </a:defRPr>
            </a:lvl1pPr>
          </a:lstStyle>
          <a:p>
            <a:pPr algn="r"/>
            <a:r>
              <a:rPr lang="he-IL" dirty="0">
                <a:cs typeface="Varela Round" panose="00000500000000000000" pitchFamily="2" charset="-79"/>
              </a:rPr>
              <a:t>תקציר הפרק הקודם...</a:t>
            </a:r>
          </a:p>
        </p:txBody>
      </p:sp>
    </p:spTree>
    <p:extLst>
      <p:ext uri="{BB962C8B-B14F-4D97-AF65-F5344CB8AC3E}">
        <p14:creationId xmlns:p14="http://schemas.microsoft.com/office/powerpoint/2010/main" val="214951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2065834" y="1793247"/>
            <a:ext cx="8058743" cy="1260000"/>
          </a:xfrm>
        </p:spPr>
        <p:txBody>
          <a:bodyPr/>
          <a:lstStyle/>
          <a:p>
            <a:r>
              <a:rPr lang="he-IL" dirty="0">
                <a:solidFill>
                  <a:srgbClr val="192A72"/>
                </a:solidFill>
                <a:latin typeface="Varela Round" panose="00000500000000000000" pitchFamily="2" charset="-79"/>
                <a:cs typeface="Varela Round" panose="00000500000000000000" pitchFamily="2" charset="-79"/>
              </a:rPr>
              <a:t>הולדת משה</a:t>
            </a:r>
          </a:p>
        </p:txBody>
      </p:sp>
      <p:sp>
        <p:nvSpPr>
          <p:cNvPr id="8" name="כותרת משנה 7"/>
          <p:cNvSpPr>
            <a:spLocks noGrp="1"/>
          </p:cNvSpPr>
          <p:nvPr>
            <p:ph type="subTitle" idx="1"/>
          </p:nvPr>
        </p:nvSpPr>
        <p:spPr>
          <a:xfrm>
            <a:off x="4028173" y="3053247"/>
            <a:ext cx="3622165" cy="642090"/>
          </a:xfrm>
        </p:spPr>
        <p:txBody>
          <a:bodyPr/>
          <a:lstStyle/>
          <a:p>
            <a:r>
              <a:rPr lang="he-IL" dirty="0">
                <a:cs typeface="+mn-cs"/>
              </a:rPr>
              <a:t>פסוקים א-ד</a:t>
            </a:r>
            <a:endParaRPr lang="he-IL" b="1" dirty="0">
              <a:solidFill>
                <a:srgbClr val="192A72"/>
              </a:solidFill>
              <a:cs typeface="+mn-cs"/>
            </a:endParaRPr>
          </a:p>
        </p:txBody>
      </p:sp>
    </p:spTree>
    <p:extLst>
      <p:ext uri="{BB962C8B-B14F-4D97-AF65-F5344CB8AC3E}">
        <p14:creationId xmlns:p14="http://schemas.microsoft.com/office/powerpoint/2010/main" val="1044291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EAD46665-D1AA-4D38-8D62-7105ADCFD114}"/>
              </a:ext>
            </a:extLst>
          </p:cNvPr>
          <p:cNvSpPr/>
          <p:nvPr/>
        </p:nvSpPr>
        <p:spPr>
          <a:xfrm>
            <a:off x="3578942" y="1323354"/>
            <a:ext cx="7318690" cy="1938992"/>
          </a:xfrm>
          <a:prstGeom prst="rect">
            <a:avLst/>
          </a:prstGeom>
        </p:spPr>
        <p:txBody>
          <a:bodyPr wrap="square">
            <a:spAutoFit/>
          </a:bodyPr>
          <a:lstStyle/>
          <a:p>
            <a:pPr algn="just"/>
            <a:r>
              <a:rPr lang="he-IL" sz="2400" b="1" dirty="0">
                <a:solidFill>
                  <a:srgbClr val="12B4BC"/>
                </a:solidFill>
                <a:effectLst>
                  <a:outerShdw blurRad="38100" dist="38100" dir="2700000" algn="tl">
                    <a:srgbClr val="000000">
                      <a:alpha val="43137"/>
                    </a:srgbClr>
                  </a:outerShdw>
                </a:effectLst>
                <a:latin typeface="Varela Round" panose="00000500000000000000" pitchFamily="2" charset="-79"/>
              </a:rPr>
              <a:t>א</a:t>
            </a:r>
            <a:r>
              <a:rPr lang="he-IL" sz="2400" dirty="0">
                <a:latin typeface="Varela Round" panose="00000500000000000000" pitchFamily="2" charset="-79"/>
              </a:rPr>
              <a:t> וַיֵּלֶךְ אִישׁ, מִבֵּית לֵוִי; </a:t>
            </a:r>
            <a:r>
              <a:rPr lang="he-IL" sz="2400" dirty="0" err="1">
                <a:latin typeface="Varela Round" panose="00000500000000000000" pitchFamily="2" charset="-79"/>
              </a:rPr>
              <a:t>וַיִּקַּח</a:t>
            </a:r>
            <a:r>
              <a:rPr lang="he-IL" sz="2400" dirty="0">
                <a:latin typeface="Varela Round" panose="00000500000000000000" pitchFamily="2" charset="-79"/>
              </a:rPr>
              <a:t>, אֶת-בַּת-לֵוִי.  </a:t>
            </a:r>
            <a:r>
              <a:rPr lang="he-IL" sz="2400" b="1" dirty="0">
                <a:solidFill>
                  <a:srgbClr val="12B4BC"/>
                </a:solidFill>
                <a:effectLst>
                  <a:outerShdw blurRad="38100" dist="38100" dir="2700000" algn="tl">
                    <a:srgbClr val="000000">
                      <a:alpha val="43137"/>
                    </a:srgbClr>
                  </a:outerShdw>
                </a:effectLst>
                <a:latin typeface="Varela Round" panose="00000500000000000000" pitchFamily="2" charset="-79"/>
              </a:rPr>
              <a:t>ב</a:t>
            </a:r>
            <a:r>
              <a:rPr lang="he-IL" sz="2400" dirty="0">
                <a:latin typeface="Varela Round" panose="00000500000000000000" pitchFamily="2" charset="-79"/>
              </a:rPr>
              <a:t> </a:t>
            </a:r>
            <a:r>
              <a:rPr lang="he-IL" sz="2400" dirty="0" err="1">
                <a:latin typeface="Varela Round" panose="00000500000000000000" pitchFamily="2" charset="-79"/>
              </a:rPr>
              <a:t>וַתַּהַר</a:t>
            </a:r>
            <a:r>
              <a:rPr lang="he-IL" sz="2400" dirty="0">
                <a:latin typeface="Varela Round" panose="00000500000000000000" pitchFamily="2" charset="-79"/>
              </a:rPr>
              <a:t> </a:t>
            </a:r>
            <a:r>
              <a:rPr lang="he-IL" sz="2400" dirty="0" err="1">
                <a:latin typeface="Varela Round" panose="00000500000000000000" pitchFamily="2" charset="-79"/>
              </a:rPr>
              <a:t>הָאִשָּׁה</a:t>
            </a:r>
            <a:r>
              <a:rPr lang="he-IL" sz="2400" dirty="0">
                <a:latin typeface="Varela Round" panose="00000500000000000000" pitchFamily="2" charset="-79"/>
              </a:rPr>
              <a:t>, וַתֵּלֶד בֵּן; </a:t>
            </a:r>
            <a:r>
              <a:rPr lang="he-IL" sz="2400" dirty="0" err="1">
                <a:latin typeface="Varela Round" panose="00000500000000000000" pitchFamily="2" charset="-79"/>
              </a:rPr>
              <a:t>וַתֵּרֶא</a:t>
            </a:r>
            <a:r>
              <a:rPr lang="he-IL" sz="2400" dirty="0">
                <a:latin typeface="Varela Round" panose="00000500000000000000" pitchFamily="2" charset="-79"/>
              </a:rPr>
              <a:t> אֹתוֹ כִּי-טוֹב הוּא, וַתִּצְפְּנֵהוּ שְׁלֹשָׁה יְרָחִים.  </a:t>
            </a:r>
            <a:r>
              <a:rPr lang="he-IL" sz="2400" b="1" dirty="0">
                <a:solidFill>
                  <a:srgbClr val="12B4BC"/>
                </a:solidFill>
                <a:effectLst>
                  <a:outerShdw blurRad="38100" dist="38100" dir="2700000" algn="tl">
                    <a:srgbClr val="000000">
                      <a:alpha val="43137"/>
                    </a:srgbClr>
                  </a:outerShdw>
                </a:effectLst>
                <a:latin typeface="Varela Round" panose="00000500000000000000" pitchFamily="2" charset="-79"/>
              </a:rPr>
              <a:t>ג</a:t>
            </a:r>
            <a:r>
              <a:rPr lang="he-IL" sz="2400" dirty="0">
                <a:latin typeface="Varela Round" panose="00000500000000000000" pitchFamily="2" charset="-79"/>
              </a:rPr>
              <a:t> וְלֹא-יָכְלָה עוֹד, הַצְּפִינוֹ, </a:t>
            </a:r>
            <a:r>
              <a:rPr lang="he-IL" sz="2400" dirty="0" err="1">
                <a:latin typeface="Varela Round" panose="00000500000000000000" pitchFamily="2" charset="-79"/>
              </a:rPr>
              <a:t>וַתִּקַּח-לו</a:t>
            </a:r>
            <a:r>
              <a:rPr lang="he-IL" sz="2400" dirty="0">
                <a:latin typeface="Varela Round" panose="00000500000000000000" pitchFamily="2" charset="-79"/>
              </a:rPr>
              <a:t>ֹ </a:t>
            </a:r>
            <a:r>
              <a:rPr lang="he-IL" sz="2400" dirty="0" err="1">
                <a:latin typeface="Varela Round" panose="00000500000000000000" pitchFamily="2" charset="-79"/>
              </a:rPr>
              <a:t>תֵּבַת</a:t>
            </a:r>
            <a:r>
              <a:rPr lang="he-IL" sz="2400" dirty="0">
                <a:latin typeface="Varela Round" panose="00000500000000000000" pitchFamily="2" charset="-79"/>
              </a:rPr>
              <a:t> גֹּמֶא, </a:t>
            </a:r>
            <a:r>
              <a:rPr lang="he-IL" sz="2400" dirty="0" err="1">
                <a:latin typeface="Varela Round" panose="00000500000000000000" pitchFamily="2" charset="-79"/>
              </a:rPr>
              <a:t>וַתַּחְמְרָה</a:t>
            </a:r>
            <a:r>
              <a:rPr lang="he-IL" sz="2400" dirty="0">
                <a:latin typeface="Varela Round" panose="00000500000000000000" pitchFamily="2" charset="-79"/>
              </a:rPr>
              <a:t> בַחֵמָר וּבַזָּפֶת; וַתָּשֶׂם בָּהּ אֶת-הַיֶּלֶד, וַתָּשֶׂם בַּסּוּף עַל-שְׂפַת </a:t>
            </a:r>
            <a:r>
              <a:rPr lang="he-IL" sz="2400" dirty="0" err="1">
                <a:latin typeface="Varela Round" panose="00000500000000000000" pitchFamily="2" charset="-79"/>
              </a:rPr>
              <a:t>הַיְאֹר</a:t>
            </a:r>
            <a:r>
              <a:rPr lang="he-IL" sz="2400" dirty="0">
                <a:latin typeface="Varela Round" panose="00000500000000000000" pitchFamily="2" charset="-79"/>
              </a:rPr>
              <a:t>.  </a:t>
            </a:r>
            <a:r>
              <a:rPr lang="he-IL" sz="2400" b="1" dirty="0">
                <a:solidFill>
                  <a:srgbClr val="12B4BC"/>
                </a:solidFill>
                <a:effectLst>
                  <a:outerShdw blurRad="38100" dist="38100" dir="2700000" algn="tl">
                    <a:srgbClr val="000000">
                      <a:alpha val="43137"/>
                    </a:srgbClr>
                  </a:outerShdw>
                </a:effectLst>
                <a:latin typeface="Varela Round" panose="00000500000000000000" pitchFamily="2" charset="-79"/>
              </a:rPr>
              <a:t>ד</a:t>
            </a:r>
            <a:r>
              <a:rPr lang="he-IL" sz="2400" dirty="0">
                <a:latin typeface="Varela Round" panose="00000500000000000000" pitchFamily="2" charset="-79"/>
              </a:rPr>
              <a:t> </a:t>
            </a:r>
            <a:r>
              <a:rPr lang="he-IL" sz="2400" dirty="0" err="1">
                <a:latin typeface="Varela Round" panose="00000500000000000000" pitchFamily="2" charset="-79"/>
              </a:rPr>
              <a:t>וַתֵּתַצַּב</a:t>
            </a:r>
            <a:r>
              <a:rPr lang="he-IL" sz="2400" dirty="0">
                <a:latin typeface="Varela Round" panose="00000500000000000000" pitchFamily="2" charset="-79"/>
              </a:rPr>
              <a:t> </a:t>
            </a:r>
            <a:r>
              <a:rPr lang="he-IL" sz="2400" dirty="0" err="1">
                <a:latin typeface="Varela Round" panose="00000500000000000000" pitchFamily="2" charset="-79"/>
              </a:rPr>
              <a:t>אֲחֹתו</a:t>
            </a:r>
            <a:r>
              <a:rPr lang="he-IL" sz="2400" dirty="0">
                <a:latin typeface="Varela Round" panose="00000500000000000000" pitchFamily="2" charset="-79"/>
              </a:rPr>
              <a:t>ֹ, מֵרָחֹק, לְדֵעָה, מַה-יֵּעָשֶׂה לוֹ.</a:t>
            </a:r>
          </a:p>
        </p:txBody>
      </p:sp>
      <p:sp>
        <p:nvSpPr>
          <p:cNvPr id="7" name="כותרת 1">
            <a:extLst>
              <a:ext uri="{FF2B5EF4-FFF2-40B4-BE49-F238E27FC236}">
                <a16:creationId xmlns:a16="http://schemas.microsoft.com/office/drawing/2014/main" id="{DB5EEF9E-265C-45D2-A5D0-BFA2FAE0362A}"/>
              </a:ext>
            </a:extLst>
          </p:cNvPr>
          <p:cNvSpPr txBox="1">
            <a:spLocks/>
          </p:cNvSpPr>
          <p:nvPr/>
        </p:nvSpPr>
        <p:spPr>
          <a:xfrm>
            <a:off x="4735533" y="506834"/>
            <a:ext cx="6162098" cy="720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b="1" kern="1200">
                <a:solidFill>
                  <a:srgbClr val="192A72"/>
                </a:solidFill>
                <a:latin typeface="Varela Round" panose="00000500000000000000" pitchFamily="2" charset="-79"/>
                <a:ea typeface="+mj-ea"/>
                <a:cs typeface="+mn-cs"/>
              </a:defRPr>
            </a:lvl1pPr>
          </a:lstStyle>
          <a:p>
            <a:pPr algn="r"/>
            <a:r>
              <a:rPr lang="he-IL" dirty="0">
                <a:cs typeface="Varela Round" panose="00000500000000000000" pitchFamily="2" charset="-79"/>
              </a:rPr>
              <a:t>א-ד הולדת משה</a:t>
            </a:r>
          </a:p>
        </p:txBody>
      </p:sp>
      <p:pic>
        <p:nvPicPr>
          <p:cNvPr id="3" name="תמונה 2">
            <a:extLst>
              <a:ext uri="{FF2B5EF4-FFF2-40B4-BE49-F238E27FC236}">
                <a16:creationId xmlns:a16="http://schemas.microsoft.com/office/drawing/2014/main" id="{4DF744AE-57BB-4E5D-BFF8-8CCCF05C662D}"/>
              </a:ext>
            </a:extLst>
          </p:cNvPr>
          <p:cNvPicPr>
            <a:picLocks noChangeAspect="1"/>
          </p:cNvPicPr>
          <p:nvPr/>
        </p:nvPicPr>
        <p:blipFill>
          <a:blip r:embed="rId2"/>
          <a:stretch>
            <a:fillRect/>
          </a:stretch>
        </p:blipFill>
        <p:spPr>
          <a:xfrm>
            <a:off x="352157" y="1830395"/>
            <a:ext cx="2938154" cy="3793656"/>
          </a:xfrm>
          <a:prstGeom prst="rect">
            <a:avLst/>
          </a:prstGeom>
        </p:spPr>
      </p:pic>
      <p:pic>
        <p:nvPicPr>
          <p:cNvPr id="4" name="תמונה 3">
            <a:extLst>
              <a:ext uri="{FF2B5EF4-FFF2-40B4-BE49-F238E27FC236}">
                <a16:creationId xmlns:a16="http://schemas.microsoft.com/office/drawing/2014/main" id="{7839E4A0-6502-46D9-B10F-BF5B47AC4ED5}"/>
              </a:ext>
            </a:extLst>
          </p:cNvPr>
          <p:cNvPicPr>
            <a:picLocks noChangeAspect="1"/>
          </p:cNvPicPr>
          <p:nvPr/>
        </p:nvPicPr>
        <p:blipFill>
          <a:blip r:embed="rId3"/>
          <a:stretch>
            <a:fillRect/>
          </a:stretch>
        </p:blipFill>
        <p:spPr>
          <a:xfrm>
            <a:off x="5037280" y="3444843"/>
            <a:ext cx="2917058" cy="2798341"/>
          </a:xfrm>
          <a:prstGeom prst="rect">
            <a:avLst/>
          </a:prstGeom>
        </p:spPr>
      </p:pic>
    </p:spTree>
    <p:extLst>
      <p:ext uri="{BB962C8B-B14F-4D97-AF65-F5344CB8AC3E}">
        <p14:creationId xmlns:p14="http://schemas.microsoft.com/office/powerpoint/2010/main" val="344523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119866" y="1793247"/>
            <a:ext cx="9950675" cy="1260000"/>
          </a:xfrm>
        </p:spPr>
        <p:txBody>
          <a:bodyPr/>
          <a:lstStyle/>
          <a:p>
            <a:r>
              <a:rPr lang="he-IL" dirty="0">
                <a:latin typeface="Varela Round" panose="00000500000000000000" pitchFamily="2" charset="-79"/>
                <a:cs typeface="Varela Round" panose="00000500000000000000" pitchFamily="2" charset="-79"/>
              </a:rPr>
              <a:t>בת פרעה מאמצת את משה</a:t>
            </a:r>
            <a:endParaRPr lang="he-IL" dirty="0">
              <a:solidFill>
                <a:srgbClr val="192A72"/>
              </a:solidFill>
              <a:latin typeface="Varela Round" panose="00000500000000000000" pitchFamily="2" charset="-79"/>
              <a:cs typeface="Varela Round" panose="00000500000000000000" pitchFamily="2" charset="-79"/>
            </a:endParaRPr>
          </a:p>
        </p:txBody>
      </p:sp>
      <p:sp>
        <p:nvSpPr>
          <p:cNvPr id="8" name="כותרת משנה 7"/>
          <p:cNvSpPr>
            <a:spLocks noGrp="1"/>
          </p:cNvSpPr>
          <p:nvPr>
            <p:ph type="subTitle" idx="1"/>
          </p:nvPr>
        </p:nvSpPr>
        <p:spPr>
          <a:xfrm>
            <a:off x="4284122" y="3214884"/>
            <a:ext cx="3622165" cy="642090"/>
          </a:xfrm>
        </p:spPr>
        <p:txBody>
          <a:bodyPr/>
          <a:lstStyle/>
          <a:p>
            <a:r>
              <a:rPr lang="he-IL" dirty="0">
                <a:cs typeface="+mn-cs"/>
              </a:rPr>
              <a:t>פסוקים ה-י</a:t>
            </a:r>
            <a:endParaRPr lang="he-IL" b="1" dirty="0">
              <a:solidFill>
                <a:srgbClr val="192A72"/>
              </a:solidFill>
              <a:cs typeface="+mn-cs"/>
            </a:endParaRPr>
          </a:p>
        </p:txBody>
      </p:sp>
    </p:spTree>
    <p:extLst>
      <p:ext uri="{BB962C8B-B14F-4D97-AF65-F5344CB8AC3E}">
        <p14:creationId xmlns:p14="http://schemas.microsoft.com/office/powerpoint/2010/main" val="2156471431"/>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מצגות מצולמות">
      <a:majorFont>
        <a:latin typeface="Arial"/>
        <a:ea typeface=""/>
        <a:cs typeface="Varela Round"/>
      </a:majorFont>
      <a:minorFont>
        <a:latin typeface="Arial"/>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מצגות מצולמות">
      <a:majorFont>
        <a:latin typeface="Arial"/>
        <a:ea typeface=""/>
        <a:cs typeface="Varela Round"/>
      </a:majorFont>
      <a:minorFont>
        <a:latin typeface="Arial"/>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2428</TotalTime>
  <Words>1709</Words>
  <Application>Microsoft Office PowerPoint</Application>
  <PresentationFormat>מותאם אישית</PresentationFormat>
  <Paragraphs>89</Paragraphs>
  <Slides>25</Slides>
  <Notes>5</Notes>
  <HiddenSlides>0</HiddenSlides>
  <MMClips>0</MMClips>
  <ScaleCrop>false</ScaleCrop>
  <HeadingPairs>
    <vt:vector size="6" baseType="variant">
      <vt:variant>
        <vt:lpstr>גופנים בשימוש</vt:lpstr>
      </vt:variant>
      <vt:variant>
        <vt:i4>7</vt:i4>
      </vt:variant>
      <vt:variant>
        <vt:lpstr>ערכת נושא</vt:lpstr>
      </vt:variant>
      <vt:variant>
        <vt:i4>2</vt:i4>
      </vt:variant>
      <vt:variant>
        <vt:lpstr>כותרות שקופיות</vt:lpstr>
      </vt:variant>
      <vt:variant>
        <vt:i4>25</vt:i4>
      </vt:variant>
    </vt:vector>
  </HeadingPairs>
  <TitlesOfParts>
    <vt:vector size="34" baseType="lpstr">
      <vt:lpstr>Arial</vt:lpstr>
      <vt:lpstr>Calibri</vt:lpstr>
      <vt:lpstr>Comic Sans MS</vt:lpstr>
      <vt:lpstr>David</vt:lpstr>
      <vt:lpstr>Gisha</vt:lpstr>
      <vt:lpstr>Varela Round</vt:lpstr>
      <vt:lpstr>Wingdings</vt:lpstr>
      <vt:lpstr>ערכת נושא Office</vt:lpstr>
      <vt:lpstr>1_ערכת נושא Office</vt:lpstr>
      <vt:lpstr>מערכת שידורים לאומית</vt:lpstr>
      <vt:lpstr>בת פרעה - חלק א' שמות ב' א-י</vt:lpstr>
      <vt:lpstr>מה נלמד היום?</vt:lpstr>
      <vt:lpstr>שאלה למחשבה...</vt:lpstr>
      <vt:lpstr>הרקע לסיפורנו</vt:lpstr>
      <vt:lpstr>מצגת של PowerPoint‏</vt:lpstr>
      <vt:lpstr>הולדת משה</vt:lpstr>
      <vt:lpstr>מצגת של PowerPoint‏</vt:lpstr>
      <vt:lpstr>בת פרעה מאמצת את משה</vt:lpstr>
      <vt:lpstr>בת פרעה חומלת על הילד</vt:lpstr>
      <vt:lpstr>אומץ הלב של אחות משה</vt:lpstr>
      <vt:lpstr>ותקרא שמו משה</vt:lpstr>
      <vt:lpstr>משימת סיכום:</vt:lpstr>
      <vt:lpstr>בת פרעה - חלק ב' שמות א' פסוקים א-י</vt:lpstr>
      <vt:lpstr>מה נלמד בחלק זה?</vt:lpstr>
      <vt:lpstr>מצגת של PowerPoint‏</vt:lpstr>
      <vt:lpstr>מצגת של PowerPoint‏</vt:lpstr>
      <vt:lpstr>מצגת של PowerPoint‏</vt:lpstr>
      <vt:lpstr>מצגת של PowerPoint‏</vt:lpstr>
      <vt:lpstr>איפה הגברים?</vt:lpstr>
      <vt:lpstr>מצגת של PowerPoint‏</vt:lpstr>
      <vt:lpstr>משה זכה לשתי אימהות שיש להן תפקיד חשוב בעיצוב דמותו כמושיע וכמנהיג של ישראל:</vt:lpstr>
      <vt:lpstr>מצגת של PowerPoint‏</vt:lpstr>
      <vt:lpstr>משימת סיכום: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נעמה כהן-לוז</cp:lastModifiedBy>
  <cp:revision>72</cp:revision>
  <dcterms:created xsi:type="dcterms:W3CDTF">2020-03-15T19:13:03Z</dcterms:created>
  <dcterms:modified xsi:type="dcterms:W3CDTF">2020-04-06T07:26:28Z</dcterms:modified>
</cp:coreProperties>
</file>