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1"/>
  </p:notesMasterIdLst>
  <p:sldIdLst>
    <p:sldId id="257" r:id="rId2"/>
    <p:sldId id="325" r:id="rId3"/>
    <p:sldId id="263" r:id="rId4"/>
    <p:sldId id="288" r:id="rId5"/>
    <p:sldId id="326" r:id="rId6"/>
    <p:sldId id="302" r:id="rId7"/>
    <p:sldId id="314" r:id="rId8"/>
    <p:sldId id="327" r:id="rId9"/>
    <p:sldId id="316" r:id="rId10"/>
    <p:sldId id="317" r:id="rId11"/>
    <p:sldId id="319" r:id="rId12"/>
    <p:sldId id="324" r:id="rId13"/>
    <p:sldId id="332" r:id="rId14"/>
    <p:sldId id="329" r:id="rId15"/>
    <p:sldId id="321" r:id="rId16"/>
    <p:sldId id="333" r:id="rId17"/>
    <p:sldId id="331" r:id="rId18"/>
    <p:sldId id="330" r:id="rId19"/>
    <p:sldId id="291" r:id="rId2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3D7"/>
    <a:srgbClr val="6CF0FF"/>
    <a:srgbClr val="92D050"/>
    <a:srgbClr val="192A72"/>
    <a:srgbClr val="E0E0E0"/>
    <a:srgbClr val="E6E6E6"/>
    <a:srgbClr val="11A4AB"/>
    <a:srgbClr val="12B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059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800" y="5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י"א/אב/תש"ף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6919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6628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2232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9954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0193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1168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י"א/אב/תש"ף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 rotWithShape="1">
          <a:blip r:embed="rId2"/>
          <a:srcRect l="10286" t="35869" r="16685" b="13043"/>
          <a:stretch/>
        </p:blipFill>
        <p:spPr>
          <a:xfrm>
            <a:off x="26510" y="-211230"/>
            <a:ext cx="9501808" cy="5485595"/>
          </a:xfrm>
          <a:prstGeom prst="rect">
            <a:avLst/>
          </a:prstGeom>
        </p:spPr>
      </p:pic>
      <p:sp>
        <p:nvSpPr>
          <p:cNvPr id="7" name="ענן 6"/>
          <p:cNvSpPr/>
          <p:nvPr/>
        </p:nvSpPr>
        <p:spPr>
          <a:xfrm>
            <a:off x="4373218" y="-118465"/>
            <a:ext cx="5473147" cy="2225560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sz="1200" dirty="0"/>
          </a:p>
          <a:p>
            <a:pPr algn="ctr">
              <a:defRPr/>
            </a:pPr>
            <a:endParaRPr lang="he-IL" sz="1200" dirty="0"/>
          </a:p>
          <a:p>
            <a:pPr algn="ctr">
              <a:defRPr/>
            </a:pPr>
            <a:endParaRPr lang="he-IL" sz="1200" dirty="0"/>
          </a:p>
          <a:p>
            <a:pPr algn="ctr">
              <a:defRPr/>
            </a:pPr>
            <a:r>
              <a:rPr lang="en-US" sz="1200" dirty="0"/>
              <a:t> </a:t>
            </a:r>
            <a:r>
              <a:rPr lang="en-US" sz="1600" b="1" dirty="0"/>
              <a:t>L2   </a:t>
            </a:r>
            <a:r>
              <a:rPr lang="he-IL" sz="1600" b="1" dirty="0"/>
              <a:t>שפה לא רגולרית</a:t>
            </a:r>
          </a:p>
          <a:p>
            <a:pPr algn="ctr">
              <a:defRPr/>
            </a:pPr>
            <a:r>
              <a:rPr lang="he-IL" sz="1600" b="1" dirty="0"/>
              <a:t>מספר המופעים של 1 שווה למספר המופעים של 0 פלוס השארית של החלוקה של </a:t>
            </a:r>
            <a:r>
              <a:rPr lang="en-US" sz="1600" b="1" dirty="0" err="1"/>
              <a:t>i</a:t>
            </a:r>
            <a:r>
              <a:rPr lang="he-IL" sz="1600" b="1" dirty="0"/>
              <a:t> ב-3.</a:t>
            </a:r>
          </a:p>
          <a:p>
            <a:pPr algn="ctr">
              <a:defRPr/>
            </a:pPr>
            <a:r>
              <a:rPr lang="he-IL" sz="1600" b="1" dirty="0"/>
              <a:t>מספר המופעים של 0 איננו ידוע ולכן נבנה אוטומט מחסנית</a:t>
            </a:r>
          </a:p>
          <a:p>
            <a:pPr algn="ctr">
              <a:defRPr/>
            </a:pPr>
            <a:endParaRPr lang="he-IL" sz="1300" kern="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1300" dirty="0"/>
              <a:t>. </a:t>
            </a:r>
            <a:endParaRPr kumimoji="0" lang="he-IL" sz="13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9" name="מחבר חץ ישר 8"/>
          <p:cNvCxnSpPr/>
          <p:nvPr/>
        </p:nvCxnSpPr>
        <p:spPr>
          <a:xfrm flipH="1">
            <a:off x="3525078" y="1232452"/>
            <a:ext cx="848140" cy="38431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3826" y="4532242"/>
            <a:ext cx="4439478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מלים ששייכות לשפה 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L2</a:t>
            </a:r>
            <a:r>
              <a:rPr lang="he-IL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:</a:t>
            </a:r>
          </a:p>
          <a:p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i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=1 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  <a:sym typeface="Wingdings" panose="05000000000000000000" pitchFamily="2" charset="2"/>
              </a:rPr>
              <a:t> 011 (n=1)</a:t>
            </a:r>
            <a:r>
              <a:rPr lang="he-IL" b="1" dirty="0">
                <a:solidFill>
                  <a:schemeClr val="tx1">
                    <a:lumMod val="90000"/>
                    <a:lumOff val="10000"/>
                  </a:schemeClr>
                </a:solidFill>
                <a:sym typeface="Wingdings" panose="05000000000000000000" pitchFamily="2" charset="2"/>
              </a:rPr>
              <a:t> (הקצרה ביותר)</a:t>
            </a:r>
            <a:endParaRPr lang="en-US" b="1" dirty="0">
              <a:solidFill>
                <a:schemeClr val="tx1">
                  <a:lumMod val="90000"/>
                  <a:lumOff val="10000"/>
                </a:schemeClr>
              </a:solidFill>
              <a:sym typeface="Wingdings" panose="05000000000000000000" pitchFamily="2" charset="2"/>
            </a:endParaRPr>
          </a:p>
          <a:p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  <a:sym typeface="Wingdings" panose="05000000000000000000" pitchFamily="2" charset="2"/>
              </a:rPr>
              <a:t>i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  <a:sym typeface="Wingdings" panose="05000000000000000000" pitchFamily="2" charset="2"/>
              </a:rPr>
              <a:t>=2  001111 (n=2)</a:t>
            </a:r>
            <a:r>
              <a:rPr lang="he-IL" b="1" dirty="0">
                <a:solidFill>
                  <a:schemeClr val="tx1">
                    <a:lumMod val="90000"/>
                    <a:lumOff val="10000"/>
                  </a:schemeClr>
                </a:solidFill>
                <a:sym typeface="Wingdings" panose="05000000000000000000" pitchFamily="2" charset="2"/>
              </a:rPr>
              <a:t> </a:t>
            </a:r>
            <a:endParaRPr lang="en-US" b="1" dirty="0">
              <a:solidFill>
                <a:schemeClr val="tx1">
                  <a:lumMod val="90000"/>
                  <a:lumOff val="10000"/>
                </a:schemeClr>
              </a:solidFill>
              <a:sym typeface="Wingdings" panose="05000000000000000000" pitchFamily="2" charset="2"/>
            </a:endParaRPr>
          </a:p>
          <a:p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  <a:sym typeface="Wingdings" panose="05000000000000000000" pitchFamily="2" charset="2"/>
              </a:rPr>
              <a:t>i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  <a:sym typeface="Wingdings" panose="05000000000000000000" pitchFamily="2" charset="2"/>
              </a:rPr>
              <a:t>=3  000111 (n=0)</a:t>
            </a:r>
            <a:endParaRPr lang="he-IL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" name="מלבן מעוגל 1"/>
          <p:cNvSpPr/>
          <p:nvPr/>
        </p:nvSpPr>
        <p:spPr>
          <a:xfrm>
            <a:off x="4267200" y="3386667"/>
            <a:ext cx="903111" cy="53057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974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10 דקות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1762539" y="1212161"/>
            <a:ext cx="9074151" cy="4090988"/>
          </a:xfrm>
        </p:spPr>
        <p:txBody>
          <a:bodyPr/>
          <a:lstStyle/>
          <a:p>
            <a:r>
              <a:rPr lang="he-IL" dirty="0"/>
              <a:t>שרטט אוטומט מחסנית שמקבל את השפה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dirty="0"/>
              <a:t>  </a:t>
            </a:r>
            <a:r>
              <a:rPr lang="en-US" sz="3200" b="1" dirty="0"/>
              <a:t>L2= { 0</a:t>
            </a:r>
            <a:r>
              <a:rPr lang="en-US" sz="3200" b="1" baseline="30000" dirty="0"/>
              <a:t>i</a:t>
            </a:r>
            <a:r>
              <a:rPr lang="en-US" sz="3200" b="1" dirty="0"/>
              <a:t>1</a:t>
            </a:r>
            <a:r>
              <a:rPr lang="en-US" sz="3200" b="1" baseline="30000" dirty="0"/>
              <a:t>n+i </a:t>
            </a:r>
            <a:r>
              <a:rPr lang="en-US" sz="3200" b="1" dirty="0"/>
              <a:t>/ </a:t>
            </a:r>
            <a:r>
              <a:rPr lang="en-US" sz="3200" b="1" dirty="0" err="1"/>
              <a:t>i</a:t>
            </a:r>
            <a:r>
              <a:rPr lang="en-US" sz="3200" b="1" dirty="0"/>
              <a:t> ≥ 1,n=</a:t>
            </a:r>
            <a:r>
              <a:rPr lang="en-US" sz="3200" b="1" dirty="0" err="1"/>
              <a:t>i</a:t>
            </a:r>
            <a:r>
              <a:rPr lang="en-US" sz="3200" b="1" dirty="0"/>
              <a:t> mod 3 } 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44177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1762539" y="1212161"/>
            <a:ext cx="9074151" cy="4090988"/>
          </a:xfrm>
        </p:spPr>
        <p:txBody>
          <a:bodyPr/>
          <a:lstStyle/>
          <a:p>
            <a:r>
              <a:rPr lang="he-IL" dirty="0">
                <a:cs typeface="Varela Round" panose="00000500000000000000" pitchFamily="2" charset="-79"/>
              </a:rPr>
              <a:t>שרטטו את אוטומט המחסנית שמקבל את השפה</a:t>
            </a:r>
          </a:p>
          <a:p>
            <a:endParaRPr lang="he-IL" dirty="0">
              <a:cs typeface="Varela Round" panose="00000500000000000000" pitchFamily="2" charset="-79"/>
            </a:endParaRPr>
          </a:p>
          <a:p>
            <a:pPr marL="0" indent="0">
              <a:buNone/>
            </a:pPr>
            <a:r>
              <a:rPr lang="he-IL" dirty="0">
                <a:cs typeface="Varela Round" panose="00000500000000000000" pitchFamily="2" charset="-79"/>
              </a:rPr>
              <a:t>  </a:t>
            </a:r>
            <a:r>
              <a:rPr lang="en-US" b="1" dirty="0">
                <a:cs typeface="Varela Round" panose="00000500000000000000" pitchFamily="2" charset="-79"/>
              </a:rPr>
              <a:t>L2= { 0</a:t>
            </a:r>
            <a:r>
              <a:rPr lang="en-US" b="1" baseline="30000" dirty="0">
                <a:cs typeface="Varela Round" panose="00000500000000000000" pitchFamily="2" charset="-79"/>
              </a:rPr>
              <a:t>i</a:t>
            </a:r>
            <a:r>
              <a:rPr lang="en-US" b="1" dirty="0">
                <a:cs typeface="Varela Round" panose="00000500000000000000" pitchFamily="2" charset="-79"/>
              </a:rPr>
              <a:t>1</a:t>
            </a:r>
            <a:r>
              <a:rPr lang="en-US" b="1" baseline="30000" dirty="0">
                <a:cs typeface="Varela Round" panose="00000500000000000000" pitchFamily="2" charset="-79"/>
              </a:rPr>
              <a:t>n+i </a:t>
            </a:r>
            <a:r>
              <a:rPr lang="en-US" b="1" dirty="0">
                <a:cs typeface="Varela Round" panose="00000500000000000000" pitchFamily="2" charset="-79"/>
              </a:rPr>
              <a:t>/ </a:t>
            </a:r>
            <a:r>
              <a:rPr lang="en-US" b="1" dirty="0" err="1">
                <a:cs typeface="Varela Round" panose="00000500000000000000" pitchFamily="2" charset="-79"/>
              </a:rPr>
              <a:t>i</a:t>
            </a:r>
            <a:r>
              <a:rPr lang="en-US" b="1" dirty="0">
                <a:cs typeface="Varela Round" panose="00000500000000000000" pitchFamily="2" charset="-79"/>
              </a:rPr>
              <a:t> ≥1,n= </a:t>
            </a:r>
            <a:r>
              <a:rPr lang="en-US" b="1" dirty="0" err="1">
                <a:cs typeface="Varela Round" panose="00000500000000000000" pitchFamily="2" charset="-79"/>
              </a:rPr>
              <a:t>i</a:t>
            </a:r>
            <a:r>
              <a:rPr lang="en-US" b="1" dirty="0">
                <a:cs typeface="Varela Round" panose="00000500000000000000" pitchFamily="2" charset="-79"/>
              </a:rPr>
              <a:t> mod 3 } </a:t>
            </a:r>
          </a:p>
          <a:p>
            <a:endParaRPr lang="he-IL" dirty="0">
              <a:cs typeface="Varela Round" panose="00000500000000000000" pitchFamily="2" charset="-79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4916559" y="3549071"/>
            <a:ext cx="2998629" cy="824146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kern="0" dirty="0">
                <a:latin typeface="+mj-lt"/>
                <a:cs typeface="Varela Round" panose="00000500000000000000" pitchFamily="2" charset="-79"/>
              </a:rPr>
              <a:t>נבנה אוטומט מחסנית על הלוח</a:t>
            </a:r>
            <a:endParaRPr kumimoji="0" lang="he-IL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3965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תמונה 14"/>
          <p:cNvPicPr>
            <a:picLocks noChangeAspect="1"/>
          </p:cNvPicPr>
          <p:nvPr/>
        </p:nvPicPr>
        <p:blipFill rotWithShape="1">
          <a:blip r:embed="rId2"/>
          <a:srcRect l="13386" t="19540" r="40109" b="31906"/>
          <a:stretch/>
        </p:blipFill>
        <p:spPr>
          <a:xfrm>
            <a:off x="-165136" y="1166190"/>
            <a:ext cx="10551138" cy="4691943"/>
          </a:xfrm>
          <a:prstGeom prst="rect">
            <a:avLst/>
          </a:prstGeom>
        </p:spPr>
      </p:pic>
      <p:sp>
        <p:nvSpPr>
          <p:cNvPr id="7" name="ענן 6"/>
          <p:cNvSpPr/>
          <p:nvPr/>
        </p:nvSpPr>
        <p:spPr>
          <a:xfrm>
            <a:off x="2345639" y="450574"/>
            <a:ext cx="1643269" cy="715616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sz="1300" kern="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1300" dirty="0"/>
              <a:t>שארית 1 </a:t>
            </a:r>
            <a:endParaRPr kumimoji="0" lang="he-IL" sz="13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9" name="מחבר חץ ישר 8"/>
          <p:cNvCxnSpPr/>
          <p:nvPr/>
        </p:nvCxnSpPr>
        <p:spPr>
          <a:xfrm flipH="1">
            <a:off x="3454403" y="1166190"/>
            <a:ext cx="13252" cy="37106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ענן 9"/>
          <p:cNvSpPr/>
          <p:nvPr/>
        </p:nvSpPr>
        <p:spPr>
          <a:xfrm>
            <a:off x="5326148" y="810039"/>
            <a:ext cx="1643269" cy="715616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sz="1300" kern="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1300" dirty="0"/>
              <a:t>שארית 2 </a:t>
            </a:r>
            <a:endParaRPr kumimoji="0" lang="he-IL" sz="13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1" name="ענן 10"/>
          <p:cNvSpPr/>
          <p:nvPr/>
        </p:nvSpPr>
        <p:spPr>
          <a:xfrm>
            <a:off x="8090207" y="435233"/>
            <a:ext cx="1643269" cy="715616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sz="1300" kern="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1300" dirty="0"/>
              <a:t>שארית 0 </a:t>
            </a:r>
            <a:endParaRPr kumimoji="0" lang="he-IL" sz="13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12" name="מחבר חץ ישר 11"/>
          <p:cNvCxnSpPr/>
          <p:nvPr/>
        </p:nvCxnSpPr>
        <p:spPr>
          <a:xfrm flipH="1">
            <a:off x="8718579" y="1166190"/>
            <a:ext cx="218661" cy="37106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מחבר חץ ישר 12"/>
          <p:cNvCxnSpPr/>
          <p:nvPr/>
        </p:nvCxnSpPr>
        <p:spPr>
          <a:xfrm flipH="1">
            <a:off x="6221282" y="1537252"/>
            <a:ext cx="159026" cy="123245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/>
          <p:nvPr/>
        </p:nvCxnSpPr>
        <p:spPr>
          <a:xfrm flipH="1">
            <a:off x="5212034" y="1470991"/>
            <a:ext cx="861391" cy="29154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/>
          <p:nvPr/>
        </p:nvCxnSpPr>
        <p:spPr>
          <a:xfrm flipH="1">
            <a:off x="4176889" y="4386470"/>
            <a:ext cx="1012568" cy="8854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 flipH="1">
            <a:off x="2664179" y="1165428"/>
            <a:ext cx="277315" cy="383555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32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בחינת בגרות 2018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he-IL" sz="5400" b="1" dirty="0"/>
              <a:t>שאלה 12-א'</a:t>
            </a:r>
            <a:endParaRPr lang="en-US" sz="54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498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>
          <a:xfrm>
            <a:off x="1644885" y="485423"/>
            <a:ext cx="8034966" cy="50027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   בנה אוטומט מחסנית עבור השפה </a:t>
            </a:r>
          </a:p>
          <a:p>
            <a:pPr marL="0" indent="0">
              <a:buNone/>
            </a:pP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       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L = {a</a:t>
            </a:r>
            <a:r>
              <a:rPr lang="en-US" sz="3600" baseline="300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2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b</a:t>
            </a:r>
            <a:r>
              <a:rPr lang="en-US" sz="3600" baseline="300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k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a</a:t>
            </a:r>
            <a:r>
              <a:rPr lang="en-US" sz="3600" baseline="300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n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/ n&gt;0,k &gt; 0,n&lt;k}</a:t>
            </a:r>
            <a:endParaRPr lang="he-IL" sz="3600" dirty="0">
              <a:latin typeface="Calibri" panose="020F0502020204030204" pitchFamily="34" charset="0"/>
              <a:ea typeface="Calibri" panose="020F0502020204030204" pitchFamily="34" charset="0"/>
              <a:cs typeface="Varela Round" panose="00000500000000000000" pitchFamily="2" charset="-79"/>
            </a:endParaRPr>
          </a:p>
          <a:p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המילה הקצרה ביותר: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aabba</a:t>
            </a:r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(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n=1,k=2</a:t>
            </a:r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)</a:t>
            </a:r>
          </a:p>
          <a:p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מספר המופעים של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a</a:t>
            </a:r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(בסיפא של המילה) קטן ממספר המופעים של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b</a:t>
            </a:r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(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n&lt;k</a:t>
            </a:r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Varela Round" panose="00000500000000000000" pitchFamily="2" charset="-79"/>
            </a:endParaRPr>
          </a:p>
          <a:p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דוגמאות למילים ששייכות לשפה:</a:t>
            </a:r>
          </a:p>
          <a:p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           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aabbbbaa</a:t>
            </a: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 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k=4,n=2          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  <a:sym typeface="Wingdings" panose="05000000000000000000" pitchFamily="2" charset="2"/>
              </a:rPr>
              <a:t>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Varela Round" panose="00000500000000000000" pitchFamily="2" charset="-79"/>
            </a:endParaRPr>
          </a:p>
          <a:p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aabbbaa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                  </a:t>
            </a: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  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k=3,n=2          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  <a:sym typeface="Wingdings" panose="05000000000000000000" pitchFamily="2" charset="2"/>
              </a:rPr>
              <a:t>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Varela Round" panose="00000500000000000000" pitchFamily="2" charset="-79"/>
            </a:endParaRPr>
          </a:p>
          <a:p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aabbbbbbaaa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          </a:t>
            </a: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   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</a:rPr>
              <a:t>k=6,n=3         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Varela Round" panose="00000500000000000000" pitchFamily="2" charset="-79"/>
                <a:sym typeface="Wingdings" panose="05000000000000000000" pitchFamily="2" charset="2"/>
              </a:rPr>
              <a:t></a:t>
            </a:r>
            <a:endParaRPr lang="he-IL" dirty="0">
              <a:latin typeface="Calibri" panose="020F0502020204030204" pitchFamily="34" charset="0"/>
              <a:ea typeface="Calibri" panose="020F0502020204030204" pitchFamily="34" charset="0"/>
              <a:cs typeface="Varela Round" panose="00000500000000000000" pitchFamily="2" charset="-79"/>
              <a:sym typeface="Wingdings" panose="05000000000000000000" pitchFamily="2" charset="2"/>
            </a:endParaRPr>
          </a:p>
          <a:p>
            <a:endParaRPr lang="he-IL" sz="3600" dirty="0">
              <a:latin typeface="Calibri" panose="020F0502020204030204" pitchFamily="34" charset="0"/>
              <a:ea typeface="Calibri" panose="020F0502020204030204" pitchFamily="34" charset="0"/>
              <a:cs typeface="Varela Round" panose="00000500000000000000" pitchFamily="2" charset="-79"/>
            </a:endParaRP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Varela Round" panose="00000500000000000000" pitchFamily="2" charset="-79"/>
            </a:endParaRPr>
          </a:p>
          <a:p>
            <a:endParaRPr lang="he-IL" dirty="0">
              <a:cs typeface="Varela Round" panose="00000500000000000000" pitchFamily="2" charset="-79"/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303615" y="496295"/>
            <a:ext cx="2998629" cy="824146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kern="0" dirty="0">
                <a:latin typeface="Calibri" panose="020F0502020204030204"/>
                <a:cs typeface="Varela Round" panose="00000500000000000000" pitchFamily="2" charset="-79"/>
              </a:rPr>
              <a:t>נבנה אוטומט מחסנית על הלוח</a:t>
            </a:r>
            <a:endParaRPr kumimoji="0" lang="he-IL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cs typeface="Varela Round" panose="00000500000000000000" pitchFamily="2" charset="-79"/>
            </a:endParaRPr>
          </a:p>
        </p:txBody>
      </p:sp>
      <p:sp>
        <p:nvSpPr>
          <p:cNvPr id="5" name="תרשים זרימה: מסיים 4">
            <a:extLst>
              <a:ext uri="{FF2B5EF4-FFF2-40B4-BE49-F238E27FC236}">
                <a16:creationId xmlns:a16="http://schemas.microsoft.com/office/drawing/2014/main" id="{582F3B17-6891-4A2A-BE13-6C3615478511}"/>
              </a:ext>
            </a:extLst>
          </p:cNvPr>
          <p:cNvSpPr/>
          <p:nvPr/>
        </p:nvSpPr>
        <p:spPr>
          <a:xfrm>
            <a:off x="169333" y="2506134"/>
            <a:ext cx="3132911" cy="3183466"/>
          </a:xfrm>
          <a:prstGeom prst="flowChartTerminator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הרעיון :</a:t>
            </a:r>
          </a:p>
          <a:p>
            <a:pPr algn="ctr"/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1.קליטת שני </a:t>
            </a:r>
            <a:r>
              <a:rPr lang="en-US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</a:t>
            </a:r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-ים ללא שינוי במחסנית.</a:t>
            </a:r>
          </a:p>
          <a:p>
            <a:pPr algn="ctr"/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2.עבור קלט </a:t>
            </a:r>
            <a:r>
              <a:rPr lang="en-US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b</a:t>
            </a:r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ראשון דוחפים </a:t>
            </a:r>
            <a:r>
              <a:rPr lang="en-US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למחסנית.</a:t>
            </a:r>
          </a:p>
          <a:p>
            <a:pPr algn="ctr"/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3. עבור כל קלט נוסף של </a:t>
            </a:r>
            <a:r>
              <a:rPr lang="en-US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b</a:t>
            </a:r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דוחפים אות </a:t>
            </a:r>
            <a:r>
              <a:rPr lang="en-US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B</a:t>
            </a:r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למחסנית.</a:t>
            </a:r>
          </a:p>
          <a:p>
            <a:pPr algn="ctr"/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3. עבור כל קלט </a:t>
            </a:r>
            <a:r>
              <a:rPr lang="en-US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</a:t>
            </a:r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שולפים אות מהמחסנית.</a:t>
            </a:r>
          </a:p>
          <a:p>
            <a:pPr algn="ctr"/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4.הקלט צריך להסתיים לפני שתופיע האות </a:t>
            </a:r>
            <a:r>
              <a:rPr lang="en-US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he-IL" sz="16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בראש המחסנית.</a:t>
            </a:r>
          </a:p>
        </p:txBody>
      </p:sp>
    </p:spTree>
    <p:extLst>
      <p:ext uri="{BB962C8B-B14F-4D97-AF65-F5344CB8AC3E}">
        <p14:creationId xmlns:p14="http://schemas.microsoft.com/office/powerpoint/2010/main" val="111594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תמונה 15"/>
          <p:cNvPicPr>
            <a:picLocks noChangeAspect="1"/>
          </p:cNvPicPr>
          <p:nvPr/>
        </p:nvPicPr>
        <p:blipFill rotWithShape="1">
          <a:blip r:embed="rId2"/>
          <a:srcRect l="11214" t="17401" r="46270" b="51041"/>
          <a:stretch/>
        </p:blipFill>
        <p:spPr>
          <a:xfrm>
            <a:off x="1320799" y="2460235"/>
            <a:ext cx="6749268" cy="3195497"/>
          </a:xfrm>
          <a:prstGeom prst="rect">
            <a:avLst/>
          </a:prstGeo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 = {a</a:t>
            </a:r>
            <a:r>
              <a:rPr lang="en-US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en-US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n&gt;0,k &gt; 0,n&lt;k}</a:t>
            </a:r>
            <a:endParaRPr lang="he-IL" dirty="0"/>
          </a:p>
        </p:txBody>
      </p:sp>
      <p:sp>
        <p:nvSpPr>
          <p:cNvPr id="8" name="ענן 7"/>
          <p:cNvSpPr/>
          <p:nvPr/>
        </p:nvSpPr>
        <p:spPr>
          <a:xfrm>
            <a:off x="2088444" y="4402451"/>
            <a:ext cx="2629467" cy="1253281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sz="1300" kern="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1300" b="1" dirty="0"/>
              <a:t>כדי לוודא ש- </a:t>
            </a:r>
            <a:r>
              <a:rPr lang="en-US" sz="1300" b="1" dirty="0"/>
              <a:t>n&lt;k</a:t>
            </a:r>
            <a:r>
              <a:rPr lang="he-IL" sz="1300" b="1" dirty="0"/>
              <a:t> , אסור להגיע ל-</a:t>
            </a:r>
            <a:r>
              <a:rPr lang="en-US" sz="1300" b="1" dirty="0"/>
              <a:t>S</a:t>
            </a:r>
            <a:r>
              <a:rPr lang="he-IL" sz="1300" b="1" dirty="0"/>
              <a:t> בראש המחסנית ולהוציא אותו </a:t>
            </a:r>
            <a:endParaRPr kumimoji="0" lang="he-IL" sz="13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10" name="מחבר חץ ישר 9"/>
          <p:cNvCxnSpPr/>
          <p:nvPr/>
        </p:nvCxnSpPr>
        <p:spPr>
          <a:xfrm>
            <a:off x="4481689" y="4967111"/>
            <a:ext cx="1038578" cy="9031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ענן 8"/>
          <p:cNvSpPr/>
          <p:nvPr/>
        </p:nvSpPr>
        <p:spPr>
          <a:xfrm>
            <a:off x="4820970" y="1321030"/>
            <a:ext cx="2208683" cy="982335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sz="1300" kern="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עבור קלט </a:t>
            </a:r>
            <a:r>
              <a:rPr lang="en-US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b</a:t>
            </a:r>
            <a:r>
              <a:rPr lang="he-IL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ראשון דוחפים </a:t>
            </a:r>
            <a:r>
              <a:rPr lang="en-US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S</a:t>
            </a:r>
            <a:r>
              <a:rPr lang="he-IL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למחסנית</a:t>
            </a:r>
            <a:endParaRPr kumimoji="0" lang="he-IL" sz="13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1" name="ענן 10"/>
          <p:cNvSpPr/>
          <p:nvPr/>
        </p:nvSpPr>
        <p:spPr>
          <a:xfrm>
            <a:off x="2088443" y="1444978"/>
            <a:ext cx="2257779" cy="1088637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sz="1300" kern="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/>
            <a:r>
              <a:rPr lang="he-IL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קליטת שני</a:t>
            </a:r>
          </a:p>
          <a:p>
            <a:pPr algn="ctr"/>
            <a:r>
              <a:rPr lang="he-IL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a</a:t>
            </a:r>
            <a:r>
              <a:rPr lang="he-IL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-ים ללא שינוי במחסנית.</a:t>
            </a:r>
          </a:p>
        </p:txBody>
      </p:sp>
      <p:cxnSp>
        <p:nvCxnSpPr>
          <p:cNvPr id="12" name="מחבר חץ ישר 11"/>
          <p:cNvCxnSpPr/>
          <p:nvPr/>
        </p:nvCxnSpPr>
        <p:spPr>
          <a:xfrm>
            <a:off x="3984989" y="2359378"/>
            <a:ext cx="496700" cy="72248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מחבר חץ ישר 12"/>
          <p:cNvCxnSpPr/>
          <p:nvPr/>
        </p:nvCxnSpPr>
        <p:spPr>
          <a:xfrm>
            <a:off x="2477916" y="2460235"/>
            <a:ext cx="0" cy="5279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>
          <a:xfrm>
            <a:off x="5859790" y="2313373"/>
            <a:ext cx="248350" cy="76849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ענן 16"/>
          <p:cNvSpPr/>
          <p:nvPr/>
        </p:nvSpPr>
        <p:spPr>
          <a:xfrm>
            <a:off x="7930971" y="1743425"/>
            <a:ext cx="2364496" cy="1067508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sz="1300" kern="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עבור כל קלט נוסף של </a:t>
            </a:r>
            <a:r>
              <a:rPr lang="en-US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b</a:t>
            </a:r>
            <a:r>
              <a:rPr lang="he-IL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דוחפים אות </a:t>
            </a:r>
            <a:r>
              <a:rPr lang="en-US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B</a:t>
            </a:r>
            <a:r>
              <a:rPr lang="he-IL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למחסנית</a:t>
            </a:r>
            <a:endParaRPr kumimoji="0" lang="he-IL" sz="13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18" name="מחבר חץ ישר 17"/>
          <p:cNvCxnSpPr/>
          <p:nvPr/>
        </p:nvCxnSpPr>
        <p:spPr>
          <a:xfrm flipH="1">
            <a:off x="7857078" y="2665942"/>
            <a:ext cx="774979" cy="69282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ענן 19"/>
          <p:cNvSpPr/>
          <p:nvPr/>
        </p:nvSpPr>
        <p:spPr>
          <a:xfrm>
            <a:off x="7395067" y="3645693"/>
            <a:ext cx="2460133" cy="982335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sz="1300" kern="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עבור כל קלט </a:t>
            </a:r>
            <a:r>
              <a:rPr lang="en-US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a</a:t>
            </a:r>
            <a:r>
              <a:rPr lang="he-IL" sz="1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שולפים אות מהמחסנית</a:t>
            </a:r>
            <a:endParaRPr kumimoji="0" lang="he-IL" sz="13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21" name="מחבר חץ ישר 20"/>
          <p:cNvCxnSpPr/>
          <p:nvPr/>
        </p:nvCxnSpPr>
        <p:spPr>
          <a:xfrm flipH="1">
            <a:off x="6824144" y="4447336"/>
            <a:ext cx="774980" cy="1355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58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7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אוטומט מחסנית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>
                <a:solidFill>
                  <a:schemeClr val="tx1"/>
                </a:solidFill>
              </a:rPr>
              <a:t>נקודות חשובות שצריכים לזכור: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b="1" dirty="0">
                <a:solidFill>
                  <a:schemeClr val="tx1"/>
                </a:solidFill>
                <a:latin typeface="Times New Roman" panose="02020603050405020304" pitchFamily="18" charset="0"/>
                <a:ea typeface="Cambria Math" panose="02040503050406030204" pitchFamily="18" charset="0"/>
              </a:rPr>
              <a:t>בכל מעבר במחסנית ניתן לדחוף כמה תווים</a:t>
            </a:r>
            <a:r>
              <a:rPr lang="he-IL" b="1" dirty="0">
                <a:solidFill>
                  <a:schemeClr val="tx1"/>
                </a:solidFill>
              </a:rPr>
              <a:t>, אבל אסור לשלוף יותר מתו אחד מראש המחסנית.</a:t>
            </a:r>
          </a:p>
          <a:p>
            <a:r>
              <a:rPr lang="he-IL" b="1" dirty="0">
                <a:solidFill>
                  <a:schemeClr val="tx1"/>
                </a:solidFill>
                <a:latin typeface="Times New Roman" panose="02020603050405020304" pitchFamily="18" charset="0"/>
                <a:ea typeface="Cambria Math" panose="02040503050406030204" pitchFamily="18" charset="0"/>
              </a:rPr>
              <a:t>אוטומט מחסנית נעזר במחסנית אחת בלבד </a:t>
            </a:r>
          </a:p>
          <a:p>
            <a:r>
              <a:rPr lang="he-IL" b="1" dirty="0">
                <a:solidFill>
                  <a:schemeClr val="tx1"/>
                </a:solidFill>
                <a:latin typeface="Times New Roman" panose="02020603050405020304" pitchFamily="18" charset="0"/>
                <a:ea typeface="Cambria Math" panose="02040503050406030204" pitchFamily="18" charset="0"/>
              </a:rPr>
              <a:t>אוטומט מחסנית הוא בדרך כלל אוטומט לא מלא ( אין בו מצבי מלכודת).</a:t>
            </a:r>
          </a:p>
          <a:p>
            <a:r>
              <a:rPr lang="he-IL" b="1" dirty="0">
                <a:solidFill>
                  <a:schemeClr val="tx1"/>
                </a:solidFill>
              </a:rPr>
              <a:t>בסוף התהליך המחסנית לא חייבת להיות ריקה.</a:t>
            </a:r>
          </a:p>
          <a:p>
            <a:r>
              <a:rPr lang="he-IL" b="1" dirty="0">
                <a:solidFill>
                  <a:schemeClr val="tx1"/>
                </a:solidFill>
              </a:rPr>
              <a:t>בסוף הבנייה בודקים את האפשרות עבור המלה הקצרה ביותר</a:t>
            </a:r>
          </a:p>
          <a:p>
            <a:r>
              <a:rPr lang="he-IL" b="1" dirty="0">
                <a:solidFill>
                  <a:schemeClr val="tx1"/>
                </a:solidFill>
                <a:latin typeface="Times New Roman" panose="02020603050405020304" pitchFamily="18" charset="0"/>
                <a:ea typeface="Cambria Math" panose="02040503050406030204" pitchFamily="18" charset="0"/>
              </a:rPr>
              <a:t>מילה מתקבלת על ידי אוטומט מחסנית רק אם הקלט של המילה  </a:t>
            </a:r>
          </a:p>
          <a:p>
            <a:pPr marL="0" indent="0">
              <a:buNone/>
            </a:pPr>
            <a:r>
              <a:rPr lang="he-IL" b="1" dirty="0">
                <a:solidFill>
                  <a:schemeClr val="tx1"/>
                </a:solidFill>
                <a:latin typeface="Times New Roman" panose="02020603050405020304" pitchFamily="18" charset="0"/>
                <a:ea typeface="Cambria Math" panose="02040503050406030204" pitchFamily="18" charset="0"/>
              </a:rPr>
              <a:t>                       הסתיים והאוטומט  נמצא במצב מקבל.</a:t>
            </a:r>
          </a:p>
          <a:p>
            <a:pPr marL="0" indent="0">
              <a:buNone/>
            </a:pPr>
            <a:r>
              <a:rPr lang="he-IL" b="1" dirty="0">
                <a:solidFill>
                  <a:schemeClr val="tx1"/>
                </a:solidFill>
                <a:latin typeface="Times New Roman" panose="02020603050405020304" pitchFamily="18" charset="0"/>
                <a:ea typeface="Cambria Math" panose="02040503050406030204" pitchFamily="18" charset="0"/>
              </a:rPr>
              <a:t>                   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1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188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14439" y="2356781"/>
            <a:ext cx="9802368" cy="720000"/>
          </a:xfrm>
        </p:spPr>
        <p:txBody>
          <a:bodyPr/>
          <a:lstStyle/>
          <a:p>
            <a:r>
              <a:rPr lang="he-IL" sz="5400" dirty="0"/>
              <a:t>בהצלחה בבחינות הבגרות</a:t>
            </a:r>
            <a:br>
              <a:rPr lang="he-IL" dirty="0"/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694269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אוטומט מחסנית</a:t>
            </a:r>
            <a:br>
              <a:rPr lang="he-IL" dirty="0"/>
            </a:br>
            <a:r>
              <a:rPr lang="he-IL" sz="4400" dirty="0">
                <a:sym typeface="Varela Round"/>
              </a:rPr>
              <a:t>מדעי המחשב - </a:t>
            </a:r>
            <a:r>
              <a:rPr lang="he-IL" sz="4400" dirty="0"/>
              <a:t>מודלים חישוביים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868033"/>
            <a:ext cx="10800000" cy="580534"/>
          </a:xfrm>
        </p:spPr>
        <p:txBody>
          <a:bodyPr/>
          <a:lstStyle/>
          <a:p>
            <a:r>
              <a:rPr lang="he-IL" sz="2800" dirty="0">
                <a:sym typeface="Varela Round"/>
              </a:rPr>
              <a:t>כיתות יא'-</a:t>
            </a:r>
            <a:r>
              <a:rPr lang="he-IL" sz="2800" dirty="0" err="1">
                <a:sym typeface="Varela Round"/>
              </a:rPr>
              <a:t>יב</a:t>
            </a:r>
            <a:r>
              <a:rPr lang="he-IL" sz="2800" dirty="0">
                <a:sym typeface="Varela Round"/>
              </a:rPr>
              <a:t>'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sz="3200" dirty="0">
                <a:sym typeface="Varela Round"/>
              </a:rPr>
              <a:t>שם המורה: </a:t>
            </a:r>
            <a:r>
              <a:rPr lang="he-IL" sz="3200" dirty="0" err="1">
                <a:sym typeface="Varela Round"/>
              </a:rPr>
              <a:t>ערין</a:t>
            </a:r>
            <a:r>
              <a:rPr lang="he-IL" sz="3200" dirty="0">
                <a:sym typeface="Varela Round"/>
              </a:rPr>
              <a:t> מטר</a:t>
            </a:r>
          </a:p>
          <a:p>
            <a:r>
              <a:rPr lang="he-IL" dirty="0">
                <a:sym typeface="Varela Round"/>
              </a:rPr>
              <a:t>שם מורה בודק: פאתן </a:t>
            </a:r>
            <a:r>
              <a:rPr lang="he-IL" dirty="0" err="1">
                <a:sym typeface="Varela Round"/>
              </a:rPr>
              <a:t>ח'ליל</a:t>
            </a:r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173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sz="2800" b="1" dirty="0"/>
              <a:t>פתרון שאלות מבגרויות:</a:t>
            </a:r>
          </a:p>
          <a:p>
            <a:r>
              <a:rPr lang="he-IL" dirty="0"/>
              <a:t>שאלה 12 מבגרות 2020</a:t>
            </a:r>
          </a:p>
          <a:p>
            <a:r>
              <a:rPr lang="he-IL" dirty="0"/>
              <a:t>שאלה 11 מבגרות 2019</a:t>
            </a:r>
          </a:p>
          <a:p>
            <a:r>
              <a:rPr lang="he-IL" dirty="0"/>
              <a:t>שאלה 12 מבגרות 2018</a:t>
            </a:r>
          </a:p>
          <a:p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309EBC10-8899-4C72-9260-30C0B1064206}"/>
              </a:ext>
            </a:extLst>
          </p:cNvPr>
          <p:cNvSpPr txBox="1"/>
          <p:nvPr/>
        </p:nvSpPr>
        <p:spPr>
          <a:xfrm>
            <a:off x="0" y="4706637"/>
            <a:ext cx="2236763" cy="954107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4000" dirty="0"/>
              <a:t> </a:t>
            </a:r>
            <a:r>
              <a:rPr lang="he-IL" sz="3200" dirty="0"/>
              <a:t>שיעור 2</a:t>
            </a:r>
          </a:p>
          <a:p>
            <a:endParaRPr lang="he-IL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בחינת בגרות 2020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he-IL" sz="5400" b="1" dirty="0"/>
              <a:t>שאלה 12</a:t>
            </a:r>
            <a:endParaRPr lang="en-US" sz="54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מציין מיקום תוכן 1"/>
          <p:cNvPicPr>
            <a:picLocks noGrp="1" noChangeAspect="1"/>
          </p:cNvPicPr>
          <p:nvPr>
            <p:ph sz="quarter" idx="4"/>
          </p:nvPr>
        </p:nvPicPr>
        <p:blipFill rotWithShape="1">
          <a:blip r:embed="rId2"/>
          <a:srcRect l="18828" t="22652" r="18917" b="32354"/>
          <a:stretch/>
        </p:blipFill>
        <p:spPr>
          <a:xfrm>
            <a:off x="1083136" y="225288"/>
            <a:ext cx="10823952" cy="439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341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מציין מיקום תוכן 1"/>
          <p:cNvPicPr>
            <a:picLocks noGrp="1" noChangeAspect="1"/>
          </p:cNvPicPr>
          <p:nvPr>
            <p:ph sz="quarter" idx="4"/>
          </p:nvPr>
        </p:nvPicPr>
        <p:blipFill rotWithShape="1">
          <a:blip r:embed="rId2"/>
          <a:srcRect l="18828" t="22652" r="18917" b="32354"/>
          <a:stretch/>
        </p:blipFill>
        <p:spPr>
          <a:xfrm>
            <a:off x="49904" y="2002979"/>
            <a:ext cx="9213830" cy="424753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מלבן מעוגל 11"/>
          <p:cNvSpPr/>
          <p:nvPr/>
        </p:nvSpPr>
        <p:spPr>
          <a:xfrm>
            <a:off x="9028859" y="369040"/>
            <a:ext cx="2998629" cy="824146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2400" kern="0" dirty="0">
                <a:latin typeface="Calibri" panose="020F0502020204030204"/>
                <a:cs typeface="Arial" panose="020B0604020202020204" pitchFamily="34" charset="0"/>
              </a:rPr>
              <a:t>נבנה אוטומט מחסנית על הלוח</a:t>
            </a:r>
            <a:endParaRPr kumimoji="0" lang="he-IL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4" name="ענן 23"/>
          <p:cNvSpPr/>
          <p:nvPr/>
        </p:nvSpPr>
        <p:spPr>
          <a:xfrm>
            <a:off x="324429" y="3231619"/>
            <a:ext cx="2342111" cy="892809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dirty="0"/>
          </a:p>
          <a:p>
            <a:pPr lvl="0" algn="ctr">
              <a:defRPr/>
            </a:pPr>
            <a:r>
              <a:rPr lang="en-US" sz="1600" kern="0" dirty="0">
                <a:latin typeface="Calibri" panose="020F0502020204030204"/>
                <a:cs typeface="Arial" panose="020B0604020202020204" pitchFamily="34" charset="0"/>
              </a:rPr>
              <a:t>b</a:t>
            </a:r>
            <a:r>
              <a:rPr lang="he-IL" sz="1600" kern="0" dirty="0">
                <a:latin typeface="Calibri" panose="020F0502020204030204"/>
                <a:cs typeface="Arial" panose="020B0604020202020204" pitchFamily="34" charset="0"/>
              </a:rPr>
              <a:t> מפרידה בין כל שני רצפים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5" name="ענן 24"/>
          <p:cNvSpPr/>
          <p:nvPr/>
        </p:nvSpPr>
        <p:spPr>
          <a:xfrm>
            <a:off x="2093843" y="467973"/>
            <a:ext cx="2342111" cy="892809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dirty="0"/>
          </a:p>
          <a:p>
            <a:pPr lvl="0" algn="ctr">
              <a:defRPr/>
            </a:pPr>
            <a:r>
              <a:rPr lang="he-IL" sz="1600" kern="0" dirty="0">
                <a:latin typeface="Calibri" panose="020F0502020204030204"/>
                <a:cs typeface="Arial" panose="020B0604020202020204" pitchFamily="34" charset="0"/>
              </a:rPr>
              <a:t>שארית החלוקה של מספר ה-</a:t>
            </a:r>
            <a:r>
              <a:rPr lang="en-US" sz="1600" kern="0" dirty="0">
                <a:latin typeface="Calibri" panose="020F0502020204030204"/>
                <a:cs typeface="Arial" panose="020B0604020202020204" pitchFamily="34" charset="0"/>
              </a:rPr>
              <a:t>b</a:t>
            </a:r>
            <a:r>
              <a:rPr lang="he-IL" sz="1600" kern="0" dirty="0">
                <a:latin typeface="Calibri" panose="020F0502020204030204"/>
                <a:cs typeface="Arial" panose="020B0604020202020204" pitchFamily="34" charset="0"/>
              </a:rPr>
              <a:t>-ים ב- 3 היא 1.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6" name="ענן 25"/>
          <p:cNvSpPr/>
          <p:nvPr/>
        </p:nvSpPr>
        <p:spPr>
          <a:xfrm>
            <a:off x="61606" y="1015781"/>
            <a:ext cx="2342111" cy="892809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dirty="0"/>
          </a:p>
          <a:p>
            <a:pPr algn="ctr">
              <a:defRPr/>
            </a:pPr>
            <a:r>
              <a:rPr lang="he-IL" sz="1600" dirty="0"/>
              <a:t>מספר ה-</a:t>
            </a:r>
            <a:r>
              <a:rPr lang="en-US" sz="1600" dirty="0"/>
              <a:t>a</a:t>
            </a:r>
            <a:r>
              <a:rPr lang="he-IL" sz="1600" dirty="0"/>
              <a:t>-ים וה-</a:t>
            </a:r>
            <a:r>
              <a:rPr lang="en-US" sz="1600" dirty="0"/>
              <a:t>c</a:t>
            </a:r>
            <a:r>
              <a:rPr lang="he-IL" sz="1600" dirty="0"/>
              <a:t>-ים הוא אי-זוגי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" name="ענן 26"/>
          <p:cNvSpPr/>
          <p:nvPr/>
        </p:nvSpPr>
        <p:spPr>
          <a:xfrm>
            <a:off x="3739370" y="1217974"/>
            <a:ext cx="2342111" cy="892809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dirty="0"/>
          </a:p>
          <a:p>
            <a:pPr lvl="0" algn="ctr">
              <a:defRPr/>
            </a:pPr>
            <a:r>
              <a:rPr lang="he-IL" sz="1600" kern="0" dirty="0">
                <a:latin typeface="Calibri" panose="020F0502020204030204"/>
                <a:cs typeface="Arial" panose="020B0604020202020204" pitchFamily="34" charset="0"/>
              </a:rPr>
              <a:t>המלים מורכבות מרצפים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30" name="מחבר חץ ישר 29"/>
          <p:cNvCxnSpPr/>
          <p:nvPr/>
        </p:nvCxnSpPr>
        <p:spPr>
          <a:xfrm flipH="1">
            <a:off x="3101008" y="2002979"/>
            <a:ext cx="638362" cy="32375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מחבר ישר 31"/>
          <p:cNvCxnSpPr/>
          <p:nvPr/>
        </p:nvCxnSpPr>
        <p:spPr>
          <a:xfrm flipH="1">
            <a:off x="1485372" y="2772831"/>
            <a:ext cx="2544417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מחבר חץ ישר 33"/>
          <p:cNvCxnSpPr/>
          <p:nvPr/>
        </p:nvCxnSpPr>
        <p:spPr>
          <a:xfrm flipV="1">
            <a:off x="1816002" y="2996485"/>
            <a:ext cx="78605" cy="2028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מחבר חץ ישר 38"/>
          <p:cNvCxnSpPr/>
          <p:nvPr/>
        </p:nvCxnSpPr>
        <p:spPr>
          <a:xfrm flipH="1">
            <a:off x="1855305" y="1360782"/>
            <a:ext cx="756565" cy="9656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מחבר חץ ישר 41"/>
          <p:cNvCxnSpPr/>
          <p:nvPr/>
        </p:nvCxnSpPr>
        <p:spPr>
          <a:xfrm>
            <a:off x="861135" y="1840097"/>
            <a:ext cx="634350" cy="49334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תרשים זרימה: מסיים 42">
            <a:extLst>
              <a:ext uri="{FF2B5EF4-FFF2-40B4-BE49-F238E27FC236}">
                <a16:creationId xmlns:a16="http://schemas.microsoft.com/office/drawing/2014/main" id="{582F3B17-6891-4A2A-BE13-6C3615478511}"/>
              </a:ext>
            </a:extLst>
          </p:cNvPr>
          <p:cNvSpPr/>
          <p:nvPr/>
        </p:nvSpPr>
        <p:spPr>
          <a:xfrm>
            <a:off x="8700029" y="3625321"/>
            <a:ext cx="1676459" cy="527450"/>
          </a:xfrm>
          <a:prstGeom prst="flowChartTerminator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רצף אחד: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n=1,k=1</a:t>
            </a:r>
            <a:endParaRPr lang="he-IL" sz="20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45" name="מחבר חץ ישר 44"/>
          <p:cNvCxnSpPr/>
          <p:nvPr/>
        </p:nvCxnSpPr>
        <p:spPr>
          <a:xfrm>
            <a:off x="8216348" y="3884207"/>
            <a:ext cx="48368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תרשים זרימה: מסיים 45">
            <a:extLst>
              <a:ext uri="{FF2B5EF4-FFF2-40B4-BE49-F238E27FC236}">
                <a16:creationId xmlns:a16="http://schemas.microsoft.com/office/drawing/2014/main" id="{582F3B17-6891-4A2A-BE13-6C3615478511}"/>
              </a:ext>
            </a:extLst>
          </p:cNvPr>
          <p:cNvSpPr/>
          <p:nvPr/>
        </p:nvSpPr>
        <p:spPr>
          <a:xfrm>
            <a:off x="9028859" y="1683026"/>
            <a:ext cx="3161553" cy="1556807"/>
          </a:xfrm>
          <a:prstGeom prst="flowChartTerminator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 רצפים</a:t>
            </a:r>
          </a:p>
          <a:p>
            <a:pPr algn="ctr"/>
            <a:r>
              <a:rPr lang="he-IL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ברצף הראשון</a:t>
            </a:r>
            <a:r>
              <a:rPr lang="en-US" sz="2000" dirty="0" err="1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abbbbc</a:t>
            </a:r>
            <a:r>
              <a:rPr lang="en-US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endParaRPr lang="he-IL" sz="20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n=1,k=4</a:t>
            </a:r>
            <a:endParaRPr lang="he-IL" sz="20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ברצף השני </a:t>
            </a:r>
            <a:r>
              <a:rPr lang="en-US" sz="2000" dirty="0" err="1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aaabccc</a:t>
            </a:r>
            <a:endParaRPr lang="he-IL" sz="20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n=3,k=1</a:t>
            </a:r>
            <a:endParaRPr lang="he-IL" sz="20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48" name="מחבר חץ ישר 47"/>
          <p:cNvCxnSpPr/>
          <p:nvPr/>
        </p:nvCxnSpPr>
        <p:spPr>
          <a:xfrm flipV="1">
            <a:off x="7580243" y="3199293"/>
            <a:ext cx="1351722" cy="52456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ענן 48"/>
          <p:cNvSpPr/>
          <p:nvPr/>
        </p:nvSpPr>
        <p:spPr>
          <a:xfrm>
            <a:off x="4962167" y="109521"/>
            <a:ext cx="2342111" cy="892809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dirty="0"/>
          </a:p>
          <a:p>
            <a:pPr lvl="0" algn="ctr">
              <a:defRPr/>
            </a:pPr>
            <a:r>
              <a:rPr lang="he-IL" sz="1600" kern="0" dirty="0">
                <a:latin typeface="Calibri" panose="020F0502020204030204"/>
                <a:cs typeface="Arial" panose="020B0604020202020204" pitchFamily="34" charset="0"/>
              </a:rPr>
              <a:t>כלומר:</a:t>
            </a:r>
          </a:p>
          <a:p>
            <a:pPr lvl="0" algn="ctr">
              <a:defRPr/>
            </a:pPr>
            <a:r>
              <a:rPr lang="en-US" sz="1600" kern="0" dirty="0">
                <a:latin typeface="Calibri" panose="020F0502020204030204"/>
                <a:cs typeface="Arial" panose="020B0604020202020204" pitchFamily="34" charset="0"/>
              </a:rPr>
              <a:t>b=1,4,7,10…</a:t>
            </a:r>
            <a:endParaRPr lang="he-IL" sz="1600" kern="0" dirty="0">
              <a:latin typeface="Calibri" panose="020F0502020204030204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51" name="מחבר ישר 50"/>
          <p:cNvCxnSpPr/>
          <p:nvPr/>
        </p:nvCxnSpPr>
        <p:spPr>
          <a:xfrm>
            <a:off x="6409188" y="4014174"/>
            <a:ext cx="5614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מחבר ישר 52"/>
          <p:cNvCxnSpPr/>
          <p:nvPr/>
        </p:nvCxnSpPr>
        <p:spPr>
          <a:xfrm>
            <a:off x="7123043" y="4014174"/>
            <a:ext cx="5614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חץ: למטה 28">
            <a:extLst>
              <a:ext uri="{FF2B5EF4-FFF2-40B4-BE49-F238E27FC236}">
                <a16:creationId xmlns:a16="http://schemas.microsoft.com/office/drawing/2014/main" id="{E9B092A6-0BEB-4E63-8F4D-94FE2C0B1D68}"/>
              </a:ext>
            </a:extLst>
          </p:cNvPr>
          <p:cNvSpPr/>
          <p:nvPr/>
        </p:nvSpPr>
        <p:spPr>
          <a:xfrm>
            <a:off x="3023326" y="3773481"/>
            <a:ext cx="1763163" cy="828681"/>
          </a:xfrm>
          <a:prstGeom prst="downArrow">
            <a:avLst>
              <a:gd name="adj1" fmla="val 74015"/>
              <a:gd name="adj2" fmla="val 51594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נתבונן בדוגמאות</a:t>
            </a:r>
          </a:p>
        </p:txBody>
      </p:sp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4" grpId="0" animBg="1"/>
      <p:bldP spid="25" grpId="0" animBg="1"/>
      <p:bldP spid="26" grpId="0" animBg="1"/>
      <p:bldP spid="27" grpId="0" animBg="1"/>
      <p:bldP spid="43" grpId="0" animBg="1"/>
      <p:bldP spid="46" grpId="0" animBg="1"/>
      <p:bldP spid="49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תמונה 21"/>
          <p:cNvPicPr>
            <a:picLocks noChangeAspect="1"/>
          </p:cNvPicPr>
          <p:nvPr/>
        </p:nvPicPr>
        <p:blipFill rotWithShape="1">
          <a:blip r:embed="rId2"/>
          <a:srcRect l="6814" t="24117" r="51389" b="23418"/>
          <a:stretch/>
        </p:blipFill>
        <p:spPr>
          <a:xfrm>
            <a:off x="1093510" y="1058617"/>
            <a:ext cx="9016224" cy="499471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4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ענן 7"/>
          <p:cNvSpPr/>
          <p:nvPr/>
        </p:nvSpPr>
        <p:spPr>
          <a:xfrm>
            <a:off x="4964760" y="159512"/>
            <a:ext cx="2342111" cy="892809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dirty="0"/>
          </a:p>
          <a:p>
            <a:pPr algn="ctr">
              <a:defRPr/>
            </a:pPr>
            <a:r>
              <a:rPr lang="he-IL" sz="1600" b="1" dirty="0"/>
              <a:t>מספר ה-</a:t>
            </a:r>
            <a:r>
              <a:rPr lang="en-US" sz="1600" b="1" dirty="0"/>
              <a:t>a</a:t>
            </a:r>
            <a:r>
              <a:rPr lang="he-IL" sz="1600" b="1" dirty="0"/>
              <a:t>-ים אי- זוגי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9" name="חץ למטה 8"/>
          <p:cNvSpPr/>
          <p:nvPr/>
        </p:nvSpPr>
        <p:spPr>
          <a:xfrm>
            <a:off x="5947677" y="1041685"/>
            <a:ext cx="197895" cy="504968"/>
          </a:xfrm>
          <a:prstGeom prst="downArrow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2" name="ענן 11"/>
          <p:cNvSpPr/>
          <p:nvPr/>
        </p:nvSpPr>
        <p:spPr>
          <a:xfrm>
            <a:off x="8924026" y="4031605"/>
            <a:ext cx="2857160" cy="1247774"/>
          </a:xfrm>
          <a:prstGeom prst="cloud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dirty="0"/>
          </a:p>
          <a:p>
            <a:pPr algn="ctr">
              <a:defRPr/>
            </a:pPr>
            <a:r>
              <a:rPr lang="he-IL" sz="1600" b="1" dirty="0"/>
              <a:t>שארית החלוקה של מספר ה-</a:t>
            </a:r>
            <a:r>
              <a:rPr lang="en-US" sz="1600" b="1" dirty="0"/>
              <a:t>b</a:t>
            </a:r>
            <a:r>
              <a:rPr lang="he-IL" sz="1600" b="1" dirty="0"/>
              <a:t>-ים ב-3 שווה ל-1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3" name="חץ למטה 12"/>
          <p:cNvSpPr/>
          <p:nvPr/>
        </p:nvSpPr>
        <p:spPr>
          <a:xfrm>
            <a:off x="9411842" y="1171507"/>
            <a:ext cx="197895" cy="504968"/>
          </a:xfrm>
          <a:prstGeom prst="downArrow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4" name="ענן 13"/>
          <p:cNvSpPr/>
          <p:nvPr/>
        </p:nvSpPr>
        <p:spPr>
          <a:xfrm>
            <a:off x="-43679" y="1580620"/>
            <a:ext cx="2342111" cy="892809"/>
          </a:xfrm>
          <a:prstGeom prst="cloud">
            <a:avLst/>
          </a:prstGeom>
          <a:solidFill>
            <a:srgbClr val="8DD3D7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dirty="0"/>
          </a:p>
          <a:p>
            <a:pPr algn="ctr">
              <a:defRPr/>
            </a:pPr>
            <a:r>
              <a:rPr lang="he-IL" sz="1600" b="1" dirty="0"/>
              <a:t>תחילת רצף חדש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5" name="ענן 14"/>
          <p:cNvSpPr/>
          <p:nvPr/>
        </p:nvSpPr>
        <p:spPr>
          <a:xfrm>
            <a:off x="8420239" y="560374"/>
            <a:ext cx="2342111" cy="892809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dirty="0"/>
          </a:p>
          <a:p>
            <a:pPr algn="ctr">
              <a:defRPr/>
            </a:pPr>
            <a:r>
              <a:rPr lang="he-IL" sz="1600" b="1" dirty="0"/>
              <a:t>מספר ה-</a:t>
            </a:r>
            <a:r>
              <a:rPr lang="en-US" sz="1600" b="1" dirty="0"/>
              <a:t>a</a:t>
            </a:r>
            <a:r>
              <a:rPr lang="he-IL" sz="1600" b="1" dirty="0"/>
              <a:t>-ים זוגי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6" name="ענן 15"/>
          <p:cNvSpPr/>
          <p:nvPr/>
        </p:nvSpPr>
        <p:spPr>
          <a:xfrm>
            <a:off x="-242737" y="4547064"/>
            <a:ext cx="2342111" cy="892809"/>
          </a:xfrm>
          <a:prstGeom prst="cloud">
            <a:avLst/>
          </a:prstGeom>
          <a:solidFill>
            <a:srgbClr val="6CF0FF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dirty="0"/>
          </a:p>
          <a:p>
            <a:pPr algn="ctr">
              <a:defRPr/>
            </a:pPr>
            <a:r>
              <a:rPr lang="he-IL" sz="1600" b="1" dirty="0"/>
              <a:t>מספר ה-</a:t>
            </a:r>
            <a:r>
              <a:rPr lang="en-US" sz="1600" b="1" dirty="0"/>
              <a:t>c</a:t>
            </a:r>
            <a:r>
              <a:rPr lang="he-IL" sz="1600" b="1" dirty="0"/>
              <a:t>-ים שווה למספר ה-</a:t>
            </a:r>
            <a:r>
              <a:rPr lang="en-US" sz="1600" b="1" dirty="0"/>
              <a:t>a</a:t>
            </a:r>
            <a:r>
              <a:rPr lang="he-IL" sz="1600" b="1" dirty="0"/>
              <a:t>-ים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7" name="מחבר חץ ישר 6"/>
          <p:cNvCxnSpPr/>
          <p:nvPr/>
        </p:nvCxnSpPr>
        <p:spPr>
          <a:xfrm flipH="1" flipV="1">
            <a:off x="4678017" y="3883379"/>
            <a:ext cx="4499850" cy="45155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חץ ישר 17"/>
          <p:cNvCxnSpPr/>
          <p:nvPr/>
        </p:nvCxnSpPr>
        <p:spPr>
          <a:xfrm>
            <a:off x="1683026" y="2239617"/>
            <a:ext cx="416348" cy="371061"/>
          </a:xfrm>
          <a:prstGeom prst="straightConnector1">
            <a:avLst/>
          </a:prstGeom>
          <a:ln w="76200">
            <a:solidFill>
              <a:srgbClr val="8DD3D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>
          <a:xfrm flipV="1">
            <a:off x="795130" y="4015409"/>
            <a:ext cx="543340" cy="531655"/>
          </a:xfrm>
          <a:prstGeom prst="straightConnector1">
            <a:avLst/>
          </a:prstGeom>
          <a:ln w="76200">
            <a:solidFill>
              <a:srgbClr val="6CF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ענן 16"/>
          <p:cNvSpPr/>
          <p:nvPr/>
        </p:nvSpPr>
        <p:spPr>
          <a:xfrm>
            <a:off x="8263467" y="2317918"/>
            <a:ext cx="3329715" cy="1247774"/>
          </a:xfrm>
          <a:prstGeom prst="cloud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endParaRPr lang="he-IL" sz="140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Arial" panose="020B0604020202020204" pitchFamily="34" charset="0"/>
              </a:rPr>
              <a:t>לא צריכים לספור(להשוות)</a:t>
            </a:r>
            <a:r>
              <a:rPr kumimoji="0" lang="he-IL" sz="14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Arial" panose="020B0604020202020204" pitchFamily="34" charset="0"/>
              </a:rPr>
              <a:t> את מספר המופעים של </a:t>
            </a:r>
            <a:r>
              <a:rPr kumimoji="0" lang="en-US" sz="14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Arial" panose="020B0604020202020204" pitchFamily="34" charset="0"/>
              </a:rPr>
              <a:t>b </a:t>
            </a:r>
            <a:r>
              <a:rPr kumimoji="0" lang="he-IL" sz="1400" b="1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Arial" panose="020B0604020202020204" pitchFamily="34" charset="0"/>
              </a:rPr>
              <a:t> , לכן המחסנית נשארת ללא שינוי</a:t>
            </a:r>
            <a:endParaRPr kumimoji="0" lang="he-IL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19" name="מחבר חץ ישר 18"/>
          <p:cNvCxnSpPr/>
          <p:nvPr/>
        </p:nvCxnSpPr>
        <p:spPr>
          <a:xfrm flipH="1" flipV="1">
            <a:off x="6028267" y="2610678"/>
            <a:ext cx="2391974" cy="22478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 flipH="1">
            <a:off x="7428089" y="2987865"/>
            <a:ext cx="1144553" cy="42137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154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בחינת בגרות 2019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he-IL" sz="5400" b="1" dirty="0"/>
              <a:t>שאלה 11</a:t>
            </a:r>
            <a:endParaRPr lang="en-US" sz="54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574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 rotWithShape="1">
          <a:blip r:embed="rId2"/>
          <a:srcRect l="10286" t="35869" r="16685" b="13043"/>
          <a:stretch/>
        </p:blipFill>
        <p:spPr>
          <a:xfrm>
            <a:off x="26510" y="-211230"/>
            <a:ext cx="9501808" cy="5485595"/>
          </a:xfrm>
          <a:prstGeom prst="rect">
            <a:avLst/>
          </a:prstGeom>
        </p:spPr>
      </p:pic>
      <p:sp>
        <p:nvSpPr>
          <p:cNvPr id="7" name="ענן 6"/>
          <p:cNvSpPr/>
          <p:nvPr/>
        </p:nvSpPr>
        <p:spPr>
          <a:xfrm>
            <a:off x="4373218" y="-38699"/>
            <a:ext cx="4810539" cy="2106292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algn="ctr">
              <a:defRPr/>
            </a:pPr>
            <a:r>
              <a:rPr lang="en-US" sz="1600" b="1" dirty="0"/>
              <a:t> L1   </a:t>
            </a:r>
            <a:r>
              <a:rPr lang="he-IL" sz="1600" b="1" dirty="0"/>
              <a:t>שפה רגולרית</a:t>
            </a:r>
            <a:endParaRPr lang="he-IL" sz="1600" b="1" kern="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600" b="1" dirty="0"/>
              <a:t>n </a:t>
            </a:r>
            <a:r>
              <a:rPr lang="he-IL" sz="1600" b="1" dirty="0"/>
              <a:t> תלוי ב-</a:t>
            </a:r>
            <a:r>
              <a:rPr lang="en-US" sz="1600" b="1" dirty="0" err="1"/>
              <a:t>i</a:t>
            </a:r>
            <a:r>
              <a:rPr lang="he-IL" sz="1600" b="1" dirty="0"/>
              <a:t>. יש 3 אפשרויות ל- </a:t>
            </a:r>
            <a:r>
              <a:rPr lang="en-US" sz="1600" b="1" dirty="0"/>
              <a:t>n</a:t>
            </a:r>
            <a:r>
              <a:rPr lang="he-IL" sz="1600" b="1" dirty="0"/>
              <a:t> שהן :0,1,2 ולכן ניתן לבנות עבור השפה </a:t>
            </a:r>
            <a:r>
              <a:rPr lang="he-IL" sz="1600" b="1" dirty="0" err="1"/>
              <a:t>אס"ד</a:t>
            </a:r>
            <a:r>
              <a:rPr lang="he-IL" sz="1600" b="1" dirty="0"/>
              <a:t> שינוע בין 3 המצבים. </a:t>
            </a:r>
            <a:endParaRPr kumimoji="0" lang="he-IL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9" name="מחבר חץ ישר 8"/>
          <p:cNvCxnSpPr/>
          <p:nvPr/>
        </p:nvCxnSpPr>
        <p:spPr>
          <a:xfrm flipH="1">
            <a:off x="3326296" y="675861"/>
            <a:ext cx="781878" cy="15902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73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32464</TotalTime>
  <Words>1085</Words>
  <Application>Microsoft Office PowerPoint</Application>
  <PresentationFormat>מסך רחב</PresentationFormat>
  <Paragraphs>149</Paragraphs>
  <Slides>19</Slides>
  <Notes>6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Varela Round</vt:lpstr>
      <vt:lpstr>ערכת נושא Office</vt:lpstr>
      <vt:lpstr>מערכת שידורים לאומית</vt:lpstr>
      <vt:lpstr>אוטומט מחסנית מדעי המחשב - מודלים חישוביים</vt:lpstr>
      <vt:lpstr>מה נלמד היום </vt:lpstr>
      <vt:lpstr>בחינת בגרות 2020</vt:lpstr>
      <vt:lpstr>מצגת של PowerPoint‏</vt:lpstr>
      <vt:lpstr>מצגת של PowerPoint‏</vt:lpstr>
      <vt:lpstr>מצגת של PowerPoint‏</vt:lpstr>
      <vt:lpstr>בחינת בגרות 2019</vt:lpstr>
      <vt:lpstr>מצגת של PowerPoint‏</vt:lpstr>
      <vt:lpstr>מצגת של PowerPoint‏</vt:lpstr>
      <vt:lpstr>הפסקה 10 דקות</vt:lpstr>
      <vt:lpstr>מצגת של PowerPoint‏</vt:lpstr>
      <vt:lpstr>מצגת של PowerPoint‏</vt:lpstr>
      <vt:lpstr>בחינת בגרות 2018</vt:lpstr>
      <vt:lpstr>מצגת של PowerPoint‏</vt:lpstr>
      <vt:lpstr> L = {a2bkan / n&gt;0,k &gt; 0,n&lt;k}</vt:lpstr>
      <vt:lpstr>אוטומט מחסנית</vt:lpstr>
      <vt:lpstr>בהצלחה בבחינות הבגרות 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ענת</cp:lastModifiedBy>
  <cp:revision>273</cp:revision>
  <dcterms:created xsi:type="dcterms:W3CDTF">2020-03-15T19:13:03Z</dcterms:created>
  <dcterms:modified xsi:type="dcterms:W3CDTF">2020-08-01T15:58:47Z</dcterms:modified>
</cp:coreProperties>
</file>