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257" r:id="rId2"/>
    <p:sldId id="262" r:id="rId3"/>
    <p:sldId id="263" r:id="rId4"/>
    <p:sldId id="288" r:id="rId5"/>
    <p:sldId id="363" r:id="rId6"/>
    <p:sldId id="384" r:id="rId7"/>
    <p:sldId id="418" r:id="rId8"/>
    <p:sldId id="367" r:id="rId9"/>
    <p:sldId id="386" r:id="rId10"/>
    <p:sldId id="385" r:id="rId11"/>
    <p:sldId id="387" r:id="rId12"/>
    <p:sldId id="353" r:id="rId13"/>
    <p:sldId id="391" r:id="rId14"/>
    <p:sldId id="355" r:id="rId15"/>
    <p:sldId id="393" r:id="rId16"/>
    <p:sldId id="394" r:id="rId17"/>
    <p:sldId id="395" r:id="rId18"/>
    <p:sldId id="396" r:id="rId19"/>
    <p:sldId id="390" r:id="rId20"/>
    <p:sldId id="392" r:id="rId21"/>
    <p:sldId id="398" r:id="rId22"/>
    <p:sldId id="397" r:id="rId23"/>
    <p:sldId id="399" r:id="rId24"/>
    <p:sldId id="400" r:id="rId25"/>
    <p:sldId id="401" r:id="rId26"/>
    <p:sldId id="402" r:id="rId27"/>
    <p:sldId id="405" r:id="rId28"/>
    <p:sldId id="404" r:id="rId29"/>
    <p:sldId id="403" r:id="rId30"/>
    <p:sldId id="303" r:id="rId31"/>
    <p:sldId id="373" r:id="rId32"/>
    <p:sldId id="417" r:id="rId33"/>
    <p:sldId id="407" r:id="rId34"/>
    <p:sldId id="388" r:id="rId35"/>
    <p:sldId id="389" r:id="rId36"/>
    <p:sldId id="406" r:id="rId37"/>
    <p:sldId id="411" r:id="rId38"/>
    <p:sldId id="408" r:id="rId39"/>
    <p:sldId id="412" r:id="rId40"/>
    <p:sldId id="413" r:id="rId41"/>
    <p:sldId id="416" r:id="rId42"/>
    <p:sldId id="414" r:id="rId43"/>
    <p:sldId id="415" r:id="rId44"/>
    <p:sldId id="419" r:id="rId45"/>
    <p:sldId id="291" r:id="rId4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1A4AB"/>
    <a:srgbClr val="92D050"/>
    <a:srgbClr val="12B4BC"/>
    <a:srgbClr val="E7E7EA"/>
    <a:srgbClr val="CBCCD2"/>
    <a:srgbClr val="E6E7F0"/>
    <a:srgbClr val="B4C7E7"/>
    <a:srgbClr val="E9EBF5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89" autoAdjust="0"/>
    <p:restoredTop sz="83666" autoAdjust="0"/>
  </p:normalViewPr>
  <p:slideViewPr>
    <p:cSldViewPr snapToGrid="0" snapToObjects="1">
      <p:cViewPr varScale="1">
        <p:scale>
          <a:sx n="90" d="100"/>
          <a:sy n="90" d="100"/>
        </p:scale>
        <p:origin x="1548" y="8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29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7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1:45.7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 1 0,'-17'18'219,"34"-18"-203,0 0-1,0 0 1,1 0-16,-1 0 16,0 0-1,0 0 32,17 0-31,-16 0-1,-1 0 17,17 0-17,-17 0 1,0 0 15,1 0 16,-1 0-31,0 0 15,0 0 16,0 0-32,18 0 32,-18 0-31,0 0 0,17 0 30,-17 0-30,1 0 0,-1 0-1,17 0 63,-17 0 32,0 0-79,1 0 0,-1 0-15,0 0-16,0 0 31,-17 17 0,34-17 1,-17 0-17,1 0 1,-1 0 0,17 17 30,-17-17-14,0 0 77,18 0 16,-18 0-62,0 0-17,0 0 33,0 0-33,1 0 1,-1 0 0,0 17 203,-17-34-172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06.87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 0,'17'-18'93,"-17"18"-93,17 0 16,0 0 0,17 0-1,-17 0-15,1 0 16,-1 0-16,-17 18 15,17-1-15,0-17 16,0 17 0,0-17 31,1 0-32,-1 0 1,0 0 62,0 0-62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11.88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1 206 0,'18'-17'62,"-1"0"17,17 17-64,-17 0 1,0 0-1,-17 0 1,35 0 0,-18 0-16,0 0 31,0 0-31,18 0 0,-18 0 16,0-17-1,0 17 1,17 0-16,-16 0 15,-1 0 1,0-35 0,0 35-16,0 0 15,0 0-15,18 0 32,-18 0-32,0 0 0,17-17 31,-16 17 0,16 0-31,0 0 16,-17 0-1,0-17-15,18 17 47,-18 0-31,0 0-16,0 0 15,18-17-15,-18 17 16,-17 0 0,17 0-16,17 0 15,-17 0-15,1 0 16,16-34-16,-17 34 16,0 0-1,0 0 1,1 0-1,-1 0-15,0 0 16,0-18 15,17 18 1,-16 0-17,16 0-15,-17 0 0,0 0 16,-17 0-1,17 0-15,1 0 32,-1 0-17,0 0-15,0 0 0,0 0 32,17 0-17,-16 0 1,-1 0-1,0 0-15,17 0 16,1-17 93,-1 17 251,-17 0-313,-17 17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13.67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0,'0'17'47,"52"-17"-31,-35 0-1,34 0-15,-16 0 0,-1 0 16,0 0 0,-16 0-16,16 0 15,-34 0-15,34 0 16,-17 0-16,35 0 15,-35 0-15,17 0 16,18 0-16,-35 0 16,52 0-16,-35 0 15,0 0 1,-17 0 0,18 0-16,-18 0 15,0 0-15,0 0 0,0 0 16,1 0-1,-1 0-15,0 0 16,17 0-16,-34 0 0,17 0 16,1 0-16,33 0 15,-34 0 1,0 0-16,18 0 0,-35 0 16,17 0-16,0 0 15,17 0 1,-16 0-16,-1 0 15,0 0 1,17 0-16,-17 0 16,1 0-1,-1 0-15,17 0 16,-17 0-16,-17 0 16,34 0-16,-16 0 15,-1 0-15,0 0 16,17 0-16,-17 0 47,1 0-32,16 0 1,-17 0 0,0 0 30,0 0 1,-17-17 156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15.19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39 0,'34'0'16,"-17"0"0,1 0-1,16 0-15,-17 0 16,0 0 0,0 0-16,1 0 15,-1 0-15,17 0 31,0 0-15,-16 0-16,-1 0 16,0 0-16,17 0 15,-17 0 1,1 0-16,16 0 16,-17 0-16,-17-17 15,17 17-15,0 0 0,18 0 16,-18 0-16,0 0 15,34-18-15,-33 18 32,16 0-17,-17 0-15,0 0 16,35 0-16,-35 0 0,0 0 16,17 0-16,-16 0 31,-1 0-16,0 0-15,0 0 16,0 0-16,0 0 16,1 0-16,16 0 15,-17 0-15,0 0 0,18 0 47,-18 0-47,0 0 16,0 0-16,52 0 15,-18 0-15,-34 0 16,0 0-16,-34 18 234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16.24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0,'17'0'0,"0"0"16,0 0-1,35 0 1,-35 0 0,0 0-16,18 0 15,-35 0-15,17 0 16,0 0-16,17 0 15,-17 0-15,1 0 16,-1 0-16,0 0 16,0 0-1,0 0-15,0 0 0,18 0 32,-18 0-32,0 0 31,17 0-16,-16 0 1,-1 0 0,0 0-1,0 0 32,0 0 0,-34 17 125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17.60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 0,'17'17'0,"18"-17"31,-18 0-31,0 0 16,0 0-16,18 0 15,-35 0 1,17 0-16,0 0 16,17 0-1,-17 0 1,1 0-16,-1 0 31,0 0-15,0 0-1,0 0 17,0 0-32,18 0 15,-18 0 32,0-17-16,0 17 1,0 0-17,0 0 1,1 0-16,-1 0 31,0 0 47,0-17-78,0 17 110,-17 17 30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22.53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0 120 0,'17'0'63,"1"0"-63,-1 0 15,0 0-15,0 0 16,0 0 0,0 0-16,1 0 0,16 0 31,0 0-31,1 0 15,-18 0-15,34 0 16,-34 0-16,1 0 16,50 0-16,-16 0 15,-18 0-15,0 0 16,18 0-16,-1 0 16,-34 0-16,18 0 15,-1 0-15,0-17 16,18 17-16,-35 0 15,0 0-15,35-17 16,-35 17-16,0 0 16,35 0-1,-35 0-15,17-17 16,0 17-16,1 0 16,-1 0-16,0 0 15,18 0-15,-1 0 16,18 0-16,0 0 15,-52 0-15,0 0 16,52 0-16,-69 0 16,17 0-16,17 0 0,-17 0 15,0 0 1,1 0 0,-1 0-1,0 0 1,0 0-16,0 0 15,0 0-15,1 0 16,16-17-16,0 17 31,-17 0-31,0 0 16,1 0 0,16 0-16,0-35 15,-17 18 48,1 17-32,-1 0-31,0 0 0,0 0 16,17 0-1,-51 17 126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24.49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0 130 0,'0'-18'94,"17"18"-78,17 0-16,1 0 15,-18 0 1,52 0-16,-1 0 15,-51 0 1,35 0-16,-1 0 0,-16 0 16,16 0-16,-17 0 0,1 0 15,-1 0-15,-17 0 16,0 0-16,18 0 16,16 0-16,-34 0 31,35 0-31,-35 0 0,17 0 0,1 0 31,-18 0-31,34 0 16,-33 0-16,-1 0 15,34 0-15,-34 0 16,18 0 0,-18 0-16,0 0 15,0 0-15,17 0 16,-16 0-1,33 0-15,-34 0 16,0 0-16,35 0 16,-35 0-1,0 0-15,18 0 16,-18 0-16,0 0 16,0 0-16,0 0 15,0 0-15,1-18 16,-1 18-1,17 0-15,-17 0 16,0 0 0,1-17-1,-18 0-15,17 17 16,0-17 0,0 17-16,0 0 15,18 0-15,-35 0 16,17 0-1,0 0 1,17 0-16,-17 0 0,0 0 16,1 0-1,-1 0 1,0-18 0,0 18 15,0 0 0,18 0-31,-18 0 0,0 0 47,0-18 15,-34 36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27.01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0 110 0,'0'-17'32,"17"17"15,0-17-32,0 17 16,0 0-15,18 0-16,-1 0 16,-17 0-1,17 0-15,1 0 0,-1 0 16,0 0 0,1 0-1,-1 0-15,0 0 0,-16 0 16,-1 0-16,17 0 15,-17 0-15,0 0 16,35 0-16,-35 0 16,34 0-16,-16 0 15,-18 0 1,17 0-16,-17 0 0,1 0 16,33 0-16,-17 0 0,1 0 15,-1 0-15,18 0 31,-35 0-31,0 0 16,34 0-16,-33 0 16,-1 0-1,34 0-15,-34 0 16,0 0-16,35 0 16,-35 0-16,-17 0 15,34 0-15,-16 0 16,-1 0-16,0 0 15,17 0-15,1 0 16,-35 0-16,51 0 0,-34 0 16,0 0-16,18 0 15,-1 0 1,-17 0-16,0 0 16,1 0-16,16 0 15,-17 0-15,0 0 31,0 0-31,1 0 16,16 0 0,-17 0-1,0 0 1,0 0-16,0 0 31,-17 0-15,0 17 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28.84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85 0,'0'0'62,"17"-17"-46,0 17 31,0-17-32,1 17 1,-1-17-16,0 17 15,0 0 1,17 0-16,-16 0 16,16 0-1,-17 0-15,0 0 0,17 0 32,-16 0-32,-1 0 15,17 0-15,0 0 16,-16 0-16,16 0 15,-17-17 17,0 17-17,0-17 1,18 17 46,-35 0-30,17 0-17,0 0 1,-17 17 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1:48.21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68 0,'-34'-17'141,"34"0"-110,17 0-15,0 17 30,0-17-46,0 17 16,0 0 0,0 0-16,1 0 15,-1 0 1,0 0 0,0 0-1,0 0 1,18 0-1,-18 0 1,0 0 15,17 0-31,-17 0 47,1 0-31,-1 0-16,0 0 15,0 0-15,0 0 16,0 0-16,18 0 16,-1 0-1,-17 0 1,0 0-16,1 0 16,-1 0 15,0 0-16,17 0 17,-17 0-32,1 0 31,16 0-15,-17 0-1,0 0 1,0 0 15,0 0-31,1 0 16,-1 0-1,0 0 1,34 0 31,-33 0-32,-18 0-15,34 0 47,-17 0 0,0 0 0,0 0 187,18 0-202,-52 17 93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29.97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92 0,'-34'0'47,"34"-17"-31,17 0-1,17 0 1,-16-1 0,-1 18-1,-17 0 1,51 0-16,-34 0 16,1 0-16,-1 0 15,0 0-15,0 0 16,0 0-1,0 0 1,1 0-16,16-17 16,-17 17 15,0 0 0,0 0-15,1 0 46,-1 0-62,0 0 16,17 0 0,-17 0-1,-34 17 63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30.83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27 0,'0'-18'31,"17"18"-31,0 0 16,0 0-16,0 0 16,35 0-16,-35 0 0,17 0 31,-17 0-16,1 0 1,-1 0-16,17 0 16,-17 0-1,-17 0-15,17 0 16,18 0 0,-18 0-16,0 0 15,0 0 1,0 0-1,1 0 1,-1 0 31,-17 35 47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51.97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0,'17'0'78,"0"0"16,1 0-79,-1 0 1,-17 18-16,17-18 31,0 0-15,17 0-1,-16 0-15,-1 0 16,0 0 0,0 0-1,0 0-15,0 0 16,1 0 0,-1 0-16,0 0 15,0 0 1,0 0-16,0 0 15,1 0-15,-1 0 16,0 0-16,-17 17 16,17-17-16,0 0 15,0 0-15,1 0 16,-1 0-16,0 0 16,0 0-1,0 0 1,18 34-16,-18-34 15,0 0 1,0 0-16,0 0 0,0 0 16,0 0-1,1 0-15,-1 0 16,17 0-16,-17 0 31,0 0-15,18 0-16,-18 0 0,0 0 15,0 17-15,0-17 16,1 0-16,-1 0 31,0 0-15,0 0-16,0 0 16,0 0-1,1-17 1,16 17 15,-17 0-31,0 0 16,0-17 15,-17 17-15,35 0-16,-18 0 15,0 0 1,17 0-1,-16 0-15,-1 0 32,17 0-1,-17 0 0,0 0-31,0 0 31,1 0-15,-1 0 0,0 0-1,0 0 17,0 0-1,0 0-31,1 0 15,-36 34 157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53.47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0,'34'0'16,"0"0"15,-34 18-15,17-18-1,1 0 1,-1 0-16,0 0 16,0 0-16,0 0 15,18 17 1,-18-17 0,0 0-16,17 0 15,-17 0 1,1 0-16,-1 17 15,17-17-15,-17 0 16,18 0-16,-18 0 16,0 0-16,34 34 15,-33-34 1,16 0-16,-17 0 16,17 0-16,-17 17 15,1-17-15,-1 0 16,34 0 15,-34 0-31,18 0 0,-18 0 16,0 18-16,0-18 15,18 0 1,-18 0 0,34 0-16,-34 0 15,-17 0 1,18 0-16,16 0 15,-17 0 1,0 0-16,0 0 16,18 0-1,-18 0 1,0 0 0,17 0-1,-16 0 1,-1 0-1,0 0 1,0 0 0,0 0-16,0 0 31,0 0 0,18 0-15,-18 0 15,0 0-15,-17 17-16,34-17 47,-16 17-32,-36-34 63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55.19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 53 0,'-17'-34'31,"34"16"-15,0 18 0,17 0-1,1 0 1,-18 0-16,34 0 0,-33 0 15,-1 0-15,0 0 0,0 0 16,0 18-16,0-18 31,35 0-31,-18 17 16,1 0-16,-18-17 16,0 0-16,34 0 15,-16 0 1,-1 0-16,0 0 15,-16 0-15,16 0 16,-17 0-16,-17 17 16,17-17-16,17 0 15,-16 0-15,-1 0 16,0 0-16,17 0 16,-17 0-1,1 17 1,16-17-16,0 17 0,-17-17 15,18 0-15,-18 0 47,0 0-31,17 0 15,-16 0-31,-1 0 16,0 0-1,-17 0-15,17 0 16,0 0-16,0 0 16,1 0-16,16 0 15,-34 0-15,17 0 16,0 0 0,18 0 15,-18 0-31,0 0 31,0 0-15,0 0-1,0 0 1,0 0 0,1 0-1,16 0 16,-17 0 16,0-17-31,0 0 78,-34 17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57.82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0,'17'34'78,"18"-34"-31,-18 0-31,0 0 15,17 0 0,-16 0-15,-1 0-16,0 0 0,52 18 16,-52-18-1,0 0-15,17 17 0,-17-17 16,35 0-16,-35 0 15,0 0-15,17 0 16,1 0-16,-18 0 16,17 0-16,1 0 15,-1 0-15,-17 0 16,0 0-16,0 0 16,18 0-16,-1 0 15,-34 0-15,52 0 0,-18 0 31,0 0-31,1 0 0,-18 0 16,34 0-16,-16 0 31,-1 0-31,0 0 16,-17 0 0,18 0-16,-18 0 15,0 0-15,17 0 16,-17 0-16,1 0 15,33 0 1,-34 0-16,18 0 16,16 0-16,-34 0 15,35 0-15,-18 0 0,0 0 16,-16 0 0,-1 0-16,0 0 0,17 0 15,-17 0 1,1 0-16,16 0 0,-34 0 15,34 0-15,0 0 32,-16 0-32,-1 0 15,0 0-15,17 0 0,-34 0 0,17 0 32,1 0-17,16 0-15,-17 0 16,0 0-16,-17 0 15,35 0-15,-18 0 0,0 0 32,0 0-32,17 0 31,-16 0-15,-18-17 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59.41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55 0,'18'-17'47,"-1"17"-31,17 0-1,35 0-15,-18 0 0,-16 0 16,16 0 0,-17 0-16,18 0 0,34 0 15,-69 0-15,51 0 16,-16 0-16,34 0 16,-18 0-1,1 0-15,-35 0 31,1 0-31,16 0 0,-34 0 16,18 0-16,-1 0 16,35 0-1,-18 0 1,18 0-16,-52 0 16,17 0-16,-17 0 15,18 0-15,-1 0 16,-17 0-16,18 0 15,16 17 1,-34 0-16,18-17 16,-18 18-16,17-18 15,-17 0-15,0 0 16,18 0 0,-18 0-16,0 0 15,0 0-15,17 17 16,-16-17-1,-1 0-15,17 0 16,-17 0 0,0 0-1,18 0 17,-18 0-17,0 0-15,0 0 31,18 0-15,-18 0 0,-17 0-1,17 0 63,0 0-46,0 0-17,-51-17 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00.95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0,'17'0'78,"17"0"-62,-16 0-1,-1 0-15,-17 0 16,51 0-16,-16 34 0,-1-34 16,0 0-16,18 0 0,16 0 15,-16 17-15,-35-17 32,34 0-32,-16 0 15,16 0-15,-16 0 16,-1 0-1,17 0-15,1 0 0,-1 0 16,1 0 0,17 0-16,-18 0 15,0 0-15,1 0 0,17 0 0,-52 0 16,51 0 0,-33 0-1,-18 0-15,17 0 0,35 0 16,-35 17-16,35-17 0,-35 0 15,18 0-15,16 18 16,-51-18-16,18 0 16,33 34-16,-33-34 31,-18 0-31,0 0 0,0 0 31,0 0-31,18 0 16,-18 0-1,0 0 1,17 0 31,-16 0-31,16 17-1,-51-34 157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08.01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0 137 0,'35'-17'47,"-18"0"-32,17 17 16,-17 0-15,0 0 0,18 0 31,-18 0-47,17 0 0,18-17 31,-35 17-31,0 0 15,17 0-15,1 0 16,-1 0 0,-17 0-1,0 0-15,1 0 0,16 0 16,-17 0-16,-17 0 16,17 0-1,17 0-15,-16 0 16,-1 0 15,0 0-15,0 0-1,35-35 1,-18 35 31,-17 0-32,0 0 1,0-17 15,18 17-15,-18 0 15,0 0-15,0 0-1,0 0-15,1 0 16,-1-17 93,-34 34-15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10.7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 0,'0'17'125,"17"-17"-125,0 0 15,18 0 1,-18 0-16,0 0 16,0 0-1,18 0-15,-18 0 0,0 0 16,34 0-16,-33 0 15,-1 0-15,34 0 16,1 0 0,-35 0-1,0 0-15,0 0 16,18 0 0,-18 0-16,0 0 15,17 0 1,-17 0-16,0 0 0,1 0 15,-1 0 1,0 0 0,0 0-16,0 0 15,18 0 1,-18 0-16,0 0 16,-17 0-16,17 0 15,17 0-15,-16 0 16,-1 0-1,0 0 1,-17 0-16,17-17 0,0 0 16,0 17 46,18 0 16,-52 17-78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1:50.82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0,'0'17'125,"17"-17"-94,0 0-31,0 0 15,0 0 1,1 0-16,-1 0 0,0 0 16,17 0-1,-17 0-15,18 0 32,-18 0-17,0 0 1,0 0-1,18 0 1,-18 0 0,0 0-16,17 0 15,-17 0-15,1 0 16,16 0 31,-17 0-32,0 0 32,0 0-31,18 0 0,-18 0-16,0 0 15,17 0 1,-16 0-1,-1 0 1,0 0 15,0 0-31,0 0 16,0 0 0,0 0 15,18 0-16,-18 0 17,0 0-1,17 0 31,-16-17-15,-1 17 0,0 0-16,0 0 16,0 0 47,0 0-94,1 0 16,16 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13.47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0 103 0,'18'-35'15,"-1"18"17,0 17-17,0 0 1,0-17-1,0 17 1,1-17 0,-1 17-16,34-17 15,-34 17 17,18 0-32,-1 0 15,17 0-15,-16 0 16,-18 0-1,34 0-15,-16 0 16,-1 0-16,0 0 16,18 0-16,-18 0 15,-17 0-15,35 0 16,-1 0-16,1 0 16,-35 0-16,35 0 15,-18 0-15,0 0 16,-17 0-16,0 0 15,35 0-15,-18 0 16,1 0-16,-18 0 16,0 0-16,17 0 15,-17 0-15,1 0 16,-1 0-16,17 0 0,-17 0 16,0 0-16,18 0 15,-18 0 1,0 0-16,0 0 15,18 0-15,-1 0 16,-17 0-16,17 0 16,-16 0-1,-1 0-15,17 0 16,-17 0-16,0 0 16,-34 0 77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14.80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 0,'0'17'0,"17"-17"15,0 0-15,0 0 16,35 0 0,-35 0-16,34 0 0,1 0 15,-1 0 1,-34 0-16,35 0 0,-35 0 15,0 0 1,69 0-16,-69 0 0,35 0 16,-18 0-16,35 0 15,-35 0 1,0 0-16,1 0 16,16 0-16,-17 0 0,35 0 15,-35 0-15,35 0 16,-18 0-16,-16 0 15,-18 0-15,17 0 16,-17 0 0,1 0-16,33 0 15,-34 0-15,0 0 0,35 0 16,-35 0 15,17 0-15,-16 0-16,-1-17 15,0 17 17,0 0-17,0 0 1,0 0 0,-34 0 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16.03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0 167 0,'18'0'16,"50"0"-16,-51 0 15,18 0-15,-1 0 16,0 0-16,18 0 16,-18 0-1,35 0-15,-35 0 0,-17 0 16,0 0-16,18 0 31,-1 0-31,0 0 16,1 0-16,-1 0 15,18 0 1,-35 0 0,0 0-16,17 0 15,-17 0-15,18 0 16,-1 0-16,0 0 16,1 0-1,-1 0-15,17 0 16,-16 0-16,-18 0 15,52 0-15,-52 0 0,17 0 16,-17 0 15,0 0-31,18 0 32,-18 0 14,0 0-14,0 0 15,-34 17-16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18.06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0 110 0,'17'-34'31,"0"16"0,1 1 16,16 17-31,-34-17-16,17 17 31,17-17-15,1 17-1,-18 0-15,0 0 16,17 0-16,1 0 16,16 0-16,-34 0 15,1 0-15,50 0 16,-51 0 0,18 0-16,-18 0 15,0 0-15,0 0 16,17 0-1,-34 0-15,18 0 0,-1 0 16,0 0-16,17 0 16,-17 0-16,-17 0 0,18 0 31,-1 0-15,0 0-16,0 0 15,0 0 1,18 0 31,-18 0 15,0 0-31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19.5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70 0,'18'0'16,"16"0"15,-17 0-31,-17 0 16,17 0-1,18 0 1,-18 0 0,0 0-16,0 0 15,35 0-15,-52 0 16,34 0-16,0 0 15,1 0-15,-1 0 16,17 0-16,-16 0 16,-18 0-16,17 0 15,0 0-15,1-52 16,-1 52-16,35 0 16,-18 0-16,-16 0 15,33-17-15,-51 17 31,1 0 1,-1 0-32,0 0 62,-51 0 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20.6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69 0,'52'-34'31,"-35"34"-31,0 0 32,0 0-32,-17 0 0,34 0 15,1-17 1,-1 17-16,-17 0 15,0 0-15,1 0 16,16 0-16,-17 0 16,0 0-1,18 0-15,-18 0 16,0 0-16,0 0 16,0 0-16,0 0 31,1 0-31,33 0 0,-34 0 15,17 0 1,1 0-16,-1 0 16,0 0-1,1 0-15,-18 0 0,17 0 16,-17 0-16,-17 0 16,18 0-16,16 0 31,-17 0-16,0 0 1,0 0 0,1 0-16,-1 0 15,17 34 17,-51-51 14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23.44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31 0,'0'17'125,"17"-34"-94,0 17-15,17 0 0,-17 0-1,1 0 16,16 0 1,-17 0-1,0 0 0,0 0 16,35-18 0,-35 18-31,-17 0 46,34 0 1,1-17-48,-52 34 157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24.56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0,'18'0'125,"-1"0"-109,0 0-1,0 0 1,0 0-1,18 0-15,-18 0 16,0 0 0,-17 17-1,34-17 1,-17 0 15,1 0-15,-1 0-16,17 34 15,-17-34 1,0 0 156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3:25.7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 1 0,'-17'0'16,"34"0"15,0 0-15,0 0-16,18 0 15,-18 0-15,0 0 16,-17 0 0,34 0-1,-16 0 1,-1 0 0,0 0-1,17 0 16,-17 0 1,1 0 30,16 0-46,-17 0 31,0 0-32,18 0 1,-18 0 15,0 0 47,0 0-46,0 19-32,-34-38 109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1:53.83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0,'0'21'188,"34"-21"-172,-17 0 15,0 0-16,0 0-15,1 0 16,-1 0 0,0 0-16,0 0 62,0 0-62,0 0 16,1 0-1,-1 0 1,0 0 0,0 0 15,0 0 31,0 0-30,1 0-17,-1 0 1,0 0 0,0 0 46,0 0-46,0 0-1,1 0 1,-1 0 15,-17 0-15,34 0 15,-17 0 32,-17-21 140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1:57.51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 52 0,'-17'34'172,"34"-34"-156,0 0 15,0 0 0,17 0 1,-34-17-17,18 17 17,16-17-1,-17 0-16,0 17-15,17-35 47,1 35 31,-18 0-62,0 0 62,0 0-47,0 0-15,1 0 0,-1 0 62,-17 0 47,34 0-110,-17 0 79,0 0 187,18 17-249,-18-17 61,0 18-61,0-1 249,-17-34-250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1:59.6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 34 0,'-17'-17'79,"34"0"-64,0 17 32,0 0-31,0 0-1,0 0 32,-17 0-31,17 0-1,1 0-15,-1 0 32,0 0-17,0 0 32,0 0-31,0 0 31,1 0 0,-1 0-16,17 0 31,-17 0-15,0 0-16,18 0 141,-18 0-62,0 0-95,0 0 32,0 0 47,-34 0 187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02.82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0 109 0,'17'-35'47,"0"35"-16,18 0 0,-18 0-15,0 0 31,0 0-16,0 0-31,0 0 0,0 0 15,1 0 1,-1 0-16,0 0 16,0 0-1,0 0 1,18 0 0,-18 0-16,-17 0 15,17 0-15,17 0 16,-17 0-16,1 0 15,-1 0 1,0 0 0,0 0-1,0 0 17,0 0-17,1-17-15,-1 0 31,0 17-15,0 0 31,17 0-47,-16 0 0,-1 0 16,0 0-1,0 0-15,0-17 0,0 17 16,1 0 15,16 0-31,-17 0 0,0 0 16,-17 0-16,17 0 47,0 0-47,1 0 31,-1-17-31,0 17 31,17 0-15,-17 0 46,1 0-46,16 0-1,-17 0-15,0 0 32,18 0 30,-18 0-46,0 0 15,0 0 16,17 0 0,-34 17 47,0 0-32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04.41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0,'0'17'94,"17"-17"-94,0 0 15,0 0-15,35 0 16,-18 0 0,-17 0-16,0 0 15,18 0-15,-1 0 32,-17 0-32,0 0 0,1 0 15,-1 0 1,17 0-16,-17 0 15,18 0-15,-18 0 16,0 0-16,17 0 31,-17 0-15,1 0-16,-1 0 16,17 0-1,-17 0 1,0 0-1,18 0 1,-18 0-16,0 0 31,0 0-31,-17 0 16,35 0-16,-18 0 0,0 0 16,17 0-1,-17 0 1,0 0-1,18 0 1,-1 0-16,-17 0 31,18 0-31,-18 0 0,0 0 32,17 0-17,-17 0 1,1 0 15,-1 0 47,0 0-78,0 0 16,-17-17 109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93.64162" units="1/cm"/>
          <inkml:channelProperty channel="T" name="resolution" value="1" units="1/dev"/>
        </inkml:channelProperties>
      </inkml:inkSource>
      <inkml:timestamp xml:id="ts0" timeString="2020-05-29T15:42:05.99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 0,'17'-17'0,"0"17"15,0 0 1,35 0-16,-35 0 0,0 0 0,0 0 31,1 0-31,-1 0 16,0 0-16,0 0 0,0 0 15,-17 0-15,17 0 32,1 0-32,16 0 15,-17 0-15,0 0 16,0 0-16,18 0 0,-18 0 0,0 0 31,0 0-31,18 0 16,-18 0-16,0 0 15,0 0-15,0 0 0,0 0 16,35 0 0,-35 0-1,17 0-15,1 0 0,-35 0 16,17 0-16,0 0 15,17 0-15,-17 0 16,1 0 0,-18 0-16,34 0 15,-17 0 1,0 0-16,0 0 0,18 0 31,-18 0 0,0 0 1,17 0-17,-16 0 1,-1 0-16,0 0 31,0 0-15,0 0-16,0 0 31,1 0-31,-1 0 16,0 0-16,0 0 15,-17 0 17,17 0-1,18 0-16,-18 0 1,-34 0 156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ט'/סיון/תש"ף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photo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g/samohin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photo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g/Swisty242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photo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g/marchuto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569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1655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45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3469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01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7810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Royalty-free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stock photo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ID: 618776144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of ripe whole yellow lemon citrus fruit with lemon fruit half isolated on white background with clipping path</a:t>
            </a:r>
          </a:p>
          <a:p>
            <a:pPr fontAlgn="ctr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Roman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Samokhin</a:t>
            </a:r>
            <a:endParaRPr lang="he-I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he-IL" dirty="0"/>
              <a:t>עם עט אלקטרוני להוסיף את קבוצת ה-</a:t>
            </a:r>
            <a:r>
              <a:rPr lang="en-US" dirty="0"/>
              <a:t>R</a:t>
            </a:r>
            <a:r>
              <a:rPr lang="he-IL" dirty="0"/>
              <a:t>. </a:t>
            </a:r>
          </a:p>
          <a:p>
            <a:r>
              <a:rPr lang="he-IL" dirty="0"/>
              <a:t>להסביר על הקושי באבחנה של תלמידים בין קבוצת</a:t>
            </a:r>
            <a:r>
              <a:rPr lang="he-IL" baseline="0" dirty="0"/>
              <a:t> </a:t>
            </a:r>
            <a:r>
              <a:rPr lang="he-IL" baseline="0" dirty="0" err="1"/>
              <a:t>הידרוקסיל</a:t>
            </a:r>
            <a:r>
              <a:rPr lang="he-IL" baseline="0" dirty="0"/>
              <a:t> (</a:t>
            </a:r>
            <a:r>
              <a:rPr lang="en-US" baseline="0" dirty="0"/>
              <a:t>OH</a:t>
            </a:r>
            <a:r>
              <a:rPr lang="he-IL" baseline="0" dirty="0"/>
              <a:t>) המעידה על כהל לבין </a:t>
            </a:r>
            <a:r>
              <a:rPr lang="he-IL" baseline="0" dirty="0" err="1"/>
              <a:t>קבוצ</a:t>
            </a:r>
            <a:r>
              <a:rPr lang="he-IL" baseline="0" dirty="0"/>
              <a:t> </a:t>
            </a:r>
            <a:r>
              <a:rPr lang="he-IL" baseline="0" dirty="0" err="1"/>
              <a:t>קרבוקסיל</a:t>
            </a:r>
            <a:r>
              <a:rPr lang="he-IL" baseline="0" dirty="0"/>
              <a:t> (</a:t>
            </a:r>
            <a:r>
              <a:rPr lang="en-US" baseline="0" dirty="0"/>
              <a:t>COOH</a:t>
            </a:r>
            <a:r>
              <a:rPr lang="he-IL" baseline="0" dirty="0"/>
              <a:t>) המעידה על חומצה </a:t>
            </a:r>
            <a:r>
              <a:rPr lang="he-IL" baseline="0" dirty="0" err="1"/>
              <a:t>קרבוקסילית</a:t>
            </a:r>
            <a:r>
              <a:rPr lang="he-IL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664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2164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גם פה -לא נדרש לפי הסילבוס ראשוני שניוני ושלישוני</a:t>
            </a:r>
          </a:p>
          <a:p>
            <a:endParaRPr lang="he-IL" dirty="0"/>
          </a:p>
          <a:p>
            <a:r>
              <a:rPr lang="he-IL" dirty="0"/>
              <a:t>נכון. אבל בפועל הם נדרשים לזהות</a:t>
            </a:r>
            <a:r>
              <a:rPr lang="he-IL" baseline="0" dirty="0"/>
              <a:t> כאלה. לפעמים בסימון בטבעות מורכבות יותר למשל של ויטמינים, יש קבוצות </a:t>
            </a:r>
            <a:r>
              <a:rPr lang="en-US" baseline="0" dirty="0"/>
              <a:t>NH</a:t>
            </a:r>
            <a:r>
              <a:rPr lang="he-IL" baseline="0" dirty="0"/>
              <a:t> או 2</a:t>
            </a:r>
            <a:r>
              <a:rPr lang="en-US" baseline="0" dirty="0"/>
              <a:t>NH</a:t>
            </a:r>
            <a:r>
              <a:rPr lang="he-IL" baseline="0" dirty="0"/>
              <a:t> והם אמורים להבין שזה אמין.</a:t>
            </a:r>
            <a:br>
              <a:rPr lang="en-US" baseline="0" dirty="0"/>
            </a:br>
            <a:endParaRPr lang="he-IL" baseline="0" dirty="0"/>
          </a:p>
          <a:p>
            <a:r>
              <a:rPr lang="he-IL" baseline="0" dirty="0"/>
              <a:t>אין לי בעיה להוריד. וגם אין לי בעיה להדגיש שרק הראשוני נדרש.  מה שאת חושבת שיהיה יותר ברור ומובן.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6523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עט</a:t>
            </a:r>
            <a:r>
              <a:rPr lang="he-IL" baseline="0" dirty="0"/>
              <a:t> אלקטרוני בזמן השיעור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638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1686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5247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6313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6110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8362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Royalty-free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stock photo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ID: 702949981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Beautiful magnolia flower bouquet isolated on white background.</a:t>
            </a:r>
          </a:p>
          <a:p>
            <a:pPr fontAlgn="ctr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Swisty242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3627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29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353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9510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582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52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45665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1079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827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764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7896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5205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36666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לתקן גם פה את הכותרת ולרשום שם קבוצה פונקציונלית. ממליצה להגדיל טבלת קבוצות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16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גם אם הניסוח של דף השאלות היה "למי" צריך שפה יהיה ניסוח טוב יותר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79629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16020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לתקן כותרת טבלה. ממליצה להגדיל טבלת קבוצות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83311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3885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3715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162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078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Royalty-free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stock photo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ID: 701317441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 background with biochemistry structure.</a:t>
            </a:r>
          </a:p>
          <a:p>
            <a:pPr fontAlgn="ctr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Marchu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Studio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764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77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192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2188244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51.emf"/><Relationship Id="rId42" Type="http://schemas.openxmlformats.org/officeDocument/2006/relationships/image" Target="../media/image55.emf"/><Relationship Id="rId47" Type="http://schemas.openxmlformats.org/officeDocument/2006/relationships/customXml" Target="../ink/ink23.xml"/><Relationship Id="rId50" Type="http://schemas.openxmlformats.org/officeDocument/2006/relationships/image" Target="../media/image59.emf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68.emf"/><Relationship Id="rId76" Type="http://schemas.openxmlformats.org/officeDocument/2006/relationships/image" Target="../media/image72.emf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2.emf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37" Type="http://schemas.openxmlformats.org/officeDocument/2006/relationships/customXml" Target="../ink/ink18.xml"/><Relationship Id="rId40" Type="http://schemas.openxmlformats.org/officeDocument/2006/relationships/image" Target="../media/image54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63.emf"/><Relationship Id="rId66" Type="http://schemas.openxmlformats.org/officeDocument/2006/relationships/image" Target="../media/image67.emf"/><Relationship Id="rId74" Type="http://schemas.openxmlformats.org/officeDocument/2006/relationships/image" Target="../media/image71.emf"/><Relationship Id="rId79" Type="http://schemas.openxmlformats.org/officeDocument/2006/relationships/image" Target="../media/image43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0" Type="http://schemas.openxmlformats.org/officeDocument/2006/relationships/image" Target="../media/image39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56.emf"/><Relationship Id="rId52" Type="http://schemas.openxmlformats.org/officeDocument/2006/relationships/image" Target="../media/image60.emf"/><Relationship Id="rId60" Type="http://schemas.openxmlformats.org/officeDocument/2006/relationships/image" Target="../media/image64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73.emf"/><Relationship Id="rId4" Type="http://schemas.openxmlformats.org/officeDocument/2006/relationships/image" Target="../media/image36.emf"/><Relationship Id="rId9" Type="http://schemas.openxmlformats.org/officeDocument/2006/relationships/customXml" Target="../ink/ink4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13.xml"/><Relationship Id="rId30" Type="http://schemas.openxmlformats.org/officeDocument/2006/relationships/image" Target="../media/image49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58.emf"/><Relationship Id="rId56" Type="http://schemas.openxmlformats.org/officeDocument/2006/relationships/image" Target="../media/image62.emf"/><Relationship Id="rId64" Type="http://schemas.openxmlformats.org/officeDocument/2006/relationships/image" Target="../media/image66.emf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38.emf"/><Relationship Id="rId51" Type="http://schemas.openxmlformats.org/officeDocument/2006/relationships/customXml" Target="../ink/ink25.xml"/><Relationship Id="rId72" Type="http://schemas.openxmlformats.org/officeDocument/2006/relationships/image" Target="../media/image70.emf"/><Relationship Id="rId3" Type="http://schemas.openxmlformats.org/officeDocument/2006/relationships/customXml" Target="../ink/ink1.xml"/><Relationship Id="rId12" Type="http://schemas.openxmlformats.org/officeDocument/2006/relationships/image" Target="../media/image40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53.emf"/><Relationship Id="rId46" Type="http://schemas.openxmlformats.org/officeDocument/2006/relationships/image" Target="../media/image57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44.emf"/><Relationship Id="rId41" Type="http://schemas.openxmlformats.org/officeDocument/2006/relationships/customXml" Target="../ink/ink20.xml"/><Relationship Id="rId54" Type="http://schemas.openxmlformats.org/officeDocument/2006/relationships/image" Target="../media/image61.emf"/><Relationship Id="rId62" Type="http://schemas.openxmlformats.org/officeDocument/2006/relationships/image" Target="../media/image65.emf"/><Relationship Id="rId70" Type="http://schemas.openxmlformats.org/officeDocument/2006/relationships/image" Target="../media/image69.emf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8.emf"/><Relationship Id="rId36" Type="http://schemas.openxmlformats.org/officeDocument/2006/relationships/image" Target="../media/image52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microsoft.com/office/2007/relationships/hdphoto" Target="../media/hdphoto3.wdp"/><Relationship Id="rId9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9.png"/><Relationship Id="rId4" Type="http://schemas.microsoft.com/office/2007/relationships/hdphoto" Target="../media/hdphoto5.wdp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54.png"/><Relationship Id="rId4" Type="http://schemas.microsoft.com/office/2007/relationships/hdphoto" Target="../media/hdphoto6.wdp"/><Relationship Id="rId9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53.png"/><Relationship Id="rId4" Type="http://schemas.microsoft.com/office/2007/relationships/hdphoto" Target="../media/hdphoto8.wdp"/><Relationship Id="rId9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58.png"/><Relationship Id="rId4" Type="http://schemas.microsoft.com/office/2007/relationships/hdphoto" Target="../media/hdphoto9.wdp"/><Relationship Id="rId9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openxmlformats.org/officeDocument/2006/relationships/image" Target="../media/image57.png"/><Relationship Id="rId4" Type="http://schemas.microsoft.com/office/2007/relationships/hdphoto" Target="../media/hdphoto11.wdp"/><Relationship Id="rId9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כימיה אורגנית ותרכובות הפחמן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פחמימנים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he-IL" dirty="0">
                <a:solidFill>
                  <a:srgbClr val="192A72"/>
                </a:solidFill>
              </a:rPr>
              <a:t>הפחמימנים</a:t>
            </a:r>
            <a:r>
              <a:rPr lang="he-IL" dirty="0"/>
              <a:t> </a:t>
            </a:r>
            <a:r>
              <a:rPr lang="he-IL" dirty="0">
                <a:solidFill>
                  <a:srgbClr val="192A72"/>
                </a:solidFill>
              </a:rPr>
              <a:t>הם תרכובות המכילות </a:t>
            </a:r>
            <a:r>
              <a:rPr lang="he-IL" dirty="0"/>
              <a:t>מפחמן ומימן בלבד.  כאשר בין אטומי הפחמן והמימן קיימים קשרים בודדים בלבד, נקבל פחמימן </a:t>
            </a:r>
            <a:r>
              <a:rPr lang="he-IL" dirty="0">
                <a:solidFill>
                  <a:srgbClr val="192A72"/>
                </a:solidFill>
              </a:rPr>
              <a:t>רווי.</a:t>
            </a:r>
            <a:br>
              <a:rPr lang="en-US" dirty="0"/>
            </a:br>
            <a:endParaRPr lang="he-IL" dirty="0"/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he-IL" dirty="0"/>
              <a:t>משפחת הפחמימנים הפשוטה ביותר היא משפחת </a:t>
            </a:r>
            <a:r>
              <a:rPr lang="he-IL" dirty="0" err="1"/>
              <a:t>האלקָאנים</a:t>
            </a:r>
            <a:r>
              <a:rPr lang="he-IL" dirty="0"/>
              <a:t> ובה, כל אטומי הפחמן נקשרים בקשרים </a:t>
            </a:r>
            <a:r>
              <a:rPr lang="he-IL" dirty="0" err="1"/>
              <a:t>קוולנטיים</a:t>
            </a:r>
            <a:r>
              <a:rPr lang="he-IL" dirty="0"/>
              <a:t> יחידים </a:t>
            </a:r>
            <a:r>
              <a:rPr lang="he-IL" dirty="0" err="1"/>
              <a:t>למימנים</a:t>
            </a:r>
            <a:r>
              <a:rPr lang="he-IL" dirty="0"/>
              <a:t> (רוויים </a:t>
            </a:r>
            <a:r>
              <a:rPr lang="he-IL" dirty="0" err="1">
                <a:solidFill>
                  <a:srgbClr val="192A72"/>
                </a:solidFill>
              </a:rPr>
              <a:t>במימנים</a:t>
            </a:r>
            <a:r>
              <a:rPr lang="he-IL" dirty="0"/>
              <a:t>) והמבנה גיאומטרי סביב </a:t>
            </a:r>
            <a:r>
              <a:rPr lang="he-IL" dirty="0">
                <a:solidFill>
                  <a:srgbClr val="192A72"/>
                </a:solidFill>
              </a:rPr>
              <a:t>כל אטום של </a:t>
            </a:r>
            <a:r>
              <a:rPr lang="he-IL" dirty="0"/>
              <a:t>פחמן </a:t>
            </a:r>
            <a:r>
              <a:rPr lang="he-IL" dirty="0">
                <a:solidFill>
                  <a:srgbClr val="192A72"/>
                </a:solidFill>
              </a:rPr>
              <a:t>הוא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של טטראדר.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2B4BC"/>
                </a:solidFill>
              </a:rPr>
              <a:t>				הפחמימן הפשוט ביותר הוא הגז מתאן: </a:t>
            </a:r>
            <a:r>
              <a:rPr lang="en-US" dirty="0">
                <a:solidFill>
                  <a:srgbClr val="12B4BC"/>
                </a:solidFill>
              </a:rPr>
              <a:t>CH</a:t>
            </a:r>
            <a:r>
              <a:rPr lang="en-US" baseline="-25000" dirty="0">
                <a:solidFill>
                  <a:srgbClr val="12B4BC"/>
                </a:solidFill>
              </a:rPr>
              <a:t>4</a:t>
            </a:r>
            <a:r>
              <a:rPr lang="he-IL" baseline="-25000" dirty="0">
                <a:solidFill>
                  <a:srgbClr val="12B4BC"/>
                </a:solidFill>
              </a:rPr>
              <a:t> </a:t>
            </a:r>
            <a:endParaRPr lang="en-US" baseline="-25000" dirty="0">
              <a:solidFill>
                <a:srgbClr val="12B4BC"/>
              </a:solidFill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baseline="-25000" dirty="0">
                <a:solidFill>
                  <a:srgbClr val="12B4BC"/>
                </a:solidFill>
              </a:rPr>
              <a:t>				</a:t>
            </a:r>
            <a:r>
              <a:rPr lang="he-IL" dirty="0" err="1"/>
              <a:t>לאלקאנים</a:t>
            </a:r>
            <a:r>
              <a:rPr lang="he-IL" dirty="0"/>
              <a:t> נוסחה כללית: </a:t>
            </a:r>
            <a:r>
              <a:rPr lang="he-IL" baseline="-25000" dirty="0"/>
              <a:t>2+</a:t>
            </a:r>
            <a:r>
              <a:rPr lang="en-US" dirty="0"/>
              <a:t>C</a:t>
            </a:r>
            <a:r>
              <a:rPr lang="en-US" baseline="-25000" dirty="0"/>
              <a:t>n</a:t>
            </a:r>
            <a:r>
              <a:rPr lang="en-US" dirty="0"/>
              <a:t>H</a:t>
            </a:r>
            <a:r>
              <a:rPr lang="en-US" baseline="-25000" dirty="0"/>
              <a:t>2n</a:t>
            </a:r>
            <a:r>
              <a:rPr lang="he-IL" baseline="-25000" dirty="0"/>
              <a:t>  </a:t>
            </a:r>
            <a:r>
              <a:rPr lang="he-IL" dirty="0"/>
              <a:t>(</a:t>
            </a:r>
            <a:r>
              <a:rPr lang="en-US" dirty="0"/>
              <a:t>n</a:t>
            </a:r>
            <a:r>
              <a:rPr lang="he-IL" dirty="0"/>
              <a:t> מספר טבעי)</a:t>
            </a:r>
            <a:endParaRPr lang="en-US" baseline="-25000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pSp>
        <p:nvGrpSpPr>
          <p:cNvPr id="10" name="Group 9"/>
          <p:cNvGrpSpPr/>
          <p:nvPr/>
        </p:nvGrpSpPr>
        <p:grpSpPr>
          <a:xfrm>
            <a:off x="405395" y="4141088"/>
            <a:ext cx="1109012" cy="1238344"/>
            <a:chOff x="5969026" y="2485966"/>
            <a:chExt cx="1208039" cy="123834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0" t="44254" r="20635" b="5008"/>
            <a:stretch/>
          </p:blipFill>
          <p:spPr>
            <a:xfrm>
              <a:off x="6346101" y="2485967"/>
              <a:ext cx="830964" cy="12383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5" t="44254" r="58859" b="5008"/>
            <a:stretch/>
          </p:blipFill>
          <p:spPr>
            <a:xfrm>
              <a:off x="5969026" y="2485966"/>
              <a:ext cx="418019" cy="1238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33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פחמימנים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he-IL" dirty="0">
                <a:solidFill>
                  <a:srgbClr val="192A72"/>
                </a:solidFill>
              </a:rPr>
              <a:t>מהי הנוסחה המולקולרית של </a:t>
            </a:r>
            <a:r>
              <a:rPr lang="he-IL" dirty="0" err="1">
                <a:solidFill>
                  <a:srgbClr val="192A72"/>
                </a:solidFill>
              </a:rPr>
              <a:t>אתאן</a:t>
            </a:r>
            <a:r>
              <a:rPr lang="he-IL" dirty="0">
                <a:solidFill>
                  <a:srgbClr val="192A72"/>
                </a:solidFill>
              </a:rPr>
              <a:t>: פחמימן המורכב משני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), </a:t>
            </a:r>
            <a:br>
              <a:rPr lang="en-US" dirty="0">
                <a:solidFill>
                  <a:srgbClr val="192A72"/>
                </a:solidFill>
              </a:rPr>
            </a:br>
            <a:r>
              <a:rPr lang="he-IL" dirty="0">
                <a:solidFill>
                  <a:srgbClr val="192A72"/>
                </a:solidFill>
              </a:rPr>
              <a:t>ו-6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)?</a:t>
            </a:r>
            <a:endParaRPr lang="en-US" dirty="0">
              <a:solidFill>
                <a:srgbClr val="192A72"/>
              </a:solidFill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en-US" dirty="0">
              <a:solidFill>
                <a:srgbClr val="192A72"/>
              </a:solidFill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he-IL" dirty="0">
                <a:solidFill>
                  <a:srgbClr val="192A72"/>
                </a:solidFill>
              </a:rPr>
              <a:t>מהי הנוסחה המולקולרית של </a:t>
            </a:r>
            <a:r>
              <a:rPr lang="he-IL" dirty="0" err="1">
                <a:solidFill>
                  <a:srgbClr val="192A72"/>
                </a:solidFill>
              </a:rPr>
              <a:t>פרופאן</a:t>
            </a:r>
            <a:r>
              <a:rPr lang="he-IL" dirty="0">
                <a:solidFill>
                  <a:srgbClr val="192A72"/>
                </a:solidFill>
              </a:rPr>
              <a:t>: פחמימן המורכב משלושה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), </a:t>
            </a:r>
            <a:br>
              <a:rPr lang="en-US" dirty="0">
                <a:solidFill>
                  <a:srgbClr val="192A72"/>
                </a:solidFill>
              </a:rPr>
            </a:br>
            <a:r>
              <a:rPr lang="he-IL" dirty="0">
                <a:solidFill>
                  <a:srgbClr val="192A72"/>
                </a:solidFill>
              </a:rPr>
              <a:t>ו-8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)?</a:t>
            </a:r>
            <a:endParaRPr lang="en-US" dirty="0">
              <a:solidFill>
                <a:srgbClr val="192A72"/>
              </a:solidFill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he-IL" dirty="0"/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he-IL" dirty="0">
              <a:solidFill>
                <a:srgbClr val="12B4BC"/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3567410" y="2264620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2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6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567409" y="3793305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3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3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0" y="1259663"/>
            <a:ext cx="11161452" cy="46876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e-IL" sz="2800" dirty="0">
                <a:solidFill>
                  <a:srgbClr val="192A72"/>
                </a:solidFill>
              </a:rPr>
              <a:t>קבוצה פונקציונלית היא </a:t>
            </a:r>
            <a:r>
              <a:rPr lang="he-IL" sz="2800" dirty="0"/>
              <a:t>קבוצת אטומים מסוימת בתרכובת, המשפיעה באופן מכריע על התנהגותה הפיזיקלית והכימית ובמקרים רבים היא האתר במולקולה שבו מתרחשות רוב התגובות הכימיות.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1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623788" y="3284846"/>
            <a:ext cx="10944415" cy="26624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1000"/>
              </a:spcAft>
            </a:pPr>
            <a:r>
              <a:rPr lang="he-IL" sz="2800" dirty="0"/>
              <a:t>רוב התכונות הפיזיקליות (נקודת רתיחה, מסיסות במים) של חומר אורגני נקבעות על ידי הקבוצה הפונקציונלית הכוללת צירופי אטומים </a:t>
            </a:r>
          </a:p>
        </p:txBody>
      </p:sp>
      <p:sp>
        <p:nvSpPr>
          <p:cNvPr id="11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976184" y="4616087"/>
            <a:ext cx="6602591" cy="16437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2800" dirty="0"/>
              <a:t>שונים. השלד, </a:t>
            </a:r>
            <a:r>
              <a:rPr lang="en-US" sz="2800" dirty="0"/>
              <a:t>R</a:t>
            </a:r>
            <a:r>
              <a:rPr lang="he-IL" sz="2800" dirty="0"/>
              <a:t>, הינו פחמימני, (אטומי פחמן ומימן).</a:t>
            </a:r>
          </a:p>
        </p:txBody>
      </p:sp>
    </p:spTree>
    <p:extLst>
      <p:ext uri="{BB962C8B-B14F-4D97-AF65-F5344CB8AC3E}">
        <p14:creationId xmlns:p14="http://schemas.microsoft.com/office/powerpoint/2010/main" val="8710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אלקֵן- </a:t>
            </a:r>
            <a:r>
              <a:rPr lang="he-IL" sz="2400" dirty="0"/>
              <a:t>נדרש לזכור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094" y="2871291"/>
            <a:ext cx="1966133" cy="886822"/>
          </a:xfrm>
          <a:prstGeom prst="rect">
            <a:avLst/>
          </a:prstGeom>
        </p:spPr>
      </p:pic>
      <p:sp>
        <p:nvSpPr>
          <p:cNvPr id="4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48132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 err="1">
                <a:solidFill>
                  <a:srgbClr val="192A72"/>
                </a:solidFill>
              </a:rPr>
              <a:t>אלקֵנים</a:t>
            </a:r>
            <a:r>
              <a:rPr lang="he-IL" dirty="0">
                <a:solidFill>
                  <a:srgbClr val="192A72"/>
                </a:solidFill>
              </a:rPr>
              <a:t>, משפחת פחמימנים בלתי רוויים, בעלי קשר כפול (אחד לפחות) בין שני אטומי פחמן הנמצא לאורך השרשרת ה</a:t>
            </a:r>
            <a:r>
              <a:rPr lang="he-IL" dirty="0"/>
              <a:t>פחמימנית (</a:t>
            </a:r>
            <a:r>
              <a:rPr lang="en-US" dirty="0"/>
              <a:t>R</a:t>
            </a:r>
            <a:r>
              <a:rPr lang="he-IL" dirty="0"/>
              <a:t>).  סביב אטום הפחמן יש סימטריה של משולש מישורי.</a:t>
            </a:r>
            <a:br>
              <a:rPr lang="en-US" dirty="0"/>
            </a:br>
            <a:r>
              <a:rPr lang="he-IL" dirty="0"/>
              <a:t>אלקֵן יכול להיות בעל:	  	</a:t>
            </a:r>
            <a:endParaRPr lang="en-US" dirty="0"/>
          </a:p>
          <a:p>
            <a:pPr lvl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he-IL" dirty="0"/>
              <a:t>קשר כפול אחד </a:t>
            </a:r>
            <a:r>
              <a:rPr lang="he-IL" baseline="-25000" dirty="0"/>
              <a:t>	</a:t>
            </a:r>
            <a:r>
              <a:rPr lang="en-US" baseline="-25000" dirty="0"/>
              <a:t> </a:t>
            </a:r>
            <a:r>
              <a:rPr lang="he-IL" baseline="-25000" dirty="0"/>
              <a:t> </a:t>
            </a:r>
            <a:r>
              <a:rPr lang="he-IL" dirty="0"/>
              <a:t>  	  </a:t>
            </a:r>
            <a:r>
              <a:rPr lang="en-US" dirty="0"/>
              <a:t>   </a:t>
            </a:r>
            <a:r>
              <a:rPr lang="he-IL" dirty="0"/>
              <a:t>	  או			 	או 	</a:t>
            </a:r>
            <a:r>
              <a:rPr lang="en-US" baseline="-25000" dirty="0"/>
              <a:t>  </a:t>
            </a:r>
            <a:r>
              <a:rPr lang="he-IL" baseline="-25000" dirty="0"/>
              <a:t>	</a:t>
            </a:r>
            <a:endParaRPr lang="en-US" dirty="0"/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מספר קשרים כפולים 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-HC=CH-HC=CH-R</a:t>
            </a:r>
            <a:r>
              <a:rPr lang="en-US" baseline="-25000" dirty="0"/>
              <a:t>3</a:t>
            </a:r>
            <a:r>
              <a:rPr lang="he-IL" baseline="-25000" dirty="0"/>
              <a:t> 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תרכובת המכילה טבעת עם קשרים כפולים   </a:t>
            </a:r>
            <a:r>
              <a:rPr lang="en-US" baseline="-25000" dirty="0"/>
              <a:t>							        	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37" y="2386683"/>
            <a:ext cx="1748516" cy="1468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809" y="2982490"/>
            <a:ext cx="1530113" cy="387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971" y="4206221"/>
            <a:ext cx="2218190" cy="21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5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917" y="1630008"/>
            <a:ext cx="11432810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מהי הנוסחה המולקולרית של </a:t>
            </a:r>
            <a:r>
              <a:rPr lang="he-IL" dirty="0" err="1">
                <a:solidFill>
                  <a:srgbClr val="192A72"/>
                </a:solidFill>
              </a:rPr>
              <a:t>פרופֵן</a:t>
            </a:r>
            <a:r>
              <a:rPr lang="he-IL" dirty="0">
                <a:solidFill>
                  <a:srgbClr val="192A72"/>
                </a:solidFill>
              </a:rPr>
              <a:t> המורכב משלושה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 ו-6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)?</a:t>
            </a:r>
            <a:endParaRPr lang="en-US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he-IL" dirty="0">
                <a:latin typeface="Helvetica Neue" charset="0"/>
              </a:rPr>
              <a:t>את הנוסחה המולקולרית של </a:t>
            </a:r>
            <a:r>
              <a:rPr lang="he-IL" dirty="0" err="1">
                <a:solidFill>
                  <a:srgbClr val="192A72"/>
                </a:solidFill>
                <a:latin typeface="Helvetica Neue" charset="0"/>
              </a:rPr>
              <a:t>פרופ</a:t>
            </a:r>
            <a:r>
              <a:rPr lang="he-IL" dirty="0" err="1">
                <a:solidFill>
                  <a:srgbClr val="192A72"/>
                </a:solidFill>
              </a:rPr>
              <a:t>ֵ</a:t>
            </a:r>
            <a:r>
              <a:rPr lang="he-IL" dirty="0" err="1">
                <a:solidFill>
                  <a:srgbClr val="192A72"/>
                </a:solidFill>
                <a:latin typeface="Helvetica Neue" charset="0"/>
              </a:rPr>
              <a:t>ן</a:t>
            </a:r>
            <a:r>
              <a:rPr lang="he-IL" dirty="0">
                <a:solidFill>
                  <a:srgbClr val="FF0000"/>
                </a:solidFill>
                <a:latin typeface="Helvetica Neue" charset="0"/>
              </a:rPr>
              <a:t> 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he-IL" dirty="0"/>
              <a:t> ניתן לייצג גם כך:   </a:t>
            </a:r>
            <a:r>
              <a:rPr lang="en-US" b="1" dirty="0">
                <a:solidFill>
                  <a:srgbClr val="12B4BC"/>
                </a:solidFill>
              </a:rPr>
              <a:t>	</a:t>
            </a:r>
            <a:endParaRPr lang="he-IL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192A72"/>
                </a:solidFill>
              </a:rPr>
              <a:t>בצורה זו, ניתן להבחין בקבוצה הפונקציונלית בקלות.</a:t>
            </a:r>
            <a:r>
              <a:rPr lang="he-IL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7639614" y="216035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3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6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5273" y="3553194"/>
            <a:ext cx="3224729" cy="2414131"/>
            <a:chOff x="515273" y="3553194"/>
            <a:chExt cx="3224729" cy="2414131"/>
          </a:xfrm>
        </p:grpSpPr>
        <p:grpSp>
          <p:nvGrpSpPr>
            <p:cNvPr id="19" name="Group 18"/>
            <p:cNvGrpSpPr/>
            <p:nvPr/>
          </p:nvGrpSpPr>
          <p:grpSpPr>
            <a:xfrm>
              <a:off x="515273" y="3553194"/>
              <a:ext cx="3224729" cy="2414131"/>
              <a:chOff x="3199822" y="3705178"/>
              <a:chExt cx="2644258" cy="241413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860758" y="3724910"/>
                <a:ext cx="983322" cy="23943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80880" y="3724910"/>
                <a:ext cx="279877" cy="23943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199822" y="3724910"/>
                <a:ext cx="1381058" cy="2394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20872" y="3705178"/>
                <a:ext cx="246444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/>
                  <a:t>CH</a:t>
                </a:r>
                <a:r>
                  <a:rPr lang="en-US" sz="3600" b="1" baseline="-25000" dirty="0"/>
                  <a:t>3</a:t>
                </a:r>
                <a:r>
                  <a:rPr lang="en-US" sz="3600" b="1" dirty="0"/>
                  <a:t>CH=CH</a:t>
                </a:r>
                <a:r>
                  <a:rPr lang="en-US" sz="3600" b="1" baseline="-25000" dirty="0"/>
                  <a:t>2</a:t>
                </a:r>
                <a:endParaRPr lang="he-IL" sz="3600" b="1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945" y="4453594"/>
              <a:ext cx="3005446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4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כהל- </a:t>
            </a:r>
            <a:r>
              <a:rPr lang="he-IL" sz="2400" dirty="0"/>
              <a:t>נדרש לזכור</a:t>
            </a:r>
            <a:endParaRPr lang="en-US" sz="2400" dirty="0"/>
          </a:p>
        </p:txBody>
      </p:sp>
      <p:sp>
        <p:nvSpPr>
          <p:cNvPr id="4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1" y="1585751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כהל </a:t>
            </a:r>
            <a:r>
              <a:rPr lang="he-IL" dirty="0"/>
              <a:t>הם משפחת תרכובות פחמן המכילות קבוצת </a:t>
            </a:r>
            <a:r>
              <a:rPr lang="en-US" dirty="0"/>
              <a:t>OH</a:t>
            </a:r>
            <a:r>
              <a:rPr lang="he-IL" dirty="0"/>
              <a:t>- (הידרוקסיל) הקשורה לשרשרת פחמימנית (</a:t>
            </a:r>
            <a:r>
              <a:rPr lang="en-US" dirty="0"/>
              <a:t>R</a:t>
            </a:r>
            <a:r>
              <a:rPr lang="he-IL" dirty="0"/>
              <a:t>). כהל יכול להופיע בכמה מצבים: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קבוצת ה-</a:t>
            </a:r>
            <a:r>
              <a:rPr lang="en-US" dirty="0"/>
              <a:t>OH</a:t>
            </a:r>
            <a:r>
              <a:rPr lang="he-IL" dirty="0"/>
              <a:t> קשורה לפחמן אחד בלבד בשרשרת </a:t>
            </a:r>
            <a:endParaRPr lang="en-US" dirty="0"/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קבוצת ה-</a:t>
            </a:r>
            <a:r>
              <a:rPr lang="en-US" dirty="0"/>
              <a:t>OH</a:t>
            </a:r>
            <a:r>
              <a:rPr lang="he-IL" dirty="0"/>
              <a:t> קשורה לפחמן, הקשור לשני </a:t>
            </a:r>
            <a:r>
              <a:rPr lang="he-IL" dirty="0" err="1"/>
              <a:t>פחמנים</a:t>
            </a:r>
            <a:r>
              <a:rPr lang="he-IL" dirty="0"/>
              <a:t> </a:t>
            </a:r>
            <a:endParaRPr lang="en-US" dirty="0"/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קבוצת ה-</a:t>
            </a:r>
            <a:r>
              <a:rPr lang="en-US" dirty="0"/>
              <a:t> OH</a:t>
            </a:r>
            <a:r>
              <a:rPr lang="he-IL" dirty="0"/>
              <a:t>קשורה לפחמן, הקשור לשלושה </a:t>
            </a:r>
            <a:r>
              <a:rPr lang="he-IL" dirty="0" err="1"/>
              <a:t>פחמנים</a:t>
            </a:r>
            <a:r>
              <a:rPr lang="en-US" dirty="0"/>
              <a:t> </a:t>
            </a:r>
          </a:p>
          <a:p>
            <a:pPr marL="457200" lvl="1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baseline="-25000" dirty="0"/>
              <a:t>							        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55" y="3358468"/>
            <a:ext cx="1637423" cy="5719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69" y="2764892"/>
            <a:ext cx="1476255" cy="507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269" y="4122447"/>
            <a:ext cx="1637423" cy="10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0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917" y="1630008"/>
            <a:ext cx="11432810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מהי הנוסחה המולקולרית של אתנול המורכב משני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), 6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 ואטום חמצן אחד?</a:t>
            </a:r>
            <a:endParaRPr lang="en-US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he-IL" dirty="0">
                <a:latin typeface="Helvetica Neue" charset="0"/>
              </a:rPr>
              <a:t>את הנוסחה המולקולרית של אתנול 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O</a:t>
            </a:r>
            <a:r>
              <a:rPr lang="he-IL" dirty="0"/>
              <a:t> ניתן לכתוב גם כך:   </a:t>
            </a:r>
            <a:r>
              <a:rPr lang="en-US" b="1" dirty="0">
                <a:solidFill>
                  <a:srgbClr val="12B4BC"/>
                </a:solidFill>
              </a:rPr>
              <a:t>	</a:t>
            </a:r>
            <a:r>
              <a:rPr lang="en-US" sz="2800" b="1" dirty="0">
                <a:solidFill>
                  <a:srgbClr val="12B4BC"/>
                </a:solidFill>
              </a:rPr>
              <a:t>CH</a:t>
            </a:r>
            <a:r>
              <a:rPr lang="en-US" sz="2800" b="1" baseline="-25000" dirty="0">
                <a:solidFill>
                  <a:srgbClr val="12B4BC"/>
                </a:solidFill>
              </a:rPr>
              <a:t>3</a:t>
            </a:r>
            <a:r>
              <a:rPr lang="en-US" sz="2800" b="1" dirty="0">
                <a:solidFill>
                  <a:srgbClr val="12B4BC"/>
                </a:solidFill>
              </a:rPr>
              <a:t>CH</a:t>
            </a:r>
            <a:r>
              <a:rPr lang="en-US" sz="2800" b="1" baseline="-25000" dirty="0">
                <a:solidFill>
                  <a:srgbClr val="12B4BC"/>
                </a:solidFill>
              </a:rPr>
              <a:t>2</a:t>
            </a:r>
            <a:r>
              <a:rPr lang="en-US" sz="2800" b="1" dirty="0">
                <a:solidFill>
                  <a:srgbClr val="12B4BC"/>
                </a:solidFill>
              </a:rPr>
              <a:t>OH</a:t>
            </a:r>
            <a:r>
              <a:rPr lang="he-IL" sz="2800" b="1" dirty="0">
                <a:solidFill>
                  <a:srgbClr val="12B4BC"/>
                </a:solidFill>
              </a:rPr>
              <a:t> </a:t>
            </a:r>
            <a:endParaRPr lang="en-US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192A72"/>
                </a:solidFill>
              </a:rPr>
              <a:t>בצורה זו, ניתן להבחין בקבוצה הפונקציונלית בקלות.</a:t>
            </a:r>
            <a:r>
              <a:rPr lang="he-IL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4807056" y="2166375"/>
            <a:ext cx="2236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2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6</a:t>
            </a:r>
            <a:r>
              <a:rPr lang="en-US" sz="2400" dirty="0">
                <a:solidFill>
                  <a:srgbClr val="12B4BC"/>
                </a:solidFill>
              </a:rPr>
              <a:t>O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24128" y="3815958"/>
            <a:ext cx="3224729" cy="2414131"/>
            <a:chOff x="3984644" y="4347333"/>
            <a:chExt cx="3224729" cy="2414131"/>
          </a:xfrm>
        </p:grpSpPr>
        <p:grpSp>
          <p:nvGrpSpPr>
            <p:cNvPr id="11" name="Group 10"/>
            <p:cNvGrpSpPr/>
            <p:nvPr/>
          </p:nvGrpSpPr>
          <p:grpSpPr>
            <a:xfrm>
              <a:off x="3984644" y="4347333"/>
              <a:ext cx="3224729" cy="2414131"/>
              <a:chOff x="3199822" y="3705178"/>
              <a:chExt cx="2644258" cy="24141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860758" y="3724910"/>
                <a:ext cx="983322" cy="23943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34070" y="3724910"/>
                <a:ext cx="626688" cy="23943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99822" y="3724910"/>
                <a:ext cx="1034248" cy="2394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43771" y="3705178"/>
                <a:ext cx="2156360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sz="3600" b="1" dirty="0"/>
                  <a:t>CH</a:t>
                </a:r>
                <a:r>
                  <a:rPr lang="en-US" sz="3600" b="1" baseline="-25000" dirty="0"/>
                  <a:t>3</a:t>
                </a:r>
                <a:r>
                  <a:rPr lang="en-US" sz="3600" b="1" dirty="0"/>
                  <a:t>CH</a:t>
                </a:r>
                <a:r>
                  <a:rPr lang="en-US" sz="3600" b="1" baseline="-25000" dirty="0"/>
                  <a:t>2</a:t>
                </a:r>
                <a:r>
                  <a:rPr lang="en-US" sz="3600" b="1" dirty="0"/>
                  <a:t>OH</a:t>
                </a:r>
                <a:endParaRPr lang="he-IL" sz="3600" b="1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4644" y="5410475"/>
              <a:ext cx="3224729" cy="1092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חומצה </a:t>
            </a:r>
            <a:r>
              <a:rPr lang="he-IL" dirty="0" err="1"/>
              <a:t>קרבוקסילית</a:t>
            </a:r>
            <a:r>
              <a:rPr lang="he-IL" dirty="0"/>
              <a:t>- </a:t>
            </a:r>
            <a:r>
              <a:rPr lang="he-IL" sz="2400" dirty="0"/>
              <a:t>נדרש לזכור</a:t>
            </a:r>
            <a:endParaRPr lang="en-US" sz="2400" dirty="0"/>
          </a:p>
        </p:txBody>
      </p:sp>
      <p:sp>
        <p:nvSpPr>
          <p:cNvPr id="4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48132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חומצות </a:t>
            </a:r>
            <a:r>
              <a:rPr lang="he-IL" dirty="0" err="1">
                <a:solidFill>
                  <a:srgbClr val="192A72"/>
                </a:solidFill>
              </a:rPr>
              <a:t>קרבוקסיליות</a:t>
            </a:r>
            <a:r>
              <a:rPr lang="he-IL" dirty="0">
                <a:solidFill>
                  <a:srgbClr val="192A72"/>
                </a:solidFill>
              </a:rPr>
              <a:t>, הן תרכובות פחמן המכילות קבוצה </a:t>
            </a:r>
            <a:r>
              <a:rPr lang="he-IL" dirty="0" err="1">
                <a:solidFill>
                  <a:srgbClr val="192A72"/>
                </a:solidFill>
              </a:rPr>
              <a:t>קרבוקסילית</a:t>
            </a:r>
            <a:r>
              <a:rPr lang="he-IL" dirty="0">
                <a:solidFill>
                  <a:srgbClr val="192A72"/>
                </a:solidFill>
              </a:rPr>
              <a:t> (</a:t>
            </a:r>
            <a:r>
              <a:rPr lang="en-US" dirty="0">
                <a:solidFill>
                  <a:srgbClr val="192A72"/>
                </a:solidFill>
              </a:rPr>
              <a:t>COOH</a:t>
            </a:r>
            <a:r>
              <a:rPr lang="he-IL" dirty="0">
                <a:solidFill>
                  <a:srgbClr val="192A72"/>
                </a:solidFill>
              </a:rPr>
              <a:t>) הנמצאת בקצה השרשרת ה</a:t>
            </a:r>
            <a:r>
              <a:rPr lang="he-IL" dirty="0"/>
              <a:t>פחמימנית (</a:t>
            </a:r>
            <a:r>
              <a:rPr lang="en-US" dirty="0"/>
              <a:t>R</a:t>
            </a:r>
            <a:r>
              <a:rPr lang="he-IL" dirty="0"/>
              <a:t>). חומצות </a:t>
            </a:r>
            <a:r>
              <a:rPr lang="he-IL" dirty="0" err="1"/>
              <a:t>קרבוקסיליות</a:t>
            </a:r>
            <a:r>
              <a:rPr lang="he-IL" dirty="0"/>
              <a:t> הן חומצות אורגניות ויש רבות כאלה בטבע (חומצת לימון, חומץ...) </a:t>
            </a:r>
            <a:r>
              <a:rPr lang="en-US" dirty="0"/>
              <a:t>  </a:t>
            </a:r>
            <a:endParaRPr lang="he-IL" dirty="0"/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/>
              <a:t>נסמן חומצה </a:t>
            </a:r>
            <a:r>
              <a:rPr lang="he-IL" dirty="0" err="1"/>
              <a:t>קרבוקסילית</a:t>
            </a:r>
            <a:r>
              <a:rPr lang="en-US" dirty="0"/>
              <a:t>:    </a:t>
            </a:r>
            <a:r>
              <a:rPr lang="he-IL" dirty="0"/>
              <a:t> </a:t>
            </a:r>
            <a:r>
              <a:rPr lang="en-US" dirty="0"/>
              <a:t>RCOOH</a:t>
            </a:r>
            <a:r>
              <a:rPr lang="en-US" baseline="-25000" dirty="0"/>
              <a:t>						</a:t>
            </a:r>
            <a:endParaRPr lang="he-IL" baseline="-25000" dirty="0"/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/>
              <a:t>מבנה הקבוצה </a:t>
            </a:r>
            <a:r>
              <a:rPr lang="he-IL" dirty="0" err="1"/>
              <a:t>הקרבוקסילית</a:t>
            </a:r>
            <a:r>
              <a:rPr lang="he-IL" dirty="0"/>
              <a:t>:  </a:t>
            </a:r>
            <a:r>
              <a:rPr lang="en-US" baseline="-25000" dirty="0"/>
              <a:t>	        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0466" y="4052369"/>
            <a:ext cx="2245746" cy="178521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47A3839-1E8B-4A52-884B-CA2322312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" y="3368410"/>
            <a:ext cx="4694886" cy="34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1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917" y="1630008"/>
            <a:ext cx="11432810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מהי הנוסחה המולקולרית של חומצה </a:t>
            </a:r>
            <a:r>
              <a:rPr lang="he-IL" dirty="0" err="1">
                <a:solidFill>
                  <a:srgbClr val="192A72"/>
                </a:solidFill>
              </a:rPr>
              <a:t>אצטית</a:t>
            </a:r>
            <a:r>
              <a:rPr lang="he-IL" dirty="0">
                <a:solidFill>
                  <a:srgbClr val="192A72"/>
                </a:solidFill>
              </a:rPr>
              <a:t> (חומץ) המורכבת משני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), </a:t>
            </a:r>
            <a:br>
              <a:rPr lang="en-US" dirty="0">
                <a:solidFill>
                  <a:srgbClr val="192A72"/>
                </a:solidFill>
              </a:rPr>
            </a:br>
            <a:r>
              <a:rPr lang="he-IL" dirty="0">
                <a:solidFill>
                  <a:srgbClr val="192A72"/>
                </a:solidFill>
              </a:rPr>
              <a:t>4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 ושני אטומי חמצן?</a:t>
            </a:r>
            <a:endParaRPr lang="en-US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he-IL" dirty="0">
                <a:latin typeface="Helvetica Neue" charset="0"/>
              </a:rPr>
              <a:t>את הנוסחה המולקולרית של חומצה </a:t>
            </a:r>
            <a:r>
              <a:rPr lang="he-IL" dirty="0" err="1">
                <a:latin typeface="Helvetica Neue" charset="0"/>
              </a:rPr>
              <a:t>אצטית</a:t>
            </a:r>
            <a:r>
              <a:rPr lang="he-IL" dirty="0">
                <a:latin typeface="Helvetica Neue" charset="0"/>
              </a:rPr>
              <a:t> 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he-IL" dirty="0"/>
              <a:t> ניתן לכתוב גם כך:  </a:t>
            </a:r>
            <a:r>
              <a:rPr lang="en-US" sz="2800" b="1" dirty="0">
                <a:solidFill>
                  <a:srgbClr val="12B4BC"/>
                </a:solidFill>
              </a:rPr>
              <a:t>CH</a:t>
            </a:r>
            <a:r>
              <a:rPr lang="en-US" sz="2800" b="1" baseline="-25000" dirty="0">
                <a:solidFill>
                  <a:srgbClr val="12B4BC"/>
                </a:solidFill>
              </a:rPr>
              <a:t>3</a:t>
            </a:r>
            <a:r>
              <a:rPr lang="en-US" sz="2800" b="1" dirty="0">
                <a:solidFill>
                  <a:srgbClr val="12B4BC"/>
                </a:solidFill>
              </a:rPr>
              <a:t>COOH</a:t>
            </a:r>
            <a:r>
              <a:rPr lang="he-IL" sz="2800" b="1" dirty="0">
                <a:solidFill>
                  <a:srgbClr val="12B4BC"/>
                </a:solidFill>
              </a:rPr>
              <a:t> </a:t>
            </a:r>
            <a:endParaRPr lang="en-US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192A72"/>
                </a:solidFill>
              </a:rPr>
              <a:t>בצורה זו, ניתן להבחין בקבוצה הפונקציונלית בקלות.</a:t>
            </a:r>
            <a:r>
              <a:rPr lang="he-IL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4211498" y="2166375"/>
            <a:ext cx="243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2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4</a:t>
            </a:r>
            <a:r>
              <a:rPr lang="en-US" sz="2400" dirty="0">
                <a:solidFill>
                  <a:srgbClr val="12B4BC"/>
                </a:solidFill>
              </a:rPr>
              <a:t>O</a:t>
            </a:r>
            <a:r>
              <a:rPr lang="en-US" sz="2400" baseline="-25000" dirty="0">
                <a:solidFill>
                  <a:srgbClr val="12B4BC"/>
                </a:solidFill>
              </a:rPr>
              <a:t>2</a:t>
            </a:r>
            <a:endParaRPr lang="en-US" sz="2400" baseline="-25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08221" y="3815958"/>
            <a:ext cx="3340636" cy="2414131"/>
            <a:chOff x="908221" y="3815958"/>
            <a:chExt cx="3340636" cy="2414131"/>
          </a:xfrm>
        </p:grpSpPr>
        <p:grpSp>
          <p:nvGrpSpPr>
            <p:cNvPr id="11" name="Group 10"/>
            <p:cNvGrpSpPr/>
            <p:nvPr/>
          </p:nvGrpSpPr>
          <p:grpSpPr>
            <a:xfrm>
              <a:off x="908221" y="3815958"/>
              <a:ext cx="3340636" cy="2414131"/>
              <a:chOff x="3104779" y="3705178"/>
              <a:chExt cx="2739301" cy="24141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860758" y="3724910"/>
                <a:ext cx="983322" cy="23943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34070" y="3724910"/>
                <a:ext cx="626688" cy="23943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99822" y="3724910"/>
                <a:ext cx="1034248" cy="2394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04779" y="3705178"/>
                <a:ext cx="2739301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/>
                  <a:t>CH</a:t>
                </a:r>
                <a:r>
                  <a:rPr lang="en-US" sz="3600" b="1" baseline="-25000" dirty="0"/>
                  <a:t>3</a:t>
                </a:r>
                <a:r>
                  <a:rPr lang="en-US" sz="3600" b="1" dirty="0"/>
                  <a:t>COOH</a:t>
                </a:r>
                <a:endParaRPr lang="he-IL" sz="3600" b="1" dirty="0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000" y="4760260"/>
              <a:ext cx="2650523" cy="1276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0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אמין- </a:t>
            </a:r>
            <a:r>
              <a:rPr lang="he-IL" sz="2400" dirty="0"/>
              <a:t>נדרש לזכור</a:t>
            </a:r>
            <a:endParaRPr lang="en-US" sz="2400" dirty="0"/>
          </a:p>
        </p:txBody>
      </p:sp>
      <p:sp>
        <p:nvSpPr>
          <p:cNvPr id="4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1" y="1490566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אמינים הם תרכובות פחמן המכילות חנקן (</a:t>
            </a:r>
            <a:r>
              <a:rPr lang="en-US" dirty="0">
                <a:solidFill>
                  <a:srgbClr val="192A72"/>
                </a:solidFill>
              </a:rPr>
              <a:t>N</a:t>
            </a:r>
            <a:r>
              <a:rPr lang="he-IL" dirty="0">
                <a:solidFill>
                  <a:srgbClr val="192A72"/>
                </a:solidFill>
              </a:rPr>
              <a:t>) </a:t>
            </a:r>
            <a:r>
              <a:rPr lang="he-IL" dirty="0"/>
              <a:t>הקשור לשרשרת פחמימנית. </a:t>
            </a:r>
            <a:br>
              <a:rPr lang="en-US" dirty="0"/>
            </a:br>
            <a:r>
              <a:rPr lang="he-IL" dirty="0"/>
              <a:t>האמין יכול להיות: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ראשוני (קשור לפחמן ושני מימנים) </a:t>
            </a:r>
            <a:endParaRPr lang="en-US" dirty="0"/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שניוני (קשור לשני </a:t>
            </a:r>
            <a:r>
              <a:rPr lang="he-IL" dirty="0" err="1"/>
              <a:t>פחמנים</a:t>
            </a:r>
            <a:r>
              <a:rPr lang="he-IL" dirty="0"/>
              <a:t> ומימן אחד) </a:t>
            </a:r>
            <a:endParaRPr lang="en-US" dirty="0"/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שלישוני (קשור לשלושה </a:t>
            </a:r>
            <a:r>
              <a:rPr lang="he-IL" dirty="0" err="1"/>
              <a:t>פחמנים</a:t>
            </a:r>
            <a:r>
              <a:rPr lang="he-IL" dirty="0"/>
              <a:t>) 		</a:t>
            </a:r>
            <a:endParaRPr lang="he-IL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11" y="4217156"/>
            <a:ext cx="1383030" cy="1014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781" y="3496407"/>
            <a:ext cx="1543235" cy="532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943" y="2760450"/>
            <a:ext cx="974147" cy="532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503" y="5024233"/>
            <a:ext cx="1432278" cy="1277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000" y="5026476"/>
            <a:ext cx="2191564" cy="1313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2818" y="4893077"/>
            <a:ext cx="2125682" cy="1362235"/>
          </a:xfrm>
          <a:prstGeom prst="rect">
            <a:avLst/>
          </a:prstGeom>
        </p:spPr>
      </p:pic>
      <p:sp>
        <p:nvSpPr>
          <p:cNvPr id="19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217017" y="6424122"/>
            <a:ext cx="1595250" cy="349208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אמין ראשוני</a:t>
            </a:r>
          </a:p>
        </p:txBody>
      </p:sp>
      <p:sp>
        <p:nvSpPr>
          <p:cNvPr id="20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3489367" y="6424122"/>
            <a:ext cx="1595250" cy="349208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אמין שניוני</a:t>
            </a:r>
          </a:p>
        </p:txBody>
      </p:sp>
      <p:sp>
        <p:nvSpPr>
          <p:cNvPr id="21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095998" y="6424122"/>
            <a:ext cx="1595250" cy="349208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אמין שלישוני</a:t>
            </a:r>
          </a:p>
        </p:txBody>
      </p:sp>
    </p:spTree>
    <p:extLst>
      <p:ext uri="{BB962C8B-B14F-4D97-AF65-F5344CB8AC3E}">
        <p14:creationId xmlns:p14="http://schemas.microsoft.com/office/powerpoint/2010/main" val="221379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מבנה וקישור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כימיה יא'-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רחל אידלמן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917" y="1630008"/>
            <a:ext cx="11432810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מהי הנוסחה המולקולרית של </a:t>
            </a:r>
            <a:r>
              <a:rPr lang="he-IL" dirty="0" err="1">
                <a:solidFill>
                  <a:srgbClr val="192A72"/>
                </a:solidFill>
              </a:rPr>
              <a:t>מתילאָמין</a:t>
            </a:r>
            <a:r>
              <a:rPr lang="he-IL" dirty="0">
                <a:solidFill>
                  <a:srgbClr val="192A72"/>
                </a:solidFill>
              </a:rPr>
              <a:t> המורכב מאטום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 אחד, 5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 ואטום חנקן (</a:t>
            </a:r>
            <a:r>
              <a:rPr lang="en-US" dirty="0">
                <a:solidFill>
                  <a:srgbClr val="192A72"/>
                </a:solidFill>
              </a:rPr>
              <a:t>N</a:t>
            </a:r>
            <a:r>
              <a:rPr lang="he-IL" dirty="0">
                <a:solidFill>
                  <a:srgbClr val="192A72"/>
                </a:solidFill>
              </a:rPr>
              <a:t>) אחד?</a:t>
            </a:r>
            <a:endParaRPr lang="en-US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he-IL" dirty="0">
                <a:latin typeface="Helvetica Neue" charset="0"/>
              </a:rPr>
              <a:t>את הנוסחה המולקולרית של אתנול 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/>
              <a:t>CH</a:t>
            </a:r>
            <a:r>
              <a:rPr lang="en-US" baseline="-25000" dirty="0"/>
              <a:t>5</a:t>
            </a:r>
            <a:r>
              <a:rPr lang="en-US" dirty="0"/>
              <a:t>N</a:t>
            </a:r>
            <a:r>
              <a:rPr lang="he-IL" dirty="0"/>
              <a:t> ניתן לכתוב גם כך:   </a:t>
            </a:r>
            <a:r>
              <a:rPr lang="en-US" b="1" dirty="0">
                <a:solidFill>
                  <a:srgbClr val="12B4BC"/>
                </a:solidFill>
              </a:rPr>
              <a:t>	</a:t>
            </a:r>
            <a:r>
              <a:rPr lang="en-US" sz="2800" b="1" dirty="0">
                <a:solidFill>
                  <a:srgbClr val="12B4BC"/>
                </a:solidFill>
              </a:rPr>
              <a:t>CH</a:t>
            </a:r>
            <a:r>
              <a:rPr lang="en-US" sz="2800" b="1" baseline="-25000" dirty="0">
                <a:solidFill>
                  <a:srgbClr val="12B4BC"/>
                </a:solidFill>
              </a:rPr>
              <a:t>3</a:t>
            </a:r>
            <a:r>
              <a:rPr lang="en-US" sz="2800" b="1" dirty="0">
                <a:solidFill>
                  <a:srgbClr val="12B4BC"/>
                </a:solidFill>
              </a:rPr>
              <a:t>NH</a:t>
            </a:r>
            <a:r>
              <a:rPr lang="en-US" sz="2800" b="1" baseline="-25000" dirty="0">
                <a:solidFill>
                  <a:srgbClr val="12B4BC"/>
                </a:solidFill>
              </a:rPr>
              <a:t>2</a:t>
            </a:r>
            <a:r>
              <a:rPr lang="he-IL" sz="2800" b="1" dirty="0">
                <a:solidFill>
                  <a:srgbClr val="12B4BC"/>
                </a:solidFill>
              </a:rPr>
              <a:t> </a:t>
            </a:r>
            <a:endParaRPr lang="en-US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192A72"/>
                </a:solidFill>
              </a:rPr>
              <a:t>בצורה זו, ניתן להבחין בקבוצה הפונקציונלית בקלות.</a:t>
            </a:r>
            <a:r>
              <a:rPr lang="he-IL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4935298" y="216637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CH</a:t>
            </a:r>
            <a:r>
              <a:rPr lang="en-US" sz="2400" baseline="-25000" dirty="0">
                <a:solidFill>
                  <a:srgbClr val="12B4BC"/>
                </a:solidFill>
              </a:rPr>
              <a:t>5</a:t>
            </a:r>
            <a:r>
              <a:rPr lang="en-US" sz="2400" dirty="0">
                <a:solidFill>
                  <a:srgbClr val="12B4BC"/>
                </a:solidFill>
              </a:rPr>
              <a:t>N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41444" y="3792068"/>
            <a:ext cx="2487409" cy="2414131"/>
            <a:chOff x="243916" y="3592203"/>
            <a:chExt cx="2487409" cy="2414131"/>
          </a:xfrm>
        </p:grpSpPr>
        <p:grpSp>
          <p:nvGrpSpPr>
            <p:cNvPr id="11" name="Group 10"/>
            <p:cNvGrpSpPr/>
            <p:nvPr/>
          </p:nvGrpSpPr>
          <p:grpSpPr>
            <a:xfrm>
              <a:off x="243916" y="3592203"/>
              <a:ext cx="2487409" cy="2414131"/>
              <a:chOff x="3199822" y="3705178"/>
              <a:chExt cx="1942283" cy="24141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234070" y="3724910"/>
                <a:ext cx="790299" cy="23943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199822" y="3724910"/>
                <a:ext cx="1034248" cy="2394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02207" y="3705178"/>
                <a:ext cx="183989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/>
                  <a:t>CH</a:t>
                </a:r>
                <a:r>
                  <a:rPr lang="en-US" sz="3600" b="1" baseline="-25000" dirty="0"/>
                  <a:t>3</a:t>
                </a:r>
                <a:r>
                  <a:rPr lang="en-US" sz="3600" b="1" dirty="0"/>
                  <a:t>NH</a:t>
                </a:r>
                <a:r>
                  <a:rPr lang="en-US" sz="3600" b="1" baseline="-25000" dirty="0"/>
                  <a:t>2</a:t>
                </a:r>
                <a:endParaRPr lang="he-IL" sz="3600" b="1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918" y="4387214"/>
              <a:ext cx="2025544" cy="1419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7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אתר- </a:t>
            </a:r>
            <a:r>
              <a:rPr lang="he-IL" sz="2400" dirty="0"/>
              <a:t>מופיע בדף הנוסחאות</a:t>
            </a:r>
            <a:endParaRPr lang="en-US" sz="2400" dirty="0"/>
          </a:p>
        </p:txBody>
      </p:sp>
      <p:sp>
        <p:nvSpPr>
          <p:cNvPr id="4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אתרים </a:t>
            </a:r>
            <a:r>
              <a:rPr lang="he-IL" dirty="0"/>
              <a:t>הם תרכובות פחמן אשר בהן שתי שרשרות פחמימניות קשורות בקשר </a:t>
            </a:r>
            <a:r>
              <a:rPr lang="he-IL" dirty="0" err="1"/>
              <a:t>קוולנטי</a:t>
            </a:r>
            <a:r>
              <a:rPr lang="he-IL" dirty="0"/>
              <a:t> יחיד לאטום חמצן. לאתר צורה זוויתית סביב אטום החמצן ולכן מולקולות אלה קוטביות תמיד.  נרשום את האתר כך: </a:t>
            </a:r>
            <a:r>
              <a:rPr lang="en-US" dirty="0"/>
              <a:t>		R</a:t>
            </a:r>
            <a:r>
              <a:rPr lang="en-US" baseline="-25000" dirty="0"/>
              <a:t>1</a:t>
            </a:r>
            <a:r>
              <a:rPr lang="en-US" dirty="0"/>
              <a:t> – O – R</a:t>
            </a:r>
            <a:r>
              <a:rPr lang="en-US" baseline="-25000" dirty="0"/>
              <a:t>2</a:t>
            </a:r>
            <a:r>
              <a:rPr lang="he-IL" dirty="0"/>
              <a:t>		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4005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917" y="1630008"/>
            <a:ext cx="11432810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מהי הנוסחה המולקולרית של דו מתיל אתר המורכבת משלושה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), </a:t>
            </a:r>
            <a:br>
              <a:rPr lang="en-US" dirty="0">
                <a:solidFill>
                  <a:srgbClr val="192A72"/>
                </a:solidFill>
              </a:rPr>
            </a:br>
            <a:r>
              <a:rPr lang="he-IL" dirty="0">
                <a:solidFill>
                  <a:srgbClr val="192A72"/>
                </a:solidFill>
              </a:rPr>
              <a:t>6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 ואטום חמצן אחד (</a:t>
            </a:r>
            <a:r>
              <a:rPr lang="en-US" dirty="0">
                <a:solidFill>
                  <a:srgbClr val="192A72"/>
                </a:solidFill>
              </a:rPr>
              <a:t>O</a:t>
            </a:r>
            <a:r>
              <a:rPr lang="he-IL" dirty="0">
                <a:solidFill>
                  <a:srgbClr val="192A72"/>
                </a:solidFill>
              </a:rPr>
              <a:t>)?</a:t>
            </a:r>
            <a:endParaRPr lang="en-US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he-IL" dirty="0">
                <a:latin typeface="Helvetica Neue" charset="0"/>
              </a:rPr>
              <a:t>את הנוסחה המולקולרית של חומצה </a:t>
            </a:r>
            <a:r>
              <a:rPr lang="he-IL" dirty="0" err="1">
                <a:latin typeface="Helvetica Neue" charset="0"/>
              </a:rPr>
              <a:t>אצטית</a:t>
            </a:r>
            <a:r>
              <a:rPr lang="he-IL" dirty="0">
                <a:latin typeface="Helvetica Neue" charset="0"/>
              </a:rPr>
              <a:t> 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O</a:t>
            </a:r>
            <a:r>
              <a:rPr lang="he-IL" dirty="0"/>
              <a:t> ניתן לכתוב גם כך:  </a:t>
            </a:r>
            <a:r>
              <a:rPr lang="en-US" sz="2800" b="1" dirty="0">
                <a:solidFill>
                  <a:srgbClr val="12B4BC"/>
                </a:solidFill>
              </a:rPr>
              <a:t>CH</a:t>
            </a:r>
            <a:r>
              <a:rPr lang="en-US" sz="2800" b="1" baseline="-25000" dirty="0">
                <a:solidFill>
                  <a:srgbClr val="12B4BC"/>
                </a:solidFill>
              </a:rPr>
              <a:t>3</a:t>
            </a:r>
            <a:r>
              <a:rPr lang="en-US" sz="2800" b="1" dirty="0">
                <a:solidFill>
                  <a:srgbClr val="12B4BC"/>
                </a:solidFill>
              </a:rPr>
              <a:t>OCH</a:t>
            </a:r>
            <a:r>
              <a:rPr lang="en-US" sz="2800" b="1" baseline="-25000" dirty="0">
                <a:solidFill>
                  <a:srgbClr val="12B4BC"/>
                </a:solidFill>
              </a:rPr>
              <a:t>3</a:t>
            </a:r>
            <a:r>
              <a:rPr lang="he-IL" sz="2800" b="1" dirty="0">
                <a:solidFill>
                  <a:srgbClr val="12B4BC"/>
                </a:solidFill>
              </a:rPr>
              <a:t> </a:t>
            </a:r>
            <a:endParaRPr lang="en-US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192A72"/>
                </a:solidFill>
              </a:rPr>
              <a:t>בצורה זו, ניתן להבחין בקבוצה הפונקציונלית בקלות.</a:t>
            </a:r>
            <a:r>
              <a:rPr lang="he-IL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3915132" y="2070424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3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6</a:t>
            </a:r>
            <a:r>
              <a:rPr lang="en-US" sz="2400" dirty="0">
                <a:solidFill>
                  <a:srgbClr val="12B4BC"/>
                </a:solidFill>
              </a:rPr>
              <a:t>O</a:t>
            </a:r>
            <a:endParaRPr lang="en-US" sz="2400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55373" y="3815958"/>
            <a:ext cx="3493483" cy="2414131"/>
            <a:chOff x="755373" y="3815958"/>
            <a:chExt cx="3493483" cy="2414131"/>
          </a:xfrm>
        </p:grpSpPr>
        <p:grpSp>
          <p:nvGrpSpPr>
            <p:cNvPr id="11" name="Group 10"/>
            <p:cNvGrpSpPr/>
            <p:nvPr/>
          </p:nvGrpSpPr>
          <p:grpSpPr>
            <a:xfrm>
              <a:off x="755373" y="3815958"/>
              <a:ext cx="3493483" cy="2414131"/>
              <a:chOff x="2979445" y="3705178"/>
              <a:chExt cx="2864635" cy="24141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76851" y="3724910"/>
                <a:ext cx="1267229" cy="23943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34071" y="3724910"/>
                <a:ext cx="342780" cy="23943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99822" y="3724910"/>
                <a:ext cx="1034248" cy="2394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79445" y="3705178"/>
                <a:ext cx="2864635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/>
                  <a:t>CH</a:t>
                </a:r>
                <a:r>
                  <a:rPr lang="en-US" sz="3600" b="1" baseline="-25000" dirty="0"/>
                  <a:t>3</a:t>
                </a:r>
                <a:r>
                  <a:rPr lang="en-US" sz="3600" b="1" dirty="0"/>
                  <a:t>OCH</a:t>
                </a:r>
                <a:r>
                  <a:rPr lang="en-US" sz="3600" b="1" baseline="-25000" dirty="0"/>
                  <a:t>3 </a:t>
                </a:r>
                <a:endParaRPr lang="he-IL" sz="3600" b="1" dirty="0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3772" y="4694239"/>
              <a:ext cx="2276683" cy="1342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07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אלדהיד- </a:t>
            </a:r>
            <a:r>
              <a:rPr lang="he-IL" sz="2400" dirty="0"/>
              <a:t>מופיע בדף הנוסחאות </a:t>
            </a:r>
            <a:r>
              <a:rPr lang="he-IL" dirty="0"/>
              <a:t>			קטון- </a:t>
            </a:r>
            <a:r>
              <a:rPr lang="he-IL" sz="2400" dirty="0"/>
              <a:t>מופיע בדף הנוסחאות</a:t>
            </a:r>
            <a:endParaRPr lang="en-US" sz="2400" dirty="0"/>
          </a:p>
        </p:txBody>
      </p:sp>
      <p:sp>
        <p:nvSpPr>
          <p:cNvPr id="4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6425514" y="1481329"/>
            <a:ext cx="5251212" cy="3278932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אלדהידים, מאופיינים על ידי קבוצת </a:t>
            </a:r>
            <a:r>
              <a:rPr lang="he-IL" dirty="0" err="1">
                <a:solidFill>
                  <a:srgbClr val="192A72"/>
                </a:solidFill>
              </a:rPr>
              <a:t>קרבוניל</a:t>
            </a:r>
            <a:r>
              <a:rPr lang="he-IL" dirty="0">
                <a:solidFill>
                  <a:srgbClr val="192A72"/>
                </a:solidFill>
              </a:rPr>
              <a:t> </a:t>
            </a:r>
            <a:r>
              <a:rPr lang="en-US" dirty="0">
                <a:solidFill>
                  <a:srgbClr val="192A72"/>
                </a:solidFill>
              </a:rPr>
              <a:t>C=O</a:t>
            </a:r>
            <a:r>
              <a:rPr lang="he-IL" dirty="0">
                <a:solidFill>
                  <a:srgbClr val="192A72"/>
                </a:solidFill>
              </a:rPr>
              <a:t>, הקשורה למימן ולשרשרת ה</a:t>
            </a:r>
            <a:r>
              <a:rPr lang="he-IL" dirty="0"/>
              <a:t>פחמימנית (</a:t>
            </a:r>
            <a:r>
              <a:rPr lang="en-US" dirty="0"/>
              <a:t>R</a:t>
            </a:r>
            <a:r>
              <a:rPr lang="he-IL" dirty="0"/>
              <a:t>).  סביב אטום הפחמן יש סימטריה של משולש מישורי וקבוצה זו קוטבית.</a:t>
            </a:r>
            <a:r>
              <a:rPr lang="en-US" baseline="-25000" dirty="0"/>
              <a:t>					        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23" y="3694670"/>
            <a:ext cx="1887197" cy="1051866"/>
          </a:xfrm>
          <a:prstGeom prst="rect">
            <a:avLst/>
          </a:prstGeom>
        </p:spPr>
      </p:pic>
      <p:sp>
        <p:nvSpPr>
          <p:cNvPr id="14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902043" y="1481327"/>
            <a:ext cx="5343888" cy="3278933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 err="1">
                <a:solidFill>
                  <a:srgbClr val="192A72"/>
                </a:solidFill>
              </a:rPr>
              <a:t>קטונים</a:t>
            </a:r>
            <a:r>
              <a:rPr lang="he-IL" dirty="0">
                <a:solidFill>
                  <a:srgbClr val="192A72"/>
                </a:solidFill>
              </a:rPr>
              <a:t>, מאופיינים גם הם על ידי קבוצת </a:t>
            </a:r>
            <a:r>
              <a:rPr lang="he-IL" dirty="0" err="1">
                <a:solidFill>
                  <a:srgbClr val="192A72"/>
                </a:solidFill>
              </a:rPr>
              <a:t>קרבוניל</a:t>
            </a:r>
            <a:r>
              <a:rPr lang="he-IL" dirty="0">
                <a:solidFill>
                  <a:srgbClr val="192A72"/>
                </a:solidFill>
              </a:rPr>
              <a:t> </a:t>
            </a:r>
            <a:r>
              <a:rPr lang="en-US" dirty="0">
                <a:solidFill>
                  <a:srgbClr val="192A72"/>
                </a:solidFill>
              </a:rPr>
              <a:t>C=O</a:t>
            </a:r>
            <a:r>
              <a:rPr lang="he-IL" dirty="0">
                <a:solidFill>
                  <a:srgbClr val="192A72"/>
                </a:solidFill>
              </a:rPr>
              <a:t>, הקשורה לשתי שרשרות </a:t>
            </a:r>
            <a:r>
              <a:rPr lang="he-IL" dirty="0"/>
              <a:t>פחמימניות (</a:t>
            </a:r>
            <a:r>
              <a:rPr lang="en-US" dirty="0"/>
              <a:t>R</a:t>
            </a:r>
            <a:r>
              <a:rPr lang="he-IL" dirty="0"/>
              <a:t>).  סביב אטום הפחמן יש סימטריה של משולש מישורי וקבוצה זו קוטבית.</a:t>
            </a:r>
            <a:r>
              <a:rPr lang="en-US" baseline="-25000" dirty="0"/>
              <a:t> 						        	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008" y="3639064"/>
            <a:ext cx="1866900" cy="10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9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917" y="1641300"/>
            <a:ext cx="11432810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האלדהיד הפשוט ביותר היא תרכובת בשם </a:t>
            </a:r>
            <a:r>
              <a:rPr lang="he-IL" dirty="0" err="1">
                <a:solidFill>
                  <a:srgbClr val="192A72"/>
                </a:solidFill>
              </a:rPr>
              <a:t>פורמאלדהיד</a:t>
            </a:r>
            <a:r>
              <a:rPr lang="he-IL" dirty="0">
                <a:solidFill>
                  <a:srgbClr val="192A72"/>
                </a:solidFill>
              </a:rPr>
              <a:t> ובה אין כלל שייר פחמימני אלא מימן. התרכובת מורכבת מאטום פחמן אחד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 ושני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).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א. מהי הנוסחה המולקולרית של </a:t>
            </a:r>
            <a:r>
              <a:rPr lang="he-IL" dirty="0" err="1">
                <a:solidFill>
                  <a:srgbClr val="192A72"/>
                </a:solidFill>
              </a:rPr>
              <a:t>הפורמאלדהיד</a:t>
            </a:r>
            <a:r>
              <a:rPr lang="he-IL" dirty="0">
                <a:solidFill>
                  <a:srgbClr val="192A72"/>
                </a:solidFill>
              </a:rPr>
              <a:t>?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ב. מהי הצורה הגיאומטרית של </a:t>
            </a:r>
            <a:r>
              <a:rPr lang="he-IL" dirty="0" err="1">
                <a:solidFill>
                  <a:srgbClr val="192A72"/>
                </a:solidFill>
              </a:rPr>
              <a:t>הפורמאלדהיד</a:t>
            </a:r>
            <a:r>
              <a:rPr lang="he-IL" dirty="0">
                <a:solidFill>
                  <a:srgbClr val="192A72"/>
                </a:solidFill>
              </a:rPr>
              <a:t>?</a:t>
            </a:r>
            <a:endParaRPr lang="en-US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he-IL" dirty="0">
                <a:latin typeface="Helvetica Neue" charset="0"/>
              </a:rPr>
              <a:t>ניתן לבטא את </a:t>
            </a:r>
            <a:r>
              <a:rPr lang="he-IL" dirty="0" err="1">
                <a:latin typeface="Helvetica Neue" charset="0"/>
              </a:rPr>
              <a:t>הפורמאלדהיד</a:t>
            </a:r>
            <a:r>
              <a:rPr lang="he-IL" dirty="0">
                <a:latin typeface="Helvetica Neue" charset="0"/>
              </a:rPr>
              <a:t> 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he-IL" dirty="0"/>
              <a:t>גם כך:</a:t>
            </a:r>
            <a:endParaRPr lang="en-US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3136173" y="2699997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CH</a:t>
            </a:r>
            <a:r>
              <a:rPr lang="en-US" sz="2400" baseline="-25000" dirty="0">
                <a:solidFill>
                  <a:srgbClr val="12B4BC"/>
                </a:solidFill>
              </a:rPr>
              <a:t>2</a:t>
            </a:r>
            <a:r>
              <a:rPr lang="en-US" sz="2400" dirty="0">
                <a:solidFill>
                  <a:srgbClr val="12B4BC"/>
                </a:solidFill>
              </a:rPr>
              <a:t>O</a:t>
            </a:r>
            <a:endParaRPr lang="en-US" sz="24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2073381" y="3178243"/>
            <a:ext cx="317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משולש מישורי</a:t>
            </a:r>
            <a:endParaRPr lang="en-US" sz="2400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09049" y="3838542"/>
            <a:ext cx="2143898" cy="1887121"/>
            <a:chOff x="1409049" y="3838542"/>
            <a:chExt cx="2143898" cy="1887121"/>
          </a:xfrm>
        </p:grpSpPr>
        <p:grpSp>
          <p:nvGrpSpPr>
            <p:cNvPr id="11" name="Group 10"/>
            <p:cNvGrpSpPr/>
            <p:nvPr/>
          </p:nvGrpSpPr>
          <p:grpSpPr>
            <a:xfrm>
              <a:off x="1409049" y="3838542"/>
              <a:ext cx="2143898" cy="1887121"/>
              <a:chOff x="3515455" y="3705178"/>
              <a:chExt cx="1757983" cy="241413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234070" y="3724909"/>
                <a:ext cx="788309" cy="2394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70873" y="3724910"/>
                <a:ext cx="663197" cy="2394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15455" y="3705178"/>
                <a:ext cx="1757983" cy="8268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/>
                  <a:t>H</a:t>
                </a:r>
                <a:r>
                  <a:rPr lang="en-US" sz="3600" b="1" baseline="-25000" dirty="0"/>
                  <a:t>2</a:t>
                </a:r>
                <a:r>
                  <a:rPr lang="en-US" sz="3600" b="1" dirty="0"/>
                  <a:t>C=O</a:t>
                </a:r>
                <a:endParaRPr lang="he-IL" sz="3600" b="1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0082" y="4500297"/>
              <a:ext cx="1021833" cy="1179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0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917" y="1641300"/>
            <a:ext cx="11432810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הקטון הפשוט ביותר היא תרכובת האצטון ובה יש שני שיירים פחמימניים (</a:t>
            </a:r>
            <a:r>
              <a:rPr lang="en-US" dirty="0">
                <a:solidFill>
                  <a:srgbClr val="192A72"/>
                </a:solidFill>
              </a:rPr>
              <a:t>R</a:t>
            </a:r>
            <a:r>
              <a:rPr lang="he-IL" dirty="0">
                <a:solidFill>
                  <a:srgbClr val="192A72"/>
                </a:solidFill>
              </a:rPr>
              <a:t>). התרכובת מורכבת משלושה אטומי פחמן אחד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), 6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 ואטום חמצן אחד (</a:t>
            </a:r>
            <a:r>
              <a:rPr lang="en-US" dirty="0">
                <a:solidFill>
                  <a:srgbClr val="192A72"/>
                </a:solidFill>
              </a:rPr>
              <a:t>O</a:t>
            </a:r>
            <a:r>
              <a:rPr lang="he-IL" dirty="0">
                <a:solidFill>
                  <a:srgbClr val="192A72"/>
                </a:solidFill>
              </a:rPr>
              <a:t>).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א. מהי הנוסחה המולקולרית של האצטון?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ב. מהי הצורה הגיאומטרית סביב הפחמן </a:t>
            </a:r>
            <a:r>
              <a:rPr lang="he-IL" dirty="0" err="1">
                <a:solidFill>
                  <a:srgbClr val="192A72"/>
                </a:solidFill>
              </a:rPr>
              <a:t>הקרבונילי</a:t>
            </a:r>
            <a:r>
              <a:rPr lang="he-IL" dirty="0">
                <a:solidFill>
                  <a:srgbClr val="192A72"/>
                </a:solidFill>
              </a:rPr>
              <a:t> של האצטון?</a:t>
            </a:r>
            <a:endParaRPr lang="en-US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en-US" dirty="0">
                <a:latin typeface="Helvetica Neue" charset="0"/>
              </a:rPr>
              <a:t>		</a:t>
            </a:r>
            <a:r>
              <a:rPr lang="he-IL" dirty="0">
                <a:latin typeface="Helvetica Neue" charset="0"/>
              </a:rPr>
              <a:t>ניתן לבטא את האצטון </a:t>
            </a:r>
            <a:r>
              <a:rPr lang="en-US" dirty="0">
                <a:latin typeface="Helvetica Neue" charset="0"/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O</a:t>
            </a:r>
            <a:r>
              <a:rPr lang="he-IL" dirty="0"/>
              <a:t>גם כך:</a:t>
            </a:r>
            <a:endParaRPr lang="en-US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3838074" y="2613500"/>
            <a:ext cx="230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3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6</a:t>
            </a:r>
            <a:r>
              <a:rPr lang="en-US" sz="2400" dirty="0">
                <a:solidFill>
                  <a:srgbClr val="12B4BC"/>
                </a:solidFill>
              </a:rPr>
              <a:t>O</a:t>
            </a:r>
            <a:endParaRPr lang="en-US" sz="24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243917" y="3178243"/>
            <a:ext cx="317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משולש מישורי</a:t>
            </a:r>
            <a:endParaRPr lang="en-US" sz="2400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24128" y="3815958"/>
            <a:ext cx="3224729" cy="2414131"/>
            <a:chOff x="1024128" y="3815958"/>
            <a:chExt cx="3224729" cy="2414131"/>
          </a:xfrm>
        </p:grpSpPr>
        <p:grpSp>
          <p:nvGrpSpPr>
            <p:cNvPr id="19" name="Group 18"/>
            <p:cNvGrpSpPr/>
            <p:nvPr/>
          </p:nvGrpSpPr>
          <p:grpSpPr>
            <a:xfrm>
              <a:off x="1024128" y="3815958"/>
              <a:ext cx="3224729" cy="2414131"/>
              <a:chOff x="3199822" y="3705178"/>
              <a:chExt cx="2644258" cy="241413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60758" y="3724910"/>
                <a:ext cx="983322" cy="23943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37782" y="3724910"/>
                <a:ext cx="575935" cy="23943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199822" y="3724910"/>
                <a:ext cx="1137958" cy="2394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93555" y="3705178"/>
                <a:ext cx="2450525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/>
                  <a:t>H</a:t>
                </a:r>
                <a:r>
                  <a:rPr lang="en-US" sz="3600" b="1" baseline="-25000" dirty="0"/>
                  <a:t>3</a:t>
                </a:r>
                <a:r>
                  <a:rPr lang="en-US" sz="3600" b="1" dirty="0"/>
                  <a:t>CCOCH</a:t>
                </a:r>
                <a:r>
                  <a:rPr lang="en-US" sz="3600" b="1" baseline="-25000" dirty="0"/>
                  <a:t>3</a:t>
                </a:r>
                <a:endParaRPr lang="he-IL" sz="3600" b="1" dirty="0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09816" y="4482021"/>
              <a:ext cx="2829698" cy="1665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1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אסטר- </a:t>
            </a:r>
            <a:r>
              <a:rPr lang="he-IL" sz="2400" dirty="0"/>
              <a:t>מופיע בדף הנוסחאות</a:t>
            </a:r>
            <a:endParaRPr lang="en-US" sz="2400" dirty="0"/>
          </a:p>
        </p:txBody>
      </p:sp>
      <p:sp>
        <p:nvSpPr>
          <p:cNvPr id="4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 err="1">
                <a:solidFill>
                  <a:srgbClr val="192A72"/>
                </a:solidFill>
              </a:rPr>
              <a:t>אסטרים</a:t>
            </a:r>
            <a:r>
              <a:rPr lang="he-IL" dirty="0">
                <a:solidFill>
                  <a:srgbClr val="192A72"/>
                </a:solidFill>
              </a:rPr>
              <a:t> </a:t>
            </a:r>
            <a:r>
              <a:rPr lang="he-IL" dirty="0"/>
              <a:t>הם תרכובות פחמן אשר בהן שתי שרשרות פחמימניות המופרדות על ידי קבוצת		.  הגיאומטריה סביב הפחמן </a:t>
            </a:r>
            <a:r>
              <a:rPr lang="he-IL" dirty="0" err="1"/>
              <a:t>הקרבונילי</a:t>
            </a:r>
            <a:r>
              <a:rPr lang="he-IL" dirty="0"/>
              <a:t> היא משולש מישורי והקבוצה מעניקה קוטביות למולקולה.  נרשום את </a:t>
            </a:r>
            <a:r>
              <a:rPr lang="he-IL" dirty="0" err="1"/>
              <a:t>האסטר</a:t>
            </a:r>
            <a:r>
              <a:rPr lang="he-IL" dirty="0"/>
              <a:t> כך:	  </a:t>
            </a:r>
            <a:endParaRPr lang="en-US" dirty="0"/>
          </a:p>
          <a:p>
            <a:pPr marL="457200" lvl="1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 err="1"/>
              <a:t>אסטרים</a:t>
            </a:r>
            <a:r>
              <a:rPr lang="he-IL" dirty="0"/>
              <a:t> בטבע אחראיים לריחות הטובים של הפרחים והפירות.	</a:t>
            </a:r>
            <a:endParaRPr lang="he-IL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085" y="2552463"/>
            <a:ext cx="981324" cy="700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55" y="3113225"/>
            <a:ext cx="2171700" cy="109537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27487AD-DA4C-47D1-ADF6-62650A490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6" y="4561367"/>
            <a:ext cx="3062177" cy="2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12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917" y="1641300"/>
            <a:ext cx="11432810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 err="1">
                <a:solidFill>
                  <a:srgbClr val="192A72"/>
                </a:solidFill>
              </a:rPr>
              <a:t>האסטר</a:t>
            </a:r>
            <a:r>
              <a:rPr lang="he-IL" dirty="0">
                <a:solidFill>
                  <a:srgbClr val="192A72"/>
                </a:solidFill>
              </a:rPr>
              <a:t> מתיל </a:t>
            </a:r>
            <a:r>
              <a:rPr lang="he-IL" dirty="0" err="1">
                <a:solidFill>
                  <a:srgbClr val="192A72"/>
                </a:solidFill>
              </a:rPr>
              <a:t>אתנואָט</a:t>
            </a:r>
            <a:r>
              <a:rPr lang="he-IL" dirty="0">
                <a:solidFill>
                  <a:srgbClr val="192A72"/>
                </a:solidFill>
              </a:rPr>
              <a:t> מורכב משלושה </a:t>
            </a:r>
            <a:r>
              <a:rPr lang="he-IL" dirty="0" err="1">
                <a:solidFill>
                  <a:srgbClr val="192A72"/>
                </a:solidFill>
              </a:rPr>
              <a:t>פחמנים</a:t>
            </a:r>
            <a:r>
              <a:rPr lang="he-IL" dirty="0">
                <a:solidFill>
                  <a:srgbClr val="192A72"/>
                </a:solidFill>
              </a:rPr>
              <a:t>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), 6 מימנים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 ושני </a:t>
            </a:r>
            <a:r>
              <a:rPr lang="he-IL" dirty="0" err="1">
                <a:solidFill>
                  <a:srgbClr val="192A72"/>
                </a:solidFill>
              </a:rPr>
              <a:t>חמצנים</a:t>
            </a:r>
            <a:r>
              <a:rPr lang="he-IL" dirty="0">
                <a:solidFill>
                  <a:srgbClr val="192A72"/>
                </a:solidFill>
              </a:rPr>
              <a:t> (</a:t>
            </a:r>
            <a:r>
              <a:rPr lang="en-US" dirty="0">
                <a:solidFill>
                  <a:srgbClr val="192A72"/>
                </a:solidFill>
              </a:rPr>
              <a:t>O</a:t>
            </a:r>
            <a:r>
              <a:rPr lang="he-IL" dirty="0">
                <a:solidFill>
                  <a:srgbClr val="192A72"/>
                </a:solidFill>
              </a:rPr>
              <a:t>). 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א. מהי נוסחת הייצוג האלקטרונית של מתיל </a:t>
            </a:r>
            <a:r>
              <a:rPr lang="he-IL" dirty="0" err="1">
                <a:solidFill>
                  <a:srgbClr val="192A72"/>
                </a:solidFill>
              </a:rPr>
              <a:t>אתנואָט</a:t>
            </a:r>
            <a:r>
              <a:rPr lang="he-IL" dirty="0">
                <a:solidFill>
                  <a:srgbClr val="192A72"/>
                </a:solidFill>
              </a:rPr>
              <a:t>?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ב. כמה זוגות אלקטרונים לא קושרים יש במולקולה?</a:t>
            </a:r>
            <a:endParaRPr lang="en-US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en-US" dirty="0">
                <a:latin typeface="Helvetica Neue" charset="0"/>
              </a:rPr>
              <a:t>	</a:t>
            </a:r>
            <a:r>
              <a:rPr lang="he-IL" dirty="0">
                <a:latin typeface="Helvetica Neue" charset="0"/>
              </a:rPr>
              <a:t>ניתן לבטא את </a:t>
            </a:r>
            <a:r>
              <a:rPr lang="he-IL" dirty="0" err="1">
                <a:latin typeface="Helvetica Neue" charset="0"/>
              </a:rPr>
              <a:t>האסטרים</a:t>
            </a:r>
            <a:r>
              <a:rPr lang="he-IL" dirty="0">
                <a:latin typeface="Helvetica Neue" charset="0"/>
              </a:rPr>
              <a:t> באופן כללי </a:t>
            </a:r>
            <a:r>
              <a:rPr lang="he-IL" dirty="0"/>
              <a:t>גם כך:</a:t>
            </a:r>
            <a:endParaRPr lang="en-US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18" name="Rectangle 17"/>
          <p:cNvSpPr/>
          <p:nvPr/>
        </p:nvSpPr>
        <p:spPr>
          <a:xfrm>
            <a:off x="3404140" y="2773005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4</a:t>
            </a:r>
            <a:endParaRPr lang="en-US" sz="2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405" y="2060769"/>
            <a:ext cx="2391380" cy="16949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3917" y="3815958"/>
            <a:ext cx="4945921" cy="2414131"/>
            <a:chOff x="243917" y="3815958"/>
            <a:chExt cx="4945921" cy="2414131"/>
          </a:xfrm>
        </p:grpSpPr>
        <p:grpSp>
          <p:nvGrpSpPr>
            <p:cNvPr id="19" name="Group 18"/>
            <p:cNvGrpSpPr/>
            <p:nvPr/>
          </p:nvGrpSpPr>
          <p:grpSpPr>
            <a:xfrm>
              <a:off x="243917" y="3815958"/>
              <a:ext cx="4945921" cy="2414131"/>
              <a:chOff x="2638840" y="3705178"/>
              <a:chExt cx="3556186" cy="241413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60758" y="3724910"/>
                <a:ext cx="983322" cy="23943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09490" y="3724910"/>
                <a:ext cx="1172777" cy="23943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199822" y="3724910"/>
                <a:ext cx="671860" cy="2394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38840" y="3705178"/>
                <a:ext cx="3556186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3600" b="1" dirty="0"/>
                  <a:t>R</a:t>
                </a:r>
                <a:r>
                  <a:rPr lang="en-US" sz="3600" b="1" baseline="-25000" dirty="0"/>
                  <a:t>1</a:t>
                </a:r>
                <a:r>
                  <a:rPr lang="en-US" sz="3600" b="1" dirty="0"/>
                  <a:t>- COO-R</a:t>
                </a:r>
                <a:r>
                  <a:rPr lang="en-US" sz="3600" b="1" baseline="-25000" dirty="0"/>
                  <a:t>2</a:t>
                </a:r>
                <a:endParaRPr lang="he-IL" sz="3600" b="1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1965" y="4582776"/>
              <a:ext cx="2917710" cy="1528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6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אמיד-</a:t>
            </a:r>
            <a:r>
              <a:rPr lang="en-US" dirty="0"/>
              <a:t> </a:t>
            </a:r>
            <a:r>
              <a:rPr lang="he-IL" sz="2400" dirty="0"/>
              <a:t>מופיע בדף הנוסחאות</a:t>
            </a:r>
            <a:endParaRPr lang="en-US" sz="2400" dirty="0"/>
          </a:p>
        </p:txBody>
      </p:sp>
      <p:sp>
        <p:nvSpPr>
          <p:cNvPr id="4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923045" y="163000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אמידים </a:t>
            </a:r>
            <a:r>
              <a:rPr lang="he-IL" dirty="0"/>
              <a:t>הם תרכובות פחמן אשר בהן ישנה קבוצת</a:t>
            </a:r>
            <a:r>
              <a:rPr lang="en-US" dirty="0"/>
              <a:t>		</a:t>
            </a:r>
          </a:p>
          <a:p>
            <a:pPr marL="457200" lvl="1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dirty="0"/>
              <a:t>האמידים יכולים להופיע בצורות אלה: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dirty="0"/>
              <a:t>  אמיד שבו החנקן קשור ל- 2 מימנים :	</a:t>
            </a:r>
            <a:endParaRPr lang="en-US" baseline="-25000" dirty="0"/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dirty="0"/>
              <a:t>אמיד שבו החנקן קשור למימן אחד ולשייר פחמימני :	</a:t>
            </a:r>
            <a:endParaRPr lang="he-IL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40" y="1249813"/>
            <a:ext cx="1351722" cy="115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720" y="3766929"/>
            <a:ext cx="1581150" cy="119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745" y="2551018"/>
            <a:ext cx="13716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4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917" y="1641300"/>
            <a:ext cx="11432810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 err="1">
                <a:solidFill>
                  <a:srgbClr val="192A72"/>
                </a:solidFill>
              </a:rPr>
              <a:t>לאצטאָמיד</a:t>
            </a:r>
            <a:r>
              <a:rPr lang="he-IL" dirty="0">
                <a:solidFill>
                  <a:srgbClr val="192A72"/>
                </a:solidFill>
              </a:rPr>
              <a:t> יש שני </a:t>
            </a:r>
            <a:r>
              <a:rPr lang="he-IL" dirty="0" err="1">
                <a:solidFill>
                  <a:srgbClr val="192A72"/>
                </a:solidFill>
              </a:rPr>
              <a:t>פחמנים</a:t>
            </a:r>
            <a:r>
              <a:rPr lang="he-IL" dirty="0">
                <a:solidFill>
                  <a:srgbClr val="192A72"/>
                </a:solidFill>
              </a:rPr>
              <a:t>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), 5 מימנים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 ואטום חמצן אחד (</a:t>
            </a:r>
            <a:r>
              <a:rPr lang="en-US" dirty="0">
                <a:solidFill>
                  <a:srgbClr val="192A72"/>
                </a:solidFill>
              </a:rPr>
              <a:t>O</a:t>
            </a:r>
            <a:r>
              <a:rPr lang="he-IL" dirty="0">
                <a:solidFill>
                  <a:srgbClr val="192A72"/>
                </a:solidFill>
              </a:rPr>
              <a:t>) ואטום חנקן, (</a:t>
            </a:r>
            <a:r>
              <a:rPr lang="en-US" dirty="0">
                <a:solidFill>
                  <a:srgbClr val="192A72"/>
                </a:solidFill>
              </a:rPr>
              <a:t>N</a:t>
            </a:r>
            <a:r>
              <a:rPr lang="he-IL" dirty="0">
                <a:solidFill>
                  <a:srgbClr val="192A72"/>
                </a:solidFill>
              </a:rPr>
              <a:t>). 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א. ציירו נוסחת ייצוג אלקטרונית של </a:t>
            </a:r>
            <a:r>
              <a:rPr lang="he-IL" dirty="0" err="1">
                <a:solidFill>
                  <a:srgbClr val="192A72"/>
                </a:solidFill>
              </a:rPr>
              <a:t>אצטאמיד</a:t>
            </a:r>
            <a:r>
              <a:rPr lang="he-IL" dirty="0">
                <a:solidFill>
                  <a:srgbClr val="192A72"/>
                </a:solidFill>
              </a:rPr>
              <a:t>.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he-IL" dirty="0">
                <a:solidFill>
                  <a:srgbClr val="192A72"/>
                </a:solidFill>
              </a:rPr>
              <a:t>ב. היעזרו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rgbClr val="192A72"/>
                </a:solidFill>
              </a:rPr>
              <a:t>בטבלת </a:t>
            </a:r>
            <a:r>
              <a:rPr lang="he-IL" dirty="0" err="1">
                <a:solidFill>
                  <a:srgbClr val="192A72"/>
                </a:solidFill>
              </a:rPr>
              <a:t>אלקטרושליליות</a:t>
            </a:r>
            <a:r>
              <a:rPr lang="he-IL" dirty="0">
                <a:solidFill>
                  <a:srgbClr val="192A72"/>
                </a:solidFill>
              </a:rPr>
              <a:t> וסדרו את הקשרים במולקולה </a:t>
            </a:r>
            <a:br>
              <a:rPr lang="en-US" dirty="0">
                <a:solidFill>
                  <a:srgbClr val="192A72"/>
                </a:solidFill>
              </a:rPr>
            </a:br>
            <a:r>
              <a:rPr lang="he-IL" dirty="0">
                <a:solidFill>
                  <a:srgbClr val="192A72"/>
                </a:solidFill>
              </a:rPr>
              <a:t>     על פי מידת הקוטביות שלהם.</a:t>
            </a:r>
            <a:endParaRPr lang="en-US" dirty="0">
              <a:solidFill>
                <a:srgbClr val="192A72"/>
              </a:solidFill>
            </a:endParaRPr>
          </a:p>
          <a:p>
            <a:pPr marL="0" indent="0">
              <a:buNone/>
            </a:pP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en-US" dirty="0">
                <a:latin typeface="Helvetica Neue" charset="0"/>
              </a:rPr>
              <a:t>	</a:t>
            </a:r>
            <a:endParaRPr lang="he-IL" dirty="0">
              <a:latin typeface="Helvetica Neue" charset="0"/>
            </a:endParaRPr>
          </a:p>
          <a:p>
            <a:pPr marL="0" indent="0">
              <a:buNone/>
            </a:pPr>
            <a:r>
              <a:rPr lang="he-IL" dirty="0">
                <a:latin typeface="Helvetica Neue" charset="0"/>
              </a:rPr>
              <a:t>				ניתן לבטא את האמידים כך</a:t>
            </a:r>
            <a:r>
              <a:rPr lang="he-IL" dirty="0"/>
              <a:t>:</a:t>
            </a:r>
            <a:endParaRPr lang="en-US" b="1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18" name="Rectangle 17"/>
          <p:cNvSpPr/>
          <p:nvPr/>
        </p:nvSpPr>
        <p:spPr>
          <a:xfrm>
            <a:off x="4155056" y="3711971"/>
            <a:ext cx="7108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	         </a:t>
            </a:r>
            <a:r>
              <a:rPr lang="en-US" sz="2400" dirty="0">
                <a:solidFill>
                  <a:srgbClr val="12B4BC"/>
                </a:solidFill>
              </a:rPr>
              <a:t>C-C &lt; C-H &lt; C-N &lt; N-H &lt; C=O</a:t>
            </a:r>
            <a:endParaRPr lang="he-IL" sz="2400" dirty="0">
              <a:solidFill>
                <a:srgbClr val="12B4BC"/>
              </a:solidFill>
            </a:endParaRPr>
          </a:p>
          <a:p>
            <a:r>
              <a:rPr lang="he-IL" sz="2400" baseline="-25000" dirty="0">
                <a:solidFill>
                  <a:srgbClr val="12B4BC"/>
                </a:solidFill>
              </a:rPr>
              <a:t>הפרש </a:t>
            </a:r>
            <a:r>
              <a:rPr lang="he-IL" sz="2400" baseline="-25000" dirty="0" err="1">
                <a:solidFill>
                  <a:srgbClr val="12B4BC"/>
                </a:solidFill>
              </a:rPr>
              <a:t>אלקטרושליליות</a:t>
            </a:r>
            <a:r>
              <a:rPr lang="he-IL" sz="2400" baseline="-25000" dirty="0">
                <a:solidFill>
                  <a:srgbClr val="12B4BC"/>
                </a:solidFill>
              </a:rPr>
              <a:t>:	1.0	0.9	0.5	0.4	 0</a:t>
            </a:r>
            <a:endParaRPr lang="en-US" sz="240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3" y="2250255"/>
            <a:ext cx="2495550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616370" y="4032107"/>
            <a:ext cx="2971467" cy="2414131"/>
            <a:chOff x="616370" y="4032107"/>
            <a:chExt cx="2971467" cy="2414131"/>
          </a:xfrm>
        </p:grpSpPr>
        <p:grpSp>
          <p:nvGrpSpPr>
            <p:cNvPr id="19" name="Group 18"/>
            <p:cNvGrpSpPr/>
            <p:nvPr/>
          </p:nvGrpSpPr>
          <p:grpSpPr>
            <a:xfrm>
              <a:off x="665463" y="4032107"/>
              <a:ext cx="2922374" cy="2414131"/>
              <a:chOff x="3199821" y="3705178"/>
              <a:chExt cx="2644259" cy="241413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60758" y="3724910"/>
                <a:ext cx="983322" cy="23943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65079" y="3724910"/>
                <a:ext cx="995679" cy="23943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199821" y="3724910"/>
                <a:ext cx="665257" cy="23943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99823" y="3705178"/>
                <a:ext cx="2599834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0"/>
                <a:r>
                  <a:rPr lang="en-US" sz="3600" b="1" dirty="0"/>
                  <a:t>R</a:t>
                </a:r>
                <a:r>
                  <a:rPr lang="en-US" sz="3600" b="1" baseline="-25000" dirty="0"/>
                  <a:t>1</a:t>
                </a:r>
                <a:r>
                  <a:rPr lang="en-US" sz="3600" b="1" dirty="0"/>
                  <a:t>- CO-NH</a:t>
                </a:r>
                <a:r>
                  <a:rPr lang="en-US" sz="3600" b="1" baseline="-25000" dirty="0"/>
                  <a:t>2</a:t>
                </a:r>
                <a:endParaRPr lang="he-IL" sz="3600" b="1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6370" y="4673336"/>
              <a:ext cx="2757025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6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פתרון תרגילים נבחרים מתוך שיעורי הבית: </a:t>
            </a:r>
            <a:br>
              <a:rPr lang="en-US" dirty="0">
                <a:sym typeface="Varela Round"/>
              </a:rPr>
            </a:br>
            <a:r>
              <a:rPr lang="he-IL" dirty="0">
                <a:sym typeface="Varela Round"/>
              </a:rPr>
              <a:t>מבנה גיאומטרי וקוטביות של מולקולות</a:t>
            </a:r>
            <a:endParaRPr lang="he-IL" dirty="0"/>
          </a:p>
          <a:p>
            <a:pPr>
              <a:lnSpc>
                <a:spcPct val="200000"/>
              </a:lnSpc>
            </a:pPr>
            <a:r>
              <a:rPr lang="he-IL" dirty="0"/>
              <a:t>מהו חומר אורגני ומהם תרכובות הפחמן </a:t>
            </a:r>
          </a:p>
          <a:p>
            <a:pPr>
              <a:lnSpc>
                <a:spcPct val="200000"/>
              </a:lnSpc>
            </a:pPr>
            <a:r>
              <a:rPr lang="he-IL" dirty="0"/>
              <a:t>נלמד לזהות ולסמן קבוצות פונקציונליות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הפסקה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>
                <a:sym typeface="Varela Round"/>
              </a:rPr>
              <a:t>10 דקות לתרגול- סרקו את ה-</a:t>
            </a:r>
            <a:r>
              <a:rPr lang="en-US" dirty="0">
                <a:sym typeface="Varela Round"/>
              </a:rPr>
              <a:t>QR</a:t>
            </a:r>
            <a:r>
              <a:rPr lang="he-IL" dirty="0">
                <a:sym typeface="Varela Round"/>
              </a:rPr>
              <a:t> לקבלת התרגיל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154072" y="3527909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636" y="1740050"/>
            <a:ext cx="3916016" cy="39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להפסקה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זהו את </a:t>
            </a:r>
            <a:r>
              <a:rPr lang="he-IL" dirty="0">
                <a:solidFill>
                  <a:srgbClr val="192A72"/>
                </a:solidFill>
              </a:rPr>
              <a:t>הקבוצות הפונקציונליות </a:t>
            </a:r>
            <a:r>
              <a:rPr lang="he-IL" dirty="0"/>
              <a:t>בטבלה הבאה: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45250"/>
              </p:ext>
            </p:extLst>
          </p:nvPr>
        </p:nvGraphicFramePr>
        <p:xfrm>
          <a:off x="515272" y="2116237"/>
          <a:ext cx="11551100" cy="3916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7775">
                  <a:extLst>
                    <a:ext uri="{9D8B030D-6E8A-4147-A177-3AD203B41FA5}">
                      <a16:colId xmlns:a16="http://schemas.microsoft.com/office/drawing/2014/main" val="4148397376"/>
                    </a:ext>
                  </a:extLst>
                </a:gridCol>
                <a:gridCol w="2887775">
                  <a:extLst>
                    <a:ext uri="{9D8B030D-6E8A-4147-A177-3AD203B41FA5}">
                      <a16:colId xmlns:a16="http://schemas.microsoft.com/office/drawing/2014/main" val="1025225929"/>
                    </a:ext>
                  </a:extLst>
                </a:gridCol>
                <a:gridCol w="2887775">
                  <a:extLst>
                    <a:ext uri="{9D8B030D-6E8A-4147-A177-3AD203B41FA5}">
                      <a16:colId xmlns:a16="http://schemas.microsoft.com/office/drawing/2014/main" val="241939179"/>
                    </a:ext>
                  </a:extLst>
                </a:gridCol>
                <a:gridCol w="2887775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נוסחה כללית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bg1"/>
                          </a:solidFill>
                        </a:rPr>
                        <a:t>הקבוצה הפונקציונלית </a:t>
                      </a:r>
                      <a:endParaRPr lang="en-US" sz="2000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נוסחה כללית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bg1"/>
                          </a:solidFill>
                        </a:rPr>
                        <a:t>הקבוצה הפונקציונלית </a:t>
                      </a:r>
                      <a:endParaRPr lang="en-US" sz="2000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COOR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-CONH-R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C=CR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44176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-NH-R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R-NH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609421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CHO</a:t>
                      </a:r>
                    </a:p>
                  </a:txBody>
                  <a:tcP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R-CONH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87808"/>
                  </a:ext>
                </a:extLst>
              </a:tr>
              <a:tr h="5745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CO-R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R-COOH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-NR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-R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-O-R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759103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03" y="44244"/>
            <a:ext cx="1905098" cy="19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9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להפסקה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זהו </a:t>
            </a:r>
            <a:r>
              <a:rPr lang="he-IL" dirty="0">
                <a:solidFill>
                  <a:srgbClr val="192A72"/>
                </a:solidFill>
              </a:rPr>
              <a:t>את הקבוצות הפונקציונליות </a:t>
            </a:r>
            <a:r>
              <a:rPr lang="he-IL" dirty="0"/>
              <a:t>בטבלה הבאה: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61189"/>
              </p:ext>
            </p:extLst>
          </p:nvPr>
        </p:nvGraphicFramePr>
        <p:xfrm>
          <a:off x="515272" y="2116237"/>
          <a:ext cx="11551100" cy="3916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7775">
                  <a:extLst>
                    <a:ext uri="{9D8B030D-6E8A-4147-A177-3AD203B41FA5}">
                      <a16:colId xmlns:a16="http://schemas.microsoft.com/office/drawing/2014/main" val="4148397376"/>
                    </a:ext>
                  </a:extLst>
                </a:gridCol>
                <a:gridCol w="2887775">
                  <a:extLst>
                    <a:ext uri="{9D8B030D-6E8A-4147-A177-3AD203B41FA5}">
                      <a16:colId xmlns:a16="http://schemas.microsoft.com/office/drawing/2014/main" val="1025225929"/>
                    </a:ext>
                  </a:extLst>
                </a:gridCol>
                <a:gridCol w="2887775">
                  <a:extLst>
                    <a:ext uri="{9D8B030D-6E8A-4147-A177-3AD203B41FA5}">
                      <a16:colId xmlns:a16="http://schemas.microsoft.com/office/drawing/2014/main" val="241939179"/>
                    </a:ext>
                  </a:extLst>
                </a:gridCol>
                <a:gridCol w="2887775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נוסחה כללית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bg1"/>
                          </a:solidFill>
                        </a:rPr>
                        <a:t>הקבוצה הפונקציונלית </a:t>
                      </a:r>
                      <a:endParaRPr lang="en-US" sz="2000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נוסחה כללית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bg1"/>
                          </a:solidFill>
                        </a:rPr>
                        <a:t>הקבוצה הפונקציונלית </a:t>
                      </a:r>
                      <a:endParaRPr lang="en-US" sz="2000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COOR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-CONH-R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C=CR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44176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-NH-R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R-NH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609421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CHO</a:t>
                      </a:r>
                    </a:p>
                  </a:txBody>
                  <a:tcP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R-CONH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87808"/>
                  </a:ext>
                </a:extLst>
              </a:tr>
              <a:tr h="5745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CO-R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R-COOH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-NR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-R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-O-R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75910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698259" y="2866271"/>
              <a:ext cx="340200" cy="25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9179" y="2828471"/>
                <a:ext cx="3783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680619" y="2805071"/>
              <a:ext cx="345600" cy="2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1539" y="2766911"/>
                <a:ext cx="383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692139" y="2926751"/>
              <a:ext cx="346320" cy="15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73059" y="2888591"/>
                <a:ext cx="384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686019" y="3403751"/>
              <a:ext cx="173160" cy="10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66939" y="3365951"/>
                <a:ext cx="2113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7642819" y="3354791"/>
              <a:ext cx="179280" cy="31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23739" y="3316631"/>
                <a:ext cx="217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7679899" y="3466031"/>
              <a:ext cx="151560" cy="12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60819" y="3427871"/>
                <a:ext cx="1897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7655059" y="3865631"/>
              <a:ext cx="401760" cy="39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35979" y="3827471"/>
                <a:ext cx="439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7655059" y="3966431"/>
              <a:ext cx="389520" cy="14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35979" y="3928271"/>
                <a:ext cx="4276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7698259" y="4022231"/>
              <a:ext cx="439200" cy="6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79179" y="3984071"/>
                <a:ext cx="4773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/>
              <p14:cNvContentPartPr/>
              <p14:nvPr/>
            </p14:nvContentPartPr>
            <p14:xfrm>
              <a:off x="7908499" y="3935111"/>
              <a:ext cx="99000" cy="20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89419" y="3897311"/>
                <a:ext cx="1371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/>
              <p14:cNvContentPartPr/>
              <p14:nvPr/>
            </p14:nvContentPartPr>
            <p14:xfrm>
              <a:off x="7487659" y="4423631"/>
              <a:ext cx="519840" cy="74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68939" y="4385471"/>
                <a:ext cx="5576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/>
              <p14:cNvContentPartPr/>
              <p14:nvPr/>
            </p14:nvContentPartPr>
            <p14:xfrm>
              <a:off x="7481899" y="4534871"/>
              <a:ext cx="537840" cy="2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62819" y="4496711"/>
                <a:ext cx="5760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/>
              <p14:cNvContentPartPr/>
              <p14:nvPr/>
            </p14:nvContentPartPr>
            <p14:xfrm>
              <a:off x="7772419" y="4502471"/>
              <a:ext cx="432720" cy="14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53339" y="4464671"/>
                <a:ext cx="4708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/>
              <p14:cNvContentPartPr/>
              <p14:nvPr/>
            </p14:nvContentPartPr>
            <p14:xfrm>
              <a:off x="7963939" y="4454591"/>
              <a:ext cx="191880" cy="6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44859" y="4416431"/>
                <a:ext cx="230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/>
              <p14:cNvContentPartPr/>
              <p14:nvPr/>
            </p14:nvContentPartPr>
            <p14:xfrm>
              <a:off x="8050339" y="4565831"/>
              <a:ext cx="191880" cy="13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31259" y="4527671"/>
                <a:ext cx="230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/>
              <p14:cNvContentPartPr/>
              <p14:nvPr/>
            </p14:nvContentPartPr>
            <p14:xfrm>
              <a:off x="7518979" y="5029151"/>
              <a:ext cx="723240" cy="44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99899" y="4990991"/>
                <a:ext cx="7614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/>
              <p14:cNvContentPartPr/>
              <p14:nvPr/>
            </p14:nvContentPartPr>
            <p14:xfrm>
              <a:off x="7543819" y="5113031"/>
              <a:ext cx="692280" cy="46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24739" y="5075231"/>
                <a:ext cx="7304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/>
              <p14:cNvContentPartPr/>
              <p14:nvPr/>
            </p14:nvContentPartPr>
            <p14:xfrm>
              <a:off x="7531579" y="5020511"/>
              <a:ext cx="642600" cy="399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12499" y="4982351"/>
                <a:ext cx="6807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/>
              <p14:cNvContentPartPr/>
              <p14:nvPr/>
            </p14:nvContentPartPr>
            <p14:xfrm>
              <a:off x="7617979" y="5659511"/>
              <a:ext cx="198000" cy="30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98899" y="5621351"/>
                <a:ext cx="2361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/>
              <p14:cNvContentPartPr/>
              <p14:nvPr/>
            </p14:nvContentPartPr>
            <p14:xfrm>
              <a:off x="7698259" y="5718911"/>
              <a:ext cx="161280" cy="334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79179" y="5680751"/>
                <a:ext cx="1994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/>
              <p14:cNvContentPartPr/>
              <p14:nvPr/>
            </p14:nvContentPartPr>
            <p14:xfrm>
              <a:off x="7686019" y="5606591"/>
              <a:ext cx="154800" cy="162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66939" y="5568791"/>
                <a:ext cx="1929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/>
              <p14:cNvContentPartPr/>
              <p14:nvPr/>
            </p14:nvContentPartPr>
            <p14:xfrm>
              <a:off x="1760779" y="2829191"/>
              <a:ext cx="506880" cy="32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41699" y="2791391"/>
                <a:ext cx="545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/>
              <p14:cNvContentPartPr/>
              <p14:nvPr/>
            </p14:nvContentPartPr>
            <p14:xfrm>
              <a:off x="1779499" y="2755031"/>
              <a:ext cx="491400" cy="53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0419" y="2717231"/>
                <a:ext cx="529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/>
              <p14:cNvContentPartPr/>
              <p14:nvPr/>
            </p14:nvContentPartPr>
            <p14:xfrm>
              <a:off x="1752139" y="2903351"/>
              <a:ext cx="514800" cy="439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33059" y="2865551"/>
                <a:ext cx="5529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/>
              <p14:cNvContentPartPr/>
              <p14:nvPr/>
            </p14:nvContentPartPr>
            <p14:xfrm>
              <a:off x="1612459" y="3391871"/>
              <a:ext cx="736200" cy="52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3379" y="3353711"/>
                <a:ext cx="774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/>
              <p14:cNvContentPartPr/>
              <p14:nvPr/>
            </p14:nvContentPartPr>
            <p14:xfrm>
              <a:off x="1618219" y="3334991"/>
              <a:ext cx="706680" cy="417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99499" y="3296831"/>
                <a:ext cx="7444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/>
              <p14:cNvContentPartPr/>
              <p14:nvPr/>
            </p14:nvContentPartPr>
            <p14:xfrm>
              <a:off x="1637299" y="3453791"/>
              <a:ext cx="723240" cy="504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18219" y="3415631"/>
                <a:ext cx="761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/>
              <p14:cNvContentPartPr/>
              <p14:nvPr/>
            </p14:nvContentPartPr>
            <p14:xfrm>
              <a:off x="1803979" y="3873911"/>
              <a:ext cx="321840" cy="496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84899" y="3835751"/>
                <a:ext cx="360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/>
              <p14:cNvContentPartPr/>
              <p14:nvPr/>
            </p14:nvContentPartPr>
            <p14:xfrm>
              <a:off x="1797859" y="3977591"/>
              <a:ext cx="322200" cy="248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778779" y="3939431"/>
                <a:ext cx="360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Ink 38"/>
              <p14:cNvContentPartPr/>
              <p14:nvPr/>
            </p14:nvContentPartPr>
            <p14:xfrm>
              <a:off x="1884259" y="4442351"/>
              <a:ext cx="562680" cy="374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865179" y="4404191"/>
                <a:ext cx="600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Ink 39"/>
              <p14:cNvContentPartPr/>
              <p14:nvPr/>
            </p14:nvContentPartPr>
            <p14:xfrm>
              <a:off x="1890739" y="4534151"/>
              <a:ext cx="519120" cy="16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71659" y="4495991"/>
                <a:ext cx="557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Ink 40"/>
              <p14:cNvContentPartPr/>
              <p14:nvPr/>
            </p14:nvContentPartPr>
            <p14:xfrm>
              <a:off x="1958419" y="4437671"/>
              <a:ext cx="450000" cy="666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39339" y="4399511"/>
                <a:ext cx="4881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Ink 41"/>
              <p14:cNvContentPartPr/>
              <p14:nvPr/>
            </p14:nvContentPartPr>
            <p14:xfrm>
              <a:off x="1797859" y="5057591"/>
              <a:ext cx="297000" cy="399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78779" y="5019431"/>
                <a:ext cx="3351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Ink 42"/>
              <p14:cNvContentPartPr/>
              <p14:nvPr/>
            </p14:nvContentPartPr>
            <p14:xfrm>
              <a:off x="1809739" y="5146151"/>
              <a:ext cx="321120" cy="270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91019" y="5107991"/>
                <a:ext cx="3589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Ink 43"/>
              <p14:cNvContentPartPr/>
              <p14:nvPr/>
            </p14:nvContentPartPr>
            <p14:xfrm>
              <a:off x="1797859" y="5084591"/>
              <a:ext cx="340200" cy="25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78779" y="5046431"/>
                <a:ext cx="3783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Ink 44"/>
              <p14:cNvContentPartPr/>
              <p14:nvPr/>
            </p14:nvContentPartPr>
            <p14:xfrm>
              <a:off x="1779499" y="5605151"/>
              <a:ext cx="112320" cy="136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0419" y="5566991"/>
                <a:ext cx="150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Ink 45"/>
              <p14:cNvContentPartPr/>
              <p14:nvPr/>
            </p14:nvContentPartPr>
            <p14:xfrm>
              <a:off x="1772659" y="5665631"/>
              <a:ext cx="111960" cy="18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753939" y="5627471"/>
                <a:ext cx="1497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/>
              <p14:cNvContentPartPr/>
              <p14:nvPr/>
            </p14:nvContentPartPr>
            <p14:xfrm>
              <a:off x="1754659" y="5726831"/>
              <a:ext cx="163440" cy="277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35579" y="5689031"/>
                <a:ext cx="201600" cy="103320"/>
              </a:xfrm>
              <a:prstGeom prst="rect">
                <a:avLst/>
              </a:prstGeom>
            </p:spPr>
          </p:pic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89503" y="44244"/>
            <a:ext cx="1905098" cy="19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התרגול להפסקה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זהו את </a:t>
            </a:r>
            <a:r>
              <a:rPr lang="he-IL" dirty="0">
                <a:solidFill>
                  <a:srgbClr val="192A72"/>
                </a:solidFill>
              </a:rPr>
              <a:t>הקבוצות הפונקציונליות </a:t>
            </a:r>
            <a:r>
              <a:rPr lang="he-IL" dirty="0"/>
              <a:t>בטבלה הבאה: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25578"/>
              </p:ext>
            </p:extLst>
          </p:nvPr>
        </p:nvGraphicFramePr>
        <p:xfrm>
          <a:off x="515272" y="2116237"/>
          <a:ext cx="11551100" cy="3916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7775">
                  <a:extLst>
                    <a:ext uri="{9D8B030D-6E8A-4147-A177-3AD203B41FA5}">
                      <a16:colId xmlns:a16="http://schemas.microsoft.com/office/drawing/2014/main" val="4148397376"/>
                    </a:ext>
                  </a:extLst>
                </a:gridCol>
                <a:gridCol w="2887775">
                  <a:extLst>
                    <a:ext uri="{9D8B030D-6E8A-4147-A177-3AD203B41FA5}">
                      <a16:colId xmlns:a16="http://schemas.microsoft.com/office/drawing/2014/main" val="1025225929"/>
                    </a:ext>
                  </a:extLst>
                </a:gridCol>
                <a:gridCol w="2887775">
                  <a:extLst>
                    <a:ext uri="{9D8B030D-6E8A-4147-A177-3AD203B41FA5}">
                      <a16:colId xmlns:a16="http://schemas.microsoft.com/office/drawing/2014/main" val="241939179"/>
                    </a:ext>
                  </a:extLst>
                </a:gridCol>
                <a:gridCol w="2887775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נוסחה כללית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bg1"/>
                          </a:solidFill>
                        </a:rPr>
                        <a:t>הקבוצה הפונקציונלית </a:t>
                      </a:r>
                      <a:endParaRPr lang="en-US" sz="2000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נוסחה כללית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bg1"/>
                          </a:solidFill>
                        </a:rPr>
                        <a:t>הקבוצה הפונקציונלית </a:t>
                      </a:r>
                      <a:endParaRPr lang="en-US" sz="2000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COOR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אסטר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כהל (הידרוקסיל)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-CONH-R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אמיד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C=CR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strike="noStrike" dirty="0">
                          <a:solidFill>
                            <a:srgbClr val="11A4AB"/>
                          </a:solidFill>
                        </a:rPr>
                        <a:t>קשר כפול (אלקן)</a:t>
                      </a:r>
                      <a:endParaRPr lang="en-US" sz="2000" strike="noStrike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44176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-NH-R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אמין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R-NH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אמין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609421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CHO</a:t>
                      </a:r>
                    </a:p>
                  </a:txBody>
                  <a:tcP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אלדהיד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R-CONH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אמיד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87808"/>
                  </a:ext>
                </a:extLst>
              </a:tr>
              <a:tr h="5745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CO-R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קטון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R-COOH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חומצה </a:t>
                      </a:r>
                      <a:r>
                        <a:rPr lang="he-IL" sz="2000" dirty="0" err="1">
                          <a:solidFill>
                            <a:srgbClr val="11A4AB"/>
                          </a:solidFill>
                        </a:rPr>
                        <a:t>קרבוקסילית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-NR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-R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אמין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-25000" dirty="0"/>
                        <a:t>1</a:t>
                      </a:r>
                      <a:r>
                        <a:rPr lang="en-US" sz="2000" dirty="0"/>
                        <a:t>-O-R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rgbClr val="11A4AB"/>
                          </a:solidFill>
                        </a:rPr>
                        <a:t>אתר</a:t>
                      </a:r>
                      <a:endParaRPr lang="en-US" sz="2000" dirty="0">
                        <a:solidFill>
                          <a:srgbClr val="11A4AB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759103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03" y="44244"/>
            <a:ext cx="1905098" cy="19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39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קבוצות פונקציונליות שצריך לזכור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dirty="0"/>
              <a:t>R</a:t>
            </a:r>
            <a:r>
              <a:rPr lang="he-IL" dirty="0"/>
              <a:t> =</a:t>
            </a:r>
            <a:r>
              <a:rPr lang="en-US" dirty="0"/>
              <a:t> </a:t>
            </a:r>
            <a:r>
              <a:rPr lang="he-IL" dirty="0"/>
              <a:t>(שייר פחמימני) שרשרת פחמימנית </a:t>
            </a:r>
            <a:br>
              <a:rPr lang="en-US" dirty="0"/>
            </a:br>
            <a:r>
              <a:rPr lang="he-IL" dirty="0"/>
              <a:t>המורכבת מפחמנים ומימנים הקשורים </a:t>
            </a:r>
            <a:br>
              <a:rPr lang="en-US" dirty="0"/>
            </a:br>
            <a:r>
              <a:rPr lang="he-IL" dirty="0"/>
              <a:t>בקשרים </a:t>
            </a:r>
            <a:r>
              <a:rPr lang="he-IL" dirty="0" err="1"/>
              <a:t>קוולנטיים</a:t>
            </a:r>
            <a:r>
              <a:rPr lang="he-IL" dirty="0"/>
              <a:t>.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e-IL" dirty="0"/>
              <a:t>קבוצות אלה יכולות להיות זהות או שונות.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2" y="1481328"/>
            <a:ext cx="54673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56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קבוצות פונקציונליות הניתנות בדף </a:t>
            </a:r>
            <a:r>
              <a:rPr lang="he-IL" dirty="0">
                <a:solidFill>
                  <a:srgbClr val="11A4AB"/>
                </a:solidFill>
              </a:rPr>
              <a:t>הנוסחאות</a:t>
            </a:r>
            <a:endParaRPr lang="en-US" dirty="0">
              <a:solidFill>
                <a:srgbClr val="11A4AB"/>
              </a:solidFill>
            </a:endParaRPr>
          </a:p>
        </p:txBody>
      </p:sp>
      <p:sp>
        <p:nvSpPr>
          <p:cNvPr id="4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R</a:t>
            </a:r>
            <a:r>
              <a:rPr lang="he-IL" dirty="0"/>
              <a:t>  =</a:t>
            </a:r>
            <a:r>
              <a:rPr lang="en-US" dirty="0"/>
              <a:t> </a:t>
            </a:r>
            <a:r>
              <a:rPr lang="he-IL" dirty="0"/>
              <a:t>(שייר פחמימני) שרשרת פחמימנית </a:t>
            </a:r>
            <a:br>
              <a:rPr lang="en-US" dirty="0"/>
            </a:br>
            <a:r>
              <a:rPr lang="he-IL" dirty="0"/>
              <a:t>המורכבת מפחמנים ומימנים הקשורים </a:t>
            </a:r>
            <a:br>
              <a:rPr lang="en-US" dirty="0"/>
            </a:br>
            <a:r>
              <a:rPr lang="he-IL" dirty="0"/>
              <a:t>בקשרים </a:t>
            </a:r>
            <a:r>
              <a:rPr lang="he-IL" dirty="0" err="1"/>
              <a:t>קוולנטיים</a:t>
            </a:r>
            <a:r>
              <a:rPr lang="he-IL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קבוצות אלה יכולות להיות זהות או שונות.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2" y="1606258"/>
            <a:ext cx="5421071" cy="4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22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2" y="1717588"/>
            <a:ext cx="11161453" cy="384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א. השלימו את הטבלה הבאה: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97712"/>
              </p:ext>
            </p:extLst>
          </p:nvPr>
        </p:nvGraphicFramePr>
        <p:xfrm>
          <a:off x="708932" y="1358492"/>
          <a:ext cx="6328519" cy="50196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7373">
                  <a:extLst>
                    <a:ext uri="{9D8B030D-6E8A-4147-A177-3AD203B41FA5}">
                      <a16:colId xmlns:a16="http://schemas.microsoft.com/office/drawing/2014/main" val="241939179"/>
                    </a:ext>
                  </a:extLst>
                </a:gridCol>
                <a:gridCol w="1771146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911196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נוסחאות ייצוג אלקטרוניות של האטומים</a:t>
                      </a:r>
                      <a:r>
                        <a:rPr lang="he-IL" sz="2000" baseline="0" dirty="0"/>
                        <a:t> המשתתפים בתרכובת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שם קבוצה</a:t>
                      </a:r>
                      <a:r>
                        <a:rPr lang="he-IL" sz="2000" baseline="0" dirty="0"/>
                        <a:t> פונקציונלית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כהל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קשר כפול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44176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אמין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אמיד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87808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חומצה </a:t>
                      </a:r>
                      <a:r>
                        <a:rPr lang="he-IL" sz="2000" dirty="0" err="1"/>
                        <a:t>קרבוקסילית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אתר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7591032"/>
                  </a:ext>
                </a:extLst>
              </a:tr>
            </a:tbl>
          </a:graphicData>
        </a:graphic>
      </p:graphicFrame>
      <p:sp>
        <p:nvSpPr>
          <p:cNvPr id="17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/>
          <a:lstStyle/>
          <a:p>
            <a:r>
              <a:rPr lang="he-IL" dirty="0"/>
              <a:t>תרכובות פחמן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22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2" y="1717588"/>
            <a:ext cx="11161453" cy="384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א. פתרון השלמת הטבלה: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23439"/>
              </p:ext>
            </p:extLst>
          </p:nvPr>
        </p:nvGraphicFramePr>
        <p:xfrm>
          <a:off x="1161731" y="1354944"/>
          <a:ext cx="6328519" cy="50196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7373">
                  <a:extLst>
                    <a:ext uri="{9D8B030D-6E8A-4147-A177-3AD203B41FA5}">
                      <a16:colId xmlns:a16="http://schemas.microsoft.com/office/drawing/2014/main" val="241939179"/>
                    </a:ext>
                  </a:extLst>
                </a:gridCol>
                <a:gridCol w="1771146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911196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נוסחאות ייצוג אלקטרוניות של האטומים</a:t>
                      </a:r>
                      <a:r>
                        <a:rPr lang="he-IL" sz="2000" baseline="0" dirty="0"/>
                        <a:t> המשתתפים בתרכובת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שם קבוצה</a:t>
                      </a:r>
                      <a:r>
                        <a:rPr lang="he-IL" sz="2000" baseline="0" dirty="0"/>
                        <a:t> פונקציונלית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כהל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קשר כפול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44176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אמין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אמיד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687808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חומצה </a:t>
                      </a:r>
                      <a:r>
                        <a:rPr lang="he-IL" sz="2000" dirty="0" err="1"/>
                        <a:t>קרבוקסילית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  <a:tr h="546524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אתר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7591032"/>
                  </a:ext>
                </a:extLst>
              </a:tr>
            </a:tbl>
          </a:graphicData>
        </a:graphic>
      </p:graphicFrame>
      <p:sp>
        <p:nvSpPr>
          <p:cNvPr id="17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/>
          <a:lstStyle/>
          <a:p>
            <a:r>
              <a:rPr lang="he-IL" dirty="0"/>
              <a:t>תרכובות פחמן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1165" y="4061359"/>
            <a:ext cx="1865356" cy="473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1165" y="3414297"/>
            <a:ext cx="1865355" cy="487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533" y="2320026"/>
            <a:ext cx="1666875" cy="476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533" y="5001404"/>
            <a:ext cx="1666875" cy="476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532" y="5803513"/>
            <a:ext cx="1666875" cy="476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533" y="2862598"/>
            <a:ext cx="1123950" cy="4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5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50773"/>
            <a:ext cx="11161453" cy="4738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ב. השלימו את הטבלה הבאה: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66433"/>
              </p:ext>
            </p:extLst>
          </p:nvPr>
        </p:nvGraphicFramePr>
        <p:xfrm>
          <a:off x="515273" y="1357918"/>
          <a:ext cx="6884362" cy="48988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7159">
                  <a:extLst>
                    <a:ext uri="{9D8B030D-6E8A-4147-A177-3AD203B41FA5}">
                      <a16:colId xmlns:a16="http://schemas.microsoft.com/office/drawing/2014/main" val="1025225929"/>
                    </a:ext>
                  </a:extLst>
                </a:gridCol>
                <a:gridCol w="2267203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546524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זיהוי וסימון הקבוצה הפונקציונלית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שם קבוצה</a:t>
                      </a:r>
                      <a:r>
                        <a:rPr lang="he-IL" sz="2000" baseline="0" dirty="0"/>
                        <a:t> פונקציונלית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4914" y="3136006"/>
            <a:ext cx="2711487" cy="815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0773" y="4515045"/>
            <a:ext cx="3052818" cy="1196572"/>
          </a:xfrm>
          <a:prstGeom prst="rect">
            <a:avLst/>
          </a:prstGeom>
        </p:spPr>
      </p:pic>
      <p:sp>
        <p:nvSpPr>
          <p:cNvPr id="1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/>
          <a:lstStyle/>
          <a:p>
            <a:r>
              <a:rPr lang="he-IL" dirty="0"/>
              <a:t>תרכובות פחמן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127" y="2070138"/>
            <a:ext cx="2597880" cy="814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2893" y="2006885"/>
            <a:ext cx="4033833" cy="27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5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50773"/>
            <a:ext cx="11161453" cy="4738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ב. פתרון השלמת הטבלה: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31807"/>
              </p:ext>
            </p:extLst>
          </p:nvPr>
        </p:nvGraphicFramePr>
        <p:xfrm>
          <a:off x="515273" y="1357918"/>
          <a:ext cx="6884362" cy="48988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7159">
                  <a:extLst>
                    <a:ext uri="{9D8B030D-6E8A-4147-A177-3AD203B41FA5}">
                      <a16:colId xmlns:a16="http://schemas.microsoft.com/office/drawing/2014/main" val="1025225929"/>
                    </a:ext>
                  </a:extLst>
                </a:gridCol>
                <a:gridCol w="2267203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546524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זיהוי וסימון הקבוצה הפונקציונלית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שם קבוצה</a:t>
                      </a:r>
                      <a:r>
                        <a:rPr lang="he-IL" sz="2000" baseline="0" dirty="0"/>
                        <a:t> פונקציונלית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קטון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אמיד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אתר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175302" y="3130562"/>
            <a:ext cx="831376" cy="8668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/>
          <a:lstStyle/>
          <a:p>
            <a:r>
              <a:rPr lang="he-IL" dirty="0"/>
              <a:t>תרכובות פחמן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679063" y="5126455"/>
            <a:ext cx="496238" cy="3647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448308" y="2093498"/>
            <a:ext cx="332085" cy="4952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127" y="2070138"/>
            <a:ext cx="2597880" cy="814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4914" y="3136006"/>
            <a:ext cx="2711487" cy="815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0773" y="4515045"/>
            <a:ext cx="3052818" cy="1196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2893" y="2006885"/>
            <a:ext cx="4033833" cy="27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מבנה וקישור</a:t>
            </a:r>
          </a:p>
        </p:txBody>
      </p:sp>
      <p:sp>
        <p:nvSpPr>
          <p:cNvPr id="3" name="כותרת משנה 6"/>
          <p:cNvSpPr txBox="1">
            <a:spLocks/>
          </p:cNvSpPr>
          <p:nvPr/>
        </p:nvSpPr>
        <p:spPr>
          <a:xfrm>
            <a:off x="0" y="3290337"/>
            <a:ext cx="12192000" cy="64209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dirty="0">
                <a:solidFill>
                  <a:srgbClr val="002060"/>
                </a:solidFill>
                <a:sym typeface="Varela Round"/>
              </a:rPr>
              <a:t>קבוצות פונקציונליות בתרכובות הפחמן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50773"/>
            <a:ext cx="11161453" cy="4738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ג. השלימו את הטבלה הבאה: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96935"/>
              </p:ext>
            </p:extLst>
          </p:nvPr>
        </p:nvGraphicFramePr>
        <p:xfrm>
          <a:off x="515273" y="1357918"/>
          <a:ext cx="6884362" cy="49966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7159">
                  <a:extLst>
                    <a:ext uri="{9D8B030D-6E8A-4147-A177-3AD203B41FA5}">
                      <a16:colId xmlns:a16="http://schemas.microsoft.com/office/drawing/2014/main" val="1025225929"/>
                    </a:ext>
                  </a:extLst>
                </a:gridCol>
                <a:gridCol w="2267203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546524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זיהוי וסימון הקבוצה הפונקציונלית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שם קבוצה</a:t>
                      </a:r>
                      <a:r>
                        <a:rPr lang="he-IL" sz="2000" baseline="0" dirty="0"/>
                        <a:t> פונקציונלית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1190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</a:tbl>
          </a:graphicData>
        </a:graphic>
      </p:graphicFrame>
      <p:sp>
        <p:nvSpPr>
          <p:cNvPr id="1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/>
          <a:lstStyle/>
          <a:p>
            <a:r>
              <a:rPr lang="he-IL" dirty="0"/>
              <a:t>תרכובות פחמן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4984" y="4472633"/>
            <a:ext cx="2637632" cy="1391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D8D6B8"/>
              </a:clrFrom>
              <a:clrTo>
                <a:srgbClr val="D8D6B8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0708" y="1982155"/>
            <a:ext cx="2329247" cy="102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071" y="3152642"/>
            <a:ext cx="2576383" cy="984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968" y="1933428"/>
            <a:ext cx="3892758" cy="28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19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50773"/>
            <a:ext cx="11161453" cy="4738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ג. פתרון השלמת הטבלה: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04731"/>
              </p:ext>
            </p:extLst>
          </p:nvPr>
        </p:nvGraphicFramePr>
        <p:xfrm>
          <a:off x="515273" y="1368911"/>
          <a:ext cx="6884362" cy="49966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7159">
                  <a:extLst>
                    <a:ext uri="{9D8B030D-6E8A-4147-A177-3AD203B41FA5}">
                      <a16:colId xmlns:a16="http://schemas.microsoft.com/office/drawing/2014/main" val="1025225929"/>
                    </a:ext>
                  </a:extLst>
                </a:gridCol>
                <a:gridCol w="2267203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546524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זיהוי וסימון הקבוצה הפונקציונלית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שם קבוצה</a:t>
                      </a:r>
                      <a:r>
                        <a:rPr lang="he-IL" sz="2000" baseline="0" dirty="0"/>
                        <a:t> פונקציונלית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1190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קשר כפול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אמין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חומצה </a:t>
                      </a:r>
                      <a:r>
                        <a:rPr lang="he-IL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קרבוקסילית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994068" y="3443085"/>
            <a:ext cx="963385" cy="6938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/>
          <a:lstStyle/>
          <a:p>
            <a:r>
              <a:rPr lang="he-IL" dirty="0"/>
              <a:t>תרכובות פחמן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582562" y="4505638"/>
            <a:ext cx="1445950" cy="9411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627757" y="2794845"/>
            <a:ext cx="547545" cy="216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791616" y="2794845"/>
            <a:ext cx="547545" cy="216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071" y="3152642"/>
            <a:ext cx="2576383" cy="9842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4984" y="4472633"/>
            <a:ext cx="2637632" cy="13917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D8D6B8"/>
              </a:clrFrom>
              <a:clrTo>
                <a:srgbClr val="D8D6B8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0708" y="1982155"/>
            <a:ext cx="2329247" cy="10295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968" y="1933428"/>
            <a:ext cx="3892758" cy="28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77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50773"/>
            <a:ext cx="11161453" cy="4738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ד. השלימו את הטבלה הבאה: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83038"/>
              </p:ext>
            </p:extLst>
          </p:nvPr>
        </p:nvGraphicFramePr>
        <p:xfrm>
          <a:off x="515273" y="1357918"/>
          <a:ext cx="6884362" cy="5416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7159">
                  <a:extLst>
                    <a:ext uri="{9D8B030D-6E8A-4147-A177-3AD203B41FA5}">
                      <a16:colId xmlns:a16="http://schemas.microsoft.com/office/drawing/2014/main" val="1025225929"/>
                    </a:ext>
                  </a:extLst>
                </a:gridCol>
                <a:gridCol w="2267203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546524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זיהוי וסימון הקבוצה הפונקציונלית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שם קבוצה</a:t>
                      </a:r>
                      <a:r>
                        <a:rPr lang="he-IL" sz="2000" baseline="0" dirty="0"/>
                        <a:t> פונקציונלית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16110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</a:tbl>
          </a:graphicData>
        </a:graphic>
      </p:graphicFrame>
      <p:sp>
        <p:nvSpPr>
          <p:cNvPr id="1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/>
          <a:lstStyle/>
          <a:p>
            <a:r>
              <a:rPr lang="he-IL" dirty="0"/>
              <a:t>תרכובות פחמן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128" y="2122074"/>
            <a:ext cx="2654901" cy="1425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956" y="3670474"/>
            <a:ext cx="2036968" cy="1133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D0D0D0"/>
              </a:clrFrom>
              <a:clrTo>
                <a:srgbClr val="D0D0D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343" y="4926588"/>
            <a:ext cx="2760448" cy="1432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5896" y="1992251"/>
            <a:ext cx="4086844" cy="27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74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50773"/>
            <a:ext cx="11161453" cy="4738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ד. פתרון השלמת הטבלה:	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							 											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5000"/>
              </p:ext>
            </p:extLst>
          </p:nvPr>
        </p:nvGraphicFramePr>
        <p:xfrm>
          <a:off x="515273" y="1357918"/>
          <a:ext cx="6884362" cy="5416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7159">
                  <a:extLst>
                    <a:ext uri="{9D8B030D-6E8A-4147-A177-3AD203B41FA5}">
                      <a16:colId xmlns:a16="http://schemas.microsoft.com/office/drawing/2014/main" val="1025225929"/>
                    </a:ext>
                  </a:extLst>
                </a:gridCol>
                <a:gridCol w="2267203">
                  <a:extLst>
                    <a:ext uri="{9D8B030D-6E8A-4147-A177-3AD203B41FA5}">
                      <a16:colId xmlns:a16="http://schemas.microsoft.com/office/drawing/2014/main" val="1747619101"/>
                    </a:ext>
                  </a:extLst>
                </a:gridCol>
              </a:tblGrid>
              <a:tr h="546524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זיהוי וסימון הקבוצה הפונקציונלית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שם קבוצה</a:t>
                      </a:r>
                      <a:r>
                        <a:rPr lang="he-IL" sz="2000" baseline="0" dirty="0"/>
                        <a:t> פונקציונלית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40066"/>
                  </a:ext>
                </a:extLst>
              </a:tr>
              <a:tr h="16110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כהל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429617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אלדהיד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4623"/>
                  </a:ext>
                </a:extLst>
              </a:tr>
              <a:tr h="1093048">
                <a:tc>
                  <a:txBody>
                    <a:bodyPr/>
                    <a:lstStyle/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he-I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אסטר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31928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079710" y="3693168"/>
            <a:ext cx="831376" cy="484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/>
          <a:lstStyle/>
          <a:p>
            <a:r>
              <a:rPr lang="he-IL" dirty="0"/>
              <a:t>תרכובות פחמן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447411" y="2138023"/>
            <a:ext cx="660313" cy="3288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D0D0D0"/>
              </a:clrFrom>
              <a:clrTo>
                <a:srgbClr val="D0D0D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343" y="4926588"/>
            <a:ext cx="2760448" cy="14321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75179" y="3389421"/>
            <a:ext cx="660313" cy="228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175179" y="5067771"/>
            <a:ext cx="1031399" cy="9411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128" y="2168356"/>
            <a:ext cx="2654901" cy="1425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956" y="3693168"/>
            <a:ext cx="2036968" cy="1133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5896" y="1992251"/>
            <a:ext cx="4086844" cy="27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50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כותרת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סרקו את קוד ה-</a:t>
            </a:r>
            <a:r>
              <a:rPr lang="en-US" dirty="0"/>
              <a:t>QR</a:t>
            </a:r>
            <a:r>
              <a:rPr lang="he-IL" dirty="0"/>
              <a:t> וענו על השאלות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בהצלחה לכולם!</a:t>
            </a:r>
          </a:p>
          <a:p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590" y="2686875"/>
            <a:ext cx="3505201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6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קוטביות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פתרון תרגילים נבחרים שניתנו כשיעורי בית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03530"/>
            <a:ext cx="11161453" cy="521382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נתונה הטבלה הבאה שבה 5 מולקולות והמבנה הגיאומטרי שלהן: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לאיזו מולקולה מבין המולקולות הבאות </a:t>
            </a:r>
            <a:r>
              <a:rPr lang="he-IL" dirty="0"/>
              <a:t>יש דו-קוטב קבוע?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				א. לכל המולקולות פרט למולקולות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>
                <a:latin typeface="+mn-lt"/>
                <a:cs typeface="Times New Roman" panose="02020603050405020304" pitchFamily="18" charset="0"/>
              </a:rPr>
              <a:t>ו-</a:t>
            </a:r>
            <a:r>
              <a:rPr lang="he-IL" dirty="0"/>
              <a:t> </a:t>
            </a:r>
            <a:r>
              <a:rPr lang="en-US" dirty="0"/>
              <a:t>V</a:t>
            </a:r>
            <a:br>
              <a:rPr lang="en-US" dirty="0"/>
            </a:br>
            <a:r>
              <a:rPr lang="he-IL" dirty="0"/>
              <a:t>					ב. רק למולקולות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V  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>
                <a:cs typeface="Times New Roman" panose="02020603050405020304" pitchFamily="18" charset="0"/>
              </a:rPr>
              <a:t>ו</a:t>
            </a:r>
            <a:r>
              <a:rPr lang="he-IL" dirty="0"/>
              <a:t>- </a:t>
            </a:r>
            <a:r>
              <a:rPr lang="en-US" dirty="0"/>
              <a:t>V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				ג. רק למולקולות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/>
              <a:t>  </a:t>
            </a:r>
            <a:r>
              <a:rPr lang="he-IL" dirty="0"/>
              <a:t> </a:t>
            </a:r>
            <a:r>
              <a:rPr lang="he-IL" dirty="0">
                <a:cs typeface="Times New Roman" panose="02020603050405020304" pitchFamily="18" charset="0"/>
              </a:rPr>
              <a:t>ו</a:t>
            </a:r>
            <a:r>
              <a:rPr lang="he-IL" dirty="0"/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V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				ד. רק למולקולות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he-IL" dirty="0">
                <a:cs typeface="Times New Roman" panose="02020603050405020304" pitchFamily="18" charset="0"/>
              </a:rPr>
              <a:t>ו</a:t>
            </a:r>
            <a:r>
              <a:rPr lang="he-IL" dirty="0"/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192" y="2180744"/>
            <a:ext cx="8074997" cy="16292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20399" y="5051406"/>
            <a:ext cx="3842657" cy="4245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נוסחת ייצוג אלקטרונית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פתרון תרגילים נבחרים שניתנו כשיעורי בית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03530"/>
            <a:ext cx="11161453" cy="52138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בשרטוט המולקולה הבאה, נמחקו בטעות כל זוגות האלקטרונים הלא קושרים. </a:t>
            </a:r>
            <a:br>
              <a:rPr lang="en-US" dirty="0"/>
            </a:br>
            <a:r>
              <a:rPr lang="he-IL" dirty="0"/>
              <a:t>כמה זוגות אלקטרונים לא קושרים יש במולקולה?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א.  2		ב.  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ג.  6		ד. 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2787194"/>
            <a:ext cx="4734658" cy="16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2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נוסחת ייצוג אלקטרונית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פתרון תרגילים נבחרים שניתנו כשיעורי בית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03530"/>
            <a:ext cx="11161453" cy="52138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בשרטוט המולקולה הבאה, נמחקו בטעות כל זוגות האלקטרונים הלא קושרים. </a:t>
            </a:r>
            <a:br>
              <a:rPr lang="en-US" dirty="0"/>
            </a:br>
            <a:r>
              <a:rPr lang="he-IL" dirty="0"/>
              <a:t>כמה זוגות אלקטרונים לא קושרים יש במולקולה?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א.  2		ב.  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ג.  6		ד. 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91600" y="3407229"/>
            <a:ext cx="859343" cy="4245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93" y="2700190"/>
            <a:ext cx="4733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כימיה אורגנית ותרכובות הפחמן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7157" y="1055850"/>
            <a:ext cx="11284840" cy="392439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כימיה אורגנית הוא תחום מחקר של חומרים טבעיים ומלאכותיים (סינטטיים) </a:t>
            </a:r>
            <a:br>
              <a:rPr lang="en-US" dirty="0"/>
            </a:br>
            <a:r>
              <a:rPr lang="he-IL" dirty="0"/>
              <a:t>המכילים את היסוד פחמן ואנו מכנים אותם 'תרכובות הפחמן'. 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קיימים יותר חומרים המורכבים מפחמן מאשר חומרים שאינם מכילים פחמן </a:t>
            </a:r>
            <a:br>
              <a:rPr lang="en-US" dirty="0"/>
            </a:br>
            <a:r>
              <a:rPr lang="he-IL" dirty="0"/>
              <a:t>(הוגדרו מעל ל-11 מיליון חומרים אורגניים) ונהוג למיין אותם למשפחות.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0FF291D-2784-43A7-BF98-94239B82B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6308"/>
            <a:ext cx="4661491" cy="31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כימיה אורגנית ותרכובות הפחמן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פחמן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לפחמן ארבעה אלקטרונים ברמה החיצונית, </a:t>
            </a:r>
            <a:br>
              <a:rPr lang="en-US" dirty="0"/>
            </a:br>
            <a:r>
              <a:rPr lang="he-IL" dirty="0"/>
              <a:t>וכולם יוצרים קשרים עם אטומים אחרים. 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לפחמן נטייה חזקה ביותר ליצור קשרים עם אטומים אחרים </a:t>
            </a:r>
            <a:br>
              <a:rPr lang="en-US" dirty="0"/>
            </a:br>
            <a:r>
              <a:rPr lang="he-IL" dirty="0"/>
              <a:t>ומסוגל ליצור שרשראות ארוכות ביותר, כמעט ללא הגבלה. 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שרשראות אלו יכולות להסתעף </a:t>
            </a:r>
            <a:r>
              <a:rPr lang="he-IL" dirty="0">
                <a:solidFill>
                  <a:srgbClr val="192A72"/>
                </a:solidFill>
              </a:rPr>
              <a:t>וגם ליצור </a:t>
            </a:r>
            <a:r>
              <a:rPr lang="he-IL" dirty="0"/>
              <a:t>מבנים מיוחדים (כמו טבעות), וכך הופך מספר האפשרויות לכמעט אינסופי. 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192A72"/>
                </a:solidFill>
              </a:rPr>
              <a:t>	</a:t>
            </a:r>
            <a:endParaRPr lang="he-IL" dirty="0">
              <a:solidFill>
                <a:srgbClr val="12B4BC"/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86" y="1711118"/>
            <a:ext cx="1710443" cy="175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40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30283</TotalTime>
  <Words>2516</Words>
  <Application>Microsoft Office PowerPoint</Application>
  <PresentationFormat>מסך רחב</PresentationFormat>
  <Paragraphs>475</Paragraphs>
  <Slides>45</Slides>
  <Notes>43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45</vt:i4>
      </vt:variant>
    </vt:vector>
  </HeadingPairs>
  <TitlesOfParts>
    <vt:vector size="51" baseType="lpstr">
      <vt:lpstr>Arial</vt:lpstr>
      <vt:lpstr>Calibri</vt:lpstr>
      <vt:lpstr>Helvetica Neue</vt:lpstr>
      <vt:lpstr>Times New Roman</vt:lpstr>
      <vt:lpstr>Varela Round</vt:lpstr>
      <vt:lpstr>ערכת נושא Office</vt:lpstr>
      <vt:lpstr>מערכת שידורים לאומית</vt:lpstr>
      <vt:lpstr>מבנה וקישור</vt:lpstr>
      <vt:lpstr>מה נלמד היום </vt:lpstr>
      <vt:lpstr>מבנה וקישור</vt:lpstr>
      <vt:lpstr>קוטביות של מולקולות</vt:lpstr>
      <vt:lpstr>נוסחת ייצוג אלקטרונית של מולקולות</vt:lpstr>
      <vt:lpstr>נוסחת ייצוג אלקטרונית של מולקולות</vt:lpstr>
      <vt:lpstr>כימיה אורגנית ותרכובות הפחמן</vt:lpstr>
      <vt:lpstr>כימיה אורגנית ותרכובות הפחמן</vt:lpstr>
      <vt:lpstr>כימיה אורגנית ותרכובות הפחמן</vt:lpstr>
      <vt:lpstr>תרגול כיתה</vt:lpstr>
      <vt:lpstr>קבוצות פונקציונליות</vt:lpstr>
      <vt:lpstr>קבוצות פונקציונליות</vt:lpstr>
      <vt:lpstr>תרגול כיתה</vt:lpstr>
      <vt:lpstr>קבוצות פונקציונליות</vt:lpstr>
      <vt:lpstr>תרגול כיתה</vt:lpstr>
      <vt:lpstr>קבוצות פונקציונליות</vt:lpstr>
      <vt:lpstr>תרגול כיתה</vt:lpstr>
      <vt:lpstr>קבוצות פונקציונליות</vt:lpstr>
      <vt:lpstr>תרגול כיתה</vt:lpstr>
      <vt:lpstr>קבוצות פונקציונליות</vt:lpstr>
      <vt:lpstr>תרגול כיתה</vt:lpstr>
      <vt:lpstr>קבוצות פונקציונליות</vt:lpstr>
      <vt:lpstr>תרגול כיתה</vt:lpstr>
      <vt:lpstr>תרגול כיתה</vt:lpstr>
      <vt:lpstr>קבוצות פונקציונליות</vt:lpstr>
      <vt:lpstr>תרגול כיתה</vt:lpstr>
      <vt:lpstr>קבוצות פונקציונליות</vt:lpstr>
      <vt:lpstr>תרגול כיתה</vt:lpstr>
      <vt:lpstr>הפסקה</vt:lpstr>
      <vt:lpstr>תרגול להפסקה</vt:lpstr>
      <vt:lpstr>תרגול להפסקה</vt:lpstr>
      <vt:lpstr>פתרון התרגול להפסקה</vt:lpstr>
      <vt:lpstr>קבוצות פונקציונליות</vt:lpstr>
      <vt:lpstr>קבוצות פונקציונליות</vt:lpstr>
      <vt:lpstr>תרגול כיתה</vt:lpstr>
      <vt:lpstr>תרגול כיתה</vt:lpstr>
      <vt:lpstr>תרגול כיתה</vt:lpstr>
      <vt:lpstr>תרגול כיתה</vt:lpstr>
      <vt:lpstr>תרגול כיתה</vt:lpstr>
      <vt:lpstr>תרגול כיתה</vt:lpstr>
      <vt:lpstr>תרגול כיתה</vt:lpstr>
      <vt:lpstr>תרגול כיתה</vt:lpstr>
      <vt:lpstr>כותרת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540</cp:revision>
  <dcterms:created xsi:type="dcterms:W3CDTF">2020-03-15T19:13:03Z</dcterms:created>
  <dcterms:modified xsi:type="dcterms:W3CDTF">2020-06-01T07:30:08Z</dcterms:modified>
</cp:coreProperties>
</file>