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6"/>
  </p:notesMasterIdLst>
  <p:sldIdLst>
    <p:sldId id="257" r:id="rId2"/>
    <p:sldId id="262" r:id="rId3"/>
    <p:sldId id="263" r:id="rId4"/>
    <p:sldId id="307" r:id="rId5"/>
    <p:sldId id="310" r:id="rId6"/>
    <p:sldId id="309" r:id="rId7"/>
    <p:sldId id="317" r:id="rId8"/>
    <p:sldId id="302" r:id="rId9"/>
    <p:sldId id="301" r:id="rId10"/>
    <p:sldId id="308" r:id="rId11"/>
    <p:sldId id="311" r:id="rId12"/>
    <p:sldId id="316" r:id="rId13"/>
    <p:sldId id="312" r:id="rId14"/>
    <p:sldId id="313" r:id="rId15"/>
    <p:sldId id="314" r:id="rId16"/>
    <p:sldId id="315" r:id="rId17"/>
    <p:sldId id="318" r:id="rId18"/>
    <p:sldId id="320" r:id="rId19"/>
    <p:sldId id="321" r:id="rId20"/>
    <p:sldId id="322" r:id="rId21"/>
    <p:sldId id="323" r:id="rId22"/>
    <p:sldId id="330" r:id="rId23"/>
    <p:sldId id="324" r:id="rId24"/>
    <p:sldId id="325" r:id="rId25"/>
    <p:sldId id="326" r:id="rId26"/>
    <p:sldId id="327" r:id="rId27"/>
    <p:sldId id="328" r:id="rId28"/>
    <p:sldId id="331" r:id="rId29"/>
    <p:sldId id="332" r:id="rId30"/>
    <p:sldId id="333" r:id="rId31"/>
    <p:sldId id="334" r:id="rId32"/>
    <p:sldId id="335" r:id="rId33"/>
    <p:sldId id="336" r:id="rId34"/>
    <p:sldId id="291" r:id="rId35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A72"/>
    <a:srgbClr val="92D050"/>
    <a:srgbClr val="6CF0FF"/>
    <a:srgbClr val="E0E0E0"/>
    <a:srgbClr val="E6E6E6"/>
    <a:srgbClr val="11A4AB"/>
    <a:srgbClr val="12B4BC"/>
    <a:srgbClr val="8DD3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16" autoAdjust="0"/>
    <p:restoredTop sz="94698"/>
  </p:normalViewPr>
  <p:slideViewPr>
    <p:cSldViewPr snapToGrid="0" snapToObjects="1">
      <p:cViewPr varScale="1">
        <p:scale>
          <a:sx n="88" d="100"/>
          <a:sy n="88" d="100"/>
        </p:scale>
        <p:origin x="968" y="184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כ"ו.אב.תש"ף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10129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39456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DF83E7-A828-4E18-9E21-DA925548D1ED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12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 - מערכת שידורים לאומ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16000" y="2693989"/>
            <a:ext cx="111600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1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2D798A-D3EB-4AD6-BA0D-6AF5A272CB65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661D397-1081-475E-877E-2C0275DD9CD7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3C9C924-5BCF-44F6-9D2C-C85E4D329EC9}"/>
              </a:ext>
            </a:extLst>
          </p:cNvPr>
          <p:cNvSpPr/>
          <p:nvPr userDrawn="1"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B07856-A797-4811-9A80-36465708097A}"/>
              </a:ext>
            </a:extLst>
          </p:cNvPr>
          <p:cNvSpPr/>
          <p:nvPr userDrawn="1"/>
        </p:nvSpPr>
        <p:spPr>
          <a:xfrm>
            <a:off x="-3261642" y="347118"/>
            <a:ext cx="3246401" cy="73047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פרטי השיעור, מקצוע ומור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4000014" cy="2978963"/>
          </a:xfrm>
          <a:prstGeom prst="roundRect">
            <a:avLst>
              <a:gd name="adj" fmla="val 50000"/>
            </a:avLst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 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9949" y="6240593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113" y="872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8">
            <a:extLst>
              <a:ext uri="{FF2B5EF4-FFF2-40B4-BE49-F238E27FC236}">
                <a16:creationId xmlns:a16="http://schemas.microsoft.com/office/drawing/2014/main" id="{404057E2-9B3D-4075-99B3-75AE757986D1}"/>
              </a:ext>
            </a:extLst>
          </p:cNvPr>
          <p:cNvSpPr/>
          <p:nvPr userDrawn="1"/>
        </p:nvSpPr>
        <p:spPr>
          <a:xfrm>
            <a:off x="10059465" y="87232"/>
            <a:ext cx="276885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לבן מעוגל 7">
            <a:extLst>
              <a:ext uri="{FF2B5EF4-FFF2-40B4-BE49-F238E27FC236}">
                <a16:creationId xmlns:a16="http://schemas.microsoft.com/office/drawing/2014/main" id="{F6801116-CC43-4B2A-8C30-E06B51438E5F}"/>
              </a:ext>
            </a:extLst>
          </p:cNvPr>
          <p:cNvSpPr/>
          <p:nvPr userDrawn="1"/>
        </p:nvSpPr>
        <p:spPr>
          <a:xfrm>
            <a:off x="9066088" y="593003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3851AC-7C39-4D24-80F3-E23F47BEFFD4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1AEE328-D2C3-444A-8724-BDAF608C4860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D96B898-2CF0-49F5-BBD6-BB8ACC47A495}"/>
              </a:ext>
            </a:extLst>
          </p:cNvPr>
          <p:cNvSpPr/>
          <p:nvPr userDrawn="1"/>
        </p:nvSpPr>
        <p:spPr>
          <a:xfrm rot="5400000">
            <a:off x="10107939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9EA7E53-F4C8-4E78-8841-55D753889071}"/>
              </a:ext>
            </a:extLst>
          </p:cNvPr>
          <p:cNvSpPr/>
          <p:nvPr userDrawn="1"/>
        </p:nvSpPr>
        <p:spPr>
          <a:xfrm>
            <a:off x="-3246402" y="-426720"/>
            <a:ext cx="3246401" cy="807856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כותרת 1">
            <a:extLst>
              <a:ext uri="{FF2B5EF4-FFF2-40B4-BE49-F238E27FC236}">
                <a16:creationId xmlns:a16="http://schemas.microsoft.com/office/drawing/2014/main" id="{6AF90618-5011-488D-8577-8090B2BE54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23" name="Google Shape;11;p2">
            <a:extLst>
              <a:ext uri="{FF2B5EF4-FFF2-40B4-BE49-F238E27FC236}">
                <a16:creationId xmlns:a16="http://schemas.microsoft.com/office/drawing/2014/main" id="{60774046-55DB-47C4-8731-49E4A217CD4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96000" y="2798300"/>
            <a:ext cx="10800000" cy="7200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24" name="מציין מיקום תוכן 2">
            <a:extLst>
              <a:ext uri="{FF2B5EF4-FFF2-40B4-BE49-F238E27FC236}">
                <a16:creationId xmlns:a16="http://schemas.microsoft.com/office/drawing/2014/main" id="{4EE53297-C04D-4B07-99F8-BCEC4E3B9EB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96000" y="3655832"/>
            <a:ext cx="10800000" cy="720000"/>
          </a:xfrm>
        </p:spPr>
        <p:txBody>
          <a:bodyPr anchor="ctr"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20" name="מציין מיקום של מספר שקופית 22">
            <a:extLst>
              <a:ext uri="{FF2B5EF4-FFF2-40B4-BE49-F238E27FC236}">
                <a16:creationId xmlns:a16="http://schemas.microsoft.com/office/drawing/2014/main" id="{58C13A1B-004E-44B4-BBDC-E08548A96B81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EAE132D4-D270-4859-A0A8-0EABA938935B}"/>
              </a:ext>
            </a:extLst>
          </p:cNvPr>
          <p:cNvSpPr/>
          <p:nvPr userDrawn="1"/>
        </p:nvSpPr>
        <p:spPr>
          <a:xfrm>
            <a:off x="6581228" y="6447542"/>
            <a:ext cx="5993234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6">
            <a:extLst>
              <a:ext uri="{FF2B5EF4-FFF2-40B4-BE49-F238E27FC236}">
                <a16:creationId xmlns:a16="http://schemas.microsoft.com/office/drawing/2014/main" id="{8A467694-CC08-4C30-BF05-885FCBD4CAB0}"/>
              </a:ext>
            </a:extLst>
          </p:cNvPr>
          <p:cNvSpPr/>
          <p:nvPr userDrawn="1"/>
        </p:nvSpPr>
        <p:spPr>
          <a:xfrm>
            <a:off x="9704146" y="5381191"/>
            <a:ext cx="3496396" cy="442359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998859"/>
            <a:ext cx="11161453" cy="4062435"/>
          </a:xfrm>
        </p:spPr>
        <p:txBody>
          <a:bodyPr>
            <a:normAutofit/>
          </a:bodyPr>
          <a:lstStyle>
            <a:lvl1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206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1226982" y="101748"/>
            <a:ext cx="2160598" cy="21681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2054055" y="390797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53219EEB-A406-4AC2-B87E-54A955D7D483}"/>
              </a:ext>
            </a:extLst>
          </p:cNvPr>
          <p:cNvSpPr/>
          <p:nvPr userDrawn="1"/>
        </p:nvSpPr>
        <p:spPr>
          <a:xfrm>
            <a:off x="7978665" y="5944772"/>
            <a:ext cx="4766811" cy="38154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B5BA376-F667-4A43-9264-CB356AE2FBF1}"/>
              </a:ext>
            </a:extLst>
          </p:cNvPr>
          <p:cNvSpPr/>
          <p:nvPr userDrawn="1"/>
        </p:nvSpPr>
        <p:spPr>
          <a:xfrm rot="5400000">
            <a:off x="9936561" y="2157343"/>
            <a:ext cx="735717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CE73A552-D52C-4EE0-9E7A-557CEB6CE479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5208D21-C13C-48D3-8634-05FCD1520B3D}"/>
              </a:ext>
            </a:extLst>
          </p:cNvPr>
          <p:cNvSpPr/>
          <p:nvPr userDrawn="1"/>
        </p:nvSpPr>
        <p:spPr>
          <a:xfrm>
            <a:off x="5903744" y="6876112"/>
            <a:ext cx="6894095" cy="149330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DFFA872-60FE-48B4-B509-3F90F2F53575}"/>
              </a:ext>
            </a:extLst>
          </p:cNvPr>
          <p:cNvSpPr/>
          <p:nvPr userDrawn="1"/>
        </p:nvSpPr>
        <p:spPr>
          <a:xfrm>
            <a:off x="-2191928" y="-31850"/>
            <a:ext cx="2165034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025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73" y="1024128"/>
            <a:ext cx="11161453" cy="457200"/>
          </a:xfrm>
        </p:spPr>
        <p:txBody>
          <a:bodyPr lIns="0" tIns="0" rIns="0" bIns="0" anchor="ctr">
            <a:noAutofit/>
          </a:bodyPr>
          <a:lstStyle>
            <a:lvl1pPr marL="0" indent="0" algn="r">
              <a:buNone/>
              <a:defRPr sz="3000" b="1">
                <a:solidFill>
                  <a:srgbClr val="12B4BC"/>
                </a:solidFill>
                <a:latin typeface="Varela Round" pitchFamily="2" charset="-79"/>
                <a:cs typeface="Varela Round" panose="00000500000000000000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1567973"/>
            <a:ext cx="11161453" cy="3522187"/>
          </a:xfrm>
        </p:spPr>
        <p:txBody>
          <a:bodyPr>
            <a:normAutofit/>
          </a:bodyPr>
          <a:lstStyle>
            <a:lvl1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1377633" y="110284"/>
            <a:ext cx="2105524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1729189" y="435139"/>
            <a:ext cx="2615798" cy="32187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8A91BCC4-EC47-43E2-9595-B89F757E1A7A}"/>
              </a:ext>
            </a:extLst>
          </p:cNvPr>
          <p:cNvSpPr/>
          <p:nvPr userDrawn="1"/>
        </p:nvSpPr>
        <p:spPr>
          <a:xfrm>
            <a:off x="9323387" y="5555326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238EE3F7-5012-4191-9ABD-A8E69370622E}"/>
              </a:ext>
            </a:extLst>
          </p:cNvPr>
          <p:cNvSpPr/>
          <p:nvPr userDrawn="1"/>
        </p:nvSpPr>
        <p:spPr>
          <a:xfrm>
            <a:off x="8679109" y="6024163"/>
            <a:ext cx="4127100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31BF6EDC-D21A-4961-802C-6C57056DED88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" name="מלבן מעוגל 6">
            <a:extLst>
              <a:ext uri="{FF2B5EF4-FFF2-40B4-BE49-F238E27FC236}">
                <a16:creationId xmlns:a16="http://schemas.microsoft.com/office/drawing/2014/main" id="{09765D6C-4312-45BD-AEDC-93B641915820}"/>
              </a:ext>
            </a:extLst>
          </p:cNvPr>
          <p:cNvSpPr/>
          <p:nvPr userDrawn="1"/>
        </p:nvSpPr>
        <p:spPr>
          <a:xfrm>
            <a:off x="11005702" y="5213334"/>
            <a:ext cx="2372591" cy="25130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0EF58C-1955-4299-80B8-7931E9453E0B}"/>
              </a:ext>
            </a:extLst>
          </p:cNvPr>
          <p:cNvSpPr/>
          <p:nvPr userDrawn="1"/>
        </p:nvSpPr>
        <p:spPr>
          <a:xfrm rot="5400000">
            <a:off x="10107939" y="1954539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ECE651A-F01C-47F6-93CB-FED077AFFFB4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9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 פריסה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2134"/>
            <a:ext cx="9802368" cy="720000"/>
          </a:xfrm>
        </p:spPr>
        <p:txBody>
          <a:bodyPr lIns="36000" tIns="0" rIns="36000" bIns="0">
            <a:noAutofit/>
          </a:bodyPr>
          <a:lstStyle>
            <a:lvl1pPr marL="0" indent="0">
              <a:tabLst>
                <a:tab pos="11659766" algn="l"/>
              </a:tabLst>
              <a:defRPr sz="44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24128" y="1049185"/>
            <a:ext cx="8031962" cy="4611559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234936" y="5807316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11218431" y="239177"/>
            <a:ext cx="1706880" cy="45839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-388620" y="6235866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C6E834-92B3-4A32-920C-9FA2D6987411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6D60292-D9F7-4A35-9D0A-68A9095BDE1E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A53CA14-A360-48A3-A071-94DFC2B62EDC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5536A81-6863-4B7C-BB9A-6F6DBBAB87E2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6A93F88D-0694-4107-9D3A-245864065D84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8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 פריסה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11497481" y="487099"/>
            <a:ext cx="1576672" cy="289443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11150538" y="127099"/>
            <a:ext cx="1879662" cy="28944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7" name="מלבן מעוגל 6">
            <a:extLst>
              <a:ext uri="{FF2B5EF4-FFF2-40B4-BE49-F238E27FC236}">
                <a16:creationId xmlns:a16="http://schemas.microsoft.com/office/drawing/2014/main" id="{469E9F25-935E-4A65-8AF2-C1B8F105C612}"/>
              </a:ext>
            </a:extLst>
          </p:cNvPr>
          <p:cNvSpPr/>
          <p:nvPr userDrawn="1"/>
        </p:nvSpPr>
        <p:spPr>
          <a:xfrm>
            <a:off x="-487680" y="5923581"/>
            <a:ext cx="3133018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10">
            <a:extLst>
              <a:ext uri="{FF2B5EF4-FFF2-40B4-BE49-F238E27FC236}">
                <a16:creationId xmlns:a16="http://schemas.microsoft.com/office/drawing/2014/main" id="{DD33049F-8FB3-46DC-B84B-8E763BCBCAC1}"/>
              </a:ext>
            </a:extLst>
          </p:cNvPr>
          <p:cNvSpPr/>
          <p:nvPr userDrawn="1"/>
        </p:nvSpPr>
        <p:spPr>
          <a:xfrm>
            <a:off x="-976438" y="6359813"/>
            <a:ext cx="7301038" cy="65808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761EC8D2-662F-4FBE-BF29-06100D51DE7E}"/>
              </a:ext>
            </a:extLst>
          </p:cNvPr>
          <p:cNvSpPr/>
          <p:nvPr userDrawn="1"/>
        </p:nvSpPr>
        <p:spPr>
          <a:xfrm rot="5400000">
            <a:off x="9360283" y="2733622"/>
            <a:ext cx="6987520" cy="1297194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מציין מיקום של מספר שקופית 22">
            <a:extLst>
              <a:ext uri="{FF2B5EF4-FFF2-40B4-BE49-F238E27FC236}">
                <a16:creationId xmlns:a16="http://schemas.microsoft.com/office/drawing/2014/main" id="{23075256-456E-41D8-BDFD-8C3A8EA654D2}"/>
              </a:ext>
            </a:extLst>
          </p:cNvPr>
          <p:cNvSpPr txBox="1">
            <a:spLocks/>
          </p:cNvSpPr>
          <p:nvPr userDrawn="1"/>
        </p:nvSpPr>
        <p:spPr>
          <a:xfrm>
            <a:off x="-131730" y="6361368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8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B42163-9C8B-4AEB-9C50-F5529BD5C36B}"/>
              </a:ext>
            </a:extLst>
          </p:cNvPr>
          <p:cNvSpPr/>
          <p:nvPr userDrawn="1"/>
        </p:nvSpPr>
        <p:spPr>
          <a:xfrm rot="16200000">
            <a:off x="5821949" y="1027133"/>
            <a:ext cx="521207" cy="12218895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A26CB3A-BCA5-4171-BE99-1D6F46911786}"/>
              </a:ext>
            </a:extLst>
          </p:cNvPr>
          <p:cNvSpPr/>
          <p:nvPr userDrawn="1"/>
        </p:nvSpPr>
        <p:spPr>
          <a:xfrm rot="5400000">
            <a:off x="5683838" y="-6805249"/>
            <a:ext cx="947627" cy="1263971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4964ABF-EE59-4E45-BC5F-A3665732FD21}"/>
              </a:ext>
            </a:extLst>
          </p:cNvPr>
          <p:cNvSpPr/>
          <p:nvPr userDrawn="1"/>
        </p:nvSpPr>
        <p:spPr>
          <a:xfrm>
            <a:off x="-2001567" y="-416688"/>
            <a:ext cx="1974672" cy="8068538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596A93-68B7-48E8-8354-9EAE3F8183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51578" y="1212161"/>
            <a:ext cx="7885112" cy="40909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1043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מלבן מעוגל 8">
            <a:extLst>
              <a:ext uri="{FF2B5EF4-FFF2-40B4-BE49-F238E27FC236}">
                <a16:creationId xmlns:a16="http://schemas.microsoft.com/office/drawing/2014/main" id="{820BD794-101C-426F-8015-9C33A0E995FA}"/>
              </a:ext>
            </a:extLst>
          </p:cNvPr>
          <p:cNvSpPr/>
          <p:nvPr userDrawn="1"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1026926" y="1025601"/>
            <a:ext cx="9802368" cy="431447"/>
          </a:xfrm>
        </p:spPr>
        <p:txBody>
          <a:bodyPr anchor="ctr">
            <a:noAutofit/>
          </a:bodyPr>
          <a:lstStyle>
            <a:lvl1pPr marL="185757" indent="0" algn="r">
              <a:buNone/>
              <a:defRPr sz="3000" b="1">
                <a:solidFill>
                  <a:srgbClr val="12B4BC"/>
                </a:solidFill>
                <a:latin typeface="Varela Round" pitchFamily="2" charset="-79"/>
                <a:cs typeface="Varela Round" pitchFamily="2" charset="-79"/>
              </a:defRPr>
            </a:lvl1pPr>
            <a:lvl2pPr marL="457246" indent="0">
              <a:buNone/>
              <a:defRPr sz="2000" b="1"/>
            </a:lvl2pPr>
            <a:lvl3pPr marL="914491" indent="0">
              <a:buNone/>
              <a:defRPr sz="1800" b="1"/>
            </a:lvl3pPr>
            <a:lvl4pPr marL="1371737" indent="0">
              <a:buNone/>
              <a:defRPr sz="1600" b="1"/>
            </a:lvl4pPr>
            <a:lvl5pPr marL="1828983" indent="0">
              <a:buNone/>
              <a:defRPr sz="1600" b="1"/>
            </a:lvl5pPr>
            <a:lvl6pPr marL="2286229" indent="0">
              <a:buNone/>
              <a:defRPr sz="1600" b="1"/>
            </a:lvl6pPr>
            <a:lvl7pPr marL="2743474" indent="0">
              <a:buNone/>
              <a:defRPr sz="1600" b="1"/>
            </a:lvl7pPr>
            <a:lvl8pPr marL="3200720" indent="0">
              <a:buNone/>
              <a:defRPr sz="1600" b="1"/>
            </a:lvl8pPr>
            <a:lvl9pPr marL="3657966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1026927" y="1710442"/>
            <a:ext cx="8212766" cy="4152517"/>
          </a:xfrm>
        </p:spPr>
        <p:txBody>
          <a:bodyPr>
            <a:normAutofit/>
          </a:bodyPr>
          <a:lstStyle>
            <a:lvl1pPr marL="439782" indent="-34293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34" lvl="0" indent="-342934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3024" lvl="1" indent="-285779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84947B-AFA4-410D-A793-689C573D144E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D4F41F-EAD8-495C-A662-C4F40F404DB3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A1181A-6B49-4EE5-AE44-1B5B124FA758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113178B-7D7E-4A10-9724-453DF758F663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מציין מיקום של מספר שקופית 22">
            <a:extLst>
              <a:ext uri="{FF2B5EF4-FFF2-40B4-BE49-F238E27FC236}">
                <a16:creationId xmlns:a16="http://schemas.microsoft.com/office/drawing/2014/main" id="{7947FE0C-D7CF-4209-91A5-93564F2C3543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וידאו על מסך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מעוגל 7"/>
          <p:cNvSpPr/>
          <p:nvPr userDrawn="1"/>
        </p:nvSpPr>
        <p:spPr>
          <a:xfrm>
            <a:off x="8667715" y="-161750"/>
            <a:ext cx="5300119" cy="38235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416" y="639717"/>
            <a:ext cx="11465168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416" y="95349"/>
            <a:ext cx="8074879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226196-3340-4F6C-9B09-34934599BAD7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91965B-48C3-4AD9-9066-E67195630BFD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8CB16E1-D93B-440E-81F5-6366FDB428B8}"/>
              </a:ext>
            </a:extLst>
          </p:cNvPr>
          <p:cNvSpPr/>
          <p:nvPr userDrawn="1"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020DF7-29CF-4A0A-BC0A-7568981BF8AD}"/>
              </a:ext>
            </a:extLst>
          </p:cNvPr>
          <p:cNvSpPr/>
          <p:nvPr userDrawn="1"/>
        </p:nvSpPr>
        <p:spPr>
          <a:xfrm>
            <a:off x="-3948180" y="347118"/>
            <a:ext cx="3246401" cy="73047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F0C566-C47D-446F-9E8E-EC9B0F5F1BF0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63A8D2-0547-47E3-84C0-5D60CFDB7CB1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C0104F3-C98B-4790-842F-F7B1B2FBDE13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07C576E-38DA-426A-9C16-921DE9A0835B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מציין מיקום של מספר שקופית 22">
            <a:extLst>
              <a:ext uri="{FF2B5EF4-FFF2-40B4-BE49-F238E27FC236}">
                <a16:creationId xmlns:a16="http://schemas.microsoft.com/office/drawing/2014/main" id="{5F1A13CD-CEB6-4958-B99A-46020ADA9375}"/>
              </a:ext>
            </a:extLst>
          </p:cNvPr>
          <p:cNvSpPr txBox="1">
            <a:spLocks/>
          </p:cNvSpPr>
          <p:nvPr userDrawn="1"/>
        </p:nvSpPr>
        <p:spPr>
          <a:xfrm>
            <a:off x="-231414" y="6409126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6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6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877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ראשי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FEA3643-4251-43C2-A891-4C9664978E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4360" y="1310640"/>
            <a:ext cx="451104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8" name="כותרת 1">
            <a:extLst>
              <a:ext uri="{FF2B5EF4-FFF2-40B4-BE49-F238E27FC236}">
                <a16:creationId xmlns:a16="http://schemas.microsoft.com/office/drawing/2014/main" id="{C304FB8B-5E14-469F-8BA4-BF0F011B9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8">
            <a:extLst>
              <a:ext uri="{FF2B5EF4-FFF2-40B4-BE49-F238E27FC236}">
                <a16:creationId xmlns:a16="http://schemas.microsoft.com/office/drawing/2014/main" id="{B712628B-0991-4441-8324-4563256F9B32}"/>
              </a:ext>
            </a:extLst>
          </p:cNvPr>
          <p:cNvSpPr/>
          <p:nvPr userDrawn="1"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26E72AF6-8AD0-4AAD-B906-30424D022CD1}"/>
              </a:ext>
            </a:extLst>
          </p:cNvPr>
          <p:cNvSpPr/>
          <p:nvPr userDrawn="1"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1" name="מלבן מעוגל 8">
            <a:extLst>
              <a:ext uri="{FF2B5EF4-FFF2-40B4-BE49-F238E27FC236}">
                <a16:creationId xmlns:a16="http://schemas.microsoft.com/office/drawing/2014/main" id="{68D073A7-D8C0-45AA-A5E4-B6122A52E8F5}"/>
              </a:ext>
            </a:extLst>
          </p:cNvPr>
          <p:cNvSpPr/>
          <p:nvPr userDrawn="1"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0">
            <a:extLst>
              <a:ext uri="{FF2B5EF4-FFF2-40B4-BE49-F238E27FC236}">
                <a16:creationId xmlns:a16="http://schemas.microsoft.com/office/drawing/2014/main" id="{DF89C8AF-9EDF-46EF-BAB7-2D35F683552B}"/>
              </a:ext>
            </a:extLst>
          </p:cNvPr>
          <p:cNvSpPr/>
          <p:nvPr userDrawn="1"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52FC1393-B378-4A8A-8716-61E038E3D6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72315" y="1310640"/>
            <a:ext cx="451104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EA01DEB-EE2D-463E-B92D-20469AC2DACB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DC8B5D-6FF7-4E76-819C-95A4A6017B9C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30F30E8-13B7-4C55-A126-67529F765268}"/>
              </a:ext>
            </a:extLst>
          </p:cNvPr>
          <p:cNvSpPr/>
          <p:nvPr userDrawn="1"/>
        </p:nvSpPr>
        <p:spPr>
          <a:xfrm rot="5400000">
            <a:off x="10092700" y="2084060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E7D38CE-7F73-4533-B25A-F628D3EBA7C1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44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כ"ו.אב.תש"ף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1A36FD-4A58-4EC2-B769-2CB4558CD860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A89C66-91F2-409B-AE3C-970820728814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EAF9B00-5AF6-47AB-81E5-2BE048851E3E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3C55C6-DFDE-44BF-BB37-E582014C2D44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74" r:id="rId3"/>
    <p:sldLayoutId id="2147483675" r:id="rId4"/>
    <p:sldLayoutId id="2147483650" r:id="rId5"/>
    <p:sldLayoutId id="2147483676" r:id="rId6"/>
    <p:sldLayoutId id="2147483653" r:id="rId7"/>
    <p:sldLayoutId id="2147483666" r:id="rId8"/>
    <p:sldLayoutId id="2147483677" r:id="rId9"/>
  </p:sldLayoutIdLst>
  <p:txStyles>
    <p:titleStyle>
      <a:lvl1pPr algn="ctr" defTabSz="914491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34" indent="-342934" algn="r" defTabSz="914491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3024" indent="-285779" algn="r" defTabSz="914491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114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360" indent="-228623" algn="r" defTabSz="914491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606" indent="-228623" algn="r" defTabSz="914491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51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97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43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89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1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7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83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9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74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2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6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N9IgGTwbF0&amp;feature=youtu.be" TargetMode="External"/><Relationship Id="rId2" Type="http://schemas.openxmlformats.org/officeDocument/2006/relationships/hyperlink" Target="https://youtu.be/NN9IgGTwbF0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rive.google.com/open?id=1825Jnh59ECpyLkwk_TBAzvosMxiEoCGv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N9IgGTwbF0&amp;feature=youtu.be" TargetMode="External"/><Relationship Id="rId2" Type="http://schemas.openxmlformats.org/officeDocument/2006/relationships/hyperlink" Target="https://youtu.be/NN9IgGTwbF0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rive.google.com/open?id=1825Jnh59ECpyLkwk_TBAzvosMxiEoCGv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>
          <a:xfrm>
            <a:off x="1" y="2693893"/>
            <a:ext cx="12192001" cy="1470216"/>
          </a:xfrm>
        </p:spPr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096B80-AF29-435E-8795-1A387C87F6BD}"/>
              </a:ext>
            </a:extLst>
          </p:cNvPr>
          <p:cNvSpPr/>
          <p:nvPr/>
        </p:nvSpPr>
        <p:spPr>
          <a:xfrm>
            <a:off x="12279398" y="6653"/>
            <a:ext cx="2404790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94B9A1-1541-45E7-9ACE-02721554E39F}"/>
              </a:ext>
            </a:extLst>
          </p:cNvPr>
          <p:cNvSpPr/>
          <p:nvPr/>
        </p:nvSpPr>
        <p:spPr>
          <a:xfrm>
            <a:off x="12279398" y="746985"/>
            <a:ext cx="2404790" cy="423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b="1" dirty="0">
                <a:solidFill>
                  <a:srgbClr val="002060"/>
                </a:solidFill>
              </a:rPr>
              <a:t>עליכם להתקין את הפונט </a:t>
            </a:r>
            <a:r>
              <a:rPr lang="en-US" b="1" dirty="0">
                <a:solidFill>
                  <a:srgbClr val="002060"/>
                </a:solidFill>
              </a:rPr>
              <a:t>Varela</a:t>
            </a:r>
            <a:r>
              <a:rPr lang="he-IL" b="1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Round</a:t>
            </a:r>
            <a:r>
              <a:rPr lang="he-IL" b="1" dirty="0">
                <a:solidFill>
                  <a:srgbClr val="002060"/>
                </a:solidFill>
              </a:rPr>
              <a:t> לפני תחילת העבודה.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אם ברצונכם לצפות בהנחיות להתקנת פונט </a:t>
            </a:r>
            <a:r>
              <a:rPr lang="en-US" dirty="0">
                <a:solidFill>
                  <a:srgbClr val="002060"/>
                </a:solidFill>
              </a:rPr>
              <a:t>Varela Round</a:t>
            </a:r>
            <a:r>
              <a:rPr lang="he-IL" dirty="0">
                <a:solidFill>
                  <a:srgbClr val="002060"/>
                </a:solidFill>
              </a:rPr>
              <a:t>, תוכלו לעשות זאת בקלות.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צפו בסרטון הבא:</a:t>
            </a:r>
            <a:r>
              <a:rPr lang="en-US" dirty="0">
                <a:solidFill>
                  <a:srgbClr val="002060"/>
                </a:solidFill>
              </a:rPr>
              <a:t> </a:t>
            </a:r>
            <a:endParaRPr lang="he-IL" dirty="0">
              <a:solidFill>
                <a:srgbClr val="002060"/>
              </a:solidFill>
            </a:endParaRPr>
          </a:p>
          <a:p>
            <a:pPr algn="ctr"/>
            <a:br>
              <a:rPr lang="en-US" dirty="0">
                <a:solidFill>
                  <a:srgbClr val="002060"/>
                </a:solidFill>
                <a:hlinkClick r:id="rId2"/>
              </a:rPr>
            </a:br>
            <a:r>
              <a:rPr lang="en-US" dirty="0">
                <a:solidFill>
                  <a:srgbClr val="002060"/>
                </a:solidFill>
                <a:hlinkClick r:id="rId3"/>
              </a:rPr>
              <a:t>https://www.youtube.com/watch?v=NN9IgGTwbF0&amp;feature=youtu.be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7336567-3BEF-48E7-A00C-1582E175DD05}"/>
              </a:ext>
            </a:extLst>
          </p:cNvPr>
          <p:cNvSpPr/>
          <p:nvPr/>
        </p:nvSpPr>
        <p:spPr>
          <a:xfrm>
            <a:off x="12279398" y="5063135"/>
            <a:ext cx="2404790" cy="11569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  <a:hlinkClick r:id="rId4"/>
              </a:rPr>
              <a:t>קישור</a:t>
            </a:r>
            <a:r>
              <a:rPr lang="he-IL" dirty="0">
                <a:solidFill>
                  <a:srgbClr val="002060"/>
                </a:solidFill>
              </a:rPr>
              <a:t> להורדת הפונט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(אשרו את הודעת האבטחה) 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מערך כתכונה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7C47893-A44E-4AEA-BBD4-A2E8BE8276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4585" y="1567973"/>
            <a:ext cx="11161453" cy="3522187"/>
          </a:xfrm>
        </p:spPr>
        <p:txBody>
          <a:bodyPr/>
          <a:lstStyle/>
          <a:p>
            <a:r>
              <a:rPr lang="he-IL" dirty="0"/>
              <a:t>נעזור לנהל את קפיצות הרוחק באולימפיאדה, לכל קופץ מותר לקפוץ  עד שש קפיצות, אם קפיצתו נפסלה נרשום 1- בקפיצה זו.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4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4" name="טבלה 5">
            <a:extLst>
              <a:ext uri="{FF2B5EF4-FFF2-40B4-BE49-F238E27FC236}">
                <a16:creationId xmlns:a16="http://schemas.microsoft.com/office/drawing/2014/main" id="{3CD025A9-423C-43CF-B33F-3E88BF2C12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877130"/>
              </p:ext>
            </p:extLst>
          </p:nvPr>
        </p:nvGraphicFramePr>
        <p:xfrm>
          <a:off x="2262433" y="2501900"/>
          <a:ext cx="7726878" cy="267472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861888">
                  <a:extLst>
                    <a:ext uri="{9D8B030D-6E8A-4147-A177-3AD203B41FA5}">
                      <a16:colId xmlns:a16="http://schemas.microsoft.com/office/drawing/2014/main" val="2284110586"/>
                    </a:ext>
                  </a:extLst>
                </a:gridCol>
                <a:gridCol w="3864990">
                  <a:extLst>
                    <a:ext uri="{9D8B030D-6E8A-4147-A177-3AD203B41FA5}">
                      <a16:colId xmlns:a16="http://schemas.microsoft.com/office/drawing/2014/main" val="30427273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מחלקת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Class LongJumper</a:t>
                      </a:r>
                    </a:p>
                    <a:p>
                      <a:pPr algn="l" rtl="0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010336"/>
                  </a:ext>
                </a:extLst>
              </a:tr>
              <a:tr h="383645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שם הקופץ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private String name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2365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שיא אישי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private double </a:t>
                      </a:r>
                      <a:r>
                        <a:rPr lang="en-US" dirty="0" err="1"/>
                        <a:t>bestRecord</a:t>
                      </a:r>
                      <a:r>
                        <a:rPr lang="en-US" dirty="0"/>
                        <a:t>;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842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מערך בן 6 מקומות שישמור</a:t>
                      </a:r>
                      <a:r>
                        <a:rPr lang="en-US" dirty="0"/>
                        <a:t> </a:t>
                      </a:r>
                      <a:r>
                        <a:rPr lang="he-IL" dirty="0"/>
                        <a:t> את התוצאות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 private double[] marks;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2708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מספר הקפיצות שקפץ עד כה בתחרות זו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 private int </a:t>
                      </a:r>
                      <a:r>
                        <a:rPr lang="en-US" dirty="0" err="1"/>
                        <a:t>numberOfJumps</a:t>
                      </a:r>
                      <a:r>
                        <a:rPr lang="en-US" dirty="0"/>
                        <a:t> ;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246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7791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>
            <a:extLst>
              <a:ext uri="{FF2B5EF4-FFF2-40B4-BE49-F238E27FC236}">
                <a16:creationId xmlns:a16="http://schemas.microsoft.com/office/drawing/2014/main" id="{214F1266-7CFB-45A4-A70D-8E6133656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הקוד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8E589A25-BB0F-4E69-92DB-0537777D84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51323" y="1216059"/>
            <a:ext cx="11161453" cy="4798244"/>
          </a:xfrm>
        </p:spPr>
        <p:txBody>
          <a:bodyPr>
            <a:normAutofit fontScale="70000" lnSpcReduction="20000"/>
          </a:bodyPr>
          <a:lstStyle/>
          <a:p>
            <a:pPr marL="0" indent="0" algn="l" rtl="0">
              <a:buNone/>
            </a:pPr>
            <a:r>
              <a:rPr lang="en-US" dirty="0"/>
              <a:t>public class LongJumper {</a:t>
            </a:r>
          </a:p>
          <a:p>
            <a:pPr marL="0" indent="0" algn="l" rtl="0">
              <a:buNone/>
            </a:pPr>
            <a:r>
              <a:rPr lang="en-US" dirty="0"/>
              <a:t>    private String name;//</a:t>
            </a:r>
            <a:r>
              <a:rPr lang="he-IL" dirty="0"/>
              <a:t>שם פרטי ושם משפחה כל שם מתחיל באות גדולה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    private double </a:t>
            </a:r>
            <a:r>
              <a:rPr lang="en-US" dirty="0" err="1"/>
              <a:t>bestRecord</a:t>
            </a:r>
            <a:r>
              <a:rPr lang="en-US" dirty="0"/>
              <a:t>;//</a:t>
            </a:r>
            <a:r>
              <a:rPr lang="he-IL" dirty="0"/>
              <a:t>שיא אישי עד תחרות זו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    private double[] marks;//</a:t>
            </a:r>
            <a:r>
              <a:rPr lang="he-IL" dirty="0"/>
              <a:t>מערך שישמור את מרחקי הקפיצות בתחרות זו 0-אין קפיצה, 1- פסילה 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    private int </a:t>
            </a:r>
            <a:r>
              <a:rPr lang="en-US" dirty="0" err="1"/>
              <a:t>numberOfJumps</a:t>
            </a:r>
            <a:r>
              <a:rPr lang="en-US" dirty="0"/>
              <a:t>;//</a:t>
            </a:r>
            <a:r>
              <a:rPr lang="he-IL" dirty="0"/>
              <a:t>בעזרת תכונה זו נדע כמה איברים אמיתיים יש במערך, כמה קפיצות בוצעו</a:t>
            </a:r>
            <a:endParaRPr lang="en-US" dirty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    public LongJumper(String name ) {</a:t>
            </a:r>
          </a:p>
          <a:p>
            <a:pPr marL="0" indent="0" algn="l" rtl="0">
              <a:buNone/>
            </a:pPr>
            <a:r>
              <a:rPr lang="en-US" dirty="0"/>
              <a:t>        this.name = name;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 err="1"/>
              <a:t>this.numberOfJumps</a:t>
            </a:r>
            <a:r>
              <a:rPr lang="en-US" dirty="0"/>
              <a:t> =0; 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 err="1"/>
              <a:t>this.marks</a:t>
            </a:r>
            <a:r>
              <a:rPr lang="en-US" dirty="0"/>
              <a:t> = new double[6];</a:t>
            </a:r>
          </a:p>
          <a:p>
            <a:pPr marL="0" indent="0" algn="l" rtl="0">
              <a:buNone/>
            </a:pPr>
            <a:r>
              <a:rPr lang="en-US" dirty="0"/>
              <a:t>        for (int 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</a:t>
            </a:r>
            <a:r>
              <a:rPr lang="en-US" dirty="0" err="1"/>
              <a:t>marks.length</a:t>
            </a:r>
            <a:r>
              <a:rPr lang="en-US" dirty="0"/>
              <a:t> ; </a:t>
            </a:r>
            <a:r>
              <a:rPr lang="en-US" dirty="0" err="1"/>
              <a:t>i</a:t>
            </a:r>
            <a:r>
              <a:rPr lang="en-US" dirty="0"/>
              <a:t>++)</a:t>
            </a:r>
          </a:p>
          <a:p>
            <a:pPr marL="0" indent="0" algn="l" rtl="0">
              <a:buNone/>
            </a:pPr>
            <a:r>
              <a:rPr lang="en-US" dirty="0"/>
              <a:t>            marks[</a:t>
            </a:r>
            <a:r>
              <a:rPr lang="en-US" dirty="0" err="1"/>
              <a:t>i</a:t>
            </a:r>
            <a:r>
              <a:rPr lang="en-US" dirty="0"/>
              <a:t>] = 0;</a:t>
            </a:r>
          </a:p>
          <a:p>
            <a:pPr marL="0" indent="0" algn="l" rtl="0">
              <a:buNone/>
            </a:pPr>
            <a:r>
              <a:rPr lang="en-US" dirty="0"/>
              <a:t>    }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}</a:t>
            </a:r>
          </a:p>
          <a:p>
            <a:pPr marL="0" indent="0" algn="l" rtl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91228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777E75C-D5A9-41A4-A5D9-981276571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419397"/>
            <a:ext cx="9802368" cy="1148575"/>
          </a:xfrm>
        </p:spPr>
        <p:txBody>
          <a:bodyPr/>
          <a:lstStyle/>
          <a:p>
            <a:r>
              <a:rPr lang="he-IL" dirty="0"/>
              <a:t>פעולה במחלקה המחזירה את מספר הפסילות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68CE66EC-5E89-4306-8384-B041D430453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    public int </a:t>
            </a:r>
            <a:r>
              <a:rPr lang="en-US" dirty="0" err="1"/>
              <a:t>numberInvalidJump</a:t>
            </a:r>
            <a:r>
              <a:rPr lang="en-US" dirty="0"/>
              <a:t>(){</a:t>
            </a:r>
          </a:p>
          <a:p>
            <a:pPr marL="0" indent="0" algn="l" rtl="0">
              <a:buNone/>
            </a:pPr>
            <a:r>
              <a:rPr lang="en-US" dirty="0"/>
              <a:t>     int counter = 0;</a:t>
            </a:r>
          </a:p>
          <a:p>
            <a:pPr marL="0" indent="0" algn="l" rtl="0">
              <a:buNone/>
            </a:pPr>
            <a:r>
              <a:rPr lang="en-US" dirty="0"/>
              <a:t>     for (int </a:t>
            </a:r>
            <a:r>
              <a:rPr lang="en-US" dirty="0" err="1"/>
              <a:t>i</a:t>
            </a:r>
            <a:r>
              <a:rPr lang="en-US" dirty="0"/>
              <a:t>=0; </a:t>
            </a:r>
            <a:r>
              <a:rPr lang="en-US" dirty="0" err="1"/>
              <a:t>i</a:t>
            </a:r>
            <a:r>
              <a:rPr lang="en-US" dirty="0"/>
              <a:t>&lt; </a:t>
            </a:r>
            <a:r>
              <a:rPr lang="en-US" dirty="0" err="1"/>
              <a:t>this.numberOfJumps</a:t>
            </a:r>
            <a:r>
              <a:rPr lang="en-US" dirty="0"/>
              <a:t>; </a:t>
            </a:r>
            <a:r>
              <a:rPr lang="en-US" dirty="0" err="1"/>
              <a:t>i</a:t>
            </a:r>
            <a:r>
              <a:rPr lang="en-US" dirty="0"/>
              <a:t>++)</a:t>
            </a:r>
          </a:p>
          <a:p>
            <a:pPr marL="0" indent="0" algn="l" rtl="0">
              <a:buNone/>
            </a:pPr>
            <a:r>
              <a:rPr lang="en-US" dirty="0"/>
              <a:t>         if (</a:t>
            </a:r>
            <a:r>
              <a:rPr lang="en-US" dirty="0" err="1"/>
              <a:t>this.marks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== -1)</a:t>
            </a:r>
          </a:p>
          <a:p>
            <a:pPr marL="0" indent="0" algn="l" rtl="0">
              <a:buNone/>
            </a:pPr>
            <a:r>
              <a:rPr lang="en-US" dirty="0"/>
              <a:t>             counter++;</a:t>
            </a:r>
          </a:p>
          <a:p>
            <a:pPr marL="0" indent="0" algn="l" rtl="0">
              <a:buNone/>
            </a:pPr>
            <a:r>
              <a:rPr lang="en-US" dirty="0"/>
              <a:t>     return counter;</a:t>
            </a:r>
          </a:p>
          <a:p>
            <a:pPr marL="0" indent="0" algn="l" rtl="0">
              <a:buNone/>
            </a:pPr>
            <a:r>
              <a:rPr lang="en-US" dirty="0"/>
              <a:t>    }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542634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>
            <a:extLst>
              <a:ext uri="{FF2B5EF4-FFF2-40B4-BE49-F238E27FC236}">
                <a16:creationId xmlns:a16="http://schemas.microsoft.com/office/drawing/2014/main" id="{A7DC157E-B1A8-4558-B9AF-0DF620396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פעולה המעדכנת קפיצה פסולה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3E7924A3-A9C6-41E2-B2D2-5E4990C20E3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dirty="0"/>
              <a:t> public void </a:t>
            </a:r>
            <a:r>
              <a:rPr lang="en-US" dirty="0" err="1"/>
              <a:t>invalidJump</a:t>
            </a:r>
            <a:r>
              <a:rPr lang="en-US" dirty="0"/>
              <a:t>() {</a:t>
            </a:r>
          </a:p>
          <a:p>
            <a:pPr marL="0" indent="0" algn="l" rtl="0">
              <a:buNone/>
            </a:pPr>
            <a:r>
              <a:rPr lang="en-US" dirty="0"/>
              <a:t>        if (</a:t>
            </a:r>
            <a:r>
              <a:rPr lang="en-US" dirty="0" err="1"/>
              <a:t>this.numberOfJumps</a:t>
            </a:r>
            <a:r>
              <a:rPr lang="en-US" dirty="0"/>
              <a:t> &lt;6)</a:t>
            </a:r>
          </a:p>
          <a:p>
            <a:pPr marL="0" indent="0" algn="l" rtl="0">
              <a:buNone/>
            </a:pPr>
            <a:r>
              <a:rPr lang="en-US" dirty="0"/>
              <a:t>        {</a:t>
            </a:r>
          </a:p>
          <a:p>
            <a:pPr marL="0" indent="0" algn="l" rtl="0">
              <a:buNone/>
            </a:pPr>
            <a:r>
              <a:rPr lang="en-US" dirty="0"/>
              <a:t>            </a:t>
            </a:r>
            <a:r>
              <a:rPr lang="en-US" dirty="0" err="1"/>
              <a:t>this.marks</a:t>
            </a:r>
            <a:r>
              <a:rPr lang="en-US" dirty="0"/>
              <a:t>[</a:t>
            </a:r>
            <a:r>
              <a:rPr lang="en-US" dirty="0" err="1"/>
              <a:t>numberOfJumps</a:t>
            </a:r>
            <a:r>
              <a:rPr lang="en-US" dirty="0"/>
              <a:t>] = -1;</a:t>
            </a:r>
          </a:p>
          <a:p>
            <a:pPr marL="0" indent="0" algn="l" rtl="0">
              <a:buNone/>
            </a:pPr>
            <a:r>
              <a:rPr lang="en-US" dirty="0"/>
              <a:t>            </a:t>
            </a:r>
            <a:r>
              <a:rPr lang="en-US" dirty="0" err="1"/>
              <a:t>this.numberOfJumps</a:t>
            </a:r>
            <a:r>
              <a:rPr lang="en-US" dirty="0"/>
              <a:t>++;</a:t>
            </a:r>
          </a:p>
          <a:p>
            <a:pPr marL="0" indent="0" algn="l" rtl="0">
              <a:buNone/>
            </a:pPr>
            <a:r>
              <a:rPr lang="en-US" dirty="0"/>
              <a:t>        }</a:t>
            </a:r>
          </a:p>
          <a:p>
            <a:pPr marL="0" indent="0" algn="l" rtl="0">
              <a:buNone/>
            </a:pPr>
            <a:r>
              <a:rPr lang="en-US" dirty="0"/>
              <a:t>    }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28944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>
            <a:extLst>
              <a:ext uri="{FF2B5EF4-FFF2-40B4-BE49-F238E27FC236}">
                <a16:creationId xmlns:a16="http://schemas.microsoft.com/office/drawing/2014/main" id="{26B66CC2-E865-437C-AF81-E68D91F52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פעולה המעדכנת קפיצה חוקית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2581AE1C-6D86-4829-9F7E-8E5EFB8EF6E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marL="0" indent="0" algn="l" rtl="0">
              <a:buNone/>
            </a:pPr>
            <a:r>
              <a:rPr lang="en-US" dirty="0"/>
              <a:t> public void Jump(double distance) {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</a:p>
          <a:p>
            <a:pPr marL="0" indent="0" algn="l" rtl="0">
              <a:buNone/>
            </a:pPr>
            <a:r>
              <a:rPr lang="en-US" dirty="0"/>
              <a:t>        if (</a:t>
            </a:r>
            <a:r>
              <a:rPr lang="en-US" dirty="0" err="1"/>
              <a:t>this.numberOfJumps</a:t>
            </a:r>
            <a:r>
              <a:rPr lang="en-US" dirty="0"/>
              <a:t> &lt;6)</a:t>
            </a:r>
          </a:p>
          <a:p>
            <a:pPr marL="0" indent="0" algn="l" rtl="0">
              <a:buNone/>
            </a:pPr>
            <a:r>
              <a:rPr lang="en-US" dirty="0"/>
              <a:t>        {</a:t>
            </a:r>
          </a:p>
          <a:p>
            <a:pPr marL="0" indent="0" algn="l" rtl="0">
              <a:buNone/>
            </a:pPr>
            <a:r>
              <a:rPr lang="en-US" dirty="0"/>
              <a:t>            </a:t>
            </a:r>
            <a:r>
              <a:rPr lang="en-US" dirty="0" err="1"/>
              <a:t>this.marks</a:t>
            </a:r>
            <a:r>
              <a:rPr lang="en-US" dirty="0"/>
              <a:t>[</a:t>
            </a:r>
            <a:r>
              <a:rPr lang="en-US" dirty="0" err="1"/>
              <a:t>numberOfJumps</a:t>
            </a:r>
            <a:r>
              <a:rPr lang="en-US" dirty="0"/>
              <a:t>] =distance;</a:t>
            </a:r>
          </a:p>
          <a:p>
            <a:pPr marL="0" indent="0" algn="l" rtl="0">
              <a:buNone/>
            </a:pPr>
            <a:r>
              <a:rPr lang="en-US" dirty="0"/>
              <a:t>            </a:t>
            </a:r>
            <a:r>
              <a:rPr lang="en-US" dirty="0" err="1"/>
              <a:t>this.numberOfJumps</a:t>
            </a:r>
            <a:r>
              <a:rPr lang="en-US" dirty="0"/>
              <a:t>++;</a:t>
            </a:r>
          </a:p>
          <a:p>
            <a:pPr marL="0" indent="0" algn="l" rtl="0">
              <a:buNone/>
            </a:pPr>
            <a:r>
              <a:rPr lang="en-US" dirty="0"/>
              <a:t>        }</a:t>
            </a:r>
          </a:p>
          <a:p>
            <a:pPr marL="0" indent="0" algn="l" rtl="0">
              <a:buNone/>
            </a:pPr>
            <a:r>
              <a:rPr lang="en-US" dirty="0"/>
              <a:t>    }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515324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>
            <a:extLst>
              <a:ext uri="{FF2B5EF4-FFF2-40B4-BE49-F238E27FC236}">
                <a16:creationId xmlns:a16="http://schemas.microsoft.com/office/drawing/2014/main" id="{26B66CC2-E865-437C-AF81-E68D91F52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יצירת עצמים והכנסת נתונים: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2581AE1C-6D86-4829-9F7E-8E5EFB8EF6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73" y="1022013"/>
            <a:ext cx="11161453" cy="4813973"/>
          </a:xfrm>
        </p:spPr>
        <p:txBody>
          <a:bodyPr>
            <a:normAutofit fontScale="92500" lnSpcReduction="10000"/>
          </a:bodyPr>
          <a:lstStyle/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public class Main1 {</a:t>
            </a:r>
          </a:p>
          <a:p>
            <a:pPr marL="0" indent="0" algn="l" rtl="0">
              <a:buNone/>
            </a:pPr>
            <a:r>
              <a:rPr lang="en-US" dirty="0"/>
              <a:t>    public static void main(String[] </a:t>
            </a:r>
            <a:r>
              <a:rPr lang="en-US" dirty="0" err="1"/>
              <a:t>args</a:t>
            </a:r>
            <a:r>
              <a:rPr lang="en-US" dirty="0"/>
              <a:t>) {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        LongJumper athlet1 = new LongJumper("</a:t>
            </a:r>
            <a:r>
              <a:rPr lang="en-US" dirty="0" err="1"/>
              <a:t>MikePowel</a:t>
            </a:r>
            <a:r>
              <a:rPr lang="en-US" dirty="0"/>
              <a:t>");</a:t>
            </a:r>
          </a:p>
          <a:p>
            <a:pPr marL="0" indent="0" algn="l" rtl="0">
              <a:buNone/>
            </a:pPr>
            <a:r>
              <a:rPr lang="en-US" dirty="0"/>
              <a:t>        LongJumper athlet2 = new LongJumper("</a:t>
            </a:r>
            <a:r>
              <a:rPr lang="en-US" dirty="0" err="1"/>
              <a:t>BobBeamon</a:t>
            </a:r>
            <a:r>
              <a:rPr lang="en-US" dirty="0"/>
              <a:t>");</a:t>
            </a:r>
          </a:p>
          <a:p>
            <a:pPr marL="0" indent="0" algn="l" rtl="0">
              <a:buNone/>
            </a:pPr>
            <a:r>
              <a:rPr lang="en-US" dirty="0"/>
              <a:t>        athlet1.jump(8.95);</a:t>
            </a:r>
          </a:p>
          <a:p>
            <a:pPr marL="0" indent="0" algn="l" rtl="0">
              <a:buNone/>
            </a:pPr>
            <a:r>
              <a:rPr lang="en-US" dirty="0"/>
              <a:t>        athlet1.invalidJump();</a:t>
            </a:r>
          </a:p>
          <a:p>
            <a:pPr marL="0" indent="0" algn="l" rtl="0">
              <a:buNone/>
            </a:pPr>
            <a:r>
              <a:rPr lang="en-US" dirty="0"/>
              <a:t>        athlet1.jump(8.61);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(athlet1.getName()+"best record " + athlet1.bestJump() );</a:t>
            </a:r>
          </a:p>
          <a:p>
            <a:pPr marL="0" indent="0" algn="l" rtl="0">
              <a:buNone/>
            </a:pPr>
            <a:r>
              <a:rPr lang="en-US" dirty="0"/>
              <a:t>    }</a:t>
            </a:r>
          </a:p>
          <a:p>
            <a:pPr marL="0" indent="0" algn="l" rtl="0">
              <a:buNone/>
            </a:pPr>
            <a:r>
              <a:rPr lang="en-US" dirty="0"/>
              <a:t>}</a:t>
            </a:r>
          </a:p>
          <a:p>
            <a:pPr marL="0" indent="0" algn="l" rtl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50771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ECCF683-4723-4433-A909-30136D296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הדפסת תכונות העצם באופן שונה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768AFA8B-C6E4-419C-9A63-CE0E866BC6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90178" y="1370010"/>
            <a:ext cx="6679926" cy="3522187"/>
          </a:xfrm>
        </p:spPr>
        <p:txBody>
          <a:bodyPr>
            <a:normAutofit fontScale="92500" lnSpcReduction="20000"/>
          </a:bodyPr>
          <a:lstStyle/>
          <a:p>
            <a:pPr marL="0" indent="0" algn="l" rtl="0">
              <a:buNone/>
            </a:pPr>
            <a:r>
              <a:rPr lang="en-US" dirty="0"/>
              <a:t>@Override</a:t>
            </a:r>
          </a:p>
          <a:p>
            <a:pPr marL="0" indent="0" algn="l" rtl="0">
              <a:buNone/>
            </a:pPr>
            <a:r>
              <a:rPr lang="en-US" dirty="0"/>
              <a:t>    public String </a:t>
            </a:r>
            <a:r>
              <a:rPr lang="en-US" dirty="0" err="1"/>
              <a:t>toString</a:t>
            </a:r>
            <a:r>
              <a:rPr lang="en-US" dirty="0"/>
              <a:t>() {</a:t>
            </a:r>
          </a:p>
          <a:p>
            <a:pPr marL="0" indent="0" algn="l" rtl="0">
              <a:buNone/>
            </a:pPr>
            <a:r>
              <a:rPr lang="en-US" dirty="0"/>
              <a:t>        return "LongJumper{" +</a:t>
            </a:r>
          </a:p>
          <a:p>
            <a:pPr marL="0" indent="0" algn="l" rtl="0">
              <a:buNone/>
            </a:pPr>
            <a:r>
              <a:rPr lang="en-US" dirty="0"/>
              <a:t>                "name='" + name + '\'' +</a:t>
            </a:r>
          </a:p>
          <a:p>
            <a:pPr marL="0" indent="0" algn="l" rtl="0">
              <a:buNone/>
            </a:pPr>
            <a:r>
              <a:rPr lang="en-US" dirty="0"/>
              <a:t>                ", </a:t>
            </a:r>
            <a:r>
              <a:rPr lang="en-US" dirty="0" err="1"/>
              <a:t>bestRecord</a:t>
            </a:r>
            <a:r>
              <a:rPr lang="en-US" dirty="0"/>
              <a:t>=" + </a:t>
            </a:r>
            <a:r>
              <a:rPr lang="en-US" dirty="0" err="1"/>
              <a:t>bestRecord</a:t>
            </a:r>
            <a:r>
              <a:rPr lang="en-US" dirty="0"/>
              <a:t> +</a:t>
            </a:r>
          </a:p>
          <a:p>
            <a:pPr marL="0" indent="0" algn="l" rtl="0">
              <a:buNone/>
            </a:pPr>
            <a:r>
              <a:rPr lang="en-US" dirty="0"/>
              <a:t>                ", marks=" + </a:t>
            </a:r>
            <a:r>
              <a:rPr lang="en-US" dirty="0" err="1"/>
              <a:t>Arrays.toString</a:t>
            </a:r>
            <a:r>
              <a:rPr lang="en-US" dirty="0"/>
              <a:t>(marks) +</a:t>
            </a:r>
          </a:p>
          <a:p>
            <a:pPr marL="0" indent="0" algn="l" rtl="0">
              <a:buNone/>
            </a:pPr>
            <a:r>
              <a:rPr lang="en-US" dirty="0"/>
              <a:t>                ", </a:t>
            </a:r>
            <a:r>
              <a:rPr lang="en-US" dirty="0" err="1"/>
              <a:t>numberOfJumps</a:t>
            </a:r>
            <a:r>
              <a:rPr lang="en-US" dirty="0"/>
              <a:t>=" + </a:t>
            </a:r>
            <a:r>
              <a:rPr lang="en-US" dirty="0" err="1"/>
              <a:t>numberOfJumps</a:t>
            </a:r>
            <a:r>
              <a:rPr lang="en-US" dirty="0"/>
              <a:t> +</a:t>
            </a:r>
          </a:p>
          <a:p>
            <a:pPr marL="0" indent="0" algn="l" rtl="0">
              <a:buNone/>
            </a:pPr>
            <a:r>
              <a:rPr lang="en-US" dirty="0"/>
              <a:t>                '}';</a:t>
            </a:r>
          </a:p>
          <a:p>
            <a:pPr marL="0" indent="0" algn="l" rtl="0">
              <a:buNone/>
            </a:pPr>
            <a:r>
              <a:rPr lang="en-US" dirty="0"/>
              <a:t>    }</a:t>
            </a:r>
            <a:endParaRPr lang="he-IL" dirty="0"/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70A12444-9036-4EF2-A174-A455E8F7D789}"/>
              </a:ext>
            </a:extLst>
          </p:cNvPr>
          <p:cNvSpPr txBox="1"/>
          <p:nvPr/>
        </p:nvSpPr>
        <p:spPr>
          <a:xfrm>
            <a:off x="7720552" y="2667786"/>
            <a:ext cx="4081269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כדי לשרשר את איברי המערך ניתן להשתמש בלולאה העוברת על כל איברי המערך שמולאו. מומלץ להריץ.</a:t>
            </a:r>
          </a:p>
          <a:p>
            <a:endParaRPr lang="he-IL" dirty="0"/>
          </a:p>
          <a:p>
            <a:r>
              <a:rPr lang="he-IL" dirty="0"/>
              <a:t>ניתן להוסיף </a:t>
            </a:r>
            <a:r>
              <a:rPr lang="en-US" dirty="0"/>
              <a:t>this</a:t>
            </a:r>
            <a:r>
              <a:rPr lang="he-IL" dirty="0"/>
              <a:t> לפני כל תכונה.</a:t>
            </a:r>
          </a:p>
        </p:txBody>
      </p:sp>
    </p:spTree>
    <p:extLst>
      <p:ext uri="{BB962C8B-B14F-4D97-AF65-F5344CB8AC3E}">
        <p14:creationId xmlns:p14="http://schemas.microsoft.com/office/powerpoint/2010/main" val="3817046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>
          <a:xfrm>
            <a:off x="1" y="2693893"/>
            <a:ext cx="12192001" cy="1470216"/>
          </a:xfrm>
        </p:spPr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096B80-AF29-435E-8795-1A387C87F6BD}"/>
              </a:ext>
            </a:extLst>
          </p:cNvPr>
          <p:cNvSpPr/>
          <p:nvPr/>
        </p:nvSpPr>
        <p:spPr>
          <a:xfrm>
            <a:off x="12279398" y="6653"/>
            <a:ext cx="2404790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שקופית זו היא חובה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94B9A1-1541-45E7-9ACE-02721554E39F}"/>
              </a:ext>
            </a:extLst>
          </p:cNvPr>
          <p:cNvSpPr/>
          <p:nvPr/>
        </p:nvSpPr>
        <p:spPr>
          <a:xfrm>
            <a:off x="12279398" y="746985"/>
            <a:ext cx="2404790" cy="423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עליכם להתקין את הפונט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Varela</a:t>
            </a: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Round</a:t>
            </a: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 לפני תחילת העבודה.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אם ברצונכם לצפות בהנחיות להתקנת פונט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Varela Round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, תוכלו לעשות זאת בקלות.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צפו בסרטון הבא: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 </a:t>
            </a: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  <a:hlinkClick r:id="rId2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  <a:hlinkClick r:id="rId3"/>
              </a:rPr>
              <a:t>https://www.youtube.com/watch?v=NN9IgGTwbF0&amp;feature=youtu.be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7336567-3BEF-48E7-A00C-1582E175DD05}"/>
              </a:ext>
            </a:extLst>
          </p:cNvPr>
          <p:cNvSpPr/>
          <p:nvPr/>
        </p:nvSpPr>
        <p:spPr>
          <a:xfrm>
            <a:off x="12279398" y="5063135"/>
            <a:ext cx="2404790" cy="11569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  <a:hlinkClick r:id="rId4"/>
              </a:rPr>
              <a:t>קישור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 להורדת הפונט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</a:b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(אשרו את הודעת האבטחה)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18497289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נלמד היום 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עצם מורכב</a:t>
            </a:r>
          </a:p>
          <a:p>
            <a:pPr marL="0" indent="0">
              <a:buNone/>
            </a:pPr>
            <a:r>
              <a:rPr lang="he-IL" dirty="0">
                <a:sym typeface="Varela Round"/>
              </a:rPr>
              <a:t>תכונה של מחלקה יכולה להיות מטיפוס כלשהו לדוגמא: </a:t>
            </a:r>
            <a:r>
              <a:rPr lang="en-US" dirty="0">
                <a:sym typeface="Varela Round"/>
              </a:rPr>
              <a:t>int, double</a:t>
            </a:r>
            <a:r>
              <a:rPr lang="he-IL" dirty="0">
                <a:sym typeface="Varela Round"/>
              </a:rPr>
              <a:t>.</a:t>
            </a:r>
          </a:p>
          <a:p>
            <a:pPr marL="0" indent="0">
              <a:buNone/>
            </a:pPr>
            <a:r>
              <a:rPr lang="he-IL" dirty="0">
                <a:sym typeface="Varela Round"/>
              </a:rPr>
              <a:t>אם תכונה אחת או יותר של מחלקה היא מטיפוס של מחלקה כלשהי, העצם הנוצר ממחלקה זו נקרא עצם מורכב.</a:t>
            </a:r>
            <a:endParaRPr lang="en-US" dirty="0">
              <a:sym typeface="Varela Round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58C303-E198-483E-A262-922AC5C18CB4}"/>
              </a:ext>
            </a:extLst>
          </p:cNvPr>
          <p:cNvSpPr/>
          <p:nvPr/>
        </p:nvSpPr>
        <p:spPr>
          <a:xfrm>
            <a:off x="12281852" y="0"/>
            <a:ext cx="2150428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פרטו בשקופית זו את נושאי הלימוד של השיעור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D738C25-260D-4E3F-A8F2-64DD5B2579F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 rtl="0">
              <a:buNone/>
            </a:pPr>
            <a:r>
              <a:rPr lang="he-IL" dirty="0"/>
              <a:t>ריבוע מורכב מארבע נקודות, לכן נגדיר מחלקה נקודה ותכונות הריבוע יהיו 4 נקודות.</a:t>
            </a:r>
          </a:p>
          <a:p>
            <a:pPr marL="0" indent="0" rtl="0">
              <a:buNone/>
            </a:pPr>
            <a:endParaRPr lang="he-IL" dirty="0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F29CB7FD-705A-4AFD-B7A3-B7819D0C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ריבוע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C5010A-4B39-4535-97DF-DB76E0AEEB00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כדי לשכפל אותה, לחצו עליה </a:t>
            </a: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קליק ימיני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בתפריט השקופיות בצד ובחרו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</a:b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"</a:t>
            </a: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שכפל שקופית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" או "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Duplicate Slide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"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(מחקו ריבוע זה לאחר הקריאה)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8E4D5B-70D1-46DA-B73C-14E96BB31427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פריסה 2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</a:b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(הפריסות שונות זו מזו במיקום תיבות הטקסט וגרפיקת הרקע,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</a:b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ותוכלו לגוון ביניהן)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69C608E5-66C5-47B2-A55F-502AF4CA46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3555" y="1758950"/>
            <a:ext cx="9164889" cy="334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217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696000" y="1338403"/>
            <a:ext cx="10800000" cy="1260000"/>
          </a:xfrm>
        </p:spPr>
        <p:txBody>
          <a:bodyPr/>
          <a:lstStyle/>
          <a:p>
            <a:r>
              <a:rPr lang="he-IL" dirty="0"/>
              <a:t>מחלקות ועצמים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696000" y="2612893"/>
            <a:ext cx="10800000" cy="720000"/>
          </a:xfrm>
        </p:spPr>
        <p:txBody>
          <a:bodyPr/>
          <a:lstStyle/>
          <a:p>
            <a:r>
              <a:rPr lang="he-IL" dirty="0">
                <a:sym typeface="Varela Round"/>
              </a:rPr>
              <a:t>מדעי המחשב 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>
          <a:xfrm>
            <a:off x="696000" y="3429000"/>
            <a:ext cx="10800000" cy="720000"/>
          </a:xfrm>
        </p:spPr>
        <p:txBody>
          <a:bodyPr/>
          <a:lstStyle/>
          <a:p>
            <a:r>
              <a:rPr lang="he-IL" dirty="0">
                <a:sym typeface="Varela Round"/>
              </a:rPr>
              <a:t>שם המורה: אורנה אברך שטיין</a:t>
            </a:r>
          </a:p>
          <a:p>
            <a:r>
              <a:rPr lang="he-IL" dirty="0">
                <a:sym typeface="Varela Round"/>
              </a:rPr>
              <a:t>שם המורה הבודקת: אירנה </a:t>
            </a:r>
            <a:r>
              <a:rPr lang="he-IL" dirty="0" err="1">
                <a:sym typeface="Varela Round"/>
              </a:rPr>
              <a:t>לבילב</a:t>
            </a:r>
            <a:endParaRPr lang="he-IL" dirty="0">
              <a:sym typeface="Varela Round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280C11-EEDB-487A-98F6-634F6A554FCC}"/>
              </a:ext>
            </a:extLst>
          </p:cNvPr>
          <p:cNvSpPr/>
          <p:nvPr/>
        </p:nvSpPr>
        <p:spPr>
          <a:xfrm>
            <a:off x="12279398" y="634420"/>
            <a:ext cx="2277745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C6F7BCA-4B13-4E9D-B292-F022F48139C2}"/>
              </a:ext>
            </a:extLst>
          </p:cNvPr>
          <p:cNvSpPr/>
          <p:nvPr/>
        </p:nvSpPr>
        <p:spPr>
          <a:xfrm>
            <a:off x="12279397" y="1400768"/>
            <a:ext cx="2277745" cy="2975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מלאו את פרטי השיעור, המקצוע והמורה .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(אין צורך להשאיר את הכיתובים "שם השיעור" , "המקצוע", מחקו אותם וכתבו רק את הפרטים עצמם). 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E7410475-B18E-4E4F-97A7-17660050D84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pPr marL="0" indent="0" algn="l" rtl="0">
              <a:buNone/>
            </a:pPr>
            <a:r>
              <a:rPr lang="en-US" dirty="0"/>
              <a:t>public class Point {</a:t>
            </a:r>
          </a:p>
          <a:p>
            <a:pPr marL="0" indent="0" algn="l" rtl="0">
              <a:buNone/>
            </a:pPr>
            <a:r>
              <a:rPr lang="en-US" dirty="0"/>
              <a:t>    private double x;</a:t>
            </a:r>
          </a:p>
          <a:p>
            <a:pPr marL="0" indent="0" algn="l" rtl="0">
              <a:buNone/>
            </a:pPr>
            <a:r>
              <a:rPr lang="en-US" dirty="0"/>
              <a:t>    private double y;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    public Point(double x, double y) {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 err="1"/>
              <a:t>this.x</a:t>
            </a:r>
            <a:r>
              <a:rPr lang="en-US" dirty="0"/>
              <a:t> = x;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 err="1"/>
              <a:t>this.y</a:t>
            </a:r>
            <a:r>
              <a:rPr lang="en-US" dirty="0"/>
              <a:t> = y;</a:t>
            </a:r>
          </a:p>
          <a:p>
            <a:pPr marL="0" indent="0" algn="l" rtl="0">
              <a:buNone/>
            </a:pPr>
            <a:r>
              <a:rPr lang="en-US" dirty="0"/>
              <a:t>    }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    public double distance(Point point) //</a:t>
            </a:r>
          </a:p>
          <a:p>
            <a:pPr marL="0" indent="0" algn="l" rtl="0">
              <a:buNone/>
            </a:pPr>
            <a:r>
              <a:rPr lang="en-US" dirty="0"/>
              <a:t>    {</a:t>
            </a:r>
          </a:p>
          <a:p>
            <a:pPr marL="0" indent="0" algn="l" rtl="0">
              <a:buNone/>
            </a:pPr>
            <a:r>
              <a:rPr lang="en-US" dirty="0"/>
              <a:t>        return </a:t>
            </a:r>
            <a:r>
              <a:rPr lang="en-US" dirty="0" err="1"/>
              <a:t>Math.sqrt</a:t>
            </a:r>
            <a:r>
              <a:rPr lang="en-US" dirty="0"/>
              <a:t>(</a:t>
            </a:r>
            <a:r>
              <a:rPr lang="en-US" dirty="0" err="1"/>
              <a:t>Math.pow</a:t>
            </a:r>
            <a:r>
              <a:rPr lang="en-US" dirty="0"/>
              <a:t>((</a:t>
            </a:r>
            <a:r>
              <a:rPr lang="en-US" dirty="0" err="1"/>
              <a:t>this.x</a:t>
            </a:r>
            <a:r>
              <a:rPr lang="en-US" dirty="0"/>
              <a:t> - </a:t>
            </a:r>
            <a:r>
              <a:rPr lang="en-US" dirty="0" err="1"/>
              <a:t>point.x</a:t>
            </a:r>
            <a:r>
              <a:rPr lang="en-US" dirty="0"/>
              <a:t>),2) +</a:t>
            </a:r>
            <a:r>
              <a:rPr lang="en-US" dirty="0" err="1"/>
              <a:t>Math.pow</a:t>
            </a:r>
            <a:r>
              <a:rPr lang="en-US" dirty="0"/>
              <a:t>((</a:t>
            </a:r>
            <a:r>
              <a:rPr lang="en-US" dirty="0" err="1"/>
              <a:t>this.y</a:t>
            </a:r>
            <a:r>
              <a:rPr lang="en-US" dirty="0"/>
              <a:t> - </a:t>
            </a:r>
            <a:r>
              <a:rPr lang="en-US" dirty="0" err="1"/>
              <a:t>point.y</a:t>
            </a:r>
            <a:r>
              <a:rPr lang="en-US" dirty="0"/>
              <a:t>),2));</a:t>
            </a:r>
          </a:p>
          <a:p>
            <a:pPr marL="0" indent="0" algn="l" rtl="0">
              <a:buNone/>
            </a:pPr>
            <a:r>
              <a:rPr lang="en-US" dirty="0"/>
              <a:t>    }</a:t>
            </a:r>
          </a:p>
          <a:p>
            <a:pPr marL="0" indent="0" algn="l" rtl="0">
              <a:buNone/>
            </a:pPr>
            <a:r>
              <a:rPr lang="en-US" dirty="0"/>
              <a:t>}</a:t>
            </a:r>
          </a:p>
          <a:p>
            <a:pPr marL="0" indent="0" algn="l" rtl="0">
              <a:buNone/>
            </a:pPr>
            <a:endParaRPr lang="he-IL" dirty="0"/>
          </a:p>
        </p:txBody>
      </p:sp>
      <p:sp>
        <p:nvSpPr>
          <p:cNvPr id="3" name="כותרת 2">
            <a:extLst>
              <a:ext uri="{FF2B5EF4-FFF2-40B4-BE49-F238E27FC236}">
                <a16:creationId xmlns:a16="http://schemas.microsoft.com/office/drawing/2014/main" id="{C846563D-C2B8-4157-80E7-B0EE4555F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המחלקה </a:t>
            </a:r>
            <a:r>
              <a:rPr lang="en-US" dirty="0"/>
              <a:t>Point</a:t>
            </a:r>
            <a:r>
              <a:rPr lang="he-IL" dirty="0"/>
              <a:t>, הוגדרו בה </a:t>
            </a:r>
            <a:r>
              <a:rPr lang="en-US" dirty="0"/>
              <a:t>get</a:t>
            </a:r>
            <a:r>
              <a:rPr lang="he-IL" dirty="0"/>
              <a:t> ו </a:t>
            </a:r>
            <a:r>
              <a:rPr lang="en-US" dirty="0"/>
              <a:t>set </a:t>
            </a:r>
            <a:endParaRPr lang="he-IL" dirty="0"/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C932094E-92AE-4E24-9669-31BB057445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6280" y="5387812"/>
            <a:ext cx="28575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6211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19AE14EC-837F-4713-B8E6-5FB36CC49F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642590" y="1397782"/>
            <a:ext cx="6300306" cy="4062435"/>
          </a:xfrm>
        </p:spPr>
        <p:txBody>
          <a:bodyPr/>
          <a:lstStyle/>
          <a:p>
            <a:pPr marL="0" indent="0" algn="l" rtl="0">
              <a:buNone/>
            </a:pPr>
            <a:r>
              <a:rPr lang="en-US" dirty="0"/>
              <a:t> public Point(Point point)</a:t>
            </a:r>
          </a:p>
          <a:p>
            <a:pPr marL="0" indent="0" algn="l" rtl="0">
              <a:buNone/>
            </a:pPr>
            <a:r>
              <a:rPr lang="en-US" dirty="0"/>
              <a:t>    {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 err="1"/>
              <a:t>this.x</a:t>
            </a:r>
            <a:r>
              <a:rPr lang="en-US" dirty="0"/>
              <a:t> = </a:t>
            </a:r>
            <a:r>
              <a:rPr lang="en-US" dirty="0" err="1"/>
              <a:t>point.x</a:t>
            </a:r>
            <a:r>
              <a:rPr lang="en-US" dirty="0"/>
              <a:t>;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 err="1"/>
              <a:t>this.y</a:t>
            </a:r>
            <a:r>
              <a:rPr lang="en-US" dirty="0"/>
              <a:t> = </a:t>
            </a:r>
            <a:r>
              <a:rPr lang="en-US" dirty="0" err="1"/>
              <a:t>point.y</a:t>
            </a:r>
            <a:r>
              <a:rPr lang="en-US" dirty="0"/>
              <a:t>;</a:t>
            </a:r>
          </a:p>
          <a:p>
            <a:pPr marL="0" indent="0" algn="l" rtl="0">
              <a:buNone/>
            </a:pPr>
            <a:r>
              <a:rPr lang="en-US" dirty="0"/>
              <a:t>    }</a:t>
            </a:r>
            <a:endParaRPr lang="he-IL" dirty="0"/>
          </a:p>
        </p:txBody>
      </p:sp>
      <p:sp>
        <p:nvSpPr>
          <p:cNvPr id="3" name="כותרת 2">
            <a:extLst>
              <a:ext uri="{FF2B5EF4-FFF2-40B4-BE49-F238E27FC236}">
                <a16:creationId xmlns:a16="http://schemas.microsoft.com/office/drawing/2014/main" id="{80016361-4A27-43AD-8B6C-85A75F61C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פעולה בונה מעתיקה במחלקה </a:t>
            </a:r>
            <a:r>
              <a:rPr lang="en-US" dirty="0"/>
              <a:t>Point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492165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FA59D0D-2E33-4F0F-816D-ABC78050F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מדוע חשובה הפעולה הבונה המעתיקה?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B7C2CF77-66F5-40C0-8D5A-4102954BC4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184577" y="945804"/>
            <a:ext cx="5206796" cy="5690666"/>
          </a:xfrm>
        </p:spPr>
        <p:txBody>
          <a:bodyPr>
            <a:normAutofit lnSpcReduction="10000"/>
          </a:bodyPr>
          <a:lstStyle/>
          <a:p>
            <a:pPr marL="0" indent="0" algn="l" rtl="0">
              <a:buNone/>
            </a:pPr>
            <a:r>
              <a:rPr lang="en-US" dirty="0"/>
              <a:t>public static void main(String[] </a:t>
            </a:r>
            <a:r>
              <a:rPr lang="en-US" dirty="0" err="1"/>
              <a:t>args</a:t>
            </a:r>
            <a:r>
              <a:rPr lang="en-US" dirty="0"/>
              <a:t>) {</a:t>
            </a:r>
          </a:p>
          <a:p>
            <a:pPr marL="0" indent="0" algn="l" rtl="0">
              <a:buNone/>
            </a:pPr>
            <a:r>
              <a:rPr lang="en-US" dirty="0"/>
              <a:t>        Point A = new Point(5,3);</a:t>
            </a:r>
          </a:p>
          <a:p>
            <a:pPr marL="0" indent="0" algn="l" rtl="0">
              <a:buNone/>
            </a:pPr>
            <a:r>
              <a:rPr lang="en-US" dirty="0"/>
              <a:t>        Point B= new Point(A);</a:t>
            </a:r>
          </a:p>
          <a:p>
            <a:pPr marL="0" indent="0" algn="l" rtl="0">
              <a:buNone/>
            </a:pPr>
            <a:r>
              <a:rPr lang="en-US" dirty="0"/>
              <a:t>        Point c= A;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 err="1"/>
              <a:t>c.setX</a:t>
            </a:r>
            <a:r>
              <a:rPr lang="en-US" dirty="0"/>
              <a:t>(7);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(A);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(B);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(c);</a:t>
            </a:r>
          </a:p>
          <a:p>
            <a:pPr marL="0" indent="0" algn="l" rtl="0">
              <a:buNone/>
            </a:pPr>
            <a:r>
              <a:rPr lang="he-IL" dirty="0"/>
              <a:t>הרצה:           </a:t>
            </a:r>
            <a:endParaRPr lang="en-US" dirty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fr-FR" dirty="0"/>
              <a:t>Point{x=7.0, y=3.0}</a:t>
            </a:r>
          </a:p>
          <a:p>
            <a:pPr marL="0" indent="0" algn="l" rtl="0">
              <a:buNone/>
            </a:pPr>
            <a:r>
              <a:rPr lang="fr-FR" dirty="0"/>
              <a:t>Point{x=5.0, y=3.0}</a:t>
            </a:r>
          </a:p>
          <a:p>
            <a:pPr marL="0" indent="0" algn="l" rtl="0">
              <a:buNone/>
            </a:pPr>
            <a:r>
              <a:rPr lang="fr-FR" dirty="0"/>
              <a:t>Point{x=7.0, y=3.0}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0135338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4F8C6FA9-443C-4010-85A6-0B73EBA52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המחלקה ריבוע </a:t>
            </a:r>
            <a:r>
              <a:rPr lang="en-US" dirty="0" err="1"/>
              <a:t>Squre</a:t>
            </a:r>
            <a:endParaRPr lang="he-IL" dirty="0"/>
          </a:p>
        </p:txBody>
      </p:sp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E1578BB5-2547-418F-8BD1-9743741B46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73" y="1036949"/>
            <a:ext cx="5982939" cy="4053212"/>
          </a:xfrm>
        </p:spPr>
        <p:txBody>
          <a:bodyPr>
            <a:normAutofit fontScale="70000" lnSpcReduction="20000"/>
          </a:bodyPr>
          <a:lstStyle/>
          <a:p>
            <a:pPr marL="0" indent="0" algn="l" rtl="0">
              <a:buNone/>
            </a:pPr>
            <a:r>
              <a:rPr lang="en-US" dirty="0"/>
              <a:t>public class Square {</a:t>
            </a:r>
          </a:p>
          <a:p>
            <a:pPr marL="0" indent="0" algn="l" rtl="0">
              <a:buNone/>
            </a:pPr>
            <a:r>
              <a:rPr lang="en-US" dirty="0"/>
              <a:t>    private Point </a:t>
            </a:r>
            <a:r>
              <a:rPr lang="en-US" dirty="0" err="1"/>
              <a:t>a,b,c,d</a:t>
            </a:r>
            <a:r>
              <a:rPr lang="en-US" dirty="0"/>
              <a:t>;</a:t>
            </a:r>
          </a:p>
          <a:p>
            <a:pPr marL="0" indent="0" algn="l" rtl="0">
              <a:buNone/>
            </a:pPr>
            <a:r>
              <a:rPr lang="he-IL" dirty="0">
                <a:solidFill>
                  <a:srgbClr val="FF0000"/>
                </a:solidFill>
              </a:rPr>
              <a:t>//הנחה: ארבעת הנקודות יוצרות ריבוע חוקי //   </a:t>
            </a:r>
            <a:endParaRPr lang="en-US" dirty="0">
              <a:solidFill>
                <a:srgbClr val="FF0000"/>
              </a:solidFill>
            </a:endParaRPr>
          </a:p>
          <a:p>
            <a:pPr marL="0" indent="0" algn="l" rtl="0">
              <a:buNone/>
            </a:pPr>
            <a:r>
              <a:rPr lang="en-US" dirty="0"/>
              <a:t>    public Square(Point a, Point b, Point c, Point d) {</a:t>
            </a:r>
          </a:p>
          <a:p>
            <a:pPr marL="0" indent="0" algn="l" rtl="0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      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this.a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= new Point(a);</a:t>
            </a:r>
          </a:p>
          <a:p>
            <a:pPr marL="0" indent="0" algn="l" rtl="0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      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this.b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=new Point(b); </a:t>
            </a:r>
          </a:p>
          <a:p>
            <a:pPr marL="0" indent="0" algn="l" rtl="0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      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this.c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= new Point(c);</a:t>
            </a:r>
          </a:p>
          <a:p>
            <a:pPr marL="0" indent="0" algn="l" rtl="0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      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this.d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= new Point(d);</a:t>
            </a:r>
          </a:p>
          <a:p>
            <a:pPr marL="0" indent="0" algn="l" rtl="0">
              <a:buNone/>
            </a:pPr>
            <a:r>
              <a:rPr lang="en-US" dirty="0"/>
              <a:t> }</a:t>
            </a:r>
          </a:p>
          <a:p>
            <a:pPr marL="0" indent="0" algn="l" rtl="0">
              <a:buNone/>
            </a:pPr>
            <a:r>
              <a:rPr lang="en-US" dirty="0"/>
              <a:t>    public double area(){</a:t>
            </a:r>
          </a:p>
          <a:p>
            <a:pPr marL="0" indent="0" algn="l" rtl="0">
              <a:buNone/>
            </a:pPr>
            <a:r>
              <a:rPr lang="en-US" dirty="0"/>
              <a:t>        return </a:t>
            </a:r>
            <a:r>
              <a:rPr lang="en-US" dirty="0" err="1"/>
              <a:t>Math.pow</a:t>
            </a:r>
            <a:r>
              <a:rPr lang="en-US" dirty="0"/>
              <a:t>(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this.a</a:t>
            </a:r>
            <a:r>
              <a:rPr lang="en-US" dirty="0" err="1"/>
              <a:t>.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distance</a:t>
            </a:r>
            <a:r>
              <a:rPr lang="en-US" dirty="0"/>
              <a:t>(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this.b</a:t>
            </a:r>
            <a:r>
              <a:rPr lang="en-US" dirty="0"/>
              <a:t>),2);</a:t>
            </a:r>
          </a:p>
          <a:p>
            <a:pPr marL="0" indent="0" algn="l" rtl="0">
              <a:buNone/>
            </a:pPr>
            <a:r>
              <a:rPr lang="en-US" dirty="0"/>
              <a:t>    }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}</a:t>
            </a:r>
          </a:p>
        </p:txBody>
      </p:sp>
      <p:cxnSp>
        <p:nvCxnSpPr>
          <p:cNvPr id="6" name="מחבר חץ ישר 5">
            <a:extLst>
              <a:ext uri="{FF2B5EF4-FFF2-40B4-BE49-F238E27FC236}">
                <a16:creationId xmlns:a16="http://schemas.microsoft.com/office/drawing/2014/main" id="{46DF75DA-6E96-4C68-BCC5-755A1CB559AB}"/>
              </a:ext>
            </a:extLst>
          </p:cNvPr>
          <p:cNvCxnSpPr/>
          <p:nvPr/>
        </p:nvCxnSpPr>
        <p:spPr>
          <a:xfrm>
            <a:off x="5467546" y="3968685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תיבת טקסט 16">
            <a:extLst>
              <a:ext uri="{FF2B5EF4-FFF2-40B4-BE49-F238E27FC236}">
                <a16:creationId xmlns:a16="http://schemas.microsoft.com/office/drawing/2014/main" id="{82A106CF-DF06-4E9C-856C-557F33AFD468}"/>
              </a:ext>
            </a:extLst>
          </p:cNvPr>
          <p:cNvSpPr txBox="1"/>
          <p:nvPr/>
        </p:nvSpPr>
        <p:spPr>
          <a:xfrm>
            <a:off x="7951509" y="2981783"/>
            <a:ext cx="3101419" cy="20313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ea typeface="+mn-ea"/>
                <a:cs typeface="Varela Round"/>
              </a:rPr>
              <a:t>שמוש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ea typeface="+mn-ea"/>
                <a:cs typeface="Varela Round"/>
              </a:rPr>
              <a:t> בפעולה בונה מעתיקה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A5A5A5">
                  <a:lumMod val="75000"/>
                </a:srgbClr>
              </a:solidFill>
              <a:effectLst/>
              <a:uLnTx/>
              <a:uFillTx/>
              <a:ea typeface="+mn-ea"/>
              <a:cs typeface="Varela Round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dirty="0">
              <a:solidFill>
                <a:srgbClr val="A5A5A5">
                  <a:lumMod val="75000"/>
                </a:srgbClr>
              </a:solidFill>
              <a:cs typeface="Varela Round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A5A5A5">
                  <a:lumMod val="75000"/>
                </a:srgbClr>
              </a:solidFill>
              <a:effectLst/>
              <a:uLnTx/>
              <a:uFillTx/>
              <a:ea typeface="+mn-ea"/>
              <a:cs typeface="Varela Round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ea typeface="+mn-ea"/>
                <a:cs typeface="Varela Round"/>
              </a:rPr>
              <a:t>פעולה במחלקה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ea typeface="+mn-ea"/>
                <a:cs typeface="Varela Round"/>
              </a:rPr>
              <a:t>Point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ea typeface="+mn-ea"/>
                <a:cs typeface="Varela Round"/>
              </a:rPr>
              <a:t> 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>
                    <a:lumMod val="50000"/>
                    <a:lumOff val="50000"/>
                  </a:srgbClr>
                </a:solidFill>
                <a:effectLst/>
                <a:uLnTx/>
                <a:uFillTx/>
                <a:ea typeface="+mn-ea"/>
                <a:cs typeface="Varela Round"/>
              </a:rPr>
              <a:t>עצם מהמחלקה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>
                    <a:lumMod val="50000"/>
                    <a:lumOff val="50000"/>
                  </a:srgbClr>
                </a:solidFill>
                <a:effectLst/>
                <a:uLnTx/>
                <a:uFillTx/>
                <a:ea typeface="+mn-ea"/>
                <a:cs typeface="Varela Round"/>
              </a:rPr>
              <a:t>Point</a:t>
            </a: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002060">
                  <a:lumMod val="50000"/>
                  <a:lumOff val="50000"/>
                </a:srgbClr>
              </a:solidFill>
              <a:effectLst/>
              <a:uLnTx/>
              <a:uFillTx/>
              <a:ea typeface="+mn-ea"/>
              <a:cs typeface="Varela Round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36575" algn="l"/>
              </a:tabLst>
              <a:defRPr/>
            </a:pP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A5A5A5">
                  <a:lumMod val="75000"/>
                </a:srgbClr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949856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24628EF8-986A-42C2-BB79-C1734FCB3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5529" y="1183322"/>
            <a:ext cx="11161453" cy="4062435"/>
          </a:xfrm>
        </p:spPr>
        <p:txBody>
          <a:bodyPr>
            <a:normAutofit fontScale="92500" lnSpcReduction="10000"/>
          </a:bodyPr>
          <a:lstStyle/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    public double perimeter(){</a:t>
            </a:r>
          </a:p>
          <a:p>
            <a:pPr marL="0" indent="0" algn="l" rtl="0">
              <a:buNone/>
            </a:pPr>
            <a:r>
              <a:rPr lang="en-US" dirty="0"/>
              <a:t>        return 4* </a:t>
            </a:r>
            <a:r>
              <a:rPr lang="en-US" dirty="0" err="1"/>
              <a:t>this.length</a:t>
            </a:r>
            <a:r>
              <a:rPr lang="en-US" dirty="0"/>
              <a:t>();</a:t>
            </a:r>
          </a:p>
          <a:p>
            <a:pPr marL="0" indent="0" algn="l" rtl="0">
              <a:buNone/>
            </a:pPr>
            <a:r>
              <a:rPr lang="en-US" dirty="0"/>
              <a:t>    }</a:t>
            </a:r>
          </a:p>
          <a:p>
            <a:pPr marL="0" indent="0" algn="l" rtl="0">
              <a:buNone/>
            </a:pPr>
            <a:r>
              <a:rPr lang="en-US" dirty="0"/>
              <a:t>    public double length()</a:t>
            </a:r>
          </a:p>
          <a:p>
            <a:pPr marL="0" indent="0" algn="l" rtl="0">
              <a:buNone/>
            </a:pPr>
            <a:r>
              <a:rPr lang="en-US" dirty="0"/>
              <a:t>    {</a:t>
            </a:r>
          </a:p>
          <a:p>
            <a:pPr marL="0" indent="0" algn="l" rtl="0">
              <a:buNone/>
            </a:pPr>
            <a:r>
              <a:rPr lang="en-US" dirty="0"/>
              <a:t>        return </a:t>
            </a:r>
            <a:r>
              <a:rPr lang="en-US" dirty="0" err="1"/>
              <a:t>this.a.distance</a:t>
            </a:r>
            <a:r>
              <a:rPr lang="en-US" dirty="0"/>
              <a:t>(</a:t>
            </a:r>
            <a:r>
              <a:rPr lang="en-US" dirty="0" err="1"/>
              <a:t>this.b</a:t>
            </a:r>
            <a:r>
              <a:rPr lang="en-US" dirty="0"/>
              <a:t>);</a:t>
            </a:r>
          </a:p>
          <a:p>
            <a:pPr marL="0" indent="0" algn="l" rtl="0">
              <a:buNone/>
            </a:pPr>
            <a:r>
              <a:rPr lang="en-US" dirty="0"/>
              <a:t>    }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}</a:t>
            </a:r>
          </a:p>
          <a:p>
            <a:pPr marL="0" indent="0" algn="l" rtl="0">
              <a:buNone/>
            </a:pPr>
            <a:endParaRPr lang="he-IL" dirty="0"/>
          </a:p>
        </p:txBody>
      </p:sp>
      <p:sp>
        <p:nvSpPr>
          <p:cNvPr id="3" name="כותרת 2">
            <a:extLst>
              <a:ext uri="{FF2B5EF4-FFF2-40B4-BE49-F238E27FC236}">
                <a16:creationId xmlns:a16="http://schemas.microsoft.com/office/drawing/2014/main" id="{09F224E6-52EC-490D-9915-0D0141DCE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אורך הריבוע והיקפו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0878C665-E2AB-49CA-9C57-4092F9751DFE}"/>
              </a:ext>
            </a:extLst>
          </p:cNvPr>
          <p:cNvSpPr/>
          <p:nvPr/>
        </p:nvSpPr>
        <p:spPr>
          <a:xfrm>
            <a:off x="7139681" y="1626383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AC9C3A59-1695-466C-A68E-656648773E22}"/>
              </a:ext>
            </a:extLst>
          </p:cNvPr>
          <p:cNvSpPr/>
          <p:nvPr/>
        </p:nvSpPr>
        <p:spPr>
          <a:xfrm>
            <a:off x="5799055" y="3126164"/>
            <a:ext cx="9144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1FEFD67F-A2C2-45A3-9DB1-88FDE91A63C6}"/>
              </a:ext>
            </a:extLst>
          </p:cNvPr>
          <p:cNvSpPr/>
          <p:nvPr/>
        </p:nvSpPr>
        <p:spPr>
          <a:xfrm>
            <a:off x="8659192" y="2757340"/>
            <a:ext cx="1762814" cy="165204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3481777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E2BCBB2A-0605-49D6-8753-6B574CB2AF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73" y="998859"/>
            <a:ext cx="11161453" cy="4214164"/>
          </a:xfrm>
        </p:spPr>
        <p:txBody>
          <a:bodyPr>
            <a:normAutofit fontScale="92500" lnSpcReduction="10000"/>
          </a:bodyPr>
          <a:lstStyle/>
          <a:p>
            <a:pPr marL="0" indent="0" algn="l" rtl="0">
              <a:buNone/>
            </a:pPr>
            <a:r>
              <a:rPr lang="en-US" dirty="0"/>
              <a:t>import </a:t>
            </a:r>
            <a:r>
              <a:rPr lang="en-US" dirty="0" err="1"/>
              <a:t>java.util.Random</a:t>
            </a:r>
            <a:r>
              <a:rPr lang="en-US" dirty="0"/>
              <a:t>;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public class Test {</a:t>
            </a:r>
          </a:p>
          <a:p>
            <a:pPr marL="0" indent="0" algn="l" rtl="0">
              <a:buNone/>
            </a:pPr>
            <a:r>
              <a:rPr lang="en-US" dirty="0"/>
              <a:t>    public static void main(String[] </a:t>
            </a:r>
            <a:r>
              <a:rPr lang="en-US" dirty="0" err="1"/>
              <a:t>args</a:t>
            </a:r>
            <a:r>
              <a:rPr lang="en-US" dirty="0"/>
              <a:t>) {</a:t>
            </a:r>
          </a:p>
          <a:p>
            <a:pPr marL="0" indent="0" algn="l" rtl="0">
              <a:buNone/>
            </a:pPr>
            <a:r>
              <a:rPr lang="en-US" dirty="0"/>
              <a:t>        Point a= new Point(0, 0), b= new Point(5,0),c = new Point(5, 5), d = new Point(0,5);</a:t>
            </a:r>
          </a:p>
          <a:p>
            <a:pPr marL="0" indent="0" algn="l" rtl="0">
              <a:buNone/>
            </a:pPr>
            <a:r>
              <a:rPr lang="en-US" dirty="0"/>
              <a:t>        Square </a:t>
            </a:r>
            <a:r>
              <a:rPr lang="en-US" dirty="0" err="1"/>
              <a:t>mySquare</a:t>
            </a:r>
            <a:r>
              <a:rPr lang="en-US" dirty="0"/>
              <a:t> = new Square(</a:t>
            </a:r>
            <a:r>
              <a:rPr lang="en-US" dirty="0" err="1"/>
              <a:t>a,b,c,d</a:t>
            </a:r>
            <a:r>
              <a:rPr lang="en-US" dirty="0"/>
              <a:t>);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mySquare.area</a:t>
            </a:r>
            <a:r>
              <a:rPr lang="en-US" dirty="0"/>
              <a:t>());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    }</a:t>
            </a:r>
          </a:p>
          <a:p>
            <a:pPr marL="0" indent="0" algn="l" rtl="0">
              <a:buNone/>
            </a:pPr>
            <a:r>
              <a:rPr lang="en-US" dirty="0"/>
              <a:t>}</a:t>
            </a:r>
          </a:p>
          <a:p>
            <a:pPr marL="0" indent="0" algn="l" rtl="0">
              <a:buNone/>
            </a:pPr>
            <a:endParaRPr lang="he-IL" dirty="0"/>
          </a:p>
        </p:txBody>
      </p:sp>
      <p:sp>
        <p:nvSpPr>
          <p:cNvPr id="3" name="כותרת 2">
            <a:extLst>
              <a:ext uri="{FF2B5EF4-FFF2-40B4-BE49-F238E27FC236}">
                <a16:creationId xmlns:a16="http://schemas.microsoft.com/office/drawing/2014/main" id="{49C15215-642F-47E9-86C9-58A9C361D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מחוץ למחלקה</a:t>
            </a:r>
          </a:p>
        </p:txBody>
      </p:sp>
    </p:spTree>
    <p:extLst>
      <p:ext uri="{BB962C8B-B14F-4D97-AF65-F5344CB8AC3E}">
        <p14:creationId xmlns:p14="http://schemas.microsoft.com/office/powerpoint/2010/main" val="22393240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EC74C883-78AD-4945-B8F0-557E23839D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73" y="998859"/>
            <a:ext cx="11161453" cy="4949454"/>
          </a:xfrm>
        </p:spPr>
        <p:txBody>
          <a:bodyPr>
            <a:normAutofit fontScale="70000" lnSpcReduction="20000"/>
          </a:bodyPr>
          <a:lstStyle/>
          <a:p>
            <a:pPr marL="0" indent="0" algn="l" rtl="0">
              <a:buNone/>
            </a:pPr>
            <a:r>
              <a:rPr lang="en-US" dirty="0"/>
              <a:t>public class Triangle {</a:t>
            </a:r>
          </a:p>
          <a:p>
            <a:pPr marL="0" indent="0" algn="l" rtl="0">
              <a:buNone/>
            </a:pPr>
            <a:r>
              <a:rPr lang="en-US" dirty="0"/>
              <a:t>    Point A,B,C;   //</a:t>
            </a:r>
            <a:r>
              <a:rPr lang="he-IL" dirty="0"/>
              <a:t>האותיות גדולות בשמות הקודקודים רק בגלל השימוש המקובל לסימון קודקודים </a:t>
            </a:r>
            <a:r>
              <a:rPr lang="he-IL" dirty="0" err="1"/>
              <a:t>במתמטקיה</a:t>
            </a:r>
            <a:endParaRPr lang="en-US" dirty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    public Triangle(Point a, Point b, Point c) {</a:t>
            </a:r>
          </a:p>
          <a:p>
            <a:pPr marL="0" indent="0" algn="l" rtl="0">
              <a:buNone/>
            </a:pPr>
            <a:r>
              <a:rPr lang="en-US" dirty="0"/>
              <a:t>       </a:t>
            </a:r>
            <a:r>
              <a:rPr lang="en-US" dirty="0" err="1"/>
              <a:t>this.A</a:t>
            </a:r>
            <a:r>
              <a:rPr lang="en-US" dirty="0"/>
              <a:t> = new Point(a);</a:t>
            </a:r>
          </a:p>
          <a:p>
            <a:pPr marL="0" indent="0" algn="l" rtl="0">
              <a:buNone/>
            </a:pPr>
            <a:r>
              <a:rPr lang="en-US" dirty="0"/>
              <a:t>       </a:t>
            </a:r>
            <a:r>
              <a:rPr lang="en-US" dirty="0" err="1"/>
              <a:t>this.B</a:t>
            </a:r>
            <a:r>
              <a:rPr lang="en-US" dirty="0"/>
              <a:t> = new Point(b);</a:t>
            </a:r>
          </a:p>
          <a:p>
            <a:pPr marL="0" indent="0" algn="l" rtl="0">
              <a:buNone/>
            </a:pPr>
            <a:r>
              <a:rPr lang="en-US" dirty="0"/>
              <a:t>       </a:t>
            </a:r>
            <a:r>
              <a:rPr lang="en-US" dirty="0" err="1"/>
              <a:t>this.C</a:t>
            </a:r>
            <a:r>
              <a:rPr lang="en-US" dirty="0"/>
              <a:t> = new Point(c);</a:t>
            </a:r>
          </a:p>
          <a:p>
            <a:pPr marL="0" indent="0" algn="l" rtl="0">
              <a:buNone/>
            </a:pPr>
            <a:r>
              <a:rPr lang="en-US" dirty="0"/>
              <a:t>         }</a:t>
            </a:r>
          </a:p>
          <a:p>
            <a:pPr marL="0" indent="0" algn="l" rtl="0">
              <a:buNone/>
            </a:pPr>
            <a:r>
              <a:rPr lang="en-US" dirty="0"/>
              <a:t>//</a:t>
            </a:r>
            <a:r>
              <a:rPr lang="he-IL" dirty="0"/>
              <a:t>היקף המשולש = סכום שלושת הצלעות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    public double perimeter(){</a:t>
            </a:r>
          </a:p>
          <a:p>
            <a:pPr marL="0" indent="0" algn="l" rtl="0">
              <a:buNone/>
            </a:pPr>
            <a:r>
              <a:rPr lang="en-US" dirty="0"/>
              <a:t>        double </a:t>
            </a:r>
            <a:r>
              <a:rPr lang="en-US" dirty="0" err="1"/>
              <a:t>sidea</a:t>
            </a:r>
            <a:r>
              <a:rPr lang="en-US" dirty="0"/>
              <a:t>= </a:t>
            </a:r>
            <a:r>
              <a:rPr lang="en-US" dirty="0" err="1"/>
              <a:t>B.distance</a:t>
            </a:r>
            <a:r>
              <a:rPr lang="en-US" dirty="0"/>
              <a:t>(C); // or </a:t>
            </a:r>
            <a:r>
              <a:rPr lang="en-US" dirty="0" err="1"/>
              <a:t>this.B</a:t>
            </a:r>
            <a:r>
              <a:rPr lang="en-US" dirty="0"/>
              <a:t> ….</a:t>
            </a:r>
          </a:p>
          <a:p>
            <a:pPr marL="0" indent="0" algn="l" rtl="0">
              <a:buNone/>
            </a:pPr>
            <a:r>
              <a:rPr lang="en-US" dirty="0"/>
              <a:t>        double </a:t>
            </a:r>
            <a:r>
              <a:rPr lang="en-US" dirty="0" err="1"/>
              <a:t>sideb</a:t>
            </a:r>
            <a:r>
              <a:rPr lang="en-US" dirty="0"/>
              <a:t>= </a:t>
            </a:r>
            <a:r>
              <a:rPr lang="en-US" dirty="0" err="1"/>
              <a:t>A.distance</a:t>
            </a:r>
            <a:r>
              <a:rPr lang="en-US" dirty="0"/>
              <a:t>(C);</a:t>
            </a:r>
          </a:p>
          <a:p>
            <a:pPr marL="0" indent="0" algn="l" rtl="0">
              <a:buNone/>
            </a:pPr>
            <a:r>
              <a:rPr lang="en-US" dirty="0"/>
              <a:t>        double </a:t>
            </a:r>
            <a:r>
              <a:rPr lang="en-US" dirty="0" err="1"/>
              <a:t>sidec</a:t>
            </a:r>
            <a:r>
              <a:rPr lang="en-US" dirty="0"/>
              <a:t>= </a:t>
            </a:r>
            <a:r>
              <a:rPr lang="en-US" dirty="0" err="1"/>
              <a:t>B.distance</a:t>
            </a:r>
            <a:r>
              <a:rPr lang="en-US" dirty="0"/>
              <a:t>(A);</a:t>
            </a:r>
          </a:p>
          <a:p>
            <a:pPr marL="0" indent="0" algn="l" rtl="0">
              <a:buNone/>
            </a:pPr>
            <a:r>
              <a:rPr lang="en-US" dirty="0"/>
              <a:t>        return </a:t>
            </a:r>
            <a:r>
              <a:rPr lang="en-US" dirty="0" err="1"/>
              <a:t>sidea</a:t>
            </a:r>
            <a:r>
              <a:rPr lang="en-US" dirty="0"/>
              <a:t> + </a:t>
            </a:r>
            <a:r>
              <a:rPr lang="en-US" dirty="0" err="1"/>
              <a:t>sideb</a:t>
            </a:r>
            <a:r>
              <a:rPr lang="en-US" dirty="0"/>
              <a:t> + </a:t>
            </a:r>
            <a:r>
              <a:rPr lang="en-US" dirty="0" err="1"/>
              <a:t>sidec</a:t>
            </a:r>
            <a:r>
              <a:rPr lang="en-US" dirty="0"/>
              <a:t>;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    }</a:t>
            </a:r>
          </a:p>
          <a:p>
            <a:pPr marL="0" indent="0" algn="l" rtl="0">
              <a:buNone/>
            </a:pPr>
            <a:r>
              <a:rPr lang="en-US" dirty="0"/>
              <a:t>}</a:t>
            </a:r>
          </a:p>
          <a:p>
            <a:pPr marL="0" indent="0" algn="l" rtl="0">
              <a:buNone/>
            </a:pPr>
            <a:endParaRPr lang="en-US" dirty="0"/>
          </a:p>
        </p:txBody>
      </p:sp>
      <p:sp>
        <p:nvSpPr>
          <p:cNvPr id="3" name="כותרת 2">
            <a:extLst>
              <a:ext uri="{FF2B5EF4-FFF2-40B4-BE49-F238E27FC236}">
                <a16:creationId xmlns:a16="http://schemas.microsoft.com/office/drawing/2014/main" id="{FB690EEF-E9C4-437D-8EF7-A767C37D4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מחלקה משולש </a:t>
            </a:r>
            <a:r>
              <a:rPr lang="en-US" dirty="0"/>
              <a:t>Triangle</a:t>
            </a:r>
            <a:endParaRPr lang="he-IL" dirty="0"/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id="{496235D0-6FD4-480F-ACBD-6530AFC5CA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5045" y="1836853"/>
            <a:ext cx="3544828" cy="2327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4942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656C2AA1-A622-4C8E-ADBC-9284B3D3194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public class Main1 {</a:t>
            </a:r>
          </a:p>
          <a:p>
            <a:pPr marL="0" indent="0" algn="l" rtl="0">
              <a:buNone/>
            </a:pPr>
            <a:r>
              <a:rPr lang="en-US" dirty="0"/>
              <a:t>    public static void main(String[] </a:t>
            </a:r>
            <a:r>
              <a:rPr lang="en-US" dirty="0" err="1"/>
              <a:t>args</a:t>
            </a:r>
            <a:r>
              <a:rPr lang="en-US" dirty="0"/>
              <a:t>) {</a:t>
            </a:r>
          </a:p>
          <a:p>
            <a:pPr marL="0" indent="0" algn="l" rtl="0">
              <a:buNone/>
            </a:pPr>
            <a:r>
              <a:rPr lang="en-US" dirty="0"/>
              <a:t>        Point a= new Point(0, 0), b= new Point(5,0),c = new Point(5, 5);</a:t>
            </a:r>
          </a:p>
          <a:p>
            <a:pPr marL="0" indent="0" algn="l" rtl="0">
              <a:buNone/>
            </a:pPr>
            <a:r>
              <a:rPr lang="en-US" dirty="0"/>
              <a:t>        Triangle </a:t>
            </a:r>
            <a:r>
              <a:rPr lang="en-US" dirty="0" err="1"/>
              <a:t>myTriangle</a:t>
            </a:r>
            <a:r>
              <a:rPr lang="en-US" dirty="0"/>
              <a:t> = new Triangle(</a:t>
            </a:r>
            <a:r>
              <a:rPr lang="en-US" dirty="0" err="1"/>
              <a:t>a,b,c</a:t>
            </a:r>
            <a:r>
              <a:rPr lang="en-US" dirty="0"/>
              <a:t>);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myTriangle.perimeter</a:t>
            </a:r>
            <a:r>
              <a:rPr lang="en-US" dirty="0"/>
              <a:t>());</a:t>
            </a:r>
          </a:p>
          <a:p>
            <a:pPr marL="0" indent="0" algn="l" rtl="0">
              <a:buNone/>
            </a:pPr>
            <a:r>
              <a:rPr lang="en-US" dirty="0"/>
              <a:t>	//</a:t>
            </a:r>
            <a:r>
              <a:rPr lang="he-IL" dirty="0"/>
              <a:t>לחובבי המתמטיקה קבלת </a:t>
            </a:r>
            <a:r>
              <a:rPr lang="he-IL" dirty="0" err="1"/>
              <a:t>זויות</a:t>
            </a:r>
            <a:r>
              <a:rPr lang="he-IL" dirty="0"/>
              <a:t> בעזרת טריגונומטריה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      </a:t>
            </a:r>
          </a:p>
          <a:p>
            <a:pPr marL="0" indent="0" algn="l" rtl="0">
              <a:buNone/>
            </a:pPr>
            <a:r>
              <a:rPr lang="en-US" dirty="0"/>
              <a:t>    }</a:t>
            </a:r>
          </a:p>
          <a:p>
            <a:pPr marL="0" indent="0" algn="l" rtl="0">
              <a:buNone/>
            </a:pPr>
            <a:r>
              <a:rPr lang="en-US" dirty="0"/>
              <a:t>}</a:t>
            </a:r>
          </a:p>
          <a:p>
            <a:pPr marL="0" indent="0" algn="l" rtl="0">
              <a:buNone/>
            </a:pPr>
            <a:endParaRPr lang="he-IL" dirty="0"/>
          </a:p>
        </p:txBody>
      </p:sp>
      <p:sp>
        <p:nvSpPr>
          <p:cNvPr id="3" name="כותרת 2">
            <a:extLst>
              <a:ext uri="{FF2B5EF4-FFF2-40B4-BE49-F238E27FC236}">
                <a16:creationId xmlns:a16="http://schemas.microsoft.com/office/drawing/2014/main" id="{2E0677E4-8A7F-4168-997D-5E7E515D3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ניצור עצם  משולש ונדפיס היקפו</a:t>
            </a:r>
          </a:p>
        </p:txBody>
      </p:sp>
      <p:sp>
        <p:nvSpPr>
          <p:cNvPr id="4" name="משולש שווה-שוקיים 3">
            <a:extLst>
              <a:ext uri="{FF2B5EF4-FFF2-40B4-BE49-F238E27FC236}">
                <a16:creationId xmlns:a16="http://schemas.microsoft.com/office/drawing/2014/main" id="{7A83F461-9508-42D1-A1D0-15EC8D614DFC}"/>
              </a:ext>
            </a:extLst>
          </p:cNvPr>
          <p:cNvSpPr/>
          <p:nvPr/>
        </p:nvSpPr>
        <p:spPr>
          <a:xfrm>
            <a:off x="9728462" y="3429000"/>
            <a:ext cx="2055043" cy="141402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  <p:sp>
        <p:nvSpPr>
          <p:cNvPr id="5" name="משולש שווה-שוקיים 4">
            <a:extLst>
              <a:ext uri="{FF2B5EF4-FFF2-40B4-BE49-F238E27FC236}">
                <a16:creationId xmlns:a16="http://schemas.microsoft.com/office/drawing/2014/main" id="{B1432791-B2B9-4365-9B94-2952E4612B12}"/>
              </a:ext>
            </a:extLst>
          </p:cNvPr>
          <p:cNvSpPr/>
          <p:nvPr/>
        </p:nvSpPr>
        <p:spPr>
          <a:xfrm>
            <a:off x="10473179" y="875448"/>
            <a:ext cx="1027522" cy="1047620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7804460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35A15B65-B630-45C0-9E08-F211EE28C8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28727" y="525275"/>
            <a:ext cx="11161453" cy="4062435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  Point a= new Point(0, 0), b= new Point(5,0),c= new Point(5, 5);</a:t>
            </a:r>
          </a:p>
          <a:p>
            <a:pPr marL="0" indent="0" algn="l" rtl="0">
              <a:buNone/>
            </a:pPr>
            <a:r>
              <a:rPr lang="en-US" dirty="0"/>
              <a:t>  Triangle </a:t>
            </a:r>
            <a:r>
              <a:rPr lang="en-US" dirty="0" err="1"/>
              <a:t>myTriangle</a:t>
            </a:r>
            <a:r>
              <a:rPr lang="en-US" dirty="0"/>
              <a:t> = new Triangle(</a:t>
            </a:r>
            <a:r>
              <a:rPr lang="en-US" dirty="0" err="1"/>
              <a:t>a,b,c</a:t>
            </a:r>
            <a:r>
              <a:rPr lang="en-US" dirty="0"/>
              <a:t>);</a:t>
            </a:r>
          </a:p>
          <a:p>
            <a:pPr marL="0" indent="0" algn="l" rtl="0">
              <a:buNone/>
            </a:pPr>
            <a:r>
              <a:rPr lang="en-US" dirty="0"/>
              <a:t>//</a:t>
            </a:r>
            <a:r>
              <a:rPr lang="he-IL" dirty="0"/>
              <a:t>הפעם נחשב את אורך הצלעות במחלקה הבודקת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  double </a:t>
            </a:r>
            <a:r>
              <a:rPr lang="en-US" dirty="0" err="1"/>
              <a:t>sidab</a:t>
            </a:r>
            <a:r>
              <a:rPr lang="en-US" dirty="0"/>
              <a:t> = </a:t>
            </a:r>
            <a:r>
              <a:rPr lang="en-US" dirty="0" err="1"/>
              <a:t>myTriangle.getA</a:t>
            </a:r>
            <a:r>
              <a:rPr lang="en-US" dirty="0"/>
              <a:t>().distance(</a:t>
            </a:r>
            <a:r>
              <a:rPr lang="en-US" dirty="0" err="1"/>
              <a:t>myTriangle.getB</a:t>
            </a:r>
            <a:r>
              <a:rPr lang="en-US" dirty="0"/>
              <a:t>());</a:t>
            </a:r>
          </a:p>
          <a:p>
            <a:pPr marL="0" indent="0" algn="l" rtl="0">
              <a:buNone/>
            </a:pPr>
            <a:r>
              <a:rPr lang="en-US" dirty="0"/>
              <a:t>  double </a:t>
            </a:r>
            <a:r>
              <a:rPr lang="en-US" dirty="0" err="1"/>
              <a:t>sideac</a:t>
            </a:r>
            <a:r>
              <a:rPr lang="en-US" dirty="0"/>
              <a:t> = </a:t>
            </a:r>
            <a:r>
              <a:rPr lang="en-US" dirty="0" err="1"/>
              <a:t>myTriangle.getA</a:t>
            </a:r>
            <a:r>
              <a:rPr lang="en-US" dirty="0"/>
              <a:t>().distance(</a:t>
            </a:r>
            <a:r>
              <a:rPr lang="en-US" dirty="0" err="1"/>
              <a:t>myTriangle.getC</a:t>
            </a:r>
            <a:r>
              <a:rPr lang="en-US" dirty="0"/>
              <a:t>());</a:t>
            </a:r>
          </a:p>
          <a:p>
            <a:pPr marL="0" indent="0" algn="l" rtl="0">
              <a:buNone/>
            </a:pPr>
            <a:r>
              <a:rPr lang="en-US" dirty="0"/>
              <a:t>  double </a:t>
            </a:r>
            <a:r>
              <a:rPr lang="en-US" dirty="0" err="1"/>
              <a:t>sidebc</a:t>
            </a:r>
            <a:r>
              <a:rPr lang="en-US" dirty="0"/>
              <a:t> = </a:t>
            </a:r>
            <a:r>
              <a:rPr lang="en-US" dirty="0" err="1"/>
              <a:t>myTriangle.getB</a:t>
            </a:r>
            <a:r>
              <a:rPr lang="en-US" dirty="0"/>
              <a:t>().distance(</a:t>
            </a:r>
            <a:r>
              <a:rPr lang="en-US" dirty="0" err="1"/>
              <a:t>myTriangle.getC</a:t>
            </a:r>
            <a:r>
              <a:rPr lang="en-US" dirty="0"/>
              <a:t>());</a:t>
            </a:r>
          </a:p>
          <a:p>
            <a:pPr marL="0" indent="0" algn="l" rtl="0">
              <a:buNone/>
            </a:pPr>
            <a:r>
              <a:rPr lang="en-US" dirty="0"/>
              <a:t>  double </a:t>
            </a:r>
            <a:r>
              <a:rPr lang="en-US" dirty="0" err="1"/>
              <a:t>anglea</a:t>
            </a:r>
            <a:r>
              <a:rPr lang="en-US" dirty="0"/>
              <a:t>= </a:t>
            </a:r>
            <a:r>
              <a:rPr lang="en-US" dirty="0" err="1"/>
              <a:t>Math.toDegrees</a:t>
            </a:r>
            <a:r>
              <a:rPr lang="en-US" dirty="0"/>
              <a:t>(</a:t>
            </a:r>
            <a:r>
              <a:rPr lang="en-US" dirty="0" err="1"/>
              <a:t>Math.atan</a:t>
            </a:r>
            <a:r>
              <a:rPr lang="en-US" dirty="0"/>
              <a:t>(</a:t>
            </a:r>
            <a:r>
              <a:rPr lang="en-US" dirty="0" err="1"/>
              <a:t>sidebc</a:t>
            </a:r>
            <a:r>
              <a:rPr lang="en-US" dirty="0"/>
              <a:t>/</a:t>
            </a:r>
            <a:r>
              <a:rPr lang="en-US" dirty="0" err="1"/>
              <a:t>sidab</a:t>
            </a:r>
            <a:r>
              <a:rPr lang="en-US" dirty="0"/>
              <a:t>));</a:t>
            </a:r>
          </a:p>
          <a:p>
            <a:pPr marL="0" indent="0" algn="l" rtl="0">
              <a:buNone/>
            </a:pPr>
            <a:r>
              <a:rPr lang="en-US" dirty="0"/>
              <a:t>  </a:t>
            </a:r>
            <a:r>
              <a:rPr lang="en-US" dirty="0" err="1"/>
              <a:t>System.out.println</a:t>
            </a:r>
            <a:r>
              <a:rPr lang="en-US" dirty="0"/>
              <a:t> ( " </a:t>
            </a:r>
            <a:r>
              <a:rPr lang="he-IL" dirty="0" err="1"/>
              <a:t>הזוית</a:t>
            </a:r>
            <a:r>
              <a:rPr lang="he-IL" dirty="0"/>
              <a:t> החדה במשולש ישר </a:t>
            </a:r>
            <a:r>
              <a:rPr lang="he-IL" dirty="0" err="1"/>
              <a:t>הזוית</a:t>
            </a:r>
            <a:r>
              <a:rPr lang="en-US" dirty="0"/>
              <a:t>" +</a:t>
            </a:r>
            <a:r>
              <a:rPr lang="en-US" dirty="0" err="1"/>
              <a:t>anglea</a:t>
            </a:r>
            <a:r>
              <a:rPr lang="en-US" dirty="0"/>
              <a:t>);</a:t>
            </a:r>
            <a:endParaRPr lang="he-IL" dirty="0"/>
          </a:p>
        </p:txBody>
      </p:sp>
      <p:sp>
        <p:nvSpPr>
          <p:cNvPr id="5" name="משולש ישר-זווית 4">
            <a:extLst>
              <a:ext uri="{FF2B5EF4-FFF2-40B4-BE49-F238E27FC236}">
                <a16:creationId xmlns:a16="http://schemas.microsoft.com/office/drawing/2014/main" id="{8D11423C-937F-4A8B-902F-8FF4F5FA4645}"/>
              </a:ext>
            </a:extLst>
          </p:cNvPr>
          <p:cNvSpPr/>
          <p:nvPr/>
        </p:nvSpPr>
        <p:spPr>
          <a:xfrm flipH="1">
            <a:off x="10228080" y="1677972"/>
            <a:ext cx="1018096" cy="125376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280249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9727F7D9-512D-42F2-9B24-B5A5DF1685B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pPr marL="0" indent="0" algn="l" rtl="0">
              <a:buNone/>
            </a:pPr>
            <a:r>
              <a:rPr lang="en-US" dirty="0"/>
              <a:t>public class Triangle {</a:t>
            </a:r>
          </a:p>
          <a:p>
            <a:pPr marL="0" indent="0" algn="l" rtl="0">
              <a:buNone/>
            </a:pPr>
            <a:r>
              <a:rPr lang="en-US" dirty="0"/>
              <a:t>    Point A,B,C;</a:t>
            </a:r>
          </a:p>
          <a:p>
            <a:pPr marL="0" indent="0" algn="l" rtl="0">
              <a:buNone/>
            </a:pPr>
            <a:r>
              <a:rPr lang="en-US" dirty="0"/>
              <a:t>    private double AB, AC, BC; </a:t>
            </a:r>
          </a:p>
          <a:p>
            <a:pPr marL="0" indent="0" algn="l" rtl="0">
              <a:buNone/>
            </a:pPr>
            <a:r>
              <a:rPr lang="en-US" dirty="0"/>
              <a:t>//</a:t>
            </a:r>
            <a:r>
              <a:rPr lang="he-IL" dirty="0"/>
              <a:t>הבנאי מקבל שלוש נקודות ומחשב את אורכי הצלעות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    public Triangle(Point a, Point b, Point c) {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 err="1"/>
              <a:t>this.A</a:t>
            </a:r>
            <a:r>
              <a:rPr lang="en-US" dirty="0"/>
              <a:t> = new Point(a);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 err="1"/>
              <a:t>this.B</a:t>
            </a:r>
            <a:r>
              <a:rPr lang="en-US" dirty="0"/>
              <a:t> = new Point(b);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 err="1"/>
              <a:t>this.C</a:t>
            </a:r>
            <a:r>
              <a:rPr lang="en-US" dirty="0"/>
              <a:t> = new Point(c);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 err="1"/>
              <a:t>this.AB</a:t>
            </a:r>
            <a:r>
              <a:rPr lang="en-US" dirty="0"/>
              <a:t> = </a:t>
            </a:r>
            <a:r>
              <a:rPr lang="en-US" dirty="0" err="1"/>
              <a:t>this.A.distance</a:t>
            </a:r>
            <a:r>
              <a:rPr lang="en-US" dirty="0"/>
              <a:t>(</a:t>
            </a:r>
            <a:r>
              <a:rPr lang="en-US" dirty="0" err="1"/>
              <a:t>this.B</a:t>
            </a:r>
            <a:r>
              <a:rPr lang="en-US" dirty="0"/>
              <a:t>);</a:t>
            </a:r>
          </a:p>
          <a:p>
            <a:pPr marL="0" indent="0" algn="l" rtl="0">
              <a:buNone/>
            </a:pPr>
            <a:r>
              <a:rPr lang="en-US" dirty="0"/>
              <a:t>        this.AC = </a:t>
            </a:r>
            <a:r>
              <a:rPr lang="en-US" dirty="0" err="1"/>
              <a:t>this.A.distance</a:t>
            </a:r>
            <a:r>
              <a:rPr lang="en-US" dirty="0"/>
              <a:t>(</a:t>
            </a:r>
            <a:r>
              <a:rPr lang="en-US" dirty="0" err="1"/>
              <a:t>this.C</a:t>
            </a:r>
            <a:r>
              <a:rPr lang="en-US" dirty="0"/>
              <a:t>);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 err="1"/>
              <a:t>this.BC</a:t>
            </a:r>
            <a:r>
              <a:rPr lang="en-US" dirty="0"/>
              <a:t> = </a:t>
            </a:r>
            <a:r>
              <a:rPr lang="en-US" dirty="0" err="1"/>
              <a:t>this.B.distance</a:t>
            </a:r>
            <a:r>
              <a:rPr lang="en-US" dirty="0"/>
              <a:t>(</a:t>
            </a:r>
            <a:r>
              <a:rPr lang="en-US" dirty="0" err="1"/>
              <a:t>this.c</a:t>
            </a:r>
            <a:r>
              <a:rPr lang="en-US" dirty="0"/>
              <a:t>);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    }</a:t>
            </a:r>
            <a:endParaRPr lang="he-IL" dirty="0"/>
          </a:p>
        </p:txBody>
      </p:sp>
      <p:sp>
        <p:nvSpPr>
          <p:cNvPr id="3" name="כותרת 2">
            <a:extLst>
              <a:ext uri="{FF2B5EF4-FFF2-40B4-BE49-F238E27FC236}">
                <a16:creationId xmlns:a16="http://schemas.microsoft.com/office/drawing/2014/main" id="{EAE4C4DF-03AA-4D93-85DF-63795AA59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ופעולות פנימיות במשולש</a:t>
            </a:r>
          </a:p>
        </p:txBody>
      </p:sp>
    </p:spTree>
    <p:extLst>
      <p:ext uri="{BB962C8B-B14F-4D97-AF65-F5344CB8AC3E}">
        <p14:creationId xmlns:p14="http://schemas.microsoft.com/office/powerpoint/2010/main" val="3303365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נלמד היום 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תכונה סטטית</a:t>
            </a:r>
          </a:p>
          <a:p>
            <a:r>
              <a:rPr lang="he-IL" dirty="0">
                <a:sym typeface="Varela Round"/>
              </a:rPr>
              <a:t>תכונה מטיפוס מערך</a:t>
            </a:r>
            <a:endParaRPr lang="he-IL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58C303-E198-483E-A262-922AC5C18CB4}"/>
              </a:ext>
            </a:extLst>
          </p:cNvPr>
          <p:cNvSpPr/>
          <p:nvPr/>
        </p:nvSpPr>
        <p:spPr>
          <a:xfrm>
            <a:off x="12281852" y="0"/>
            <a:ext cx="2150428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פרטו בשקופית זו את נושאי הלימוד של השיעור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AF07247A-5E2E-43B4-A108-9EAB3E04A3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4504" y="998859"/>
            <a:ext cx="11161453" cy="4062435"/>
          </a:xfrm>
        </p:spPr>
        <p:txBody>
          <a:bodyPr>
            <a:normAutofit lnSpcReduction="10000"/>
          </a:bodyPr>
          <a:lstStyle/>
          <a:p>
            <a:pPr marL="0" indent="0" algn="l" rtl="0">
              <a:buNone/>
            </a:pPr>
            <a:r>
              <a:rPr lang="en-US" dirty="0"/>
              <a:t>// </a:t>
            </a:r>
            <a:r>
              <a:rPr lang="he-IL" dirty="0"/>
              <a:t>במשולש הוספנו עוד שלוש תכונות – אורכי הצלעות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    public double perimeter(){</a:t>
            </a:r>
          </a:p>
          <a:p>
            <a:pPr marL="0" indent="0" algn="l" rtl="0">
              <a:buNone/>
            </a:pPr>
            <a:r>
              <a:rPr lang="en-US" dirty="0"/>
              <a:t>        return </a:t>
            </a:r>
            <a:r>
              <a:rPr lang="en-US" dirty="0" err="1"/>
              <a:t>this.AB</a:t>
            </a:r>
            <a:r>
              <a:rPr lang="en-US" dirty="0"/>
              <a:t> + this.AC +</a:t>
            </a:r>
            <a:r>
              <a:rPr lang="en-US" dirty="0" err="1"/>
              <a:t>this.BC</a:t>
            </a:r>
            <a:r>
              <a:rPr lang="en-US" dirty="0"/>
              <a:t>;</a:t>
            </a:r>
          </a:p>
          <a:p>
            <a:pPr marL="0" indent="0" algn="l" rtl="0">
              <a:buNone/>
            </a:pPr>
            <a:r>
              <a:rPr lang="en-US" dirty="0"/>
              <a:t>    }</a:t>
            </a:r>
          </a:p>
          <a:p>
            <a:pPr marL="0" indent="0" algn="l" rtl="0">
              <a:buNone/>
            </a:pPr>
            <a:r>
              <a:rPr lang="en-US" dirty="0"/>
              <a:t> }</a:t>
            </a:r>
          </a:p>
          <a:p>
            <a:pPr marL="0" indent="0" algn="l" rtl="0">
              <a:buNone/>
            </a:pPr>
            <a:r>
              <a:rPr lang="en-US" dirty="0"/>
              <a:t>    public double  area(){</a:t>
            </a:r>
          </a:p>
          <a:p>
            <a:pPr marL="0" indent="0" algn="l" rtl="0">
              <a:buNone/>
            </a:pPr>
            <a:r>
              <a:rPr lang="en-US" dirty="0"/>
              <a:t>        double p =</a:t>
            </a:r>
            <a:r>
              <a:rPr lang="en-US" dirty="0" err="1"/>
              <a:t>this.perimeter</a:t>
            </a:r>
            <a:r>
              <a:rPr lang="en-US" dirty="0"/>
              <a:t>();</a:t>
            </a:r>
          </a:p>
          <a:p>
            <a:pPr marL="0" indent="0" algn="l" rtl="0">
              <a:buNone/>
            </a:pPr>
            <a:r>
              <a:rPr lang="en-US" dirty="0"/>
              <a:t>        return (0.25*</a:t>
            </a:r>
            <a:r>
              <a:rPr lang="en-US" dirty="0" err="1"/>
              <a:t>Math.sqrt</a:t>
            </a:r>
            <a:r>
              <a:rPr lang="en-US" dirty="0"/>
              <a:t>(p*(p-2*</a:t>
            </a:r>
            <a:r>
              <a:rPr lang="en-US" dirty="0" err="1"/>
              <a:t>this.AB</a:t>
            </a:r>
            <a:r>
              <a:rPr lang="en-US" dirty="0"/>
              <a:t>)*(p-2*this.AC)*(p-2*</a:t>
            </a:r>
            <a:r>
              <a:rPr lang="en-US" dirty="0" err="1"/>
              <a:t>this.BC</a:t>
            </a:r>
            <a:r>
              <a:rPr lang="en-US" dirty="0"/>
              <a:t>)));</a:t>
            </a:r>
          </a:p>
          <a:p>
            <a:pPr marL="0" indent="0" algn="l" rtl="0">
              <a:buNone/>
            </a:pPr>
            <a:r>
              <a:rPr lang="en-US" dirty="0"/>
              <a:t>    }</a:t>
            </a:r>
          </a:p>
          <a:p>
            <a:pPr marL="0" indent="0" algn="l" rtl="0">
              <a:buNone/>
            </a:pPr>
            <a:endParaRPr lang="he-IL" dirty="0"/>
          </a:p>
        </p:txBody>
      </p:sp>
      <p:sp>
        <p:nvSpPr>
          <p:cNvPr id="3" name="כותרת 2">
            <a:extLst>
              <a:ext uri="{FF2B5EF4-FFF2-40B4-BE49-F238E27FC236}">
                <a16:creationId xmlns:a16="http://schemas.microsoft.com/office/drawing/2014/main" id="{933CDEE0-12A0-44AC-A1DF-93BEDBB10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פעולה פנימית להיקף ושטח(נוסחת הרון)</a:t>
            </a: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C585DB16-F2B6-4309-9562-C419B8A923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5880" y="5669633"/>
            <a:ext cx="2703769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9863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368DB58F-BE56-4FFB-BD47-F8DA2876D9A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dirty="0"/>
              <a:t> </a:t>
            </a:r>
          </a:p>
          <a:p>
            <a:pPr marL="0" indent="0" algn="l" rtl="0">
              <a:buNone/>
            </a:pPr>
            <a:r>
              <a:rPr lang="en-US" dirty="0"/>
              <a:t> </a:t>
            </a:r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myTriangle</a:t>
            </a:r>
            <a:r>
              <a:rPr lang="en-US" dirty="0"/>
              <a:t>);</a:t>
            </a:r>
          </a:p>
          <a:p>
            <a:pPr marL="0" indent="0" algn="l" rtl="0">
              <a:buNone/>
            </a:pPr>
            <a:r>
              <a:rPr lang="en-US" dirty="0"/>
              <a:t> </a:t>
            </a:r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myTriangle.perimeter</a:t>
            </a:r>
            <a:r>
              <a:rPr lang="en-US" dirty="0"/>
              <a:t>());</a:t>
            </a:r>
          </a:p>
          <a:p>
            <a:pPr marL="0" indent="0" algn="l" rtl="0">
              <a:buNone/>
            </a:pPr>
            <a:r>
              <a:rPr lang="en-US" dirty="0"/>
              <a:t> </a:t>
            </a:r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myTriangle.area</a:t>
            </a:r>
            <a:r>
              <a:rPr lang="en-US" dirty="0"/>
              <a:t>());</a:t>
            </a:r>
          </a:p>
          <a:p>
            <a:pPr marL="0" indent="0" algn="l" rtl="0">
              <a:buNone/>
            </a:pPr>
            <a:r>
              <a:rPr lang="he-IL" dirty="0"/>
              <a:t>ותוצאת ההרצה:        </a:t>
            </a:r>
          </a:p>
          <a:p>
            <a:pPr marL="0" indent="0" algn="l" rtl="0">
              <a:buNone/>
            </a:pPr>
            <a:r>
              <a:rPr lang="en-US" dirty="0"/>
              <a:t>Triangle{A=Point{x=0.0, y=0.0}, B=Point{x=5.0, y=0.0}, C=Point{x=5.0, y=5.0}, AB=5.0, AC=7.0710678118654755, BC=5.0}</a:t>
            </a:r>
          </a:p>
          <a:p>
            <a:pPr marL="0" indent="0" algn="l" rtl="0">
              <a:buNone/>
            </a:pPr>
            <a:r>
              <a:rPr lang="he-IL" dirty="0"/>
              <a:t>17.071067811865476</a:t>
            </a:r>
            <a:r>
              <a:rPr lang="en-US" dirty="0"/>
              <a:t> //</a:t>
            </a:r>
            <a:r>
              <a:rPr lang="he-IL" dirty="0"/>
              <a:t>היקף המשולש</a:t>
            </a:r>
            <a:endParaRPr lang="en-US" dirty="0"/>
          </a:p>
          <a:p>
            <a:pPr marL="0" indent="0" algn="l" rtl="0">
              <a:buNone/>
            </a:pPr>
            <a:r>
              <a:rPr lang="he-IL" dirty="0"/>
              <a:t>12.5</a:t>
            </a:r>
            <a:r>
              <a:rPr lang="en-US" dirty="0"/>
              <a:t> // </a:t>
            </a:r>
            <a:r>
              <a:rPr lang="he-IL" dirty="0"/>
              <a:t>שטח המשולש ביחידות שטח</a:t>
            </a:r>
          </a:p>
          <a:p>
            <a:pPr marL="0" indent="0" algn="l" rtl="0">
              <a:buNone/>
            </a:pPr>
            <a:endParaRPr lang="he-IL" dirty="0"/>
          </a:p>
          <a:p>
            <a:pPr marL="0" indent="0" algn="l" rtl="0">
              <a:buNone/>
            </a:pPr>
            <a:endParaRPr lang="he-IL" dirty="0"/>
          </a:p>
        </p:txBody>
      </p:sp>
      <p:sp>
        <p:nvSpPr>
          <p:cNvPr id="3" name="כותרת 2">
            <a:extLst>
              <a:ext uri="{FF2B5EF4-FFF2-40B4-BE49-F238E27FC236}">
                <a16:creationId xmlns:a16="http://schemas.microsoft.com/office/drawing/2014/main" id="{0749313C-DA28-4C50-9D48-136776AEA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err="1"/>
              <a:t>וב</a:t>
            </a:r>
            <a:r>
              <a:rPr lang="he-IL" dirty="0"/>
              <a:t> </a:t>
            </a:r>
            <a:r>
              <a:rPr lang="en-US" dirty="0"/>
              <a:t>main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98412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6E51474D-9243-46DD-BCF2-7E3760E319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03076" y="998859"/>
            <a:ext cx="4637988" cy="4062435"/>
          </a:xfrm>
        </p:spPr>
        <p:txBody>
          <a:bodyPr/>
          <a:lstStyle/>
          <a:p>
            <a:r>
              <a:rPr lang="he-IL" dirty="0"/>
              <a:t>טיפוס מורכב</a:t>
            </a:r>
          </a:p>
          <a:p>
            <a:r>
              <a:rPr lang="he-IL" dirty="0"/>
              <a:t>הדגשנו את חשיבות הבהאי המעתיק</a:t>
            </a:r>
          </a:p>
          <a:p>
            <a:r>
              <a:rPr lang="he-IL" dirty="0"/>
              <a:t>פעולות פנימיות ופעולות חיצוניות</a:t>
            </a:r>
          </a:p>
          <a:p>
            <a:pPr marL="0" indent="0">
              <a:buNone/>
            </a:pPr>
            <a:endParaRPr lang="he-IL" dirty="0"/>
          </a:p>
        </p:txBody>
      </p:sp>
      <p:sp>
        <p:nvSpPr>
          <p:cNvPr id="3" name="כותרת 2">
            <a:extLst>
              <a:ext uri="{FF2B5EF4-FFF2-40B4-BE49-F238E27FC236}">
                <a16:creationId xmlns:a16="http://schemas.microsoft.com/office/drawing/2014/main" id="{D275A08B-746B-4F87-BEE0-212A5843C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למדנו</a:t>
            </a:r>
          </a:p>
        </p:txBody>
      </p:sp>
    </p:spTree>
    <p:extLst>
      <p:ext uri="{BB962C8B-B14F-4D97-AF65-F5344CB8AC3E}">
        <p14:creationId xmlns:p14="http://schemas.microsoft.com/office/powerpoint/2010/main" val="7996416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8B12F260-7347-4445-B4E2-523ED2E3D5B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e-IL" sz="8800" dirty="0"/>
              <a:t>תודה לכולכם</a:t>
            </a:r>
          </a:p>
          <a:p>
            <a:pPr marL="0" indent="0" algn="ctr">
              <a:buNone/>
            </a:pPr>
            <a:r>
              <a:rPr lang="he-IL" sz="8800" dirty="0"/>
              <a:t>ובריאות לכולם</a:t>
            </a:r>
          </a:p>
        </p:txBody>
      </p:sp>
    </p:spTree>
    <p:extLst>
      <p:ext uri="{BB962C8B-B14F-4D97-AF65-F5344CB8AC3E}">
        <p14:creationId xmlns:p14="http://schemas.microsoft.com/office/powerpoint/2010/main" val="19320892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6166" y="447"/>
            <a:ext cx="3241542" cy="1838237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1386068" y="3016166"/>
            <a:ext cx="10434938" cy="181564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260" algn="just"/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1589" y="1838684"/>
            <a:ext cx="12188825" cy="76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שימוש ביצירות מוגנות בזכויות יוצרים ואיתור בעלי זכויות 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5ECEB5F-1AF1-455B-9707-912205C838FF}"/>
              </a:ext>
            </a:extLst>
          </p:cNvPr>
          <p:cNvSpPr/>
          <p:nvPr/>
        </p:nvSpPr>
        <p:spPr>
          <a:xfrm>
            <a:off x="12279387" y="302895"/>
            <a:ext cx="2277448" cy="6637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640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D738C25-260D-4E3F-A8F2-64DD5B2579F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he-IL" dirty="0"/>
              <a:t>כל תכונה שרשומה במחלקה תשוכפל לכל עצם מטיפוס המחלקה בנפרד.</a:t>
            </a:r>
          </a:p>
          <a:p>
            <a:pPr marL="0" indent="0" algn="l" rtl="0">
              <a:buNone/>
            </a:pPr>
            <a:r>
              <a:rPr lang="en-US" dirty="0"/>
              <a:t>public class Pupil {</a:t>
            </a:r>
          </a:p>
          <a:p>
            <a:pPr marL="0" indent="0" algn="l" rtl="0">
              <a:buNone/>
            </a:pPr>
            <a:r>
              <a:rPr lang="en-US" dirty="0"/>
              <a:t>    private String name;</a:t>
            </a:r>
          </a:p>
          <a:p>
            <a:pPr marL="0" indent="0" algn="l" rtl="0">
              <a:buNone/>
            </a:pPr>
            <a:r>
              <a:rPr lang="en-US" dirty="0"/>
              <a:t>    private int </a:t>
            </a:r>
            <a:r>
              <a:rPr lang="en-US" dirty="0" err="1"/>
              <a:t>yearOfBirth</a:t>
            </a:r>
            <a:r>
              <a:rPr lang="en-US" dirty="0"/>
              <a:t>;</a:t>
            </a:r>
          </a:p>
          <a:p>
            <a:pPr marL="0" indent="0" algn="l" rtl="0">
              <a:buNone/>
            </a:pPr>
            <a:r>
              <a:rPr lang="en-US" dirty="0"/>
              <a:t>    public Pupil(String name, int </a:t>
            </a:r>
            <a:r>
              <a:rPr lang="en-US" dirty="0" err="1"/>
              <a:t>yearOfBirth</a:t>
            </a:r>
            <a:r>
              <a:rPr lang="en-US" dirty="0"/>
              <a:t>) {</a:t>
            </a:r>
          </a:p>
          <a:p>
            <a:pPr marL="0" indent="0" algn="l" rtl="0">
              <a:buNone/>
            </a:pPr>
            <a:r>
              <a:rPr lang="en-US" dirty="0"/>
              <a:t>        this.name = name;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 err="1"/>
              <a:t>this.yearOfBirth</a:t>
            </a:r>
            <a:r>
              <a:rPr lang="en-US" dirty="0"/>
              <a:t> = </a:t>
            </a:r>
            <a:r>
              <a:rPr lang="en-US" dirty="0" err="1"/>
              <a:t>yearOfBirth</a:t>
            </a:r>
            <a:r>
              <a:rPr lang="en-US" dirty="0"/>
              <a:t>;</a:t>
            </a:r>
          </a:p>
          <a:p>
            <a:pPr marL="0" indent="0" algn="l" rtl="0">
              <a:buNone/>
            </a:pPr>
            <a:r>
              <a:rPr lang="en-US" dirty="0"/>
              <a:t>    }</a:t>
            </a:r>
          </a:p>
          <a:p>
            <a:pPr marL="0" indent="0" algn="l" rtl="0">
              <a:buNone/>
            </a:pPr>
            <a:r>
              <a:rPr lang="en-US" dirty="0"/>
              <a:t>}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he-IL" dirty="0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F29CB7FD-705A-4AFD-B7A3-B7819D0C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תכונה סטטית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C5010A-4B39-4535-97DF-DB76E0AEEB00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8E4D5B-70D1-46DA-B73C-14E96BB31427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2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412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3EEF47B0-3E23-41A7-81D9-5A1A2E55DFF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dirty="0"/>
              <a:t>public class Main1 {</a:t>
            </a:r>
          </a:p>
          <a:p>
            <a:pPr marL="0" indent="0" algn="l" rtl="0">
              <a:buNone/>
            </a:pPr>
            <a:r>
              <a:rPr lang="en-US" dirty="0"/>
              <a:t>    public static void main(String[] </a:t>
            </a:r>
            <a:r>
              <a:rPr lang="en-US" dirty="0" err="1"/>
              <a:t>args</a:t>
            </a:r>
            <a:r>
              <a:rPr lang="en-US" dirty="0"/>
              <a:t>) {</a:t>
            </a:r>
          </a:p>
          <a:p>
            <a:pPr marL="0" indent="0" algn="l" rtl="0">
              <a:buNone/>
            </a:pPr>
            <a:r>
              <a:rPr lang="en-US" dirty="0"/>
              <a:t>        Pupil pupil1 = new Pupil("or",2004);</a:t>
            </a:r>
          </a:p>
          <a:p>
            <a:pPr marL="0" indent="0" algn="l" rtl="0">
              <a:buNone/>
            </a:pPr>
            <a:r>
              <a:rPr lang="en-US" dirty="0"/>
              <a:t>        Pupil pupil2 = new Pupil("ron",2005);</a:t>
            </a:r>
          </a:p>
          <a:p>
            <a:pPr marL="0" indent="0" algn="l" rtl="0">
              <a:buNone/>
            </a:pPr>
            <a:r>
              <a:rPr lang="en-US" dirty="0"/>
              <a:t>    }</a:t>
            </a:r>
          </a:p>
          <a:p>
            <a:pPr marL="0" indent="0" algn="l" rtl="0">
              <a:buNone/>
            </a:pPr>
            <a:r>
              <a:rPr lang="en-US" dirty="0"/>
              <a:t>}</a:t>
            </a:r>
          </a:p>
          <a:p>
            <a:pPr marL="0" indent="0" algn="r">
              <a:buNone/>
            </a:pPr>
            <a:endParaRPr lang="he-IL" dirty="0"/>
          </a:p>
        </p:txBody>
      </p:sp>
      <p:sp>
        <p:nvSpPr>
          <p:cNvPr id="3" name="כותרת 2">
            <a:extLst>
              <a:ext uri="{FF2B5EF4-FFF2-40B4-BE49-F238E27FC236}">
                <a16:creationId xmlns:a16="http://schemas.microsoft.com/office/drawing/2014/main" id="{767B9E09-169E-4D9D-A183-0512CE9F2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יצירת העצמים</a:t>
            </a: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B7B3A9D4-81CF-44D1-88BA-6E89F0D55504}"/>
              </a:ext>
            </a:extLst>
          </p:cNvPr>
          <p:cNvSpPr txBox="1"/>
          <p:nvPr/>
        </p:nvSpPr>
        <p:spPr>
          <a:xfrm flipH="1">
            <a:off x="515273" y="4444410"/>
            <a:ext cx="12344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pupil1</a:t>
            </a:r>
            <a:endParaRPr lang="he-IL" dirty="0"/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DCFF9286-5259-4781-976E-AF11FE9DAAB6}"/>
              </a:ext>
            </a:extLst>
          </p:cNvPr>
          <p:cNvSpPr txBox="1"/>
          <p:nvPr/>
        </p:nvSpPr>
        <p:spPr>
          <a:xfrm flipH="1">
            <a:off x="3719217" y="4458956"/>
            <a:ext cx="12344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pupil2</a:t>
            </a:r>
            <a:endParaRPr lang="he-IL" dirty="0"/>
          </a:p>
        </p:txBody>
      </p:sp>
      <p:graphicFrame>
        <p:nvGraphicFramePr>
          <p:cNvPr id="8" name="טבלה 6">
            <a:extLst>
              <a:ext uri="{FF2B5EF4-FFF2-40B4-BE49-F238E27FC236}">
                <a16:creationId xmlns:a16="http://schemas.microsoft.com/office/drawing/2014/main" id="{BE2D8D19-C163-4BB5-9427-369CE45003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105696"/>
              </p:ext>
            </p:extLst>
          </p:nvPr>
        </p:nvGraphicFramePr>
        <p:xfrm>
          <a:off x="430743" y="5337977"/>
          <a:ext cx="2184334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54380">
                  <a:extLst>
                    <a:ext uri="{9D8B030D-6E8A-4147-A177-3AD203B41FA5}">
                      <a16:colId xmlns:a16="http://schemas.microsoft.com/office/drawing/2014/main" val="154094276"/>
                    </a:ext>
                  </a:extLst>
                </a:gridCol>
                <a:gridCol w="1429954">
                  <a:extLst>
                    <a:ext uri="{9D8B030D-6E8A-4147-A177-3AD203B41FA5}">
                      <a16:colId xmlns:a16="http://schemas.microsoft.com/office/drawing/2014/main" val="3422843841"/>
                    </a:ext>
                  </a:extLst>
                </a:gridCol>
              </a:tblGrid>
              <a:tr h="292949"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or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name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733147"/>
                  </a:ext>
                </a:extLst>
              </a:tr>
              <a:tr h="292949"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2004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YearOfBirth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3764363"/>
                  </a:ext>
                </a:extLst>
              </a:tr>
            </a:tbl>
          </a:graphicData>
        </a:graphic>
      </p:graphicFrame>
      <p:graphicFrame>
        <p:nvGraphicFramePr>
          <p:cNvPr id="9" name="טבלה 6">
            <a:extLst>
              <a:ext uri="{FF2B5EF4-FFF2-40B4-BE49-F238E27FC236}">
                <a16:creationId xmlns:a16="http://schemas.microsoft.com/office/drawing/2014/main" id="{2AB6CA7E-69BD-48F4-B302-7C52C6D625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1539860"/>
              </p:ext>
            </p:extLst>
          </p:nvPr>
        </p:nvGraphicFramePr>
        <p:xfrm>
          <a:off x="3259001" y="5337977"/>
          <a:ext cx="2538269" cy="731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54380">
                  <a:extLst>
                    <a:ext uri="{9D8B030D-6E8A-4147-A177-3AD203B41FA5}">
                      <a16:colId xmlns:a16="http://schemas.microsoft.com/office/drawing/2014/main" val="154094276"/>
                    </a:ext>
                  </a:extLst>
                </a:gridCol>
                <a:gridCol w="1783889">
                  <a:extLst>
                    <a:ext uri="{9D8B030D-6E8A-4147-A177-3AD203B41FA5}">
                      <a16:colId xmlns:a16="http://schemas.microsoft.com/office/drawing/2014/main" val="3422843841"/>
                    </a:ext>
                  </a:extLst>
                </a:gridCol>
              </a:tblGrid>
              <a:tr h="292949">
                <a:tc>
                  <a:txBody>
                    <a:bodyPr/>
                    <a:lstStyle/>
                    <a:p>
                      <a:pPr rtl="1"/>
                      <a:r>
                        <a:rPr lang="en-US" dirty="0" err="1"/>
                        <a:t>ron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name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733147"/>
                  </a:ext>
                </a:extLst>
              </a:tr>
              <a:tr h="292949"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2005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YearOfBirth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3764363"/>
                  </a:ext>
                </a:extLst>
              </a:tr>
            </a:tbl>
          </a:graphicData>
        </a:graphic>
      </p:graphicFrame>
      <p:cxnSp>
        <p:nvCxnSpPr>
          <p:cNvPr id="11" name="מחבר חץ ישר 10">
            <a:extLst>
              <a:ext uri="{FF2B5EF4-FFF2-40B4-BE49-F238E27FC236}">
                <a16:creationId xmlns:a16="http://schemas.microsoft.com/office/drawing/2014/main" id="{26D4FECD-B9F2-4037-8341-0EEDF8CC6095}"/>
              </a:ext>
            </a:extLst>
          </p:cNvPr>
          <p:cNvCxnSpPr/>
          <p:nvPr/>
        </p:nvCxnSpPr>
        <p:spPr>
          <a:xfrm>
            <a:off x="1318437" y="4954772"/>
            <a:ext cx="127591" cy="2299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מחבר חץ ישר 12">
            <a:extLst>
              <a:ext uri="{FF2B5EF4-FFF2-40B4-BE49-F238E27FC236}">
                <a16:creationId xmlns:a16="http://schemas.microsoft.com/office/drawing/2014/main" id="{FDDF70B0-B1C8-4DCC-80A2-F8353B33CFE2}"/>
              </a:ext>
            </a:extLst>
          </p:cNvPr>
          <p:cNvCxnSpPr>
            <a:cxnSpLocks/>
          </p:cNvCxnSpPr>
          <p:nvPr/>
        </p:nvCxnSpPr>
        <p:spPr>
          <a:xfrm>
            <a:off x="4312873" y="4789337"/>
            <a:ext cx="594003" cy="548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966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AB8F1852-6CDE-4E26-B9EB-B38A0ED3DDA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he-IL" dirty="0"/>
              <a:t>אפשר להצהיר על תכונה סטטית. תכונה כזו לא תוצר לכל עצם בנפרד, אלא תהיה שייכת למחלקה עצמה. </a:t>
            </a:r>
          </a:p>
          <a:p>
            <a:r>
              <a:rPr lang="he-IL"/>
              <a:t>דוגמא לשימוש: </a:t>
            </a:r>
            <a:r>
              <a:rPr lang="he-IL" dirty="0"/>
              <a:t>נרצה לדעת את מספר המופעים מטיפוס המחלקה </a:t>
            </a:r>
            <a:r>
              <a:rPr lang="en-US" dirty="0"/>
              <a:t>Pupil</a:t>
            </a:r>
            <a:r>
              <a:rPr lang="he-IL" dirty="0"/>
              <a:t>.</a:t>
            </a:r>
          </a:p>
          <a:p>
            <a:r>
              <a:rPr lang="he-IL" dirty="0"/>
              <a:t>נוסיף תכונה סטטית </a:t>
            </a:r>
            <a:r>
              <a:rPr lang="en-US" dirty="0"/>
              <a:t>counter</a:t>
            </a:r>
            <a:r>
              <a:rPr lang="he-IL" dirty="0"/>
              <a:t>, נאפס אותה ובכל בנאי של המחלקה נגדיל את </a:t>
            </a:r>
            <a:r>
              <a:rPr lang="en-US" dirty="0"/>
              <a:t>counter</a:t>
            </a:r>
            <a:r>
              <a:rPr lang="he-IL" dirty="0"/>
              <a:t> באחד כי נוצר תלמיד חדש.</a:t>
            </a:r>
          </a:p>
          <a:p>
            <a:r>
              <a:rPr lang="he-IL" dirty="0"/>
              <a:t>בכדי לקבל את הערך של תכונה סטטית דרושה פעולה סטטית.</a:t>
            </a:r>
          </a:p>
        </p:txBody>
      </p:sp>
      <p:sp>
        <p:nvSpPr>
          <p:cNvPr id="3" name="כותרת 2">
            <a:extLst>
              <a:ext uri="{FF2B5EF4-FFF2-40B4-BE49-F238E27FC236}">
                <a16:creationId xmlns:a16="http://schemas.microsoft.com/office/drawing/2014/main" id="{43B1B9E9-3638-4EF3-B968-F916620B9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תכונה סטטית</a:t>
            </a:r>
          </a:p>
        </p:txBody>
      </p:sp>
    </p:spTree>
    <p:extLst>
      <p:ext uri="{BB962C8B-B14F-4D97-AF65-F5344CB8AC3E}">
        <p14:creationId xmlns:p14="http://schemas.microsoft.com/office/powerpoint/2010/main" val="982842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E27A50EA-11AE-4BF5-8A20-324CA2EF99F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he-IL" dirty="0"/>
              <a:t>מחלקה קניות , שער דולר.</a:t>
            </a:r>
          </a:p>
          <a:p>
            <a:r>
              <a:rPr lang="he-IL" dirty="0"/>
              <a:t>מחלקת עובד ושכר מינימום במשק.</a:t>
            </a:r>
          </a:p>
          <a:p>
            <a:r>
              <a:rPr lang="he-IL" dirty="0"/>
              <a:t>מחלקה לאחווה בצופים ושם המדריך.</a:t>
            </a:r>
          </a:p>
          <a:p>
            <a:r>
              <a:rPr lang="he-IL" dirty="0"/>
              <a:t>מחלקה לתלמיד בקבוצת מדעי המחשב ושם המורה.</a:t>
            </a:r>
          </a:p>
        </p:txBody>
      </p:sp>
      <p:sp>
        <p:nvSpPr>
          <p:cNvPr id="3" name="כותרת 2">
            <a:extLst>
              <a:ext uri="{FF2B5EF4-FFF2-40B4-BE49-F238E27FC236}">
                <a16:creationId xmlns:a16="http://schemas.microsoft.com/office/drawing/2014/main" id="{F5BF0E64-4D2B-4F47-91A2-5DB518335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דוגמאות נוספות לתכונה סטטית</a:t>
            </a:r>
          </a:p>
        </p:txBody>
      </p:sp>
    </p:spTree>
    <p:extLst>
      <p:ext uri="{BB962C8B-B14F-4D97-AF65-F5344CB8AC3E}">
        <p14:creationId xmlns:p14="http://schemas.microsoft.com/office/powerpoint/2010/main" val="2305523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ובקוד: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CED9733-0A36-407F-9494-8B8D744E45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22663" y="1087206"/>
            <a:ext cx="11161453" cy="3522187"/>
          </a:xfrm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2000" dirty="0"/>
              <a:t>public class Pupil {</a:t>
            </a:r>
          </a:p>
          <a:p>
            <a:pPr marL="0" indent="0" algn="l" rtl="0">
              <a:buNone/>
            </a:pPr>
            <a:r>
              <a:rPr lang="en-US" sz="2000" dirty="0"/>
              <a:t>    private String name;</a:t>
            </a:r>
          </a:p>
          <a:p>
            <a:pPr marL="0" indent="0" algn="l" rtl="0">
              <a:buNone/>
            </a:pPr>
            <a:r>
              <a:rPr lang="en-US" sz="2000" dirty="0"/>
              <a:t>    private int </a:t>
            </a:r>
            <a:r>
              <a:rPr lang="en-US" sz="2000" dirty="0" err="1"/>
              <a:t>YearOfBirth</a:t>
            </a:r>
            <a:r>
              <a:rPr lang="en-US" sz="2000" dirty="0"/>
              <a:t>;</a:t>
            </a:r>
          </a:p>
          <a:p>
            <a:pPr marL="0" indent="0" algn="l" rtl="0">
              <a:buNone/>
            </a:pPr>
            <a:r>
              <a:rPr lang="en-US" sz="2000" dirty="0">
                <a:solidFill>
                  <a:srgbClr val="FF0000"/>
                </a:solidFill>
              </a:rPr>
              <a:t>    private static int counter = 0;</a:t>
            </a:r>
          </a:p>
          <a:p>
            <a:pPr marL="0" indent="0" algn="l" rtl="0">
              <a:buNone/>
            </a:pPr>
            <a:r>
              <a:rPr lang="en-US" sz="2000" dirty="0"/>
              <a:t>    public </a:t>
            </a:r>
            <a:r>
              <a:rPr lang="en-US" sz="2000" dirty="0">
                <a:solidFill>
                  <a:srgbClr val="FF0000"/>
                </a:solidFill>
              </a:rPr>
              <a:t>static</a:t>
            </a:r>
            <a:r>
              <a:rPr lang="en-US" sz="2000" dirty="0"/>
              <a:t> int </a:t>
            </a:r>
            <a:r>
              <a:rPr lang="en-US" sz="2000" dirty="0" err="1"/>
              <a:t>getCounter</a:t>
            </a:r>
            <a:r>
              <a:rPr lang="en-US" sz="2000" dirty="0"/>
              <a:t>() {</a:t>
            </a:r>
          </a:p>
          <a:p>
            <a:pPr marL="0" indent="0" algn="l" rtl="0">
              <a:buNone/>
            </a:pPr>
            <a:r>
              <a:rPr lang="en-US" sz="2000" dirty="0"/>
              <a:t>        return counter;</a:t>
            </a:r>
          </a:p>
          <a:p>
            <a:pPr marL="0" indent="0" algn="l" rtl="0">
              <a:buNone/>
            </a:pPr>
            <a:r>
              <a:rPr lang="en-US" sz="2000" dirty="0"/>
              <a:t>    }</a:t>
            </a:r>
          </a:p>
          <a:p>
            <a:pPr marL="0" indent="0" algn="l" rtl="0">
              <a:buNone/>
            </a:pPr>
            <a:r>
              <a:rPr lang="en-US" sz="2000" dirty="0"/>
              <a:t>    public Pupil(String name, int </a:t>
            </a:r>
            <a:r>
              <a:rPr lang="en-US" sz="2000" dirty="0" err="1"/>
              <a:t>yearOfBirth</a:t>
            </a:r>
            <a:r>
              <a:rPr lang="en-US" sz="2000" dirty="0"/>
              <a:t>) {</a:t>
            </a:r>
          </a:p>
          <a:p>
            <a:pPr marL="0" indent="0" algn="l" rtl="0">
              <a:buNone/>
            </a:pPr>
            <a:r>
              <a:rPr lang="en-US" sz="2000" dirty="0"/>
              <a:t>        this.name = name;</a:t>
            </a:r>
          </a:p>
          <a:p>
            <a:pPr marL="0" indent="0" algn="l" rtl="0">
              <a:buNone/>
            </a:pPr>
            <a:r>
              <a:rPr lang="en-US" sz="2000" dirty="0"/>
              <a:t>        </a:t>
            </a:r>
            <a:r>
              <a:rPr lang="en-US" sz="2000" dirty="0" err="1"/>
              <a:t>this.YearOfBirth</a:t>
            </a:r>
            <a:r>
              <a:rPr lang="en-US" sz="2000" dirty="0"/>
              <a:t> = </a:t>
            </a:r>
            <a:r>
              <a:rPr lang="en-US" sz="2000" dirty="0" err="1"/>
              <a:t>yearOfBirth</a:t>
            </a:r>
            <a:r>
              <a:rPr lang="en-US" sz="2000" dirty="0"/>
              <a:t>;</a:t>
            </a:r>
          </a:p>
          <a:p>
            <a:pPr marL="0" indent="0" algn="l" rtl="0">
              <a:buNone/>
            </a:pPr>
            <a:r>
              <a:rPr lang="en-US" sz="2000" dirty="0">
                <a:solidFill>
                  <a:srgbClr val="FF0000"/>
                </a:solidFill>
              </a:rPr>
              <a:t>        counter++;</a:t>
            </a:r>
          </a:p>
          <a:p>
            <a:pPr marL="0" indent="0" algn="l" rtl="0">
              <a:buNone/>
            </a:pPr>
            <a:r>
              <a:rPr lang="en-US" sz="2000" dirty="0"/>
              <a:t>    }</a:t>
            </a:r>
          </a:p>
          <a:p>
            <a:pPr marL="0" indent="0" algn="l" rtl="0">
              <a:buNone/>
            </a:pPr>
            <a:r>
              <a:rPr lang="en-US" sz="2000" dirty="0"/>
              <a:t>}</a:t>
            </a:r>
          </a:p>
          <a:p>
            <a:pPr marL="0" indent="0" algn="l" rtl="0">
              <a:buNone/>
            </a:pPr>
            <a:endParaRPr lang="he-IL" sz="2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3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9228C1D-A17F-43C3-894B-39D305E93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פנייה לתכונה סטטית מחוץ למחלקה</a:t>
            </a:r>
          </a:p>
        </p:txBody>
      </p:sp>
      <p:sp>
        <p:nvSpPr>
          <p:cNvPr id="9" name="מציין מיקום תוכן 8">
            <a:extLst>
              <a:ext uri="{FF2B5EF4-FFF2-40B4-BE49-F238E27FC236}">
                <a16:creationId xmlns:a16="http://schemas.microsoft.com/office/drawing/2014/main" id="{976EFD1C-2C83-406B-A4FA-8AEE22957B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910442" y="1667906"/>
            <a:ext cx="6498268" cy="3522187"/>
          </a:xfrm>
        </p:spPr>
        <p:txBody>
          <a:bodyPr>
            <a:normAutofit fontScale="85000" lnSpcReduction="20000"/>
          </a:bodyPr>
          <a:lstStyle/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public class Main1 {                 </a:t>
            </a:r>
          </a:p>
          <a:p>
            <a:pPr marL="0" indent="0" algn="l" rtl="0">
              <a:buNone/>
            </a:pPr>
            <a:r>
              <a:rPr lang="en-US" dirty="0"/>
              <a:t>    public static void main(String[] </a:t>
            </a:r>
            <a:r>
              <a:rPr lang="en-US" dirty="0" err="1"/>
              <a:t>args</a:t>
            </a:r>
            <a:r>
              <a:rPr lang="en-US" dirty="0"/>
              <a:t>) {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        Pupil pupil1 = new Pupil("or",2004);</a:t>
            </a:r>
          </a:p>
          <a:p>
            <a:pPr marL="0" indent="0" algn="l" rtl="0">
              <a:buNone/>
            </a:pPr>
            <a:r>
              <a:rPr lang="en-US" dirty="0"/>
              <a:t>        Pupil pupil2 = new Pupil("ron",2005);</a:t>
            </a:r>
          </a:p>
          <a:p>
            <a:pPr marL="0" indent="0" algn="l" rtl="0">
              <a:buNone/>
            </a:pPr>
            <a:r>
              <a:rPr lang="en-US" dirty="0"/>
              <a:t>        int </a:t>
            </a:r>
            <a:r>
              <a:rPr lang="en-US" dirty="0" err="1"/>
              <a:t>counterPupil</a:t>
            </a:r>
            <a:r>
              <a:rPr lang="en-US" dirty="0"/>
              <a:t> = </a:t>
            </a:r>
            <a:r>
              <a:rPr lang="en-US" dirty="0" err="1">
                <a:solidFill>
                  <a:srgbClr val="FF0000"/>
                </a:solidFill>
              </a:rPr>
              <a:t>Pupil</a:t>
            </a:r>
            <a:r>
              <a:rPr lang="en-US" dirty="0" err="1"/>
              <a:t>.</a:t>
            </a:r>
            <a:r>
              <a:rPr lang="en-US" dirty="0" err="1">
                <a:solidFill>
                  <a:srgbClr val="FF0000"/>
                </a:solidFill>
              </a:rPr>
              <a:t>getCounter</a:t>
            </a:r>
            <a:r>
              <a:rPr lang="en-US" dirty="0">
                <a:solidFill>
                  <a:srgbClr val="FF0000"/>
                </a:solidFill>
              </a:rPr>
              <a:t>();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counterPupil</a:t>
            </a:r>
            <a:r>
              <a:rPr lang="en-US" dirty="0"/>
              <a:t>);</a:t>
            </a:r>
          </a:p>
          <a:p>
            <a:pPr marL="0" indent="0" algn="l" rtl="0">
              <a:buNone/>
            </a:pPr>
            <a:r>
              <a:rPr lang="en-US" dirty="0"/>
              <a:t>    }</a:t>
            </a:r>
          </a:p>
          <a:p>
            <a:pPr marL="0" indent="0" algn="l" rtl="0">
              <a:buNone/>
            </a:pPr>
            <a:r>
              <a:rPr lang="en-US" dirty="0"/>
              <a:t>}</a:t>
            </a:r>
          </a:p>
          <a:p>
            <a:pPr marL="0" indent="0" algn="l" rtl="0">
              <a:buNone/>
            </a:pPr>
            <a:endParaRPr lang="he-IL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C5010A-4B39-4535-97DF-DB76E0AEEB00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8E4D5B-70D1-46DA-B73C-14E96BB31427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1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611178C6-DDDE-42AE-B94F-4472A9CABCCC}"/>
              </a:ext>
            </a:extLst>
          </p:cNvPr>
          <p:cNvSpPr txBox="1"/>
          <p:nvPr/>
        </p:nvSpPr>
        <p:spPr>
          <a:xfrm>
            <a:off x="7795967" y="2102177"/>
            <a:ext cx="2930322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למחלקה שבה ה </a:t>
            </a:r>
            <a:r>
              <a:rPr lang="en-US" dirty="0"/>
              <a:t>main </a:t>
            </a:r>
          </a:p>
          <a:p>
            <a:r>
              <a:rPr lang="he-IL" dirty="0"/>
              <a:t>מקובל גם לקרוא </a:t>
            </a:r>
            <a:r>
              <a:rPr lang="en-US" dirty="0"/>
              <a:t>Test</a:t>
            </a:r>
          </a:p>
          <a:p>
            <a:endParaRPr lang="he-IL" dirty="0"/>
          </a:p>
          <a:p>
            <a:r>
              <a:rPr lang="he-IL" dirty="0"/>
              <a:t>ניתן לזמן את הפעולה הסטטית גם על עצם מטיפוס המחלקה אך פחות מקובל.</a:t>
            </a:r>
          </a:p>
        </p:txBody>
      </p:sp>
    </p:spTree>
    <p:extLst>
      <p:ext uri="{BB962C8B-B14F-4D97-AF65-F5344CB8AC3E}">
        <p14:creationId xmlns:p14="http://schemas.microsoft.com/office/powerpoint/2010/main" val="1162881620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מערכת שידורים">
      <a:dk1>
        <a:srgbClr val="002060"/>
      </a:dk1>
      <a:lt1>
        <a:sysClr val="window" lastClr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התאמה אישית 3">
      <a:majorFont>
        <a:latin typeface="Varela Round"/>
        <a:ea typeface=""/>
        <a:cs typeface="Varela Round"/>
      </a:majorFont>
      <a:minorFont>
        <a:latin typeface="Varela Round"/>
        <a:ea typeface=""/>
        <a:cs typeface="Varela Round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8154</TotalTime>
  <Words>2646</Words>
  <Application>Microsoft Macintosh PowerPoint</Application>
  <PresentationFormat>Widescreen</PresentationFormat>
  <Paragraphs>366</Paragraphs>
  <Slides>34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Calibri</vt:lpstr>
      <vt:lpstr>Varela Round</vt:lpstr>
      <vt:lpstr>ערכת נושא Office</vt:lpstr>
      <vt:lpstr>מערכת שידורים לאומית</vt:lpstr>
      <vt:lpstr>מחלקות ועצמים</vt:lpstr>
      <vt:lpstr>מה נלמד היום </vt:lpstr>
      <vt:lpstr>תכונה סטטית</vt:lpstr>
      <vt:lpstr>יצירת העצמים</vt:lpstr>
      <vt:lpstr>תכונה סטטית</vt:lpstr>
      <vt:lpstr>דוגמאות נוספות לתכונה סטטית</vt:lpstr>
      <vt:lpstr>ובקוד:</vt:lpstr>
      <vt:lpstr>פנייה לתכונה סטטית מחוץ למחלקה</vt:lpstr>
      <vt:lpstr>מערך כתכונה</vt:lpstr>
      <vt:lpstr>הקוד</vt:lpstr>
      <vt:lpstr>פעולה במחלקה המחזירה את מספר הפסילות</vt:lpstr>
      <vt:lpstr>פעולה המעדכנת קפיצה פסולה</vt:lpstr>
      <vt:lpstr>פעולה המעדכנת קפיצה חוקית</vt:lpstr>
      <vt:lpstr>יצירת עצמים והכנסת נתונים:</vt:lpstr>
      <vt:lpstr>הדפסת תכונות העצם באופן שונה</vt:lpstr>
      <vt:lpstr>מערכת שידורים לאומית</vt:lpstr>
      <vt:lpstr>מה נלמד היום </vt:lpstr>
      <vt:lpstr>ריבוע</vt:lpstr>
      <vt:lpstr>המחלקה Point, הוגדרו בה get ו set </vt:lpstr>
      <vt:lpstr>פעולה בונה מעתיקה במחלקה Point</vt:lpstr>
      <vt:lpstr>מדוע חשובה הפעולה הבונה המעתיקה?</vt:lpstr>
      <vt:lpstr>המחלקה ריבוע Squre</vt:lpstr>
      <vt:lpstr>אורך הריבוע והיקפו</vt:lpstr>
      <vt:lpstr>מחוץ למחלקה</vt:lpstr>
      <vt:lpstr>מחלקה משולש Triangle</vt:lpstr>
      <vt:lpstr>ניצור עצם  משולש ונדפיס היקפו</vt:lpstr>
      <vt:lpstr>PowerPoint Presentation</vt:lpstr>
      <vt:lpstr>ופעולות פנימיות במשולש</vt:lpstr>
      <vt:lpstr>פעולה פנימית להיקף ושטח(נוסחת הרון)</vt:lpstr>
      <vt:lpstr>וב main</vt:lpstr>
      <vt:lpstr>מה למדנו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Yuval Yadai</cp:lastModifiedBy>
  <cp:revision>184</cp:revision>
  <dcterms:created xsi:type="dcterms:W3CDTF">2020-03-15T19:13:03Z</dcterms:created>
  <dcterms:modified xsi:type="dcterms:W3CDTF">2020-08-16T16:45:30Z</dcterms:modified>
</cp:coreProperties>
</file>