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6"/>
  </p:notesMasterIdLst>
  <p:sldIdLst>
    <p:sldId id="257" r:id="rId2"/>
    <p:sldId id="262" r:id="rId3"/>
    <p:sldId id="263" r:id="rId4"/>
    <p:sldId id="307" r:id="rId5"/>
    <p:sldId id="310" r:id="rId6"/>
    <p:sldId id="309" r:id="rId7"/>
    <p:sldId id="317" r:id="rId8"/>
    <p:sldId id="302" r:id="rId9"/>
    <p:sldId id="301" r:id="rId10"/>
    <p:sldId id="308" r:id="rId11"/>
    <p:sldId id="311" r:id="rId12"/>
    <p:sldId id="316" r:id="rId13"/>
    <p:sldId id="312" r:id="rId14"/>
    <p:sldId id="313" r:id="rId15"/>
    <p:sldId id="314" r:id="rId16"/>
    <p:sldId id="315" r:id="rId17"/>
    <p:sldId id="318" r:id="rId18"/>
    <p:sldId id="320" r:id="rId19"/>
    <p:sldId id="321" r:id="rId20"/>
    <p:sldId id="322" r:id="rId21"/>
    <p:sldId id="323" r:id="rId22"/>
    <p:sldId id="330" r:id="rId23"/>
    <p:sldId id="324" r:id="rId24"/>
    <p:sldId id="325" r:id="rId25"/>
    <p:sldId id="326" r:id="rId26"/>
    <p:sldId id="327" r:id="rId27"/>
    <p:sldId id="328" r:id="rId28"/>
    <p:sldId id="331" r:id="rId29"/>
    <p:sldId id="332" r:id="rId30"/>
    <p:sldId id="333" r:id="rId31"/>
    <p:sldId id="334" r:id="rId32"/>
    <p:sldId id="335" r:id="rId33"/>
    <p:sldId id="336" r:id="rId34"/>
    <p:sldId id="291" r:id="rId3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 autoAdjust="0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68" y="1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394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DF83E7-A828-4E18-9E21-DA925548D1ED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1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4" r:id="rId3"/>
    <p:sldLayoutId id="2147483675" r:id="rId4"/>
    <p:sldLayoutId id="2147483650" r:id="rId5"/>
    <p:sldLayoutId id="2147483676" r:id="rId6"/>
    <p:sldLayoutId id="2147483653" r:id="rId7"/>
    <p:sldLayoutId id="2147483666" r:id="rId8"/>
    <p:sldLayoutId id="2147483677" r:id="rId9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מערך כתכונה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7C47893-A44E-4AEA-BBD4-A2E8BE827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4585" y="1567973"/>
            <a:ext cx="11161453" cy="3522187"/>
          </a:xfrm>
        </p:spPr>
        <p:txBody>
          <a:bodyPr/>
          <a:lstStyle/>
          <a:p>
            <a:r>
              <a:rPr lang="he-IL" dirty="0"/>
              <a:t>נעזור לנהל את קפיצות הרוחק באולימפיאדה, לכל קופץ מותר לקפוץ  עד שש קפיצות, אם קפיצתו נפסלה נרשום 1- בקפיצה זו.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4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טבלה 5">
            <a:extLst>
              <a:ext uri="{FF2B5EF4-FFF2-40B4-BE49-F238E27FC236}">
                <a16:creationId xmlns:a16="http://schemas.microsoft.com/office/drawing/2014/main" id="{3CD025A9-423C-43CF-B33F-3E88BF2C1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877130"/>
              </p:ext>
            </p:extLst>
          </p:nvPr>
        </p:nvGraphicFramePr>
        <p:xfrm>
          <a:off x="2262433" y="2501900"/>
          <a:ext cx="7726878" cy="26747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861888">
                  <a:extLst>
                    <a:ext uri="{9D8B030D-6E8A-4147-A177-3AD203B41FA5}">
                      <a16:colId xmlns:a16="http://schemas.microsoft.com/office/drawing/2014/main" val="2284110586"/>
                    </a:ext>
                  </a:extLst>
                </a:gridCol>
                <a:gridCol w="3864990">
                  <a:extLst>
                    <a:ext uri="{9D8B030D-6E8A-4147-A177-3AD203B41FA5}">
                      <a16:colId xmlns:a16="http://schemas.microsoft.com/office/drawing/2014/main" val="3042727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מחלקת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Class LongJumper</a:t>
                      </a:r>
                    </a:p>
                    <a:p>
                      <a:pPr algn="l" rtl="0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10336"/>
                  </a:ext>
                </a:extLst>
              </a:tr>
              <a:tr h="383645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שם הקופץ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private String name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365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שיא אישי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private double </a:t>
                      </a:r>
                      <a:r>
                        <a:rPr lang="en-US" dirty="0" err="1"/>
                        <a:t>bestRecord</a:t>
                      </a:r>
                      <a:r>
                        <a:rPr lang="en-US" dirty="0"/>
                        <a:t>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42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מערך בן 6 מקומות שישמור</a:t>
                      </a:r>
                      <a:r>
                        <a:rPr lang="en-US" dirty="0"/>
                        <a:t> </a:t>
                      </a:r>
                      <a:r>
                        <a:rPr lang="he-IL" dirty="0"/>
                        <a:t> את התוצאות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 private double[] marks;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70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מספר הקפיצות שקפץ עד כה בתחרות זו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 private int </a:t>
                      </a:r>
                      <a:r>
                        <a:rPr lang="en-US" dirty="0" err="1"/>
                        <a:t>numberOfJumps</a:t>
                      </a:r>
                      <a:r>
                        <a:rPr lang="en-US" dirty="0"/>
                        <a:t> ;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246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791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14F1266-7CFB-45A4-A70D-8E6133656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הקוד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E589A25-BB0F-4E69-92DB-0537777D8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51323" y="1216059"/>
            <a:ext cx="11161453" cy="4798244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dirty="0"/>
              <a:t>public class LongJumper {</a:t>
            </a:r>
          </a:p>
          <a:p>
            <a:pPr marL="0" indent="0" algn="l" rtl="0">
              <a:buNone/>
            </a:pPr>
            <a:r>
              <a:rPr lang="en-US" dirty="0"/>
              <a:t>    private String name;//</a:t>
            </a:r>
            <a:r>
              <a:rPr lang="he-IL" dirty="0"/>
              <a:t>שם פרטי ושם משפחה כל שם מתחיל באות גדולה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double </a:t>
            </a:r>
            <a:r>
              <a:rPr lang="en-US" dirty="0" err="1"/>
              <a:t>bestRecord</a:t>
            </a:r>
            <a:r>
              <a:rPr lang="en-US" dirty="0"/>
              <a:t>;//</a:t>
            </a:r>
            <a:r>
              <a:rPr lang="he-IL" dirty="0"/>
              <a:t>שיא אישי עד תחרות זו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double[] marks;//</a:t>
            </a:r>
            <a:r>
              <a:rPr lang="he-IL" dirty="0"/>
              <a:t>מערך שישמור את מרחקי הקפיצות בתחרות זו 0-אין קפיצה, 1- פסילה 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private int </a:t>
            </a:r>
            <a:r>
              <a:rPr lang="en-US" dirty="0" err="1"/>
              <a:t>numberOfJumps</a:t>
            </a:r>
            <a:r>
              <a:rPr lang="en-US" dirty="0"/>
              <a:t>;//</a:t>
            </a:r>
            <a:r>
              <a:rPr lang="he-IL" dirty="0"/>
              <a:t>בעזרת תכונה זו נדע כמה איברים אמיתיים יש במערך, כמה קפיצות בוצעו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LongJumper(String name ) {</a:t>
            </a:r>
          </a:p>
          <a:p>
            <a:pPr marL="0" indent="0" algn="l" rtl="0">
              <a:buNone/>
            </a:pPr>
            <a:r>
              <a:rPr lang="en-US" dirty="0"/>
              <a:t>        this.name = name;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this.numberOfJumps</a:t>
            </a:r>
            <a:r>
              <a:rPr lang="en-US" dirty="0"/>
              <a:t> =0; 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this.marks</a:t>
            </a:r>
            <a:r>
              <a:rPr lang="en-US" dirty="0"/>
              <a:t> = new double[6];</a:t>
            </a:r>
          </a:p>
          <a:p>
            <a:pPr marL="0" indent="0" algn="l" rtl="0">
              <a:buNone/>
            </a:pPr>
            <a:r>
              <a:rPr lang="en-US" dirty="0"/>
              <a:t>        for 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marks.length</a:t>
            </a:r>
            <a:r>
              <a:rPr lang="en-US" dirty="0"/>
              <a:t> 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 algn="l" rtl="0">
              <a:buNone/>
            </a:pPr>
            <a:r>
              <a:rPr lang="en-US" dirty="0"/>
              <a:t>            marks[</a:t>
            </a:r>
            <a:r>
              <a:rPr lang="en-US" dirty="0" err="1"/>
              <a:t>i</a:t>
            </a:r>
            <a:r>
              <a:rPr lang="en-US" dirty="0"/>
              <a:t>] = 0;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122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77E75C-D5A9-41A4-A5D9-981276571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19397"/>
            <a:ext cx="9802368" cy="1148575"/>
          </a:xfrm>
        </p:spPr>
        <p:txBody>
          <a:bodyPr/>
          <a:lstStyle/>
          <a:p>
            <a:r>
              <a:rPr lang="he-IL" dirty="0"/>
              <a:t>פעולה במחלקה המחזירה את מספר הפסילות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8CE66EC-5E89-4306-8384-B041D43045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int </a:t>
            </a:r>
            <a:r>
              <a:rPr lang="en-US" dirty="0" err="1"/>
              <a:t>numberInvalidJump</a:t>
            </a:r>
            <a:r>
              <a:rPr lang="en-US" dirty="0"/>
              <a:t>(){</a:t>
            </a:r>
          </a:p>
          <a:p>
            <a:pPr marL="0" indent="0" algn="l" rtl="0">
              <a:buNone/>
            </a:pPr>
            <a:r>
              <a:rPr lang="en-US" dirty="0"/>
              <a:t>     int counter = 0;</a:t>
            </a:r>
          </a:p>
          <a:p>
            <a:pPr marL="0" indent="0" algn="l" rtl="0">
              <a:buNone/>
            </a:pPr>
            <a:r>
              <a:rPr lang="en-US" dirty="0"/>
              <a:t>     for (int </a:t>
            </a:r>
            <a:r>
              <a:rPr lang="en-US" dirty="0" err="1"/>
              <a:t>i</a:t>
            </a:r>
            <a:r>
              <a:rPr lang="en-US" dirty="0"/>
              <a:t>=0; </a:t>
            </a:r>
            <a:r>
              <a:rPr lang="en-US" dirty="0" err="1"/>
              <a:t>i</a:t>
            </a:r>
            <a:r>
              <a:rPr lang="en-US" dirty="0"/>
              <a:t>&lt; </a:t>
            </a:r>
            <a:r>
              <a:rPr lang="en-US" dirty="0" err="1"/>
              <a:t>this.numberOfJumps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 algn="l" rtl="0">
              <a:buNone/>
            </a:pPr>
            <a:r>
              <a:rPr lang="en-US" dirty="0"/>
              <a:t>         if (</a:t>
            </a:r>
            <a:r>
              <a:rPr lang="en-US" dirty="0" err="1"/>
              <a:t>this.marks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== -1)</a:t>
            </a:r>
          </a:p>
          <a:p>
            <a:pPr marL="0" indent="0" algn="l" rtl="0">
              <a:buNone/>
            </a:pPr>
            <a:r>
              <a:rPr lang="en-US" dirty="0"/>
              <a:t>             counter++;</a:t>
            </a:r>
          </a:p>
          <a:p>
            <a:pPr marL="0" indent="0" algn="l" rtl="0">
              <a:buNone/>
            </a:pPr>
            <a:r>
              <a:rPr lang="en-US" dirty="0"/>
              <a:t>     return counter;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54263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A7DC157E-B1A8-4558-B9AF-0DF62039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פעולה המעדכנת קפיצה פסולה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3E7924A3-A9C6-41E2-B2D2-5E4990C20E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 public void </a:t>
            </a:r>
            <a:r>
              <a:rPr lang="en-US" dirty="0" err="1"/>
              <a:t>invalidJump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  if (</a:t>
            </a:r>
            <a:r>
              <a:rPr lang="en-US" dirty="0" err="1"/>
              <a:t>this.numberOfJumps</a:t>
            </a:r>
            <a:r>
              <a:rPr lang="en-US" dirty="0"/>
              <a:t> &lt;6)</a:t>
            </a:r>
          </a:p>
          <a:p>
            <a:pPr marL="0" indent="0" algn="l" rtl="0">
              <a:buNone/>
            </a:pPr>
            <a:r>
              <a:rPr lang="en-US" dirty="0"/>
              <a:t>        {</a:t>
            </a:r>
          </a:p>
          <a:p>
            <a:pPr marL="0" indent="0" algn="l" rtl="0">
              <a:buNone/>
            </a:pPr>
            <a:r>
              <a:rPr lang="en-US" dirty="0"/>
              <a:t>            </a:t>
            </a:r>
            <a:r>
              <a:rPr lang="en-US" dirty="0" err="1"/>
              <a:t>this.marks</a:t>
            </a:r>
            <a:r>
              <a:rPr lang="en-US" dirty="0"/>
              <a:t>[</a:t>
            </a:r>
            <a:r>
              <a:rPr lang="en-US" dirty="0" err="1"/>
              <a:t>numberOfJumps</a:t>
            </a:r>
            <a:r>
              <a:rPr lang="en-US" dirty="0"/>
              <a:t>] = -1;</a:t>
            </a:r>
          </a:p>
          <a:p>
            <a:pPr marL="0" indent="0" algn="l" rtl="0">
              <a:buNone/>
            </a:pPr>
            <a:r>
              <a:rPr lang="en-US" dirty="0"/>
              <a:t>            </a:t>
            </a:r>
            <a:r>
              <a:rPr lang="en-US" dirty="0" err="1"/>
              <a:t>this.numberOfJumps</a:t>
            </a:r>
            <a:r>
              <a:rPr lang="en-US" dirty="0"/>
              <a:t>++;</a:t>
            </a:r>
          </a:p>
          <a:p>
            <a:pPr marL="0" indent="0" algn="l" rtl="0">
              <a:buNone/>
            </a:pPr>
            <a:r>
              <a:rPr lang="en-US" dirty="0"/>
              <a:t>        }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28944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6B66CC2-E865-437C-AF81-E68D91F5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פעולה המעדכנת קפיצה חוקית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581AE1C-6D86-4829-9F7E-8E5EFB8EF6E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 public void Jump(double distance)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</a:p>
          <a:p>
            <a:pPr marL="0" indent="0" algn="l" rtl="0">
              <a:buNone/>
            </a:pPr>
            <a:r>
              <a:rPr lang="en-US" dirty="0"/>
              <a:t>        if (</a:t>
            </a:r>
            <a:r>
              <a:rPr lang="en-US" dirty="0" err="1"/>
              <a:t>this.numberOfJumps</a:t>
            </a:r>
            <a:r>
              <a:rPr lang="en-US" dirty="0"/>
              <a:t> &lt;6)</a:t>
            </a:r>
          </a:p>
          <a:p>
            <a:pPr marL="0" indent="0" algn="l" rtl="0">
              <a:buNone/>
            </a:pPr>
            <a:r>
              <a:rPr lang="en-US" dirty="0"/>
              <a:t>        {</a:t>
            </a:r>
          </a:p>
          <a:p>
            <a:pPr marL="0" indent="0" algn="l" rtl="0">
              <a:buNone/>
            </a:pPr>
            <a:r>
              <a:rPr lang="en-US" dirty="0"/>
              <a:t>            </a:t>
            </a:r>
            <a:r>
              <a:rPr lang="en-US" dirty="0" err="1"/>
              <a:t>this.marks</a:t>
            </a:r>
            <a:r>
              <a:rPr lang="en-US" dirty="0"/>
              <a:t>[</a:t>
            </a:r>
            <a:r>
              <a:rPr lang="en-US" dirty="0" err="1"/>
              <a:t>numberOfJumps</a:t>
            </a:r>
            <a:r>
              <a:rPr lang="en-US" dirty="0"/>
              <a:t>] =distance;</a:t>
            </a:r>
          </a:p>
          <a:p>
            <a:pPr marL="0" indent="0" algn="l" rtl="0">
              <a:buNone/>
            </a:pPr>
            <a:r>
              <a:rPr lang="en-US" dirty="0"/>
              <a:t>            </a:t>
            </a:r>
            <a:r>
              <a:rPr lang="en-US" dirty="0" err="1"/>
              <a:t>this.numberOfJumps</a:t>
            </a:r>
            <a:r>
              <a:rPr lang="en-US" dirty="0"/>
              <a:t>++;</a:t>
            </a:r>
          </a:p>
          <a:p>
            <a:pPr marL="0" indent="0" algn="l" rtl="0">
              <a:buNone/>
            </a:pPr>
            <a:r>
              <a:rPr lang="en-US" dirty="0"/>
              <a:t>        }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51532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6B66CC2-E865-437C-AF81-E68D91F5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יצירת עצמים והכנסת נתונים: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581AE1C-6D86-4829-9F7E-8E5EFB8EF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022013"/>
            <a:ext cx="11161453" cy="4813973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public class Main1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    LongJumper athlet1 = new LongJumper("</a:t>
            </a:r>
            <a:r>
              <a:rPr lang="en-US" dirty="0" err="1"/>
              <a:t>MikePowel</a:t>
            </a:r>
            <a:r>
              <a:rPr lang="en-US" dirty="0"/>
              <a:t>");</a:t>
            </a:r>
          </a:p>
          <a:p>
            <a:pPr marL="0" indent="0" algn="l" rtl="0">
              <a:buNone/>
            </a:pPr>
            <a:r>
              <a:rPr lang="en-US" dirty="0"/>
              <a:t>        LongJumper athlet2 = new LongJumper("</a:t>
            </a:r>
            <a:r>
              <a:rPr lang="en-US" dirty="0" err="1"/>
              <a:t>BobBeamon</a:t>
            </a:r>
            <a:r>
              <a:rPr lang="en-US" dirty="0"/>
              <a:t>");</a:t>
            </a:r>
          </a:p>
          <a:p>
            <a:pPr marL="0" indent="0" algn="l" rtl="0">
              <a:buNone/>
            </a:pPr>
            <a:r>
              <a:rPr lang="en-US" dirty="0"/>
              <a:t>        athlet1.jump(8.95);</a:t>
            </a:r>
          </a:p>
          <a:p>
            <a:pPr marL="0" indent="0" algn="l" rtl="0">
              <a:buNone/>
            </a:pPr>
            <a:r>
              <a:rPr lang="en-US" dirty="0"/>
              <a:t>        athlet1.invalidJump();</a:t>
            </a:r>
          </a:p>
          <a:p>
            <a:pPr marL="0" indent="0" algn="l" rtl="0">
              <a:buNone/>
            </a:pPr>
            <a:r>
              <a:rPr lang="en-US" dirty="0"/>
              <a:t>        athlet1.jump(8.61);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(athlet1.getName()+"best record " + athlet1.bestJump() 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5077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CCF683-4723-4433-A909-30136D29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הדפסת תכונות העצם באופן שונה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68AFA8B-C6E4-419C-9A63-CE0E866BC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0178" y="1370010"/>
            <a:ext cx="6679926" cy="3522187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@Override</a:t>
            </a:r>
          </a:p>
          <a:p>
            <a:pPr marL="0" indent="0" algn="l" rtl="0">
              <a:buNone/>
            </a:pPr>
            <a:r>
              <a:rPr lang="en-US" dirty="0"/>
              <a:t>    public String </a:t>
            </a:r>
            <a:r>
              <a:rPr lang="en-US" dirty="0" err="1"/>
              <a:t>toString</a:t>
            </a:r>
            <a:r>
              <a:rPr lang="en-US" dirty="0"/>
              <a:t>() {</a:t>
            </a:r>
          </a:p>
          <a:p>
            <a:pPr marL="0" indent="0" algn="l" rtl="0">
              <a:buNone/>
            </a:pPr>
            <a:r>
              <a:rPr lang="en-US" dirty="0"/>
              <a:t>        return "LongJumper{" +</a:t>
            </a:r>
          </a:p>
          <a:p>
            <a:pPr marL="0" indent="0" algn="l" rtl="0">
              <a:buNone/>
            </a:pPr>
            <a:r>
              <a:rPr lang="en-US" dirty="0"/>
              <a:t>                "name='" + name + '\'' +</a:t>
            </a:r>
          </a:p>
          <a:p>
            <a:pPr marL="0" indent="0" algn="l" rtl="0">
              <a:buNone/>
            </a:pPr>
            <a:r>
              <a:rPr lang="en-US" dirty="0"/>
              <a:t>                ", </a:t>
            </a:r>
            <a:r>
              <a:rPr lang="en-US" dirty="0" err="1"/>
              <a:t>bestRecord</a:t>
            </a:r>
            <a:r>
              <a:rPr lang="en-US" dirty="0"/>
              <a:t>=" + </a:t>
            </a:r>
            <a:r>
              <a:rPr lang="en-US" dirty="0" err="1"/>
              <a:t>bestRecord</a:t>
            </a:r>
            <a:r>
              <a:rPr lang="en-US" dirty="0"/>
              <a:t> +</a:t>
            </a:r>
          </a:p>
          <a:p>
            <a:pPr marL="0" indent="0" algn="l" rtl="0">
              <a:buNone/>
            </a:pPr>
            <a:r>
              <a:rPr lang="en-US" dirty="0"/>
              <a:t>                ", marks=" + </a:t>
            </a:r>
            <a:r>
              <a:rPr lang="en-US" dirty="0" err="1"/>
              <a:t>Arrays.toString</a:t>
            </a:r>
            <a:r>
              <a:rPr lang="en-US" dirty="0"/>
              <a:t>(marks) +</a:t>
            </a:r>
          </a:p>
          <a:p>
            <a:pPr marL="0" indent="0" algn="l" rtl="0">
              <a:buNone/>
            </a:pPr>
            <a:r>
              <a:rPr lang="en-US" dirty="0"/>
              <a:t>                ", </a:t>
            </a:r>
            <a:r>
              <a:rPr lang="en-US" dirty="0" err="1"/>
              <a:t>numberOfJumps</a:t>
            </a:r>
            <a:r>
              <a:rPr lang="en-US" dirty="0"/>
              <a:t>=" + </a:t>
            </a:r>
            <a:r>
              <a:rPr lang="en-US" dirty="0" err="1"/>
              <a:t>numberOfJumps</a:t>
            </a:r>
            <a:r>
              <a:rPr lang="en-US" dirty="0"/>
              <a:t> +</a:t>
            </a:r>
          </a:p>
          <a:p>
            <a:pPr marL="0" indent="0" algn="l" rtl="0">
              <a:buNone/>
            </a:pPr>
            <a:r>
              <a:rPr lang="en-US" dirty="0"/>
              <a:t>                '}';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70A12444-9036-4EF2-A174-A455E8F7D789}"/>
              </a:ext>
            </a:extLst>
          </p:cNvPr>
          <p:cNvSpPr txBox="1"/>
          <p:nvPr/>
        </p:nvSpPr>
        <p:spPr>
          <a:xfrm>
            <a:off x="7720552" y="2667786"/>
            <a:ext cx="4081269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כדי לשרשר את איברי המערך ניתן להשתמש בלולאה העוברת על כל איברי המערך שמולאו. מומלץ להריץ.</a:t>
            </a:r>
          </a:p>
          <a:p>
            <a:endParaRPr lang="he-IL" dirty="0"/>
          </a:p>
          <a:p>
            <a:r>
              <a:rPr lang="he-IL" dirty="0"/>
              <a:t>ניתן להוסיף </a:t>
            </a:r>
            <a:r>
              <a:rPr lang="en-US" dirty="0"/>
              <a:t>this</a:t>
            </a:r>
            <a:r>
              <a:rPr lang="he-IL" dirty="0"/>
              <a:t> לפני כל תכונה.</a:t>
            </a:r>
          </a:p>
        </p:txBody>
      </p:sp>
    </p:spTree>
    <p:extLst>
      <p:ext uri="{BB962C8B-B14F-4D97-AF65-F5344CB8AC3E}">
        <p14:creationId xmlns:p14="http://schemas.microsoft.com/office/powerpoint/2010/main" val="381704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שקופית זו היא חובה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עליכם להתקין את הפונט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Varela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Round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לפני תחילת העבודה.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אם ברצונכם לצפות בהנחיות להתקנת פונט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Varela Round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, תוכלו לעשות זאת בקלות.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צפו בסרטון הבא: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2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3"/>
              </a:rPr>
              <a:t>https://www.youtube.com/watch?v=NN9IgGTwbF0&amp;feature=youtu.be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  <a:hlinkClick r:id="rId4"/>
              </a:rPr>
              <a:t>קישור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 להורדת הפונט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(אשרו את הודעת האבטחה)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1849728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עצם מורכב</a:t>
            </a:r>
          </a:p>
          <a:p>
            <a:pPr marL="0" indent="0">
              <a:buNone/>
            </a:pPr>
            <a:r>
              <a:rPr lang="he-IL" dirty="0">
                <a:sym typeface="Varela Round"/>
              </a:rPr>
              <a:t>תכונה של מחלקה יכולה להיות מטיפוס כלשהו לדוגמא: </a:t>
            </a:r>
            <a:r>
              <a:rPr lang="en-US" dirty="0">
                <a:sym typeface="Varela Round"/>
              </a:rPr>
              <a:t>int, double</a:t>
            </a:r>
            <a:r>
              <a:rPr lang="he-IL" dirty="0">
                <a:sym typeface="Varela Round"/>
              </a:rPr>
              <a:t>.</a:t>
            </a:r>
          </a:p>
          <a:p>
            <a:pPr marL="0" indent="0">
              <a:buNone/>
            </a:pPr>
            <a:r>
              <a:rPr lang="he-IL" dirty="0">
                <a:sym typeface="Varela Round"/>
              </a:rPr>
              <a:t>אם תכונה אחת או יותר של מחלקה היא מטיפוס של מחלקה כלשהי, העצם הנוצר ממחלקה זו נקרא עצם מורכב.</a:t>
            </a:r>
            <a:endParaRPr lang="en-US" dirty="0">
              <a:sym typeface="Varela Round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פרטו בשקופית זו את נושאי הלימוד של השיעור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rtl="0">
              <a:buNone/>
            </a:pPr>
            <a:r>
              <a:rPr lang="he-IL" dirty="0"/>
              <a:t>ריבוע מורכב מארבע נקודות, לכן נגדיר מחלקה נקודה ותכונות הריבוע יהיו 4 נקודות.</a:t>
            </a:r>
          </a:p>
          <a:p>
            <a:pPr marL="0" indent="0" rtl="0">
              <a:buNone/>
            </a:pPr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ריבוע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כדי לשכפל אותה, לחצו עליה 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קליק ימיני 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בתפריט השקופיות בצד ובחרו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</a:t>
            </a: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שכפל שקופית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או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Duplicate Slide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"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(מחקו ריבוע זה לאחר הקריאה)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פריסה 2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(הפריסות שונות זו מזו במיקום תיבות הטקסט וגרפיקת הרקע,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</a:b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Varela Round"/>
              </a:rPr>
              <a:t>ותוכלו לגוון ביניהן)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69C608E5-66C5-47B2-A55F-502AF4CA46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555" y="1758950"/>
            <a:ext cx="9164889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17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696000" y="1338403"/>
            <a:ext cx="10800000" cy="1260000"/>
          </a:xfrm>
        </p:spPr>
        <p:txBody>
          <a:bodyPr/>
          <a:lstStyle/>
          <a:p>
            <a:r>
              <a:rPr lang="he-IL" dirty="0"/>
              <a:t>מחלקות ועצמים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696000" y="2612893"/>
            <a:ext cx="10800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מדעי המחשב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696000" y="3429000"/>
            <a:ext cx="10800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שם המורה: אורנה אברך שטיין</a:t>
            </a:r>
          </a:p>
          <a:p>
            <a:r>
              <a:rPr lang="he-IL" dirty="0">
                <a:sym typeface="Varela Round"/>
              </a:rPr>
              <a:t>שם המורה הבודקת: אירנה </a:t>
            </a:r>
            <a:r>
              <a:rPr lang="he-IL" dirty="0" err="1">
                <a:sym typeface="Varela Round"/>
              </a:rPr>
              <a:t>לבילב</a:t>
            </a:r>
            <a:endParaRPr lang="he-IL" dirty="0">
              <a:sym typeface="Varela Round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7410475-B18E-4E4F-97A7-17660050D84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dirty="0"/>
              <a:t>public class Point {</a:t>
            </a:r>
          </a:p>
          <a:p>
            <a:pPr marL="0" indent="0" algn="l" rtl="0">
              <a:buNone/>
            </a:pPr>
            <a:r>
              <a:rPr lang="en-US" dirty="0"/>
              <a:t>    private double x;</a:t>
            </a:r>
          </a:p>
          <a:p>
            <a:pPr marL="0" indent="0" algn="l" rtl="0">
              <a:buNone/>
            </a:pPr>
            <a:r>
              <a:rPr lang="en-US" dirty="0"/>
              <a:t>    private double y;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Point(double x, double y)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this.x</a:t>
            </a:r>
            <a:r>
              <a:rPr lang="en-US" dirty="0"/>
              <a:t> = x;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this.y</a:t>
            </a:r>
            <a:r>
              <a:rPr lang="en-US" dirty="0"/>
              <a:t> = y;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double distance(Point point) //</a:t>
            </a:r>
          </a:p>
          <a:p>
            <a:pPr marL="0" indent="0" algn="l" rtl="0">
              <a:buNone/>
            </a:pPr>
            <a:r>
              <a:rPr lang="en-US" dirty="0"/>
              <a:t>   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Math.sqrt</a:t>
            </a:r>
            <a:r>
              <a:rPr lang="en-US" dirty="0"/>
              <a:t>(</a:t>
            </a:r>
            <a:r>
              <a:rPr lang="en-US" dirty="0" err="1"/>
              <a:t>Math.pow</a:t>
            </a:r>
            <a:r>
              <a:rPr lang="en-US" dirty="0"/>
              <a:t>((</a:t>
            </a:r>
            <a:r>
              <a:rPr lang="en-US" dirty="0" err="1"/>
              <a:t>this.x</a:t>
            </a:r>
            <a:r>
              <a:rPr lang="en-US" dirty="0"/>
              <a:t> - </a:t>
            </a:r>
            <a:r>
              <a:rPr lang="en-US" dirty="0" err="1"/>
              <a:t>point.x</a:t>
            </a:r>
            <a:r>
              <a:rPr lang="en-US" dirty="0"/>
              <a:t>),2) +</a:t>
            </a:r>
            <a:r>
              <a:rPr lang="en-US" dirty="0" err="1"/>
              <a:t>Math.pow</a:t>
            </a:r>
            <a:r>
              <a:rPr lang="en-US" dirty="0"/>
              <a:t>((</a:t>
            </a:r>
            <a:r>
              <a:rPr lang="en-US" dirty="0" err="1"/>
              <a:t>this.y</a:t>
            </a:r>
            <a:r>
              <a:rPr lang="en-US" dirty="0"/>
              <a:t> - </a:t>
            </a:r>
            <a:r>
              <a:rPr lang="en-US" dirty="0" err="1"/>
              <a:t>point.y</a:t>
            </a:r>
            <a:r>
              <a:rPr lang="en-US" dirty="0"/>
              <a:t>),2));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C846563D-C2B8-4157-80E7-B0EE4555F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</a:t>
            </a:r>
            <a:r>
              <a:rPr lang="en-US" dirty="0"/>
              <a:t>Point</a:t>
            </a:r>
            <a:r>
              <a:rPr lang="he-IL" dirty="0"/>
              <a:t>, הוגדרו בה </a:t>
            </a:r>
            <a:r>
              <a:rPr lang="en-US" dirty="0"/>
              <a:t>get</a:t>
            </a:r>
            <a:r>
              <a:rPr lang="he-IL" dirty="0"/>
              <a:t> ו </a:t>
            </a:r>
            <a:r>
              <a:rPr lang="en-US" dirty="0"/>
              <a:t>set </a:t>
            </a:r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932094E-92AE-4E24-9669-31BB05744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280" y="5387812"/>
            <a:ext cx="28575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621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19AE14EC-837F-4713-B8E6-5FB36CC49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42590" y="1397782"/>
            <a:ext cx="6300306" cy="4062435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 public Point(Point point)</a:t>
            </a:r>
          </a:p>
          <a:p>
            <a:pPr marL="0" indent="0" algn="l" rtl="0">
              <a:buNone/>
            </a:pPr>
            <a:r>
              <a:rPr lang="en-US" dirty="0"/>
              <a:t>   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this.x</a:t>
            </a:r>
            <a:r>
              <a:rPr lang="en-US" dirty="0"/>
              <a:t> = </a:t>
            </a:r>
            <a:r>
              <a:rPr lang="en-US" dirty="0" err="1"/>
              <a:t>point.x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this.y</a:t>
            </a:r>
            <a:r>
              <a:rPr lang="en-US" dirty="0"/>
              <a:t> = </a:t>
            </a:r>
            <a:r>
              <a:rPr lang="en-US" dirty="0" err="1"/>
              <a:t>point.y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80016361-4A27-43AD-8B6C-85A75F61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פעולה בונה מעתיקה במחלקה </a:t>
            </a:r>
            <a:r>
              <a:rPr lang="en-US" dirty="0"/>
              <a:t>Point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49216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A59D0D-2E33-4F0F-816D-ABC78050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מדוע חשובה הפעולה הבונה המעתיקה?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7C2CF77-66F5-40C0-8D5A-4102954BC4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184577" y="945804"/>
            <a:ext cx="5206796" cy="569066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Point A = new Point(5,3);</a:t>
            </a:r>
          </a:p>
          <a:p>
            <a:pPr marL="0" indent="0" algn="l" rtl="0">
              <a:buNone/>
            </a:pPr>
            <a:r>
              <a:rPr lang="en-US" dirty="0"/>
              <a:t>        Point B= new Point(A);</a:t>
            </a:r>
          </a:p>
          <a:p>
            <a:pPr marL="0" indent="0" algn="l" rtl="0">
              <a:buNone/>
            </a:pPr>
            <a:r>
              <a:rPr lang="en-US" dirty="0"/>
              <a:t>        Point c= A;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c.setX</a:t>
            </a:r>
            <a:r>
              <a:rPr lang="en-US" dirty="0"/>
              <a:t>(7);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(A);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(B);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(c);</a:t>
            </a:r>
          </a:p>
          <a:p>
            <a:pPr marL="0" indent="0" algn="l" rtl="0">
              <a:buNone/>
            </a:pPr>
            <a:r>
              <a:rPr lang="he-IL" dirty="0"/>
              <a:t>הרצה:           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fr-FR" dirty="0"/>
              <a:t>Point{x=7.0, y=3.0}</a:t>
            </a:r>
          </a:p>
          <a:p>
            <a:pPr marL="0" indent="0" algn="l" rtl="0">
              <a:buNone/>
            </a:pPr>
            <a:r>
              <a:rPr lang="fr-FR" dirty="0"/>
              <a:t>Point{x=5.0, y=3.0}</a:t>
            </a:r>
          </a:p>
          <a:p>
            <a:pPr marL="0" indent="0" algn="l" rtl="0">
              <a:buNone/>
            </a:pPr>
            <a:r>
              <a:rPr lang="fr-FR" dirty="0"/>
              <a:t>Point{x=7.0, y=3.0}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13533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>
            <a:extLst>
              <a:ext uri="{FF2B5EF4-FFF2-40B4-BE49-F238E27FC236}">
                <a16:creationId xmlns:a16="http://schemas.microsoft.com/office/drawing/2014/main" id="{4F8C6FA9-443C-4010-85A6-0B73EBA5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המחלקה ריבוע </a:t>
            </a:r>
            <a:r>
              <a:rPr lang="en-US" dirty="0" err="1"/>
              <a:t>Squre</a:t>
            </a:r>
            <a:endParaRPr lang="he-IL" dirty="0"/>
          </a:p>
        </p:txBody>
      </p:sp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1578BB5-2547-418F-8BD1-9743741B4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1036949"/>
            <a:ext cx="5982939" cy="4053212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dirty="0"/>
              <a:t>public class Square {</a:t>
            </a:r>
          </a:p>
          <a:p>
            <a:pPr marL="0" indent="0" algn="l" rtl="0">
              <a:buNone/>
            </a:pPr>
            <a:r>
              <a:rPr lang="en-US" dirty="0"/>
              <a:t>    private Point </a:t>
            </a:r>
            <a:r>
              <a:rPr lang="en-US" dirty="0" err="1"/>
              <a:t>a,b,c,d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he-IL" dirty="0">
                <a:solidFill>
                  <a:srgbClr val="FF0000"/>
                </a:solidFill>
              </a:rPr>
              <a:t>//הנחה: ארבעת הנקודות יוצרות ריבוע חוקי //   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dirty="0"/>
              <a:t>    public Square(Point a, Point b, Point c, Point d) {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this.a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= new Point(a);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this.b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=new Point(b); 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this.c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= new Point(c);</a:t>
            </a:r>
          </a:p>
          <a:p>
            <a:pPr marL="0" indent="0" algn="l" rtl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this.d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= new Point(d);</a:t>
            </a:r>
          </a:p>
          <a:p>
            <a:pPr marL="0" indent="0" algn="l" rtl="0">
              <a:buNone/>
            </a:pPr>
            <a:r>
              <a:rPr lang="en-US" dirty="0"/>
              <a:t> }</a:t>
            </a:r>
          </a:p>
          <a:p>
            <a:pPr marL="0" indent="0" algn="l" rtl="0">
              <a:buNone/>
            </a:pPr>
            <a:r>
              <a:rPr lang="en-US" dirty="0"/>
              <a:t>    public double area(){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Math.pow</a:t>
            </a:r>
            <a:r>
              <a:rPr lang="en-US" dirty="0"/>
              <a:t>(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this.a</a:t>
            </a:r>
            <a:r>
              <a:rPr lang="en-US" dirty="0" err="1"/>
              <a:t>.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distance</a:t>
            </a:r>
            <a:r>
              <a:rPr lang="en-US" dirty="0"/>
              <a:t>(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this.b</a:t>
            </a:r>
            <a:r>
              <a:rPr lang="en-US" dirty="0"/>
              <a:t>),2);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}</a:t>
            </a:r>
          </a:p>
        </p:txBody>
      </p:sp>
      <p:cxnSp>
        <p:nvCxnSpPr>
          <p:cNvPr id="6" name="מחבר חץ ישר 5">
            <a:extLst>
              <a:ext uri="{FF2B5EF4-FFF2-40B4-BE49-F238E27FC236}">
                <a16:creationId xmlns:a16="http://schemas.microsoft.com/office/drawing/2014/main" id="{46DF75DA-6E96-4C68-BCC5-755A1CB559AB}"/>
              </a:ext>
            </a:extLst>
          </p:cNvPr>
          <p:cNvCxnSpPr/>
          <p:nvPr/>
        </p:nvCxnSpPr>
        <p:spPr>
          <a:xfrm>
            <a:off x="5467546" y="3968685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82A106CF-DF06-4E9C-856C-557F33AFD468}"/>
              </a:ext>
            </a:extLst>
          </p:cNvPr>
          <p:cNvSpPr txBox="1"/>
          <p:nvPr/>
        </p:nvSpPr>
        <p:spPr>
          <a:xfrm>
            <a:off x="7951509" y="2981783"/>
            <a:ext cx="3101419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שמוש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 בפעולה בונה מעתיקה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>
              <a:solidFill>
                <a:srgbClr val="A5A5A5">
                  <a:lumMod val="75000"/>
                </a:srgbClr>
              </a:solidFill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פעולה במחלקה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Point</a:t>
            </a: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A5A5A5">
                    <a:lumMod val="75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 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>
                    <a:lumMod val="50000"/>
                    <a:lumOff val="50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עצם מהמחלקה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>
                    <a:lumMod val="50000"/>
                    <a:lumOff val="50000"/>
                  </a:srgbClr>
                </a:solidFill>
                <a:effectLst/>
                <a:uLnTx/>
                <a:uFillTx/>
                <a:ea typeface="+mn-ea"/>
                <a:cs typeface="Varela Round"/>
              </a:rPr>
              <a:t>Point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002060">
                  <a:lumMod val="50000"/>
                  <a:lumOff val="50000"/>
                </a:srgbClr>
              </a:solidFill>
              <a:effectLst/>
              <a:uLnTx/>
              <a:uFillTx/>
              <a:ea typeface="+mn-ea"/>
              <a:cs typeface="Varela Round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36575" algn="l"/>
              </a:tabLst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94985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24628EF8-986A-42C2-BB79-C1734FCB3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5529" y="1183322"/>
            <a:ext cx="11161453" cy="4062435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double perimeter(){</a:t>
            </a:r>
          </a:p>
          <a:p>
            <a:pPr marL="0" indent="0" algn="l" rtl="0">
              <a:buNone/>
            </a:pPr>
            <a:r>
              <a:rPr lang="en-US" dirty="0"/>
              <a:t>        return 4* </a:t>
            </a:r>
            <a:r>
              <a:rPr lang="en-US" dirty="0" err="1"/>
              <a:t>this.length</a:t>
            </a:r>
            <a:r>
              <a:rPr lang="en-US" dirty="0"/>
              <a:t>();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    public double length()</a:t>
            </a:r>
          </a:p>
          <a:p>
            <a:pPr marL="0" indent="0" algn="l" rtl="0">
              <a:buNone/>
            </a:pPr>
            <a:r>
              <a:rPr lang="en-US" dirty="0"/>
              <a:t>    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this.a.distance</a:t>
            </a:r>
            <a:r>
              <a:rPr lang="en-US" dirty="0"/>
              <a:t>(</a:t>
            </a:r>
            <a:r>
              <a:rPr lang="en-US" dirty="0" err="1"/>
              <a:t>this.b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09F224E6-52EC-490D-9915-0D0141DC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אורך הריבוע והיקפו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0878C665-E2AB-49CA-9C57-4092F9751DFE}"/>
              </a:ext>
            </a:extLst>
          </p:cNvPr>
          <p:cNvSpPr/>
          <p:nvPr/>
        </p:nvSpPr>
        <p:spPr>
          <a:xfrm>
            <a:off x="7139681" y="1626383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AC9C3A59-1695-466C-A68E-656648773E22}"/>
              </a:ext>
            </a:extLst>
          </p:cNvPr>
          <p:cNvSpPr/>
          <p:nvPr/>
        </p:nvSpPr>
        <p:spPr>
          <a:xfrm>
            <a:off x="5799055" y="3126164"/>
            <a:ext cx="914400" cy="9144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1FEFD67F-A2C2-45A3-9DB1-88FDE91A63C6}"/>
              </a:ext>
            </a:extLst>
          </p:cNvPr>
          <p:cNvSpPr/>
          <p:nvPr/>
        </p:nvSpPr>
        <p:spPr>
          <a:xfrm>
            <a:off x="8659192" y="2757340"/>
            <a:ext cx="1762814" cy="165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348177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2BCBB2A-0605-49D6-8753-6B574CB2A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214164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dirty="0"/>
              <a:t>import </a:t>
            </a:r>
            <a:r>
              <a:rPr lang="en-US" dirty="0" err="1"/>
              <a:t>java.util.Random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public class Test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Point a= new Point(0, 0), b= new Point(5,0),c = new Point(5, 5), d = new Point(0,5);</a:t>
            </a:r>
          </a:p>
          <a:p>
            <a:pPr marL="0" indent="0" algn="l" rtl="0">
              <a:buNone/>
            </a:pPr>
            <a:r>
              <a:rPr lang="en-US" dirty="0"/>
              <a:t>        Square </a:t>
            </a:r>
            <a:r>
              <a:rPr lang="en-US" dirty="0" err="1"/>
              <a:t>mySquare</a:t>
            </a:r>
            <a:r>
              <a:rPr lang="en-US" dirty="0"/>
              <a:t> = new Square(</a:t>
            </a:r>
            <a:r>
              <a:rPr lang="en-US" dirty="0" err="1"/>
              <a:t>a,b,c,d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mySquare.area</a:t>
            </a:r>
            <a:r>
              <a:rPr lang="en-US" dirty="0"/>
              <a:t>());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49C15215-642F-47E9-86C9-58A9C361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מחוץ למחלקה</a:t>
            </a:r>
          </a:p>
        </p:txBody>
      </p:sp>
    </p:spTree>
    <p:extLst>
      <p:ext uri="{BB962C8B-B14F-4D97-AF65-F5344CB8AC3E}">
        <p14:creationId xmlns:p14="http://schemas.microsoft.com/office/powerpoint/2010/main" val="2239324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C74C883-78AD-4945-B8F0-557E23839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949454"/>
          </a:xfrm>
        </p:spPr>
        <p:txBody>
          <a:bodyPr>
            <a:normAutofit fontScale="70000" lnSpcReduction="20000"/>
          </a:bodyPr>
          <a:lstStyle/>
          <a:p>
            <a:pPr marL="0" indent="0" algn="l" rtl="0">
              <a:buNone/>
            </a:pPr>
            <a:r>
              <a:rPr lang="en-US" dirty="0"/>
              <a:t>public class Triangle {</a:t>
            </a:r>
          </a:p>
          <a:p>
            <a:pPr marL="0" indent="0" algn="l" rtl="0">
              <a:buNone/>
            </a:pPr>
            <a:r>
              <a:rPr lang="en-US" dirty="0"/>
              <a:t>    Point A,B,C;   //</a:t>
            </a:r>
            <a:r>
              <a:rPr lang="he-IL" dirty="0"/>
              <a:t>האותיות גדולות בשמות הקודקודים רק בגלל השימוש המקובל לסימון קודקודים </a:t>
            </a:r>
            <a:r>
              <a:rPr lang="he-IL" dirty="0" err="1"/>
              <a:t>במתמטקיה</a:t>
            </a:r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Triangle(Point a, Point b, Point c) {</a:t>
            </a:r>
          </a:p>
          <a:p>
            <a:pPr marL="0" indent="0" algn="l" rtl="0">
              <a:buNone/>
            </a:pPr>
            <a:r>
              <a:rPr lang="en-US" dirty="0"/>
              <a:t>       </a:t>
            </a:r>
            <a:r>
              <a:rPr lang="en-US" dirty="0" err="1"/>
              <a:t>this.A</a:t>
            </a:r>
            <a:r>
              <a:rPr lang="en-US" dirty="0"/>
              <a:t> = new Point(a);</a:t>
            </a:r>
          </a:p>
          <a:p>
            <a:pPr marL="0" indent="0" algn="l" rtl="0">
              <a:buNone/>
            </a:pPr>
            <a:r>
              <a:rPr lang="en-US" dirty="0"/>
              <a:t>       </a:t>
            </a:r>
            <a:r>
              <a:rPr lang="en-US" dirty="0" err="1"/>
              <a:t>this.B</a:t>
            </a:r>
            <a:r>
              <a:rPr lang="en-US" dirty="0"/>
              <a:t> = new Point(b);</a:t>
            </a:r>
          </a:p>
          <a:p>
            <a:pPr marL="0" indent="0" algn="l" rtl="0">
              <a:buNone/>
            </a:pPr>
            <a:r>
              <a:rPr lang="en-US" dirty="0"/>
              <a:t>       </a:t>
            </a:r>
            <a:r>
              <a:rPr lang="en-US" dirty="0" err="1"/>
              <a:t>this.C</a:t>
            </a:r>
            <a:r>
              <a:rPr lang="en-US" dirty="0"/>
              <a:t> = new Point(c);</a:t>
            </a:r>
          </a:p>
          <a:p>
            <a:pPr marL="0" indent="0" algn="l" rtl="0">
              <a:buNone/>
            </a:pPr>
            <a:r>
              <a:rPr lang="en-US" dirty="0"/>
              <a:t>         }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היקף המשולש = סכום שלושת הצלעות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double perimeter(){</a:t>
            </a:r>
          </a:p>
          <a:p>
            <a:pPr marL="0" indent="0" algn="l" rtl="0">
              <a:buNone/>
            </a:pPr>
            <a:r>
              <a:rPr lang="en-US" dirty="0"/>
              <a:t>        double </a:t>
            </a:r>
            <a:r>
              <a:rPr lang="en-US" dirty="0" err="1"/>
              <a:t>sidea</a:t>
            </a:r>
            <a:r>
              <a:rPr lang="en-US" dirty="0"/>
              <a:t>= </a:t>
            </a:r>
            <a:r>
              <a:rPr lang="en-US" dirty="0" err="1"/>
              <a:t>B.distance</a:t>
            </a:r>
            <a:r>
              <a:rPr lang="en-US" dirty="0"/>
              <a:t>(C); // or </a:t>
            </a:r>
            <a:r>
              <a:rPr lang="en-US" dirty="0" err="1"/>
              <a:t>this.B</a:t>
            </a:r>
            <a:r>
              <a:rPr lang="en-US" dirty="0"/>
              <a:t> ….</a:t>
            </a:r>
          </a:p>
          <a:p>
            <a:pPr marL="0" indent="0" algn="l" rtl="0">
              <a:buNone/>
            </a:pPr>
            <a:r>
              <a:rPr lang="en-US" dirty="0"/>
              <a:t>        double </a:t>
            </a:r>
            <a:r>
              <a:rPr lang="en-US" dirty="0" err="1"/>
              <a:t>sideb</a:t>
            </a:r>
            <a:r>
              <a:rPr lang="en-US" dirty="0"/>
              <a:t>= </a:t>
            </a:r>
            <a:r>
              <a:rPr lang="en-US" dirty="0" err="1"/>
              <a:t>A.distance</a:t>
            </a:r>
            <a:r>
              <a:rPr lang="en-US" dirty="0"/>
              <a:t>(C);</a:t>
            </a:r>
          </a:p>
          <a:p>
            <a:pPr marL="0" indent="0" algn="l" rtl="0">
              <a:buNone/>
            </a:pPr>
            <a:r>
              <a:rPr lang="en-US" dirty="0"/>
              <a:t>        double </a:t>
            </a:r>
            <a:r>
              <a:rPr lang="en-US" dirty="0" err="1"/>
              <a:t>sidec</a:t>
            </a:r>
            <a:r>
              <a:rPr lang="en-US" dirty="0"/>
              <a:t>= </a:t>
            </a:r>
            <a:r>
              <a:rPr lang="en-US" dirty="0" err="1"/>
              <a:t>B.distance</a:t>
            </a:r>
            <a:r>
              <a:rPr lang="en-US" dirty="0"/>
              <a:t>(A);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sidea</a:t>
            </a:r>
            <a:r>
              <a:rPr lang="en-US" dirty="0"/>
              <a:t> + </a:t>
            </a:r>
            <a:r>
              <a:rPr lang="en-US" dirty="0" err="1"/>
              <a:t>sideb</a:t>
            </a:r>
            <a:r>
              <a:rPr lang="en-US" dirty="0"/>
              <a:t> + </a:t>
            </a:r>
            <a:r>
              <a:rPr lang="en-US" dirty="0" err="1"/>
              <a:t>sidec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en-US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FB690EEF-E9C4-437D-8EF7-A767C37D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מחלקה משולש </a:t>
            </a:r>
            <a:r>
              <a:rPr lang="en-US" dirty="0"/>
              <a:t>Triangle</a:t>
            </a:r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496235D0-6FD4-480F-ACBD-6530AFC5C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5045" y="1836853"/>
            <a:ext cx="3544828" cy="232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4942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656C2AA1-A622-4C8E-ADBC-9284B3D319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public class Main1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Point a= new Point(0, 0), b= new Point(5,0),c = new Point(5, 5);</a:t>
            </a:r>
          </a:p>
          <a:p>
            <a:pPr marL="0" indent="0" algn="l" rtl="0">
              <a:buNone/>
            </a:pPr>
            <a:r>
              <a:rPr lang="en-US" dirty="0"/>
              <a:t>        Triangle </a:t>
            </a:r>
            <a:r>
              <a:rPr lang="en-US" dirty="0" err="1"/>
              <a:t>myTriangle</a:t>
            </a:r>
            <a:r>
              <a:rPr lang="en-US" dirty="0"/>
              <a:t> = new Triangle(</a:t>
            </a:r>
            <a:r>
              <a:rPr lang="en-US" dirty="0" err="1"/>
              <a:t>a,b,c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myTriangle.perimeter</a:t>
            </a:r>
            <a:r>
              <a:rPr lang="en-US" dirty="0"/>
              <a:t>());</a:t>
            </a:r>
          </a:p>
          <a:p>
            <a:pPr marL="0" indent="0" algn="l" rtl="0">
              <a:buNone/>
            </a:pPr>
            <a:r>
              <a:rPr lang="en-US" dirty="0"/>
              <a:t>	//</a:t>
            </a:r>
            <a:r>
              <a:rPr lang="he-IL" dirty="0"/>
              <a:t>לחובבי המתמטיקה קבלת </a:t>
            </a:r>
            <a:r>
              <a:rPr lang="he-IL" dirty="0" err="1"/>
              <a:t>זויות</a:t>
            </a:r>
            <a:r>
              <a:rPr lang="he-IL" dirty="0"/>
              <a:t> בעזרת טריגונומטריה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  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2E0677E4-8A7F-4168-997D-5E7E515D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ניצור עצם  משולש ונדפיס היקפו</a:t>
            </a:r>
          </a:p>
        </p:txBody>
      </p:sp>
      <p:sp>
        <p:nvSpPr>
          <p:cNvPr id="4" name="משולש שווה-שוקיים 3">
            <a:extLst>
              <a:ext uri="{FF2B5EF4-FFF2-40B4-BE49-F238E27FC236}">
                <a16:creationId xmlns:a16="http://schemas.microsoft.com/office/drawing/2014/main" id="{7A83F461-9508-42D1-A1D0-15EC8D614DFC}"/>
              </a:ext>
            </a:extLst>
          </p:cNvPr>
          <p:cNvSpPr/>
          <p:nvPr/>
        </p:nvSpPr>
        <p:spPr>
          <a:xfrm>
            <a:off x="9728462" y="3429000"/>
            <a:ext cx="2055043" cy="141402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  <p:sp>
        <p:nvSpPr>
          <p:cNvPr id="5" name="משולש שווה-שוקיים 4">
            <a:extLst>
              <a:ext uri="{FF2B5EF4-FFF2-40B4-BE49-F238E27FC236}">
                <a16:creationId xmlns:a16="http://schemas.microsoft.com/office/drawing/2014/main" id="{B1432791-B2B9-4365-9B94-2952E4612B12}"/>
              </a:ext>
            </a:extLst>
          </p:cNvPr>
          <p:cNvSpPr/>
          <p:nvPr/>
        </p:nvSpPr>
        <p:spPr>
          <a:xfrm>
            <a:off x="10473179" y="875448"/>
            <a:ext cx="1027522" cy="104762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7804460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35A15B65-B630-45C0-9E08-F211EE28C8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8727" y="525275"/>
            <a:ext cx="11161453" cy="406243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Point a= new Point(0, 0), b= new Point(5,0),c= new Point(5, 5);</a:t>
            </a:r>
          </a:p>
          <a:p>
            <a:pPr marL="0" indent="0" algn="l" rtl="0">
              <a:buNone/>
            </a:pPr>
            <a:r>
              <a:rPr lang="en-US" dirty="0"/>
              <a:t>  Triangle </a:t>
            </a:r>
            <a:r>
              <a:rPr lang="en-US" dirty="0" err="1"/>
              <a:t>myTriangle</a:t>
            </a:r>
            <a:r>
              <a:rPr lang="en-US" dirty="0"/>
              <a:t> = new Triangle(</a:t>
            </a:r>
            <a:r>
              <a:rPr lang="en-US" dirty="0" err="1"/>
              <a:t>a,b,c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הפעם נחשב את אורך הצלעות במחלקה הבודקת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double </a:t>
            </a:r>
            <a:r>
              <a:rPr lang="en-US" dirty="0" err="1"/>
              <a:t>sidab</a:t>
            </a:r>
            <a:r>
              <a:rPr lang="en-US" dirty="0"/>
              <a:t> = </a:t>
            </a:r>
            <a:r>
              <a:rPr lang="en-US" dirty="0" err="1"/>
              <a:t>myTriangle.getA</a:t>
            </a:r>
            <a:r>
              <a:rPr lang="en-US" dirty="0"/>
              <a:t>().distance(</a:t>
            </a:r>
            <a:r>
              <a:rPr lang="en-US" dirty="0" err="1"/>
              <a:t>myTriangle.getB</a:t>
            </a:r>
            <a:r>
              <a:rPr lang="en-US" dirty="0"/>
              <a:t>());</a:t>
            </a:r>
          </a:p>
          <a:p>
            <a:pPr marL="0" indent="0" algn="l" rtl="0">
              <a:buNone/>
            </a:pPr>
            <a:r>
              <a:rPr lang="en-US" dirty="0"/>
              <a:t>  double </a:t>
            </a:r>
            <a:r>
              <a:rPr lang="en-US" dirty="0" err="1"/>
              <a:t>sideac</a:t>
            </a:r>
            <a:r>
              <a:rPr lang="en-US" dirty="0"/>
              <a:t> = </a:t>
            </a:r>
            <a:r>
              <a:rPr lang="en-US" dirty="0" err="1"/>
              <a:t>myTriangle.getA</a:t>
            </a:r>
            <a:r>
              <a:rPr lang="en-US" dirty="0"/>
              <a:t>().distance(</a:t>
            </a:r>
            <a:r>
              <a:rPr lang="en-US" dirty="0" err="1"/>
              <a:t>myTriangle.getC</a:t>
            </a:r>
            <a:r>
              <a:rPr lang="en-US" dirty="0"/>
              <a:t>());</a:t>
            </a:r>
          </a:p>
          <a:p>
            <a:pPr marL="0" indent="0" algn="l" rtl="0">
              <a:buNone/>
            </a:pPr>
            <a:r>
              <a:rPr lang="en-US" dirty="0"/>
              <a:t>  double </a:t>
            </a:r>
            <a:r>
              <a:rPr lang="en-US" dirty="0" err="1"/>
              <a:t>sidebc</a:t>
            </a:r>
            <a:r>
              <a:rPr lang="en-US" dirty="0"/>
              <a:t> = </a:t>
            </a:r>
            <a:r>
              <a:rPr lang="en-US" dirty="0" err="1"/>
              <a:t>myTriangle.getB</a:t>
            </a:r>
            <a:r>
              <a:rPr lang="en-US" dirty="0"/>
              <a:t>().distance(</a:t>
            </a:r>
            <a:r>
              <a:rPr lang="en-US" dirty="0" err="1"/>
              <a:t>myTriangle.getC</a:t>
            </a:r>
            <a:r>
              <a:rPr lang="en-US" dirty="0"/>
              <a:t>());</a:t>
            </a:r>
          </a:p>
          <a:p>
            <a:pPr marL="0" indent="0" algn="l" rtl="0">
              <a:buNone/>
            </a:pPr>
            <a:r>
              <a:rPr lang="en-US" dirty="0"/>
              <a:t>  double </a:t>
            </a:r>
            <a:r>
              <a:rPr lang="en-US" dirty="0" err="1"/>
              <a:t>anglea</a:t>
            </a:r>
            <a:r>
              <a:rPr lang="en-US" dirty="0"/>
              <a:t>= </a:t>
            </a:r>
            <a:r>
              <a:rPr lang="en-US" dirty="0" err="1"/>
              <a:t>Math.toDegrees</a:t>
            </a:r>
            <a:r>
              <a:rPr lang="en-US" dirty="0"/>
              <a:t>(</a:t>
            </a:r>
            <a:r>
              <a:rPr lang="en-US" dirty="0" err="1"/>
              <a:t>Math.atan</a:t>
            </a:r>
            <a:r>
              <a:rPr lang="en-US" dirty="0"/>
              <a:t>(</a:t>
            </a:r>
            <a:r>
              <a:rPr lang="en-US" dirty="0" err="1"/>
              <a:t>sidebc</a:t>
            </a:r>
            <a:r>
              <a:rPr lang="en-US" dirty="0"/>
              <a:t>/</a:t>
            </a:r>
            <a:r>
              <a:rPr lang="en-US" dirty="0" err="1"/>
              <a:t>sidab</a:t>
            </a:r>
            <a:r>
              <a:rPr lang="en-US" dirty="0"/>
              <a:t>));</a:t>
            </a:r>
          </a:p>
          <a:p>
            <a:pPr marL="0" indent="0" algn="l" rtl="0">
              <a:buNone/>
            </a:pP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 ( " </a:t>
            </a:r>
            <a:r>
              <a:rPr lang="he-IL" dirty="0" err="1"/>
              <a:t>הזוית</a:t>
            </a:r>
            <a:r>
              <a:rPr lang="he-IL" dirty="0"/>
              <a:t> החדה במשולש ישר </a:t>
            </a:r>
            <a:r>
              <a:rPr lang="he-IL" dirty="0" err="1"/>
              <a:t>הזוית</a:t>
            </a:r>
            <a:r>
              <a:rPr lang="en-US" dirty="0"/>
              <a:t>" +</a:t>
            </a:r>
            <a:r>
              <a:rPr lang="en-US" dirty="0" err="1"/>
              <a:t>anglea</a:t>
            </a:r>
            <a:r>
              <a:rPr lang="en-US" dirty="0"/>
              <a:t>);</a:t>
            </a:r>
            <a:endParaRPr lang="he-IL" dirty="0"/>
          </a:p>
        </p:txBody>
      </p:sp>
      <p:sp>
        <p:nvSpPr>
          <p:cNvPr id="5" name="משולש ישר-זווית 4">
            <a:extLst>
              <a:ext uri="{FF2B5EF4-FFF2-40B4-BE49-F238E27FC236}">
                <a16:creationId xmlns:a16="http://schemas.microsoft.com/office/drawing/2014/main" id="{8D11423C-937F-4A8B-902F-8FF4F5FA4645}"/>
              </a:ext>
            </a:extLst>
          </p:cNvPr>
          <p:cNvSpPr/>
          <p:nvPr/>
        </p:nvSpPr>
        <p:spPr>
          <a:xfrm flipH="1">
            <a:off x="10228080" y="1677972"/>
            <a:ext cx="1018096" cy="125376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80249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9727F7D9-512D-42F2-9B24-B5A5DF1685B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 algn="l" rtl="0">
              <a:buNone/>
            </a:pPr>
            <a:r>
              <a:rPr lang="en-US" dirty="0"/>
              <a:t>public class Triangle {</a:t>
            </a:r>
          </a:p>
          <a:p>
            <a:pPr marL="0" indent="0" algn="l" rtl="0">
              <a:buNone/>
            </a:pPr>
            <a:r>
              <a:rPr lang="en-US" dirty="0"/>
              <a:t>    Point A,B,C;</a:t>
            </a:r>
          </a:p>
          <a:p>
            <a:pPr marL="0" indent="0" algn="l" rtl="0">
              <a:buNone/>
            </a:pPr>
            <a:r>
              <a:rPr lang="en-US" dirty="0"/>
              <a:t>    private double AB, AC, BC; </a:t>
            </a:r>
          </a:p>
          <a:p>
            <a:pPr marL="0" indent="0" algn="l" rtl="0">
              <a:buNone/>
            </a:pPr>
            <a:r>
              <a:rPr lang="en-US" dirty="0"/>
              <a:t>//</a:t>
            </a:r>
            <a:r>
              <a:rPr lang="he-IL" dirty="0"/>
              <a:t>הבנאי מקבל שלוש נקודות ומחשב את אורכי הצלעות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Triangle(Point a, Point b, Point c) {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this.A</a:t>
            </a:r>
            <a:r>
              <a:rPr lang="en-US" dirty="0"/>
              <a:t> = new Point(a);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this.B</a:t>
            </a:r>
            <a:r>
              <a:rPr lang="en-US" dirty="0"/>
              <a:t> = new Point(b);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this.C</a:t>
            </a:r>
            <a:r>
              <a:rPr lang="en-US" dirty="0"/>
              <a:t> = new Point(c);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this.AB</a:t>
            </a:r>
            <a:r>
              <a:rPr lang="en-US" dirty="0"/>
              <a:t> = </a:t>
            </a:r>
            <a:r>
              <a:rPr lang="en-US" dirty="0" err="1"/>
              <a:t>this.A.distance</a:t>
            </a:r>
            <a:r>
              <a:rPr lang="en-US" dirty="0"/>
              <a:t>(</a:t>
            </a:r>
            <a:r>
              <a:rPr lang="en-US" dirty="0" err="1"/>
              <a:t>this.B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        this.AC = </a:t>
            </a:r>
            <a:r>
              <a:rPr lang="en-US" dirty="0" err="1"/>
              <a:t>this.A.distance</a:t>
            </a:r>
            <a:r>
              <a:rPr lang="en-US" dirty="0"/>
              <a:t>(</a:t>
            </a:r>
            <a:r>
              <a:rPr lang="en-US" dirty="0" err="1"/>
              <a:t>this.C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this.BC</a:t>
            </a:r>
            <a:r>
              <a:rPr lang="en-US" dirty="0"/>
              <a:t> = </a:t>
            </a:r>
            <a:r>
              <a:rPr lang="en-US" dirty="0" err="1"/>
              <a:t>this.B.distance</a:t>
            </a:r>
            <a:r>
              <a:rPr lang="en-US" dirty="0"/>
              <a:t>(</a:t>
            </a:r>
            <a:r>
              <a:rPr lang="en-US" dirty="0" err="1"/>
              <a:t>this.c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}</a:t>
            </a: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EAE4C4DF-03AA-4D93-85DF-63795AA59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ופעולות פנימיות במשולש</a:t>
            </a:r>
          </a:p>
        </p:txBody>
      </p:sp>
    </p:spTree>
    <p:extLst>
      <p:ext uri="{BB962C8B-B14F-4D97-AF65-F5344CB8AC3E}">
        <p14:creationId xmlns:p14="http://schemas.microsoft.com/office/powerpoint/2010/main" val="330336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תכונה סטטית</a:t>
            </a:r>
          </a:p>
          <a:p>
            <a:r>
              <a:rPr lang="he-IL" dirty="0">
                <a:sym typeface="Varela Round"/>
              </a:rPr>
              <a:t>תכונה מטיפוס מערך</a:t>
            </a: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AF07247A-5E2E-43B4-A108-9EAB3E04A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4504" y="998859"/>
            <a:ext cx="11161453" cy="4062435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dirty="0"/>
              <a:t>// </a:t>
            </a:r>
            <a:r>
              <a:rPr lang="he-IL" dirty="0"/>
              <a:t>במשולש הוספנו עוד שלוש תכונות – אורכי הצלעות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>    public double perimeter(){</a:t>
            </a:r>
          </a:p>
          <a:p>
            <a:pPr marL="0" indent="0" algn="l" rtl="0">
              <a:buNone/>
            </a:pPr>
            <a:r>
              <a:rPr lang="en-US" dirty="0"/>
              <a:t>        return </a:t>
            </a:r>
            <a:r>
              <a:rPr lang="en-US" dirty="0" err="1"/>
              <a:t>this.AB</a:t>
            </a:r>
            <a:r>
              <a:rPr lang="en-US" dirty="0"/>
              <a:t> + this.AC +</a:t>
            </a:r>
            <a:r>
              <a:rPr lang="en-US" dirty="0" err="1"/>
              <a:t>this.BC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 }</a:t>
            </a:r>
          </a:p>
          <a:p>
            <a:pPr marL="0" indent="0" algn="l" rtl="0">
              <a:buNone/>
            </a:pPr>
            <a:r>
              <a:rPr lang="en-US" dirty="0"/>
              <a:t>    public double  area(){</a:t>
            </a:r>
          </a:p>
          <a:p>
            <a:pPr marL="0" indent="0" algn="l" rtl="0">
              <a:buNone/>
            </a:pPr>
            <a:r>
              <a:rPr lang="en-US" dirty="0"/>
              <a:t>        double p =</a:t>
            </a:r>
            <a:r>
              <a:rPr lang="en-US" dirty="0" err="1"/>
              <a:t>this.perimeter</a:t>
            </a:r>
            <a:r>
              <a:rPr lang="en-US" dirty="0"/>
              <a:t>();</a:t>
            </a:r>
          </a:p>
          <a:p>
            <a:pPr marL="0" indent="0" algn="l" rtl="0">
              <a:buNone/>
            </a:pPr>
            <a:r>
              <a:rPr lang="en-US" dirty="0"/>
              <a:t>        return (0.25*</a:t>
            </a:r>
            <a:r>
              <a:rPr lang="en-US" dirty="0" err="1"/>
              <a:t>Math.sqrt</a:t>
            </a:r>
            <a:r>
              <a:rPr lang="en-US" dirty="0"/>
              <a:t>(p*(p-2*</a:t>
            </a:r>
            <a:r>
              <a:rPr lang="en-US" dirty="0" err="1"/>
              <a:t>this.AB</a:t>
            </a:r>
            <a:r>
              <a:rPr lang="en-US" dirty="0"/>
              <a:t>)*(p-2*this.AC)*(p-2*</a:t>
            </a:r>
            <a:r>
              <a:rPr lang="en-US" dirty="0" err="1"/>
              <a:t>this.BC</a:t>
            </a:r>
            <a:r>
              <a:rPr lang="en-US" dirty="0"/>
              <a:t>)));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933CDEE0-12A0-44AC-A1DF-93BEDBB1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פעולה פנימית להיקף ושטח(נוסחת הרון)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585DB16-F2B6-4309-9562-C419B8A92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880" y="5669633"/>
            <a:ext cx="2703769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986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368DB58F-BE56-4FFB-BD47-F8DA2876D9A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/>
              <a:t> 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myTriangle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myTriangle.perimeter</a:t>
            </a:r>
            <a:r>
              <a:rPr lang="en-US" dirty="0"/>
              <a:t>());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myTriangle.area</a:t>
            </a:r>
            <a:r>
              <a:rPr lang="en-US" dirty="0"/>
              <a:t>());</a:t>
            </a:r>
          </a:p>
          <a:p>
            <a:pPr marL="0" indent="0" algn="l" rtl="0">
              <a:buNone/>
            </a:pPr>
            <a:r>
              <a:rPr lang="he-IL" dirty="0"/>
              <a:t>ותוצאת ההרצה:        </a:t>
            </a:r>
          </a:p>
          <a:p>
            <a:pPr marL="0" indent="0" algn="l" rtl="0">
              <a:buNone/>
            </a:pPr>
            <a:r>
              <a:rPr lang="en-US" dirty="0"/>
              <a:t>Triangle{A=Point{x=0.0, y=0.0}, B=Point{x=5.0, y=0.0}, C=Point{x=5.0, y=5.0}, AB=5.0, AC=7.0710678118654755, BC=5.0}</a:t>
            </a:r>
          </a:p>
          <a:p>
            <a:pPr marL="0" indent="0" algn="l" rtl="0">
              <a:buNone/>
            </a:pPr>
            <a:r>
              <a:rPr lang="he-IL" dirty="0"/>
              <a:t>17.071067811865476</a:t>
            </a:r>
            <a:r>
              <a:rPr lang="en-US" dirty="0"/>
              <a:t> //</a:t>
            </a:r>
            <a:r>
              <a:rPr lang="he-IL" dirty="0"/>
              <a:t>היקף המשולש</a:t>
            </a:r>
            <a:endParaRPr lang="en-US" dirty="0"/>
          </a:p>
          <a:p>
            <a:pPr marL="0" indent="0" algn="l" rtl="0">
              <a:buNone/>
            </a:pPr>
            <a:r>
              <a:rPr lang="he-IL" dirty="0"/>
              <a:t>12.5</a:t>
            </a:r>
            <a:r>
              <a:rPr lang="en-US" dirty="0"/>
              <a:t> // </a:t>
            </a:r>
            <a:r>
              <a:rPr lang="he-IL" dirty="0"/>
              <a:t>שטח המשולש ביחידות שטח</a:t>
            </a:r>
          </a:p>
          <a:p>
            <a:pPr marL="0" indent="0" algn="l" rtl="0">
              <a:buNone/>
            </a:pPr>
            <a:endParaRPr lang="he-IL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0749313C-DA28-4C50-9D48-136776AEA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err="1"/>
              <a:t>וב</a:t>
            </a:r>
            <a:r>
              <a:rPr lang="he-IL" dirty="0"/>
              <a:t> </a:t>
            </a:r>
            <a:r>
              <a:rPr lang="en-US" dirty="0"/>
              <a:t>main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98412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6E51474D-9243-46DD-BCF2-7E3760E31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03076" y="998859"/>
            <a:ext cx="4637988" cy="4062435"/>
          </a:xfrm>
        </p:spPr>
        <p:txBody>
          <a:bodyPr/>
          <a:lstStyle/>
          <a:p>
            <a:r>
              <a:rPr lang="he-IL" dirty="0"/>
              <a:t>טיפוס מורכב</a:t>
            </a:r>
          </a:p>
          <a:p>
            <a:r>
              <a:rPr lang="he-IL" dirty="0"/>
              <a:t>הדגשנו את חשיבות הבהאי המעתיק</a:t>
            </a:r>
          </a:p>
          <a:p>
            <a:r>
              <a:rPr lang="he-IL" dirty="0"/>
              <a:t>פעולות פנימיות ופעולות חיצוניות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D275A08B-746B-4F87-BEE0-212A5843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למדנו</a:t>
            </a:r>
          </a:p>
        </p:txBody>
      </p:sp>
    </p:spTree>
    <p:extLst>
      <p:ext uri="{BB962C8B-B14F-4D97-AF65-F5344CB8AC3E}">
        <p14:creationId xmlns:p14="http://schemas.microsoft.com/office/powerpoint/2010/main" val="799641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8B12F260-7347-4445-B4E2-523ED2E3D5B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8800" dirty="0"/>
              <a:t>תודה לכולכם</a:t>
            </a:r>
          </a:p>
          <a:p>
            <a:pPr marL="0" indent="0" algn="ctr">
              <a:buNone/>
            </a:pPr>
            <a:r>
              <a:rPr lang="he-IL" sz="8800" dirty="0"/>
              <a:t>ובריאות לכולם</a:t>
            </a:r>
          </a:p>
        </p:txBody>
      </p:sp>
    </p:spTree>
    <p:extLst>
      <p:ext uri="{BB962C8B-B14F-4D97-AF65-F5344CB8AC3E}">
        <p14:creationId xmlns:p14="http://schemas.microsoft.com/office/powerpoint/2010/main" val="1932089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6166" y="447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6068" y="3016166"/>
            <a:ext cx="10434938" cy="1815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1589" y="1838684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87" y="302895"/>
            <a:ext cx="2277448" cy="6637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64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D738C25-260D-4E3F-A8F2-64DD5B2579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כל תכונה שרשומה במחלקה תשוכפל לכל עצם מטיפוס המחלקה בנפרד.</a:t>
            </a:r>
          </a:p>
          <a:p>
            <a:pPr marL="0" indent="0" algn="l" rtl="0">
              <a:buNone/>
            </a:pPr>
            <a:r>
              <a:rPr lang="en-US" dirty="0"/>
              <a:t>public class Pupil {</a:t>
            </a:r>
          </a:p>
          <a:p>
            <a:pPr marL="0" indent="0" algn="l" rtl="0">
              <a:buNone/>
            </a:pPr>
            <a:r>
              <a:rPr lang="en-US" dirty="0"/>
              <a:t>    private String name;</a:t>
            </a:r>
          </a:p>
          <a:p>
            <a:pPr marL="0" indent="0" algn="l" rtl="0">
              <a:buNone/>
            </a:pPr>
            <a:r>
              <a:rPr lang="en-US" dirty="0"/>
              <a:t>    private int </a:t>
            </a:r>
            <a:r>
              <a:rPr lang="en-US" dirty="0" err="1"/>
              <a:t>yearOfBirth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public Pupil(String name, int </a:t>
            </a:r>
            <a:r>
              <a:rPr lang="en-US" dirty="0" err="1"/>
              <a:t>yearOfBirth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this.name = name;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this.yearOfBirth</a:t>
            </a:r>
            <a:r>
              <a:rPr lang="en-US" dirty="0"/>
              <a:t> = </a:t>
            </a:r>
            <a:r>
              <a:rPr lang="en-US" dirty="0" err="1"/>
              <a:t>yearOfBirth</a:t>
            </a:r>
            <a:r>
              <a:rPr lang="en-US" dirty="0"/>
              <a:t>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F29CB7FD-705A-4AFD-B7A3-B7819D0C7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תכונה סטטית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2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12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3EEF47B0-3E23-41A7-81D9-5A1A2E55DF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dirty="0"/>
              <a:t>public class Main1 {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r>
              <a:rPr lang="en-US" dirty="0"/>
              <a:t>        Pupil pupil1 = new Pupil("or",2004);</a:t>
            </a:r>
          </a:p>
          <a:p>
            <a:pPr marL="0" indent="0" algn="l" rtl="0">
              <a:buNone/>
            </a:pPr>
            <a:r>
              <a:rPr lang="en-US" dirty="0"/>
              <a:t>        Pupil pupil2 = new Pupil("ron",2005);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r">
              <a:buNone/>
            </a:pPr>
            <a:endParaRPr lang="he-IL" dirty="0"/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767B9E09-169E-4D9D-A183-0512CE9F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יצירת העצמים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B7B3A9D4-81CF-44D1-88BA-6E89F0D55504}"/>
              </a:ext>
            </a:extLst>
          </p:cNvPr>
          <p:cNvSpPr txBox="1"/>
          <p:nvPr/>
        </p:nvSpPr>
        <p:spPr>
          <a:xfrm flipH="1">
            <a:off x="515273" y="4444410"/>
            <a:ext cx="12344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pupil1</a:t>
            </a:r>
            <a:endParaRPr lang="he-IL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DCFF9286-5259-4781-976E-AF11FE9DAAB6}"/>
              </a:ext>
            </a:extLst>
          </p:cNvPr>
          <p:cNvSpPr txBox="1"/>
          <p:nvPr/>
        </p:nvSpPr>
        <p:spPr>
          <a:xfrm flipH="1">
            <a:off x="3719217" y="4458956"/>
            <a:ext cx="12344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pupil2</a:t>
            </a:r>
            <a:endParaRPr lang="he-IL" dirty="0"/>
          </a:p>
        </p:txBody>
      </p:sp>
      <p:graphicFrame>
        <p:nvGraphicFramePr>
          <p:cNvPr id="8" name="טבלה 6">
            <a:extLst>
              <a:ext uri="{FF2B5EF4-FFF2-40B4-BE49-F238E27FC236}">
                <a16:creationId xmlns:a16="http://schemas.microsoft.com/office/drawing/2014/main" id="{BE2D8D19-C163-4BB5-9427-369CE4500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105696"/>
              </p:ext>
            </p:extLst>
          </p:nvPr>
        </p:nvGraphicFramePr>
        <p:xfrm>
          <a:off x="430743" y="5337977"/>
          <a:ext cx="2184334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154094276"/>
                    </a:ext>
                  </a:extLst>
                </a:gridCol>
                <a:gridCol w="1429954">
                  <a:extLst>
                    <a:ext uri="{9D8B030D-6E8A-4147-A177-3AD203B41FA5}">
                      <a16:colId xmlns:a16="http://schemas.microsoft.com/office/drawing/2014/main" val="3422843841"/>
                    </a:ext>
                  </a:extLst>
                </a:gridCol>
              </a:tblGrid>
              <a:tr h="292949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name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733147"/>
                  </a:ext>
                </a:extLst>
              </a:tr>
              <a:tr h="292949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2004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YearOfBirth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764363"/>
                  </a:ext>
                </a:extLst>
              </a:tr>
            </a:tbl>
          </a:graphicData>
        </a:graphic>
      </p:graphicFrame>
      <p:graphicFrame>
        <p:nvGraphicFramePr>
          <p:cNvPr id="9" name="טבלה 6">
            <a:extLst>
              <a:ext uri="{FF2B5EF4-FFF2-40B4-BE49-F238E27FC236}">
                <a16:creationId xmlns:a16="http://schemas.microsoft.com/office/drawing/2014/main" id="{2AB6CA7E-69BD-48F4-B302-7C52C6D62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539860"/>
              </p:ext>
            </p:extLst>
          </p:nvPr>
        </p:nvGraphicFramePr>
        <p:xfrm>
          <a:off x="3259001" y="5337977"/>
          <a:ext cx="2538269" cy="731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54380">
                  <a:extLst>
                    <a:ext uri="{9D8B030D-6E8A-4147-A177-3AD203B41FA5}">
                      <a16:colId xmlns:a16="http://schemas.microsoft.com/office/drawing/2014/main" val="154094276"/>
                    </a:ext>
                  </a:extLst>
                </a:gridCol>
                <a:gridCol w="1783889">
                  <a:extLst>
                    <a:ext uri="{9D8B030D-6E8A-4147-A177-3AD203B41FA5}">
                      <a16:colId xmlns:a16="http://schemas.microsoft.com/office/drawing/2014/main" val="3422843841"/>
                    </a:ext>
                  </a:extLst>
                </a:gridCol>
              </a:tblGrid>
              <a:tr h="292949">
                <a:tc>
                  <a:txBody>
                    <a:bodyPr/>
                    <a:lstStyle/>
                    <a:p>
                      <a:pPr rtl="1"/>
                      <a:r>
                        <a:rPr lang="en-US" dirty="0" err="1"/>
                        <a:t>ron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name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733147"/>
                  </a:ext>
                </a:extLst>
              </a:tr>
              <a:tr h="292949">
                <a:tc>
                  <a:txBody>
                    <a:bodyPr/>
                    <a:lstStyle/>
                    <a:p>
                      <a:pPr rtl="1"/>
                      <a:r>
                        <a:rPr lang="en-US" dirty="0"/>
                        <a:t>2005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YearOfBirth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3764363"/>
                  </a:ext>
                </a:extLst>
              </a:tr>
            </a:tbl>
          </a:graphicData>
        </a:graphic>
      </p:graphicFrame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26D4FECD-B9F2-4037-8341-0EEDF8CC6095}"/>
              </a:ext>
            </a:extLst>
          </p:cNvPr>
          <p:cNvCxnSpPr/>
          <p:nvPr/>
        </p:nvCxnSpPr>
        <p:spPr>
          <a:xfrm>
            <a:off x="1318437" y="4954772"/>
            <a:ext cx="127591" cy="229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FDDF70B0-B1C8-4DCC-80A2-F8353B33CFE2}"/>
              </a:ext>
            </a:extLst>
          </p:cNvPr>
          <p:cNvCxnSpPr>
            <a:cxnSpLocks/>
          </p:cNvCxnSpPr>
          <p:nvPr/>
        </p:nvCxnSpPr>
        <p:spPr>
          <a:xfrm>
            <a:off x="4312873" y="4789337"/>
            <a:ext cx="594003" cy="548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66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AB8F1852-6CDE-4E26-B9EB-B38A0ED3DDA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אפשר להצהיר על תכונה סטטית. תכונה כזו לא תוצר לכל עצם בנפרד, אלא תהיה שייכת למחלקה עצמה. </a:t>
            </a:r>
          </a:p>
          <a:p>
            <a:r>
              <a:rPr lang="he-IL"/>
              <a:t>דוגמא לשימוש: </a:t>
            </a:r>
            <a:r>
              <a:rPr lang="he-IL" dirty="0"/>
              <a:t>נרצה לדעת את מספר המופעים מטיפוס המחלקה </a:t>
            </a:r>
            <a:r>
              <a:rPr lang="en-US" dirty="0"/>
              <a:t>Pupil</a:t>
            </a:r>
            <a:r>
              <a:rPr lang="he-IL" dirty="0"/>
              <a:t>.</a:t>
            </a:r>
          </a:p>
          <a:p>
            <a:r>
              <a:rPr lang="he-IL" dirty="0"/>
              <a:t>נוסיף תכונה סטטית </a:t>
            </a:r>
            <a:r>
              <a:rPr lang="en-US" dirty="0"/>
              <a:t>counter</a:t>
            </a:r>
            <a:r>
              <a:rPr lang="he-IL" dirty="0"/>
              <a:t>, נאפס אותה ובכל בנאי של המחלקה נגדיל את </a:t>
            </a:r>
            <a:r>
              <a:rPr lang="en-US" dirty="0"/>
              <a:t>counter</a:t>
            </a:r>
            <a:r>
              <a:rPr lang="he-IL" dirty="0"/>
              <a:t> באחד כי נוצר תלמיד חדש.</a:t>
            </a:r>
          </a:p>
          <a:p>
            <a:r>
              <a:rPr lang="he-IL" dirty="0"/>
              <a:t>בכדי לקבל את הערך של תכונה סטטית דרושה פעולה סטטית.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43B1B9E9-3638-4EF3-B968-F916620B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תכונה סטטית</a:t>
            </a:r>
          </a:p>
        </p:txBody>
      </p:sp>
    </p:spTree>
    <p:extLst>
      <p:ext uri="{BB962C8B-B14F-4D97-AF65-F5344CB8AC3E}">
        <p14:creationId xmlns:p14="http://schemas.microsoft.com/office/powerpoint/2010/main" val="98284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>
            <a:extLst>
              <a:ext uri="{FF2B5EF4-FFF2-40B4-BE49-F238E27FC236}">
                <a16:creationId xmlns:a16="http://schemas.microsoft.com/office/drawing/2014/main" id="{E27A50EA-11AE-4BF5-8A20-324CA2EF99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מחלקה קניות , שער דולר.</a:t>
            </a:r>
          </a:p>
          <a:p>
            <a:r>
              <a:rPr lang="he-IL" dirty="0"/>
              <a:t>מחלקת עובד ושכר מינימום במשק.</a:t>
            </a:r>
          </a:p>
          <a:p>
            <a:r>
              <a:rPr lang="he-IL" dirty="0"/>
              <a:t>מחלקה לאחווה בצופים ושם המדריך.</a:t>
            </a:r>
          </a:p>
          <a:p>
            <a:r>
              <a:rPr lang="he-IL" dirty="0"/>
              <a:t>מחלקה לתלמיד בקבוצת מדעי המחשב ושם המורה.</a:t>
            </a:r>
          </a:p>
        </p:txBody>
      </p:sp>
      <p:sp>
        <p:nvSpPr>
          <p:cNvPr id="3" name="כותרת 2">
            <a:extLst>
              <a:ext uri="{FF2B5EF4-FFF2-40B4-BE49-F238E27FC236}">
                <a16:creationId xmlns:a16="http://schemas.microsoft.com/office/drawing/2014/main" id="{F5BF0E64-4D2B-4F47-91A2-5DB518335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דוגמאות נוספות לתכונה סטטית</a:t>
            </a:r>
          </a:p>
        </p:txBody>
      </p:sp>
    </p:spTree>
    <p:extLst>
      <p:ext uri="{BB962C8B-B14F-4D97-AF65-F5344CB8AC3E}">
        <p14:creationId xmlns:p14="http://schemas.microsoft.com/office/powerpoint/2010/main" val="2305523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7">
            <a:extLst>
              <a:ext uri="{FF2B5EF4-FFF2-40B4-BE49-F238E27FC236}">
                <a16:creationId xmlns:a16="http://schemas.microsoft.com/office/drawing/2014/main" id="{FA299B74-4899-42E8-A4AA-AF4B72C3F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ובקוד: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CED9733-0A36-407F-9494-8B8D744E4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22663" y="1087206"/>
            <a:ext cx="11161453" cy="3522187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000" dirty="0"/>
              <a:t>public class Pupil {</a:t>
            </a:r>
          </a:p>
          <a:p>
            <a:pPr marL="0" indent="0" algn="l" rtl="0">
              <a:buNone/>
            </a:pPr>
            <a:r>
              <a:rPr lang="en-US" sz="2000" dirty="0"/>
              <a:t>    private String name;</a:t>
            </a:r>
          </a:p>
          <a:p>
            <a:pPr marL="0" indent="0" algn="l" rtl="0">
              <a:buNone/>
            </a:pPr>
            <a:r>
              <a:rPr lang="en-US" sz="2000" dirty="0"/>
              <a:t>    private int </a:t>
            </a:r>
            <a:r>
              <a:rPr lang="en-US" sz="2000" dirty="0" err="1"/>
              <a:t>YearOfBirth</a:t>
            </a:r>
            <a:r>
              <a:rPr lang="en-US" sz="2000" dirty="0"/>
              <a:t>;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FF0000"/>
                </a:solidFill>
              </a:rPr>
              <a:t>    private static int counter = 0;</a:t>
            </a:r>
          </a:p>
          <a:p>
            <a:pPr marL="0" indent="0" algn="l" rtl="0">
              <a:buNone/>
            </a:pPr>
            <a:r>
              <a:rPr lang="en-US" sz="2000" dirty="0"/>
              <a:t>    public </a:t>
            </a:r>
            <a:r>
              <a:rPr lang="en-US" sz="2000" dirty="0">
                <a:solidFill>
                  <a:srgbClr val="FF0000"/>
                </a:solidFill>
              </a:rPr>
              <a:t>static</a:t>
            </a:r>
            <a:r>
              <a:rPr lang="en-US" sz="2000" dirty="0"/>
              <a:t> int </a:t>
            </a:r>
            <a:r>
              <a:rPr lang="en-US" sz="2000" dirty="0" err="1"/>
              <a:t>getCounter</a:t>
            </a:r>
            <a:r>
              <a:rPr lang="en-US" sz="2000" dirty="0"/>
              <a:t>() {</a:t>
            </a:r>
          </a:p>
          <a:p>
            <a:pPr marL="0" indent="0" algn="l" rtl="0">
              <a:buNone/>
            </a:pPr>
            <a:r>
              <a:rPr lang="en-US" sz="2000" dirty="0"/>
              <a:t>        return counter;</a:t>
            </a:r>
          </a:p>
          <a:p>
            <a:pPr marL="0" indent="0" algn="l" rtl="0">
              <a:buNone/>
            </a:pPr>
            <a:r>
              <a:rPr lang="en-US" sz="2000" dirty="0"/>
              <a:t>    }</a:t>
            </a:r>
          </a:p>
          <a:p>
            <a:pPr marL="0" indent="0" algn="l" rtl="0">
              <a:buNone/>
            </a:pPr>
            <a:r>
              <a:rPr lang="en-US" sz="2000" dirty="0"/>
              <a:t>    public Pupil(String name, int </a:t>
            </a:r>
            <a:r>
              <a:rPr lang="en-US" sz="2000" dirty="0" err="1"/>
              <a:t>yearOfBirth</a:t>
            </a:r>
            <a:r>
              <a:rPr lang="en-US" sz="2000" dirty="0"/>
              <a:t>) {</a:t>
            </a:r>
          </a:p>
          <a:p>
            <a:pPr marL="0" indent="0" algn="l" rtl="0">
              <a:buNone/>
            </a:pPr>
            <a:r>
              <a:rPr lang="en-US" sz="2000" dirty="0"/>
              <a:t>        this.name = name;</a:t>
            </a:r>
          </a:p>
          <a:p>
            <a:pPr marL="0" indent="0" algn="l" rtl="0">
              <a:buNone/>
            </a:pPr>
            <a:r>
              <a:rPr lang="en-US" sz="2000" dirty="0"/>
              <a:t>        </a:t>
            </a:r>
            <a:r>
              <a:rPr lang="en-US" sz="2000" dirty="0" err="1"/>
              <a:t>this.YearOfBirth</a:t>
            </a:r>
            <a:r>
              <a:rPr lang="en-US" sz="2000" dirty="0"/>
              <a:t> = </a:t>
            </a:r>
            <a:r>
              <a:rPr lang="en-US" sz="2000" dirty="0" err="1"/>
              <a:t>yearOfBirth</a:t>
            </a:r>
            <a:r>
              <a:rPr lang="en-US" sz="2000" dirty="0"/>
              <a:t>;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FF0000"/>
                </a:solidFill>
              </a:rPr>
              <a:t>        counter++;</a:t>
            </a:r>
          </a:p>
          <a:p>
            <a:pPr marL="0" indent="0" algn="l" rtl="0">
              <a:buNone/>
            </a:pPr>
            <a:r>
              <a:rPr lang="en-US" sz="2000" dirty="0"/>
              <a:t>    }</a:t>
            </a:r>
          </a:p>
          <a:p>
            <a:pPr marL="0" indent="0" algn="l" rtl="0">
              <a:buNone/>
            </a:pPr>
            <a:r>
              <a:rPr lang="en-US" sz="2000" dirty="0"/>
              <a:t>}</a:t>
            </a:r>
          </a:p>
          <a:p>
            <a:pPr marL="0" indent="0" algn="l" rtl="0">
              <a:buNone/>
            </a:pPr>
            <a:endParaRPr lang="he-IL" sz="2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AE75ED-AA8B-4A33-A28F-0A9982630A9E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3D0EF2-D682-4EA2-BF58-1A1C04EAB44D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3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19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פנייה לתכונה סטטית מחוץ למחלקה</a:t>
            </a:r>
          </a:p>
        </p:txBody>
      </p:sp>
      <p:sp>
        <p:nvSpPr>
          <p:cNvPr id="9" name="מציין מיקום תוכן 8">
            <a:extLst>
              <a:ext uri="{FF2B5EF4-FFF2-40B4-BE49-F238E27FC236}">
                <a16:creationId xmlns:a16="http://schemas.microsoft.com/office/drawing/2014/main" id="{976EFD1C-2C83-406B-A4FA-8AEE2295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910442" y="1667906"/>
            <a:ext cx="6498268" cy="3522187"/>
          </a:xfrm>
        </p:spPr>
        <p:txBody>
          <a:bodyPr>
            <a:normAutofit fontScale="85000" lnSpcReduction="20000"/>
          </a:bodyPr>
          <a:lstStyle/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public class Main1 {                 </a:t>
            </a:r>
          </a:p>
          <a:p>
            <a:pPr marL="0" indent="0" algn="l" rtl="0">
              <a:buNone/>
            </a:pPr>
            <a:r>
              <a:rPr lang="en-US" dirty="0"/>
              <a:t>    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        Pupil pupil1 = new Pupil("or",2004);</a:t>
            </a:r>
          </a:p>
          <a:p>
            <a:pPr marL="0" indent="0" algn="l" rtl="0">
              <a:buNone/>
            </a:pPr>
            <a:r>
              <a:rPr lang="en-US" dirty="0"/>
              <a:t>        Pupil pupil2 = new Pupil("ron",2005);</a:t>
            </a:r>
          </a:p>
          <a:p>
            <a:pPr marL="0" indent="0" algn="l" rtl="0">
              <a:buNone/>
            </a:pPr>
            <a:r>
              <a:rPr lang="en-US" dirty="0"/>
              <a:t>        int </a:t>
            </a:r>
            <a:r>
              <a:rPr lang="en-US" dirty="0" err="1"/>
              <a:t>counterPupil</a:t>
            </a:r>
            <a:r>
              <a:rPr lang="en-US" dirty="0"/>
              <a:t> = </a:t>
            </a:r>
            <a:r>
              <a:rPr lang="en-US" dirty="0" err="1">
                <a:solidFill>
                  <a:srgbClr val="FF0000"/>
                </a:solidFill>
              </a:rPr>
              <a:t>Pupil</a:t>
            </a:r>
            <a:r>
              <a:rPr lang="en-US" dirty="0" err="1"/>
              <a:t>.</a:t>
            </a:r>
            <a:r>
              <a:rPr lang="en-US" dirty="0" err="1">
                <a:solidFill>
                  <a:srgbClr val="FF0000"/>
                </a:solidFill>
              </a:rPr>
              <a:t>getCounter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 algn="l" rtl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</a:t>
            </a:r>
            <a:r>
              <a:rPr lang="en-US" dirty="0" err="1"/>
              <a:t>counterPupil</a:t>
            </a:r>
            <a:r>
              <a:rPr lang="en-US" dirty="0"/>
              <a:t>);</a:t>
            </a:r>
          </a:p>
          <a:p>
            <a:pPr marL="0" indent="0" algn="l" rtl="0">
              <a:buNone/>
            </a:pPr>
            <a:r>
              <a:rPr lang="en-US" dirty="0"/>
              <a:t>    }</a:t>
            </a:r>
          </a:p>
          <a:p>
            <a:pPr marL="0" indent="0" algn="l" rtl="0">
              <a:buNone/>
            </a:pPr>
            <a:r>
              <a:rPr lang="en-US" dirty="0"/>
              <a:t>}</a:t>
            </a:r>
          </a:p>
          <a:p>
            <a:pPr marL="0" indent="0" algn="l" rtl="0">
              <a:buNone/>
            </a:pPr>
            <a:endParaRPr lang="he-IL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611178C6-DDDE-42AE-B94F-4472A9CABCCC}"/>
              </a:ext>
            </a:extLst>
          </p:cNvPr>
          <p:cNvSpPr txBox="1"/>
          <p:nvPr/>
        </p:nvSpPr>
        <p:spPr>
          <a:xfrm>
            <a:off x="7795967" y="2102177"/>
            <a:ext cx="293032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למחלקה שבה ה </a:t>
            </a:r>
            <a:r>
              <a:rPr lang="en-US" dirty="0"/>
              <a:t>main </a:t>
            </a:r>
          </a:p>
          <a:p>
            <a:r>
              <a:rPr lang="he-IL" dirty="0"/>
              <a:t>מקובל גם לקרוא </a:t>
            </a:r>
            <a:r>
              <a:rPr lang="en-US" dirty="0"/>
              <a:t>Test</a:t>
            </a:r>
          </a:p>
          <a:p>
            <a:endParaRPr lang="he-IL" dirty="0"/>
          </a:p>
          <a:p>
            <a:r>
              <a:rPr lang="he-IL" dirty="0"/>
              <a:t>ניתן לזמן את הפעולה הסטטית גם על עצם מטיפוס המחלקה אך פחות מקובל.</a:t>
            </a:r>
          </a:p>
        </p:txBody>
      </p:sp>
    </p:spTree>
    <p:extLst>
      <p:ext uri="{BB962C8B-B14F-4D97-AF65-F5344CB8AC3E}">
        <p14:creationId xmlns:p14="http://schemas.microsoft.com/office/powerpoint/2010/main" val="116288162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8154</TotalTime>
  <Words>2646</Words>
  <Application>Microsoft Macintosh PowerPoint</Application>
  <PresentationFormat>Widescreen</PresentationFormat>
  <Paragraphs>366</Paragraphs>
  <Slides>34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Varela Round</vt:lpstr>
      <vt:lpstr>ערכת נושא Office</vt:lpstr>
      <vt:lpstr>מערכת שידורים לאומית</vt:lpstr>
      <vt:lpstr>מחלקות ועצמים</vt:lpstr>
      <vt:lpstr>מה נלמד היום </vt:lpstr>
      <vt:lpstr>תכונה סטטית</vt:lpstr>
      <vt:lpstr>יצירת העצמים</vt:lpstr>
      <vt:lpstr>תכונה סטטית</vt:lpstr>
      <vt:lpstr>דוגמאות נוספות לתכונה סטטית</vt:lpstr>
      <vt:lpstr>ובקוד:</vt:lpstr>
      <vt:lpstr>פנייה לתכונה סטטית מחוץ למחלקה</vt:lpstr>
      <vt:lpstr>מערך כתכונה</vt:lpstr>
      <vt:lpstr>הקוד</vt:lpstr>
      <vt:lpstr>פעולה במחלקה המחזירה את מספר הפסילות</vt:lpstr>
      <vt:lpstr>פעולה המעדכנת קפיצה פסולה</vt:lpstr>
      <vt:lpstr>פעולה המעדכנת קפיצה חוקית</vt:lpstr>
      <vt:lpstr>יצירת עצמים והכנסת נתונים:</vt:lpstr>
      <vt:lpstr>הדפסת תכונות העצם באופן שונה</vt:lpstr>
      <vt:lpstr>מערכת שידורים לאומית</vt:lpstr>
      <vt:lpstr>מה נלמד היום </vt:lpstr>
      <vt:lpstr>ריבוע</vt:lpstr>
      <vt:lpstr>המחלקה Point, הוגדרו בה get ו set </vt:lpstr>
      <vt:lpstr>פעולה בונה מעתיקה במחלקה Point</vt:lpstr>
      <vt:lpstr>מדוע חשובה הפעולה הבונה המעתיקה?</vt:lpstr>
      <vt:lpstr>המחלקה ריבוע Squre</vt:lpstr>
      <vt:lpstr>אורך הריבוע והיקפו</vt:lpstr>
      <vt:lpstr>מחוץ למחלקה</vt:lpstr>
      <vt:lpstr>מחלקה משולש Triangle</vt:lpstr>
      <vt:lpstr>ניצור עצם  משולש ונדפיס היקפו</vt:lpstr>
      <vt:lpstr>PowerPoint Presentation</vt:lpstr>
      <vt:lpstr>ופעולות פנימיות במשולש</vt:lpstr>
      <vt:lpstr>פעולה פנימית להיקף ושטח(נוסחת הרון)</vt:lpstr>
      <vt:lpstr>וב main</vt:lpstr>
      <vt:lpstr>מה למדנו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Yuval Yadai</cp:lastModifiedBy>
  <cp:revision>184</cp:revision>
  <dcterms:created xsi:type="dcterms:W3CDTF">2020-03-15T19:13:03Z</dcterms:created>
  <dcterms:modified xsi:type="dcterms:W3CDTF">2020-08-16T16:45:30Z</dcterms:modified>
</cp:coreProperties>
</file>