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5"/>
  </p:notesMasterIdLst>
  <p:sldIdLst>
    <p:sldId id="398" r:id="rId2"/>
    <p:sldId id="473" r:id="rId3"/>
    <p:sldId id="400" r:id="rId4"/>
    <p:sldId id="575" r:id="rId5"/>
    <p:sldId id="534" r:id="rId6"/>
    <p:sldId id="576" r:id="rId7"/>
    <p:sldId id="577" r:id="rId8"/>
    <p:sldId id="578" r:id="rId9"/>
    <p:sldId id="579" r:id="rId10"/>
    <p:sldId id="580" r:id="rId11"/>
    <p:sldId id="380" r:id="rId12"/>
    <p:sldId id="555" r:id="rId13"/>
    <p:sldId id="536" r:id="rId14"/>
    <p:sldId id="558" r:id="rId15"/>
    <p:sldId id="556" r:id="rId16"/>
    <p:sldId id="557" r:id="rId17"/>
    <p:sldId id="538" r:id="rId18"/>
    <p:sldId id="560" r:id="rId19"/>
    <p:sldId id="559" r:id="rId20"/>
    <p:sldId id="561" r:id="rId21"/>
    <p:sldId id="562" r:id="rId22"/>
    <p:sldId id="539" r:id="rId23"/>
    <p:sldId id="540" r:id="rId24"/>
    <p:sldId id="563" r:id="rId25"/>
    <p:sldId id="541" r:id="rId26"/>
    <p:sldId id="564" r:id="rId27"/>
    <p:sldId id="565" r:id="rId28"/>
    <p:sldId id="542" r:id="rId29"/>
    <p:sldId id="566" r:id="rId30"/>
    <p:sldId id="303" r:id="rId31"/>
    <p:sldId id="465" r:id="rId32"/>
    <p:sldId id="581" r:id="rId33"/>
    <p:sldId id="582" r:id="rId34"/>
    <p:sldId id="583" r:id="rId35"/>
    <p:sldId id="584" r:id="rId36"/>
    <p:sldId id="585" r:id="rId37"/>
    <p:sldId id="587" r:id="rId38"/>
    <p:sldId id="586" r:id="rId39"/>
    <p:sldId id="543" r:id="rId40"/>
    <p:sldId id="567" r:id="rId41"/>
    <p:sldId id="568" r:id="rId42"/>
    <p:sldId id="569" r:id="rId43"/>
    <p:sldId id="570" r:id="rId44"/>
    <p:sldId id="431" r:id="rId45"/>
    <p:sldId id="547" r:id="rId46"/>
    <p:sldId id="571" r:id="rId47"/>
    <p:sldId id="549" r:id="rId48"/>
    <p:sldId id="572" r:id="rId49"/>
    <p:sldId id="573" r:id="rId50"/>
    <p:sldId id="574" r:id="rId51"/>
    <p:sldId id="551" r:id="rId52"/>
    <p:sldId id="339" r:id="rId53"/>
    <p:sldId id="517" r:id="rId54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CBA"/>
    <a:srgbClr val="EBFA90"/>
    <a:srgbClr val="EAFA8A"/>
    <a:srgbClr val="C9E61A"/>
    <a:srgbClr val="56E8FC"/>
    <a:srgbClr val="9DF2FD"/>
    <a:srgbClr val="5AE9FC"/>
    <a:srgbClr val="04D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סגנון בהיר 1 - הדגשה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6" autoAdjust="0"/>
    <p:restoredTop sz="87963" autoAdjust="0"/>
  </p:normalViewPr>
  <p:slideViewPr>
    <p:cSldViewPr snapToGrid="0" snapToObjects="1">
      <p:cViewPr>
        <p:scale>
          <a:sx n="97" d="100"/>
          <a:sy n="97" d="100"/>
        </p:scale>
        <p:origin x="84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ט'/סיון/תש"ף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090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8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1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36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83B4-4527-4147-AD95-DA0687FA723C}" type="slidenum">
              <a:rPr lang="he-IL" smtClean="0"/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761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זה שקף שצריך להופיע בסוף כל אחד מהשיעורים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544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66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35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4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53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55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ענת- האם נדרש להטמיע את הסימולציה?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291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83B4-4527-4147-AD95-DA0687FA723C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643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96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3995" y="155448"/>
            <a:ext cx="9801092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5984" y="487100"/>
            <a:ext cx="1576467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49087" y="127100"/>
            <a:ext cx="1879417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16" y="5923582"/>
            <a:ext cx="3132610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311" y="6359813"/>
            <a:ext cx="730008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58610" y="2733707"/>
            <a:ext cx="6987520" cy="129702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13" y="6361368"/>
            <a:ext cx="812694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158" y="1027929"/>
            <a:ext cx="521207" cy="1221730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037" y="-6804426"/>
            <a:ext cx="947627" cy="126380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306" y="-416688"/>
            <a:ext cx="1974415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194" y="1212161"/>
            <a:ext cx="7884086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40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ט'/סיון/תש"ף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  <p:sldLayoutId id="2147483665" r:id="rId7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YqRKxsCcFw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eyda.education.gov.il/files/katalog_hinuchi/simulatziot/pizan_coolinvention/sim1/circuit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cYwDWvfNg8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84186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.6. מבנה הטבלה המחזורית - טבלה מחזורית ומושגי ייסוד">
            <a:extLst>
              <a:ext uri="{FF2B5EF4-FFF2-40B4-BE49-F238E27FC236}">
                <a16:creationId xmlns:a16="http://schemas.microsoft.com/office/drawing/2014/main" id="{C48A1B95-565C-4FE9-9A84-D6E0C5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172967" y="2188849"/>
            <a:ext cx="6730753" cy="37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15411C-C472-48D3-86F4-FBF2FFEFBFD3}"/>
              </a:ext>
            </a:extLst>
          </p:cNvPr>
          <p:cNvSpPr/>
          <p:nvPr/>
        </p:nvSpPr>
        <p:spPr>
          <a:xfrm>
            <a:off x="750736" y="2834640"/>
            <a:ext cx="316064" cy="207264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1757098" y="2408939"/>
            <a:ext cx="2136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14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אלקליות-עפרוריות</a:t>
            </a:r>
            <a:endParaRPr lang="he-IL" sz="14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225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גזים אצילים (טור 8)</a:t>
            </a:r>
            <a:endParaRPr lang="en-US" sz="2400" dirty="0">
              <a:solidFill>
                <a:srgbClr val="0070C0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אצילים – על שום שאינם מתרכבים עם יסודות אחרים כפי שהאצילים לא היו מתחתנים עם פשוטי העם. וזאת מכיוון שלהם רמת ערכיות מלאה באלקטרונים שזה מצב יציב אנרגטית.</a:t>
            </a:r>
            <a:endParaRPr lang="en-US" sz="2400" dirty="0">
              <a:solidFill>
                <a:srgbClr val="0070C0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048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34908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085886"/>
              </p:ext>
            </p:extLst>
          </p:nvPr>
        </p:nvGraphicFramePr>
        <p:xfrm>
          <a:off x="266274" y="1780314"/>
          <a:ext cx="8839199" cy="4297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555055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49587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614349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אלקטרוני ערכיות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הערכות אלקטרונים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פרוטונים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שם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המתכת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האלקלית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המתכת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האלקלית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2, 1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ליתיום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Li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2 , 8 ,1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נתרן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Na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2 , 8 , 8 ,1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אשלגן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רובידיום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Rb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צזיום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Cs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פרנציום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93351"/>
            <a:ext cx="3127513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טור 1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היסודות בטור 1,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למעט המימן – שהוא אל-מתכת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– הם מתכות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אלקאליות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97C7CEA-FA3B-45B1-BE01-D17425E1CEC2}"/>
              </a:ext>
            </a:extLst>
          </p:cNvPr>
          <p:cNvSpPr/>
          <p:nvPr/>
        </p:nvSpPr>
        <p:spPr>
          <a:xfrm>
            <a:off x="5949567" y="1783741"/>
            <a:ext cx="1557337" cy="4233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F7F6F00-6D8A-4765-A22F-2F4B8BCF2BF6}"/>
              </a:ext>
            </a:extLst>
          </p:cNvPr>
          <p:cNvSpPr/>
          <p:nvPr/>
        </p:nvSpPr>
        <p:spPr>
          <a:xfrm>
            <a:off x="7527520" y="1905345"/>
            <a:ext cx="1557337" cy="4112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73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מאפיינים</a:t>
            </a:r>
            <a:r>
              <a:rPr lang="en-US" dirty="0"/>
              <a:t> </a:t>
            </a:r>
            <a:r>
              <a:rPr lang="he-IL" dirty="0"/>
              <a:t> פיזיקליים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3" y="1126736"/>
            <a:ext cx="11026710" cy="47511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rgbClr val="0070C0"/>
                </a:solidFill>
              </a:rPr>
              <a:t>תארו </a:t>
            </a:r>
            <a:r>
              <a:rPr lang="he-IL" dirty="0" err="1">
                <a:solidFill>
                  <a:srgbClr val="0070C0"/>
                </a:solidFill>
              </a:rPr>
              <a:t>מאקרוסקופית</a:t>
            </a:r>
            <a:r>
              <a:rPr lang="he-IL" dirty="0">
                <a:solidFill>
                  <a:srgbClr val="0070C0"/>
                </a:solidFill>
              </a:rPr>
              <a:t> את המאפיינים הפיזיקליים של המתכת נתרן כמייצגת את התכונות הפיזיקליות של המתכות </a:t>
            </a:r>
            <a:r>
              <a:rPr lang="he-IL" dirty="0" err="1">
                <a:solidFill>
                  <a:srgbClr val="0070C0"/>
                </a:solidFill>
              </a:rPr>
              <a:t>האלקליות</a:t>
            </a:r>
            <a:endParaRPr lang="he-IL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he-IL" dirty="0"/>
              <a:t>מוצקות בטמפרטורת החדר.</a:t>
            </a:r>
          </a:p>
          <a:p>
            <a:pPr>
              <a:lnSpc>
                <a:spcPct val="200000"/>
              </a:lnSpc>
            </a:pPr>
            <a:r>
              <a:rPr lang="he-IL" dirty="0"/>
              <a:t>בעלות גוון אפור מבריק.</a:t>
            </a:r>
          </a:p>
          <a:p>
            <a:pPr>
              <a:lnSpc>
                <a:spcPct val="200000"/>
              </a:lnSpc>
            </a:pPr>
            <a:r>
              <a:rPr lang="he-IL" dirty="0"/>
              <a:t>רכות </a:t>
            </a:r>
          </a:p>
        </p:txBody>
      </p:sp>
      <p:pic>
        <p:nvPicPr>
          <p:cNvPr id="3074" name="Picture 2" descr="Cutting sodium metal - Stock Image - A150/0404 - Science Photo Library">
            <a:extLst>
              <a:ext uri="{FF2B5EF4-FFF2-40B4-BE49-F238E27FC236}">
                <a16:creationId xmlns:a16="http://schemas.microsoft.com/office/drawing/2014/main" id="{8706229B-3A68-47F9-882B-D1A25EA3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7" y="2005326"/>
            <a:ext cx="3730250" cy="372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מאפיינים</a:t>
            </a:r>
            <a:r>
              <a:rPr lang="en-US" dirty="0"/>
              <a:t> </a:t>
            </a:r>
            <a:r>
              <a:rPr lang="he-IL" dirty="0"/>
              <a:t> פיזיקליים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3" y="1126736"/>
            <a:ext cx="11026710" cy="475114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e-IL" dirty="0">
                <a:solidFill>
                  <a:srgbClr val="0070C0"/>
                </a:solidFill>
              </a:rPr>
              <a:t>המתכת </a:t>
            </a:r>
            <a:r>
              <a:rPr lang="he-IL" dirty="0" err="1">
                <a:solidFill>
                  <a:srgbClr val="0070C0"/>
                </a:solidFill>
              </a:rPr>
              <a:t>צזיום</a:t>
            </a:r>
            <a:r>
              <a:rPr lang="he-IL" dirty="0">
                <a:solidFill>
                  <a:srgbClr val="0070C0"/>
                </a:solidFill>
              </a:rPr>
              <a:t> שונה במקצת במראה</a:t>
            </a:r>
          </a:p>
          <a:p>
            <a:pPr>
              <a:lnSpc>
                <a:spcPct val="200000"/>
              </a:lnSpc>
            </a:pPr>
            <a:r>
              <a:rPr lang="he-IL" dirty="0"/>
              <a:t>מוצקה בטמפרטורת החדר.</a:t>
            </a:r>
          </a:p>
          <a:p>
            <a:pPr>
              <a:lnSpc>
                <a:spcPct val="200000"/>
              </a:lnSpc>
            </a:pPr>
            <a:r>
              <a:rPr lang="he-IL" dirty="0"/>
              <a:t>בעלות גוון צהוב מבריק.</a:t>
            </a:r>
          </a:p>
          <a:p>
            <a:pPr>
              <a:lnSpc>
                <a:spcPct val="200000"/>
              </a:lnSpc>
            </a:pPr>
            <a:r>
              <a:rPr lang="he-IL" dirty="0"/>
              <a:t>רכה יחסית למתכות אחרות.</a:t>
            </a:r>
          </a:p>
        </p:txBody>
      </p:sp>
      <p:pic>
        <p:nvPicPr>
          <p:cNvPr id="5122" name="Picture 2" descr="Compare Gold vs Cesium| Compare properties">
            <a:extLst>
              <a:ext uri="{FF2B5EF4-FFF2-40B4-BE49-F238E27FC236}">
                <a16:creationId xmlns:a16="http://schemas.microsoft.com/office/drawing/2014/main" id="{1CFAF125-09F3-4DDB-80FA-262EAE94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9" y="1065713"/>
            <a:ext cx="4812168" cy="48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4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8B2C9F-8795-4218-A841-92E86E25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41E8FEC-CC05-41E5-BDE8-5BCE5CF32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502" y="2025084"/>
            <a:ext cx="11159999" cy="5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400" b="0" dirty="0"/>
              <a:t>מכיוון שלמתכות </a:t>
            </a:r>
            <a:r>
              <a:rPr lang="he-IL" sz="2400" b="0" dirty="0" err="1"/>
              <a:t>האלקליות</a:t>
            </a:r>
            <a:r>
              <a:rPr lang="he-IL" sz="2400" b="0" dirty="0"/>
              <a:t> אנרגיית היינון הנמוכה ביותר מבין היסודות בטבלה המחזורית יש להן לנטייה גבוהה למסור את אלקטרון הערכיות היחידי שלהם ובכך להפוך ליונים חיוביים.</a:t>
            </a:r>
          </a:p>
        </p:txBody>
      </p:sp>
      <p:pic>
        <p:nvPicPr>
          <p:cNvPr id="4098" name="Picture 2" descr="חזרה על מושגי הבסיס המצגת נערכה ע&quot;י ויצמן אורית ממצגות נחשון ...">
            <a:extLst>
              <a:ext uri="{FF2B5EF4-FFF2-40B4-BE49-F238E27FC236}">
                <a16:creationId xmlns:a16="http://schemas.microsoft.com/office/drawing/2014/main" id="{A6A758AA-D1FC-4E49-BB24-E217FD775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9375" r="12743" b="41875"/>
          <a:stretch/>
        </p:blipFill>
        <p:spPr bwMode="auto">
          <a:xfrm>
            <a:off x="0" y="2068824"/>
            <a:ext cx="7330698" cy="34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2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טבלה 5">
                <a:extLst>
                  <a:ext uri="{FF2B5EF4-FFF2-40B4-BE49-F238E27FC236}">
                    <a16:creationId xmlns:a16="http://schemas.microsoft.com/office/drawing/2014/main" id="{B81648FD-CF42-4E51-876A-9FC6B898A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208346"/>
                  </p:ext>
                </p:extLst>
              </p:nvPr>
            </p:nvGraphicFramePr>
            <p:xfrm>
              <a:off x="159380" y="2033088"/>
              <a:ext cx="6400800" cy="393192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736035">
                      <a:extLst>
                        <a:ext uri="{9D8B030D-6E8A-4147-A177-3AD203B41FA5}">
                          <a16:colId xmlns:a16="http://schemas.microsoft.com/office/drawing/2014/main" val="4064988691"/>
                        </a:ext>
                      </a:extLst>
                    </a:gridCol>
                    <a:gridCol w="1630017">
                      <a:extLst>
                        <a:ext uri="{9D8B030D-6E8A-4147-A177-3AD203B41FA5}">
                          <a16:colId xmlns:a16="http://schemas.microsoft.com/office/drawing/2014/main" val="2694206644"/>
                        </a:ext>
                      </a:extLst>
                    </a:gridCol>
                    <a:gridCol w="1425769">
                      <a:extLst>
                        <a:ext uri="{9D8B030D-6E8A-4147-A177-3AD203B41FA5}">
                          <a16:colId xmlns:a16="http://schemas.microsoft.com/office/drawing/2014/main" val="3043336230"/>
                        </a:ext>
                      </a:extLst>
                    </a:gridCol>
                    <a:gridCol w="1608979">
                      <a:extLst>
                        <a:ext uri="{9D8B030D-6E8A-4147-A177-3AD203B41FA5}">
                          <a16:colId xmlns:a16="http://schemas.microsoft.com/office/drawing/2014/main" val="37434118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הערכות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</a:t>
                          </a:r>
                          <a:b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</a:b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יון המתכת 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האלקלית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33123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𝐿𝑖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401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𝑁𝑎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428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715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𝑅𝑏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7736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𝐶𝑠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7464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𝐹𝑟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33920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טבלה 5">
                <a:extLst>
                  <a:ext uri="{FF2B5EF4-FFF2-40B4-BE49-F238E27FC236}">
                    <a16:creationId xmlns:a16="http://schemas.microsoft.com/office/drawing/2014/main" id="{B81648FD-CF42-4E51-876A-9FC6B898A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208346"/>
                  </p:ext>
                </p:extLst>
              </p:nvPr>
            </p:nvGraphicFramePr>
            <p:xfrm>
              <a:off x="159380" y="2033088"/>
              <a:ext cx="6400800" cy="393192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736035">
                      <a:extLst>
                        <a:ext uri="{9D8B030D-6E8A-4147-A177-3AD203B41FA5}">
                          <a16:colId xmlns:a16="http://schemas.microsoft.com/office/drawing/2014/main" val="4064988691"/>
                        </a:ext>
                      </a:extLst>
                    </a:gridCol>
                    <a:gridCol w="1630017">
                      <a:extLst>
                        <a:ext uri="{9D8B030D-6E8A-4147-A177-3AD203B41FA5}">
                          <a16:colId xmlns:a16="http://schemas.microsoft.com/office/drawing/2014/main" val="2694206644"/>
                        </a:ext>
                      </a:extLst>
                    </a:gridCol>
                    <a:gridCol w="1425769">
                      <a:extLst>
                        <a:ext uri="{9D8B030D-6E8A-4147-A177-3AD203B41FA5}">
                          <a16:colId xmlns:a16="http://schemas.microsoft.com/office/drawing/2014/main" val="3043336230"/>
                        </a:ext>
                      </a:extLst>
                    </a:gridCol>
                    <a:gridCol w="1608979">
                      <a:extLst>
                        <a:ext uri="{9D8B030D-6E8A-4147-A177-3AD203B41FA5}">
                          <a16:colId xmlns:a16="http://schemas.microsoft.com/office/drawing/2014/main" val="3743411878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הערכות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</a:t>
                          </a:r>
                          <a:b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</a:b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יון המתכת 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האלקלית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33123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269333" r="-1515" b="-5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4018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364474" r="-151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428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470667" r="-1515" b="-3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3715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570667" r="-1515" b="-2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477369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670667" r="-1515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74649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770667" r="-1515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33920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169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מכיוון שלמתכות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האלקליות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אנרגיית היינון הנמוכה ביותר מבין היסודות בטבלה המחזורית יש להן נטייה גבוהה למסור את אלקטרון הערכיות היחידי שלהם ובכך להפוך ליונים חיוביים שמטענם </a:t>
            </a:r>
            <a:r>
              <a:rPr lang="he-IL" sz="2400" dirty="0">
                <a:solidFill>
                  <a:srgbClr val="0070C0"/>
                </a:solidFill>
              </a:rPr>
              <a:t>1+.</a:t>
            </a:r>
          </a:p>
        </p:txBody>
      </p:sp>
    </p:spTree>
    <p:extLst>
      <p:ext uri="{BB962C8B-B14F-4D97-AF65-F5344CB8AC3E}">
        <p14:creationId xmlns:p14="http://schemas.microsoft.com/office/powerpoint/2010/main" val="303463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DDE0F4-1E4A-4E38-82B6-C688CE6E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36" y="213094"/>
            <a:ext cx="11160000" cy="720000"/>
          </a:xfrm>
        </p:spPr>
        <p:txBody>
          <a:bodyPr/>
          <a:lstStyle/>
          <a:p>
            <a:r>
              <a:rPr lang="he-IL" dirty="0"/>
              <a:t>מאפיינים כימיים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AA80B05D-B371-443F-83DC-4A9A1C50D35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-2517009" y="870490"/>
                <a:ext cx="11661953" cy="57286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he-IL" dirty="0">
                  <a:solidFill>
                    <a:srgbClr val="0070C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𝐿𝑖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𝑅𝑏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𝑅𝑏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AA80B05D-B371-443F-83DC-4A9A1C50D3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-2517009" y="870490"/>
                <a:ext cx="11661953" cy="572866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לבן 4">
            <a:extLst>
              <a:ext uri="{FF2B5EF4-FFF2-40B4-BE49-F238E27FC236}">
                <a16:creationId xmlns:a16="http://schemas.microsoft.com/office/drawing/2014/main" id="{00BE9566-2E09-41A9-A1AB-9DC814B71917}"/>
              </a:ext>
            </a:extLst>
          </p:cNvPr>
          <p:cNvSpPr/>
          <p:nvPr/>
        </p:nvSpPr>
        <p:spPr>
          <a:xfrm>
            <a:off x="0" y="884138"/>
            <a:ext cx="12078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בגלל הנטייה הגבוהה של המתכות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האלקליות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למסור את אלקטרון הערכיות שלהן</a:t>
            </a:r>
          </a:p>
          <a:p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הן מגיבות בקלות למשל</a:t>
            </a:r>
            <a:br>
              <a:rPr lang="en-US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עם מים עפ"י התגובות הבאות: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ABF93D5-2C3E-4F63-9506-6897889FE344}"/>
              </a:ext>
            </a:extLst>
          </p:cNvPr>
          <p:cNvSpPr/>
          <p:nvPr/>
        </p:nvSpPr>
        <p:spPr>
          <a:xfrm>
            <a:off x="4148918" y="1282890"/>
            <a:ext cx="750627" cy="4517409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1F1B397-13D0-4C84-B685-9FE0BCBA5A1E}"/>
              </a:ext>
            </a:extLst>
          </p:cNvPr>
          <p:cNvSpPr/>
          <p:nvPr/>
        </p:nvSpPr>
        <p:spPr>
          <a:xfrm>
            <a:off x="6922376" y="2203686"/>
            <a:ext cx="51556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תגובה של מתכת </a:t>
            </a:r>
            <a:r>
              <a:rPr lang="he-IL" sz="2400" dirty="0" err="1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אלקלית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עם מים היא תגובה מהירה אשר פולטת אנרגיה רבה בפרק זמן קצר תוך יצירת הגז הדליק מימן </a:t>
            </a:r>
            <a:b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דבר שעלול להוביל לפיצוץ.</a:t>
            </a:r>
          </a:p>
        </p:txBody>
      </p:sp>
    </p:spTree>
    <p:extLst>
      <p:ext uri="{BB962C8B-B14F-4D97-AF65-F5344CB8AC3E}">
        <p14:creationId xmlns:p14="http://schemas.microsoft.com/office/powerpoint/2010/main" val="6308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97CC30-E87C-438C-B4E7-B7950F08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5D67986-80EE-4110-8839-FAE297894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צפייה מונחית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085B7A6-B197-4D5E-B034-6943E717F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1725681"/>
            <a:ext cx="11675206" cy="4152517"/>
          </a:xfrm>
        </p:spPr>
        <p:txBody>
          <a:bodyPr/>
          <a:lstStyle/>
          <a:p>
            <a:r>
              <a:rPr lang="he-IL" dirty="0"/>
              <a:t>בסרטון הבא שימו לב להתנהגות הכימית של כל אחת מהמתכות </a:t>
            </a:r>
            <a:r>
              <a:rPr lang="he-IL" dirty="0" err="1"/>
              <a:t>האלקליות</a:t>
            </a:r>
            <a:r>
              <a:rPr lang="he-IL" dirty="0"/>
              <a:t> במים.</a:t>
            </a:r>
          </a:p>
          <a:p>
            <a:endParaRPr lang="he-IL" dirty="0"/>
          </a:p>
          <a:p>
            <a:r>
              <a:rPr lang="he-IL" dirty="0"/>
              <a:t>מהו ההבדל הבולט ביניהן?</a:t>
            </a:r>
          </a:p>
          <a:p>
            <a:endParaRPr lang="he-IL" dirty="0"/>
          </a:p>
          <a:p>
            <a:r>
              <a:rPr lang="he-IL" dirty="0"/>
              <a:t>נסו להסביר זאת בהתייחס לתגובות של כל אחת מהמתכות </a:t>
            </a:r>
            <a:r>
              <a:rPr lang="he-IL" dirty="0" err="1"/>
              <a:t>האלקליות</a:t>
            </a:r>
            <a:r>
              <a:rPr lang="he-IL" dirty="0"/>
              <a:t> עם המים.</a:t>
            </a:r>
          </a:p>
        </p:txBody>
      </p:sp>
    </p:spTree>
    <p:extLst>
      <p:ext uri="{BB962C8B-B14F-4D97-AF65-F5344CB8AC3E}">
        <p14:creationId xmlns:p14="http://schemas.microsoft.com/office/powerpoint/2010/main" val="93841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691003-76DD-44F7-8A45-EC2B0E03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A9F0067-9BF2-43CE-9D51-3ED599DEB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דיה מקוונת 4" title="ￗﾖￗﾢￗﾖￗﾕￗﾢ ￗﾞￗﾕￗﾗ- Brainiac">
            <a:hlinkClick r:id="" action="ppaction://media"/>
            <a:extLst>
              <a:ext uri="{FF2B5EF4-FFF2-40B4-BE49-F238E27FC236}">
                <a16:creationId xmlns:a16="http://schemas.microsoft.com/office/drawing/2014/main" id="{38903C58-A05E-42A7-AFB2-EF2884C486E4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9664"/>
            <a:ext cx="12190413" cy="68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530088" y="1640910"/>
            <a:ext cx="11080030" cy="1260000"/>
          </a:xfrm>
        </p:spPr>
        <p:txBody>
          <a:bodyPr/>
          <a:lstStyle/>
          <a:p>
            <a:r>
              <a:rPr lang="he-IL" dirty="0"/>
              <a:t>שיעור 6 – </a:t>
            </a:r>
            <a:br>
              <a:rPr lang="en-US" dirty="0"/>
            </a:br>
            <a:r>
              <a:rPr lang="he-IL" dirty="0"/>
              <a:t>משפחות בטבלה המחזורית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3180012"/>
            <a:ext cx="10872000" cy="72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כימיה לכיתות י'-</a:t>
            </a:r>
            <a:r>
              <a:rPr lang="he-IL" dirty="0" err="1">
                <a:sym typeface="Varela Round"/>
              </a:rPr>
              <a:t>יב</a:t>
            </a:r>
            <a:r>
              <a:rPr lang="he-IL" dirty="0">
                <a:sym typeface="Varela Round"/>
              </a:rPr>
              <a:t>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96905" y="3900012"/>
            <a:ext cx="10872000" cy="72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יגאל </a:t>
            </a:r>
            <a:r>
              <a:rPr lang="he-IL" dirty="0" err="1">
                <a:sym typeface="Varela Round"/>
              </a:rPr>
              <a:t>לינקובסקי</a:t>
            </a:r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578787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B8F6E7-2D14-4926-A808-338D2163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08F292-4B81-4CFC-83D8-393B60D13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אנרגיית היינון של המתכות </a:t>
            </a:r>
            <a:r>
              <a:rPr lang="he-IL" dirty="0" err="1"/>
              <a:t>האלקליות</a:t>
            </a:r>
            <a:endParaRPr lang="he-IL" dirty="0"/>
          </a:p>
        </p:txBody>
      </p:sp>
      <p:pic>
        <p:nvPicPr>
          <p:cNvPr id="7170" name="Picture 2" descr="Group 1: Properties of Alkali Metals - Chemistry LibreTexts">
            <a:extLst>
              <a:ext uri="{FF2B5EF4-FFF2-40B4-BE49-F238E27FC236}">
                <a16:creationId xmlns:a16="http://schemas.microsoft.com/office/drawing/2014/main" id="{1D6C2345-2AC2-45A8-9D79-840F166E1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/>
          <a:stretch/>
        </p:blipFill>
        <p:spPr bwMode="auto">
          <a:xfrm>
            <a:off x="304801" y="1725681"/>
            <a:ext cx="8592732" cy="39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6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C1F2CD-947D-491E-9319-9D6CF716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320" y="245040"/>
            <a:ext cx="11160000" cy="720000"/>
          </a:xfrm>
        </p:spPr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6F72E8C-6B58-45C0-B134-5E320297C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3620066" y="420827"/>
            <a:ext cx="11159999" cy="540000"/>
          </a:xfrm>
        </p:spPr>
        <p:txBody>
          <a:bodyPr/>
          <a:lstStyle/>
          <a:p>
            <a:r>
              <a:rPr lang="he-IL" dirty="0"/>
              <a:t>אנרגיית יינון של מתכות </a:t>
            </a:r>
            <a:r>
              <a:rPr lang="he-IL" dirty="0" err="1"/>
              <a:t>אלקליות</a:t>
            </a:r>
            <a:endParaRPr lang="he-IL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51BB74AA-A154-4D13-8CB7-A03ACDF8A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284047"/>
              </p:ext>
            </p:extLst>
          </p:nvPr>
        </p:nvGraphicFramePr>
        <p:xfrm>
          <a:off x="515205" y="1740399"/>
          <a:ext cx="4346712" cy="3931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96278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רמת ערכיות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המתכת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האלקלית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Li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Na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Rb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Cs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B9FE203D-2C37-43AA-B0C8-77403A611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26" r="81097"/>
          <a:stretch/>
        </p:blipFill>
        <p:spPr>
          <a:xfrm>
            <a:off x="4861917" y="2872169"/>
            <a:ext cx="609601" cy="2849217"/>
          </a:xfrm>
          <a:prstGeom prst="rect">
            <a:avLst/>
          </a:prstGeom>
        </p:spPr>
      </p:pic>
      <p:sp>
        <p:nvSpPr>
          <p:cNvPr id="7" name="מציין מיקום תוכן 3">
            <a:extLst>
              <a:ext uri="{FF2B5EF4-FFF2-40B4-BE49-F238E27FC236}">
                <a16:creationId xmlns:a16="http://schemas.microsoft.com/office/drawing/2014/main" id="{CBED3279-0FD6-4AC1-A538-B1DC529CF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9672" y="1136614"/>
            <a:ext cx="6843898" cy="4152517"/>
          </a:xfrm>
        </p:spPr>
        <p:txBody>
          <a:bodyPr/>
          <a:lstStyle/>
          <a:p>
            <a:r>
              <a:rPr lang="he-IL" dirty="0"/>
              <a:t>ככל שרמת הערכיות רחוקה יותר מגרעין האטום</a:t>
            </a:r>
          </a:p>
          <a:p>
            <a:r>
              <a:rPr lang="he-IL" dirty="0"/>
              <a:t>כך כוחות המשיכה החשמליים בין גרעין האטום לאלקטרון הערכיות חלשים יותר.</a:t>
            </a:r>
          </a:p>
          <a:p>
            <a:r>
              <a:rPr lang="he-IL" dirty="0"/>
              <a:t>לכן נדרשת פחות אנרגיה להוצאת האלקטרון</a:t>
            </a:r>
          </a:p>
          <a:p>
            <a:r>
              <a:rPr lang="he-IL" dirty="0"/>
              <a:t>כלומר, למתכת </a:t>
            </a:r>
            <a:r>
              <a:rPr lang="he-IL" dirty="0" err="1"/>
              <a:t>האלקלית</a:t>
            </a:r>
            <a:r>
              <a:rPr lang="he-IL" dirty="0"/>
              <a:t> נטייה גבוהה יותר למסור את האלקטרון.</a:t>
            </a:r>
          </a:p>
          <a:p>
            <a:r>
              <a:rPr lang="he-IL" dirty="0"/>
              <a:t>התגובה הכימית שלה מהירה ועוצמתית יותר</a:t>
            </a:r>
          </a:p>
        </p:txBody>
      </p:sp>
    </p:spTree>
    <p:extLst>
      <p:ext uri="{BB962C8B-B14F-4D97-AF65-F5344CB8AC3E}">
        <p14:creationId xmlns:p14="http://schemas.microsoft.com/office/powerpoint/2010/main" val="27323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67C805-9AF2-4A15-BD35-A542F1D1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A050883-E47E-4012-99B5-47CA4F94C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131" y="1047749"/>
            <a:ext cx="11160000" cy="4152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נהוג לשמור את המתכות האלקליות בתוך שמן או בנפט, אשר מבודדים את</a:t>
            </a:r>
            <a:br>
              <a:rPr lang="en-US" dirty="0"/>
            </a:br>
            <a:r>
              <a:rPr lang="he-IL" dirty="0"/>
              <a:t>המתכות </a:t>
            </a:r>
            <a:r>
              <a:rPr lang="he-IL" dirty="0" err="1"/>
              <a:t>האלקליות</a:t>
            </a:r>
            <a:r>
              <a:rPr lang="he-IL" dirty="0"/>
              <a:t> מסביבה שיש בה מים. </a:t>
            </a:r>
          </a:p>
          <a:p>
            <a:pPr>
              <a:lnSpc>
                <a:spcPct val="150000"/>
              </a:lnSpc>
            </a:pPr>
            <a:r>
              <a:rPr lang="he-IL" dirty="0"/>
              <a:t>או בכלי עם וואקום (ללא אוויר ואדי מים)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341BE67-39E8-4C44-BE6A-C69F1898A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1" y="1916466"/>
            <a:ext cx="4305127" cy="340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B1D01CB-35CA-43D4-8379-9C34BC3A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13" y="3124008"/>
            <a:ext cx="4212087" cy="300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46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r>
              <a:rPr lang="he-IL" dirty="0"/>
              <a:t> - </a:t>
            </a:r>
            <a:r>
              <a:rPr lang="he-IL" dirty="0" err="1"/>
              <a:t>עפרוריות</a:t>
            </a: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78084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אלקליות-עפרוריות</a:t>
            </a:r>
            <a:endParaRPr lang="he-IL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832794"/>
              </p:ext>
            </p:extLst>
          </p:nvPr>
        </p:nvGraphicFramePr>
        <p:xfrm>
          <a:off x="-8906" y="1586832"/>
          <a:ext cx="8839199" cy="4297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03512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25217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590262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אלקטרוני ערכיות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הערכות אלקטרונים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פרוטונים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שם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המתכת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האלקלית-עפרורית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המתכת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האלקלית-עפרורית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2, 2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בריליום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Be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מגנזיום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Mg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2 , 8 , 8 ,2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סידן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Ca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סטרונציום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Sr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באריום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Ba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ראדיום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Ra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173366"/>
            <a:ext cx="3127513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טור 2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היסודות בטור 2 – הם מתכות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אלקליות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עפרוריות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638CF9B-3B4A-4C6B-B7E0-DABC1A842E22}"/>
              </a:ext>
            </a:extLst>
          </p:cNvPr>
          <p:cNvSpPr/>
          <p:nvPr/>
        </p:nvSpPr>
        <p:spPr>
          <a:xfrm>
            <a:off x="5557838" y="1586831"/>
            <a:ext cx="1557337" cy="4297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F3EEB87-3412-4DFA-A62E-4EA83534D860}"/>
              </a:ext>
            </a:extLst>
          </p:cNvPr>
          <p:cNvSpPr/>
          <p:nvPr/>
        </p:nvSpPr>
        <p:spPr>
          <a:xfrm>
            <a:off x="7194065" y="1586832"/>
            <a:ext cx="1557337" cy="42976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757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B990BC-611C-41C1-B7CB-23CBD4B4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מאפיינים פיזיקליים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CC47705-9419-46B7-AB7B-9E93ADBEAC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311" y="933094"/>
            <a:ext cx="11160000" cy="46324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rgbClr val="0070C0"/>
                </a:solidFill>
              </a:rPr>
              <a:t>תארו </a:t>
            </a:r>
            <a:r>
              <a:rPr lang="he-IL" dirty="0" err="1">
                <a:solidFill>
                  <a:srgbClr val="0070C0"/>
                </a:solidFill>
              </a:rPr>
              <a:t>מאקרוסקופית</a:t>
            </a:r>
            <a:r>
              <a:rPr lang="he-IL" dirty="0">
                <a:solidFill>
                  <a:srgbClr val="0070C0"/>
                </a:solidFill>
              </a:rPr>
              <a:t> את המאפיינים הפיזיקליים של מתכת המגנזיום כמייצגת את התכונות הפיזיקליות של המתכות </a:t>
            </a:r>
            <a:r>
              <a:rPr lang="he-IL" dirty="0" err="1">
                <a:solidFill>
                  <a:srgbClr val="0070C0"/>
                </a:solidFill>
              </a:rPr>
              <a:t>האלקליות-עפרוריות</a:t>
            </a:r>
            <a:endParaRPr lang="he-IL" dirty="0">
              <a:solidFill>
                <a:srgbClr val="0070C0"/>
              </a:solidFill>
            </a:endParaRPr>
          </a:p>
          <a:p>
            <a:endParaRPr lang="he-IL" dirty="0"/>
          </a:p>
          <a:p>
            <a:r>
              <a:rPr lang="he-IL" dirty="0"/>
              <a:t>מוצקה בטמפרטורת החדר.</a:t>
            </a:r>
          </a:p>
          <a:p>
            <a:r>
              <a:rPr lang="he-IL" dirty="0"/>
              <a:t>בעלת צבע אפור עם ברק מתכתי אופייני.</a:t>
            </a:r>
          </a:p>
          <a:p>
            <a:r>
              <a:rPr lang="he-IL" dirty="0"/>
              <a:t>ניתן לריקוע.</a:t>
            </a:r>
          </a:p>
          <a:p>
            <a:endParaRPr lang="he-IL" dirty="0"/>
          </a:p>
        </p:txBody>
      </p:sp>
      <p:sp>
        <p:nvSpPr>
          <p:cNvPr id="7" name="מלבן: מסגרת משופעת 6">
            <a:hlinkClick r:id="rId3"/>
            <a:extLst>
              <a:ext uri="{FF2B5EF4-FFF2-40B4-BE49-F238E27FC236}">
                <a16:creationId xmlns:a16="http://schemas.microsoft.com/office/drawing/2014/main" id="{0881F6FC-2519-4AD6-B006-33DE9AED1A1D}"/>
              </a:ext>
            </a:extLst>
          </p:cNvPr>
          <p:cNvSpPr/>
          <p:nvPr/>
        </p:nvSpPr>
        <p:spPr>
          <a:xfrm>
            <a:off x="6754270" y="4814113"/>
            <a:ext cx="1710324" cy="144779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סימולציה למאפיין פיזיקלי</a:t>
            </a:r>
          </a:p>
        </p:txBody>
      </p:sp>
      <p:pic>
        <p:nvPicPr>
          <p:cNvPr id="8196" name="Picture 4" descr="Magnesium foil 0.05mm 0.01mm 0.02mm 0.03mm 0.04mm 0.1mm 0.15mm 0.2 ...">
            <a:extLst>
              <a:ext uri="{FF2B5EF4-FFF2-40B4-BE49-F238E27FC236}">
                <a16:creationId xmlns:a16="http://schemas.microsoft.com/office/drawing/2014/main" id="{F4598324-A63F-414A-9BD7-BE365474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8550" y="3367372"/>
            <a:ext cx="3218754" cy="240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מגנזיום – ויקיפדיה">
            <a:extLst>
              <a:ext uri="{FF2B5EF4-FFF2-40B4-BE49-F238E27FC236}">
                <a16:creationId xmlns:a16="http://schemas.microsoft.com/office/drawing/2014/main" id="{2811B58B-C904-4E2D-92BA-E87F187F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7" y="2178029"/>
            <a:ext cx="3752206" cy="224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מתכות </a:t>
            </a:r>
            <a:r>
              <a:rPr lang="he-IL" dirty="0" err="1"/>
              <a:t>אלקליות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טבלה 5">
                <a:extLst>
                  <a:ext uri="{FF2B5EF4-FFF2-40B4-BE49-F238E27FC236}">
                    <a16:creationId xmlns:a16="http://schemas.microsoft.com/office/drawing/2014/main" id="{B81648FD-CF42-4E51-876A-9FC6B898A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463558"/>
                  </p:ext>
                </p:extLst>
              </p:nvPr>
            </p:nvGraphicFramePr>
            <p:xfrm>
              <a:off x="159380" y="1560329"/>
              <a:ext cx="6400800" cy="429768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736035">
                      <a:extLst>
                        <a:ext uri="{9D8B030D-6E8A-4147-A177-3AD203B41FA5}">
                          <a16:colId xmlns:a16="http://schemas.microsoft.com/office/drawing/2014/main" val="4064988691"/>
                        </a:ext>
                      </a:extLst>
                    </a:gridCol>
                    <a:gridCol w="1630017">
                      <a:extLst>
                        <a:ext uri="{9D8B030D-6E8A-4147-A177-3AD203B41FA5}">
                          <a16:colId xmlns:a16="http://schemas.microsoft.com/office/drawing/2014/main" val="2694206644"/>
                        </a:ext>
                      </a:extLst>
                    </a:gridCol>
                    <a:gridCol w="1425769">
                      <a:extLst>
                        <a:ext uri="{9D8B030D-6E8A-4147-A177-3AD203B41FA5}">
                          <a16:colId xmlns:a16="http://schemas.microsoft.com/office/drawing/2014/main" val="3043336230"/>
                        </a:ext>
                      </a:extLst>
                    </a:gridCol>
                    <a:gridCol w="1608979">
                      <a:extLst>
                        <a:ext uri="{9D8B030D-6E8A-4147-A177-3AD203B41FA5}">
                          <a16:colId xmlns:a16="http://schemas.microsoft.com/office/drawing/2014/main" val="37434118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הערכות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</a:t>
                          </a:r>
                          <a:b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</a:b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יון המתכת 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האלקלית</a:t>
                          </a: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 -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עפרורית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33123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4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𝐵𝑒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401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𝑀𝑔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428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20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𝐶𝑎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3715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𝑆𝑟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7736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56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𝐵𝑎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7464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𝑅𝑎</m:t>
                                    </m:r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2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Varela Round" panose="00000500000000000000" pitchFamily="2" charset="-79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33920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טבלה 5">
                <a:extLst>
                  <a:ext uri="{FF2B5EF4-FFF2-40B4-BE49-F238E27FC236}">
                    <a16:creationId xmlns:a16="http://schemas.microsoft.com/office/drawing/2014/main" id="{B81648FD-CF42-4E51-876A-9FC6B898A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6463558"/>
                  </p:ext>
                </p:extLst>
              </p:nvPr>
            </p:nvGraphicFramePr>
            <p:xfrm>
              <a:off x="159380" y="1560329"/>
              <a:ext cx="6400800" cy="429768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736035">
                      <a:extLst>
                        <a:ext uri="{9D8B030D-6E8A-4147-A177-3AD203B41FA5}">
                          <a16:colId xmlns:a16="http://schemas.microsoft.com/office/drawing/2014/main" val="4064988691"/>
                        </a:ext>
                      </a:extLst>
                    </a:gridCol>
                    <a:gridCol w="1630017">
                      <a:extLst>
                        <a:ext uri="{9D8B030D-6E8A-4147-A177-3AD203B41FA5}">
                          <a16:colId xmlns:a16="http://schemas.microsoft.com/office/drawing/2014/main" val="2694206644"/>
                        </a:ext>
                      </a:extLst>
                    </a:gridCol>
                    <a:gridCol w="1425769">
                      <a:extLst>
                        <a:ext uri="{9D8B030D-6E8A-4147-A177-3AD203B41FA5}">
                          <a16:colId xmlns:a16="http://schemas.microsoft.com/office/drawing/2014/main" val="3043336230"/>
                        </a:ext>
                      </a:extLst>
                    </a:gridCol>
                    <a:gridCol w="1608979">
                      <a:extLst>
                        <a:ext uri="{9D8B030D-6E8A-4147-A177-3AD203B41FA5}">
                          <a16:colId xmlns:a16="http://schemas.microsoft.com/office/drawing/2014/main" val="3743411878"/>
                        </a:ext>
                      </a:extLst>
                    </a:gridCol>
                  </a:tblGrid>
                  <a:tr h="155448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הערכות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</a:t>
                          </a:r>
                          <a:b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</a:b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יון המתכת 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האלקלית</a:t>
                          </a:r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 -</a:t>
                          </a:r>
                          <a:r>
                            <a:rPr lang="he-IL" sz="2400" dirty="0" err="1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עפרורית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33123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4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349333" r="-1515" b="-5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4018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12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443421" r="-151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428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2 , 8 , 8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20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550667" r="-1515" b="-3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3715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38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650667" r="-1515" b="-2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477369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56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750667" r="-1515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74649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88</a:t>
                          </a:r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98485" t="-850667" r="-1515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33920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17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גם למתכות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האלקליות-עפרוריות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נטייה חזקה להגיב כך שהן מוסרות את שני אלקטרוני הערכיות שיש להן 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והופכות ליונים חיוביים בעלי מטען +2.</a:t>
            </a:r>
          </a:p>
        </p:txBody>
      </p:sp>
    </p:spTree>
    <p:extLst>
      <p:ext uri="{BB962C8B-B14F-4D97-AF65-F5344CB8AC3E}">
        <p14:creationId xmlns:p14="http://schemas.microsoft.com/office/powerpoint/2010/main" val="379272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דיה מקוונת 4" title="ￗﾩￗﾨￗﾙￗﾤￗﾪ ￗﾞￗﾒￗﾠￗﾖￗﾙￗﾕￗﾝ">
            <a:hlinkClick r:id="" action="ppaction://media"/>
            <a:extLst>
              <a:ext uri="{FF2B5EF4-FFF2-40B4-BE49-F238E27FC236}">
                <a16:creationId xmlns:a16="http://schemas.microsoft.com/office/drawing/2014/main" id="{B712E84B-EAD6-430B-A467-CF167E2FC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921"/>
            <a:ext cx="12190413" cy="68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66E318-45EF-43D1-A7F5-FD5674B9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6" y="310817"/>
            <a:ext cx="11160000" cy="720000"/>
          </a:xfrm>
        </p:spPr>
        <p:txBody>
          <a:bodyPr/>
          <a:lstStyle/>
          <a:p>
            <a:r>
              <a:rPr lang="he-IL" dirty="0"/>
              <a:t>מאפיינים כימיים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9403A8-4084-4D58-A909-3B7A1F8A8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-3765279" y="467713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תארו ברמה </a:t>
            </a:r>
            <a:r>
              <a:rPr lang="he-IL" dirty="0" err="1">
                <a:solidFill>
                  <a:srgbClr val="0070C0"/>
                </a:solidFill>
              </a:rPr>
              <a:t>המאקרוסקופית</a:t>
            </a:r>
            <a:r>
              <a:rPr lang="he-IL" dirty="0">
                <a:solidFill>
                  <a:srgbClr val="0070C0"/>
                </a:solidFill>
              </a:rPr>
              <a:t> (תצפית) את אשר התרחש</a:t>
            </a:r>
          </a:p>
          <a:p>
            <a:endParaRPr lang="he-IL" dirty="0">
              <a:solidFill>
                <a:srgbClr val="0070C0"/>
              </a:solidFill>
            </a:endParaRPr>
          </a:p>
          <a:p>
            <a:endParaRPr lang="he-IL" dirty="0"/>
          </a:p>
        </p:txBody>
      </p:sp>
      <p:pic>
        <p:nvPicPr>
          <p:cNvPr id="11266" name="Picture 2" descr="בעירת מגנזיום בלהבה‎ - YouTube">
            <a:extLst>
              <a:ext uri="{FF2B5EF4-FFF2-40B4-BE49-F238E27FC236}">
                <a16:creationId xmlns:a16="http://schemas.microsoft.com/office/drawing/2014/main" id="{4E3FA362-E35F-4ABF-BD7C-A104C914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84" y="1177702"/>
            <a:ext cx="3617344" cy="271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gnesium foil 0.05mm 0.01mm 0.02mm 0.03mm 0.04mm 0.1mm 0.15mm 0.2 ...">
            <a:extLst>
              <a:ext uri="{FF2B5EF4-FFF2-40B4-BE49-F238E27FC236}">
                <a16:creationId xmlns:a16="http://schemas.microsoft.com/office/drawing/2014/main" id="{37CCAE33-2BA5-492E-8F87-6FEB08A7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181582"/>
            <a:ext cx="3629442" cy="271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8D5CED9-28DA-438A-A747-ED9DCEF36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506" y="1177702"/>
            <a:ext cx="3525906" cy="271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חץ: ימינה 7">
            <a:extLst>
              <a:ext uri="{FF2B5EF4-FFF2-40B4-BE49-F238E27FC236}">
                <a16:creationId xmlns:a16="http://schemas.microsoft.com/office/drawing/2014/main" id="{4A9B1157-3821-468D-8C5D-F1C4849A665C}"/>
              </a:ext>
            </a:extLst>
          </p:cNvPr>
          <p:cNvSpPr/>
          <p:nvPr/>
        </p:nvSpPr>
        <p:spPr>
          <a:xfrm>
            <a:off x="3725836" y="2446634"/>
            <a:ext cx="622604" cy="253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: ימינה 9">
            <a:extLst>
              <a:ext uri="{FF2B5EF4-FFF2-40B4-BE49-F238E27FC236}">
                <a16:creationId xmlns:a16="http://schemas.microsoft.com/office/drawing/2014/main" id="{F4D308C5-1867-4E9F-BF96-39275B06DDCD}"/>
              </a:ext>
            </a:extLst>
          </p:cNvPr>
          <p:cNvSpPr/>
          <p:nvPr/>
        </p:nvSpPr>
        <p:spPr>
          <a:xfrm>
            <a:off x="8056126" y="2407296"/>
            <a:ext cx="622604" cy="253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499C46F-9F55-4125-93EA-6F3D805DDE62}"/>
              </a:ext>
            </a:extLst>
          </p:cNvPr>
          <p:cNvSpPr txBox="1"/>
          <p:nvPr/>
        </p:nvSpPr>
        <p:spPr>
          <a:xfrm>
            <a:off x="333384" y="3926120"/>
            <a:ext cx="2962671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מגנזיום מוצק , </a:t>
            </a:r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Mg(s)</a:t>
            </a:r>
          </a:p>
          <a:p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אפור מבריק </a:t>
            </a:r>
            <a:b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ובעל מבנה מכופף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11D6CA0-676D-4C0B-846A-AA4580A6BB75}"/>
              </a:ext>
            </a:extLst>
          </p:cNvPr>
          <p:cNvSpPr txBox="1"/>
          <p:nvPr/>
        </p:nvSpPr>
        <p:spPr>
          <a:xfrm>
            <a:off x="9041534" y="3921105"/>
            <a:ext cx="27719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מגנזיום חמצני מוצק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MgO(s)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אבקה מוצקה לבנה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D377E69-2F0B-4D9B-B33C-456350441BD4}"/>
              </a:ext>
            </a:extLst>
          </p:cNvPr>
          <p:cNvSpPr txBox="1"/>
          <p:nvPr/>
        </p:nvSpPr>
        <p:spPr>
          <a:xfrm>
            <a:off x="5134847" y="3946129"/>
            <a:ext cx="19207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אור לבן בוהק</a:t>
            </a:r>
          </a:p>
        </p:txBody>
      </p:sp>
    </p:spTree>
    <p:extLst>
      <p:ext uri="{BB962C8B-B14F-4D97-AF65-F5344CB8AC3E}">
        <p14:creationId xmlns:p14="http://schemas.microsoft.com/office/powerpoint/2010/main" val="5826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66E318-45EF-43D1-A7F5-FD5674B9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384" y="300806"/>
            <a:ext cx="11160000" cy="720000"/>
          </a:xfrm>
        </p:spPr>
        <p:txBody>
          <a:bodyPr/>
          <a:lstStyle/>
          <a:p>
            <a:r>
              <a:rPr lang="he-IL" dirty="0"/>
              <a:t>מאפיינים כימיים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399403A8-4084-4D58-A909-3B7A1F8A862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736340" y="1020806"/>
                <a:ext cx="11160000" cy="4152517"/>
              </a:xfrm>
            </p:spPr>
            <p:txBody>
              <a:bodyPr/>
              <a:lstStyle/>
              <a:p>
                <a:r>
                  <a:rPr lang="he-IL" dirty="0">
                    <a:solidFill>
                      <a:srgbClr val="0070C0"/>
                    </a:solidFill>
                  </a:rPr>
                  <a:t>נסחו ואזנו בשפת הכימיה את תגובת השריפה של מגנזיום מוצק</a:t>
                </a: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𝑀𝑔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𝑀𝑔𝑂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  <a:p>
                <a:endParaRPr lang="he-IL" dirty="0">
                  <a:solidFill>
                    <a:srgbClr val="0070C0"/>
                  </a:solidFill>
                </a:endParaRPr>
              </a:p>
              <a:p>
                <a:endParaRPr lang="he-IL" dirty="0">
                  <a:solidFill>
                    <a:srgbClr val="0070C0"/>
                  </a:solidFill>
                </a:endParaRP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399403A8-4084-4D58-A909-3B7A1F8A86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736340" y="1020806"/>
                <a:ext cx="11160000" cy="4152517"/>
              </a:xfrm>
              <a:blipFill>
                <a:blip r:embed="rId2"/>
                <a:stretch>
                  <a:fillRect t="-1173" r="-8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6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3" y="1126736"/>
            <a:ext cx="8998828" cy="475114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0070C0"/>
                </a:solidFill>
              </a:rPr>
              <a:t>משפחות כימיות</a:t>
            </a: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0070C0"/>
                </a:solidFill>
              </a:rPr>
              <a:t>מתכות </a:t>
            </a:r>
            <a:r>
              <a:rPr lang="he-IL" b="1" dirty="0" err="1">
                <a:solidFill>
                  <a:srgbClr val="0070C0"/>
                </a:solidFill>
              </a:rPr>
              <a:t>אלקליות</a:t>
            </a:r>
            <a:endParaRPr lang="he-IL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0070C0"/>
                </a:solidFill>
              </a:rPr>
              <a:t>מתכות </a:t>
            </a:r>
            <a:r>
              <a:rPr lang="he-IL" b="1" dirty="0" err="1">
                <a:solidFill>
                  <a:srgbClr val="0070C0"/>
                </a:solidFill>
              </a:rPr>
              <a:t>אלקלית</a:t>
            </a:r>
            <a:r>
              <a:rPr lang="he-IL" b="1" dirty="0">
                <a:solidFill>
                  <a:srgbClr val="0070C0"/>
                </a:solidFill>
              </a:rPr>
              <a:t> </a:t>
            </a:r>
            <a:r>
              <a:rPr lang="he-IL" b="1" dirty="0" err="1">
                <a:solidFill>
                  <a:srgbClr val="0070C0"/>
                </a:solidFill>
              </a:rPr>
              <a:t>עפרוריות</a:t>
            </a:r>
            <a:endParaRPr lang="he-IL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0070C0"/>
                </a:solidFill>
              </a:rPr>
              <a:t>הלוגנים</a:t>
            </a: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0070C0"/>
                </a:solidFill>
              </a:rPr>
              <a:t>גזים </a:t>
            </a:r>
            <a:r>
              <a:rPr lang="he-IL" b="1" dirty="0" err="1">
                <a:solidFill>
                  <a:srgbClr val="0070C0"/>
                </a:solidFill>
              </a:rPr>
              <a:t>אצליים</a:t>
            </a:r>
            <a:endParaRPr lang="he-IL" b="1" dirty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40206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6469D9-7AB5-4B51-A971-96A91FB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הפסקה</a:t>
            </a:r>
            <a:endParaRPr lang="en-US" dirty="0"/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AB8BD618-A489-477B-BCFF-DD00331D5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10 דקות לתרגול- סרקו את ה-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QR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 לקבלת התרגיל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5263432" y="2586998"/>
            <a:ext cx="2144859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סרקו אותי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C800C5-780E-456C-B3FA-B2D54911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32" y="3459768"/>
            <a:ext cx="2144859" cy="21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97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-623548" y="2900910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2064980"/>
            <a:ext cx="10871177" cy="1260000"/>
          </a:xfrm>
        </p:spPr>
        <p:txBody>
          <a:bodyPr/>
          <a:lstStyle/>
          <a:p>
            <a:r>
              <a:rPr lang="he-IL" dirty="0"/>
              <a:t>פתרון התרגיל </a:t>
            </a:r>
            <a:br>
              <a:rPr lang="en-US" dirty="0"/>
            </a:br>
            <a:r>
              <a:rPr lang="he-IL" dirty="0"/>
              <a:t>משפחות הטבלה המחזורית</a:t>
            </a:r>
            <a:br>
              <a:rPr lang="he-IL" dirty="0"/>
            </a:br>
            <a:r>
              <a:rPr lang="he-IL" sz="4000" dirty="0"/>
              <a:t>(חלק א')</a:t>
            </a:r>
          </a:p>
        </p:txBody>
      </p:sp>
    </p:spTree>
    <p:extLst>
      <p:ext uri="{BB962C8B-B14F-4D97-AF65-F5344CB8AC3E}">
        <p14:creationId xmlns:p14="http://schemas.microsoft.com/office/powerpoint/2010/main" val="2648062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26CD03-CD02-4575-ACE0-D46FE141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מספר 1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B8D1FA9-6567-4510-87EA-BBFE796F7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3132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הקיפו את </a:t>
            </a:r>
            <a:r>
              <a:rPr lang="he-IL" u="sng" dirty="0">
                <a:solidFill>
                  <a:srgbClr val="0070C0"/>
                </a:solidFill>
              </a:rPr>
              <a:t>כל</a:t>
            </a:r>
            <a:r>
              <a:rPr lang="he-IL" dirty="0">
                <a:solidFill>
                  <a:srgbClr val="0070C0"/>
                </a:solidFill>
              </a:rPr>
              <a:t> התשובות הנכונות: </a:t>
            </a:r>
          </a:p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כשנעים משמאל לימין בשורה בטבלה המחזורית :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גדל מספר הפרוטונים בגרעין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גדל מספר האלקטרונים הכולל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גדל מספר רמות האנרגיה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קטן מספר האלקטרונים הכולל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גדל מספר הנויטרונים בגרעין</a:t>
            </a:r>
          </a:p>
          <a:p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D3A6268-3C1E-4F30-8909-E79532982B1F}"/>
              </a:ext>
            </a:extLst>
          </p:cNvPr>
          <p:cNvSpPr/>
          <p:nvPr/>
        </p:nvSpPr>
        <p:spPr>
          <a:xfrm>
            <a:off x="7269480" y="2072640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C9AE210-CC5C-4C32-96DE-FF6E46E4BCF4}"/>
              </a:ext>
            </a:extLst>
          </p:cNvPr>
          <p:cNvSpPr/>
          <p:nvPr/>
        </p:nvSpPr>
        <p:spPr>
          <a:xfrm>
            <a:off x="7117080" y="2499360"/>
            <a:ext cx="411480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538A2A6-37C0-4EFE-9847-7F2BCE08A9C0}"/>
              </a:ext>
            </a:extLst>
          </p:cNvPr>
          <p:cNvSpPr/>
          <p:nvPr/>
        </p:nvSpPr>
        <p:spPr>
          <a:xfrm>
            <a:off x="7269480" y="3764281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8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6E56A5-5321-48F4-BF01-8C0F1519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מספר 2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A02FDE2-DB34-430A-8A88-D87E7FFE5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9228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המשפטים הבאים דנים בתכונות המתכות האלקליות (טור 1) . </a:t>
            </a:r>
          </a:p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מהו המשפט</a:t>
            </a:r>
            <a:r>
              <a:rPr lang="he-IL" b="1" dirty="0">
                <a:solidFill>
                  <a:srgbClr val="0070C0"/>
                </a:solidFill>
              </a:rPr>
              <a:t> </a:t>
            </a:r>
            <a:r>
              <a:rPr lang="he-IL" u="sng" dirty="0">
                <a:solidFill>
                  <a:srgbClr val="0070C0"/>
                </a:solidFill>
              </a:rPr>
              <a:t>שאינו נכון</a:t>
            </a:r>
            <a:r>
              <a:rPr lang="he-IL" b="1" dirty="0">
                <a:solidFill>
                  <a:srgbClr val="0070C0"/>
                </a:solidFill>
              </a:rPr>
              <a:t> ?</a:t>
            </a:r>
            <a:endParaRPr lang="he-IL" dirty="0">
              <a:solidFill>
                <a:srgbClr val="0070C0"/>
              </a:solidFill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אינן יוצרות תרכובות  בטבע 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בדרך כלל מוליכות חשמל 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הן נשמרות תחת שמן או נפט 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הן יוצרות יונים 1+ 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מגיבות עם מים</a:t>
            </a:r>
          </a:p>
          <a:p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65D7163-7B2A-45DF-B8EB-316709865917}"/>
              </a:ext>
            </a:extLst>
          </p:cNvPr>
          <p:cNvSpPr/>
          <p:nvPr/>
        </p:nvSpPr>
        <p:spPr>
          <a:xfrm>
            <a:off x="7269480" y="2072640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D4504F6-C8DC-4392-8B5B-E67BF53A1D7B}"/>
              </a:ext>
            </a:extLst>
          </p:cNvPr>
          <p:cNvSpPr txBox="1"/>
          <p:nvPr/>
        </p:nvSpPr>
        <p:spPr>
          <a:xfrm>
            <a:off x="448275" y="2088985"/>
            <a:ext cx="6362639" cy="31700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לדוגמה</a:t>
            </a:r>
          </a:p>
          <a:p>
            <a:pPr algn="ctr"/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המתכת </a:t>
            </a:r>
            <a:r>
              <a:rPr lang="he-IL" sz="4000" dirty="0" err="1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האלקלית</a:t>
            </a:r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נתרן , 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Na</a:t>
            </a:r>
            <a:endParaRPr lang="he-IL" sz="4000" dirty="0">
              <a:solidFill>
                <a:srgbClr val="002060"/>
              </a:solidFill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יוצרת את התרכובת המוכרת</a:t>
            </a:r>
            <a:b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מלח בישול (נתרן כלורי)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NaCl</a:t>
            </a:r>
            <a:endParaRPr lang="he-IL" sz="4000" dirty="0">
              <a:solidFill>
                <a:srgbClr val="002060"/>
              </a:solidFill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09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3EDD5E-D947-493A-B2B8-C0F85C6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מספר 3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E48C75F-6C88-474B-A28C-2947D211F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366" y="113132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איזה מבין היסודות הבאים יוצר יון בעל מטען 1+?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K</a:t>
            </a:r>
            <a:r>
              <a:rPr lang="en-US" baseline="-25000" dirty="0"/>
              <a:t>19</a:t>
            </a:r>
            <a:r>
              <a:rPr lang="en-US" dirty="0"/>
              <a:t> </a:t>
            </a:r>
            <a:r>
              <a:rPr lang="he-IL" dirty="0"/>
              <a:t>אשלגן   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  </a:t>
            </a:r>
            <a:r>
              <a:rPr lang="en-US" baseline="-25000" dirty="0"/>
              <a:t>17</a:t>
            </a:r>
            <a:r>
              <a:rPr lang="en-US" dirty="0"/>
              <a:t> </a:t>
            </a:r>
            <a:r>
              <a:rPr lang="he-IL" dirty="0"/>
              <a:t> כלור   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</a:t>
            </a:r>
            <a:r>
              <a:rPr lang="en-US" baseline="-25000" dirty="0"/>
              <a:t>13</a:t>
            </a:r>
            <a:r>
              <a:rPr lang="en-US" dirty="0"/>
              <a:t> </a:t>
            </a:r>
            <a:r>
              <a:rPr lang="he-IL" dirty="0"/>
              <a:t> אלומיניום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Rb</a:t>
            </a:r>
            <a:r>
              <a:rPr lang="en-US" dirty="0"/>
              <a:t>  </a:t>
            </a:r>
            <a:r>
              <a:rPr lang="en-US" baseline="-25000" dirty="0"/>
              <a:t>37</a:t>
            </a:r>
            <a:r>
              <a:rPr lang="en-US" dirty="0"/>
              <a:t> </a:t>
            </a:r>
            <a:r>
              <a:rPr lang="he-IL" dirty="0"/>
              <a:t> </a:t>
            </a:r>
            <a:r>
              <a:rPr lang="he-IL" dirty="0" err="1"/>
              <a:t>רובידיום</a:t>
            </a:r>
            <a:r>
              <a:rPr lang="he-IL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Mg  </a:t>
            </a:r>
            <a:r>
              <a:rPr lang="en-US" baseline="-25000" dirty="0"/>
              <a:t>12 </a:t>
            </a:r>
            <a:r>
              <a:rPr lang="he-IL" baseline="-25000" dirty="0"/>
              <a:t> </a:t>
            </a:r>
            <a:r>
              <a:rPr lang="he-IL" dirty="0"/>
              <a:t>מגנזיום</a:t>
            </a:r>
          </a:p>
          <a:p>
            <a:pPr marL="0" indent="0">
              <a:buNone/>
            </a:pPr>
            <a:br>
              <a:rPr lang="he-IL" dirty="0"/>
            </a:b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3CAF31B-6532-4450-A2C5-048F50C5C87A}"/>
              </a:ext>
            </a:extLst>
          </p:cNvPr>
          <p:cNvSpPr/>
          <p:nvPr/>
        </p:nvSpPr>
        <p:spPr>
          <a:xfrm>
            <a:off x="9768840" y="1604642"/>
            <a:ext cx="144780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56CD44CE-0011-4002-B8EC-6117E88E6DBC}"/>
              </a:ext>
            </a:extLst>
          </p:cNvPr>
          <p:cNvSpPr/>
          <p:nvPr/>
        </p:nvSpPr>
        <p:spPr>
          <a:xfrm>
            <a:off x="9083040" y="2865120"/>
            <a:ext cx="2133600" cy="540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7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E4AB0B-51C7-4D7D-8A4A-45190CFB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4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AF3A5BA-725C-44D4-888F-6CB13F90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3132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רשמו את היונים האופייניים של הנתרן , </a:t>
            </a:r>
            <a:r>
              <a:rPr lang="en-US" dirty="0">
                <a:solidFill>
                  <a:srgbClr val="0070C0"/>
                </a:solidFill>
              </a:rPr>
              <a:t>Na</a:t>
            </a:r>
            <a:r>
              <a:rPr lang="he-IL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he-IL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ושל גופרית ,</a:t>
            </a:r>
            <a:r>
              <a:rPr lang="en-US" dirty="0">
                <a:solidFill>
                  <a:srgbClr val="0070C0"/>
                </a:solidFill>
              </a:rPr>
              <a:t> S</a:t>
            </a:r>
          </a:p>
          <a:p>
            <a:pPr marL="0" indent="0">
              <a:buNone/>
            </a:pPr>
            <a:br>
              <a:rPr lang="en-US" dirty="0"/>
            </a:b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7CC95932-F671-439F-BF8A-E6E662D952C1}"/>
                  </a:ext>
                </a:extLst>
              </p:cNvPr>
              <p:cNvSpPr txBox="1"/>
              <p:nvPr/>
            </p:nvSpPr>
            <p:spPr>
              <a:xfrm>
                <a:off x="2213704" y="2285512"/>
                <a:ext cx="356188" cy="83099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e-IL" sz="480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p>
                          <m:r>
                            <a:rPr lang="he-IL" sz="4800" b="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he-IL" sz="4800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7CC95932-F671-439F-BF8A-E6E662D95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704" y="2285512"/>
                <a:ext cx="356188" cy="830997"/>
              </a:xfrm>
              <a:prstGeom prst="rect">
                <a:avLst/>
              </a:prstGeom>
              <a:blipFill>
                <a:blip r:embed="rId2"/>
                <a:stretch>
                  <a:fillRect r="-23898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078D02FD-B7DB-4CA1-8A5B-43FD942391E6}"/>
                  </a:ext>
                </a:extLst>
              </p:cNvPr>
              <p:cNvSpPr txBox="1"/>
              <p:nvPr/>
            </p:nvSpPr>
            <p:spPr>
              <a:xfrm>
                <a:off x="2265092" y="4270699"/>
                <a:ext cx="295228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e-IL" sz="480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he-IL" sz="4800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078D02FD-B7DB-4CA1-8A5B-43FD94239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092" y="4270699"/>
                <a:ext cx="295228" cy="830997"/>
              </a:xfrm>
              <a:prstGeom prst="rect">
                <a:avLst/>
              </a:prstGeom>
              <a:blipFill>
                <a:blip r:embed="rId3"/>
                <a:stretch>
                  <a:fillRect r="-2500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0FD7E96-A87D-4ED0-9C83-26CD6C8095CB}"/>
              </a:ext>
            </a:extLst>
          </p:cNvPr>
          <p:cNvSpPr txBox="1"/>
          <p:nvPr/>
        </p:nvSpPr>
        <p:spPr>
          <a:xfrm>
            <a:off x="3867968" y="4270700"/>
            <a:ext cx="307808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400" dirty="0">
                <a:solidFill>
                  <a:srgbClr val="002060"/>
                </a:solidFill>
                <a:highlight>
                  <a:srgbClr val="00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גופרית נמצאת בטור 6</a:t>
            </a:r>
          </a:p>
          <a:p>
            <a:pPr algn="ctr"/>
            <a:r>
              <a:rPr lang="he-IL" sz="2400" dirty="0">
                <a:solidFill>
                  <a:srgbClr val="002060"/>
                </a:solidFill>
                <a:highlight>
                  <a:srgbClr val="00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כיון מטענה הוא -2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12B38AA-E738-446F-AAB7-19DE4B21F330}"/>
              </a:ext>
            </a:extLst>
          </p:cNvPr>
          <p:cNvSpPr txBox="1"/>
          <p:nvPr/>
        </p:nvSpPr>
        <p:spPr>
          <a:xfrm>
            <a:off x="4117235" y="2395322"/>
            <a:ext cx="257955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400" dirty="0">
                <a:solidFill>
                  <a:srgbClr val="002060"/>
                </a:solidFill>
                <a:highlight>
                  <a:srgbClr val="00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נתרן נמצא בטור 1</a:t>
            </a:r>
          </a:p>
          <a:p>
            <a:pPr algn="ctr"/>
            <a:r>
              <a:rPr lang="he-IL" sz="2400" dirty="0">
                <a:solidFill>
                  <a:srgbClr val="002060"/>
                </a:solidFill>
                <a:highlight>
                  <a:srgbClr val="00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כיון מטענו הוא +1</a:t>
            </a:r>
          </a:p>
        </p:txBody>
      </p:sp>
    </p:spTree>
    <p:extLst>
      <p:ext uri="{BB962C8B-B14F-4D97-AF65-F5344CB8AC3E}">
        <p14:creationId xmlns:p14="http://schemas.microsoft.com/office/powerpoint/2010/main" val="28531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3A4E0F-C56E-442A-989A-45364D3B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5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DF6F077-41D8-4151-A67A-21F096E3E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0084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איזה מבין ההיגדים הבאים נכון?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הנתרן יש יותר אלקטרונים מאשר ליון הגופרית.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הנתרן יש:  11 פרוטונים, 12 נויטרונים, ו-11 אלקטרונים.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הגופרית יש יותר פרוטונים מאשר אלקטרונים.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הגופרית יש יותר נויטרונים ואלקטרונים מאשר ליון הנתרן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38564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3A4E0F-C56E-442A-989A-45364D3B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טבלה 6">
                <a:extLst>
                  <a:ext uri="{FF2B5EF4-FFF2-40B4-BE49-F238E27FC236}">
                    <a16:creationId xmlns:a16="http://schemas.microsoft.com/office/drawing/2014/main" id="{DE25B6E4-0102-40E3-875B-DB2091DE0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309423"/>
                  </p:ext>
                </p:extLst>
              </p:nvPr>
            </p:nvGraphicFramePr>
            <p:xfrm>
              <a:off x="172454" y="3712449"/>
              <a:ext cx="8126943" cy="1855851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2708981">
                      <a:extLst>
                        <a:ext uri="{9D8B030D-6E8A-4147-A177-3AD203B41FA5}">
                          <a16:colId xmlns:a16="http://schemas.microsoft.com/office/drawing/2014/main" val="2440036645"/>
                        </a:ext>
                      </a:extLst>
                    </a:gridCol>
                    <a:gridCol w="2708981">
                      <a:extLst>
                        <a:ext uri="{9D8B030D-6E8A-4147-A177-3AD203B41FA5}">
                          <a16:colId xmlns:a16="http://schemas.microsoft.com/office/drawing/2014/main" val="3871342713"/>
                        </a:ext>
                      </a:extLst>
                    </a:gridCol>
                    <a:gridCol w="2708981">
                      <a:extLst>
                        <a:ext uri="{9D8B030D-6E8A-4147-A177-3AD203B41FA5}">
                          <a16:colId xmlns:a16="http://schemas.microsoft.com/office/drawing/2014/main" val="25760430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e-IL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Pre>
                                      <m:sPrePr>
                                        <m:ctrlPr>
                                          <a:rPr lang="he-IL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𝟏𝟔</m:t>
                                        </m:r>
                                      </m:sub>
                                      <m:sup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𝟑𝟐</m:t>
                                        </m:r>
                                      </m:sup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</m:sPre>
                                  </m:e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e-IL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Pre>
                                      <m:sPrePr>
                                        <m:ctrlPr>
                                          <a:rPr lang="he-IL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he-IL" sz="2400" b="1" i="1" smtClean="0">
                                            <a:latin typeface="Cambria Math" panose="02040503050406030204" pitchFamily="18" charset="0"/>
                                          </a:rPr>
                                          <m:t>𝟏𝟏</m:t>
                                        </m:r>
                                      </m:sub>
                                      <m:sup>
                                        <m:r>
                                          <a:rPr lang="he-IL" sz="2400" b="1" i="1" smtClean="0">
                                            <a:latin typeface="Cambria Math" panose="02040503050406030204" pitchFamily="18" charset="0"/>
                                          </a:rPr>
                                          <m:t>𝟐𝟑</m:t>
                                        </m:r>
                                      </m:sup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𝑵𝒂</m:t>
                                        </m:r>
                                      </m:e>
                                    </m:sPre>
                                  </m:e>
                                  <m:sup>
                                    <m:r>
                                      <a:rPr lang="he-IL" sz="24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e-IL" sz="2400" dirty="0"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היון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0611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16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11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1641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16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12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נויטרונים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584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90137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טבלה 6">
                <a:extLst>
                  <a:ext uri="{FF2B5EF4-FFF2-40B4-BE49-F238E27FC236}">
                    <a16:creationId xmlns:a16="http://schemas.microsoft.com/office/drawing/2014/main" id="{DE25B6E4-0102-40E3-875B-DB2091DE0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309423"/>
                  </p:ext>
                </p:extLst>
              </p:nvPr>
            </p:nvGraphicFramePr>
            <p:xfrm>
              <a:off x="172454" y="3712449"/>
              <a:ext cx="8126943" cy="1855851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2708981">
                      <a:extLst>
                        <a:ext uri="{9D8B030D-6E8A-4147-A177-3AD203B41FA5}">
                          <a16:colId xmlns:a16="http://schemas.microsoft.com/office/drawing/2014/main" val="2440036645"/>
                        </a:ext>
                      </a:extLst>
                    </a:gridCol>
                    <a:gridCol w="2708981">
                      <a:extLst>
                        <a:ext uri="{9D8B030D-6E8A-4147-A177-3AD203B41FA5}">
                          <a16:colId xmlns:a16="http://schemas.microsoft.com/office/drawing/2014/main" val="3871342713"/>
                        </a:ext>
                      </a:extLst>
                    </a:gridCol>
                    <a:gridCol w="2708981">
                      <a:extLst>
                        <a:ext uri="{9D8B030D-6E8A-4147-A177-3AD203B41FA5}">
                          <a16:colId xmlns:a16="http://schemas.microsoft.com/office/drawing/2014/main" val="2576043053"/>
                        </a:ext>
                      </a:extLst>
                    </a:gridCol>
                  </a:tblGrid>
                  <a:tr h="484251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225" t="-8750" r="-200674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blipFill>
                          <a:blip r:embed="rId2"/>
                          <a:stretch>
                            <a:fillRect l="-100450" t="-8750" r="-101126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סימול היון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06117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16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11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פרוטונים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16410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16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12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נויטרונים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58407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18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en-US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10</a:t>
                          </a:r>
                          <a:endParaRPr lang="he-IL" sz="2400" dirty="0">
                            <a:solidFill>
                              <a:srgbClr val="002060"/>
                            </a:solidFill>
                            <a:latin typeface="Varela Round" panose="00000500000000000000" pitchFamily="2" charset="-79"/>
                            <a:cs typeface="Varela Round" panose="00000500000000000000" pitchFamily="2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he-IL" sz="2400" dirty="0">
                              <a:solidFill>
                                <a:srgbClr val="002060"/>
                              </a:solidFill>
                              <a:latin typeface="Varela Round" panose="00000500000000000000" pitchFamily="2" charset="-79"/>
                              <a:cs typeface="Varela Round" panose="00000500000000000000" pitchFamily="2" charset="-79"/>
                            </a:rPr>
                            <a:t>מספר אלקטרונים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90137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B15BC78D-14AD-46B8-9734-2084083BC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0084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איזה מבין ההיגדים הבאים נכון?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הנתרן יש יותר אלקטרונים מאשר ליון הגופרית.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הנתרן יש:  11 פרוטונים, 12 נויטרונים, ו11 אלקטרונים.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הגופרית יש יותר פרוטונים מאשר אלקטרונים.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he-IL" dirty="0"/>
              <a:t>ליון הגופרית יש יותר נויטרונים ואלקטרונים מאשר ליון הנתרן</a:t>
            </a:r>
          </a:p>
          <a:p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124DC532-5023-4387-95AC-1BBD8C108939}"/>
              </a:ext>
            </a:extLst>
          </p:cNvPr>
          <p:cNvSpPr/>
          <p:nvPr/>
        </p:nvSpPr>
        <p:spPr>
          <a:xfrm>
            <a:off x="3383280" y="2834640"/>
            <a:ext cx="7833360" cy="509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073AE36-E917-4321-B915-7A3DDF9D0613}"/>
              </a:ext>
            </a:extLst>
          </p:cNvPr>
          <p:cNvSpPr/>
          <p:nvPr/>
        </p:nvSpPr>
        <p:spPr>
          <a:xfrm>
            <a:off x="3947160" y="4267200"/>
            <a:ext cx="5334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0B5DF586-4C2D-4CB5-8ACB-08D123193DD0}"/>
              </a:ext>
            </a:extLst>
          </p:cNvPr>
          <p:cNvSpPr/>
          <p:nvPr/>
        </p:nvSpPr>
        <p:spPr>
          <a:xfrm>
            <a:off x="6606277" y="4267200"/>
            <a:ext cx="5334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08987656-468C-4A1D-B531-599621297C29}"/>
              </a:ext>
            </a:extLst>
          </p:cNvPr>
          <p:cNvSpPr/>
          <p:nvPr/>
        </p:nvSpPr>
        <p:spPr>
          <a:xfrm>
            <a:off x="3969225" y="4758046"/>
            <a:ext cx="533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7BAE07C4-71E7-4760-9CB6-35F398B75F7C}"/>
              </a:ext>
            </a:extLst>
          </p:cNvPr>
          <p:cNvSpPr/>
          <p:nvPr/>
        </p:nvSpPr>
        <p:spPr>
          <a:xfrm>
            <a:off x="6609430" y="4739747"/>
            <a:ext cx="5334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14FE81B0-7D51-4896-9FA3-D30A605470C3}"/>
              </a:ext>
            </a:extLst>
          </p:cNvPr>
          <p:cNvSpPr/>
          <p:nvPr/>
        </p:nvSpPr>
        <p:spPr>
          <a:xfrm>
            <a:off x="3947160" y="5187459"/>
            <a:ext cx="5334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044228AA-A245-42BE-9D50-4D0A4C17DB05}"/>
              </a:ext>
            </a:extLst>
          </p:cNvPr>
          <p:cNvSpPr/>
          <p:nvPr/>
        </p:nvSpPr>
        <p:spPr>
          <a:xfrm>
            <a:off x="6606277" y="5215033"/>
            <a:ext cx="5334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65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38AFA-CC5B-47F2-BF88-CB4ED41D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 שאלה מספר 6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FAFF143-8DA3-4382-B57F-7A11482CF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366" y="933094"/>
            <a:ext cx="11160000" cy="507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</a:rPr>
              <a:t>לפניכם מספר משפטים על היונים האופייניים של טלור, </a:t>
            </a:r>
            <a:r>
              <a:rPr lang="en-US" dirty="0" err="1">
                <a:solidFill>
                  <a:srgbClr val="0070C0"/>
                </a:solidFill>
              </a:rPr>
              <a:t>Te</a:t>
            </a:r>
            <a:r>
              <a:rPr lang="he-IL" dirty="0">
                <a:solidFill>
                  <a:srgbClr val="0070C0"/>
                </a:solidFill>
              </a:rPr>
              <a:t>, (מספר אטומי 52) , ואינדיום, </a:t>
            </a:r>
            <a:r>
              <a:rPr lang="en-US" dirty="0">
                <a:solidFill>
                  <a:srgbClr val="0070C0"/>
                </a:solidFill>
              </a:rPr>
              <a:t>In</a:t>
            </a:r>
            <a:r>
              <a:rPr lang="he-IL" dirty="0">
                <a:solidFill>
                  <a:srgbClr val="0070C0"/>
                </a:solidFill>
              </a:rPr>
              <a:t> (מספר אטומי 49). </a:t>
            </a:r>
            <a:br>
              <a:rPr lang="he-IL" dirty="0">
                <a:solidFill>
                  <a:srgbClr val="0070C0"/>
                </a:solidFill>
              </a:rPr>
            </a:br>
            <a:r>
              <a:rPr lang="he-IL" dirty="0">
                <a:solidFill>
                  <a:srgbClr val="0070C0"/>
                </a:solidFill>
              </a:rPr>
              <a:t>מהו המשפט הנכון על היונים האופייניים היציבים שלהם?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יוצר יון במטען 6+ , </a:t>
            </a:r>
            <a:r>
              <a:rPr lang="en-US" dirty="0"/>
              <a:t>In </a:t>
            </a:r>
            <a:r>
              <a:rPr lang="he-IL" dirty="0"/>
              <a:t> יוצר יון במטען 3+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יוצר יון במטען 2- , </a:t>
            </a:r>
            <a:r>
              <a:rPr lang="en-US" dirty="0"/>
              <a:t>In </a:t>
            </a:r>
            <a:r>
              <a:rPr lang="he-IL" dirty="0"/>
              <a:t> יוצר יון במטען 3+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יוצר יון במטען 6+ , </a:t>
            </a:r>
            <a:r>
              <a:rPr lang="en-US" dirty="0"/>
              <a:t> In </a:t>
            </a:r>
            <a:r>
              <a:rPr lang="he-IL" dirty="0"/>
              <a:t>יוצר יון במטען 5 -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יוצר יון במטען 2- , </a:t>
            </a:r>
            <a:r>
              <a:rPr lang="en-US" dirty="0"/>
              <a:t> In </a:t>
            </a:r>
            <a:r>
              <a:rPr lang="he-IL" dirty="0"/>
              <a:t>יוצר יון במטען 5-</a:t>
            </a:r>
          </a:p>
          <a:p>
            <a:pPr marL="457200" indent="-457200">
              <a:buFont typeface="+mj-lt"/>
              <a:buAutoNum type="arabicPeriod"/>
            </a:pPr>
            <a:r>
              <a:rPr lang="he-IL" dirty="0"/>
              <a:t>היסודות הנ"ל לא יוצרים יונים יציבים אופייניים.</a:t>
            </a:r>
          </a:p>
          <a:p>
            <a:pPr marL="0" indent="0">
              <a:buNone/>
            </a:pPr>
            <a:br>
              <a:rPr lang="he-IL" dirty="0"/>
            </a:b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D44F3C6-C402-462C-8D49-C3F7E0DBAE34}"/>
              </a:ext>
            </a:extLst>
          </p:cNvPr>
          <p:cNvSpPr/>
          <p:nvPr/>
        </p:nvSpPr>
        <p:spPr>
          <a:xfrm>
            <a:off x="5577840" y="2580125"/>
            <a:ext cx="5638800" cy="330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4165357-1B58-43E9-AFA3-B09AFB62C307}"/>
              </a:ext>
            </a:extLst>
          </p:cNvPr>
          <p:cNvSpPr txBox="1"/>
          <p:nvPr/>
        </p:nvSpPr>
        <p:spPr>
          <a:xfrm>
            <a:off x="109373" y="4567858"/>
            <a:ext cx="7269940" cy="9648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Te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נמצא בטור 6 בטבלה המחזורית ולכן כיון מטענו 2-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In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נמצא בטור 3 בטבלה המחזורית ולכן כיון מטענו 3+</a:t>
            </a:r>
          </a:p>
        </p:txBody>
      </p:sp>
    </p:spTree>
    <p:extLst>
      <p:ext uri="{BB962C8B-B14F-4D97-AF65-F5344CB8AC3E}">
        <p14:creationId xmlns:p14="http://schemas.microsoft.com/office/powerpoint/2010/main" val="8205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הלוגנים 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90694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E86AE5-29AE-4E61-8029-204B107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משפחות כימיות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1784A90-B6AD-4802-87C8-A0F4D91C2B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dirty="0"/>
              <a:t>קבוצת יסודות בעלי דמיון בתכונות כימיות ופיסיקליות.</a:t>
            </a:r>
            <a:r>
              <a:rPr lang="he-IL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דמיון זה נובע מהמבנה האלקטרוני של האטומים. </a:t>
            </a:r>
            <a:endParaRPr lang="en-US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4537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מתכות - הלוגנים</a:t>
            </a: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25935"/>
              </p:ext>
            </p:extLst>
          </p:nvPr>
        </p:nvGraphicFramePr>
        <p:xfrm>
          <a:off x="26504" y="1752714"/>
          <a:ext cx="8839199" cy="3931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7628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837912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אלקטרוני ערכיות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הערכות אלקטרונים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פרוטונים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שם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ההלוגן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ההלוגן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פלואור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כלור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Cl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ברום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Br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יוד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אסטטין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At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אונאונספטיום</a:t>
                      </a:r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Uus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53295"/>
            <a:ext cx="3483251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>
                <a:latin typeface="Varela Round" panose="00000500000000000000" pitchFamily="2" charset="-79"/>
                <a:cs typeface="Varela Round" panose="00000500000000000000" pitchFamily="2" charset="-79"/>
              </a:rPr>
              <a:t>טור 7</a:t>
            </a: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היסודות בטור 7 הם אל מתכות השייכים למשפחת ההלוגנים.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C243AB3-514A-4BEC-AF45-46EA4B977584}"/>
              </a:ext>
            </a:extLst>
          </p:cNvPr>
          <p:cNvSpPr/>
          <p:nvPr/>
        </p:nvSpPr>
        <p:spPr>
          <a:xfrm>
            <a:off x="5928900" y="1765169"/>
            <a:ext cx="1439310" cy="3931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BB4F1E3-3193-417E-8ADD-26E401E73A63}"/>
              </a:ext>
            </a:extLst>
          </p:cNvPr>
          <p:cNvSpPr/>
          <p:nvPr/>
        </p:nvSpPr>
        <p:spPr>
          <a:xfrm>
            <a:off x="7442232" y="1765169"/>
            <a:ext cx="1410219" cy="3931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79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77E12-41AF-43B4-B20E-EB4A87F3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מתכות - הלוגנים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</p:spPr>
            <p:txBody>
              <a:bodyPr>
                <a:normAutofit/>
              </a:bodyPr>
              <a:lstStyle/>
              <a:p>
                <a:r>
                  <a:rPr lang="he-IL" dirty="0"/>
                  <a:t>הלוגנים מופיעים בטבע כמולקולות דו-אטומיות אך מכיוון שהם פעילים כימית ניתן למצוא אותם בעיקר בטבע כתרכובות רבות. </a:t>
                </a:r>
                <a:endParaRPr lang="en-US" dirty="0"/>
              </a:p>
              <a:p>
                <a:endParaRPr lang="en-US" dirty="0"/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</a:t>
                </a:r>
                <a:r>
                  <a:rPr lang="he-IL" dirty="0" err="1">
                    <a:solidFill>
                      <a:srgbClr val="0070C0"/>
                    </a:solidFill>
                  </a:rPr>
                  <a:t>המאקרוסקופית</a:t>
                </a:r>
                <a:r>
                  <a:rPr lang="he-IL" dirty="0">
                    <a:solidFill>
                      <a:srgbClr val="0070C0"/>
                    </a:solidFill>
                  </a:rPr>
                  <a:t> את היסוד פלואור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/>
                  <a:t> 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גז בצבע צהוב</a:t>
                </a:r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המיקרוסקופית את היסוד פלואור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/>
                  <a:t> </a:t>
                </a:r>
                <a:endParaRPr lang="he-IL" dirty="0">
                  <a:solidFill>
                    <a:srgbClr val="0070C0"/>
                  </a:solidFill>
                </a:endParaRP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מולקולות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>
                    <a:highlight>
                      <a:srgbClr val="00FFFF"/>
                    </a:highlight>
                  </a:rPr>
                  <a:t> הפזורות בכל נפח הכלי ונעות בתנודות, סיבוב ומעתק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  <a:blipFill>
                <a:blip r:embed="rId2"/>
                <a:stretch>
                  <a:fillRect t="-1175" r="-8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luorine Gas (F2) Market Report -Analysis by Indication, End-user ...">
            <a:extLst>
              <a:ext uri="{FF2B5EF4-FFF2-40B4-BE49-F238E27FC236}">
                <a16:creationId xmlns:a16="http://schemas.microsoft.com/office/drawing/2014/main" id="{171339D1-44FF-451E-9902-E7F75A971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35897"/>
          <a:stretch/>
        </p:blipFill>
        <p:spPr bwMode="auto">
          <a:xfrm>
            <a:off x="198897" y="2757323"/>
            <a:ext cx="1801353" cy="284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ice Gas - GAS, online chart, quotes, history | What is Gas?">
            <a:extLst>
              <a:ext uri="{FF2B5EF4-FFF2-40B4-BE49-F238E27FC236}">
                <a16:creationId xmlns:a16="http://schemas.microsoft.com/office/drawing/2014/main" id="{B21AAEB4-DC80-4F2D-9873-A2DBC06D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03" y="4167643"/>
            <a:ext cx="3465972" cy="19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13842AF8-E337-4799-A952-18DCF8C1D9D4}"/>
                  </a:ext>
                </a:extLst>
              </p:cNvPr>
              <p:cNvSpPr/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13842AF8-E337-4799-A952-18DCF8C1D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  <a:blipFill>
                <a:blip r:embed="rId5"/>
                <a:stretch>
                  <a:fillRect r="-25932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1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77E12-41AF-43B4-B20E-EB4A87F3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מתכות - הלוגנים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</p:spPr>
            <p:txBody>
              <a:bodyPr>
                <a:normAutofit/>
              </a:bodyPr>
              <a:lstStyle/>
              <a:p>
                <a:r>
                  <a:rPr lang="he-IL" dirty="0"/>
                  <a:t>הלוגנים מופיעים בטבע כמולקולות דו-אטומיות אך מכיוון שהם פעילים כימית ניתן למצוא אותם בעיקר בטבע כתרכובות רבות. </a:t>
                </a:r>
                <a:endParaRPr lang="en-US" dirty="0"/>
              </a:p>
              <a:p>
                <a:endParaRPr lang="en-US" dirty="0"/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</a:t>
                </a:r>
                <a:r>
                  <a:rPr lang="he-IL" dirty="0" err="1">
                    <a:solidFill>
                      <a:srgbClr val="0070C0"/>
                    </a:solidFill>
                  </a:rPr>
                  <a:t>המאקרוסקופית</a:t>
                </a:r>
                <a:r>
                  <a:rPr lang="he-IL" dirty="0">
                    <a:solidFill>
                      <a:srgbClr val="0070C0"/>
                    </a:solidFill>
                  </a:rPr>
                  <a:t> את היסוד ברום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/>
                  <a:t> 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נוזל בצבע כתום כהה</a:t>
                </a:r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המיקרוסקופית את היסוד ברום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he-IL" dirty="0">
                  <a:solidFill>
                    <a:srgbClr val="0070C0"/>
                  </a:solidFill>
                </a:endParaRP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מולקולות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b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>
                    <a:highlight>
                      <a:srgbClr val="00FFFF"/>
                    </a:highlight>
                  </a:rPr>
                  <a:t> קרובות זו לזו אך לא מסודרות. </a:t>
                </a:r>
              </a:p>
              <a:p>
                <a:pPr marL="0" indent="0">
                  <a:buNone/>
                </a:pPr>
                <a:r>
                  <a:rPr lang="he-IL" dirty="0">
                    <a:highlight>
                      <a:srgbClr val="00FFFF"/>
                    </a:highlight>
                  </a:rPr>
                  <a:t>    בין המולקולות קשרים שיילמדו בהמשך (אינטראקציות </a:t>
                </a:r>
                <a:r>
                  <a:rPr lang="he-IL" dirty="0" err="1">
                    <a:highlight>
                      <a:srgbClr val="00FFFF"/>
                    </a:highlight>
                  </a:rPr>
                  <a:t>ון</a:t>
                </a:r>
                <a:r>
                  <a:rPr lang="he-IL" dirty="0">
                    <a:highlight>
                      <a:srgbClr val="00FFFF"/>
                    </a:highlight>
                  </a:rPr>
                  <a:t> דר ולס) נעות </a:t>
                </a:r>
              </a:p>
              <a:p>
                <a:pPr marL="0" indent="0">
                  <a:buNone/>
                </a:pPr>
                <a:r>
                  <a:rPr lang="he-IL" dirty="0">
                    <a:highlight>
                      <a:srgbClr val="00FFFF"/>
                    </a:highlight>
                  </a:rPr>
                  <a:t>    בתנודות  וסיבוב.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  <a:blipFill>
                <a:blip r:embed="rId2"/>
                <a:stretch>
                  <a:fillRect t="-1175" r="-87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 descr="99.5% Pure Liquid Bromine Price">
            <a:extLst>
              <a:ext uri="{FF2B5EF4-FFF2-40B4-BE49-F238E27FC236}">
                <a16:creationId xmlns:a16="http://schemas.microsoft.com/office/drawing/2014/main" id="{A769861F-3513-4336-9F9B-DFE32E8D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79456"/>
            <a:ext cx="2083166" cy="260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DC491BE-CA86-4004-A61F-30BD0C00F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6" y="4496319"/>
            <a:ext cx="3098043" cy="176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A3E7C690-8C6B-4C38-996F-B769011F2041}"/>
                  </a:ext>
                </a:extLst>
              </p:cNvPr>
              <p:cNvSpPr/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𝐵𝑟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A3E7C690-8C6B-4C38-996F-B769011F2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  <a:blipFill>
                <a:blip r:embed="rId5"/>
                <a:stretch>
                  <a:fillRect r="-31186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7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77E12-41AF-43B4-B20E-EB4A87F3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מתכות - הלוגנים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</p:spPr>
            <p:txBody>
              <a:bodyPr>
                <a:normAutofit/>
              </a:bodyPr>
              <a:lstStyle/>
              <a:p>
                <a:r>
                  <a:rPr lang="he-IL" dirty="0"/>
                  <a:t>הלוגנים מופיעים בטבע כמולקולות דו-אטומיות אך מכיוון שהם פעילים כימית ניתן למצוא אותם בעיקר בטבע כתרכובות רבות. </a:t>
                </a:r>
                <a:endParaRPr lang="en-US" dirty="0"/>
              </a:p>
              <a:p>
                <a:endParaRPr lang="en-US" dirty="0"/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</a:t>
                </a:r>
                <a:r>
                  <a:rPr lang="he-IL" dirty="0" err="1">
                    <a:solidFill>
                      <a:srgbClr val="0070C0"/>
                    </a:solidFill>
                  </a:rPr>
                  <a:t>המאקרוסקופית</a:t>
                </a:r>
                <a:r>
                  <a:rPr lang="he-IL" dirty="0">
                    <a:solidFill>
                      <a:srgbClr val="0070C0"/>
                    </a:solidFill>
                  </a:rPr>
                  <a:t> את היסוד יוד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/>
                  <a:t> 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מוצק בצבע אפור סגול כהה</a:t>
                </a:r>
              </a:p>
              <a:p>
                <a:r>
                  <a:rPr lang="he-IL" dirty="0">
                    <a:solidFill>
                      <a:srgbClr val="0070C0"/>
                    </a:solidFill>
                  </a:rPr>
                  <a:t>תארו ברמה המיקרוסקופית את היסוד יוד כפי שמופיע בטבע,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he-IL" dirty="0">
                  <a:solidFill>
                    <a:srgbClr val="0070C0"/>
                  </a:solidFill>
                </a:endParaRP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מולקולות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dirty="0">
                    <a:highlight>
                      <a:srgbClr val="00FFFF"/>
                    </a:highlight>
                  </a:rPr>
                  <a:t> קרובות יותר זו לזו</a:t>
                </a:r>
                <a:r>
                  <a:rPr lang="en-US" dirty="0">
                    <a:highlight>
                      <a:srgbClr val="00FFFF"/>
                    </a:highlight>
                  </a:rPr>
                  <a:t> </a:t>
                </a:r>
                <a:r>
                  <a:rPr lang="he-IL" dirty="0">
                    <a:highlight>
                      <a:srgbClr val="00FFFF"/>
                    </a:highlight>
                  </a:rPr>
                  <a:t>ומסודרות יחסית לנוזל. בין המולקולות קשרים שיילמדו בהמשך (אינטראקציות </a:t>
                </a:r>
                <a:r>
                  <a:rPr lang="he-IL" dirty="0" err="1">
                    <a:highlight>
                      <a:srgbClr val="00FFFF"/>
                    </a:highlight>
                  </a:rPr>
                  <a:t>ון</a:t>
                </a:r>
                <a:r>
                  <a:rPr lang="he-IL" dirty="0">
                    <a:highlight>
                      <a:srgbClr val="00FFFF"/>
                    </a:highlight>
                  </a:rPr>
                  <a:t> דר ולס). נעות בתנודות.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1E2D281-D4E4-49C9-85FA-1415B57BE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61987" y="1003198"/>
                <a:ext cx="11160000" cy="4152517"/>
              </a:xfrm>
              <a:blipFill>
                <a:blip r:embed="rId2"/>
                <a:stretch>
                  <a:fillRect t="-1175" r="-8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A3E7C690-8C6B-4C38-996F-B769011F2041}"/>
                  </a:ext>
                </a:extLst>
              </p:cNvPr>
              <p:cNvSpPr/>
              <p:nvPr/>
            </p:nvSpPr>
            <p:spPr>
              <a:xfrm>
                <a:off x="3215056" y="4473471"/>
                <a:ext cx="356188" cy="90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A3E7C690-8C6B-4C38-996F-B769011F2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056" y="4473471"/>
                <a:ext cx="356188" cy="901978"/>
              </a:xfrm>
              <a:prstGeom prst="rect">
                <a:avLst/>
              </a:prstGeom>
              <a:blipFill>
                <a:blip r:embed="rId3"/>
                <a:stretch>
                  <a:fillRect r="-2067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0" descr="Discovering iodine | Feature | RSC Education">
            <a:extLst>
              <a:ext uri="{FF2B5EF4-FFF2-40B4-BE49-F238E27FC236}">
                <a16:creationId xmlns:a16="http://schemas.microsoft.com/office/drawing/2014/main" id="{D5060A75-889B-4E19-B8A5-6E7B1144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6" y="4188506"/>
            <a:ext cx="2553069" cy="159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zing">
            <a:extLst>
              <a:ext uri="{FF2B5EF4-FFF2-40B4-BE49-F238E27FC236}">
                <a16:creationId xmlns:a16="http://schemas.microsoft.com/office/drawing/2014/main" id="{0044D2E5-F04D-43AE-9C6B-8B1C83B8A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25" y="4308140"/>
            <a:ext cx="1835357" cy="18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5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מציין מיקום תוכן 10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795" y="933419"/>
                <a:ext cx="11940236" cy="513329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he-IL" sz="3200" b="1" dirty="0">
                    <a:solidFill>
                      <a:srgbClr val="0070C0"/>
                    </a:solidFill>
                  </a:rPr>
                  <a:t>צפו בסרטון הבא ותארו את התהליך הפיזיקלי שמתרחש ביוד,</a:t>
                </a:r>
                <a:r>
                  <a:rPr lang="he-IL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0070C0"/>
                    </a:solidFill>
                  </a:rPr>
                  <a:t> </a:t>
                </a:r>
                <a:r>
                  <a:rPr lang="he-IL" sz="32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he-IL" sz="3200" b="1" dirty="0">
                    <a:solidFill>
                      <a:srgbClr val="0070C0"/>
                    </a:solidFill>
                  </a:rPr>
                  <a:t>נסחו תהליך זה בשפת הכימיה</a:t>
                </a:r>
                <a:endParaRPr lang="he-IL" dirty="0"/>
              </a:p>
              <a:p>
                <a:endParaRPr lang="en-US" b="1" dirty="0">
                  <a:highlight>
                    <a:srgbClr val="00FFFF"/>
                  </a:highlight>
                </a:endParaRP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מוצק בצבע אפור/סגול כהה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והופעה בצבע ורוד כהה</a:t>
                </a:r>
                <a:endParaRPr lang="en-US" dirty="0">
                  <a:highlight>
                    <a:srgbClr val="00FFFF"/>
                  </a:highlight>
                </a:endParaRPr>
              </a:p>
              <a:p>
                <a:endParaRPr lang="en-US" b="1" dirty="0">
                  <a:highlight>
                    <a:srgbClr val="00FFFF"/>
                  </a:highlight>
                </a:endParaRP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הקשרים בין מולקולות היוד המוצק התנתקו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כך שמולקולות היוד התפזרו בכל נפח הכלי</a:t>
                </a:r>
              </a:p>
              <a:p>
                <a:r>
                  <a:rPr lang="he-IL" dirty="0">
                    <a:highlight>
                      <a:srgbClr val="00FFFF"/>
                    </a:highlight>
                  </a:rPr>
                  <a:t>ונוספו לתנודות גם תנועות של סיבוב ומעתק</a:t>
                </a:r>
                <a:endParaRPr lang="en-US" dirty="0">
                  <a:highlight>
                    <a:srgbClr val="00FFFF"/>
                  </a:highlight>
                </a:endParaRPr>
              </a:p>
              <a:p>
                <a:endParaRPr lang="en-US" b="1" dirty="0">
                  <a:highlight>
                    <a:srgbClr val="00FFFF"/>
                  </a:highlight>
                </a:endParaRPr>
              </a:p>
              <a:p>
                <a:r>
                  <a:rPr lang="he-IL" b="1" dirty="0">
                    <a:highlight>
                      <a:srgbClr val="00FFFF"/>
                    </a:highlight>
                  </a:rPr>
                  <a:t>התרחש תהליך המראה:</a:t>
                </a:r>
              </a:p>
              <a:p>
                <a:pPr marL="0" indent="0">
                  <a:buNone/>
                </a:pPr>
                <a:br>
                  <a:rPr lang="en-US" b="1" dirty="0">
                    <a:highlight>
                      <a:srgbClr val="00FFFF"/>
                    </a:highlight>
                  </a:rPr>
                </a:br>
                <a:r>
                  <a:rPr lang="he-IL" b="1" dirty="0">
                    <a:highlight>
                      <a:srgbClr val="00FFFF"/>
                    </a:highlight>
                  </a:rPr>
                  <a:t>        </a:t>
                </a:r>
              </a:p>
              <a:p>
                <a:pPr marL="0" indent="0">
                  <a:buNone/>
                </a:pPr>
                <a:r>
                  <a:rPr lang="he-IL" dirty="0"/>
                  <a:t>                              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he-IL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he-IL" dirty="0"/>
              </a:p>
            </p:txBody>
          </p:sp>
        </mc:Choice>
        <mc:Fallback xmlns="">
          <p:sp>
            <p:nvSpPr>
              <p:cNvPr id="11" name="מציין מיקום תוכן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795" y="933419"/>
                <a:ext cx="11940236" cy="5133291"/>
              </a:xfrm>
              <a:blipFill>
                <a:blip r:embed="rId5"/>
                <a:stretch>
                  <a:fillRect t="-2969" r="-122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Buy NileRed merchandise">
            <a:hlinkClick r:id="" action="ppaction://media"/>
            <a:extLst>
              <a:ext uri="{FF2B5EF4-FFF2-40B4-BE49-F238E27FC236}">
                <a16:creationId xmlns:a16="http://schemas.microsoft.com/office/drawing/2014/main" id="{5C19FA89-5A98-4DC5-A292-39146C48EB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000" end="444674.5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34" y="2598888"/>
            <a:ext cx="5555258" cy="3124516"/>
          </a:xfrm>
          <a:prstGeom prst="rect">
            <a:avLst/>
          </a:prstGeom>
        </p:spPr>
      </p:pic>
      <p:sp>
        <p:nvSpPr>
          <p:cNvPr id="12" name="כותרת 7">
            <a:extLst>
              <a:ext uri="{FF2B5EF4-FFF2-40B4-BE49-F238E27FC236}">
                <a16:creationId xmlns:a16="http://schemas.microsoft.com/office/drawing/2014/main" id="{DAE7ADC4-8FA7-4D24-815A-DC41BA3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611" y="213513"/>
            <a:ext cx="11158547" cy="719906"/>
          </a:xfrm>
        </p:spPr>
        <p:txBody>
          <a:bodyPr/>
          <a:lstStyle/>
          <a:p>
            <a:r>
              <a:rPr lang="he-IL" dirty="0"/>
              <a:t>תכונה / תהליך פיזיקלי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5355EA45-4BF6-4B35-ACF2-4C2F8884C7F3}"/>
              </a:ext>
            </a:extLst>
          </p:cNvPr>
          <p:cNvGrpSpPr/>
          <p:nvPr/>
        </p:nvGrpSpPr>
        <p:grpSpPr>
          <a:xfrm>
            <a:off x="5721996" y="4755198"/>
            <a:ext cx="1462461" cy="769793"/>
            <a:chOff x="5807246" y="4770763"/>
            <a:chExt cx="1462461" cy="7697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תיבת טקסט 4">
                  <a:extLst>
                    <a:ext uri="{FF2B5EF4-FFF2-40B4-BE49-F238E27FC236}">
                      <a16:creationId xmlns:a16="http://schemas.microsoft.com/office/drawing/2014/main" id="{553FF3D9-6140-4AD4-811D-F37C12D00DA5}"/>
                    </a:ext>
                  </a:extLst>
                </p:cNvPr>
                <p:cNvSpPr txBox="1"/>
                <p:nvPr/>
              </p:nvSpPr>
              <p:spPr>
                <a:xfrm>
                  <a:off x="5807246" y="4773487"/>
                  <a:ext cx="327334" cy="767069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e-IL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oMath>
                    </m:oMathPara>
                  </a14:m>
                  <a:endParaRPr lang="he-IL" sz="4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תיבת טקסט 4">
                  <a:extLst>
                    <a:ext uri="{FF2B5EF4-FFF2-40B4-BE49-F238E27FC236}">
                      <a16:creationId xmlns:a16="http://schemas.microsoft.com/office/drawing/2014/main" id="{553FF3D9-6140-4AD4-811D-F37C12D00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7246" y="4773487"/>
                  <a:ext cx="327334" cy="767069"/>
                </a:xfrm>
                <a:prstGeom prst="rect">
                  <a:avLst/>
                </a:prstGeom>
                <a:blipFill>
                  <a:blip r:embed="rId7"/>
                  <a:stretch>
                    <a:fillRect r="-7377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39873B76-C970-466A-B388-30C0D5CD6A9C}"/>
                </a:ext>
              </a:extLst>
            </p:cNvPr>
            <p:cNvSpPr txBox="1"/>
            <p:nvPr/>
          </p:nvSpPr>
          <p:spPr>
            <a:xfrm>
              <a:off x="6924933" y="4770763"/>
              <a:ext cx="344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dirty="0"/>
                <a:t>Δ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83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גזים אציליים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051801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מתכות – גזים אצילים</a:t>
            </a: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9958"/>
              </p:ext>
            </p:extLst>
          </p:nvPr>
        </p:nvGraphicFramePr>
        <p:xfrm>
          <a:off x="26504" y="1752714"/>
          <a:ext cx="8839199" cy="4389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7628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837912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אלקטרוני ערכיות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הערכות אלקטרונים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מספר פרוטונים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שם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ההלוגן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ההלוגן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שורה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הליום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He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ניאון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Ne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2 , 8 ,8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ארגון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קריפטון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Kr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קסנון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Xe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ראדון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Rn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אונאונוקטיום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Uuo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7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53295"/>
            <a:ext cx="3483251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טור 8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היסודות בטור 8 הם אל מתכות השייכים למשפחת הגזים האצילים.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1F4EE9F2-D4F9-43A0-A37E-D4B8607BF06B}"/>
              </a:ext>
            </a:extLst>
          </p:cNvPr>
          <p:cNvSpPr/>
          <p:nvPr/>
        </p:nvSpPr>
        <p:spPr>
          <a:xfrm>
            <a:off x="5928900" y="1765168"/>
            <a:ext cx="1439310" cy="437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2C22ED1-5486-49FD-B4E1-6CC9D0FF379B}"/>
              </a:ext>
            </a:extLst>
          </p:cNvPr>
          <p:cNvSpPr/>
          <p:nvPr/>
        </p:nvSpPr>
        <p:spPr>
          <a:xfrm>
            <a:off x="7397301" y="1752714"/>
            <a:ext cx="1439310" cy="4389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13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5C6C1C-DAB4-4B7F-9244-DD64010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גזים אצילים - מאפיינים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D5F9C9C-655D-4C50-BE1E-B88D9A32C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995" y="1208846"/>
            <a:ext cx="11160000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מבחינה כימית, הגזים האצילים יציבים מאוד מכיוון שהם מכילים 8 אלקטרוני ערכיות, כלומר לגזים האצילים רמת ערכיות מלאה שזהו מצב יציב אנרגטית </a:t>
            </a:r>
            <a:br>
              <a:rPr lang="en-US" dirty="0"/>
            </a:br>
            <a:r>
              <a:rPr lang="he-IL" dirty="0">
                <a:highlight>
                  <a:srgbClr val="FFFF00"/>
                </a:highlight>
              </a:rPr>
              <a:t>(פרט להליום שלו 2 אלקטרונים ברמת הערכיות המלאה). </a:t>
            </a:r>
            <a:br>
              <a:rPr lang="en-US" dirty="0"/>
            </a:br>
            <a:r>
              <a:rPr lang="he-IL" dirty="0">
                <a:highlight>
                  <a:srgbClr val="00FFFF"/>
                </a:highlight>
              </a:rPr>
              <a:t>כתוצאה מכך הם ממעטים להשתתף בתגובות כימיות, ומכאן שמם.</a:t>
            </a:r>
          </a:p>
          <a:p>
            <a:pPr>
              <a:lnSpc>
                <a:spcPct val="150000"/>
              </a:lnSpc>
            </a:pPr>
            <a:r>
              <a:rPr lang="he-IL" dirty="0"/>
              <a:t>גזים אלה חסרי ריח וחסרי צבע.</a:t>
            </a:r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00880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גזים אציליים - שאלה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6825" y="2642240"/>
            <a:ext cx="11159999" cy="540000"/>
          </a:xfrm>
        </p:spPr>
        <p:txBody>
          <a:bodyPr/>
          <a:lstStyle/>
          <a:p>
            <a:r>
              <a:rPr lang="he-IL" sz="2400" b="0" dirty="0"/>
              <a:t>לרשותכם תערובת של הגזים: הליום , ניאון , ארגון , קריפטון </a:t>
            </a:r>
            <a:r>
              <a:rPr lang="he-IL" sz="2400" b="0" dirty="0" err="1"/>
              <a:t>וקסנון</a:t>
            </a:r>
            <a:endParaRPr lang="he-IL" sz="2400" b="0" dirty="0"/>
          </a:p>
          <a:p>
            <a:r>
              <a:rPr lang="he-IL" sz="2400" b="0" dirty="0"/>
              <a:t>ברצוננו להפריד את הגזים זה מזה.</a:t>
            </a:r>
          </a:p>
          <a:p>
            <a:r>
              <a:rPr lang="he-IL" sz="2400" b="0" dirty="0"/>
              <a:t>הציעו דרך עפ"י הנתונים הבאים:</a:t>
            </a:r>
          </a:p>
          <a:p>
            <a:br>
              <a:rPr lang="en-US" sz="2400" dirty="0"/>
            </a:br>
            <a:endParaRPr lang="he-IL" sz="2400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3F6A13-4A31-4B4F-B3AE-D73F69FC2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6825" y="2520671"/>
            <a:ext cx="11160000" cy="4152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ניתן לקרר את תערובת הגזים כך שבכל פעם שאחד הגזים</a:t>
            </a:r>
            <a:br>
              <a:rPr lang="en-US" dirty="0"/>
            </a:br>
            <a:r>
              <a:rPr lang="he-IL" dirty="0"/>
              <a:t>יגיע לטמפרטורת העיבוי שלו הוא יהפוך לנוזל </a:t>
            </a:r>
            <a:br>
              <a:rPr lang="en-US" dirty="0"/>
            </a:br>
            <a:r>
              <a:rPr lang="he-IL" dirty="0"/>
              <a:t>וכך ניתן להוציאו מהתערובת.</a:t>
            </a:r>
          </a:p>
          <a:p>
            <a:pPr marL="0" indent="0">
              <a:buNone/>
            </a:pPr>
            <a:endParaRPr lang="he-IL" dirty="0">
              <a:solidFill>
                <a:srgbClr val="0070C0"/>
              </a:solidFill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6577C1E1-7BB9-4B44-A6A4-DA36C7907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780762"/>
              </p:ext>
            </p:extLst>
          </p:nvPr>
        </p:nvGraphicFramePr>
        <p:xfrm>
          <a:off x="0" y="1087760"/>
          <a:ext cx="3500762" cy="3474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1455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טמפרטורת רתיחה</a:t>
                      </a:r>
                    </a:p>
                    <a:p>
                      <a:pPr algn="ctr" rtl="1"/>
                      <a:r>
                        <a:rPr lang="en-US" sz="2400" b="0" i="0" u="none" kern="1200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[°C]</a:t>
                      </a:r>
                      <a:endParaRPr lang="he-IL" sz="24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הגז האציל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-268.93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He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-246.08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Ne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-185.8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Ar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-153.22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Kr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-107.78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Xe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5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גזים אציליים - שאלה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0942" y="1826005"/>
            <a:ext cx="11159999" cy="540000"/>
          </a:xfrm>
        </p:spPr>
        <p:txBody>
          <a:bodyPr/>
          <a:lstStyle/>
          <a:p>
            <a:r>
              <a:rPr lang="he-IL" sz="2400" b="0" dirty="0"/>
              <a:t>סדרו את סדר תהליכי העיבוי מהגז שיתעבה ראשון לאחרון</a:t>
            </a:r>
          </a:p>
          <a:p>
            <a:br>
              <a:rPr lang="en-US" sz="2400" dirty="0"/>
            </a:br>
            <a:endParaRPr lang="he-IL" sz="2400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63F16DBF-4434-475D-9F28-B10EF825E1D7}"/>
              </a:ext>
            </a:extLst>
          </p:cNvPr>
          <p:cNvGrpSpPr/>
          <p:nvPr/>
        </p:nvGrpSpPr>
        <p:grpSpPr>
          <a:xfrm>
            <a:off x="4955519" y="1826005"/>
            <a:ext cx="2279374" cy="3723861"/>
            <a:chOff x="4452730" y="1921565"/>
            <a:chExt cx="2279374" cy="3723861"/>
          </a:xfrm>
        </p:grpSpPr>
        <p:cxnSp>
          <p:nvCxnSpPr>
            <p:cNvPr id="7" name="מחבר חץ ישר 6">
              <a:extLst>
                <a:ext uri="{FF2B5EF4-FFF2-40B4-BE49-F238E27FC236}">
                  <a16:creationId xmlns:a16="http://schemas.microsoft.com/office/drawing/2014/main" id="{D9814A08-03B6-4DC6-BBB7-B3997BC13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2730" y="1921565"/>
              <a:ext cx="0" cy="3723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6C4B89A1-55B1-4C2D-991C-EEE87C0E2F58}"/>
                </a:ext>
              </a:extLst>
            </p:cNvPr>
            <p:cNvCxnSpPr/>
            <p:nvPr/>
          </p:nvCxnSpPr>
          <p:spPr>
            <a:xfrm>
              <a:off x="4452730" y="2491409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E19078F3-B848-4D78-AEEA-5692DF5CBDDB}"/>
                </a:ext>
              </a:extLst>
            </p:cNvPr>
            <p:cNvCxnSpPr/>
            <p:nvPr/>
          </p:nvCxnSpPr>
          <p:spPr>
            <a:xfrm>
              <a:off x="4452730" y="3266661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FEABC16-17A1-419B-9255-D25FC09BB7DF}"/>
                </a:ext>
              </a:extLst>
            </p:cNvPr>
            <p:cNvCxnSpPr/>
            <p:nvPr/>
          </p:nvCxnSpPr>
          <p:spPr>
            <a:xfrm>
              <a:off x="4452730" y="3995531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9DD6A178-EC91-43BE-B16E-34E4CF95B4E0}"/>
                </a:ext>
              </a:extLst>
            </p:cNvPr>
            <p:cNvCxnSpPr/>
            <p:nvPr/>
          </p:nvCxnSpPr>
          <p:spPr>
            <a:xfrm>
              <a:off x="4452730" y="4644887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1DB9C7A0-1B42-42FA-B2C5-FB6C89E2769C}"/>
                </a:ext>
              </a:extLst>
            </p:cNvPr>
            <p:cNvCxnSpPr/>
            <p:nvPr/>
          </p:nvCxnSpPr>
          <p:spPr>
            <a:xfrm>
              <a:off x="4452730" y="5241235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מלבן 15">
            <a:extLst>
              <a:ext uri="{FF2B5EF4-FFF2-40B4-BE49-F238E27FC236}">
                <a16:creationId xmlns:a16="http://schemas.microsoft.com/office/drawing/2014/main" id="{BA7C7CC5-C9A8-4AB9-880F-9DEDAB38FF99}"/>
              </a:ext>
            </a:extLst>
          </p:cNvPr>
          <p:cNvSpPr/>
          <p:nvPr/>
        </p:nvSpPr>
        <p:spPr>
          <a:xfrm>
            <a:off x="3771380" y="4961009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-268.93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E63E8F66-7F5B-422B-B0F1-8A66949CEA20}"/>
              </a:ext>
            </a:extLst>
          </p:cNvPr>
          <p:cNvSpPr/>
          <p:nvPr/>
        </p:nvSpPr>
        <p:spPr>
          <a:xfrm>
            <a:off x="3771381" y="4364661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-246.08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8F61079B-61B0-42D9-B85E-A25366C0C018}"/>
              </a:ext>
            </a:extLst>
          </p:cNvPr>
          <p:cNvSpPr/>
          <p:nvPr/>
        </p:nvSpPr>
        <p:spPr>
          <a:xfrm>
            <a:off x="3843517" y="371380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-185.8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E3E618B-213F-485E-A13B-03AF7264DB3E}"/>
              </a:ext>
            </a:extLst>
          </p:cNvPr>
          <p:cNvSpPr/>
          <p:nvPr/>
        </p:nvSpPr>
        <p:spPr>
          <a:xfrm>
            <a:off x="3843516" y="3010924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-153.22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95AFC1F-8B48-4962-8B47-248B9ED3DB1F}"/>
              </a:ext>
            </a:extLst>
          </p:cNvPr>
          <p:cNvSpPr/>
          <p:nvPr/>
        </p:nvSpPr>
        <p:spPr>
          <a:xfrm>
            <a:off x="3843516" y="2237402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-107.78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A00C5587-4C95-4BBD-9508-718D22EDA8E0}"/>
              </a:ext>
            </a:extLst>
          </p:cNvPr>
          <p:cNvSpPr/>
          <p:nvPr/>
        </p:nvSpPr>
        <p:spPr>
          <a:xfrm>
            <a:off x="5849786" y="482698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He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75D321D1-D8AE-4BB6-89BD-078E1348D757}"/>
              </a:ext>
            </a:extLst>
          </p:cNvPr>
          <p:cNvSpPr/>
          <p:nvPr/>
        </p:nvSpPr>
        <p:spPr>
          <a:xfrm>
            <a:off x="5838565" y="4199917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Ne</a:t>
            </a:r>
            <a:endParaRPr lang="he-IL" dirty="0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D70EF4B0-750E-45A9-9D9E-DA290B23CC76}"/>
              </a:ext>
            </a:extLst>
          </p:cNvPr>
          <p:cNvSpPr/>
          <p:nvPr/>
        </p:nvSpPr>
        <p:spPr>
          <a:xfrm>
            <a:off x="5883138" y="3562862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Ar</a:t>
            </a:r>
            <a:endParaRPr lang="he-IL" dirty="0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25B951E5-2FAD-411A-9E62-0E62220E5764}"/>
              </a:ext>
            </a:extLst>
          </p:cNvPr>
          <p:cNvSpPr/>
          <p:nvPr/>
        </p:nvSpPr>
        <p:spPr>
          <a:xfrm>
            <a:off x="5889550" y="2807532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Kr</a:t>
            </a:r>
            <a:endParaRPr lang="he-IL" dirty="0"/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F18E8CE5-F665-46E6-BC77-C5AFDE624ED1}"/>
              </a:ext>
            </a:extLst>
          </p:cNvPr>
          <p:cNvSpPr/>
          <p:nvPr/>
        </p:nvSpPr>
        <p:spPr>
          <a:xfrm>
            <a:off x="5859413" y="200970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Xe</a:t>
            </a:r>
            <a:endParaRPr lang="he-IL" dirty="0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D7979881-A63D-49BE-9C18-29A656F45207}"/>
              </a:ext>
            </a:extLst>
          </p:cNvPr>
          <p:cNvSpPr/>
          <p:nvPr/>
        </p:nvSpPr>
        <p:spPr>
          <a:xfrm>
            <a:off x="3729326" y="1494438"/>
            <a:ext cx="17988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טמפרטורת עיבוי</a:t>
            </a:r>
          </a:p>
          <a:p>
            <a:pPr algn="ctr"/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°C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graphicFrame>
        <p:nvGraphicFramePr>
          <p:cNvPr id="27" name="טבלה 5">
            <a:extLst>
              <a:ext uri="{FF2B5EF4-FFF2-40B4-BE49-F238E27FC236}">
                <a16:creationId xmlns:a16="http://schemas.microsoft.com/office/drawing/2014/main" id="{2F645F77-0096-456A-B9C6-01AC31C3C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70062"/>
              </p:ext>
            </p:extLst>
          </p:nvPr>
        </p:nvGraphicFramePr>
        <p:xfrm>
          <a:off x="0" y="1087760"/>
          <a:ext cx="3500762" cy="3474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1455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טמפרטורת רתיחה</a:t>
                      </a:r>
                    </a:p>
                    <a:p>
                      <a:pPr algn="ctr" rtl="1"/>
                      <a:r>
                        <a:rPr lang="en-US" sz="2400" b="0" i="0" u="none" kern="1200" dirty="0">
                          <a:solidFill>
                            <a:schemeClr val="bg1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[°C]</a:t>
                      </a:r>
                      <a:endParaRPr lang="he-IL" sz="24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סימול </a:t>
                      </a:r>
                      <a:br>
                        <a:rPr lang="en-US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</a:b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הגז האציל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-268.93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He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-246.08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Ne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-185.8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Ar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-153.22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Kr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-107.78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Xe</a:t>
                      </a:r>
                      <a:endParaRPr lang="he-IL" sz="24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4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שלושה פרפרי זהב, חומרים- טבלה מחזורית">
            <a:extLst>
              <a:ext uri="{FF2B5EF4-FFF2-40B4-BE49-F238E27FC236}">
                <a16:creationId xmlns:a16="http://schemas.microsoft.com/office/drawing/2014/main" id="{09975C6D-83C4-4A33-B823-89F0FB6A8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/>
        </p:blipFill>
        <p:spPr bwMode="auto">
          <a:xfrm>
            <a:off x="0" y="711338"/>
            <a:ext cx="8966077" cy="4920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42435814-5DEB-4E0D-B790-94D36F95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</p:spTree>
    <p:extLst>
      <p:ext uri="{BB962C8B-B14F-4D97-AF65-F5344CB8AC3E}">
        <p14:creationId xmlns:p14="http://schemas.microsoft.com/office/powerpoint/2010/main" val="1872956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גזים אצילים - שאלה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0942" y="1826005"/>
            <a:ext cx="11159999" cy="540000"/>
          </a:xfrm>
        </p:spPr>
        <p:txBody>
          <a:bodyPr/>
          <a:lstStyle/>
          <a:p>
            <a:r>
              <a:rPr lang="he-IL" sz="2400" dirty="0"/>
              <a:t>נסחו את תהליכי העיבוי של הגזים האצילים</a:t>
            </a:r>
          </a:p>
          <a:p>
            <a:br>
              <a:rPr lang="en-US" sz="2400" dirty="0"/>
            </a:b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B5C47186-E44F-48E6-A839-C5B75CEFDF1D}"/>
                  </a:ext>
                </a:extLst>
              </p:cNvPr>
              <p:cNvSpPr txBox="1"/>
              <p:nvPr/>
            </p:nvSpPr>
            <p:spPr>
              <a:xfrm>
                <a:off x="515206" y="1443832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B5C47186-E44F-48E6-A839-C5B75CEFD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6" y="1443832"/>
                <a:ext cx="327334" cy="767069"/>
              </a:xfrm>
              <a:prstGeom prst="rect">
                <a:avLst/>
              </a:prstGeom>
              <a:blipFill>
                <a:blip r:embed="rId2"/>
                <a:stretch>
                  <a:fillRect r="-83962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FF648B76-25B6-4B9E-8AA2-479BBF1C3766}"/>
                  </a:ext>
                </a:extLst>
              </p:cNvPr>
              <p:cNvSpPr txBox="1"/>
              <p:nvPr/>
            </p:nvSpPr>
            <p:spPr>
              <a:xfrm>
                <a:off x="503939" y="2338104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FF648B76-25B6-4B9E-8AA2-479BBF1C3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2338104"/>
                <a:ext cx="327334" cy="767069"/>
              </a:xfrm>
              <a:prstGeom prst="rect">
                <a:avLst/>
              </a:prstGeom>
              <a:blipFill>
                <a:blip r:embed="rId3"/>
                <a:stretch>
                  <a:fillRect r="-8245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4EB459B1-612D-43AC-844F-93652F9D343F}"/>
                  </a:ext>
                </a:extLst>
              </p:cNvPr>
              <p:cNvSpPr txBox="1"/>
              <p:nvPr/>
            </p:nvSpPr>
            <p:spPr>
              <a:xfrm>
                <a:off x="503939" y="3168639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4EB459B1-612D-43AC-844F-93652F9D3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3168639"/>
                <a:ext cx="327334" cy="767069"/>
              </a:xfrm>
              <a:prstGeom prst="rect">
                <a:avLst/>
              </a:prstGeom>
              <a:blipFill>
                <a:blip r:embed="rId4"/>
                <a:stretch>
                  <a:fillRect r="-80566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6082CE46-023B-4529-8D94-A105AA8AEB4E}"/>
                  </a:ext>
                </a:extLst>
              </p:cNvPr>
              <p:cNvSpPr txBox="1"/>
              <p:nvPr/>
            </p:nvSpPr>
            <p:spPr>
              <a:xfrm>
                <a:off x="503939" y="4052183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6082CE46-023B-4529-8D94-A105AA8AE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4052183"/>
                <a:ext cx="327334" cy="767069"/>
              </a:xfrm>
              <a:prstGeom prst="rect">
                <a:avLst/>
              </a:prstGeom>
              <a:blipFill>
                <a:blip r:embed="rId5"/>
                <a:stretch>
                  <a:fillRect r="-86792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F4AECC9B-577F-40F2-A627-4F898367FCAE}"/>
                  </a:ext>
                </a:extLst>
              </p:cNvPr>
              <p:cNvSpPr txBox="1"/>
              <p:nvPr/>
            </p:nvSpPr>
            <p:spPr>
              <a:xfrm>
                <a:off x="515206" y="4819252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F4AECC9B-577F-40F2-A627-4F898367F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6" y="4819252"/>
                <a:ext cx="327334" cy="767069"/>
              </a:xfrm>
              <a:prstGeom prst="rect">
                <a:avLst/>
              </a:prstGeom>
              <a:blipFill>
                <a:blip r:embed="rId6"/>
                <a:stretch>
                  <a:fillRect r="-866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8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A08210-C842-4F81-A19B-CDB215A5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גזים אצילים - שאלה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16094C6-AF41-4DEF-8307-14D4422E0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738" y="3159000"/>
            <a:ext cx="11159999" cy="5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400" b="0" dirty="0"/>
              <a:t>לראדון אין איזוטופים יציבים; אחד האיזוטופים של ראדון הוא ,  </a:t>
            </a:r>
            <a:r>
              <a:rPr lang="en-US" sz="2400" b="0" dirty="0"/>
              <a:t>Rn </a:t>
            </a:r>
            <a:r>
              <a:rPr lang="he-IL" sz="2400" b="0" dirty="0"/>
              <a:t> </a:t>
            </a:r>
            <a:r>
              <a:rPr lang="he-IL" sz="2400" b="0" baseline="30000" dirty="0"/>
              <a:t>222</a:t>
            </a:r>
            <a:r>
              <a:rPr lang="en-US" sz="2400" b="0" dirty="0"/>
              <a:t>,</a:t>
            </a:r>
            <a:r>
              <a:rPr lang="he-IL" sz="2400" b="0" dirty="0"/>
              <a:t> והוא עובר התפרקות מסוג </a:t>
            </a:r>
            <a:r>
              <a:rPr lang="he-IL" sz="2400" b="0" dirty="0"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>
              <a:lnSpc>
                <a:spcPct val="150000"/>
              </a:lnSpc>
            </a:pPr>
            <a:r>
              <a:rPr lang="he-IL" sz="2400" b="0" dirty="0"/>
              <a:t>נסחו את התהליך הרדיואקטיבי המתאים. </a:t>
            </a:r>
          </a:p>
          <a:p>
            <a:endParaRPr lang="he-IL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F710FB0-805D-4D93-9447-2C22815EB69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-1803884" y="2705483"/>
                <a:ext cx="11160000" cy="4152517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he-IL" sz="480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PrePr>
                        <m:sub>
                          <m:r>
                            <a:rPr lang="he-IL" sz="4800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86</m:t>
                          </m:r>
                        </m:sub>
                        <m:sup>
                          <m:r>
                            <a:rPr lang="he-IL" sz="4800" b="0" i="1" smtClean="0">
                              <a:latin typeface="Cambria Math" panose="02040503050406030204" pitchFamily="18" charset="0"/>
                            </a:rPr>
                            <m:t>222</m:t>
                          </m:r>
                        </m:sup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𝑅𝑛</m:t>
                          </m:r>
                        </m:e>
                      </m:sPre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→ </m:t>
                      </m:r>
                      <m:sPre>
                        <m:sPre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he-IL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he-IL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Pre>
                            <m:sPre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he-IL" sz="4800" b="0" i="1" smtClean="0">
                                  <a:latin typeface="Cambria Math" panose="02040503050406030204" pitchFamily="18" charset="0"/>
                                </a:rPr>
                                <m:t>84</m:t>
                              </m:r>
                            </m:sub>
                            <m:sup>
                              <m:r>
                                <a:rPr lang="he-IL" sz="4800" b="0" i="1" smtClean="0">
                                  <a:latin typeface="Cambria Math" panose="02040503050406030204" pitchFamily="18" charset="0"/>
                                </a:rPr>
                                <m:t>218</m:t>
                              </m:r>
                            </m:sup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e>
                          </m:sPre>
                        </m:e>
                      </m:sPre>
                      <m:r>
                        <a:rPr lang="he-IL" sz="48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1F710FB0-805D-4D93-9447-2C22815EB6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-1803884" y="2705483"/>
                <a:ext cx="11160000" cy="415251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3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6469D9-7AB5-4B51-A971-96A91FB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2" y="155448"/>
            <a:ext cx="10459595" cy="720000"/>
          </a:xfrm>
        </p:spPr>
        <p:txBody>
          <a:bodyPr/>
          <a:lstStyle/>
          <a:p>
            <a:r>
              <a:rPr lang="he-IL" dirty="0"/>
              <a:t>תרגול משפחות הטבלה המחזורית – חלק ב'</a:t>
            </a:r>
            <a:endParaRPr lang="en-US" dirty="0"/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AB8BD618-A489-477B-BCFF-DD00331D5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סרקו את קוד ה-</a:t>
            </a:r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QR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וענו על השאלות</a:t>
            </a:r>
          </a:p>
          <a:p>
            <a:endParaRPr lang="he-IL" dirty="0"/>
          </a:p>
          <a:p>
            <a:endParaRPr lang="he-IL" dirty="0"/>
          </a:p>
          <a:p>
            <a:pPr marL="0" indent="0">
              <a:buNone/>
            </a:pPr>
            <a:r>
              <a:rPr lang="he-IL" b="1" dirty="0">
                <a:solidFill>
                  <a:srgbClr val="12B4BC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			בהצלחה לכולם!</a:t>
            </a:r>
          </a:p>
          <a:p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5595289" y="3544105"/>
            <a:ext cx="2144859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סרקו אותי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AC7762-CA31-4F19-947D-612B930B6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89" y="4179374"/>
            <a:ext cx="1975991" cy="19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400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">
            <a:extLst>
              <a:ext uri="{FF2B5EF4-FFF2-40B4-BE49-F238E27FC236}">
                <a16:creationId xmlns:a16="http://schemas.microsoft.com/office/drawing/2014/main" id="{E5E5CB88-DEB9-4C9B-8BCD-36D491AD6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2" r="34234" b="66411"/>
          <a:stretch/>
        </p:blipFill>
        <p:spPr>
          <a:xfrm>
            <a:off x="4577969" y="73174"/>
            <a:ext cx="3241542" cy="1838237"/>
          </a:xfrm>
          <a:prstGeom prst="rect">
            <a:avLst/>
          </a:prstGeom>
        </p:spPr>
      </p:pic>
      <p:sp>
        <p:nvSpPr>
          <p:cNvPr id="12" name="תיבת טקסט 3">
            <a:extLst>
              <a:ext uri="{FF2B5EF4-FFF2-40B4-BE49-F238E27FC236}">
                <a16:creationId xmlns:a16="http://schemas.microsoft.com/office/drawing/2014/main" id="{774D7E25-FE6A-4E76-A6FE-B349BC389C68}"/>
              </a:ext>
            </a:extLst>
          </p:cNvPr>
          <p:cNvSpPr txBox="1"/>
          <p:nvPr/>
        </p:nvSpPr>
        <p:spPr>
          <a:xfrm>
            <a:off x="1234840" y="3088893"/>
            <a:ext cx="10387969" cy="1815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4">
            <a:extLst>
              <a:ext uri="{FF2B5EF4-FFF2-40B4-BE49-F238E27FC236}">
                <a16:creationId xmlns:a16="http://schemas.microsoft.com/office/drawing/2014/main" id="{98DE0E04-16F6-44A8-BDE9-B0D6E705981A}"/>
              </a:ext>
            </a:extLst>
          </p:cNvPr>
          <p:cNvSpPr/>
          <p:nvPr/>
        </p:nvSpPr>
        <p:spPr>
          <a:xfrm>
            <a:off x="-196609" y="1911410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379098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.6. מבנה הטבלה המחזורית - טבלה מחזורית ומושגי ייסוד">
            <a:extLst>
              <a:ext uri="{FF2B5EF4-FFF2-40B4-BE49-F238E27FC236}">
                <a16:creationId xmlns:a16="http://schemas.microsoft.com/office/drawing/2014/main" id="{C48A1B95-565C-4FE9-9A84-D6E0C5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172967" y="388428"/>
            <a:ext cx="9132095" cy="51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15411C-C472-48D3-86F4-FBF2FFEFBFD3}"/>
              </a:ext>
            </a:extLst>
          </p:cNvPr>
          <p:cNvSpPr/>
          <p:nvPr/>
        </p:nvSpPr>
        <p:spPr>
          <a:xfrm>
            <a:off x="967409" y="1228726"/>
            <a:ext cx="463826" cy="2958962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2513874" y="748428"/>
            <a:ext cx="243436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16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אלקליות-עפרוריות</a:t>
            </a:r>
            <a:endParaRPr lang="he-IL" sz="1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4258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.6. מבנה הטבלה המחזורית - טבלה מחזורית ומושגי ייסוד">
            <a:extLst>
              <a:ext uri="{FF2B5EF4-FFF2-40B4-BE49-F238E27FC236}">
                <a16:creationId xmlns:a16="http://schemas.microsoft.com/office/drawing/2014/main" id="{C48A1B95-565C-4FE9-9A84-D6E0C5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172967" y="2188849"/>
            <a:ext cx="6730753" cy="37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15411C-C472-48D3-86F4-FBF2FFEFBFD3}"/>
              </a:ext>
            </a:extLst>
          </p:cNvPr>
          <p:cNvSpPr/>
          <p:nvPr/>
        </p:nvSpPr>
        <p:spPr>
          <a:xfrm>
            <a:off x="750736" y="2834640"/>
            <a:ext cx="316064" cy="207264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1757098" y="2408939"/>
            <a:ext cx="2136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14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אלקליות-עפרוריות</a:t>
            </a:r>
            <a:endParaRPr lang="he-IL" sz="14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366250" y="399782"/>
            <a:ext cx="11457911" cy="17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2400" b="1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אלקליות</a:t>
            </a: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(טור 1)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שתיים מהמתכות </a:t>
            </a:r>
            <a:r>
              <a:rPr lang="he-IL" sz="2400" dirty="0" err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האלקליות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 נתרן ואשלגן, התקבלו לראשונה על ידי כימאים מפיח של עצים, הנקרא 'אלקלי' בערבית, והוא מקור השם לקבוצה כולה.</a:t>
            </a:r>
          </a:p>
        </p:txBody>
      </p:sp>
    </p:spTree>
    <p:extLst>
      <p:ext uri="{BB962C8B-B14F-4D97-AF65-F5344CB8AC3E}">
        <p14:creationId xmlns:p14="http://schemas.microsoft.com/office/powerpoint/2010/main" val="113917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.6. מבנה הטבלה המחזורית - טבלה מחזורית ומושגי ייסוד">
            <a:extLst>
              <a:ext uri="{FF2B5EF4-FFF2-40B4-BE49-F238E27FC236}">
                <a16:creationId xmlns:a16="http://schemas.microsoft.com/office/drawing/2014/main" id="{C48A1B95-565C-4FE9-9A84-D6E0C5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172967" y="2188849"/>
            <a:ext cx="6730753" cy="37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15411C-C472-48D3-86F4-FBF2FFEFBFD3}"/>
              </a:ext>
            </a:extLst>
          </p:cNvPr>
          <p:cNvSpPr/>
          <p:nvPr/>
        </p:nvSpPr>
        <p:spPr>
          <a:xfrm>
            <a:off x="750736" y="2834640"/>
            <a:ext cx="316064" cy="207264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1757098" y="2408939"/>
            <a:ext cx="2136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14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אלקליות-עפרוריות</a:t>
            </a:r>
            <a:endParaRPr lang="he-IL" sz="14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169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2400" b="1" dirty="0" err="1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אלקליות</a:t>
            </a:r>
            <a:r>
              <a:rPr lang="he-IL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 err="1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עפרוריות</a:t>
            </a:r>
            <a:r>
              <a:rPr lang="he-IL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(טור 2)</a:t>
            </a:r>
            <a:endParaRPr lang="he-IL" sz="2400" dirty="0">
              <a:solidFill>
                <a:srgbClr val="002060"/>
              </a:solidFill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מקור השם "</a:t>
            </a:r>
            <a:r>
              <a:rPr lang="he-IL" sz="2400" dirty="0" err="1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עפרוריות</a:t>
            </a:r>
            <a:r>
              <a:rPr lang="he-IL" sz="2400" dirty="0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" הוא מימי הביניים. האלכימאים אז התייחסו לחומרים שאינם מתמוססים במים ושאינם בוערים כאל "חומרי אדמה", עפר, ולכן השם </a:t>
            </a:r>
            <a:r>
              <a:rPr lang="he-IL" sz="2400" dirty="0" err="1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עפ</a:t>
            </a:r>
            <a:r>
              <a:rPr lang="he-IL" sz="2400" b="1" dirty="0" err="1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ר</a:t>
            </a:r>
            <a:r>
              <a:rPr lang="he-IL" sz="2400" dirty="0" err="1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וריות</a:t>
            </a:r>
            <a:r>
              <a:rPr lang="he-IL" sz="2400" dirty="0"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lang="he-IL" sz="2400" b="1" dirty="0">
              <a:solidFill>
                <a:srgbClr val="002060"/>
              </a:solidFill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0306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.6. מבנה הטבלה המחזורית - טבלה מחזורית ומושגי ייסוד">
            <a:extLst>
              <a:ext uri="{FF2B5EF4-FFF2-40B4-BE49-F238E27FC236}">
                <a16:creationId xmlns:a16="http://schemas.microsoft.com/office/drawing/2014/main" id="{C48A1B95-565C-4FE9-9A84-D6E0C5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172967" y="2188849"/>
            <a:ext cx="6730753" cy="37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he-IL" dirty="0"/>
              <a:t>משפחות הטבלה המחזורית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15411C-C472-48D3-86F4-FBF2FFEFBFD3}"/>
              </a:ext>
            </a:extLst>
          </p:cNvPr>
          <p:cNvSpPr/>
          <p:nvPr/>
        </p:nvSpPr>
        <p:spPr>
          <a:xfrm>
            <a:off x="750736" y="2834640"/>
            <a:ext cx="316064" cy="207264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1757098" y="2408939"/>
            <a:ext cx="2136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מתכות </a:t>
            </a:r>
            <a:r>
              <a:rPr lang="he-IL" sz="14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אלקליות-עפרוריות</a:t>
            </a:r>
            <a:endParaRPr lang="he-IL" sz="14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17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הלוגנים</a:t>
            </a:r>
            <a:r>
              <a:rPr lang="he-IL" sz="2400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– טור 7</a:t>
            </a:r>
            <a:r>
              <a:rPr lang="he-IL" sz="2400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מקור השם "הלוגן" הוא שילוב המילים ביוונית שפירושו "יוצר מלחים" </a:t>
            </a:r>
            <a:br>
              <a:rPr lang="en-US" sz="2400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B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(הלוגנים יוצרים תרכובות עם מתכות , תרכובות אלה מכונות מלחים)</a:t>
            </a:r>
            <a:endParaRPr lang="he-IL" sz="2400" b="1" dirty="0">
              <a:solidFill>
                <a:srgbClr val="00B050"/>
              </a:solidFill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204739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10231</TotalTime>
  <Words>2116</Words>
  <Application>Microsoft Office PowerPoint</Application>
  <PresentationFormat>מותאם אישית</PresentationFormat>
  <Paragraphs>539</Paragraphs>
  <Slides>53</Slides>
  <Notes>14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53</vt:i4>
      </vt:variant>
    </vt:vector>
  </HeadingPairs>
  <TitlesOfParts>
    <vt:vector size="58" baseType="lpstr">
      <vt:lpstr>Arial</vt:lpstr>
      <vt:lpstr>Calibri</vt:lpstr>
      <vt:lpstr>Cambria Math</vt:lpstr>
      <vt:lpstr>Varela Round</vt:lpstr>
      <vt:lpstr>ערכת נושא Office</vt:lpstr>
      <vt:lpstr>מערכת שידורים לאומית</vt:lpstr>
      <vt:lpstr>שיעור 6 –  משפחות בטבלה המחזורית</vt:lpstr>
      <vt:lpstr>מה נלמד היום </vt:lpstr>
      <vt:lpstr>משפחות כימיות</vt:lpstr>
      <vt:lpstr>משפחות הטבלה המחזורית</vt:lpstr>
      <vt:lpstr>משפחות הטבלה המחזורית</vt:lpstr>
      <vt:lpstr>משפחות הטבלה המחזורית</vt:lpstr>
      <vt:lpstr>משפחות הטבלה המחזורית</vt:lpstr>
      <vt:lpstr>משפחות הטבלה המחזורית</vt:lpstr>
      <vt:lpstr>משפחות הטבלה המחזורית</vt:lpstr>
      <vt:lpstr>מתכות אלקליות</vt:lpstr>
      <vt:lpstr>מתכות אלקליות</vt:lpstr>
      <vt:lpstr>מאפיינים  פיזיקליים</vt:lpstr>
      <vt:lpstr>מאפיינים  פיזיקליים</vt:lpstr>
      <vt:lpstr>מתכות אלקליות</vt:lpstr>
      <vt:lpstr>מתכות אלקליות</vt:lpstr>
      <vt:lpstr>מאפיינים כימיים</vt:lpstr>
      <vt:lpstr>מתכות אלקליות</vt:lpstr>
      <vt:lpstr>מצגת של PowerPoint‏</vt:lpstr>
      <vt:lpstr>מתכות אלקליות</vt:lpstr>
      <vt:lpstr>מתכות אלקליות</vt:lpstr>
      <vt:lpstr>מתכות אלקליות</vt:lpstr>
      <vt:lpstr>מתכות אלקליות - עפרוריות</vt:lpstr>
      <vt:lpstr>מתכות אלקליות-עפרוריות</vt:lpstr>
      <vt:lpstr>מאפיינים פיזיקליים</vt:lpstr>
      <vt:lpstr>מתכות אלקליות</vt:lpstr>
      <vt:lpstr>מצגת של PowerPoint‏</vt:lpstr>
      <vt:lpstr>מאפיינים כימיים</vt:lpstr>
      <vt:lpstr>מאפיינים כימיים</vt:lpstr>
      <vt:lpstr>הפסקה</vt:lpstr>
      <vt:lpstr>פתרון התרגיל  משפחות הטבלה המחזורית (חלק א')</vt:lpstr>
      <vt:lpstr>פתרון שאלה מספר 1</vt:lpstr>
      <vt:lpstr>פתרון שאלה מספר 2</vt:lpstr>
      <vt:lpstr>פתרון שאלה מספר 3</vt:lpstr>
      <vt:lpstr>פתרון שאלה 4</vt:lpstr>
      <vt:lpstr>פתרון שאלה 5</vt:lpstr>
      <vt:lpstr>פתרון שאלה 5</vt:lpstr>
      <vt:lpstr>פתרון שאלה מספר 6</vt:lpstr>
      <vt:lpstr>הלוגנים </vt:lpstr>
      <vt:lpstr>אל מתכות - הלוגנים</vt:lpstr>
      <vt:lpstr>אל מתכות - הלוגנים</vt:lpstr>
      <vt:lpstr>אל מתכות - הלוגנים</vt:lpstr>
      <vt:lpstr>אל מתכות - הלוגנים</vt:lpstr>
      <vt:lpstr>תכונה / תהליך פיזיקלי</vt:lpstr>
      <vt:lpstr>גזים אציליים</vt:lpstr>
      <vt:lpstr>אל מתכות – גזים אצילים</vt:lpstr>
      <vt:lpstr>גזים אצילים - מאפיינים</vt:lpstr>
      <vt:lpstr>גזים אציליים - שאלה</vt:lpstr>
      <vt:lpstr>גזים אציליים - שאלה</vt:lpstr>
      <vt:lpstr>גזים אצילים - שאלה</vt:lpstr>
      <vt:lpstr>גזים אצילים - שאלה</vt:lpstr>
      <vt:lpstr>תרגול משפחות הטבלה המחזורית – חלק ב'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Anat Kaldaron</cp:lastModifiedBy>
  <cp:revision>538</cp:revision>
  <dcterms:created xsi:type="dcterms:W3CDTF">2020-03-15T19:13:03Z</dcterms:created>
  <dcterms:modified xsi:type="dcterms:W3CDTF">2020-06-01T18:28:14Z</dcterms:modified>
</cp:coreProperties>
</file>