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2" r:id="rId2"/>
  </p:sldMasterIdLst>
  <p:notesMasterIdLst>
    <p:notesMasterId r:id="rId37"/>
  </p:notesMasterIdLst>
  <p:sldIdLst>
    <p:sldId id="257" r:id="rId3"/>
    <p:sldId id="262" r:id="rId4"/>
    <p:sldId id="577" r:id="rId5"/>
    <p:sldId id="288" r:id="rId6"/>
    <p:sldId id="576" r:id="rId7"/>
    <p:sldId id="599" r:id="rId8"/>
    <p:sldId id="600" r:id="rId9"/>
    <p:sldId id="603" r:id="rId10"/>
    <p:sldId id="601" r:id="rId11"/>
    <p:sldId id="579" r:id="rId12"/>
    <p:sldId id="573" r:id="rId13"/>
    <p:sldId id="289" r:id="rId14"/>
    <p:sldId id="305" r:id="rId15"/>
    <p:sldId id="306" r:id="rId16"/>
    <p:sldId id="308" r:id="rId17"/>
    <p:sldId id="584" r:id="rId18"/>
    <p:sldId id="585" r:id="rId19"/>
    <p:sldId id="309" r:id="rId20"/>
    <p:sldId id="583" r:id="rId21"/>
    <p:sldId id="587" r:id="rId22"/>
    <p:sldId id="310" r:id="rId23"/>
    <p:sldId id="604" r:id="rId24"/>
    <p:sldId id="586" r:id="rId25"/>
    <p:sldId id="598" r:id="rId26"/>
    <p:sldId id="594" r:id="rId27"/>
    <p:sldId id="595" r:id="rId28"/>
    <p:sldId id="596" r:id="rId29"/>
    <p:sldId id="591" r:id="rId30"/>
    <p:sldId id="592" r:id="rId31"/>
    <p:sldId id="588" r:id="rId32"/>
    <p:sldId id="589" r:id="rId33"/>
    <p:sldId id="593" r:id="rId34"/>
    <p:sldId id="597" r:id="rId35"/>
    <p:sldId id="279" r:id="rId3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t Mano" initials="AM" lastIdx="1" clrIdx="0">
    <p:extLst>
      <p:ext uri="{19B8F6BF-5375-455C-9EA6-DF929625EA0E}">
        <p15:presenceInfo xmlns:p15="http://schemas.microsoft.com/office/powerpoint/2012/main" userId="Anat Ma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a:srgbClr val="92D050"/>
    <a:srgbClr val="29D5F7"/>
    <a:srgbClr val="12B4BC"/>
    <a:srgbClr val="9A8693"/>
    <a:srgbClr val="889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86" autoAdjust="0"/>
    <p:restoredTop sz="94660"/>
  </p:normalViewPr>
  <p:slideViewPr>
    <p:cSldViewPr snapToGrid="0" snapToObjects="1">
      <p:cViewPr varScale="1">
        <p:scale>
          <a:sx n="72" d="100"/>
          <a:sy n="72" d="100"/>
        </p:scale>
        <p:origin x="270" y="66"/>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כ"ט/סיון/תש"ף</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3784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7604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95499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886761bd64_2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g886761bd64_2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06279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880596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491129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שער - מערכת שידורים לאומית">
    <p:spTree>
      <p:nvGrpSpPr>
        <p:cNvPr id="1" name=""/>
        <p:cNvGrpSpPr/>
        <p:nvPr/>
      </p:nvGrpSpPr>
      <p:grpSpPr>
        <a:xfrm>
          <a:off x="0" y="0"/>
          <a:ext cx="0" cy="0"/>
          <a:chOff x="0" y="0"/>
          <a:chExt cx="0" cy="0"/>
        </a:xfrm>
      </p:grpSpPr>
      <p:sp>
        <p:nvSpPr>
          <p:cNvPr id="2" name="כותרת 1"/>
          <p:cNvSpPr>
            <a:spLocks noGrp="1"/>
          </p:cNvSpPr>
          <p:nvPr>
            <p:ph type="ctrTitle"/>
          </p:nvPr>
        </p:nvSpPr>
        <p:spPr>
          <a:xfrm>
            <a:off x="516000" y="2693989"/>
            <a:ext cx="11160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
        <p:nvSpPr>
          <p:cNvPr id="3" name="Rectangle 2">
            <a:extLst>
              <a:ext uri="{FF2B5EF4-FFF2-40B4-BE49-F238E27FC236}">
                <a16:creationId xmlns:a16="http://schemas.microsoft.com/office/drawing/2014/main" id="{6F2D798A-D3EB-4AD6-BA0D-6AF5A272CB65}"/>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61D397-1081-475E-877E-2C0275DD9CD7}"/>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9C924-5BCF-44F6-9D2C-C85E4D329EC9}"/>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B07856-A797-4811-9A80-36465708097A}"/>
              </a:ext>
            </a:extLst>
          </p:cNvPr>
          <p:cNvSpPr/>
          <p:nvPr userDrawn="1"/>
        </p:nvSpPr>
        <p:spPr>
          <a:xfrm>
            <a:off x="-3261642"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85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פרטי השיעור, מקצוע ו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4000014"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7" name="מלבן מעוגל 6"/>
          <p:cNvSpPr/>
          <p:nvPr userDrawn="1"/>
        </p:nvSpPr>
        <p:spPr>
          <a:xfrm>
            <a:off x="7329949" y="6240593"/>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872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5" name="מלבן מעוגל 7">
            <a:extLst>
              <a:ext uri="{FF2B5EF4-FFF2-40B4-BE49-F238E27FC236}">
                <a16:creationId xmlns:a16="http://schemas.microsoft.com/office/drawing/2014/main" id="{F6801116-CC43-4B2A-8C30-E06B51438E5F}"/>
              </a:ext>
            </a:extLst>
          </p:cNvPr>
          <p:cNvSpPr/>
          <p:nvPr userDrawn="1"/>
        </p:nvSpPr>
        <p:spPr>
          <a:xfrm>
            <a:off x="9066088" y="593003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Rectangle 15">
            <a:extLst>
              <a:ext uri="{FF2B5EF4-FFF2-40B4-BE49-F238E27FC236}">
                <a16:creationId xmlns:a16="http://schemas.microsoft.com/office/drawing/2014/main" id="{083851AC-7C39-4D24-80F3-E23F47BEFFD4}"/>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1AEE328-D2C3-444A-8724-BDAF608C4860}"/>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D96B898-2CF0-49F5-BBD6-BB8ACC47A495}"/>
              </a:ext>
            </a:extLst>
          </p:cNvPr>
          <p:cNvSpPr/>
          <p:nvPr userDrawn="1"/>
        </p:nvSpPr>
        <p:spPr>
          <a:xfrm rot="5400000">
            <a:off x="10107939"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9EA7E53-F4C8-4E78-8841-55D753889071}"/>
              </a:ext>
            </a:extLst>
          </p:cNvPr>
          <p:cNvSpPr/>
          <p:nvPr userDrawn="1"/>
        </p:nvSpPr>
        <p:spPr>
          <a:xfrm>
            <a:off x="-3246402" y="-426720"/>
            <a:ext cx="3246401" cy="807856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כותרת 1">
            <a:extLst>
              <a:ext uri="{FF2B5EF4-FFF2-40B4-BE49-F238E27FC236}">
                <a16:creationId xmlns:a16="http://schemas.microsoft.com/office/drawing/2014/main" id="{6AF90618-5011-488D-8577-8090B2BE5488}"/>
              </a:ext>
            </a:extLst>
          </p:cNvPr>
          <p:cNvSpPr>
            <a:spLocks noGrp="1"/>
          </p:cNvSpPr>
          <p:nvPr>
            <p:ph type="ctrTitle"/>
          </p:nvPr>
        </p:nvSpPr>
        <p:spPr>
          <a:xfrm>
            <a:off x="696000" y="1400768"/>
            <a:ext cx="10800000"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23" name="Google Shape;11;p2">
            <a:extLst>
              <a:ext uri="{FF2B5EF4-FFF2-40B4-BE49-F238E27FC236}">
                <a16:creationId xmlns:a16="http://schemas.microsoft.com/office/drawing/2014/main" id="{60774046-55DB-47C4-8731-49E4A217CD42}"/>
              </a:ext>
            </a:extLst>
          </p:cNvPr>
          <p:cNvSpPr txBox="1">
            <a:spLocks noGrp="1"/>
          </p:cNvSpPr>
          <p:nvPr>
            <p:ph type="subTitle" idx="1"/>
          </p:nvPr>
        </p:nvSpPr>
        <p:spPr>
          <a:xfrm>
            <a:off x="696000" y="2798300"/>
            <a:ext cx="10800000" cy="720000"/>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24" name="מציין מיקום תוכן 2">
            <a:extLst>
              <a:ext uri="{FF2B5EF4-FFF2-40B4-BE49-F238E27FC236}">
                <a16:creationId xmlns:a16="http://schemas.microsoft.com/office/drawing/2014/main" id="{4EE53297-C04D-4B07-99F8-BCEC4E3B9EB8}"/>
              </a:ext>
            </a:extLst>
          </p:cNvPr>
          <p:cNvSpPr>
            <a:spLocks noGrp="1"/>
          </p:cNvSpPr>
          <p:nvPr>
            <p:ph idx="10"/>
          </p:nvPr>
        </p:nvSpPr>
        <p:spPr>
          <a:xfrm>
            <a:off x="696000" y="3655832"/>
            <a:ext cx="10800000" cy="720000"/>
          </a:xfrm>
        </p:spPr>
        <p:txBody>
          <a:bodyPr anchor="ct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20" name="מציין מיקום של מספר שקופית 22">
            <a:extLst>
              <a:ext uri="{FF2B5EF4-FFF2-40B4-BE49-F238E27FC236}">
                <a16:creationId xmlns:a16="http://schemas.microsoft.com/office/drawing/2014/main" id="{58C13A1B-004E-44B4-BBDC-E08548A96B81}"/>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628756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4129222"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rPr>
              <a:t>  </a:t>
            </a:r>
          </a:p>
        </p:txBody>
      </p:sp>
      <p:sp>
        <p:nvSpPr>
          <p:cNvPr id="2" name="כותרת 1"/>
          <p:cNvSpPr>
            <a:spLocks noGrp="1"/>
          </p:cNvSpPr>
          <p:nvPr>
            <p:ph type="ctrTitle"/>
          </p:nvPr>
        </p:nvSpPr>
        <p:spPr>
          <a:xfrm>
            <a:off x="696000" y="1919888"/>
            <a:ext cx="10800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Rectangle 10">
            <a:extLst>
              <a:ext uri="{FF2B5EF4-FFF2-40B4-BE49-F238E27FC236}">
                <a16:creationId xmlns:a16="http://schemas.microsoft.com/office/drawing/2014/main" id="{FE194D36-FE0A-4C9F-8946-7441BBD04111}"/>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F65A56D-9132-4626-874B-D91437478839}"/>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D0F400-87FD-46D3-B4A3-AC189F03B752}"/>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8D9617-ADF9-485F-8AE6-FD3940CA7E4F}"/>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מציין מיקום של מספר שקופית 22">
            <a:extLst>
              <a:ext uri="{FF2B5EF4-FFF2-40B4-BE49-F238E27FC236}">
                <a16:creationId xmlns:a16="http://schemas.microsoft.com/office/drawing/2014/main" id="{1D40CDBA-CE8D-4E82-AAAC-CCBC39F3F871}"/>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21" name="Text Placeholder 3">
            <a:extLst>
              <a:ext uri="{FF2B5EF4-FFF2-40B4-BE49-F238E27FC236}">
                <a16:creationId xmlns:a16="http://schemas.microsoft.com/office/drawing/2014/main" id="{101B9CB6-49B4-453D-B184-EBAC942B4120}"/>
              </a:ext>
            </a:extLst>
          </p:cNvPr>
          <p:cNvSpPr>
            <a:spLocks noGrp="1"/>
          </p:cNvSpPr>
          <p:nvPr>
            <p:ph type="body" sz="quarter" idx="10"/>
          </p:nvPr>
        </p:nvSpPr>
        <p:spPr>
          <a:xfrm>
            <a:off x="1461052" y="3409122"/>
            <a:ext cx="9203635" cy="804863"/>
          </a:xfrm>
        </p:spPr>
        <p:txBody>
          <a:bodyPr/>
          <a:lstStyle>
            <a:lvl1pPr marL="0" indent="0" algn="ctr" rtl="0">
              <a:buNone/>
              <a:defRPr/>
            </a:lvl1pPr>
          </a:lstStyle>
          <a:p>
            <a:pPr lvl="0"/>
            <a:r>
              <a:rPr lang="en-US" dirty="0"/>
              <a:t>Click to edit Master text</a:t>
            </a:r>
          </a:p>
        </p:txBody>
      </p:sp>
    </p:spTree>
    <p:extLst>
      <p:ext uri="{BB962C8B-B14F-4D97-AF65-F5344CB8AC3E}">
        <p14:creationId xmlns:p14="http://schemas.microsoft.com/office/powerpoint/2010/main" val="1579786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1">
    <p:spTree>
      <p:nvGrpSpPr>
        <p:cNvPr id="1" name=""/>
        <p:cNvGrpSpPr/>
        <p:nvPr/>
      </p:nvGrpSpPr>
      <p:grpSpPr>
        <a:xfrm>
          <a:off x="0" y="0"/>
          <a:ext cx="0" cy="0"/>
          <a:chOff x="0" y="0"/>
          <a:chExt cx="0" cy="0"/>
        </a:xfrm>
      </p:grpSpPr>
      <p:sp>
        <p:nvSpPr>
          <p:cNvPr id="11" name="מלבן מעוגל 10">
            <a:extLst>
              <a:ext uri="{FF2B5EF4-FFF2-40B4-BE49-F238E27FC236}">
                <a16:creationId xmlns:a16="http://schemas.microsoft.com/office/drawing/2014/main" id="{EAE132D4-D270-4859-A0A8-0EABA938935B}"/>
              </a:ext>
            </a:extLst>
          </p:cNvPr>
          <p:cNvSpPr/>
          <p:nvPr userDrawn="1"/>
        </p:nvSpPr>
        <p:spPr>
          <a:xfrm>
            <a:off x="6581228" y="6447542"/>
            <a:ext cx="5993234"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6">
            <a:extLst>
              <a:ext uri="{FF2B5EF4-FFF2-40B4-BE49-F238E27FC236}">
                <a16:creationId xmlns:a16="http://schemas.microsoft.com/office/drawing/2014/main" id="{8A467694-CC08-4C30-BF05-885FCBD4CAB0}"/>
              </a:ext>
            </a:extLst>
          </p:cNvPr>
          <p:cNvSpPr/>
          <p:nvPr userDrawn="1"/>
        </p:nvSpPr>
        <p:spPr>
          <a:xfrm>
            <a:off x="9704146" y="5381191"/>
            <a:ext cx="3496396" cy="442359"/>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6" name="מציין מיקום תוכן 5"/>
          <p:cNvSpPr>
            <a:spLocks noGrp="1"/>
          </p:cNvSpPr>
          <p:nvPr>
            <p:ph sz="quarter" idx="4"/>
          </p:nvPr>
        </p:nvSpPr>
        <p:spPr>
          <a:xfrm>
            <a:off x="515273" y="998859"/>
            <a:ext cx="11161453" cy="4062435"/>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2" name="כותרת 1"/>
          <p:cNvSpPr>
            <a:spLocks noGrp="1"/>
          </p:cNvSpPr>
          <p:nvPr>
            <p:ph type="title"/>
          </p:nvPr>
        </p:nvSpPr>
        <p:spPr>
          <a:xfrm>
            <a:off x="1024128" y="155448"/>
            <a:ext cx="9802206"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226982" y="101748"/>
            <a:ext cx="2160598" cy="21681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54055" y="390797"/>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0" name="מלבן מעוגל 6">
            <a:extLst>
              <a:ext uri="{FF2B5EF4-FFF2-40B4-BE49-F238E27FC236}">
                <a16:creationId xmlns:a16="http://schemas.microsoft.com/office/drawing/2014/main" id="{53219EEB-A406-4AC2-B87E-54A955D7D483}"/>
              </a:ext>
            </a:extLst>
          </p:cNvPr>
          <p:cNvSpPr/>
          <p:nvPr userDrawn="1"/>
        </p:nvSpPr>
        <p:spPr>
          <a:xfrm>
            <a:off x="7978665" y="5944772"/>
            <a:ext cx="4766811" cy="38154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2" name="Rectangle 11">
            <a:extLst>
              <a:ext uri="{FF2B5EF4-FFF2-40B4-BE49-F238E27FC236}">
                <a16:creationId xmlns:a16="http://schemas.microsoft.com/office/drawing/2014/main" id="{DB5BA376-F667-4A43-9264-CB356AE2FBF1}"/>
              </a:ext>
            </a:extLst>
          </p:cNvPr>
          <p:cNvSpPr/>
          <p:nvPr userDrawn="1"/>
        </p:nvSpPr>
        <p:spPr>
          <a:xfrm rot="5400000">
            <a:off x="9936561" y="2157343"/>
            <a:ext cx="735717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מציין מיקום של מספר שקופית 22">
            <a:extLst>
              <a:ext uri="{FF2B5EF4-FFF2-40B4-BE49-F238E27FC236}">
                <a16:creationId xmlns:a16="http://schemas.microsoft.com/office/drawing/2014/main" id="{CE73A552-D52C-4EE0-9E7A-557CEB6CE479}"/>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16" name="Rectangle 15">
            <a:extLst>
              <a:ext uri="{FF2B5EF4-FFF2-40B4-BE49-F238E27FC236}">
                <a16:creationId xmlns:a16="http://schemas.microsoft.com/office/drawing/2014/main" id="{45208D21-C13C-48D3-8634-05FCD1520B3D}"/>
              </a:ext>
            </a:extLst>
          </p:cNvPr>
          <p:cNvSpPr/>
          <p:nvPr userDrawn="1"/>
        </p:nvSpPr>
        <p:spPr>
          <a:xfrm>
            <a:off x="5903744" y="6876112"/>
            <a:ext cx="6894095" cy="14933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FFA872-60FE-48B4-B509-3F90F2F53575}"/>
              </a:ext>
            </a:extLst>
          </p:cNvPr>
          <p:cNvSpPr/>
          <p:nvPr userDrawn="1"/>
        </p:nvSpPr>
        <p:spPr>
          <a:xfrm>
            <a:off x="-2191928" y="-31850"/>
            <a:ext cx="2165034"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140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2">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024128"/>
            <a:ext cx="11161453" cy="457200"/>
          </a:xfrm>
        </p:spPr>
        <p:txBody>
          <a:bodyPr lIns="0" tIns="0" rIns="0" bIns="0" anchor="ctr">
            <a:noAutofit/>
          </a:bodyPr>
          <a:lstStyle>
            <a:lvl1pPr marL="0" indent="0" algn="r">
              <a:buNone/>
              <a:defRPr sz="3000" b="1">
                <a:solidFill>
                  <a:srgbClr val="12B4BC"/>
                </a:solidFill>
                <a:latin typeface="Varela Round" pitchFamily="2" charset="-79"/>
                <a:cs typeface="Varela Round" panose="00000500000000000000"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567973"/>
            <a:ext cx="11161453" cy="3522187"/>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377633" y="110284"/>
            <a:ext cx="2105524"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729189" y="435139"/>
            <a:ext cx="2615798" cy="32187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0" name="מלבן מעוגל 6">
            <a:extLst>
              <a:ext uri="{FF2B5EF4-FFF2-40B4-BE49-F238E27FC236}">
                <a16:creationId xmlns:a16="http://schemas.microsoft.com/office/drawing/2014/main" id="{8A91BCC4-EC47-43E2-9595-B89F757E1A7A}"/>
              </a:ext>
            </a:extLst>
          </p:cNvPr>
          <p:cNvSpPr/>
          <p:nvPr userDrawn="1"/>
        </p:nvSpPr>
        <p:spPr>
          <a:xfrm>
            <a:off x="9323387" y="5555326"/>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a:extLst>
              <a:ext uri="{FF2B5EF4-FFF2-40B4-BE49-F238E27FC236}">
                <a16:creationId xmlns:a16="http://schemas.microsoft.com/office/drawing/2014/main" id="{238EE3F7-5012-4191-9ABD-A8E69370622E}"/>
              </a:ext>
            </a:extLst>
          </p:cNvPr>
          <p:cNvSpPr/>
          <p:nvPr userDrawn="1"/>
        </p:nvSpPr>
        <p:spPr>
          <a:xfrm>
            <a:off x="8679109" y="6024163"/>
            <a:ext cx="4127100"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5" name="מציין מיקום של מספר שקופית 22">
            <a:extLst>
              <a:ext uri="{FF2B5EF4-FFF2-40B4-BE49-F238E27FC236}">
                <a16:creationId xmlns:a16="http://schemas.microsoft.com/office/drawing/2014/main" id="{31BF6EDC-D21A-4961-802C-6C57056DED88}"/>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14" name="מלבן מעוגל 6">
            <a:extLst>
              <a:ext uri="{FF2B5EF4-FFF2-40B4-BE49-F238E27FC236}">
                <a16:creationId xmlns:a16="http://schemas.microsoft.com/office/drawing/2014/main" id="{09765D6C-4312-45BD-AEDC-93B641915820}"/>
              </a:ext>
            </a:extLst>
          </p:cNvPr>
          <p:cNvSpPr/>
          <p:nvPr userDrawn="1"/>
        </p:nvSpPr>
        <p:spPr>
          <a:xfrm>
            <a:off x="11005702" y="5213334"/>
            <a:ext cx="2372591" cy="25130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Rectangle 11">
            <a:extLst>
              <a:ext uri="{FF2B5EF4-FFF2-40B4-BE49-F238E27FC236}">
                <a16:creationId xmlns:a16="http://schemas.microsoft.com/office/drawing/2014/main" id="{0D0EF58C-1955-4299-80B8-7931E9453E0B}"/>
              </a:ext>
            </a:extLst>
          </p:cNvPr>
          <p:cNvSpPr/>
          <p:nvPr userDrawn="1"/>
        </p:nvSpPr>
        <p:spPr>
          <a:xfrm rot="5400000">
            <a:off x="10107939" y="1954539"/>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CE651A-F01C-47F6-93CB-FED077AFFFB4}"/>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400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כותרת ותוכן פריסה 3">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2134"/>
            <a:ext cx="9802368" cy="720000"/>
          </a:xfrm>
        </p:spPr>
        <p:txBody>
          <a:bodyPr lIns="36000" tIns="0" rIns="36000" bIns="0">
            <a:noAutofit/>
          </a:bodyPr>
          <a:lstStyle>
            <a:lvl1pPr marL="0" indent="0">
              <a:tabLst>
                <a:tab pos="11659766"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1024128" y="1049185"/>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234936" y="5807316"/>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11218431" y="239177"/>
            <a:ext cx="1706880" cy="45839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388620" y="6235866"/>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0" name="Rectangle 9">
            <a:extLst>
              <a:ext uri="{FF2B5EF4-FFF2-40B4-BE49-F238E27FC236}">
                <a16:creationId xmlns:a16="http://schemas.microsoft.com/office/drawing/2014/main" id="{FFC6E834-92B3-4A32-920C-9FA2D6987411}"/>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D60292-D9F7-4A35-9D0A-68A9095BDE1E}"/>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53CA14-A360-48A3-A071-94DFC2B62EDC}"/>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536A81-6863-4B7C-BB9A-6F6DBBAB87E2}"/>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מציין מיקום של מספר שקופית 22">
            <a:extLst>
              <a:ext uri="{FF2B5EF4-FFF2-40B4-BE49-F238E27FC236}">
                <a16:creationId xmlns:a16="http://schemas.microsoft.com/office/drawing/2014/main" id="{6A93F88D-0694-4107-9D3A-245864065D84}"/>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Varela Round" panose="00000500000000000000" pitchFamily="2" charset="-79"/>
                <a:cs typeface="Varela Round" panose="00000500000000000000" pitchFamily="2" charset="-79"/>
              </a:rPr>
              <a:pPr/>
              <a:t>‹#›</a:t>
            </a:fld>
            <a:endParaRPr lang="he-IL" sz="1800" b="0" dirty="0">
              <a:solidFill>
                <a:schemeClr val="bg1">
                  <a:lumMod val="8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276072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כותרת בלבד פריסה 4">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1497481" y="487099"/>
            <a:ext cx="1576672" cy="289443"/>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1150538" y="127099"/>
            <a:ext cx="1879662" cy="28944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7" name="מלבן מעוגל 6">
            <a:extLst>
              <a:ext uri="{FF2B5EF4-FFF2-40B4-BE49-F238E27FC236}">
                <a16:creationId xmlns:a16="http://schemas.microsoft.com/office/drawing/2014/main" id="{469E9F25-935E-4A65-8AF2-C1B8F105C612}"/>
              </a:ext>
            </a:extLst>
          </p:cNvPr>
          <p:cNvSpPr/>
          <p:nvPr userDrawn="1"/>
        </p:nvSpPr>
        <p:spPr>
          <a:xfrm>
            <a:off x="-487680" y="5923581"/>
            <a:ext cx="3133018"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10">
            <a:extLst>
              <a:ext uri="{FF2B5EF4-FFF2-40B4-BE49-F238E27FC236}">
                <a16:creationId xmlns:a16="http://schemas.microsoft.com/office/drawing/2014/main" id="{DD33049F-8FB3-46DC-B84B-8E763BCBCAC1}"/>
              </a:ext>
            </a:extLst>
          </p:cNvPr>
          <p:cNvSpPr/>
          <p:nvPr userDrawn="1"/>
        </p:nvSpPr>
        <p:spPr>
          <a:xfrm>
            <a:off x="-976438" y="6359813"/>
            <a:ext cx="7301038" cy="65808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Rectangle 11">
            <a:extLst>
              <a:ext uri="{FF2B5EF4-FFF2-40B4-BE49-F238E27FC236}">
                <a16:creationId xmlns:a16="http://schemas.microsoft.com/office/drawing/2014/main" id="{761EC8D2-662F-4FBE-BF29-06100D51DE7E}"/>
              </a:ext>
            </a:extLst>
          </p:cNvPr>
          <p:cNvSpPr/>
          <p:nvPr userDrawn="1"/>
        </p:nvSpPr>
        <p:spPr>
          <a:xfrm rot="5400000">
            <a:off x="9360283" y="2733622"/>
            <a:ext cx="6987520" cy="129719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ציין מיקום של מספר שקופית 22">
            <a:extLst>
              <a:ext uri="{FF2B5EF4-FFF2-40B4-BE49-F238E27FC236}">
                <a16:creationId xmlns:a16="http://schemas.microsoft.com/office/drawing/2014/main" id="{23075256-456E-41D8-BDFD-8C3A8EA654D2}"/>
              </a:ext>
            </a:extLst>
          </p:cNvPr>
          <p:cNvSpPr txBox="1">
            <a:spLocks/>
          </p:cNvSpPr>
          <p:nvPr userDrawn="1"/>
        </p:nvSpPr>
        <p:spPr>
          <a:xfrm>
            <a:off x="-131730" y="6361368"/>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Varela Round" panose="00000500000000000000" pitchFamily="2" charset="-79"/>
                <a:cs typeface="Varela Round" panose="00000500000000000000" pitchFamily="2" charset="-79"/>
              </a:rPr>
              <a:pPr/>
              <a:t>‹#›</a:t>
            </a:fld>
            <a:endParaRPr lang="he-IL" sz="1800" b="0" dirty="0">
              <a:solidFill>
                <a:schemeClr val="bg1">
                  <a:lumMod val="85000"/>
                </a:schemeClr>
              </a:solidFill>
              <a:latin typeface="Varela Round" panose="00000500000000000000" pitchFamily="2" charset="-79"/>
              <a:cs typeface="Varela Round" panose="00000500000000000000" pitchFamily="2" charset="-79"/>
            </a:endParaRPr>
          </a:p>
        </p:txBody>
      </p:sp>
      <p:sp>
        <p:nvSpPr>
          <p:cNvPr id="15" name="Rectangle 14">
            <a:extLst>
              <a:ext uri="{FF2B5EF4-FFF2-40B4-BE49-F238E27FC236}">
                <a16:creationId xmlns:a16="http://schemas.microsoft.com/office/drawing/2014/main" id="{4FB42163-9C8B-4AEB-9C50-F5529BD5C36B}"/>
              </a:ext>
            </a:extLst>
          </p:cNvPr>
          <p:cNvSpPr/>
          <p:nvPr userDrawn="1"/>
        </p:nvSpPr>
        <p:spPr>
          <a:xfrm rot="16200000">
            <a:off x="5821949" y="1027133"/>
            <a:ext cx="521207" cy="1221889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26CB3A-BCA5-4171-BE99-1D6F46911786}"/>
              </a:ext>
            </a:extLst>
          </p:cNvPr>
          <p:cNvSpPr/>
          <p:nvPr userDrawn="1"/>
        </p:nvSpPr>
        <p:spPr>
          <a:xfrm rot="5400000">
            <a:off x="5683838" y="-6805249"/>
            <a:ext cx="947627" cy="1263971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964ABF-EE59-4E45-BC5F-A3665732FD21}"/>
              </a:ext>
            </a:extLst>
          </p:cNvPr>
          <p:cNvSpPr/>
          <p:nvPr userDrawn="1"/>
        </p:nvSpPr>
        <p:spPr>
          <a:xfrm>
            <a:off x="-2001567" y="-416688"/>
            <a:ext cx="1974672" cy="806853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4596A93-68B7-48E8-8354-9EAE3F8183B0}"/>
              </a:ext>
            </a:extLst>
          </p:cNvPr>
          <p:cNvSpPr>
            <a:spLocks noGrp="1"/>
          </p:cNvSpPr>
          <p:nvPr>
            <p:ph type="body" sz="quarter" idx="10"/>
          </p:nvPr>
        </p:nvSpPr>
        <p:spPr>
          <a:xfrm>
            <a:off x="2951578" y="1212161"/>
            <a:ext cx="7885112" cy="4090988"/>
          </a:xfrm>
        </p:spPr>
        <p:txBody>
          <a:bodyPr>
            <a:normAutofit/>
          </a:bodyPr>
          <a:lstStyle>
            <a:lvl1pPr>
              <a:defRPr sz="2800"/>
            </a:lvl1pPr>
          </a:lstStyle>
          <a:p>
            <a:pPr lvl="0"/>
            <a:r>
              <a:rPr lang="en-US" dirty="0"/>
              <a:t>Click to edit Master text styles</a:t>
            </a:r>
          </a:p>
        </p:txBody>
      </p:sp>
    </p:spTree>
    <p:extLst>
      <p:ext uri="{BB962C8B-B14F-4D97-AF65-F5344CB8AC3E}">
        <p14:creationId xmlns:p14="http://schemas.microsoft.com/office/powerpoint/2010/main" val="200229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1" y="2918492"/>
            <a:ext cx="12192000" cy="7200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196595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5">
    <p:spTree>
      <p:nvGrpSpPr>
        <p:cNvPr id="1" name=""/>
        <p:cNvGrpSpPr/>
        <p:nvPr/>
      </p:nvGrpSpPr>
      <p:grpSpPr>
        <a:xfrm>
          <a:off x="0" y="0"/>
          <a:ext cx="0" cy="0"/>
          <a:chOff x="0" y="0"/>
          <a:chExt cx="0" cy="0"/>
        </a:xfrm>
      </p:grpSpPr>
      <p:sp>
        <p:nvSpPr>
          <p:cNvPr id="17" name="מלבן מעוגל 8">
            <a:extLst>
              <a:ext uri="{FF2B5EF4-FFF2-40B4-BE49-F238E27FC236}">
                <a16:creationId xmlns:a16="http://schemas.microsoft.com/office/drawing/2014/main" id="{820BD794-101C-426F-8015-9C33A0E995FA}"/>
              </a:ext>
            </a:extLst>
          </p:cNvPr>
          <p:cNvSpPr/>
          <p:nvPr userDrawn="1"/>
        </p:nvSpPr>
        <p:spPr>
          <a:xfrm>
            <a:off x="-2429707" y="195047"/>
            <a:ext cx="2969302"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2" name="כותרת 1"/>
          <p:cNvSpPr>
            <a:spLocks noGrp="1"/>
          </p:cNvSpPr>
          <p:nvPr>
            <p:ph type="title"/>
          </p:nvPr>
        </p:nvSpPr>
        <p:spPr>
          <a:xfrm>
            <a:off x="1026926" y="155448"/>
            <a:ext cx="9802368"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1026926" y="1025601"/>
            <a:ext cx="9802368" cy="431447"/>
          </a:xfrm>
        </p:spPr>
        <p:txBody>
          <a:bodyPr anchor="ctr">
            <a:noAutofit/>
          </a:bodyPr>
          <a:lstStyle>
            <a:lvl1pPr marL="185757" indent="0" algn="r">
              <a:buNone/>
              <a:defRPr sz="30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1026927" y="1710442"/>
            <a:ext cx="8212766"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974795" y="5878199"/>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17472" y="518276"/>
            <a:ext cx="2969302"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8144699"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Rectangle 9">
            <a:extLst>
              <a:ext uri="{FF2B5EF4-FFF2-40B4-BE49-F238E27FC236}">
                <a16:creationId xmlns:a16="http://schemas.microsoft.com/office/drawing/2014/main" id="{8084947B-AFA4-410D-A793-689C573D144E}"/>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D4F41F-EAD8-495C-A662-C4F40F404DB3}"/>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A1181A-6B49-4EE5-AE44-1B5B124FA758}"/>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113178B-7D7E-4A10-9724-453DF758F663}"/>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מציין מיקום של מספר שקופית 22">
            <a:extLst>
              <a:ext uri="{FF2B5EF4-FFF2-40B4-BE49-F238E27FC236}">
                <a16:creationId xmlns:a16="http://schemas.microsoft.com/office/drawing/2014/main" id="{7947FE0C-D7CF-4209-91A5-93564F2C3543}"/>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306681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8" name="מלבן מעוגל 7"/>
          <p:cNvSpPr/>
          <p:nvPr userDrawn="1"/>
        </p:nvSpPr>
        <p:spPr>
          <a:xfrm>
            <a:off x="8667715" y="-161750"/>
            <a:ext cx="5300119" cy="38235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
        <p:nvSpPr>
          <p:cNvPr id="10" name="Rectangle 9">
            <a:extLst>
              <a:ext uri="{FF2B5EF4-FFF2-40B4-BE49-F238E27FC236}">
                <a16:creationId xmlns:a16="http://schemas.microsoft.com/office/drawing/2014/main" id="{90226196-3340-4F6C-9B09-34934599BAD7}"/>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91965B-48C3-4AD9-9066-E67195630BFD}"/>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CB16E1-D93B-440E-81F5-6366FDB428B8}"/>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020DF7-29CF-4A0A-BC0A-7568981BF8AD}"/>
              </a:ext>
            </a:extLst>
          </p:cNvPr>
          <p:cNvSpPr/>
          <p:nvPr userDrawn="1"/>
        </p:nvSpPr>
        <p:spPr>
          <a:xfrm>
            <a:off x="-3948180"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F0C566-C47D-446F-9E8E-EC9B0F5F1BF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63A8D2-0547-47E3-84C0-5D60CFDB7CB1}"/>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0104F3-C98B-4790-842F-F7B1B2FBDE13}"/>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07C576E-38DA-426A-9C16-921DE9A0835B}"/>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מציין מיקום של מספר שקופית 22">
            <a:extLst>
              <a:ext uri="{FF2B5EF4-FFF2-40B4-BE49-F238E27FC236}">
                <a16:creationId xmlns:a16="http://schemas.microsoft.com/office/drawing/2014/main" id="{5F1A13CD-CEB6-4958-B99A-46020ADA9375}"/>
              </a:ext>
            </a:extLst>
          </p:cNvPr>
          <p:cNvSpPr txBox="1">
            <a:spLocks/>
          </p:cNvSpPr>
          <p:nvPr userDrawn="1"/>
        </p:nvSpPr>
        <p:spPr>
          <a:xfrm>
            <a:off x="-231414" y="6409126"/>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6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6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4272268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כותרת ראשית ושתי תמונות">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FEA3643-4251-43C2-A891-4C9664978EA8}"/>
              </a:ext>
            </a:extLst>
          </p:cNvPr>
          <p:cNvSpPr>
            <a:spLocks noGrp="1"/>
          </p:cNvSpPr>
          <p:nvPr>
            <p:ph type="pic" sz="quarter" idx="13"/>
          </p:nvPr>
        </p:nvSpPr>
        <p:spPr>
          <a:xfrm>
            <a:off x="594360" y="1310640"/>
            <a:ext cx="4511040" cy="4267200"/>
          </a:xfrm>
        </p:spPr>
        <p:txBody>
          <a:bodyPr/>
          <a:lstStyle/>
          <a:p>
            <a:endParaRPr lang="en-US"/>
          </a:p>
        </p:txBody>
      </p:sp>
      <p:sp>
        <p:nvSpPr>
          <p:cNvPr id="8" name="כותרת 1">
            <a:extLst>
              <a:ext uri="{FF2B5EF4-FFF2-40B4-BE49-F238E27FC236}">
                <a16:creationId xmlns:a16="http://schemas.microsoft.com/office/drawing/2014/main" id="{C304FB8B-5E14-469F-8BA4-BF0F011B94E4}"/>
              </a:ext>
            </a:extLst>
          </p:cNvPr>
          <p:cNvSpPr>
            <a:spLocks noGrp="1"/>
          </p:cNvSpPr>
          <p:nvPr>
            <p:ph type="title"/>
          </p:nvPr>
        </p:nvSpPr>
        <p:spPr>
          <a:xfrm>
            <a:off x="1026926" y="155448"/>
            <a:ext cx="9802368"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8">
            <a:extLst>
              <a:ext uri="{FF2B5EF4-FFF2-40B4-BE49-F238E27FC236}">
                <a16:creationId xmlns:a16="http://schemas.microsoft.com/office/drawing/2014/main" id="{B712628B-0991-4441-8324-4563256F9B32}"/>
              </a:ext>
            </a:extLst>
          </p:cNvPr>
          <p:cNvSpPr/>
          <p:nvPr userDrawn="1"/>
        </p:nvSpPr>
        <p:spPr>
          <a:xfrm>
            <a:off x="-2429707" y="195047"/>
            <a:ext cx="2969302"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6">
            <a:extLst>
              <a:ext uri="{FF2B5EF4-FFF2-40B4-BE49-F238E27FC236}">
                <a16:creationId xmlns:a16="http://schemas.microsoft.com/office/drawing/2014/main" id="{26E72AF6-8AD0-4AAD-B906-30424D022CD1}"/>
              </a:ext>
            </a:extLst>
          </p:cNvPr>
          <p:cNvSpPr/>
          <p:nvPr userDrawn="1"/>
        </p:nvSpPr>
        <p:spPr>
          <a:xfrm>
            <a:off x="9974795" y="5878199"/>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1" name="מלבן מעוגל 8">
            <a:extLst>
              <a:ext uri="{FF2B5EF4-FFF2-40B4-BE49-F238E27FC236}">
                <a16:creationId xmlns:a16="http://schemas.microsoft.com/office/drawing/2014/main" id="{68D073A7-D8C0-45AA-A5E4-B6122A52E8F5}"/>
              </a:ext>
            </a:extLst>
          </p:cNvPr>
          <p:cNvSpPr/>
          <p:nvPr userDrawn="1"/>
        </p:nvSpPr>
        <p:spPr>
          <a:xfrm>
            <a:off x="-2017472" y="518276"/>
            <a:ext cx="2969302"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0">
            <a:extLst>
              <a:ext uri="{FF2B5EF4-FFF2-40B4-BE49-F238E27FC236}">
                <a16:creationId xmlns:a16="http://schemas.microsoft.com/office/drawing/2014/main" id="{DF89C8AF-9EDF-46EF-BAB7-2D35F683552B}"/>
              </a:ext>
            </a:extLst>
          </p:cNvPr>
          <p:cNvSpPr/>
          <p:nvPr userDrawn="1"/>
        </p:nvSpPr>
        <p:spPr>
          <a:xfrm>
            <a:off x="8144699"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Picture Placeholder 6">
            <a:extLst>
              <a:ext uri="{FF2B5EF4-FFF2-40B4-BE49-F238E27FC236}">
                <a16:creationId xmlns:a16="http://schemas.microsoft.com/office/drawing/2014/main" id="{52FC1393-B378-4A8A-8716-61E038E3D631}"/>
              </a:ext>
            </a:extLst>
          </p:cNvPr>
          <p:cNvSpPr>
            <a:spLocks noGrp="1"/>
          </p:cNvSpPr>
          <p:nvPr>
            <p:ph type="pic" sz="quarter" idx="14"/>
          </p:nvPr>
        </p:nvSpPr>
        <p:spPr>
          <a:xfrm>
            <a:off x="5372315" y="1310640"/>
            <a:ext cx="4511040" cy="4267200"/>
          </a:xfrm>
        </p:spPr>
        <p:txBody>
          <a:bodyPr/>
          <a:lstStyle/>
          <a:p>
            <a:endParaRPr lang="en-US"/>
          </a:p>
        </p:txBody>
      </p:sp>
      <p:sp>
        <p:nvSpPr>
          <p:cNvPr id="14" name="Rectangle 13">
            <a:extLst>
              <a:ext uri="{FF2B5EF4-FFF2-40B4-BE49-F238E27FC236}">
                <a16:creationId xmlns:a16="http://schemas.microsoft.com/office/drawing/2014/main" id="{BEA01DEB-EE2D-463E-B92D-20469AC2DACB}"/>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ADC8B5D-6FF7-4E76-819C-95A4A6017B9C}"/>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30F30E8-13B7-4C55-A126-67529F765268}"/>
              </a:ext>
            </a:extLst>
          </p:cNvPr>
          <p:cNvSpPr/>
          <p:nvPr userDrawn="1"/>
        </p:nvSpPr>
        <p:spPr>
          <a:xfrm rot="5400000">
            <a:off x="10092700" y="2084060"/>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7D38CE-7F73-4533-B25A-F628D3EBA7C1}"/>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6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rPr>
              <a:t>  </a:t>
            </a:r>
          </a:p>
        </p:txBody>
      </p:sp>
      <p:sp>
        <p:nvSpPr>
          <p:cNvPr id="2" name="כותרת 1"/>
          <p:cNvSpPr>
            <a:spLocks noGrp="1"/>
          </p:cNvSpPr>
          <p:nvPr>
            <p:ph type="ctrTitle"/>
          </p:nvPr>
        </p:nvSpPr>
        <p:spPr>
          <a:xfrm>
            <a:off x="1" y="166694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2" name="Google Shape;11;p2"/>
          <p:cNvSpPr txBox="1">
            <a:spLocks noGrp="1"/>
          </p:cNvSpPr>
          <p:nvPr>
            <p:ph type="subTitle" idx="1"/>
          </p:nvPr>
        </p:nvSpPr>
        <p:spPr>
          <a:xfrm>
            <a:off x="1" y="2918493"/>
            <a:ext cx="12192000" cy="64209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200" b="1">
                <a:solidFill>
                  <a:srgbClr val="192A72"/>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tabLst>
                <a:tab pos="11659766" algn="l"/>
              </a:tabLst>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74" y="1195757"/>
            <a:ext cx="8031962"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3200">
                <a:solidFill>
                  <a:srgbClr val="192A72"/>
                </a:solidFill>
                <a:latin typeface="Varela Round" panose="00000500000000000000" pitchFamily="2" charset="-79"/>
                <a:cs typeface="Varela Round" panose="00000500000000000000" pitchFamily="2" charset="-79"/>
              </a:defRPr>
            </a:lvl1pPr>
          </a:lstStyle>
          <a:p>
            <a:r>
              <a:rPr lang="he-IL" dirty="0"/>
              <a:t>לחץ כדי לערוך פסקת טקסט קצרה של תבנית בסיס</a:t>
            </a:r>
          </a:p>
        </p:txBody>
      </p:sp>
      <p:sp>
        <p:nvSpPr>
          <p:cNvPr id="7" name="מלבן מעוגל 6"/>
          <p:cNvSpPr/>
          <p:nvPr userDrawn="1"/>
        </p:nvSpPr>
        <p:spPr>
          <a:xfrm>
            <a:off x="-910416"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2352" y="8172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687" y="634780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0" y="192531"/>
            <a:ext cx="12192000" cy="1009650"/>
          </a:xfrm>
          <a:prstGeom prst="rect">
            <a:avLst/>
          </a:prstGeom>
        </p:spPr>
        <p:txBody>
          <a:bodyPr anchor="ctr">
            <a:normAutofit/>
          </a:bodyPr>
          <a:lstStyle>
            <a:lvl1pPr marL="0" indent="0" algn="ctr">
              <a:buNone/>
              <a:defRPr sz="4800">
                <a:solidFill>
                  <a:srgbClr val="192A72"/>
                </a:solidFill>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3687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23313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כ"ט/סיון/תש"ף</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5" r:id="rId6"/>
    <p:sldLayoutId id="2147483666" r:id="rId7"/>
    <p:sldLayoutId id="2147483663" r:id="rId8"/>
    <p:sldLayoutId id="2147483669" r:id="rId9"/>
    <p:sldLayoutId id="2147483671" r:id="rId10"/>
    <p:sldLayoutId id="2147483668" r:id="rId11"/>
    <p:sldLayoutId id="2147483670" r:id="rId12"/>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כ"ט/סיון/תש"ף</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
        <p:nvSpPr>
          <p:cNvPr id="7" name="Rectangle 6">
            <a:extLst>
              <a:ext uri="{FF2B5EF4-FFF2-40B4-BE49-F238E27FC236}">
                <a16:creationId xmlns:a16="http://schemas.microsoft.com/office/drawing/2014/main" id="{7D1A36FD-4A58-4EC2-B769-2CB4558CD86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A89C66-91F2-409B-AE3C-970820728814}"/>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AF9B00-5AF6-47AB-81E5-2BE048851E3E}"/>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3C55C6-DFDE-44BF-BB37-E582014C2D44}"/>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0741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NN9IgGTwbF0&amp;feature=youtu.be" TargetMode="External"/><Relationship Id="rId2" Type="http://schemas.openxmlformats.org/officeDocument/2006/relationships/hyperlink" Target="https://youtu.be/NN9IgGTwbF0" TargetMode="External"/><Relationship Id="rId1" Type="http://schemas.openxmlformats.org/officeDocument/2006/relationships/slideLayout" Target="../slideLayouts/slideLayout13.xml"/><Relationship Id="rId4" Type="http://schemas.openxmlformats.org/officeDocument/2006/relationships/hyperlink" Target="https://drive.google.com/open?id=1825Jnh59ECpyLkwk_TBAzvosMxiEoCG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9.xml"/><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9.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png"/><Relationship Id="rId1" Type="http://schemas.openxmlformats.org/officeDocument/2006/relationships/slideLayout" Target="../slideLayouts/slideLayout9.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1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9.xml"/><Relationship Id="rId4" Type="http://schemas.openxmlformats.org/officeDocument/2006/relationships/image" Target="../media/image61.jpeg"/></Relationships>
</file>

<file path=ppt/slides/_rels/slide2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slideLayout" Target="../slideLayouts/slideLayout9.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9.xml"/><Relationship Id="rId4" Type="http://schemas.openxmlformats.org/officeDocument/2006/relationships/image" Target="../media/image72.jpeg"/></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5.xml"/><Relationship Id="rId4" Type="http://schemas.openxmlformats.org/officeDocument/2006/relationships/image" Target="../media/image75.png"/></Relationships>
</file>

<file path=ppt/slides/_rels/slide2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5.xml"/><Relationship Id="rId5" Type="http://schemas.openxmlformats.org/officeDocument/2006/relationships/image" Target="../media/image81.jpeg"/><Relationship Id="rId4" Type="http://schemas.openxmlformats.org/officeDocument/2006/relationships/image" Target="../media/image80.jpeg"/></Relationships>
</file>

<file path=ppt/slides/_rels/slide28.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jpeg"/><Relationship Id="rId7" Type="http://schemas.openxmlformats.org/officeDocument/2006/relationships/image" Target="../media/image87.png"/><Relationship Id="rId2" Type="http://schemas.openxmlformats.org/officeDocument/2006/relationships/image" Target="../media/image82.jpeg"/><Relationship Id="rId1" Type="http://schemas.openxmlformats.org/officeDocument/2006/relationships/slideLayout" Target="../slideLayouts/slideLayout9.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jpeg"/><Relationship Id="rId9" Type="http://schemas.openxmlformats.org/officeDocument/2006/relationships/image" Target="../media/image89.png"/></Relationships>
</file>

<file path=ppt/slides/_rels/slide2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9.xml"/><Relationship Id="rId4" Type="http://schemas.openxmlformats.org/officeDocument/2006/relationships/image" Target="../media/image9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5.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png"/></Relationships>
</file>

<file path=ppt/slides/_rels/slide3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5.xml"/><Relationship Id="rId5" Type="http://schemas.openxmlformats.org/officeDocument/2006/relationships/image" Target="../media/image102.jpeg"/><Relationship Id="rId4" Type="http://schemas.openxmlformats.org/officeDocument/2006/relationships/image" Target="../media/image101.jpeg"/></Relationships>
</file>

<file path=ppt/slides/_rels/slide32.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png"/><Relationship Id="rId1" Type="http://schemas.openxmlformats.org/officeDocument/2006/relationships/slideLayout" Target="../slideLayouts/slideLayout9.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5.png"/></Relationships>
</file>

<file path=ppt/slides/_rels/slide33.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hyperlink" Target="https://www.ynet.co.il/article/BJxJqMxaU" TargetMode="External"/><Relationship Id="rId7" Type="http://schemas.openxmlformats.org/officeDocument/2006/relationships/image" Target="../media/image110.png"/><Relationship Id="rId2" Type="http://schemas.openxmlformats.org/officeDocument/2006/relationships/image" Target="../media/image108.png"/><Relationship Id="rId1" Type="http://schemas.openxmlformats.org/officeDocument/2006/relationships/slideLayout" Target="../slideLayouts/slideLayout9.xml"/><Relationship Id="rId6" Type="http://schemas.openxmlformats.org/officeDocument/2006/relationships/image" Target="../media/image109.png"/><Relationship Id="rId5" Type="http://schemas.openxmlformats.org/officeDocument/2006/relationships/hyperlink" Target="https://www.pc.co.il/topnews/312556/" TargetMode="External"/><Relationship Id="rId4" Type="http://schemas.openxmlformats.org/officeDocument/2006/relationships/hyperlink" Target="https://www.ynet.co.il/articles/0,7340,L-5694228,00.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
        <p:nvSpPr>
          <p:cNvPr id="3" name="Rectangle 2">
            <a:extLst>
              <a:ext uri="{FF2B5EF4-FFF2-40B4-BE49-F238E27FC236}">
                <a16:creationId xmlns:a16="http://schemas.microsoft.com/office/drawing/2014/main" id="{6D096B80-AF29-435E-8795-1A387C87F6BD}"/>
              </a:ext>
            </a:extLst>
          </p:cNvPr>
          <p:cNvSpPr/>
          <p:nvPr/>
        </p:nvSpPr>
        <p:spPr>
          <a:xfrm>
            <a:off x="12279398" y="6653"/>
            <a:ext cx="2404790"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שקופית זו היא חובה</a:t>
            </a:r>
            <a:endParaRPr kumimoji="0" lang="en-US" sz="1800" b="0" i="0" u="none" strike="noStrike" kern="1200" cap="none" spc="0" normalizeH="0" baseline="0" noProof="0" dirty="0">
              <a:ln>
                <a:noFill/>
              </a:ln>
              <a:solidFill>
                <a:srgbClr val="002060"/>
              </a:solidFill>
              <a:effectLst/>
              <a:uLnTx/>
              <a:uFillTx/>
              <a:ea typeface="+mn-ea"/>
              <a:cs typeface="Varela Round"/>
            </a:endParaRPr>
          </a:p>
        </p:txBody>
      </p:sp>
      <p:sp>
        <p:nvSpPr>
          <p:cNvPr id="4" name="Rectangle 4">
            <a:extLst>
              <a:ext uri="{FF2B5EF4-FFF2-40B4-BE49-F238E27FC236}">
                <a16:creationId xmlns:a16="http://schemas.microsoft.com/office/drawing/2014/main" id="{4494B9A1-1541-45E7-9ACE-02721554E39F}"/>
              </a:ext>
            </a:extLst>
          </p:cNvPr>
          <p:cNvSpPr/>
          <p:nvPr/>
        </p:nvSpPr>
        <p:spPr>
          <a:xfrm>
            <a:off x="12279398" y="746985"/>
            <a:ext cx="2404790" cy="423968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rgbClr val="002060"/>
              </a:solidFill>
              <a:effectLst/>
              <a:uLnTx/>
              <a:uFillTx/>
              <a:ea typeface="+mn-ea"/>
              <a:cs typeface="Varela Round"/>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002060"/>
                </a:solidFill>
                <a:effectLst/>
                <a:uLnTx/>
                <a:uFillTx/>
                <a:ea typeface="+mn-ea"/>
                <a:cs typeface="Varela Round"/>
              </a:rPr>
              <a:t>עליכם להתקין את הפונט </a:t>
            </a:r>
            <a:r>
              <a:rPr kumimoji="0" lang="en-US" sz="1800" b="1" i="0" u="none" strike="noStrike" kern="1200" cap="none" spc="0" normalizeH="0" baseline="0" noProof="0" dirty="0">
                <a:ln>
                  <a:noFill/>
                </a:ln>
                <a:solidFill>
                  <a:srgbClr val="002060"/>
                </a:solidFill>
                <a:effectLst/>
                <a:uLnTx/>
                <a:uFillTx/>
                <a:ea typeface="+mn-ea"/>
                <a:cs typeface="Varela Round"/>
              </a:rPr>
              <a:t>Varela</a:t>
            </a:r>
            <a:r>
              <a:rPr kumimoji="0" lang="he-IL" sz="1800" b="1" i="0" u="none" strike="noStrike" kern="1200" cap="none" spc="0" normalizeH="0" baseline="0" noProof="0" dirty="0">
                <a:ln>
                  <a:noFill/>
                </a:ln>
                <a:solidFill>
                  <a:srgbClr val="002060"/>
                </a:solidFill>
                <a:effectLst/>
                <a:uLnTx/>
                <a:uFillTx/>
                <a:ea typeface="+mn-ea"/>
                <a:cs typeface="Varela Round"/>
              </a:rPr>
              <a:t> </a:t>
            </a:r>
            <a:r>
              <a:rPr kumimoji="0" lang="en-US" sz="1800" b="1" i="0" u="none" strike="noStrike" kern="1200" cap="none" spc="0" normalizeH="0" baseline="0" noProof="0" dirty="0">
                <a:ln>
                  <a:noFill/>
                </a:ln>
                <a:solidFill>
                  <a:srgbClr val="002060"/>
                </a:solidFill>
                <a:effectLst/>
                <a:uLnTx/>
                <a:uFillTx/>
                <a:ea typeface="+mn-ea"/>
                <a:cs typeface="Varela Round"/>
              </a:rPr>
              <a:t>Round</a:t>
            </a:r>
            <a:r>
              <a:rPr kumimoji="0" lang="he-IL" sz="1800" b="1" i="0" u="none" strike="noStrike" kern="1200" cap="none" spc="0" normalizeH="0" baseline="0" noProof="0" dirty="0">
                <a:ln>
                  <a:noFill/>
                </a:ln>
                <a:solidFill>
                  <a:srgbClr val="002060"/>
                </a:solidFill>
                <a:effectLst/>
                <a:uLnTx/>
                <a:uFillTx/>
                <a:ea typeface="+mn-ea"/>
                <a:cs typeface="Varela Round"/>
              </a:rPr>
              <a:t> לפני תחילת העבודה.</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אם ברצונכם לצפות בהנחיות להתקנת פונט </a:t>
            </a:r>
            <a:r>
              <a:rPr kumimoji="0" lang="en-US" sz="1800" b="0" i="0" u="none" strike="noStrike" kern="1200" cap="none" spc="0" normalizeH="0" baseline="0" noProof="0" dirty="0">
                <a:ln>
                  <a:noFill/>
                </a:ln>
                <a:solidFill>
                  <a:srgbClr val="002060"/>
                </a:solidFill>
                <a:effectLst/>
                <a:uLnTx/>
                <a:uFillTx/>
                <a:ea typeface="+mn-ea"/>
                <a:cs typeface="Varela Round"/>
              </a:rPr>
              <a:t>Varela Round</a:t>
            </a:r>
            <a:r>
              <a:rPr kumimoji="0" lang="he-IL" sz="1800" b="0" i="0" u="none" strike="noStrike" kern="1200" cap="none" spc="0" normalizeH="0" baseline="0" noProof="0" dirty="0">
                <a:ln>
                  <a:noFill/>
                </a:ln>
                <a:solidFill>
                  <a:srgbClr val="002060"/>
                </a:solidFill>
                <a:effectLst/>
                <a:uLnTx/>
                <a:uFillTx/>
                <a:ea typeface="+mn-ea"/>
                <a:cs typeface="Varela Round"/>
              </a:rPr>
              <a:t>, תוכלו לעשות זאת בקלות.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צפו בסרטון הבא:</a:t>
            </a:r>
            <a:r>
              <a:rPr kumimoji="0" lang="en-US" sz="1800" b="0" i="0" u="none" strike="noStrike" kern="1200" cap="none" spc="0" normalizeH="0" baseline="0" noProof="0" dirty="0">
                <a:ln>
                  <a:noFill/>
                </a:ln>
                <a:solidFill>
                  <a:srgbClr val="002060"/>
                </a:solidFill>
                <a:effectLst/>
                <a:uLnTx/>
                <a:uFillTx/>
                <a:ea typeface="+mn-ea"/>
                <a:cs typeface="Varela Round"/>
              </a:rPr>
              <a:t> </a:t>
            </a:r>
            <a:endParaRPr kumimoji="0" lang="he-IL" sz="1800" b="0" i="0" u="none" strike="noStrike" kern="1200" cap="none" spc="0" normalizeH="0" baseline="0" noProof="0" dirty="0">
              <a:ln>
                <a:noFill/>
              </a:ln>
              <a:solidFill>
                <a:srgbClr val="002060"/>
              </a:solidFill>
              <a:effectLst/>
              <a:uLnTx/>
              <a:uFillTx/>
              <a:ea typeface="+mn-ea"/>
              <a:cs typeface="Varela Round"/>
            </a:endParaRPr>
          </a:p>
          <a:p>
            <a:pPr marL="0" marR="0" lvl="0" indent="0" algn="ctr" defTabSz="914400" rtl="1"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rgbClr val="002060"/>
                </a:solidFill>
                <a:effectLst/>
                <a:uLnTx/>
                <a:uFillTx/>
                <a:ea typeface="+mn-ea"/>
                <a:cs typeface="Varela Round"/>
                <a:hlinkClick r:id="rId2"/>
              </a:rPr>
            </a:br>
            <a:r>
              <a:rPr kumimoji="0" lang="en-US" sz="1800" b="0" i="0" u="none" strike="noStrike" kern="1200" cap="none" spc="0" normalizeH="0" baseline="0" noProof="0" dirty="0">
                <a:ln>
                  <a:noFill/>
                </a:ln>
                <a:solidFill>
                  <a:srgbClr val="002060"/>
                </a:solidFill>
                <a:effectLst/>
                <a:uLnTx/>
                <a:uFillTx/>
                <a:ea typeface="+mn-ea"/>
                <a:cs typeface="Varela Round"/>
                <a:hlinkClick r:id="rId3"/>
              </a:rPr>
              <a:t>https://www.youtube.com/watch?v=NN9IgGTwbF0&amp;feature=youtu.be</a:t>
            </a:r>
            <a:endParaRPr kumimoji="0" lang="en-US" sz="1800" b="0" i="0" u="none" strike="noStrike" kern="1200" cap="none" spc="0" normalizeH="0" baseline="0" noProof="0" dirty="0">
              <a:ln>
                <a:noFill/>
              </a:ln>
              <a:solidFill>
                <a:srgbClr val="002060"/>
              </a:solidFill>
              <a:effectLst/>
              <a:uLnTx/>
              <a:uFillTx/>
              <a:ea typeface="+mn-ea"/>
              <a:cs typeface="Varela Round"/>
            </a:endParaRPr>
          </a:p>
        </p:txBody>
      </p:sp>
      <p:sp>
        <p:nvSpPr>
          <p:cNvPr id="5" name="Rectangle 2">
            <a:extLst>
              <a:ext uri="{FF2B5EF4-FFF2-40B4-BE49-F238E27FC236}">
                <a16:creationId xmlns:a16="http://schemas.microsoft.com/office/drawing/2014/main" id="{07336567-3BEF-48E7-A00C-1582E175DD05}"/>
              </a:ext>
            </a:extLst>
          </p:cNvPr>
          <p:cNvSpPr/>
          <p:nvPr/>
        </p:nvSpPr>
        <p:spPr>
          <a:xfrm>
            <a:off x="12279398" y="5063135"/>
            <a:ext cx="2404790" cy="115691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hlinkClick r:id="rId4"/>
              </a:rPr>
              <a:t>קישור</a:t>
            </a:r>
            <a:r>
              <a:rPr kumimoji="0" lang="he-IL" sz="1800" b="0" i="0" u="none" strike="noStrike" kern="1200" cap="none" spc="0" normalizeH="0" baseline="0" noProof="0" dirty="0">
                <a:ln>
                  <a:noFill/>
                </a:ln>
                <a:solidFill>
                  <a:srgbClr val="002060"/>
                </a:solidFill>
                <a:effectLst/>
                <a:uLnTx/>
                <a:uFillTx/>
                <a:ea typeface="+mn-ea"/>
                <a:cs typeface="Varela Round"/>
              </a:rPr>
              <a:t> להורדת הפונט</a:t>
            </a:r>
            <a:br>
              <a:rPr kumimoji="0" lang="en-US" sz="1800" b="0" i="0" u="none" strike="noStrike" kern="1200" cap="none" spc="0" normalizeH="0" baseline="0" noProof="0" dirty="0">
                <a:ln>
                  <a:noFill/>
                </a:ln>
                <a:solidFill>
                  <a:srgbClr val="002060"/>
                </a:solidFill>
                <a:effectLst/>
                <a:uLnTx/>
                <a:uFillTx/>
                <a:ea typeface="+mn-ea"/>
                <a:cs typeface="Varela Round"/>
              </a:rPr>
            </a:br>
            <a:r>
              <a:rPr kumimoji="0" lang="he-IL" sz="1800" b="0" i="0" u="none" strike="noStrike" kern="1200" cap="none" spc="0" normalizeH="0" baseline="0" noProof="0" dirty="0">
                <a:ln>
                  <a:noFill/>
                </a:ln>
                <a:solidFill>
                  <a:srgbClr val="002060"/>
                </a:solidFill>
                <a:effectLst/>
                <a:uLnTx/>
                <a:uFillTx/>
                <a:ea typeface="+mn-ea"/>
                <a:cs typeface="Varela Round"/>
              </a:rPr>
              <a:t>(אשרו את הודעת האבטחה) </a:t>
            </a:r>
            <a:endParaRPr kumimoji="0" lang="en-US" sz="1800" b="0" i="0" u="none" strike="noStrike" kern="1200" cap="none" spc="0" normalizeH="0" baseline="0" noProof="0" dirty="0">
              <a:ln>
                <a:noFill/>
              </a:ln>
              <a:solidFill>
                <a:srgbClr val="002060"/>
              </a:solidFill>
              <a:effectLst/>
              <a:uLnTx/>
              <a:uFillTx/>
              <a:ea typeface="+mn-ea"/>
              <a:cs typeface="Varela Round"/>
            </a:endParaRP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9" name="תמונה 8" descr="report abuse - corona de rey dibujo PNG image with transparent ...">
            <a:extLst>
              <a:ext uri="{FF2B5EF4-FFF2-40B4-BE49-F238E27FC236}">
                <a16:creationId xmlns:a16="http://schemas.microsoft.com/office/drawing/2014/main" id="{B7D0199F-467C-4457-9173-ED188B4BC71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64575" y="3856119"/>
            <a:ext cx="1485900" cy="885825"/>
          </a:xfrm>
          <a:prstGeom prst="rect">
            <a:avLst/>
          </a:prstGeom>
          <a:noFill/>
          <a:ln>
            <a:noFill/>
          </a:ln>
        </p:spPr>
      </p:pic>
      <p:sp>
        <p:nvSpPr>
          <p:cNvPr id="8" name="כותרת 7"/>
          <p:cNvSpPr>
            <a:spLocks noGrp="1"/>
          </p:cNvSpPr>
          <p:nvPr>
            <p:ph type="title"/>
          </p:nvPr>
        </p:nvSpPr>
        <p:spPr>
          <a:xfrm>
            <a:off x="2" y="212675"/>
            <a:ext cx="12191999" cy="720094"/>
          </a:xfrm>
        </p:spPr>
        <p:txBody>
          <a:bodyPr/>
          <a:lstStyle/>
          <a:p>
            <a:br>
              <a:rPr lang="he-IL" dirty="0">
                <a:solidFill>
                  <a:srgbClr val="192A72"/>
                </a:solidFill>
                <a:latin typeface="David" panose="020E0502060401010101" pitchFamily="34" charset="-79"/>
                <a:cs typeface="Varela Round" panose="00000500000000000000"/>
              </a:rPr>
            </a:br>
            <a:br>
              <a:rPr lang="he-IL" dirty="0">
                <a:solidFill>
                  <a:srgbClr val="192A72"/>
                </a:solidFill>
                <a:latin typeface="David" panose="020E0502060401010101" pitchFamily="34" charset="-79"/>
                <a:cs typeface="Varela Round" panose="00000500000000000000"/>
              </a:rPr>
            </a:br>
            <a:br>
              <a:rPr lang="he-IL" dirty="0">
                <a:solidFill>
                  <a:srgbClr val="192A72"/>
                </a:solidFill>
                <a:latin typeface="David" panose="020E0502060401010101" pitchFamily="34" charset="-79"/>
                <a:cs typeface="Varela Round" panose="00000500000000000000"/>
              </a:rPr>
            </a:br>
            <a:br>
              <a:rPr lang="he-IL" dirty="0">
                <a:solidFill>
                  <a:srgbClr val="192A72"/>
                </a:solidFill>
                <a:latin typeface="David" panose="020E0502060401010101" pitchFamily="34" charset="-79"/>
                <a:cs typeface="Varela Round" panose="00000500000000000000"/>
              </a:rPr>
            </a:br>
            <a:br>
              <a:rPr lang="he-IL" dirty="0">
                <a:solidFill>
                  <a:srgbClr val="192A72"/>
                </a:solidFill>
                <a:latin typeface="David" panose="020E0502060401010101" pitchFamily="34" charset="-79"/>
                <a:cs typeface="Varela Round" panose="00000500000000000000"/>
              </a:rPr>
            </a:br>
            <a:br>
              <a:rPr lang="he-IL" dirty="0">
                <a:solidFill>
                  <a:srgbClr val="192A72"/>
                </a:solidFill>
                <a:latin typeface="David" panose="020E0502060401010101" pitchFamily="34" charset="-79"/>
                <a:cs typeface="Varela Round" panose="00000500000000000000"/>
              </a:rPr>
            </a:br>
            <a:br>
              <a:rPr lang="he-IL" dirty="0">
                <a:solidFill>
                  <a:srgbClr val="192A72"/>
                </a:solidFill>
                <a:latin typeface="David" panose="020E0502060401010101" pitchFamily="34" charset="-79"/>
                <a:cs typeface="Varela Round" panose="00000500000000000000"/>
              </a:rPr>
            </a:br>
            <a:br>
              <a:rPr lang="he-IL" dirty="0">
                <a:solidFill>
                  <a:srgbClr val="192A72"/>
                </a:solidFill>
                <a:latin typeface="David" panose="020E0502060401010101" pitchFamily="34" charset="-79"/>
                <a:cs typeface="Varela Round" panose="00000500000000000000"/>
              </a:rPr>
            </a:br>
            <a:br>
              <a:rPr lang="he-IL" dirty="0">
                <a:solidFill>
                  <a:srgbClr val="192A72"/>
                </a:solidFill>
                <a:latin typeface="David" panose="020E0502060401010101" pitchFamily="34" charset="-79"/>
                <a:cs typeface="Varela Round" panose="00000500000000000000"/>
              </a:rPr>
            </a:br>
            <a:br>
              <a:rPr lang="he-IL" dirty="0">
                <a:solidFill>
                  <a:srgbClr val="192A72"/>
                </a:solidFill>
                <a:latin typeface="David" panose="020E0502060401010101" pitchFamily="34" charset="-79"/>
                <a:cs typeface="Varela Round" panose="00000500000000000000"/>
              </a:rPr>
            </a:br>
            <a:r>
              <a:rPr lang="he-IL" dirty="0">
                <a:solidFill>
                  <a:srgbClr val="192A72"/>
                </a:solidFill>
                <a:latin typeface="David" panose="020E0502060401010101" pitchFamily="34" charset="-79"/>
                <a:cs typeface="Varela Round" panose="00000500000000000000"/>
              </a:rPr>
              <a:t>      </a:t>
            </a:r>
            <a:br>
              <a:rPr lang="he-IL" dirty="0">
                <a:solidFill>
                  <a:srgbClr val="192A72"/>
                </a:solidFill>
                <a:latin typeface="David" panose="020E0502060401010101" pitchFamily="34" charset="-79"/>
                <a:cs typeface="Varela Round" panose="00000500000000000000"/>
              </a:rPr>
            </a:br>
            <a:br>
              <a:rPr lang="he-IL" dirty="0">
                <a:solidFill>
                  <a:srgbClr val="192A72"/>
                </a:solidFill>
                <a:latin typeface="David" panose="020E0502060401010101" pitchFamily="34" charset="-79"/>
                <a:cs typeface="Varela Round" panose="00000500000000000000"/>
              </a:rPr>
            </a:br>
            <a:r>
              <a:rPr lang="he-IL" dirty="0">
                <a:solidFill>
                  <a:srgbClr val="192A72"/>
                </a:solidFill>
                <a:latin typeface="David" panose="020E0502060401010101" pitchFamily="34" charset="-79"/>
                <a:cs typeface="Varela Round" panose="00000500000000000000"/>
              </a:rPr>
              <a:t>     </a:t>
            </a:r>
            <a:br>
              <a:rPr lang="he-IL" dirty="0">
                <a:solidFill>
                  <a:srgbClr val="192A72"/>
                </a:solidFill>
                <a:latin typeface="David" panose="020E0502060401010101" pitchFamily="34" charset="-79"/>
                <a:cs typeface="Varela Round" panose="00000500000000000000"/>
              </a:rPr>
            </a:br>
            <a:r>
              <a:rPr lang="he-IL" dirty="0">
                <a:solidFill>
                  <a:srgbClr val="192A72"/>
                </a:solidFill>
                <a:latin typeface="David" panose="020E0502060401010101" pitchFamily="34" charset="-79"/>
                <a:cs typeface="Varela Round" panose="00000500000000000000"/>
              </a:rPr>
              <a:t>       שנת 2020</a:t>
            </a:r>
            <a:endParaRPr lang="he-IL" dirty="0"/>
          </a:p>
        </p:txBody>
      </p:sp>
      <p:pic>
        <p:nvPicPr>
          <p:cNvPr id="1026" name="Picture 2" descr="Qué expectativas tienes para el 2020?">
            <a:extLst>
              <a:ext uri="{FF2B5EF4-FFF2-40B4-BE49-F238E27FC236}">
                <a16:creationId xmlns:a16="http://schemas.microsoft.com/office/drawing/2014/main" id="{C6DE412A-80AB-4551-8476-1F30CAB1B6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7350" y="5182281"/>
            <a:ext cx="2800350" cy="1628775"/>
          </a:xfrm>
          <a:prstGeom prst="rect">
            <a:avLst/>
          </a:prstGeom>
          <a:noFill/>
          <a:extLst>
            <a:ext uri="{909E8E84-426E-40DD-AFC4-6F175D3DCCD1}">
              <a14:hiddenFill xmlns:a14="http://schemas.microsoft.com/office/drawing/2010/main">
                <a:solidFill>
                  <a:srgbClr val="FFFFFF"/>
                </a:solidFill>
              </a14:hiddenFill>
            </a:ext>
          </a:extLst>
        </p:spPr>
      </p:pic>
      <p:pic>
        <p:nvPicPr>
          <p:cNvPr id="2" name="תמונה 1">
            <a:extLst>
              <a:ext uri="{FF2B5EF4-FFF2-40B4-BE49-F238E27FC236}">
                <a16:creationId xmlns:a16="http://schemas.microsoft.com/office/drawing/2014/main" id="{137C9742-6796-46A0-9824-75921672A94A}"/>
              </a:ext>
            </a:extLst>
          </p:cNvPr>
          <p:cNvPicPr>
            <a:picLocks noChangeAspect="1"/>
          </p:cNvPicPr>
          <p:nvPr/>
        </p:nvPicPr>
        <p:blipFill>
          <a:blip r:embed="rId5"/>
          <a:stretch>
            <a:fillRect/>
          </a:stretch>
        </p:blipFill>
        <p:spPr>
          <a:xfrm>
            <a:off x="2" y="1278516"/>
            <a:ext cx="3389743" cy="1852612"/>
          </a:xfrm>
          <a:prstGeom prst="rect">
            <a:avLst/>
          </a:prstGeom>
        </p:spPr>
      </p:pic>
      <p:pic>
        <p:nvPicPr>
          <p:cNvPr id="10" name="תמונה 9" descr="Overview of corona news for students, employees and partners - WUR">
            <a:extLst>
              <a:ext uri="{FF2B5EF4-FFF2-40B4-BE49-F238E27FC236}">
                <a16:creationId xmlns:a16="http://schemas.microsoft.com/office/drawing/2014/main" id="{2C4E4AD2-5AF4-48AA-B1FF-8320943C42E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 y="4369255"/>
            <a:ext cx="3249754" cy="1852612"/>
          </a:xfrm>
          <a:prstGeom prst="rect">
            <a:avLst/>
          </a:prstGeom>
          <a:noFill/>
          <a:ln>
            <a:noFill/>
          </a:ln>
        </p:spPr>
      </p:pic>
      <p:pic>
        <p:nvPicPr>
          <p:cNvPr id="12" name="תמונה 11">
            <a:extLst>
              <a:ext uri="{FF2B5EF4-FFF2-40B4-BE49-F238E27FC236}">
                <a16:creationId xmlns:a16="http://schemas.microsoft.com/office/drawing/2014/main" id="{5228EF7C-EBEA-4855-BE4C-B7F515B2D1C5}"/>
              </a:ext>
            </a:extLst>
          </p:cNvPr>
          <p:cNvPicPr/>
          <p:nvPr/>
        </p:nvPicPr>
        <p:blipFill>
          <a:blip r:embed="rId7">
            <a:extLst>
              <a:ext uri="{28A0092B-C50C-407E-A947-70E740481C1C}">
                <a14:useLocalDpi xmlns:a14="http://schemas.microsoft.com/office/drawing/2010/main" val="0"/>
              </a:ext>
            </a:extLst>
          </a:blip>
          <a:stretch>
            <a:fillRect/>
          </a:stretch>
        </p:blipFill>
        <p:spPr>
          <a:xfrm>
            <a:off x="3889642" y="-62469"/>
            <a:ext cx="8302359" cy="3941719"/>
          </a:xfrm>
          <a:prstGeom prst="rect">
            <a:avLst/>
          </a:prstGeom>
        </p:spPr>
      </p:pic>
    </p:spTree>
    <p:extLst>
      <p:ext uri="{BB962C8B-B14F-4D97-AF65-F5344CB8AC3E}">
        <p14:creationId xmlns:p14="http://schemas.microsoft.com/office/powerpoint/2010/main" val="2309803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D6C7B008-63A1-4A34-A457-D6A0B6D54025}"/>
              </a:ext>
            </a:extLst>
          </p:cNvPr>
          <p:cNvSpPr>
            <a:spLocks noGrp="1"/>
          </p:cNvSpPr>
          <p:nvPr>
            <p:ph type="ctrTitle"/>
          </p:nvPr>
        </p:nvSpPr>
        <p:spPr/>
        <p:txBody>
          <a:bodyPr/>
          <a:lstStyle/>
          <a:p>
            <a:r>
              <a:rPr lang="he-IL" sz="3200" b="1" dirty="0">
                <a:latin typeface="David" panose="020E0502060401010101" pitchFamily="34" charset="-79"/>
                <a:cs typeface="Varela Round" panose="00000500000000000000"/>
              </a:rPr>
              <a:t>                                          </a:t>
            </a:r>
            <a:br>
              <a:rPr lang="he-IL" sz="3200" b="1" dirty="0">
                <a:latin typeface="David" panose="020E0502060401010101" pitchFamily="34" charset="-79"/>
                <a:cs typeface="Varela Round" panose="00000500000000000000"/>
              </a:rPr>
            </a:br>
            <a:br>
              <a:rPr lang="he-IL" sz="3200" b="1" dirty="0">
                <a:latin typeface="David" panose="020E0502060401010101" pitchFamily="34" charset="-79"/>
                <a:cs typeface="Varela Round" panose="00000500000000000000"/>
              </a:rPr>
            </a:br>
            <a:r>
              <a:rPr lang="he-IL" sz="3200" b="1" dirty="0">
                <a:latin typeface="David" panose="020E0502060401010101" pitchFamily="34" charset="-79"/>
                <a:cs typeface="Varela Round" panose="00000500000000000000"/>
              </a:rPr>
              <a:t>                                  מנהל וכלכלה בצל הקורונה</a:t>
            </a:r>
            <a:br>
              <a:rPr lang="he-IL" sz="3200" b="1" dirty="0">
                <a:latin typeface="David" panose="020E0502060401010101" pitchFamily="34" charset="-79"/>
                <a:cs typeface="Varela Round" panose="00000500000000000000"/>
              </a:rPr>
            </a:br>
            <a:br>
              <a:rPr lang="he-IL" sz="3200" b="1" dirty="0">
                <a:latin typeface="David" panose="020E0502060401010101" pitchFamily="34" charset="-79"/>
                <a:cs typeface="Varela Round" panose="00000500000000000000"/>
              </a:rPr>
            </a:br>
            <a:r>
              <a:rPr lang="he-IL" sz="3200" b="1" dirty="0">
                <a:latin typeface="David" panose="020E0502060401010101" pitchFamily="34" charset="-79"/>
                <a:cs typeface="Varela Round" panose="00000500000000000000"/>
              </a:rPr>
              <a:t>                           </a:t>
            </a:r>
            <a:endParaRPr lang="he-IL" sz="3200" dirty="0"/>
          </a:p>
        </p:txBody>
      </p:sp>
      <p:pic>
        <p:nvPicPr>
          <p:cNvPr id="12" name="תמונה 11">
            <a:extLst>
              <a:ext uri="{FF2B5EF4-FFF2-40B4-BE49-F238E27FC236}">
                <a16:creationId xmlns:a16="http://schemas.microsoft.com/office/drawing/2014/main" id="{3472F7AB-BA6D-4918-BD28-CD50ECE63810}"/>
              </a:ext>
            </a:extLst>
          </p:cNvPr>
          <p:cNvPicPr>
            <a:picLocks noChangeAspect="1"/>
          </p:cNvPicPr>
          <p:nvPr/>
        </p:nvPicPr>
        <p:blipFill>
          <a:blip r:embed="rId2"/>
          <a:stretch>
            <a:fillRect/>
          </a:stretch>
        </p:blipFill>
        <p:spPr>
          <a:xfrm>
            <a:off x="0" y="1730765"/>
            <a:ext cx="7282649" cy="3941685"/>
          </a:xfrm>
          <a:prstGeom prst="rect">
            <a:avLst/>
          </a:prstGeom>
        </p:spPr>
      </p:pic>
      <p:pic>
        <p:nvPicPr>
          <p:cNvPr id="4" name="תמונה 3">
            <a:extLst>
              <a:ext uri="{FF2B5EF4-FFF2-40B4-BE49-F238E27FC236}">
                <a16:creationId xmlns:a16="http://schemas.microsoft.com/office/drawing/2014/main" id="{098C26C1-6F10-4F91-84B8-21FE9F4654D1}"/>
              </a:ext>
            </a:extLst>
          </p:cNvPr>
          <p:cNvPicPr>
            <a:picLocks noChangeAspect="1"/>
          </p:cNvPicPr>
          <p:nvPr/>
        </p:nvPicPr>
        <p:blipFill>
          <a:blip r:embed="rId3"/>
          <a:stretch>
            <a:fillRect/>
          </a:stretch>
        </p:blipFill>
        <p:spPr>
          <a:xfrm>
            <a:off x="7596052" y="186258"/>
            <a:ext cx="3267531" cy="4963218"/>
          </a:xfrm>
          <a:prstGeom prst="rect">
            <a:avLst/>
          </a:prstGeom>
        </p:spPr>
      </p:pic>
    </p:spTree>
    <p:extLst>
      <p:ext uri="{BB962C8B-B14F-4D97-AF65-F5344CB8AC3E}">
        <p14:creationId xmlns:p14="http://schemas.microsoft.com/office/powerpoint/2010/main" val="3701499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1"/>
            <a:ext cx="12191999" cy="730995"/>
          </a:xfrm>
        </p:spPr>
        <p:txBody>
          <a:bodyPr/>
          <a:lstStyle/>
          <a:p>
            <a:pPr algn="r"/>
            <a:br>
              <a:rPr lang="he-IL" dirty="0">
                <a:solidFill>
                  <a:srgbClr val="192A72"/>
                </a:solidFill>
              </a:rPr>
            </a:br>
            <a:r>
              <a:rPr lang="he-IL" dirty="0">
                <a:solidFill>
                  <a:srgbClr val="192A72"/>
                </a:solidFill>
              </a:rPr>
              <a:t>מנהל וכלכלה בצל הקורונה</a:t>
            </a:r>
            <a:r>
              <a:rPr lang="he-IL" dirty="0">
                <a:solidFill>
                  <a:schemeClr val="accent1">
                    <a:lumMod val="75000"/>
                  </a:schemeClr>
                </a:solidFill>
              </a:rPr>
              <a:t> </a:t>
            </a:r>
            <a:br>
              <a:rPr lang="he-IL" dirty="0">
                <a:solidFill>
                  <a:schemeClr val="accent1">
                    <a:lumMod val="75000"/>
                  </a:schemeClr>
                </a:solidFill>
              </a:rPr>
            </a:br>
            <a:endParaRPr lang="he-IL" dirty="0"/>
          </a:p>
        </p:txBody>
      </p:sp>
      <p:sp>
        <p:nvSpPr>
          <p:cNvPr id="14" name="מציין מיקום טקסט 13"/>
          <p:cNvSpPr>
            <a:spLocks noGrp="1"/>
          </p:cNvSpPr>
          <p:nvPr>
            <p:ph type="body" sz="quarter" idx="3"/>
          </p:nvPr>
        </p:nvSpPr>
        <p:spPr>
          <a:xfrm>
            <a:off x="7247813" y="641083"/>
            <a:ext cx="4883735" cy="811622"/>
          </a:xfrm>
        </p:spPr>
        <p:txBody>
          <a:bodyPr/>
          <a:lstStyle/>
          <a:p>
            <a:r>
              <a:rPr lang="he-IL" dirty="0"/>
              <a:t>כיצד פועלים סוגי הארגונים השונים בצל הקורונה?</a:t>
            </a:r>
          </a:p>
        </p:txBody>
      </p:sp>
      <p:sp>
        <p:nvSpPr>
          <p:cNvPr id="11" name="מציין מיקום תוכן 10"/>
          <p:cNvSpPr>
            <a:spLocks noGrp="1"/>
          </p:cNvSpPr>
          <p:nvPr>
            <p:ph sz="quarter" idx="4"/>
          </p:nvPr>
        </p:nvSpPr>
        <p:spPr>
          <a:xfrm>
            <a:off x="60450" y="1403797"/>
            <a:ext cx="12071099" cy="5241527"/>
          </a:xfrm>
        </p:spPr>
        <p:txBody>
          <a:bodyPr/>
          <a:lstStyle/>
          <a:p>
            <a:pPr marL="0" indent="0">
              <a:buNone/>
            </a:pPr>
            <a:endParaRPr lang="he-IL" b="1" dirty="0">
              <a:solidFill>
                <a:srgbClr val="7030A0"/>
              </a:solidFill>
            </a:endParaRPr>
          </a:p>
          <a:p>
            <a:pPr marL="96848" indent="0">
              <a:lnSpc>
                <a:spcPct val="150000"/>
              </a:lnSpc>
              <a:buNone/>
            </a:pPr>
            <a:endParaRPr lang="he-IL" dirty="0"/>
          </a:p>
        </p:txBody>
      </p:sp>
      <p:sp>
        <p:nvSpPr>
          <p:cNvPr id="3" name="מלבן 2">
            <a:extLst>
              <a:ext uri="{FF2B5EF4-FFF2-40B4-BE49-F238E27FC236}">
                <a16:creationId xmlns:a16="http://schemas.microsoft.com/office/drawing/2014/main" id="{4FD249FF-3ECD-4190-9763-B83B963310F6}"/>
              </a:ext>
            </a:extLst>
          </p:cNvPr>
          <p:cNvSpPr/>
          <p:nvPr/>
        </p:nvSpPr>
        <p:spPr>
          <a:xfrm>
            <a:off x="3221709" y="3325146"/>
            <a:ext cx="3266712" cy="15132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FF0000"/>
                </a:solidFill>
                <a:latin typeface="Varela Round" panose="00000500000000000000" pitchFamily="2" charset="-79"/>
                <a:cs typeface="Varela Round" panose="00000500000000000000" pitchFamily="2" charset="-79"/>
              </a:rPr>
              <a:t>משבר היוצר הזדמנות?</a:t>
            </a:r>
          </a:p>
          <a:p>
            <a:pPr algn="ctr"/>
            <a:endParaRPr lang="he-IL" sz="2800" b="1" dirty="0">
              <a:solidFill>
                <a:srgbClr val="FF0000"/>
              </a:solidFill>
              <a:latin typeface="Varela Round" panose="00000500000000000000" pitchFamily="2" charset="-79"/>
              <a:cs typeface="Varela Round" panose="00000500000000000000" pitchFamily="2" charset="-79"/>
            </a:endParaRPr>
          </a:p>
          <a:p>
            <a:pPr marL="285750" indent="-285750" algn="ctr">
              <a:buFont typeface="Wingdings" panose="05000000000000000000" pitchFamily="2" charset="2"/>
              <a:buChar char="v"/>
            </a:pPr>
            <a:endParaRPr lang="he-IL" b="1" dirty="0">
              <a:solidFill>
                <a:srgbClr val="FF0000"/>
              </a:solidFill>
              <a:latin typeface="Varela Round" panose="00000500000000000000" pitchFamily="2" charset="-79"/>
              <a:cs typeface="Varela Round" panose="00000500000000000000" pitchFamily="2" charset="-79"/>
            </a:endParaRPr>
          </a:p>
        </p:txBody>
      </p:sp>
      <p:sp>
        <p:nvSpPr>
          <p:cNvPr id="2" name="אליפסה 1">
            <a:extLst>
              <a:ext uri="{FF2B5EF4-FFF2-40B4-BE49-F238E27FC236}">
                <a16:creationId xmlns:a16="http://schemas.microsoft.com/office/drawing/2014/main" id="{44F85DD9-281B-46A3-9F42-A2A17991A4AF}"/>
              </a:ext>
            </a:extLst>
          </p:cNvPr>
          <p:cNvSpPr/>
          <p:nvPr/>
        </p:nvSpPr>
        <p:spPr>
          <a:xfrm>
            <a:off x="7708900" y="2503993"/>
            <a:ext cx="1630217" cy="877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Varela Round" panose="00000500000000000000" pitchFamily="2" charset="-79"/>
                <a:cs typeface="Varela Round" panose="00000500000000000000" pitchFamily="2" charset="-79"/>
              </a:rPr>
              <a:t>לפי תחום הפעילות</a:t>
            </a:r>
          </a:p>
        </p:txBody>
      </p:sp>
      <p:sp>
        <p:nvSpPr>
          <p:cNvPr id="12" name="אליפסה 11">
            <a:extLst>
              <a:ext uri="{FF2B5EF4-FFF2-40B4-BE49-F238E27FC236}">
                <a16:creationId xmlns:a16="http://schemas.microsoft.com/office/drawing/2014/main" id="{958426C2-B44A-4C46-9BA4-E4E044314E5A}"/>
              </a:ext>
            </a:extLst>
          </p:cNvPr>
          <p:cNvSpPr/>
          <p:nvPr/>
        </p:nvSpPr>
        <p:spPr>
          <a:xfrm>
            <a:off x="6839851" y="4020505"/>
            <a:ext cx="1630218" cy="877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Varela Round" panose="00000500000000000000" pitchFamily="2" charset="-79"/>
                <a:cs typeface="Varela Round" panose="00000500000000000000" pitchFamily="2" charset="-79"/>
              </a:rPr>
              <a:t>לפי מגזר הפעילות</a:t>
            </a:r>
          </a:p>
        </p:txBody>
      </p:sp>
      <p:sp>
        <p:nvSpPr>
          <p:cNvPr id="13" name="אליפסה 12">
            <a:extLst>
              <a:ext uri="{FF2B5EF4-FFF2-40B4-BE49-F238E27FC236}">
                <a16:creationId xmlns:a16="http://schemas.microsoft.com/office/drawing/2014/main" id="{55CFE997-BA28-4667-BC64-25FCECA452C1}"/>
              </a:ext>
            </a:extLst>
          </p:cNvPr>
          <p:cNvSpPr/>
          <p:nvPr/>
        </p:nvSpPr>
        <p:spPr>
          <a:xfrm>
            <a:off x="4021303" y="5119739"/>
            <a:ext cx="1731818" cy="877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Varela Round" panose="00000500000000000000" pitchFamily="2" charset="-79"/>
                <a:cs typeface="Varela Round" panose="00000500000000000000" pitchFamily="2" charset="-79"/>
              </a:rPr>
              <a:t>לפי תחום תהליכי יצור</a:t>
            </a:r>
          </a:p>
        </p:txBody>
      </p:sp>
      <p:sp>
        <p:nvSpPr>
          <p:cNvPr id="15" name="אליפסה 14">
            <a:extLst>
              <a:ext uri="{FF2B5EF4-FFF2-40B4-BE49-F238E27FC236}">
                <a16:creationId xmlns:a16="http://schemas.microsoft.com/office/drawing/2014/main" id="{1FEDE6D3-B04E-401C-8438-AE032D991FDF}"/>
              </a:ext>
            </a:extLst>
          </p:cNvPr>
          <p:cNvSpPr/>
          <p:nvPr/>
        </p:nvSpPr>
        <p:spPr>
          <a:xfrm>
            <a:off x="4032891" y="1898252"/>
            <a:ext cx="1630217" cy="877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Varela Round" panose="00000500000000000000" pitchFamily="2" charset="-79"/>
                <a:cs typeface="Varela Round" panose="00000500000000000000" pitchFamily="2" charset="-79"/>
              </a:rPr>
              <a:t>לפי צורת הבעלות</a:t>
            </a:r>
          </a:p>
        </p:txBody>
      </p:sp>
      <p:sp>
        <p:nvSpPr>
          <p:cNvPr id="16" name="אליפסה 15">
            <a:extLst>
              <a:ext uri="{FF2B5EF4-FFF2-40B4-BE49-F238E27FC236}">
                <a16:creationId xmlns:a16="http://schemas.microsoft.com/office/drawing/2014/main" id="{D68A271D-4701-407E-B875-1744021D740D}"/>
              </a:ext>
            </a:extLst>
          </p:cNvPr>
          <p:cNvSpPr/>
          <p:nvPr/>
        </p:nvSpPr>
        <p:spPr>
          <a:xfrm>
            <a:off x="1100105" y="2061824"/>
            <a:ext cx="1621028" cy="877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Varela Round" panose="00000500000000000000" pitchFamily="2" charset="-79"/>
                <a:cs typeface="Varela Round" panose="00000500000000000000" pitchFamily="2" charset="-79"/>
              </a:rPr>
              <a:t>לפי טכנולוגיות ייצור</a:t>
            </a:r>
          </a:p>
        </p:txBody>
      </p:sp>
      <p:sp>
        <p:nvSpPr>
          <p:cNvPr id="17" name="אליפסה 16">
            <a:extLst>
              <a:ext uri="{FF2B5EF4-FFF2-40B4-BE49-F238E27FC236}">
                <a16:creationId xmlns:a16="http://schemas.microsoft.com/office/drawing/2014/main" id="{2B330274-86E3-4523-8C92-26B3C9645631}"/>
              </a:ext>
            </a:extLst>
          </p:cNvPr>
          <p:cNvSpPr/>
          <p:nvPr/>
        </p:nvSpPr>
        <p:spPr>
          <a:xfrm>
            <a:off x="1218203" y="3964667"/>
            <a:ext cx="1621028" cy="877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latin typeface="Varela Round" panose="00000500000000000000" pitchFamily="2" charset="-79"/>
                <a:cs typeface="Varela Round" panose="00000500000000000000" pitchFamily="2" charset="-79"/>
              </a:rPr>
              <a:t>לפי מרחב הפעילות הגיאוגרפית</a:t>
            </a:r>
          </a:p>
        </p:txBody>
      </p:sp>
      <p:sp>
        <p:nvSpPr>
          <p:cNvPr id="18" name="אליפסה 17">
            <a:extLst>
              <a:ext uri="{FF2B5EF4-FFF2-40B4-BE49-F238E27FC236}">
                <a16:creationId xmlns:a16="http://schemas.microsoft.com/office/drawing/2014/main" id="{BEF02D1F-FF69-4FBA-9132-425FBFAF3784}"/>
              </a:ext>
            </a:extLst>
          </p:cNvPr>
          <p:cNvSpPr/>
          <p:nvPr/>
        </p:nvSpPr>
        <p:spPr>
          <a:xfrm>
            <a:off x="7606978" y="1378393"/>
            <a:ext cx="1235457" cy="38829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מסחרי</a:t>
            </a:r>
          </a:p>
        </p:txBody>
      </p:sp>
      <p:sp>
        <p:nvSpPr>
          <p:cNvPr id="19" name="אליפסה 18">
            <a:extLst>
              <a:ext uri="{FF2B5EF4-FFF2-40B4-BE49-F238E27FC236}">
                <a16:creationId xmlns:a16="http://schemas.microsoft.com/office/drawing/2014/main" id="{A8AE0101-8324-4AEF-95A6-7DC5753980CC}"/>
              </a:ext>
            </a:extLst>
          </p:cNvPr>
          <p:cNvSpPr/>
          <p:nvPr/>
        </p:nvSpPr>
        <p:spPr>
          <a:xfrm>
            <a:off x="8636370" y="1760336"/>
            <a:ext cx="1235457" cy="38829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שירותי</a:t>
            </a:r>
          </a:p>
        </p:txBody>
      </p:sp>
      <p:sp>
        <p:nvSpPr>
          <p:cNvPr id="20" name="אליפסה 19">
            <a:extLst>
              <a:ext uri="{FF2B5EF4-FFF2-40B4-BE49-F238E27FC236}">
                <a16:creationId xmlns:a16="http://schemas.microsoft.com/office/drawing/2014/main" id="{9D45F306-7811-48BE-A568-1804A6FBE79D}"/>
              </a:ext>
            </a:extLst>
          </p:cNvPr>
          <p:cNvSpPr/>
          <p:nvPr/>
        </p:nvSpPr>
        <p:spPr>
          <a:xfrm>
            <a:off x="9439228" y="2169346"/>
            <a:ext cx="1235457" cy="38829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יצרני</a:t>
            </a:r>
          </a:p>
        </p:txBody>
      </p:sp>
      <p:sp>
        <p:nvSpPr>
          <p:cNvPr id="21" name="אליפסה 20">
            <a:extLst>
              <a:ext uri="{FF2B5EF4-FFF2-40B4-BE49-F238E27FC236}">
                <a16:creationId xmlns:a16="http://schemas.microsoft.com/office/drawing/2014/main" id="{17F80A47-CD42-4B5C-BA37-A6502BD30AD6}"/>
              </a:ext>
            </a:extLst>
          </p:cNvPr>
          <p:cNvSpPr/>
          <p:nvPr/>
        </p:nvSpPr>
        <p:spPr>
          <a:xfrm>
            <a:off x="10290637" y="2550989"/>
            <a:ext cx="1235457" cy="38829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ידע</a:t>
            </a:r>
          </a:p>
        </p:txBody>
      </p:sp>
      <p:sp>
        <p:nvSpPr>
          <p:cNvPr id="22" name="אליפסה 21">
            <a:extLst>
              <a:ext uri="{FF2B5EF4-FFF2-40B4-BE49-F238E27FC236}">
                <a16:creationId xmlns:a16="http://schemas.microsoft.com/office/drawing/2014/main" id="{F10A8742-B2E1-44E2-A9AF-31CABBD6E571}"/>
              </a:ext>
            </a:extLst>
          </p:cNvPr>
          <p:cNvSpPr/>
          <p:nvPr/>
        </p:nvSpPr>
        <p:spPr>
          <a:xfrm>
            <a:off x="10896092" y="3020290"/>
            <a:ext cx="1235457" cy="38829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הזנק</a:t>
            </a:r>
          </a:p>
        </p:txBody>
      </p:sp>
      <p:sp>
        <p:nvSpPr>
          <p:cNvPr id="23" name="אליפסה 22">
            <a:extLst>
              <a:ext uri="{FF2B5EF4-FFF2-40B4-BE49-F238E27FC236}">
                <a16:creationId xmlns:a16="http://schemas.microsoft.com/office/drawing/2014/main" id="{CCF4FA38-0AD8-4234-8AE5-DE8DA71F2371}"/>
              </a:ext>
            </a:extLst>
          </p:cNvPr>
          <p:cNvSpPr/>
          <p:nvPr/>
        </p:nvSpPr>
        <p:spPr>
          <a:xfrm>
            <a:off x="2748262" y="6231224"/>
            <a:ext cx="1235457" cy="38829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סדרתי</a:t>
            </a:r>
          </a:p>
        </p:txBody>
      </p:sp>
      <p:sp>
        <p:nvSpPr>
          <p:cNvPr id="24" name="אליפסה 23">
            <a:extLst>
              <a:ext uri="{FF2B5EF4-FFF2-40B4-BE49-F238E27FC236}">
                <a16:creationId xmlns:a16="http://schemas.microsoft.com/office/drawing/2014/main" id="{53D72769-2969-4E5F-B960-97BA6466B28F}"/>
              </a:ext>
            </a:extLst>
          </p:cNvPr>
          <p:cNvSpPr/>
          <p:nvPr/>
        </p:nvSpPr>
        <p:spPr>
          <a:xfrm>
            <a:off x="4237336" y="6284876"/>
            <a:ext cx="1235457" cy="38829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המוני</a:t>
            </a:r>
          </a:p>
        </p:txBody>
      </p:sp>
      <p:sp>
        <p:nvSpPr>
          <p:cNvPr id="25" name="אליפסה 24">
            <a:extLst>
              <a:ext uri="{FF2B5EF4-FFF2-40B4-BE49-F238E27FC236}">
                <a16:creationId xmlns:a16="http://schemas.microsoft.com/office/drawing/2014/main" id="{E26FBA4D-8520-4D7B-A1E4-767F0E4E288F}"/>
              </a:ext>
            </a:extLst>
          </p:cNvPr>
          <p:cNvSpPr/>
          <p:nvPr/>
        </p:nvSpPr>
        <p:spPr>
          <a:xfrm>
            <a:off x="5793228" y="6288329"/>
            <a:ext cx="1235457" cy="38829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יחידני</a:t>
            </a:r>
          </a:p>
        </p:txBody>
      </p:sp>
      <p:sp>
        <p:nvSpPr>
          <p:cNvPr id="26" name="אליפסה 25">
            <a:extLst>
              <a:ext uri="{FF2B5EF4-FFF2-40B4-BE49-F238E27FC236}">
                <a16:creationId xmlns:a16="http://schemas.microsoft.com/office/drawing/2014/main" id="{9F142462-0FAC-4C26-94FB-C77406ADD27D}"/>
              </a:ext>
            </a:extLst>
          </p:cNvPr>
          <p:cNvSpPr/>
          <p:nvPr/>
        </p:nvSpPr>
        <p:spPr>
          <a:xfrm>
            <a:off x="8911561" y="4811306"/>
            <a:ext cx="1235457" cy="38829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פרטי</a:t>
            </a:r>
          </a:p>
        </p:txBody>
      </p:sp>
      <p:sp>
        <p:nvSpPr>
          <p:cNvPr id="27" name="אליפסה 26">
            <a:extLst>
              <a:ext uri="{FF2B5EF4-FFF2-40B4-BE49-F238E27FC236}">
                <a16:creationId xmlns:a16="http://schemas.microsoft.com/office/drawing/2014/main" id="{EB1CA3A6-5033-4787-BAAB-886EB3248BC8}"/>
              </a:ext>
            </a:extLst>
          </p:cNvPr>
          <p:cNvSpPr/>
          <p:nvPr/>
        </p:nvSpPr>
        <p:spPr>
          <a:xfrm>
            <a:off x="9098123" y="4247380"/>
            <a:ext cx="1235457" cy="38829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ציבורי</a:t>
            </a:r>
          </a:p>
        </p:txBody>
      </p:sp>
      <p:sp>
        <p:nvSpPr>
          <p:cNvPr id="28" name="אליפסה 27">
            <a:extLst>
              <a:ext uri="{FF2B5EF4-FFF2-40B4-BE49-F238E27FC236}">
                <a16:creationId xmlns:a16="http://schemas.microsoft.com/office/drawing/2014/main" id="{EC6ABF5B-8D48-4820-8386-F7F12726C946}"/>
              </a:ext>
            </a:extLst>
          </p:cNvPr>
          <p:cNvSpPr/>
          <p:nvPr/>
        </p:nvSpPr>
        <p:spPr>
          <a:xfrm>
            <a:off x="87391" y="4817542"/>
            <a:ext cx="1235457" cy="38829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עולמי</a:t>
            </a:r>
          </a:p>
        </p:txBody>
      </p:sp>
      <p:sp>
        <p:nvSpPr>
          <p:cNvPr id="29" name="אליפסה 28">
            <a:extLst>
              <a:ext uri="{FF2B5EF4-FFF2-40B4-BE49-F238E27FC236}">
                <a16:creationId xmlns:a16="http://schemas.microsoft.com/office/drawing/2014/main" id="{2D92A8DD-937A-420F-87F6-9C8EB7CC7894}"/>
              </a:ext>
            </a:extLst>
          </p:cNvPr>
          <p:cNvSpPr/>
          <p:nvPr/>
        </p:nvSpPr>
        <p:spPr>
          <a:xfrm>
            <a:off x="1515634" y="5174193"/>
            <a:ext cx="1235457" cy="38829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מקומי</a:t>
            </a:r>
          </a:p>
        </p:txBody>
      </p:sp>
      <p:sp>
        <p:nvSpPr>
          <p:cNvPr id="30" name="אליפסה 29">
            <a:extLst>
              <a:ext uri="{FF2B5EF4-FFF2-40B4-BE49-F238E27FC236}">
                <a16:creationId xmlns:a16="http://schemas.microsoft.com/office/drawing/2014/main" id="{6F892CBA-2A66-4732-84C6-73F943E3853A}"/>
              </a:ext>
            </a:extLst>
          </p:cNvPr>
          <p:cNvSpPr/>
          <p:nvPr/>
        </p:nvSpPr>
        <p:spPr>
          <a:xfrm>
            <a:off x="8333269" y="3632215"/>
            <a:ext cx="1235457" cy="38829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מלכ"ר</a:t>
            </a:r>
          </a:p>
        </p:txBody>
      </p:sp>
      <p:sp>
        <p:nvSpPr>
          <p:cNvPr id="31" name="אליפסה 30">
            <a:extLst>
              <a:ext uri="{FF2B5EF4-FFF2-40B4-BE49-F238E27FC236}">
                <a16:creationId xmlns:a16="http://schemas.microsoft.com/office/drawing/2014/main" id="{C1643FC1-2B03-43ED-9F8C-196AEEC7FCA7}"/>
              </a:ext>
            </a:extLst>
          </p:cNvPr>
          <p:cNvSpPr/>
          <p:nvPr/>
        </p:nvSpPr>
        <p:spPr>
          <a:xfrm>
            <a:off x="87392" y="1572538"/>
            <a:ext cx="1235457" cy="38829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HIGH TECH</a:t>
            </a:r>
            <a:endParaRPr lang="he-IL" sz="12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endParaRPr>
          </a:p>
        </p:txBody>
      </p:sp>
      <p:sp>
        <p:nvSpPr>
          <p:cNvPr id="32" name="אליפסה 31">
            <a:extLst>
              <a:ext uri="{FF2B5EF4-FFF2-40B4-BE49-F238E27FC236}">
                <a16:creationId xmlns:a16="http://schemas.microsoft.com/office/drawing/2014/main" id="{01CF21EE-106D-4189-8746-BDC2BADCB256}"/>
              </a:ext>
            </a:extLst>
          </p:cNvPr>
          <p:cNvSpPr/>
          <p:nvPr/>
        </p:nvSpPr>
        <p:spPr>
          <a:xfrm>
            <a:off x="60449" y="3092509"/>
            <a:ext cx="1235457" cy="38829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LOW TECH</a:t>
            </a:r>
            <a:endParaRPr lang="he-IL" sz="12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endParaRPr>
          </a:p>
        </p:txBody>
      </p:sp>
      <p:sp>
        <p:nvSpPr>
          <p:cNvPr id="33" name="אליפסה 32">
            <a:extLst>
              <a:ext uri="{FF2B5EF4-FFF2-40B4-BE49-F238E27FC236}">
                <a16:creationId xmlns:a16="http://schemas.microsoft.com/office/drawing/2014/main" id="{69BDC29E-1151-45C0-875F-6F4E7C43BF71}"/>
              </a:ext>
            </a:extLst>
          </p:cNvPr>
          <p:cNvSpPr/>
          <p:nvPr/>
        </p:nvSpPr>
        <p:spPr>
          <a:xfrm>
            <a:off x="2751092" y="211370"/>
            <a:ext cx="1235457" cy="38829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שותפות</a:t>
            </a:r>
          </a:p>
        </p:txBody>
      </p:sp>
      <p:sp>
        <p:nvSpPr>
          <p:cNvPr id="34" name="אליפסה 33">
            <a:extLst>
              <a:ext uri="{FF2B5EF4-FFF2-40B4-BE49-F238E27FC236}">
                <a16:creationId xmlns:a16="http://schemas.microsoft.com/office/drawing/2014/main" id="{8E22FD3B-CE01-4165-A033-2451C8EFF830}"/>
              </a:ext>
            </a:extLst>
          </p:cNvPr>
          <p:cNvSpPr/>
          <p:nvPr/>
        </p:nvSpPr>
        <p:spPr>
          <a:xfrm>
            <a:off x="5440862" y="1138036"/>
            <a:ext cx="1235457" cy="38829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בע"מ</a:t>
            </a:r>
          </a:p>
        </p:txBody>
      </p:sp>
      <p:sp>
        <p:nvSpPr>
          <p:cNvPr id="35" name="אליפסה 34">
            <a:extLst>
              <a:ext uri="{FF2B5EF4-FFF2-40B4-BE49-F238E27FC236}">
                <a16:creationId xmlns:a16="http://schemas.microsoft.com/office/drawing/2014/main" id="{D833FCD3-E383-43D5-923F-E3B1478103A0}"/>
              </a:ext>
            </a:extLst>
          </p:cNvPr>
          <p:cNvSpPr/>
          <p:nvPr/>
        </p:nvSpPr>
        <p:spPr>
          <a:xfrm>
            <a:off x="4105361" y="713243"/>
            <a:ext cx="1235457" cy="38829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ציבורית</a:t>
            </a:r>
          </a:p>
        </p:txBody>
      </p:sp>
      <p:sp>
        <p:nvSpPr>
          <p:cNvPr id="36" name="אליפסה 35">
            <a:extLst>
              <a:ext uri="{FF2B5EF4-FFF2-40B4-BE49-F238E27FC236}">
                <a16:creationId xmlns:a16="http://schemas.microsoft.com/office/drawing/2014/main" id="{15138680-D51C-4256-9879-2C6E76151DA8}"/>
              </a:ext>
            </a:extLst>
          </p:cNvPr>
          <p:cNvSpPr/>
          <p:nvPr/>
        </p:nvSpPr>
        <p:spPr>
          <a:xfrm>
            <a:off x="2753027" y="1836932"/>
            <a:ext cx="1235457" cy="38829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פרטי</a:t>
            </a:r>
          </a:p>
        </p:txBody>
      </p:sp>
      <p:sp>
        <p:nvSpPr>
          <p:cNvPr id="37" name="אליפסה 36">
            <a:extLst>
              <a:ext uri="{FF2B5EF4-FFF2-40B4-BE49-F238E27FC236}">
                <a16:creationId xmlns:a16="http://schemas.microsoft.com/office/drawing/2014/main" id="{0B6C86DF-3BD0-467F-9C14-18D655004F30}"/>
              </a:ext>
            </a:extLst>
          </p:cNvPr>
          <p:cNvSpPr/>
          <p:nvPr/>
        </p:nvSpPr>
        <p:spPr>
          <a:xfrm>
            <a:off x="2733317" y="1200709"/>
            <a:ext cx="1235457" cy="38829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ממשלתית</a:t>
            </a:r>
          </a:p>
        </p:txBody>
      </p:sp>
      <p:sp>
        <p:nvSpPr>
          <p:cNvPr id="38" name="אליפסה 37">
            <a:extLst>
              <a:ext uri="{FF2B5EF4-FFF2-40B4-BE49-F238E27FC236}">
                <a16:creationId xmlns:a16="http://schemas.microsoft.com/office/drawing/2014/main" id="{21C7C312-7FEA-4AB0-8B4A-BE7F209A5CF5}"/>
              </a:ext>
            </a:extLst>
          </p:cNvPr>
          <p:cNvSpPr/>
          <p:nvPr/>
        </p:nvSpPr>
        <p:spPr>
          <a:xfrm>
            <a:off x="5793227" y="1710664"/>
            <a:ext cx="1235457" cy="38829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אגודה שיתופית</a:t>
            </a:r>
          </a:p>
        </p:txBody>
      </p:sp>
      <p:pic>
        <p:nvPicPr>
          <p:cNvPr id="39" name="תמונה 38">
            <a:extLst>
              <a:ext uri="{FF2B5EF4-FFF2-40B4-BE49-F238E27FC236}">
                <a16:creationId xmlns:a16="http://schemas.microsoft.com/office/drawing/2014/main" id="{B7CD487E-AFB1-411C-B5CF-E140824703D3}"/>
              </a:ext>
            </a:extLst>
          </p:cNvPr>
          <p:cNvPicPr>
            <a:picLocks noChangeAspect="1"/>
          </p:cNvPicPr>
          <p:nvPr/>
        </p:nvPicPr>
        <p:blipFill>
          <a:blip r:embed="rId3"/>
          <a:stretch>
            <a:fillRect/>
          </a:stretch>
        </p:blipFill>
        <p:spPr>
          <a:xfrm>
            <a:off x="3761655" y="4155542"/>
            <a:ext cx="2251114" cy="622018"/>
          </a:xfrm>
          <a:prstGeom prst="rect">
            <a:avLst/>
          </a:prstGeom>
        </p:spPr>
      </p:pic>
      <p:cxnSp>
        <p:nvCxnSpPr>
          <p:cNvPr id="41" name="מחבר חץ ישר 40">
            <a:extLst>
              <a:ext uri="{FF2B5EF4-FFF2-40B4-BE49-F238E27FC236}">
                <a16:creationId xmlns:a16="http://schemas.microsoft.com/office/drawing/2014/main" id="{ADC390E3-E9BE-4171-9A00-875AB74ABBF1}"/>
              </a:ext>
            </a:extLst>
          </p:cNvPr>
          <p:cNvCxnSpPr/>
          <p:nvPr/>
        </p:nvCxnSpPr>
        <p:spPr>
          <a:xfrm flipV="1">
            <a:off x="6488421" y="2973711"/>
            <a:ext cx="1222478" cy="63266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3" name="מחבר חץ ישר 42">
            <a:extLst>
              <a:ext uri="{FF2B5EF4-FFF2-40B4-BE49-F238E27FC236}">
                <a16:creationId xmlns:a16="http://schemas.microsoft.com/office/drawing/2014/main" id="{BA0B0F64-B630-4798-A791-7960F02A2A19}"/>
              </a:ext>
            </a:extLst>
          </p:cNvPr>
          <p:cNvCxnSpPr>
            <a:cxnSpLocks/>
            <a:stCxn id="3" idx="0"/>
            <a:endCxn id="15" idx="4"/>
          </p:cNvCxnSpPr>
          <p:nvPr/>
        </p:nvCxnSpPr>
        <p:spPr>
          <a:xfrm flipH="1" flipV="1">
            <a:off x="4848000" y="2775707"/>
            <a:ext cx="7065" cy="54943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7" name="מחבר חץ ישר 46">
            <a:extLst>
              <a:ext uri="{FF2B5EF4-FFF2-40B4-BE49-F238E27FC236}">
                <a16:creationId xmlns:a16="http://schemas.microsoft.com/office/drawing/2014/main" id="{FD693A75-9651-438D-B39E-290059EDEBD5}"/>
              </a:ext>
            </a:extLst>
          </p:cNvPr>
          <p:cNvCxnSpPr>
            <a:cxnSpLocks/>
          </p:cNvCxnSpPr>
          <p:nvPr/>
        </p:nvCxnSpPr>
        <p:spPr>
          <a:xfrm flipH="1" flipV="1">
            <a:off x="2165741" y="2881452"/>
            <a:ext cx="1066986" cy="70225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1" name="מחבר חץ ישר 50">
            <a:extLst>
              <a:ext uri="{FF2B5EF4-FFF2-40B4-BE49-F238E27FC236}">
                <a16:creationId xmlns:a16="http://schemas.microsoft.com/office/drawing/2014/main" id="{55C1C0C7-6790-410D-920E-032BF571EED3}"/>
              </a:ext>
            </a:extLst>
          </p:cNvPr>
          <p:cNvCxnSpPr>
            <a:cxnSpLocks/>
          </p:cNvCxnSpPr>
          <p:nvPr/>
        </p:nvCxnSpPr>
        <p:spPr>
          <a:xfrm flipH="1">
            <a:off x="2751092" y="4280004"/>
            <a:ext cx="439569" cy="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8" name="מחבר חץ ישר 57">
            <a:extLst>
              <a:ext uri="{FF2B5EF4-FFF2-40B4-BE49-F238E27FC236}">
                <a16:creationId xmlns:a16="http://schemas.microsoft.com/office/drawing/2014/main" id="{A456F46D-6668-4286-8B53-14AA2086D486}"/>
              </a:ext>
            </a:extLst>
          </p:cNvPr>
          <p:cNvCxnSpPr>
            <a:cxnSpLocks/>
            <a:endCxn id="12" idx="2"/>
          </p:cNvCxnSpPr>
          <p:nvPr/>
        </p:nvCxnSpPr>
        <p:spPr>
          <a:xfrm>
            <a:off x="6512787" y="4459232"/>
            <a:ext cx="327064" cy="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0" name="מחבר חץ ישר 59">
            <a:extLst>
              <a:ext uri="{FF2B5EF4-FFF2-40B4-BE49-F238E27FC236}">
                <a16:creationId xmlns:a16="http://schemas.microsoft.com/office/drawing/2014/main" id="{7D6BE41E-BE02-41DA-8DC8-CF9208826152}"/>
              </a:ext>
            </a:extLst>
          </p:cNvPr>
          <p:cNvCxnSpPr>
            <a:cxnSpLocks/>
          </p:cNvCxnSpPr>
          <p:nvPr/>
        </p:nvCxnSpPr>
        <p:spPr>
          <a:xfrm>
            <a:off x="4887212" y="4842122"/>
            <a:ext cx="0" cy="28163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048" name="מחבר חץ ישר 2047">
            <a:extLst>
              <a:ext uri="{FF2B5EF4-FFF2-40B4-BE49-F238E27FC236}">
                <a16:creationId xmlns:a16="http://schemas.microsoft.com/office/drawing/2014/main" id="{102A7424-6CF2-41F4-9FA0-8F5B784B2F16}"/>
              </a:ext>
            </a:extLst>
          </p:cNvPr>
          <p:cNvCxnSpPr>
            <a:cxnSpLocks/>
            <a:stCxn id="2" idx="0"/>
            <a:endCxn id="18" idx="4"/>
          </p:cNvCxnSpPr>
          <p:nvPr/>
        </p:nvCxnSpPr>
        <p:spPr>
          <a:xfrm flipH="1" flipV="1">
            <a:off x="8224707" y="1766683"/>
            <a:ext cx="299302" cy="737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מחבר חץ ישר 65">
            <a:extLst>
              <a:ext uri="{FF2B5EF4-FFF2-40B4-BE49-F238E27FC236}">
                <a16:creationId xmlns:a16="http://schemas.microsoft.com/office/drawing/2014/main" id="{76BA56B3-5E5A-46EA-8CED-F2A6F21DDEDE}"/>
              </a:ext>
            </a:extLst>
          </p:cNvPr>
          <p:cNvCxnSpPr>
            <a:cxnSpLocks/>
            <a:stCxn id="2" idx="0"/>
            <a:endCxn id="19" idx="3"/>
          </p:cNvCxnSpPr>
          <p:nvPr/>
        </p:nvCxnSpPr>
        <p:spPr>
          <a:xfrm flipV="1">
            <a:off x="8524009" y="2091762"/>
            <a:ext cx="293289" cy="412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מחבר חץ ישר 68">
            <a:extLst>
              <a:ext uri="{FF2B5EF4-FFF2-40B4-BE49-F238E27FC236}">
                <a16:creationId xmlns:a16="http://schemas.microsoft.com/office/drawing/2014/main" id="{87878E20-A435-4DA5-9BB3-620C526FD517}"/>
              </a:ext>
            </a:extLst>
          </p:cNvPr>
          <p:cNvCxnSpPr>
            <a:cxnSpLocks/>
            <a:stCxn id="2" idx="0"/>
            <a:endCxn id="20" idx="2"/>
          </p:cNvCxnSpPr>
          <p:nvPr/>
        </p:nvCxnSpPr>
        <p:spPr>
          <a:xfrm flipV="1">
            <a:off x="8524009" y="2363491"/>
            <a:ext cx="915219" cy="140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מחבר חץ ישר 75">
            <a:extLst>
              <a:ext uri="{FF2B5EF4-FFF2-40B4-BE49-F238E27FC236}">
                <a16:creationId xmlns:a16="http://schemas.microsoft.com/office/drawing/2014/main" id="{A1F08FF6-83F6-4667-8DBC-F190CEDF95C2}"/>
              </a:ext>
            </a:extLst>
          </p:cNvPr>
          <p:cNvCxnSpPr>
            <a:cxnSpLocks/>
          </p:cNvCxnSpPr>
          <p:nvPr/>
        </p:nvCxnSpPr>
        <p:spPr>
          <a:xfrm>
            <a:off x="8587819" y="2503993"/>
            <a:ext cx="1766628" cy="241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מחבר חץ ישר 78">
            <a:extLst>
              <a:ext uri="{FF2B5EF4-FFF2-40B4-BE49-F238E27FC236}">
                <a16:creationId xmlns:a16="http://schemas.microsoft.com/office/drawing/2014/main" id="{1271D304-BC26-4E02-9A01-C4F6018E27BC}"/>
              </a:ext>
            </a:extLst>
          </p:cNvPr>
          <p:cNvCxnSpPr>
            <a:cxnSpLocks/>
            <a:stCxn id="2" idx="0"/>
            <a:endCxn id="22" idx="2"/>
          </p:cNvCxnSpPr>
          <p:nvPr/>
        </p:nvCxnSpPr>
        <p:spPr>
          <a:xfrm>
            <a:off x="8524009" y="2503993"/>
            <a:ext cx="2372083" cy="710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מחבר חץ ישר 81">
            <a:extLst>
              <a:ext uri="{FF2B5EF4-FFF2-40B4-BE49-F238E27FC236}">
                <a16:creationId xmlns:a16="http://schemas.microsoft.com/office/drawing/2014/main" id="{735CF4B6-E2E7-49B3-B7C6-CA8018B9FFF7}"/>
              </a:ext>
            </a:extLst>
          </p:cNvPr>
          <p:cNvCxnSpPr>
            <a:cxnSpLocks/>
            <a:stCxn id="15" idx="0"/>
          </p:cNvCxnSpPr>
          <p:nvPr/>
        </p:nvCxnSpPr>
        <p:spPr>
          <a:xfrm flipH="1" flipV="1">
            <a:off x="4839016" y="1117212"/>
            <a:ext cx="8984" cy="781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מחבר חץ ישר 86">
            <a:extLst>
              <a:ext uri="{FF2B5EF4-FFF2-40B4-BE49-F238E27FC236}">
                <a16:creationId xmlns:a16="http://schemas.microsoft.com/office/drawing/2014/main" id="{2D6E6911-17B6-48CA-ABD3-CC65706E5BA0}"/>
              </a:ext>
            </a:extLst>
          </p:cNvPr>
          <p:cNvCxnSpPr>
            <a:cxnSpLocks/>
            <a:stCxn id="15" idx="0"/>
            <a:endCxn id="33" idx="3"/>
          </p:cNvCxnSpPr>
          <p:nvPr/>
        </p:nvCxnSpPr>
        <p:spPr>
          <a:xfrm flipH="1" flipV="1">
            <a:off x="2932020" y="542796"/>
            <a:ext cx="1915980" cy="1355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מחבר חץ ישר 90">
            <a:extLst>
              <a:ext uri="{FF2B5EF4-FFF2-40B4-BE49-F238E27FC236}">
                <a16:creationId xmlns:a16="http://schemas.microsoft.com/office/drawing/2014/main" id="{FECE2617-B2B5-4B30-9FDB-EE3C94CFF0BD}"/>
              </a:ext>
            </a:extLst>
          </p:cNvPr>
          <p:cNvCxnSpPr>
            <a:cxnSpLocks/>
            <a:stCxn id="15" idx="0"/>
            <a:endCxn id="37" idx="6"/>
          </p:cNvCxnSpPr>
          <p:nvPr/>
        </p:nvCxnSpPr>
        <p:spPr>
          <a:xfrm flipH="1" flipV="1">
            <a:off x="3968774" y="1394854"/>
            <a:ext cx="879226" cy="503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מחבר חץ ישר 94">
            <a:extLst>
              <a:ext uri="{FF2B5EF4-FFF2-40B4-BE49-F238E27FC236}">
                <a16:creationId xmlns:a16="http://schemas.microsoft.com/office/drawing/2014/main" id="{AA6DF4AC-E70D-45CF-9BCF-69275058FA36}"/>
              </a:ext>
            </a:extLst>
          </p:cNvPr>
          <p:cNvCxnSpPr>
            <a:cxnSpLocks/>
            <a:stCxn id="15" idx="0"/>
            <a:endCxn id="38" idx="2"/>
          </p:cNvCxnSpPr>
          <p:nvPr/>
        </p:nvCxnSpPr>
        <p:spPr>
          <a:xfrm>
            <a:off x="4848000" y="1898252"/>
            <a:ext cx="945227" cy="6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מחבר חץ ישר 97">
            <a:extLst>
              <a:ext uri="{FF2B5EF4-FFF2-40B4-BE49-F238E27FC236}">
                <a16:creationId xmlns:a16="http://schemas.microsoft.com/office/drawing/2014/main" id="{491F7A3F-2ABD-4030-BA84-7EC9FF4A9DA9}"/>
              </a:ext>
            </a:extLst>
          </p:cNvPr>
          <p:cNvCxnSpPr>
            <a:cxnSpLocks/>
            <a:stCxn id="15" idx="0"/>
          </p:cNvCxnSpPr>
          <p:nvPr/>
        </p:nvCxnSpPr>
        <p:spPr>
          <a:xfrm flipV="1">
            <a:off x="4848000" y="1498216"/>
            <a:ext cx="806125" cy="400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מחבר חץ ישר 99">
            <a:extLst>
              <a:ext uri="{FF2B5EF4-FFF2-40B4-BE49-F238E27FC236}">
                <a16:creationId xmlns:a16="http://schemas.microsoft.com/office/drawing/2014/main" id="{ECC9214C-4637-4114-9C2F-846B2898729F}"/>
              </a:ext>
            </a:extLst>
          </p:cNvPr>
          <p:cNvCxnSpPr>
            <a:cxnSpLocks/>
            <a:stCxn id="15" idx="0"/>
          </p:cNvCxnSpPr>
          <p:nvPr/>
        </p:nvCxnSpPr>
        <p:spPr>
          <a:xfrm flipH="1">
            <a:off x="3872552" y="1898252"/>
            <a:ext cx="975448" cy="60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מחבר חץ ישר 104">
            <a:extLst>
              <a:ext uri="{FF2B5EF4-FFF2-40B4-BE49-F238E27FC236}">
                <a16:creationId xmlns:a16="http://schemas.microsoft.com/office/drawing/2014/main" id="{0E558AB4-7984-4945-A9BA-CC7E7A9CA524}"/>
              </a:ext>
            </a:extLst>
          </p:cNvPr>
          <p:cNvCxnSpPr>
            <a:cxnSpLocks/>
            <a:stCxn id="16" idx="2"/>
            <a:endCxn id="31" idx="4"/>
          </p:cNvCxnSpPr>
          <p:nvPr/>
        </p:nvCxnSpPr>
        <p:spPr>
          <a:xfrm flipH="1" flipV="1">
            <a:off x="705121" y="1960828"/>
            <a:ext cx="394984" cy="539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מחבר חץ ישר 105">
            <a:extLst>
              <a:ext uri="{FF2B5EF4-FFF2-40B4-BE49-F238E27FC236}">
                <a16:creationId xmlns:a16="http://schemas.microsoft.com/office/drawing/2014/main" id="{95D13BD9-3C45-4D54-92F0-76684732F14E}"/>
              </a:ext>
            </a:extLst>
          </p:cNvPr>
          <p:cNvCxnSpPr>
            <a:cxnSpLocks/>
            <a:stCxn id="16" idx="2"/>
            <a:endCxn id="32" idx="0"/>
          </p:cNvCxnSpPr>
          <p:nvPr/>
        </p:nvCxnSpPr>
        <p:spPr>
          <a:xfrm flipH="1">
            <a:off x="678178" y="2500552"/>
            <a:ext cx="421927" cy="591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מחבר חץ ישר 111">
            <a:extLst>
              <a:ext uri="{FF2B5EF4-FFF2-40B4-BE49-F238E27FC236}">
                <a16:creationId xmlns:a16="http://schemas.microsoft.com/office/drawing/2014/main" id="{409381F5-382B-43C5-AD66-C34F6635EDE6}"/>
              </a:ext>
            </a:extLst>
          </p:cNvPr>
          <p:cNvCxnSpPr>
            <a:cxnSpLocks/>
          </p:cNvCxnSpPr>
          <p:nvPr/>
        </p:nvCxnSpPr>
        <p:spPr>
          <a:xfrm>
            <a:off x="4814416" y="6024473"/>
            <a:ext cx="1456021" cy="263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מחבר חץ ישר 115">
            <a:extLst>
              <a:ext uri="{FF2B5EF4-FFF2-40B4-BE49-F238E27FC236}">
                <a16:creationId xmlns:a16="http://schemas.microsoft.com/office/drawing/2014/main" id="{767F9259-8952-46D0-AB63-38BB3E7DE505}"/>
              </a:ext>
            </a:extLst>
          </p:cNvPr>
          <p:cNvCxnSpPr>
            <a:cxnSpLocks/>
            <a:endCxn id="24" idx="0"/>
          </p:cNvCxnSpPr>
          <p:nvPr/>
        </p:nvCxnSpPr>
        <p:spPr>
          <a:xfrm>
            <a:off x="4848001" y="5981515"/>
            <a:ext cx="7064" cy="303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 name="מחבר חץ ישר 121">
            <a:extLst>
              <a:ext uri="{FF2B5EF4-FFF2-40B4-BE49-F238E27FC236}">
                <a16:creationId xmlns:a16="http://schemas.microsoft.com/office/drawing/2014/main" id="{0A0EED0A-F2D2-45D2-8403-64B2FB60A41C}"/>
              </a:ext>
            </a:extLst>
          </p:cNvPr>
          <p:cNvCxnSpPr>
            <a:cxnSpLocks/>
            <a:stCxn id="13" idx="4"/>
            <a:endCxn id="23" idx="0"/>
          </p:cNvCxnSpPr>
          <p:nvPr/>
        </p:nvCxnSpPr>
        <p:spPr>
          <a:xfrm flipH="1">
            <a:off x="3365991" y="5997194"/>
            <a:ext cx="1521221" cy="234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1" name="מחבר חץ ישר 140">
            <a:extLst>
              <a:ext uri="{FF2B5EF4-FFF2-40B4-BE49-F238E27FC236}">
                <a16:creationId xmlns:a16="http://schemas.microsoft.com/office/drawing/2014/main" id="{72C22CB8-2CD2-46FF-AD45-73F271A247F9}"/>
              </a:ext>
            </a:extLst>
          </p:cNvPr>
          <p:cNvCxnSpPr>
            <a:cxnSpLocks/>
            <a:stCxn id="12" idx="6"/>
            <a:endCxn id="27" idx="2"/>
          </p:cNvCxnSpPr>
          <p:nvPr/>
        </p:nvCxnSpPr>
        <p:spPr>
          <a:xfrm flipV="1">
            <a:off x="8470069" y="4441525"/>
            <a:ext cx="628054" cy="17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3" name="מחבר חץ ישר 142">
            <a:extLst>
              <a:ext uri="{FF2B5EF4-FFF2-40B4-BE49-F238E27FC236}">
                <a16:creationId xmlns:a16="http://schemas.microsoft.com/office/drawing/2014/main" id="{007A92C9-785A-442E-9BBD-25ADFAB88B24}"/>
              </a:ext>
            </a:extLst>
          </p:cNvPr>
          <p:cNvCxnSpPr>
            <a:cxnSpLocks/>
          </p:cNvCxnSpPr>
          <p:nvPr/>
        </p:nvCxnSpPr>
        <p:spPr>
          <a:xfrm flipV="1">
            <a:off x="8484572" y="4020505"/>
            <a:ext cx="426989" cy="414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8" name="מחבר חץ ישר 147">
            <a:extLst>
              <a:ext uri="{FF2B5EF4-FFF2-40B4-BE49-F238E27FC236}">
                <a16:creationId xmlns:a16="http://schemas.microsoft.com/office/drawing/2014/main" id="{33D61464-EFB8-426F-ABAD-9D09620D3F6E}"/>
              </a:ext>
            </a:extLst>
          </p:cNvPr>
          <p:cNvCxnSpPr>
            <a:cxnSpLocks/>
          </p:cNvCxnSpPr>
          <p:nvPr/>
        </p:nvCxnSpPr>
        <p:spPr>
          <a:xfrm>
            <a:off x="8244743" y="4247380"/>
            <a:ext cx="783253" cy="637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מחבר חץ ישר 62">
            <a:extLst>
              <a:ext uri="{FF2B5EF4-FFF2-40B4-BE49-F238E27FC236}">
                <a16:creationId xmlns:a16="http://schemas.microsoft.com/office/drawing/2014/main" id="{04CA180D-C657-428D-A109-ACDB228D9AF8}"/>
              </a:ext>
            </a:extLst>
          </p:cNvPr>
          <p:cNvCxnSpPr>
            <a:cxnSpLocks/>
          </p:cNvCxnSpPr>
          <p:nvPr/>
        </p:nvCxnSpPr>
        <p:spPr>
          <a:xfrm flipH="1">
            <a:off x="686553" y="4577276"/>
            <a:ext cx="589645" cy="234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מחבר חץ ישר 63">
            <a:extLst>
              <a:ext uri="{FF2B5EF4-FFF2-40B4-BE49-F238E27FC236}">
                <a16:creationId xmlns:a16="http://schemas.microsoft.com/office/drawing/2014/main" id="{D87126CF-AC45-4BF7-AADB-2D9A772CB930}"/>
              </a:ext>
            </a:extLst>
          </p:cNvPr>
          <p:cNvCxnSpPr>
            <a:cxnSpLocks/>
          </p:cNvCxnSpPr>
          <p:nvPr/>
        </p:nvCxnSpPr>
        <p:spPr>
          <a:xfrm>
            <a:off x="2307253" y="4824069"/>
            <a:ext cx="212010" cy="372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0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0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4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9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9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4"/>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8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5"/>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8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3"/>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91"/>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7"/>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0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6">
                                            <p:bg/>
                                          </p:spTgt>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build="p"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D6C7B008-63A1-4A34-A457-D6A0B6D54025}"/>
              </a:ext>
            </a:extLst>
          </p:cNvPr>
          <p:cNvSpPr>
            <a:spLocks noGrp="1"/>
          </p:cNvSpPr>
          <p:nvPr>
            <p:ph type="ctrTitle"/>
          </p:nvPr>
        </p:nvSpPr>
        <p:spPr>
          <a:xfrm>
            <a:off x="674703" y="186258"/>
            <a:ext cx="11182607" cy="1234169"/>
          </a:xfrm>
        </p:spPr>
        <p:txBody>
          <a:bodyPr/>
          <a:lstStyle/>
          <a:p>
            <a:pPr algn="r"/>
            <a:r>
              <a:rPr lang="he-IL" b="1" dirty="0">
                <a:latin typeface="David" panose="020E0502060401010101" pitchFamily="34" charset="-79"/>
                <a:cs typeface="Varela Round" panose="00000500000000000000"/>
              </a:rPr>
              <a:t>מנהל וכלכלה בצל הקורונה</a:t>
            </a:r>
            <a:br>
              <a:rPr lang="he-IL" dirty="0">
                <a:latin typeface="David" panose="020E0502060401010101" pitchFamily="34" charset="-79"/>
                <a:cs typeface="Varela Round" panose="00000500000000000000"/>
              </a:rPr>
            </a:br>
            <a:r>
              <a:rPr lang="he-IL" dirty="0">
                <a:latin typeface="David" panose="020E0502060401010101" pitchFamily="34" charset="-79"/>
                <a:cs typeface="Varela Round" panose="00000500000000000000"/>
              </a:rPr>
              <a:t>         </a:t>
            </a:r>
            <a:r>
              <a:rPr lang="he-IL" b="1" dirty="0">
                <a:solidFill>
                  <a:srgbClr val="00B0F0"/>
                </a:solidFill>
                <a:latin typeface="David" panose="020E0502060401010101" pitchFamily="34" charset="-79"/>
                <a:cs typeface="Varela Round" panose="00000500000000000000"/>
              </a:rPr>
              <a:t>מבנה הארגון והעקרונות שהוא מושתת עליהם</a:t>
            </a:r>
            <a:endParaRPr lang="he-IL" b="1" dirty="0">
              <a:cs typeface="Varela Round" panose="00000500000000000000"/>
            </a:endParaRPr>
          </a:p>
        </p:txBody>
      </p:sp>
      <p:sp>
        <p:nvSpPr>
          <p:cNvPr id="4" name="תיבת טקסט 3">
            <a:extLst>
              <a:ext uri="{FF2B5EF4-FFF2-40B4-BE49-F238E27FC236}">
                <a16:creationId xmlns:a16="http://schemas.microsoft.com/office/drawing/2014/main" id="{ECE06E02-8267-41DE-8B2C-BFA9BB7C0D9B}"/>
              </a:ext>
            </a:extLst>
          </p:cNvPr>
          <p:cNvSpPr txBox="1"/>
          <p:nvPr/>
        </p:nvSpPr>
        <p:spPr>
          <a:xfrm rot="10800000" flipV="1">
            <a:off x="8584706" y="1767310"/>
            <a:ext cx="3272603" cy="1200329"/>
          </a:xfrm>
          <a:prstGeom prst="rect">
            <a:avLst/>
          </a:prstGeom>
          <a:noFill/>
        </p:spPr>
        <p:txBody>
          <a:bodyPr wrap="square" rtlCol="1">
            <a:spAutoFit/>
          </a:bodyPr>
          <a:lstStyle/>
          <a:p>
            <a:pPr marL="285750" indent="-285750">
              <a:buFont typeface="Wingdings" panose="05000000000000000000" pitchFamily="2" charset="2"/>
              <a:buChar char="Ø"/>
            </a:pPr>
            <a:r>
              <a:rPr lang="he-IL" b="1" dirty="0">
                <a:solidFill>
                  <a:srgbClr val="86B078">
                    <a:lumMod val="75000"/>
                  </a:srgbClr>
                </a:solidFill>
                <a:latin typeface="David" panose="020E0502060401010101" pitchFamily="34" charset="-79"/>
                <a:cs typeface="Varela Round" panose="00000500000000000000"/>
              </a:rPr>
              <a:t>האצלת סמכויות</a:t>
            </a:r>
          </a:p>
          <a:p>
            <a:pPr marL="285750" indent="-285750">
              <a:buFont typeface="Wingdings" panose="05000000000000000000" pitchFamily="2" charset="2"/>
              <a:buChar char="Ø"/>
            </a:pPr>
            <a:r>
              <a:rPr lang="he-IL" b="1" dirty="0">
                <a:solidFill>
                  <a:srgbClr val="86B078">
                    <a:lumMod val="75000"/>
                  </a:srgbClr>
                </a:solidFill>
                <a:latin typeface="David" panose="020E0502060401010101" pitchFamily="34" charset="-79"/>
                <a:cs typeface="Varela Round" panose="00000500000000000000"/>
              </a:rPr>
              <a:t>אחריות</a:t>
            </a:r>
          </a:p>
          <a:p>
            <a:pPr marL="285750" indent="-285750">
              <a:buFont typeface="Wingdings" panose="05000000000000000000" pitchFamily="2" charset="2"/>
              <a:buChar char="Ø"/>
            </a:pPr>
            <a:r>
              <a:rPr lang="he-IL" b="1" dirty="0">
                <a:solidFill>
                  <a:srgbClr val="86B078">
                    <a:lumMod val="75000"/>
                  </a:srgbClr>
                </a:solidFill>
                <a:latin typeface="David" panose="020E0502060401010101" pitchFamily="34" charset="-79"/>
                <a:cs typeface="Varela Round" panose="00000500000000000000"/>
              </a:rPr>
              <a:t>הגדרת סמכות</a:t>
            </a:r>
          </a:p>
          <a:p>
            <a:pPr marL="285750" indent="-285750">
              <a:buFont typeface="Wingdings" panose="05000000000000000000" pitchFamily="2" charset="2"/>
              <a:buChar char="Ø"/>
            </a:pPr>
            <a:r>
              <a:rPr lang="he-IL" b="1" dirty="0">
                <a:solidFill>
                  <a:srgbClr val="86B078">
                    <a:lumMod val="75000"/>
                  </a:srgbClr>
                </a:solidFill>
                <a:latin typeface="David" panose="020E0502060401010101" pitchFamily="34" charset="-79"/>
                <a:cs typeface="Varela Round" panose="00000500000000000000"/>
              </a:rPr>
              <a:t>הגדרת תפקידים</a:t>
            </a:r>
          </a:p>
        </p:txBody>
      </p:sp>
      <p:sp>
        <p:nvSpPr>
          <p:cNvPr id="2" name="מלבן: פינות מעוגלות 1">
            <a:extLst>
              <a:ext uri="{FF2B5EF4-FFF2-40B4-BE49-F238E27FC236}">
                <a16:creationId xmlns:a16="http://schemas.microsoft.com/office/drawing/2014/main" id="{953DC053-4311-438B-88CB-A0D22EE73EFB}"/>
              </a:ext>
            </a:extLst>
          </p:cNvPr>
          <p:cNvSpPr/>
          <p:nvPr/>
        </p:nvSpPr>
        <p:spPr>
          <a:xfrm>
            <a:off x="4350058" y="1713391"/>
            <a:ext cx="4021585" cy="47377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srgbClr val="7030A0"/>
              </a:solidFill>
              <a:cs typeface="Varela Round" panose="00000500000000000000"/>
            </a:endParaRPr>
          </a:p>
          <a:p>
            <a:pPr algn="ctr"/>
            <a:endParaRPr lang="he-IL" b="1" dirty="0">
              <a:solidFill>
                <a:srgbClr val="7030A0"/>
              </a:solidFill>
              <a:cs typeface="Varela Round" panose="00000500000000000000"/>
            </a:endParaRPr>
          </a:p>
          <a:p>
            <a:pPr algn="ctr"/>
            <a:r>
              <a:rPr lang="he-IL" b="1" dirty="0">
                <a:solidFill>
                  <a:srgbClr val="7030A0"/>
                </a:solidFill>
                <a:cs typeface="Varela Round" panose="00000500000000000000"/>
              </a:rPr>
              <a:t>  </a:t>
            </a:r>
          </a:p>
          <a:p>
            <a:pPr algn="ctr"/>
            <a:endParaRPr lang="he-IL" b="1" dirty="0">
              <a:solidFill>
                <a:srgbClr val="7030A0"/>
              </a:solidFill>
              <a:cs typeface="Varela Round" panose="00000500000000000000"/>
            </a:endParaRPr>
          </a:p>
          <a:p>
            <a:pPr algn="ctr"/>
            <a:endParaRPr lang="he-IL" b="1" dirty="0">
              <a:solidFill>
                <a:srgbClr val="7030A0"/>
              </a:solidFill>
              <a:cs typeface="Varela Round" panose="00000500000000000000"/>
            </a:endParaRPr>
          </a:p>
          <a:p>
            <a:pPr algn="ctr"/>
            <a:r>
              <a:rPr lang="he-IL" b="1" dirty="0">
                <a:solidFill>
                  <a:srgbClr val="7030A0"/>
                </a:solidFill>
                <a:cs typeface="Varela Round" panose="00000500000000000000"/>
              </a:rPr>
              <a:t>במהלך הסגר</a:t>
            </a:r>
          </a:p>
          <a:p>
            <a:pPr algn="ctr"/>
            <a:endParaRPr lang="he-IL" b="1" dirty="0">
              <a:solidFill>
                <a:srgbClr val="7030A0"/>
              </a:solidFill>
              <a:cs typeface="Varela Round" panose="00000500000000000000"/>
            </a:endParaRPr>
          </a:p>
          <a:p>
            <a:pPr algn="ctr"/>
            <a:endParaRPr lang="he-IL" b="1" dirty="0">
              <a:solidFill>
                <a:srgbClr val="7030A0"/>
              </a:solidFill>
              <a:cs typeface="Varela Round" panose="00000500000000000000"/>
            </a:endParaRPr>
          </a:p>
          <a:p>
            <a:pPr algn="ctr"/>
            <a:endParaRPr lang="he-IL" dirty="0">
              <a:solidFill>
                <a:srgbClr val="7030A0"/>
              </a:solidFill>
              <a:cs typeface="Varela Round" panose="00000500000000000000"/>
            </a:endParaRPr>
          </a:p>
          <a:p>
            <a:pPr marL="285750" indent="-285750" algn="ctr">
              <a:buFont typeface="Courier New" panose="02070309020205020404" pitchFamily="49" charset="0"/>
              <a:buChar char="o"/>
            </a:pPr>
            <a:endParaRPr lang="he-IL" dirty="0">
              <a:solidFill>
                <a:srgbClr val="7030A0"/>
              </a:solidFill>
              <a:cs typeface="Varela Round" panose="00000500000000000000"/>
            </a:endParaRPr>
          </a:p>
        </p:txBody>
      </p:sp>
      <p:sp>
        <p:nvSpPr>
          <p:cNvPr id="7" name="מלבן: פינות מעוגלות 6">
            <a:extLst>
              <a:ext uri="{FF2B5EF4-FFF2-40B4-BE49-F238E27FC236}">
                <a16:creationId xmlns:a16="http://schemas.microsoft.com/office/drawing/2014/main" id="{74A6CA88-44C0-402E-9C08-D1F94E4BBD57}"/>
              </a:ext>
            </a:extLst>
          </p:cNvPr>
          <p:cNvSpPr/>
          <p:nvPr/>
        </p:nvSpPr>
        <p:spPr>
          <a:xfrm>
            <a:off x="-1" y="1420426"/>
            <a:ext cx="4136995" cy="54375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schemeClr val="accent6">
                  <a:lumMod val="75000"/>
                </a:schemeClr>
              </a:solidFill>
              <a:cs typeface="Varela Round" panose="00000500000000000000"/>
            </a:endParaRPr>
          </a:p>
          <a:p>
            <a:pPr algn="ctr"/>
            <a:endParaRPr lang="he-IL" b="1" dirty="0">
              <a:solidFill>
                <a:schemeClr val="accent6">
                  <a:lumMod val="75000"/>
                </a:schemeClr>
              </a:solidFill>
              <a:cs typeface="Varela Round" panose="00000500000000000000"/>
            </a:endParaRPr>
          </a:p>
          <a:p>
            <a:pPr algn="ctr"/>
            <a:endParaRPr lang="he-IL" b="1" dirty="0">
              <a:solidFill>
                <a:schemeClr val="accent6">
                  <a:lumMod val="75000"/>
                </a:schemeClr>
              </a:solidFill>
              <a:cs typeface="Varela Round" panose="00000500000000000000"/>
            </a:endParaRPr>
          </a:p>
          <a:p>
            <a:pPr algn="ctr"/>
            <a:endParaRPr lang="he-IL" b="1" dirty="0">
              <a:solidFill>
                <a:schemeClr val="accent6">
                  <a:lumMod val="75000"/>
                </a:schemeClr>
              </a:solidFill>
              <a:cs typeface="Varela Round" panose="00000500000000000000"/>
            </a:endParaRPr>
          </a:p>
          <a:p>
            <a:pPr algn="ctr"/>
            <a:endParaRPr lang="he-IL" b="1" dirty="0">
              <a:solidFill>
                <a:schemeClr val="accent6">
                  <a:lumMod val="75000"/>
                </a:schemeClr>
              </a:solidFill>
              <a:cs typeface="Varela Round" panose="00000500000000000000"/>
            </a:endParaRPr>
          </a:p>
          <a:p>
            <a:pPr algn="ctr"/>
            <a:r>
              <a:rPr lang="he-IL" b="1" dirty="0">
                <a:solidFill>
                  <a:schemeClr val="accent6">
                    <a:lumMod val="75000"/>
                  </a:schemeClr>
                </a:solidFill>
                <a:cs typeface="Varela Round" panose="00000500000000000000"/>
              </a:rPr>
              <a:t>בחזרה לשגרה</a:t>
            </a:r>
          </a:p>
          <a:p>
            <a:pPr algn="ctr"/>
            <a:endParaRPr lang="he-IL" b="1" dirty="0">
              <a:solidFill>
                <a:schemeClr val="accent6">
                  <a:lumMod val="75000"/>
                </a:schemeClr>
              </a:solidFill>
              <a:cs typeface="Varela Round" panose="00000500000000000000"/>
            </a:endParaRPr>
          </a:p>
          <a:p>
            <a:pPr marL="285750" indent="-285750">
              <a:buFont typeface="Courier New" panose="02070309020205020404" pitchFamily="49" charset="0"/>
              <a:buChar char="o"/>
            </a:pPr>
            <a:endParaRPr lang="he-IL" sz="1600" dirty="0">
              <a:solidFill>
                <a:srgbClr val="29D5F7"/>
              </a:solidFill>
              <a:cs typeface="Varela Round" panose="00000500000000000000"/>
            </a:endParaRPr>
          </a:p>
          <a:p>
            <a:pPr algn="ctr"/>
            <a:endParaRPr lang="he-IL" b="1" dirty="0">
              <a:solidFill>
                <a:srgbClr val="29D5F7"/>
              </a:solidFill>
              <a:cs typeface="Varela Round" panose="00000500000000000000"/>
            </a:endParaRPr>
          </a:p>
        </p:txBody>
      </p:sp>
      <p:pic>
        <p:nvPicPr>
          <p:cNvPr id="8" name="Picture 2" descr="צריכים לעבוד מהבית בגלל הקורונה? כך תישארו יעילים">
            <a:extLst>
              <a:ext uri="{FF2B5EF4-FFF2-40B4-BE49-F238E27FC236}">
                <a16:creationId xmlns:a16="http://schemas.microsoft.com/office/drawing/2014/main" id="{8EDD03CE-A5D8-4344-8169-A4286C073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292" y="4593477"/>
            <a:ext cx="1938696" cy="1200960"/>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descr="Las reuniones virtuales de los gobiernos por coronavirus">
            <a:extLst>
              <a:ext uri="{FF2B5EF4-FFF2-40B4-BE49-F238E27FC236}">
                <a16:creationId xmlns:a16="http://schemas.microsoft.com/office/drawing/2014/main" id="{3296CCFB-A290-4DAE-BC1B-71C788EA7F9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08263" y="1893164"/>
            <a:ext cx="3305175" cy="2030730"/>
          </a:xfrm>
          <a:prstGeom prst="rect">
            <a:avLst/>
          </a:prstGeom>
          <a:noFill/>
          <a:ln>
            <a:noFill/>
          </a:ln>
        </p:spPr>
      </p:pic>
      <p:pic>
        <p:nvPicPr>
          <p:cNvPr id="10" name="תמונה 9">
            <a:extLst>
              <a:ext uri="{FF2B5EF4-FFF2-40B4-BE49-F238E27FC236}">
                <a16:creationId xmlns:a16="http://schemas.microsoft.com/office/drawing/2014/main" id="{C60E7BAE-4768-4680-B160-C73A070D29F3}"/>
              </a:ext>
            </a:extLst>
          </p:cNvPr>
          <p:cNvPicPr>
            <a:picLocks noChangeAspect="1"/>
          </p:cNvPicPr>
          <p:nvPr/>
        </p:nvPicPr>
        <p:blipFill>
          <a:blip r:embed="rId4"/>
          <a:stretch>
            <a:fillRect/>
          </a:stretch>
        </p:blipFill>
        <p:spPr>
          <a:xfrm>
            <a:off x="6360850" y="4832471"/>
            <a:ext cx="1938696" cy="1219306"/>
          </a:xfrm>
          <a:prstGeom prst="rect">
            <a:avLst/>
          </a:prstGeom>
        </p:spPr>
      </p:pic>
      <p:pic>
        <p:nvPicPr>
          <p:cNvPr id="12" name="תמונה 11" descr="מחשוב ענן - ענן היברידי בארגונים | יעוץ, ליווי חברות בבחירת תכנה ...">
            <a:extLst>
              <a:ext uri="{FF2B5EF4-FFF2-40B4-BE49-F238E27FC236}">
                <a16:creationId xmlns:a16="http://schemas.microsoft.com/office/drawing/2014/main" id="{119039BA-FD27-422D-B80E-4715FC24CC1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6359" y="4780374"/>
            <a:ext cx="2086912" cy="1603955"/>
          </a:xfrm>
          <a:prstGeom prst="rect">
            <a:avLst/>
          </a:prstGeom>
          <a:noFill/>
          <a:ln>
            <a:noFill/>
          </a:ln>
        </p:spPr>
      </p:pic>
      <p:pic>
        <p:nvPicPr>
          <p:cNvPr id="14" name="תמונה 13" descr="קורונה - המכון הישראלי לדמוקרטיה">
            <a:extLst>
              <a:ext uri="{FF2B5EF4-FFF2-40B4-BE49-F238E27FC236}">
                <a16:creationId xmlns:a16="http://schemas.microsoft.com/office/drawing/2014/main" id="{8BED46D0-F69A-4A7D-B959-77F10A56AB1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227394" y="4944529"/>
            <a:ext cx="1856071" cy="1275647"/>
          </a:xfrm>
          <a:prstGeom prst="rect">
            <a:avLst/>
          </a:prstGeom>
          <a:noFill/>
          <a:ln>
            <a:noFill/>
          </a:ln>
        </p:spPr>
      </p:pic>
      <p:pic>
        <p:nvPicPr>
          <p:cNvPr id="16" name="תמונה 15" descr="ניהול משבר הקורונה ברמה הלאומית: לא רק &quot;מה&quot; אלא &quot;איך&quot; - המכון ...">
            <a:extLst>
              <a:ext uri="{FF2B5EF4-FFF2-40B4-BE49-F238E27FC236}">
                <a16:creationId xmlns:a16="http://schemas.microsoft.com/office/drawing/2014/main" id="{0C5DD12C-8015-42D4-87EF-F30E0000EF03}"/>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13064" y="1713391"/>
            <a:ext cx="3693111" cy="2593313"/>
          </a:xfrm>
          <a:prstGeom prst="rect">
            <a:avLst/>
          </a:prstGeom>
          <a:noFill/>
          <a:ln>
            <a:noFill/>
          </a:ln>
        </p:spPr>
      </p:pic>
    </p:spTree>
    <p:extLst>
      <p:ext uri="{BB962C8B-B14F-4D97-AF65-F5344CB8AC3E}">
        <p14:creationId xmlns:p14="http://schemas.microsoft.com/office/powerpoint/2010/main" val="3967591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תמונה 18">
            <a:extLst>
              <a:ext uri="{FF2B5EF4-FFF2-40B4-BE49-F238E27FC236}">
                <a16:creationId xmlns:a16="http://schemas.microsoft.com/office/drawing/2014/main" id="{467C1320-A480-4652-A17A-154D8487602A}"/>
              </a:ext>
            </a:extLst>
          </p:cNvPr>
          <p:cNvPicPr>
            <a:picLocks noChangeAspect="1"/>
          </p:cNvPicPr>
          <p:nvPr/>
        </p:nvPicPr>
        <p:blipFill>
          <a:blip r:embed="rId2"/>
          <a:stretch>
            <a:fillRect/>
          </a:stretch>
        </p:blipFill>
        <p:spPr>
          <a:xfrm>
            <a:off x="5188910" y="983927"/>
            <a:ext cx="5256287" cy="5930249"/>
          </a:xfrm>
          <a:prstGeom prst="rect">
            <a:avLst/>
          </a:prstGeom>
        </p:spPr>
      </p:pic>
      <p:sp>
        <p:nvSpPr>
          <p:cNvPr id="3" name="כותרת 2">
            <a:extLst>
              <a:ext uri="{FF2B5EF4-FFF2-40B4-BE49-F238E27FC236}">
                <a16:creationId xmlns:a16="http://schemas.microsoft.com/office/drawing/2014/main" id="{D6C7B008-63A1-4A34-A457-D6A0B6D54025}"/>
              </a:ext>
            </a:extLst>
          </p:cNvPr>
          <p:cNvSpPr>
            <a:spLocks noGrp="1"/>
          </p:cNvSpPr>
          <p:nvPr>
            <p:ph type="ctrTitle"/>
          </p:nvPr>
        </p:nvSpPr>
        <p:spPr>
          <a:xfrm>
            <a:off x="1692197" y="125504"/>
            <a:ext cx="10247689" cy="1003450"/>
          </a:xfrm>
        </p:spPr>
        <p:txBody>
          <a:bodyPr/>
          <a:lstStyle/>
          <a:p>
            <a:pPr algn="r"/>
            <a:r>
              <a:rPr lang="he-IL" b="1" dirty="0">
                <a:latin typeface="David" panose="020E0502060401010101" pitchFamily="34" charset="-79"/>
                <a:cs typeface="Varela Round" panose="00000500000000000000"/>
              </a:rPr>
              <a:t>מנהל וכלכלה בצל הקורונה</a:t>
            </a:r>
            <a:br>
              <a:rPr lang="he-IL" b="1" dirty="0">
                <a:latin typeface="David" panose="020E0502060401010101" pitchFamily="34" charset="-79"/>
                <a:cs typeface="Varela Round" panose="00000500000000000000"/>
              </a:rPr>
            </a:br>
            <a:r>
              <a:rPr lang="he-IL" b="1" dirty="0">
                <a:latin typeface="David" panose="020E0502060401010101" pitchFamily="34" charset="-79"/>
                <a:cs typeface="Varela Round" panose="00000500000000000000"/>
              </a:rPr>
              <a:t>                                     </a:t>
            </a:r>
            <a:r>
              <a:rPr lang="he-IL" b="1" dirty="0">
                <a:solidFill>
                  <a:srgbClr val="00B0F0"/>
                </a:solidFill>
                <a:latin typeface="David" panose="020E0502060401010101" pitchFamily="34" charset="-79"/>
                <a:cs typeface="Varela Round" panose="00000500000000000000"/>
              </a:rPr>
              <a:t>מנהיגות</a:t>
            </a:r>
            <a:endParaRPr lang="he-IL" dirty="0">
              <a:cs typeface="Varela Round" panose="00000500000000000000"/>
            </a:endParaRPr>
          </a:p>
        </p:txBody>
      </p:sp>
      <p:sp>
        <p:nvSpPr>
          <p:cNvPr id="4" name="מלבן 3">
            <a:extLst>
              <a:ext uri="{FF2B5EF4-FFF2-40B4-BE49-F238E27FC236}">
                <a16:creationId xmlns:a16="http://schemas.microsoft.com/office/drawing/2014/main" id="{62DFFEEA-B65D-46AC-B9B5-6622C0FDB726}"/>
              </a:ext>
            </a:extLst>
          </p:cNvPr>
          <p:cNvSpPr/>
          <p:nvPr/>
        </p:nvSpPr>
        <p:spPr>
          <a:xfrm>
            <a:off x="161147" y="964351"/>
            <a:ext cx="10119195" cy="646331"/>
          </a:xfrm>
          <a:prstGeom prst="rect">
            <a:avLst/>
          </a:prstGeom>
        </p:spPr>
        <p:txBody>
          <a:bodyPr wrap="square">
            <a:spAutoFit/>
          </a:bodyPr>
          <a:lstStyle/>
          <a:p>
            <a:endParaRPr lang="he-IL" dirty="0">
              <a:cs typeface="Varela Round" panose="00000500000000000000"/>
            </a:endParaRPr>
          </a:p>
          <a:p>
            <a:endParaRPr lang="he-IL" dirty="0">
              <a:solidFill>
                <a:schemeClr val="accent6">
                  <a:lumMod val="75000"/>
                </a:schemeClr>
              </a:solidFill>
              <a:latin typeface="David" panose="020E0502060401010101" pitchFamily="34" charset="-79"/>
              <a:cs typeface="Varela Round" panose="00000500000000000000"/>
            </a:endParaRPr>
          </a:p>
        </p:txBody>
      </p:sp>
      <p:sp>
        <p:nvSpPr>
          <p:cNvPr id="20" name="מציין מיקום של תמונה 19">
            <a:extLst>
              <a:ext uri="{FF2B5EF4-FFF2-40B4-BE49-F238E27FC236}">
                <a16:creationId xmlns:a16="http://schemas.microsoft.com/office/drawing/2014/main" id="{B58E30E9-6583-4B04-AA61-E51954A6C539}"/>
              </a:ext>
            </a:extLst>
          </p:cNvPr>
          <p:cNvSpPr>
            <a:spLocks noGrp="1"/>
          </p:cNvSpPr>
          <p:nvPr>
            <p:ph type="pic" idx="1"/>
          </p:nvPr>
        </p:nvSpPr>
        <p:spPr>
          <a:xfrm flipH="1">
            <a:off x="-45867" y="807868"/>
            <a:ext cx="78418" cy="3844031"/>
          </a:xfrm>
        </p:spPr>
      </p:sp>
      <p:sp>
        <p:nvSpPr>
          <p:cNvPr id="2" name="מלבן 1">
            <a:extLst>
              <a:ext uri="{FF2B5EF4-FFF2-40B4-BE49-F238E27FC236}">
                <a16:creationId xmlns:a16="http://schemas.microsoft.com/office/drawing/2014/main" id="{30617E69-03F6-42DB-9C99-5DCA19DCF2DB}"/>
              </a:ext>
            </a:extLst>
          </p:cNvPr>
          <p:cNvSpPr/>
          <p:nvPr/>
        </p:nvSpPr>
        <p:spPr>
          <a:xfrm>
            <a:off x="7180943" y="627229"/>
            <a:ext cx="4075162" cy="923330"/>
          </a:xfrm>
          <a:prstGeom prst="rect">
            <a:avLst/>
          </a:prstGeom>
        </p:spPr>
        <p:txBody>
          <a:bodyPr wrap="square">
            <a:spAutoFit/>
          </a:bodyPr>
          <a:lstStyle/>
          <a:p>
            <a:pPr marL="96848"/>
            <a:r>
              <a:rPr lang="he-IL" b="1" dirty="0">
                <a:solidFill>
                  <a:srgbClr val="00B0F0"/>
                </a:solidFill>
                <a:latin typeface="David" panose="020E0502060401010101" pitchFamily="34" charset="-79"/>
                <a:cs typeface="Varela Round" panose="00000500000000000000"/>
              </a:rPr>
              <a:t>נדרש מנהיג ומנהל לניהול מלחמת עולם הקורונה ברמה הלאומית ובמגזר הפרטי!</a:t>
            </a:r>
          </a:p>
        </p:txBody>
      </p:sp>
      <p:sp>
        <p:nvSpPr>
          <p:cNvPr id="23" name="מציין מיקום תוכן 5">
            <a:extLst>
              <a:ext uri="{FF2B5EF4-FFF2-40B4-BE49-F238E27FC236}">
                <a16:creationId xmlns:a16="http://schemas.microsoft.com/office/drawing/2014/main" id="{5F922D04-C3D2-4BE9-910D-659AB717989E}"/>
              </a:ext>
            </a:extLst>
          </p:cNvPr>
          <p:cNvSpPr txBox="1">
            <a:spLocks/>
          </p:cNvSpPr>
          <p:nvPr/>
        </p:nvSpPr>
        <p:spPr>
          <a:xfrm>
            <a:off x="210402" y="0"/>
            <a:ext cx="4800657" cy="7021285"/>
          </a:xfrm>
          <a:prstGeom prst="flowChartTerminator">
            <a:avLst/>
          </a:prstGeom>
          <a:solidFill>
            <a:srgbClr val="92D050"/>
          </a:solidFill>
          <a:ln w="25400" cap="flat" cmpd="sng" algn="ctr">
            <a:noFill/>
            <a:prstDash val="solid"/>
          </a:ln>
          <a:effectLst/>
        </p:spPr>
        <p:txBody>
          <a:bodyPr rtlCol="1" anchor="ctr">
            <a:normAutofit lnSpcReduction="10000"/>
          </a:bodyPr>
          <a:lstStyle>
            <a:lvl1pPr marL="342934" indent="-342934" algn="r" defTabSz="914491" rtl="1" eaLnBrk="1" latinLnBrk="0" hangingPunct="1">
              <a:spcBef>
                <a:spcPct val="20000"/>
              </a:spcBef>
              <a:buFont typeface="Arial" pitchFamily="34" charset="0"/>
              <a:buChar char="•"/>
              <a:defRPr sz="3200" kern="1200">
                <a:solidFill>
                  <a:schemeClr val="lt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lt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lt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lt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lt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lt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lt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lt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96848" indent="0">
              <a:buFont typeface="Arial" pitchFamily="34" charset="0"/>
              <a:buNone/>
              <a:defRPr/>
            </a:pPr>
            <a:endParaRPr lang="he-IL" sz="2400" b="1" dirty="0">
              <a:solidFill>
                <a:srgbClr val="FF0000"/>
              </a:solidFill>
              <a:latin typeface="Varela Round" panose="00000500000000000000" pitchFamily="2" charset="-79"/>
              <a:cs typeface="Varela Round" panose="00000500000000000000" pitchFamily="2" charset="-79"/>
            </a:endParaRPr>
          </a:p>
          <a:p>
            <a:pPr marL="96848" indent="0">
              <a:buFont typeface="Arial" pitchFamily="34" charset="0"/>
              <a:buNone/>
              <a:defRPr/>
            </a:pPr>
            <a:r>
              <a:rPr lang="he-IL" sz="2400" b="1" dirty="0">
                <a:solidFill>
                  <a:schemeClr val="accent2">
                    <a:lumMod val="75000"/>
                  </a:schemeClr>
                </a:solidFill>
                <a:latin typeface="Varela Round" panose="00000500000000000000" pitchFamily="2" charset="-79"/>
                <a:cs typeface="Varela Round" panose="00000500000000000000" pitchFamily="2" charset="-79"/>
              </a:rPr>
              <a:t>המנהיג </a:t>
            </a:r>
            <a:r>
              <a:rPr lang="he-IL" sz="1800" b="1" dirty="0">
                <a:solidFill>
                  <a:schemeClr val="accent2">
                    <a:lumMod val="75000"/>
                  </a:schemeClr>
                </a:solidFill>
                <a:latin typeface="Varela Round" panose="00000500000000000000" pitchFamily="2" charset="-79"/>
                <a:cs typeface="Varela Round" panose="00000500000000000000" pitchFamily="2" charset="-79"/>
              </a:rPr>
              <a:t>מתמקד במטרה אחת: להוביל את הדרך כדי לנצח את הנגיף. המטרה הכוללת של מנהיג היא לממש את מטרות הארגון בעזרת המונהגים. הוא מעוניין בהצלחת המונהגים. כיום הוא מעורר חדשנות: פיתוח אפליקציות, בדיקות קורונה ב- </a:t>
            </a:r>
            <a:r>
              <a:rPr lang="en-US" sz="1800" b="1" dirty="0">
                <a:solidFill>
                  <a:schemeClr val="accent2">
                    <a:lumMod val="75000"/>
                  </a:schemeClr>
                </a:solidFill>
                <a:latin typeface="Varela Round" panose="00000500000000000000" pitchFamily="2" charset="-79"/>
                <a:cs typeface="Varela Round" panose="00000500000000000000" pitchFamily="2" charset="-79"/>
              </a:rPr>
              <a:t>DRIVE</a:t>
            </a:r>
            <a:r>
              <a:rPr lang="he-IL" sz="1800" b="1" dirty="0">
                <a:solidFill>
                  <a:schemeClr val="accent2">
                    <a:lumMod val="75000"/>
                  </a:schemeClr>
                </a:solidFill>
                <a:latin typeface="Varela Round" panose="00000500000000000000" pitchFamily="2" charset="-79"/>
                <a:cs typeface="Varela Round" panose="00000500000000000000" pitchFamily="2" charset="-79"/>
              </a:rPr>
              <a:t>. </a:t>
            </a:r>
          </a:p>
          <a:p>
            <a:pPr marL="96848" indent="0">
              <a:buFont typeface="Arial" pitchFamily="34" charset="0"/>
              <a:buNone/>
              <a:defRPr/>
            </a:pPr>
            <a:r>
              <a:rPr lang="he-IL" sz="1800" b="1" dirty="0">
                <a:solidFill>
                  <a:schemeClr val="accent2">
                    <a:lumMod val="75000"/>
                  </a:schemeClr>
                </a:solidFill>
                <a:latin typeface="Varela Round" panose="00000500000000000000" pitchFamily="2" charset="-79"/>
                <a:cs typeface="Varela Round" panose="00000500000000000000" pitchFamily="2" charset="-79"/>
              </a:rPr>
              <a:t>ואנחנו "נעשה ונשמע".</a:t>
            </a:r>
          </a:p>
          <a:p>
            <a:pPr marL="96848" indent="0">
              <a:buFont typeface="Arial" pitchFamily="34" charset="0"/>
              <a:buNone/>
              <a:defRPr/>
            </a:pPr>
            <a:endParaRPr lang="he-IL" sz="1800" b="1" dirty="0">
              <a:solidFill>
                <a:srgbClr val="FF0000"/>
              </a:solidFill>
              <a:latin typeface="Varela Round" panose="00000500000000000000" pitchFamily="2" charset="-79"/>
              <a:cs typeface="Varela Round" panose="00000500000000000000" pitchFamily="2" charset="-79"/>
            </a:endParaRPr>
          </a:p>
          <a:p>
            <a:pPr marL="96848" indent="0">
              <a:buFont typeface="Arial" pitchFamily="34" charset="0"/>
              <a:buNone/>
              <a:defRPr/>
            </a:pPr>
            <a:r>
              <a:rPr lang="he-IL" sz="2400" b="1" dirty="0">
                <a:solidFill>
                  <a:srgbClr val="ED7D31">
                    <a:lumMod val="50000"/>
                  </a:srgbClr>
                </a:solidFill>
                <a:latin typeface="Varela Round" panose="00000500000000000000" pitchFamily="2" charset="-79"/>
                <a:cs typeface="Varela Round" panose="00000500000000000000" pitchFamily="2" charset="-79"/>
              </a:rPr>
              <a:t>מנהל </a:t>
            </a:r>
            <a:r>
              <a:rPr lang="he-IL" sz="1800" b="1" dirty="0">
                <a:solidFill>
                  <a:srgbClr val="ED7D31">
                    <a:lumMod val="50000"/>
                  </a:srgbClr>
                </a:solidFill>
                <a:latin typeface="Varela Round" panose="00000500000000000000" pitchFamily="2" charset="-79"/>
                <a:cs typeface="Varela Round" panose="00000500000000000000" pitchFamily="2" charset="-79"/>
              </a:rPr>
              <a:t>הוא בעל חובות ואחריות</a:t>
            </a:r>
            <a:r>
              <a:rPr lang="he-IL" sz="1800" b="1" dirty="0">
                <a:solidFill>
                  <a:srgbClr val="C00000"/>
                </a:solidFill>
                <a:latin typeface="Varela Round" panose="00000500000000000000" pitchFamily="2" charset="-79"/>
                <a:cs typeface="Varela Round" panose="00000500000000000000" pitchFamily="2" charset="-79"/>
              </a:rPr>
              <a:t> </a:t>
            </a:r>
            <a:r>
              <a:rPr lang="he-IL" sz="1800" b="1" dirty="0">
                <a:solidFill>
                  <a:srgbClr val="ED7D31">
                    <a:lumMod val="50000"/>
                  </a:srgbClr>
                </a:solidFill>
                <a:latin typeface="Varela Round" panose="00000500000000000000" pitchFamily="2" charset="-79"/>
                <a:cs typeface="Varela Round" panose="00000500000000000000" pitchFamily="2" charset="-79"/>
              </a:rPr>
              <a:t>שהוגדרו לו, מתמקד בדרך למטרה כדי לבצע פעולות של תכנון, ארגון, הנהגה ובקרה.</a:t>
            </a:r>
          </a:p>
          <a:p>
            <a:pPr marL="96848" indent="0">
              <a:buFont typeface="Arial" pitchFamily="34" charset="0"/>
              <a:buNone/>
              <a:defRPr/>
            </a:pPr>
            <a:r>
              <a:rPr lang="he-IL" sz="1800" b="1" dirty="0">
                <a:solidFill>
                  <a:srgbClr val="ED7D31">
                    <a:lumMod val="50000"/>
                  </a:srgbClr>
                </a:solidFill>
                <a:latin typeface="Varela Round" panose="00000500000000000000" pitchFamily="2" charset="-79"/>
                <a:cs typeface="Varela Round" panose="00000500000000000000" pitchFamily="2" charset="-79"/>
              </a:rPr>
              <a:t>"ירכז חמישה זירות לאומיות: הזירה הרפואית, הכלכלית חברתית, תפעול ולוגיסטיקה, הסברה והיערכות ל"יום שאחרי"</a:t>
            </a:r>
            <a:endParaRPr lang="he-IL" sz="2400" b="1" dirty="0">
              <a:solidFill>
                <a:srgbClr val="ED7D31">
                  <a:lumMod val="50000"/>
                </a:srgbClr>
              </a:solidFill>
              <a:latin typeface="Varela Round" panose="00000500000000000000" pitchFamily="2" charset="-79"/>
              <a:cs typeface="Varela Round" panose="00000500000000000000" pitchFamily="2" charset="-79"/>
            </a:endParaRPr>
          </a:p>
          <a:p>
            <a:pPr marL="96848" indent="0">
              <a:buFont typeface="Arial" pitchFamily="34" charset="0"/>
              <a:buNone/>
              <a:defRPr/>
            </a:pPr>
            <a:endParaRPr lang="he-IL" sz="3600" b="1" dirty="0">
              <a:solidFill>
                <a:prstClr val="white"/>
              </a:solidFill>
              <a:latin typeface="Varela Round" panose="00000500000000000000" pitchFamily="2" charset="-79"/>
              <a:cs typeface="Varela Round" panose="00000500000000000000" pitchFamily="2" charset="-79"/>
            </a:endParaRPr>
          </a:p>
        </p:txBody>
      </p:sp>
      <p:pic>
        <p:nvPicPr>
          <p:cNvPr id="24" name="תמונה 23" descr="עיריית באר-שבע | העמוד הרשמי - Publicaciones | Facebook">
            <a:extLst>
              <a:ext uri="{FF2B5EF4-FFF2-40B4-BE49-F238E27FC236}">
                <a16:creationId xmlns:a16="http://schemas.microsoft.com/office/drawing/2014/main" id="{05EEF20C-CA0A-4104-9C78-9B2A1C7B4E9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84767" y="228392"/>
            <a:ext cx="1712197" cy="732190"/>
          </a:xfrm>
          <a:prstGeom prst="rect">
            <a:avLst/>
          </a:prstGeom>
          <a:noFill/>
          <a:ln>
            <a:noFill/>
          </a:ln>
        </p:spPr>
      </p:pic>
      <p:pic>
        <p:nvPicPr>
          <p:cNvPr id="25" name="תמונה 24" descr="הקורונה: הנחיות ועדכונים">
            <a:extLst>
              <a:ext uri="{FF2B5EF4-FFF2-40B4-BE49-F238E27FC236}">
                <a16:creationId xmlns:a16="http://schemas.microsoft.com/office/drawing/2014/main" id="{2075E755-49A0-4E0E-A17A-5757E3E9681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9457" y="5798963"/>
            <a:ext cx="1628775" cy="826876"/>
          </a:xfrm>
          <a:prstGeom prst="rect">
            <a:avLst/>
          </a:prstGeom>
          <a:noFill/>
          <a:ln>
            <a:noFill/>
          </a:ln>
        </p:spPr>
      </p:pic>
    </p:spTree>
    <p:extLst>
      <p:ext uri="{BB962C8B-B14F-4D97-AF65-F5344CB8AC3E}">
        <p14:creationId xmlns:p14="http://schemas.microsoft.com/office/powerpoint/2010/main" val="1589743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89D38085-4217-4518-A3B8-3ACE6B7388A3}"/>
              </a:ext>
            </a:extLst>
          </p:cNvPr>
          <p:cNvSpPr/>
          <p:nvPr/>
        </p:nvSpPr>
        <p:spPr>
          <a:xfrm rot="10800000" flipV="1">
            <a:off x="2032986" y="-100033"/>
            <a:ext cx="10076156" cy="1077218"/>
          </a:xfrm>
          <a:prstGeom prst="rect">
            <a:avLst/>
          </a:prstGeom>
        </p:spPr>
        <p:txBody>
          <a:bodyPr wrap="square">
            <a:spAutoFit/>
          </a:bodyPr>
          <a:lstStyle/>
          <a:p>
            <a:r>
              <a:rPr lang="he-IL" sz="3200" b="1" dirty="0">
                <a:latin typeface="David" panose="020E0502060401010101" pitchFamily="34" charset="-79"/>
                <a:cs typeface="Varela Round" panose="00000500000000000000"/>
              </a:rPr>
              <a:t>מנהל וכלכלה בצל הקורונה</a:t>
            </a:r>
            <a:br>
              <a:rPr lang="he-IL" sz="3200" b="1" dirty="0">
                <a:latin typeface="David" panose="020E0502060401010101" pitchFamily="34" charset="-79"/>
                <a:cs typeface="Varela Round" panose="00000500000000000000"/>
              </a:rPr>
            </a:br>
            <a:r>
              <a:rPr lang="he-IL" sz="3200" b="1" dirty="0">
                <a:latin typeface="David" panose="020E0502060401010101" pitchFamily="34" charset="-79"/>
                <a:cs typeface="Varela Round" panose="00000500000000000000"/>
              </a:rPr>
              <a:t>                                     </a:t>
            </a:r>
            <a:r>
              <a:rPr lang="he-IL" sz="3200" b="1" dirty="0">
                <a:solidFill>
                  <a:srgbClr val="00B0F0"/>
                </a:solidFill>
                <a:latin typeface="David" panose="020E0502060401010101" pitchFamily="34" charset="-79"/>
                <a:cs typeface="Varela Round" panose="00000500000000000000"/>
              </a:rPr>
              <a:t>מנהיגות: </a:t>
            </a:r>
            <a:r>
              <a:rPr lang="he-IL" sz="3200" dirty="0">
                <a:solidFill>
                  <a:srgbClr val="00B0F0"/>
                </a:solidFill>
                <a:latin typeface="David" panose="020E0502060401010101" pitchFamily="34" charset="-79"/>
                <a:cs typeface="Varela Round" panose="00000500000000000000"/>
              </a:rPr>
              <a:t>סגנונות מנהיגות</a:t>
            </a:r>
            <a:endParaRPr lang="he-IL" sz="3200" dirty="0">
              <a:cs typeface="Varela Round" panose="00000500000000000000"/>
            </a:endParaRPr>
          </a:p>
        </p:txBody>
      </p:sp>
      <p:sp>
        <p:nvSpPr>
          <p:cNvPr id="5" name="מלבן: פינות מעוגלות 4">
            <a:extLst>
              <a:ext uri="{FF2B5EF4-FFF2-40B4-BE49-F238E27FC236}">
                <a16:creationId xmlns:a16="http://schemas.microsoft.com/office/drawing/2014/main" id="{DDC31902-D4D5-4FA1-B5DF-D01610556291}"/>
              </a:ext>
            </a:extLst>
          </p:cNvPr>
          <p:cNvSpPr/>
          <p:nvPr/>
        </p:nvSpPr>
        <p:spPr>
          <a:xfrm>
            <a:off x="8362764" y="2235568"/>
            <a:ext cx="1642369" cy="8256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סגנונות מנהיגות</a:t>
            </a:r>
          </a:p>
        </p:txBody>
      </p:sp>
      <p:sp>
        <p:nvSpPr>
          <p:cNvPr id="6" name="מלבן: פינות מעוגלות 5">
            <a:extLst>
              <a:ext uri="{FF2B5EF4-FFF2-40B4-BE49-F238E27FC236}">
                <a16:creationId xmlns:a16="http://schemas.microsoft.com/office/drawing/2014/main" id="{6A9C3474-D872-4A28-AF48-059B50494890}"/>
              </a:ext>
            </a:extLst>
          </p:cNvPr>
          <p:cNvSpPr/>
          <p:nvPr/>
        </p:nvSpPr>
        <p:spPr>
          <a:xfrm>
            <a:off x="9425124" y="1482781"/>
            <a:ext cx="1103791" cy="4479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B0F0"/>
                </a:solidFill>
                <a:latin typeface="David" panose="020E0502060401010101" pitchFamily="34" charset="-79"/>
                <a:cs typeface="Varela Round" panose="00000500000000000000"/>
              </a:rPr>
              <a:t>סמכותית</a:t>
            </a:r>
            <a:endParaRPr lang="he-IL" dirty="0">
              <a:ln w="0"/>
              <a:solidFill>
                <a:schemeClr val="tx1"/>
              </a:solidFill>
              <a:effectLst>
                <a:outerShdw blurRad="38100" dist="19050" dir="2700000" algn="tl" rotWithShape="0">
                  <a:schemeClr val="dk1">
                    <a:alpha val="40000"/>
                  </a:schemeClr>
                </a:outerShdw>
              </a:effectLst>
              <a:cs typeface="Varela Round" panose="00000500000000000000"/>
            </a:endParaRPr>
          </a:p>
        </p:txBody>
      </p:sp>
      <p:sp>
        <p:nvSpPr>
          <p:cNvPr id="7" name="מלבן: פינות מעוגלות 6">
            <a:extLst>
              <a:ext uri="{FF2B5EF4-FFF2-40B4-BE49-F238E27FC236}">
                <a16:creationId xmlns:a16="http://schemas.microsoft.com/office/drawing/2014/main" id="{A3FC1AB8-BD57-428C-B173-49B6FB50E345}"/>
              </a:ext>
            </a:extLst>
          </p:cNvPr>
          <p:cNvSpPr/>
          <p:nvPr/>
        </p:nvSpPr>
        <p:spPr>
          <a:xfrm rot="10800000" flipV="1">
            <a:off x="10684276" y="1930686"/>
            <a:ext cx="1322194" cy="4862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B0F0"/>
                </a:solidFill>
                <a:latin typeface="David" panose="020E0502060401010101" pitchFamily="34" charset="-79"/>
                <a:cs typeface="Varela Round" panose="00000500000000000000"/>
              </a:rPr>
              <a:t>דמוקרטית</a:t>
            </a:r>
            <a:endParaRPr lang="he-IL" dirty="0">
              <a:ln w="0"/>
              <a:solidFill>
                <a:schemeClr val="tx1"/>
              </a:solidFill>
              <a:effectLst>
                <a:outerShdw blurRad="38100" dist="19050" dir="2700000" algn="tl" rotWithShape="0">
                  <a:schemeClr val="dk1">
                    <a:alpha val="40000"/>
                  </a:schemeClr>
                </a:outerShdw>
              </a:effectLst>
              <a:cs typeface="Varela Round" panose="00000500000000000000"/>
            </a:endParaRPr>
          </a:p>
        </p:txBody>
      </p:sp>
      <p:sp>
        <p:nvSpPr>
          <p:cNvPr id="8" name="מלבן: פינות מעוגלות 7">
            <a:extLst>
              <a:ext uri="{FF2B5EF4-FFF2-40B4-BE49-F238E27FC236}">
                <a16:creationId xmlns:a16="http://schemas.microsoft.com/office/drawing/2014/main" id="{1C431618-0F75-4F1E-A268-EC36D4FC706B}"/>
              </a:ext>
            </a:extLst>
          </p:cNvPr>
          <p:cNvSpPr/>
          <p:nvPr/>
        </p:nvSpPr>
        <p:spPr>
          <a:xfrm>
            <a:off x="10722745" y="2618549"/>
            <a:ext cx="1167413" cy="3849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B0F0"/>
                </a:solidFill>
                <a:latin typeface="David" panose="020E0502060401010101" pitchFamily="34" charset="-79"/>
                <a:cs typeface="Varela Round" panose="00000500000000000000"/>
              </a:rPr>
              <a:t>נמנעת</a:t>
            </a:r>
            <a:endParaRPr lang="he-IL" dirty="0">
              <a:ln w="0"/>
              <a:solidFill>
                <a:schemeClr val="tx1"/>
              </a:solidFill>
              <a:effectLst>
                <a:outerShdw blurRad="38100" dist="19050" dir="2700000" algn="tl" rotWithShape="0">
                  <a:schemeClr val="dk1">
                    <a:alpha val="40000"/>
                  </a:schemeClr>
                </a:outerShdw>
              </a:effectLst>
              <a:cs typeface="Varela Round" panose="00000500000000000000"/>
            </a:endParaRPr>
          </a:p>
        </p:txBody>
      </p:sp>
      <p:sp>
        <p:nvSpPr>
          <p:cNvPr id="9" name="מלבן: פינות מעוגלות 8">
            <a:extLst>
              <a:ext uri="{FF2B5EF4-FFF2-40B4-BE49-F238E27FC236}">
                <a16:creationId xmlns:a16="http://schemas.microsoft.com/office/drawing/2014/main" id="{E8EF8005-1BD6-4137-9B5B-9521E7211797}"/>
              </a:ext>
            </a:extLst>
          </p:cNvPr>
          <p:cNvSpPr/>
          <p:nvPr/>
        </p:nvSpPr>
        <p:spPr>
          <a:xfrm>
            <a:off x="9425123" y="3311371"/>
            <a:ext cx="1103791" cy="3849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B0F0"/>
                </a:solidFill>
                <a:latin typeface="David" panose="020E0502060401010101" pitchFamily="34" charset="-79"/>
                <a:cs typeface="Varela Round" panose="00000500000000000000"/>
              </a:rPr>
              <a:t>מתגמלת</a:t>
            </a:r>
            <a:endParaRPr lang="he-IL" dirty="0">
              <a:ln w="0"/>
              <a:solidFill>
                <a:schemeClr val="tx1"/>
              </a:solidFill>
              <a:effectLst>
                <a:outerShdw blurRad="38100" dist="19050" dir="2700000" algn="tl" rotWithShape="0">
                  <a:schemeClr val="dk1">
                    <a:alpha val="40000"/>
                  </a:schemeClr>
                </a:outerShdw>
              </a:effectLst>
              <a:cs typeface="Varela Round" panose="00000500000000000000"/>
            </a:endParaRPr>
          </a:p>
        </p:txBody>
      </p:sp>
      <p:sp>
        <p:nvSpPr>
          <p:cNvPr id="10" name="מלבן: פינות מעוגלות 9">
            <a:extLst>
              <a:ext uri="{FF2B5EF4-FFF2-40B4-BE49-F238E27FC236}">
                <a16:creationId xmlns:a16="http://schemas.microsoft.com/office/drawing/2014/main" id="{D96AE529-26A5-421E-827A-11286FED60D8}"/>
              </a:ext>
            </a:extLst>
          </p:cNvPr>
          <p:cNvSpPr/>
          <p:nvPr/>
        </p:nvSpPr>
        <p:spPr>
          <a:xfrm>
            <a:off x="10724226" y="3218045"/>
            <a:ext cx="1180730" cy="4040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00B0F0"/>
                </a:solidFill>
                <a:latin typeface="David" panose="020E0502060401010101" pitchFamily="34" charset="-79"/>
                <a:cs typeface="Varela Round" panose="00000500000000000000"/>
              </a:rPr>
              <a:t>מעצבת</a:t>
            </a:r>
            <a:endParaRPr lang="he-IL" dirty="0">
              <a:ln w="0"/>
              <a:solidFill>
                <a:schemeClr val="tx1"/>
              </a:solidFill>
              <a:effectLst>
                <a:outerShdw blurRad="38100" dist="19050" dir="2700000" algn="tl" rotWithShape="0">
                  <a:schemeClr val="dk1">
                    <a:alpha val="40000"/>
                  </a:schemeClr>
                </a:outerShdw>
              </a:effectLst>
              <a:cs typeface="Varela Round" panose="00000500000000000000"/>
            </a:endParaRPr>
          </a:p>
        </p:txBody>
      </p:sp>
      <p:cxnSp>
        <p:nvCxnSpPr>
          <p:cNvPr id="12" name="מחבר חץ ישר 11">
            <a:extLst>
              <a:ext uri="{FF2B5EF4-FFF2-40B4-BE49-F238E27FC236}">
                <a16:creationId xmlns:a16="http://schemas.microsoft.com/office/drawing/2014/main" id="{E414D54A-5D16-4AF2-BBCD-2AB64AB09D6C}"/>
              </a:ext>
            </a:extLst>
          </p:cNvPr>
          <p:cNvCxnSpPr>
            <a:cxnSpLocks/>
          </p:cNvCxnSpPr>
          <p:nvPr/>
        </p:nvCxnSpPr>
        <p:spPr>
          <a:xfrm flipV="1">
            <a:off x="10014012" y="1930686"/>
            <a:ext cx="230819" cy="590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מחבר חץ ישר 14">
            <a:extLst>
              <a:ext uri="{FF2B5EF4-FFF2-40B4-BE49-F238E27FC236}">
                <a16:creationId xmlns:a16="http://schemas.microsoft.com/office/drawing/2014/main" id="{24AE7018-8F9F-4D9E-A992-82811494B71D}"/>
              </a:ext>
            </a:extLst>
          </p:cNvPr>
          <p:cNvCxnSpPr>
            <a:cxnSpLocks/>
            <a:endCxn id="7" idx="3"/>
          </p:cNvCxnSpPr>
          <p:nvPr/>
        </p:nvCxnSpPr>
        <p:spPr>
          <a:xfrm flipV="1">
            <a:off x="10014012" y="2173816"/>
            <a:ext cx="670264" cy="357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מחבר חץ ישר 17">
            <a:extLst>
              <a:ext uri="{FF2B5EF4-FFF2-40B4-BE49-F238E27FC236}">
                <a16:creationId xmlns:a16="http://schemas.microsoft.com/office/drawing/2014/main" id="{B2806BAD-A60A-4A7D-BF23-F1072C33020F}"/>
              </a:ext>
            </a:extLst>
          </p:cNvPr>
          <p:cNvCxnSpPr>
            <a:cxnSpLocks/>
            <a:endCxn id="8" idx="1"/>
          </p:cNvCxnSpPr>
          <p:nvPr/>
        </p:nvCxnSpPr>
        <p:spPr>
          <a:xfrm>
            <a:off x="10014012" y="2521259"/>
            <a:ext cx="708733" cy="289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מחבר חץ ישר 21">
            <a:extLst>
              <a:ext uri="{FF2B5EF4-FFF2-40B4-BE49-F238E27FC236}">
                <a16:creationId xmlns:a16="http://schemas.microsoft.com/office/drawing/2014/main" id="{96312D2C-DEFC-42C8-AB63-BE3E459D04A7}"/>
              </a:ext>
            </a:extLst>
          </p:cNvPr>
          <p:cNvCxnSpPr>
            <a:cxnSpLocks/>
          </p:cNvCxnSpPr>
          <p:nvPr/>
        </p:nvCxnSpPr>
        <p:spPr>
          <a:xfrm>
            <a:off x="10014012" y="2530990"/>
            <a:ext cx="816745" cy="687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מחבר חץ ישר 24">
            <a:extLst>
              <a:ext uri="{FF2B5EF4-FFF2-40B4-BE49-F238E27FC236}">
                <a16:creationId xmlns:a16="http://schemas.microsoft.com/office/drawing/2014/main" id="{35856F5B-2528-4FAF-8C89-041E9AA351CD}"/>
              </a:ext>
            </a:extLst>
          </p:cNvPr>
          <p:cNvCxnSpPr>
            <a:cxnSpLocks/>
          </p:cNvCxnSpPr>
          <p:nvPr/>
        </p:nvCxnSpPr>
        <p:spPr>
          <a:xfrm>
            <a:off x="10014012" y="2521258"/>
            <a:ext cx="230819" cy="790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מלבן: פינות מעוגלות 28">
            <a:extLst>
              <a:ext uri="{FF2B5EF4-FFF2-40B4-BE49-F238E27FC236}">
                <a16:creationId xmlns:a16="http://schemas.microsoft.com/office/drawing/2014/main" id="{9D63967C-25AB-4595-9D0B-9B224D79030D}"/>
              </a:ext>
            </a:extLst>
          </p:cNvPr>
          <p:cNvSpPr/>
          <p:nvPr/>
        </p:nvSpPr>
        <p:spPr>
          <a:xfrm>
            <a:off x="4545367" y="1103791"/>
            <a:ext cx="3604333" cy="25478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C00000"/>
                </a:solidFill>
                <a:latin typeface="David" panose="020E0502060401010101" pitchFamily="34" charset="-79"/>
                <a:cs typeface="Varela Round" panose="00000500000000000000"/>
              </a:rPr>
              <a:t>מהי המנהיגות הנדרשת </a:t>
            </a:r>
            <a:r>
              <a:rPr lang="he-IL" b="1" i="1" u="sng" dirty="0">
                <a:solidFill>
                  <a:srgbClr val="C00000"/>
                </a:solidFill>
                <a:latin typeface="David" panose="020E0502060401010101" pitchFamily="34" charset="-79"/>
                <a:cs typeface="Varela Round" panose="00000500000000000000"/>
              </a:rPr>
              <a:t>במגזר הפרטי </a:t>
            </a:r>
            <a:r>
              <a:rPr lang="he-IL" b="1" dirty="0">
                <a:solidFill>
                  <a:srgbClr val="C00000"/>
                </a:solidFill>
                <a:latin typeface="David" panose="020E0502060401010101" pitchFamily="34" charset="-79"/>
                <a:cs typeface="Varela Round" panose="00000500000000000000"/>
              </a:rPr>
              <a:t>?</a:t>
            </a:r>
          </a:p>
          <a:p>
            <a:endParaRPr lang="he-IL" b="1" dirty="0">
              <a:solidFill>
                <a:srgbClr val="C00000"/>
              </a:solidFill>
              <a:latin typeface="David" panose="020E0502060401010101" pitchFamily="34" charset="-79"/>
              <a:cs typeface="Varela Round" panose="00000500000000000000"/>
            </a:endParaRPr>
          </a:p>
          <a:p>
            <a:endParaRPr lang="he-IL" b="1" dirty="0">
              <a:solidFill>
                <a:srgbClr val="C00000"/>
              </a:solidFill>
              <a:latin typeface="David" panose="020E0502060401010101" pitchFamily="34" charset="-79"/>
              <a:cs typeface="Varela Round" panose="00000500000000000000"/>
            </a:endParaRPr>
          </a:p>
          <a:p>
            <a:endParaRPr lang="he-IL" sz="1600" dirty="0">
              <a:solidFill>
                <a:srgbClr val="C00000"/>
              </a:solidFill>
              <a:latin typeface="David" panose="020E0502060401010101" pitchFamily="34" charset="-79"/>
              <a:cs typeface="Varela Round" panose="00000500000000000000"/>
            </a:endParaRPr>
          </a:p>
          <a:p>
            <a:endParaRPr lang="he-IL" sz="1600" dirty="0">
              <a:solidFill>
                <a:srgbClr val="C00000"/>
              </a:solidFill>
              <a:latin typeface="David" panose="020E0502060401010101" pitchFamily="34" charset="-79"/>
              <a:cs typeface="Varela Round" panose="00000500000000000000"/>
            </a:endParaRPr>
          </a:p>
          <a:p>
            <a:endParaRPr lang="he-IL" sz="1400" dirty="0">
              <a:solidFill>
                <a:srgbClr val="C00000"/>
              </a:solidFill>
              <a:latin typeface="David" panose="020E0502060401010101" pitchFamily="34" charset="-79"/>
              <a:cs typeface="Varela Round" panose="00000500000000000000"/>
            </a:endParaRPr>
          </a:p>
          <a:p>
            <a:endParaRPr lang="he-IL" b="1" dirty="0">
              <a:solidFill>
                <a:srgbClr val="C00000"/>
              </a:solidFill>
              <a:latin typeface="David" panose="020E0502060401010101" pitchFamily="34" charset="-79"/>
              <a:cs typeface="Varela Round" panose="00000500000000000000"/>
            </a:endParaRPr>
          </a:p>
        </p:txBody>
      </p:sp>
      <p:sp>
        <p:nvSpPr>
          <p:cNvPr id="30" name="מלבן: פינות מעוגלות 29">
            <a:extLst>
              <a:ext uri="{FF2B5EF4-FFF2-40B4-BE49-F238E27FC236}">
                <a16:creationId xmlns:a16="http://schemas.microsoft.com/office/drawing/2014/main" id="{00CCC54A-F026-42B7-A028-85685D340EE0}"/>
              </a:ext>
            </a:extLst>
          </p:cNvPr>
          <p:cNvSpPr/>
          <p:nvPr/>
        </p:nvSpPr>
        <p:spPr>
          <a:xfrm>
            <a:off x="106531" y="4092606"/>
            <a:ext cx="3941685" cy="26277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b="1" dirty="0">
              <a:solidFill>
                <a:srgbClr val="7030A0"/>
              </a:solidFill>
              <a:latin typeface="David" panose="020E0502060401010101" pitchFamily="34" charset="-79"/>
              <a:cs typeface="Varela Round" panose="00000500000000000000"/>
            </a:endParaRPr>
          </a:p>
          <a:p>
            <a:endParaRPr lang="he-IL" b="1" dirty="0">
              <a:solidFill>
                <a:srgbClr val="7030A0"/>
              </a:solidFill>
              <a:latin typeface="David" panose="020E0502060401010101" pitchFamily="34" charset="-79"/>
              <a:cs typeface="Varela Round" panose="00000500000000000000"/>
            </a:endParaRPr>
          </a:p>
          <a:p>
            <a:endParaRPr lang="he-IL" b="1" dirty="0">
              <a:solidFill>
                <a:srgbClr val="7030A0"/>
              </a:solidFill>
              <a:latin typeface="David" panose="020E0502060401010101" pitchFamily="34" charset="-79"/>
              <a:cs typeface="Varela Round" panose="00000500000000000000"/>
            </a:endParaRPr>
          </a:p>
          <a:p>
            <a:endParaRPr lang="he-IL" b="1" dirty="0">
              <a:solidFill>
                <a:srgbClr val="7030A0"/>
              </a:solidFill>
              <a:latin typeface="David" panose="020E0502060401010101" pitchFamily="34" charset="-79"/>
              <a:cs typeface="Varela Round" panose="00000500000000000000"/>
            </a:endParaRPr>
          </a:p>
          <a:p>
            <a:endParaRPr lang="he-IL" b="1" dirty="0">
              <a:solidFill>
                <a:srgbClr val="7030A0"/>
              </a:solidFill>
              <a:latin typeface="David" panose="020E0502060401010101" pitchFamily="34" charset="-79"/>
              <a:cs typeface="Varela Round" panose="00000500000000000000"/>
            </a:endParaRPr>
          </a:p>
          <a:p>
            <a:endParaRPr lang="he-IL" b="1" dirty="0">
              <a:solidFill>
                <a:srgbClr val="7030A0"/>
              </a:solidFill>
              <a:latin typeface="David" panose="020E0502060401010101" pitchFamily="34" charset="-79"/>
              <a:cs typeface="Varela Round" panose="00000500000000000000"/>
            </a:endParaRPr>
          </a:p>
          <a:p>
            <a:endParaRPr lang="he-IL" b="1" dirty="0">
              <a:solidFill>
                <a:srgbClr val="7030A0"/>
              </a:solidFill>
              <a:latin typeface="David" panose="020E0502060401010101" pitchFamily="34" charset="-79"/>
              <a:cs typeface="Varela Round" panose="00000500000000000000"/>
            </a:endParaRPr>
          </a:p>
          <a:p>
            <a:endParaRPr lang="he-IL" b="1" dirty="0">
              <a:solidFill>
                <a:srgbClr val="7030A0"/>
              </a:solidFill>
              <a:latin typeface="David" panose="020E0502060401010101" pitchFamily="34" charset="-79"/>
              <a:cs typeface="Varela Round" panose="00000500000000000000"/>
            </a:endParaRPr>
          </a:p>
          <a:p>
            <a:endParaRPr lang="he-IL" b="1" dirty="0">
              <a:solidFill>
                <a:srgbClr val="7030A0"/>
              </a:solidFill>
              <a:latin typeface="David" panose="020E0502060401010101" pitchFamily="34" charset="-79"/>
              <a:cs typeface="Varela Round" panose="00000500000000000000"/>
            </a:endParaRPr>
          </a:p>
          <a:p>
            <a:endParaRPr lang="he-IL" b="1" dirty="0">
              <a:solidFill>
                <a:srgbClr val="7030A0"/>
              </a:solidFill>
              <a:latin typeface="David" panose="020E0502060401010101" pitchFamily="34" charset="-79"/>
              <a:cs typeface="Varela Round" panose="00000500000000000000"/>
            </a:endParaRPr>
          </a:p>
          <a:p>
            <a:r>
              <a:rPr lang="he-IL" b="1" dirty="0">
                <a:solidFill>
                  <a:srgbClr val="7030A0"/>
                </a:solidFill>
                <a:latin typeface="David" panose="020E0502060401010101" pitchFamily="34" charset="-79"/>
                <a:cs typeface="Varela Round" panose="00000500000000000000"/>
              </a:rPr>
              <a:t>מהי המנהיגות הנדרשת </a:t>
            </a:r>
            <a:r>
              <a:rPr lang="he-IL" b="1" i="1" u="sng" dirty="0">
                <a:solidFill>
                  <a:srgbClr val="7030A0"/>
                </a:solidFill>
                <a:latin typeface="David" panose="020E0502060401010101" pitchFamily="34" charset="-79"/>
                <a:cs typeface="Varela Round" panose="00000500000000000000"/>
              </a:rPr>
              <a:t>ברמה הלאומית</a:t>
            </a:r>
            <a:r>
              <a:rPr lang="he-IL" b="1" dirty="0">
                <a:solidFill>
                  <a:srgbClr val="7030A0"/>
                </a:solidFill>
                <a:latin typeface="David" panose="020E0502060401010101" pitchFamily="34" charset="-79"/>
                <a:cs typeface="Varela Round" panose="00000500000000000000"/>
              </a:rPr>
              <a:t>?</a:t>
            </a:r>
          </a:p>
          <a:p>
            <a:endParaRPr lang="he-IL" b="1" dirty="0">
              <a:solidFill>
                <a:srgbClr val="7030A0"/>
              </a:solidFill>
              <a:latin typeface="David" panose="020E0502060401010101" pitchFamily="34" charset="-79"/>
              <a:cs typeface="Varela Round" panose="00000500000000000000"/>
            </a:endParaRPr>
          </a:p>
          <a:p>
            <a:endParaRPr lang="he-IL" b="1" dirty="0">
              <a:solidFill>
                <a:srgbClr val="7030A0"/>
              </a:solidFill>
              <a:latin typeface="David" panose="020E0502060401010101" pitchFamily="34" charset="-79"/>
              <a:cs typeface="Varela Round" panose="00000500000000000000"/>
            </a:endParaRPr>
          </a:p>
          <a:p>
            <a:endParaRPr lang="he-IL" b="1" dirty="0">
              <a:solidFill>
                <a:srgbClr val="7030A0"/>
              </a:solidFill>
              <a:latin typeface="David" panose="020E0502060401010101" pitchFamily="34" charset="-79"/>
              <a:cs typeface="Varela Round" panose="00000500000000000000"/>
            </a:endParaRPr>
          </a:p>
          <a:p>
            <a:endParaRPr lang="he-IL" b="1" dirty="0">
              <a:solidFill>
                <a:srgbClr val="7030A0"/>
              </a:solidFill>
              <a:latin typeface="David" panose="020E0502060401010101" pitchFamily="34" charset="-79"/>
              <a:cs typeface="Varela Round" panose="00000500000000000000"/>
            </a:endParaRPr>
          </a:p>
          <a:p>
            <a:endParaRPr lang="he-IL" b="1" dirty="0">
              <a:solidFill>
                <a:srgbClr val="7030A0"/>
              </a:solidFill>
              <a:latin typeface="David" panose="020E0502060401010101" pitchFamily="34" charset="-79"/>
              <a:cs typeface="Varela Round" panose="00000500000000000000"/>
            </a:endParaRPr>
          </a:p>
          <a:p>
            <a:endParaRPr lang="he-IL" b="1" dirty="0">
              <a:solidFill>
                <a:srgbClr val="7030A0"/>
              </a:solidFill>
              <a:latin typeface="David" panose="020E0502060401010101" pitchFamily="34" charset="-79"/>
              <a:cs typeface="Varela Round" panose="00000500000000000000"/>
            </a:endParaRPr>
          </a:p>
          <a:p>
            <a:endParaRPr lang="he-IL" b="1" dirty="0">
              <a:solidFill>
                <a:srgbClr val="7030A0"/>
              </a:solidFill>
              <a:latin typeface="David" panose="020E0502060401010101" pitchFamily="34" charset="-79"/>
              <a:cs typeface="Varela Round" panose="00000500000000000000"/>
            </a:endParaRPr>
          </a:p>
          <a:p>
            <a:endParaRPr lang="he-IL" b="1" dirty="0">
              <a:solidFill>
                <a:srgbClr val="7030A0"/>
              </a:solidFill>
              <a:latin typeface="David" panose="020E0502060401010101" pitchFamily="34" charset="-79"/>
              <a:cs typeface="Varela Round" panose="00000500000000000000"/>
            </a:endParaRPr>
          </a:p>
          <a:p>
            <a:endParaRPr lang="he-IL" b="1" dirty="0">
              <a:solidFill>
                <a:srgbClr val="7030A0"/>
              </a:solidFill>
              <a:latin typeface="David" panose="020E0502060401010101" pitchFamily="34" charset="-79"/>
              <a:cs typeface="Varela Round" panose="00000500000000000000"/>
            </a:endParaRPr>
          </a:p>
          <a:p>
            <a:endParaRPr lang="he-IL" b="1" dirty="0">
              <a:solidFill>
                <a:srgbClr val="7030A0"/>
              </a:solidFill>
              <a:latin typeface="David" panose="020E0502060401010101" pitchFamily="34" charset="-79"/>
              <a:cs typeface="Varela Round" panose="00000500000000000000"/>
            </a:endParaRPr>
          </a:p>
          <a:p>
            <a:endParaRPr lang="he-IL" b="1" dirty="0">
              <a:solidFill>
                <a:srgbClr val="7030A0"/>
              </a:solidFill>
              <a:latin typeface="David" panose="020E0502060401010101" pitchFamily="34" charset="-79"/>
              <a:cs typeface="Varela Round" panose="00000500000000000000"/>
            </a:endParaRPr>
          </a:p>
          <a:p>
            <a:endParaRPr lang="he-IL" b="1" dirty="0">
              <a:solidFill>
                <a:srgbClr val="7030A0"/>
              </a:solidFill>
              <a:latin typeface="David" panose="020E0502060401010101" pitchFamily="34" charset="-79"/>
              <a:cs typeface="Varela Round" panose="00000500000000000000"/>
            </a:endParaRPr>
          </a:p>
          <a:p>
            <a:endParaRPr lang="he-IL" sz="1400" b="1" dirty="0">
              <a:solidFill>
                <a:srgbClr val="C00000"/>
              </a:solidFill>
              <a:latin typeface="David" panose="020E0502060401010101" pitchFamily="34" charset="-79"/>
              <a:cs typeface="Varela Round" panose="00000500000000000000"/>
            </a:endParaRPr>
          </a:p>
          <a:p>
            <a:endParaRPr lang="he-IL" b="1" dirty="0">
              <a:solidFill>
                <a:srgbClr val="C00000"/>
              </a:solidFill>
              <a:latin typeface="David" panose="020E0502060401010101" pitchFamily="34" charset="-79"/>
              <a:cs typeface="Varela Round" panose="00000500000000000000"/>
            </a:endParaRPr>
          </a:p>
        </p:txBody>
      </p:sp>
      <p:pic>
        <p:nvPicPr>
          <p:cNvPr id="32" name="Picture 2" descr="מנהיגים - Ourboox">
            <a:extLst>
              <a:ext uri="{FF2B5EF4-FFF2-40B4-BE49-F238E27FC236}">
                <a16:creationId xmlns:a16="http://schemas.microsoft.com/office/drawing/2014/main" id="{ABB0C89B-CE70-4938-B423-1B469E88E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514" y="5328040"/>
            <a:ext cx="2419350" cy="1227508"/>
          </a:xfrm>
          <a:prstGeom prst="rect">
            <a:avLst/>
          </a:prstGeom>
          <a:noFill/>
          <a:extLst>
            <a:ext uri="{909E8E84-426E-40DD-AFC4-6F175D3DCCD1}">
              <a14:hiddenFill xmlns:a14="http://schemas.microsoft.com/office/drawing/2010/main">
                <a:solidFill>
                  <a:srgbClr val="FFFFFF"/>
                </a:solidFill>
              </a14:hiddenFill>
            </a:ext>
          </a:extLst>
        </p:spPr>
      </p:pic>
      <p:pic>
        <p:nvPicPr>
          <p:cNvPr id="33" name="תמונה 32" descr="Qué cualidades tiene un buen líder? - Ciencia y Datos - Medium">
            <a:extLst>
              <a:ext uri="{FF2B5EF4-FFF2-40B4-BE49-F238E27FC236}">
                <a16:creationId xmlns:a16="http://schemas.microsoft.com/office/drawing/2014/main" id="{04197745-0B62-4302-AB00-44FB4012452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36453" y="2032019"/>
            <a:ext cx="1966910" cy="1279352"/>
          </a:xfrm>
          <a:prstGeom prst="rect">
            <a:avLst/>
          </a:prstGeom>
          <a:noFill/>
          <a:ln>
            <a:noFill/>
          </a:ln>
        </p:spPr>
      </p:pic>
      <p:pic>
        <p:nvPicPr>
          <p:cNvPr id="19" name="תמונה 18" descr="Coronavirus: liderazgo, civismo, ejemplaridad. - Hay Derecho">
            <a:extLst>
              <a:ext uri="{FF2B5EF4-FFF2-40B4-BE49-F238E27FC236}">
                <a16:creationId xmlns:a16="http://schemas.microsoft.com/office/drawing/2014/main" id="{63FBEF6F-7AE8-46F2-AA6F-0BFC444782E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2291" y="3864355"/>
            <a:ext cx="1661722" cy="1293571"/>
          </a:xfrm>
          <a:prstGeom prst="rect">
            <a:avLst/>
          </a:prstGeom>
          <a:noFill/>
          <a:ln>
            <a:noFill/>
          </a:ln>
        </p:spPr>
      </p:pic>
      <p:sp>
        <p:nvSpPr>
          <p:cNvPr id="2" name="מלבן: פינות מעוגלות 1">
            <a:extLst>
              <a:ext uri="{FF2B5EF4-FFF2-40B4-BE49-F238E27FC236}">
                <a16:creationId xmlns:a16="http://schemas.microsoft.com/office/drawing/2014/main" id="{2642A3F2-DF5D-44E0-B625-2CBC48C8A754}"/>
              </a:ext>
            </a:extLst>
          </p:cNvPr>
          <p:cNvSpPr/>
          <p:nvPr/>
        </p:nvSpPr>
        <p:spPr>
          <a:xfrm>
            <a:off x="4502339" y="3692499"/>
            <a:ext cx="3604333" cy="2863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ln w="0"/>
                <a:solidFill>
                  <a:schemeClr val="tx1"/>
                </a:solidFill>
                <a:effectLst>
                  <a:outerShdw blurRad="38100" dist="19050" dir="2700000" algn="tl" rotWithShape="0">
                    <a:schemeClr val="dk1">
                      <a:alpha val="40000"/>
                    </a:schemeClr>
                  </a:outerShdw>
                </a:effectLst>
                <a:cs typeface="Varela Round" panose="00000500000000000000"/>
              </a:rPr>
              <a:t>תכונות המנהיג</a:t>
            </a:r>
          </a:p>
          <a:p>
            <a:pPr marL="171450" indent="-171450">
              <a:buFont typeface="Wingdings" panose="05000000000000000000" pitchFamily="2" charset="2"/>
              <a:buChar char="ü"/>
            </a:pPr>
            <a:r>
              <a:rPr lang="he-IL" sz="1600" dirty="0">
                <a:ln w="0"/>
                <a:solidFill>
                  <a:schemeClr val="tx1"/>
                </a:solidFill>
                <a:effectLst>
                  <a:outerShdw blurRad="38100" dist="19050" dir="2700000" algn="tl" rotWithShape="0">
                    <a:schemeClr val="dk1">
                      <a:alpha val="40000"/>
                    </a:schemeClr>
                  </a:outerShdw>
                </a:effectLst>
                <a:cs typeface="Varela Round" panose="00000500000000000000"/>
              </a:rPr>
              <a:t>החלטיות</a:t>
            </a:r>
          </a:p>
          <a:p>
            <a:pPr marL="171450" indent="-171450">
              <a:buFont typeface="Wingdings" panose="05000000000000000000" pitchFamily="2" charset="2"/>
              <a:buChar char="ü"/>
            </a:pPr>
            <a:r>
              <a:rPr lang="he-IL" sz="1600" dirty="0">
                <a:ln w="0"/>
                <a:solidFill>
                  <a:schemeClr val="tx1"/>
                </a:solidFill>
                <a:effectLst>
                  <a:outerShdw blurRad="38100" dist="19050" dir="2700000" algn="tl" rotWithShape="0">
                    <a:schemeClr val="dk1">
                      <a:alpha val="40000"/>
                    </a:schemeClr>
                  </a:outerShdw>
                </a:effectLst>
                <a:cs typeface="Varela Round" panose="00000500000000000000"/>
              </a:rPr>
              <a:t>אומץ לב </a:t>
            </a:r>
          </a:p>
          <a:p>
            <a:pPr marL="171450" indent="-171450">
              <a:buFont typeface="Wingdings" panose="05000000000000000000" pitchFamily="2" charset="2"/>
              <a:buChar char="ü"/>
            </a:pPr>
            <a:r>
              <a:rPr lang="he-IL" sz="1600" dirty="0">
                <a:ln w="0"/>
                <a:solidFill>
                  <a:schemeClr val="tx1"/>
                </a:solidFill>
                <a:effectLst>
                  <a:outerShdw blurRad="38100" dist="19050" dir="2700000" algn="tl" rotWithShape="0">
                    <a:schemeClr val="dk1">
                      <a:alpha val="40000"/>
                    </a:schemeClr>
                  </a:outerShdw>
                </a:effectLst>
                <a:cs typeface="Varela Round" panose="00000500000000000000"/>
              </a:rPr>
              <a:t>אמפטיה</a:t>
            </a:r>
          </a:p>
          <a:p>
            <a:pPr marL="171450" indent="-171450">
              <a:buFont typeface="Wingdings" panose="05000000000000000000" pitchFamily="2" charset="2"/>
              <a:buChar char="ü"/>
            </a:pPr>
            <a:r>
              <a:rPr lang="he-IL" sz="1600" dirty="0">
                <a:ln w="0"/>
                <a:solidFill>
                  <a:schemeClr val="tx1"/>
                </a:solidFill>
                <a:effectLst>
                  <a:outerShdw blurRad="38100" dist="19050" dir="2700000" algn="tl" rotWithShape="0">
                    <a:schemeClr val="dk1">
                      <a:alpha val="40000"/>
                    </a:schemeClr>
                  </a:outerShdw>
                </a:effectLst>
                <a:cs typeface="Varela Round" panose="00000500000000000000"/>
              </a:rPr>
              <a:t>נחישות </a:t>
            </a:r>
          </a:p>
          <a:p>
            <a:pPr marL="171450" indent="-171450">
              <a:buFont typeface="Wingdings" panose="05000000000000000000" pitchFamily="2" charset="2"/>
              <a:buChar char="ü"/>
            </a:pPr>
            <a:r>
              <a:rPr lang="he-IL" sz="1600" dirty="0">
                <a:ln w="0"/>
                <a:solidFill>
                  <a:schemeClr val="tx1"/>
                </a:solidFill>
                <a:effectLst>
                  <a:outerShdw blurRad="38100" dist="19050" dir="2700000" algn="tl" rotWithShape="0">
                    <a:schemeClr val="dk1">
                      <a:alpha val="40000"/>
                    </a:schemeClr>
                  </a:outerShdw>
                </a:effectLst>
                <a:cs typeface="Varela Round" panose="00000500000000000000"/>
              </a:rPr>
              <a:t>אינטליגנציה</a:t>
            </a:r>
          </a:p>
          <a:p>
            <a:pPr marL="171450" indent="-171450">
              <a:buFont typeface="Wingdings" panose="05000000000000000000" pitchFamily="2" charset="2"/>
              <a:buChar char="ü"/>
            </a:pPr>
            <a:r>
              <a:rPr lang="he-IL" sz="1600" dirty="0">
                <a:ln w="0"/>
                <a:solidFill>
                  <a:schemeClr val="tx1"/>
                </a:solidFill>
                <a:effectLst>
                  <a:outerShdw blurRad="38100" dist="19050" dir="2700000" algn="tl" rotWithShape="0">
                    <a:schemeClr val="dk1">
                      <a:alpha val="40000"/>
                    </a:schemeClr>
                  </a:outerShdw>
                </a:effectLst>
                <a:cs typeface="Varela Round" panose="00000500000000000000"/>
              </a:rPr>
              <a:t>השראה </a:t>
            </a:r>
          </a:p>
          <a:p>
            <a:pPr marL="171450" indent="-171450">
              <a:buFont typeface="Wingdings" panose="05000000000000000000" pitchFamily="2" charset="2"/>
              <a:buChar char="ü"/>
            </a:pPr>
            <a:r>
              <a:rPr lang="he-IL" sz="1600" dirty="0">
                <a:ln w="0"/>
                <a:solidFill>
                  <a:schemeClr val="tx1"/>
                </a:solidFill>
                <a:effectLst>
                  <a:outerShdw blurRad="38100" dist="19050" dir="2700000" algn="tl" rotWithShape="0">
                    <a:schemeClr val="dk1">
                      <a:alpha val="40000"/>
                    </a:schemeClr>
                  </a:outerShdw>
                </a:effectLst>
                <a:cs typeface="Varela Round" panose="00000500000000000000"/>
              </a:rPr>
              <a:t>כושר שכנוע</a:t>
            </a:r>
          </a:p>
          <a:p>
            <a:pPr marL="171450" indent="-171450">
              <a:buFont typeface="Wingdings" panose="05000000000000000000" pitchFamily="2" charset="2"/>
              <a:buChar char="ü"/>
            </a:pPr>
            <a:r>
              <a:rPr lang="he-IL" sz="1600" dirty="0">
                <a:ln w="0"/>
                <a:solidFill>
                  <a:schemeClr val="tx1"/>
                </a:solidFill>
                <a:effectLst>
                  <a:outerShdw blurRad="38100" dist="19050" dir="2700000" algn="tl" rotWithShape="0">
                    <a:schemeClr val="dk1">
                      <a:alpha val="40000"/>
                    </a:schemeClr>
                  </a:outerShdw>
                </a:effectLst>
                <a:cs typeface="Varela Round" panose="00000500000000000000"/>
              </a:rPr>
              <a:t>השראה</a:t>
            </a:r>
          </a:p>
          <a:p>
            <a:pPr marL="171450" indent="-171450">
              <a:buFont typeface="Wingdings" panose="05000000000000000000" pitchFamily="2" charset="2"/>
              <a:buChar char="ü"/>
            </a:pPr>
            <a:r>
              <a:rPr lang="he-IL" sz="1600" dirty="0">
                <a:ln w="0"/>
                <a:solidFill>
                  <a:schemeClr val="tx1"/>
                </a:solidFill>
                <a:effectLst>
                  <a:outerShdw blurRad="38100" dist="19050" dir="2700000" algn="tl" rotWithShape="0">
                    <a:schemeClr val="dk1">
                      <a:alpha val="40000"/>
                    </a:schemeClr>
                  </a:outerShdw>
                </a:effectLst>
                <a:cs typeface="Varela Round" panose="00000500000000000000"/>
              </a:rPr>
              <a:t>יושר</a:t>
            </a:r>
          </a:p>
          <a:p>
            <a:pPr marL="171450" indent="-171450">
              <a:buFont typeface="Wingdings" panose="05000000000000000000" pitchFamily="2" charset="2"/>
              <a:buChar char="ü"/>
            </a:pPr>
            <a:r>
              <a:rPr lang="he-IL" sz="1600" dirty="0">
                <a:ln w="0"/>
                <a:solidFill>
                  <a:schemeClr val="tx1"/>
                </a:solidFill>
                <a:effectLst>
                  <a:outerShdw blurRad="38100" dist="19050" dir="2700000" algn="tl" rotWithShape="0">
                    <a:schemeClr val="dk1">
                      <a:alpha val="40000"/>
                    </a:schemeClr>
                  </a:outerShdw>
                </a:effectLst>
                <a:cs typeface="Varela Round" panose="00000500000000000000"/>
              </a:rPr>
              <a:t>כישורים חברתיים</a:t>
            </a:r>
          </a:p>
        </p:txBody>
      </p:sp>
      <p:pic>
        <p:nvPicPr>
          <p:cNvPr id="21" name="תמונה 20" descr="Covid-19: Comunicación en tiempos de coronavirus | Opinión | EL PAÍS">
            <a:extLst>
              <a:ext uri="{FF2B5EF4-FFF2-40B4-BE49-F238E27FC236}">
                <a16:creationId xmlns:a16="http://schemas.microsoft.com/office/drawing/2014/main" id="{B99F0A50-0896-4B93-B090-29DABDD961B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727961" y="4579911"/>
            <a:ext cx="1368040" cy="1657954"/>
          </a:xfrm>
          <a:prstGeom prst="rect">
            <a:avLst/>
          </a:prstGeom>
          <a:noFill/>
          <a:ln>
            <a:noFill/>
          </a:ln>
        </p:spPr>
      </p:pic>
    </p:spTree>
    <p:extLst>
      <p:ext uri="{BB962C8B-B14F-4D97-AF65-F5344CB8AC3E}">
        <p14:creationId xmlns:p14="http://schemas.microsoft.com/office/powerpoint/2010/main" val="1559118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BDDD8068-5C8D-4962-A4EC-521B02A67BCF}"/>
              </a:ext>
            </a:extLst>
          </p:cNvPr>
          <p:cNvSpPr>
            <a:spLocks noGrp="1"/>
          </p:cNvSpPr>
          <p:nvPr>
            <p:ph type="ctrTitle"/>
          </p:nvPr>
        </p:nvSpPr>
        <p:spPr>
          <a:xfrm>
            <a:off x="1733909" y="186259"/>
            <a:ext cx="10247689" cy="825796"/>
          </a:xfrm>
        </p:spPr>
        <p:txBody>
          <a:bodyPr/>
          <a:lstStyle/>
          <a:p>
            <a:br>
              <a:rPr lang="he-IL" b="1" dirty="0"/>
            </a:br>
            <a:r>
              <a:rPr lang="he-IL" b="1" dirty="0"/>
              <a:t>מנהל וכלכלה בצל הקורונה</a:t>
            </a:r>
            <a:br>
              <a:rPr lang="he-IL" b="1" dirty="0"/>
            </a:br>
            <a:endParaRPr lang="he-IL" b="1" dirty="0">
              <a:solidFill>
                <a:srgbClr val="00B0F0"/>
              </a:solidFill>
            </a:endParaRPr>
          </a:p>
        </p:txBody>
      </p:sp>
      <p:sp>
        <p:nvSpPr>
          <p:cNvPr id="8" name="בועת דיבור: אליפסה 7">
            <a:extLst>
              <a:ext uri="{FF2B5EF4-FFF2-40B4-BE49-F238E27FC236}">
                <a16:creationId xmlns:a16="http://schemas.microsoft.com/office/drawing/2014/main" id="{C12C0FCF-34B9-45D7-9109-AB01A821C5CD}"/>
              </a:ext>
            </a:extLst>
          </p:cNvPr>
          <p:cNvSpPr/>
          <p:nvPr/>
        </p:nvSpPr>
        <p:spPr>
          <a:xfrm rot="9883278" flipV="1">
            <a:off x="2451772" y="1079386"/>
            <a:ext cx="3301745" cy="144754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w="0"/>
                <a:solidFill>
                  <a:srgbClr val="002060"/>
                </a:solidFill>
                <a:effectLst>
                  <a:outerShdw blurRad="38100" dist="19050" dir="2700000" algn="tl" rotWithShape="0">
                    <a:srgbClr val="002060">
                      <a:alpha val="40000"/>
                    </a:srgbClr>
                  </a:outerShdw>
                </a:effectLst>
                <a:uLnTx/>
                <a:uFillTx/>
                <a:latin typeface="Varela Round" panose="00000500000000000000" pitchFamily="2" charset="-79"/>
                <a:cs typeface="Varela Round" panose="00000500000000000000" pitchFamily="2" charset="-79"/>
              </a:rPr>
              <a:t>מנהיגות בהקשרים ארגוניים שונים</a:t>
            </a:r>
          </a:p>
        </p:txBody>
      </p:sp>
      <p:pic>
        <p:nvPicPr>
          <p:cNvPr id="9" name="תמונה 8">
            <a:extLst>
              <a:ext uri="{FF2B5EF4-FFF2-40B4-BE49-F238E27FC236}">
                <a16:creationId xmlns:a16="http://schemas.microsoft.com/office/drawing/2014/main" id="{C9C68E03-5999-4F63-BB30-AA0BF1F07850}"/>
              </a:ext>
            </a:extLst>
          </p:cNvPr>
          <p:cNvPicPr>
            <a:picLocks noChangeAspect="1"/>
          </p:cNvPicPr>
          <p:nvPr/>
        </p:nvPicPr>
        <p:blipFill>
          <a:blip r:embed="rId2"/>
          <a:stretch>
            <a:fillRect/>
          </a:stretch>
        </p:blipFill>
        <p:spPr>
          <a:xfrm>
            <a:off x="3387332" y="4714044"/>
            <a:ext cx="5325218" cy="1957698"/>
          </a:xfrm>
          <a:prstGeom prst="rect">
            <a:avLst/>
          </a:prstGeom>
        </p:spPr>
      </p:pic>
      <p:pic>
        <p:nvPicPr>
          <p:cNvPr id="10" name="תמונה 9">
            <a:extLst>
              <a:ext uri="{FF2B5EF4-FFF2-40B4-BE49-F238E27FC236}">
                <a16:creationId xmlns:a16="http://schemas.microsoft.com/office/drawing/2014/main" id="{2FACB150-40E2-45B9-97F2-27FC1A61487B}"/>
              </a:ext>
            </a:extLst>
          </p:cNvPr>
          <p:cNvPicPr>
            <a:picLocks noChangeAspect="1"/>
          </p:cNvPicPr>
          <p:nvPr/>
        </p:nvPicPr>
        <p:blipFill>
          <a:blip r:embed="rId3"/>
          <a:stretch>
            <a:fillRect/>
          </a:stretch>
        </p:blipFill>
        <p:spPr>
          <a:xfrm>
            <a:off x="485201" y="2789720"/>
            <a:ext cx="4782217" cy="1794716"/>
          </a:xfrm>
          <a:prstGeom prst="rect">
            <a:avLst/>
          </a:prstGeom>
        </p:spPr>
      </p:pic>
      <p:pic>
        <p:nvPicPr>
          <p:cNvPr id="11" name="תמונה 10">
            <a:extLst>
              <a:ext uri="{FF2B5EF4-FFF2-40B4-BE49-F238E27FC236}">
                <a16:creationId xmlns:a16="http://schemas.microsoft.com/office/drawing/2014/main" id="{9F583F6E-D6C1-4EC0-A713-B169EF10B541}"/>
              </a:ext>
            </a:extLst>
          </p:cNvPr>
          <p:cNvPicPr>
            <a:picLocks noChangeAspect="1"/>
          </p:cNvPicPr>
          <p:nvPr/>
        </p:nvPicPr>
        <p:blipFill>
          <a:blip r:embed="rId4"/>
          <a:stretch>
            <a:fillRect/>
          </a:stretch>
        </p:blipFill>
        <p:spPr>
          <a:xfrm>
            <a:off x="6924584" y="1565109"/>
            <a:ext cx="3362794" cy="2086266"/>
          </a:xfrm>
          <a:prstGeom prst="rect">
            <a:avLst/>
          </a:prstGeom>
        </p:spPr>
      </p:pic>
    </p:spTree>
    <p:extLst>
      <p:ext uri="{BB962C8B-B14F-4D97-AF65-F5344CB8AC3E}">
        <p14:creationId xmlns:p14="http://schemas.microsoft.com/office/powerpoint/2010/main" val="365871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7226F02E-7453-44A5-98F8-4B2FD38E633C}"/>
              </a:ext>
            </a:extLst>
          </p:cNvPr>
          <p:cNvSpPr>
            <a:spLocks noGrp="1"/>
          </p:cNvSpPr>
          <p:nvPr>
            <p:ph type="ctrTitle"/>
          </p:nvPr>
        </p:nvSpPr>
        <p:spPr/>
        <p:txBody>
          <a:bodyPr/>
          <a:lstStyle/>
          <a:p>
            <a:r>
              <a:rPr lang="he-IL" b="1" dirty="0"/>
              <a:t>מנהל וכלכלה בצל הקורונה</a:t>
            </a:r>
            <a:endParaRPr lang="he-IL" dirty="0"/>
          </a:p>
        </p:txBody>
      </p:sp>
      <p:sp>
        <p:nvSpPr>
          <p:cNvPr id="4" name="מלבן: פינות מעוגלות 3">
            <a:extLst>
              <a:ext uri="{FF2B5EF4-FFF2-40B4-BE49-F238E27FC236}">
                <a16:creationId xmlns:a16="http://schemas.microsoft.com/office/drawing/2014/main" id="{CD3560DE-1493-4D95-B343-EA8F55255E55}"/>
              </a:ext>
            </a:extLst>
          </p:cNvPr>
          <p:cNvSpPr/>
          <p:nvPr/>
        </p:nvSpPr>
        <p:spPr>
          <a:xfrm>
            <a:off x="4873842" y="937046"/>
            <a:ext cx="2947386" cy="24919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1" i="0" u="none" strike="noStrike" kern="1200" cap="none" spc="0" normalizeH="0" baseline="0" noProof="0" dirty="0">
              <a:ln w="12700">
                <a:solidFill>
                  <a:srgbClr val="4472C4"/>
                </a:solidFill>
                <a:prstDash val="solid"/>
              </a:ln>
              <a:pattFill prst="ltDnDiag">
                <a:fgClr>
                  <a:srgbClr val="4472C4">
                    <a:lumMod val="60000"/>
                    <a:lumOff val="40000"/>
                  </a:srgbClr>
                </a:fgClr>
                <a:bgClr>
                  <a:prstClr val="white"/>
                </a:bgClr>
              </a:pattFill>
              <a:effectLst/>
              <a:uLnTx/>
              <a:uFillTx/>
              <a:latin typeface="Calibri"/>
              <a:ea typeface="+mn-ea"/>
              <a:cs typeface="Arial" panose="020B0604020202020204" pitchFamily="34" charset="0"/>
            </a:endParaRPr>
          </a:p>
        </p:txBody>
      </p:sp>
      <p:pic>
        <p:nvPicPr>
          <p:cNvPr id="5" name="מציין מיקום של תמונה 4" descr="Disrupción por coronavirus: cómo mantener el negocio a flote">
            <a:extLst>
              <a:ext uri="{FF2B5EF4-FFF2-40B4-BE49-F238E27FC236}">
                <a16:creationId xmlns:a16="http://schemas.microsoft.com/office/drawing/2014/main" id="{D2421F67-936B-4F49-A3E3-7143A1C6DBB9}"/>
              </a:ext>
            </a:extLst>
          </p:cNvPr>
          <p:cNvPicPr>
            <a:picLocks noGrp="1"/>
          </p:cNvPicPr>
          <p:nvPr>
            <p:ph type="pic" idx="1"/>
          </p:nvPr>
        </p:nvPicPr>
        <p:blipFill>
          <a:blip r:embed="rId2">
            <a:extLst>
              <a:ext uri="{28A0092B-C50C-407E-A947-70E740481C1C}">
                <a14:useLocalDpi xmlns:a14="http://schemas.microsoft.com/office/drawing/2010/main" val="0"/>
              </a:ext>
            </a:extLst>
          </a:blip>
          <a:srcRect l="14712" r="14712"/>
          <a:stretch>
            <a:fillRect/>
          </a:stretch>
        </p:blipFill>
        <p:spPr bwMode="auto">
          <a:xfrm>
            <a:off x="4954985" y="3954494"/>
            <a:ext cx="3062797" cy="1306034"/>
          </a:xfrm>
          <a:prstGeom prst="rect">
            <a:avLst/>
          </a:prstGeom>
          <a:noFill/>
          <a:ln>
            <a:noFill/>
          </a:ln>
        </p:spPr>
      </p:pic>
      <p:sp>
        <p:nvSpPr>
          <p:cNvPr id="6" name="מלבן: פינות מעוגלות 5">
            <a:extLst>
              <a:ext uri="{FF2B5EF4-FFF2-40B4-BE49-F238E27FC236}">
                <a16:creationId xmlns:a16="http://schemas.microsoft.com/office/drawing/2014/main" id="{A28517D2-D8B2-4FD4-A01E-0B19AF4FCB67}"/>
              </a:ext>
            </a:extLst>
          </p:cNvPr>
          <p:cNvSpPr/>
          <p:nvPr/>
        </p:nvSpPr>
        <p:spPr>
          <a:xfrm>
            <a:off x="5246703" y="5104660"/>
            <a:ext cx="2317072" cy="3778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a:ea typeface="+mn-ea"/>
                <a:cs typeface="Arial" panose="020B0604020202020204" pitchFamily="34" charset="0"/>
              </a:rPr>
              <a:t>מנהיגות מצבית</a:t>
            </a:r>
          </a:p>
        </p:txBody>
      </p:sp>
      <p:pic>
        <p:nvPicPr>
          <p:cNvPr id="3074" name="Picture 2" descr="Cómo mantener la motivación en home office: 10 claves para equipos ...">
            <a:extLst>
              <a:ext uri="{FF2B5EF4-FFF2-40B4-BE49-F238E27FC236}">
                <a16:creationId xmlns:a16="http://schemas.microsoft.com/office/drawing/2014/main" id="{9F0294F4-54FB-469F-9979-10AD128EA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85" y="5419725"/>
            <a:ext cx="3062797" cy="14382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מנהיגות - פורטל עובדי הוראה | מרחב פדגוגי">
            <a:extLst>
              <a:ext uri="{FF2B5EF4-FFF2-40B4-BE49-F238E27FC236}">
                <a16:creationId xmlns:a16="http://schemas.microsoft.com/office/drawing/2014/main" id="{6146A680-45F0-4805-ACF2-F71F94356F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57" y="909891"/>
            <a:ext cx="3733307" cy="1470381"/>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27C58DFC-7B02-4658-AC6E-C4E170EB066A}"/>
              </a:ext>
            </a:extLst>
          </p:cNvPr>
          <p:cNvSpPr txBox="1"/>
          <p:nvPr/>
        </p:nvSpPr>
        <p:spPr>
          <a:xfrm>
            <a:off x="3124941" y="1096242"/>
            <a:ext cx="1089250"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latin typeface="Calibri"/>
                <a:ea typeface="+mn-ea"/>
                <a:cs typeface="Varela Round" panose="00000500000000000000"/>
              </a:rPr>
              <a:t>מנהיגות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latin typeface="Calibri"/>
                <a:ea typeface="+mn-ea"/>
                <a:cs typeface="Varela Round" panose="00000500000000000000"/>
              </a:rPr>
              <a:t>מולדת</a:t>
            </a:r>
          </a:p>
        </p:txBody>
      </p:sp>
      <p:pic>
        <p:nvPicPr>
          <p:cNvPr id="3078" name="Picture 6" descr="מנהיגות מעצבת - האם אתה יכול להיות מנהיג ? - sdotisrael">
            <a:extLst>
              <a:ext uri="{FF2B5EF4-FFF2-40B4-BE49-F238E27FC236}">
                <a16:creationId xmlns:a16="http://schemas.microsoft.com/office/drawing/2014/main" id="{E80DA3F1-B8ED-4BED-877B-85C77E59F0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360" y="4205035"/>
            <a:ext cx="3062797" cy="1306034"/>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פינות מעוגלות 7">
            <a:extLst>
              <a:ext uri="{FF2B5EF4-FFF2-40B4-BE49-F238E27FC236}">
                <a16:creationId xmlns:a16="http://schemas.microsoft.com/office/drawing/2014/main" id="{AC97C877-C014-4359-B3A4-2A5586ABE461}"/>
              </a:ext>
            </a:extLst>
          </p:cNvPr>
          <p:cNvSpPr/>
          <p:nvPr/>
        </p:nvSpPr>
        <p:spPr>
          <a:xfrm>
            <a:off x="728360" y="3429000"/>
            <a:ext cx="3287049" cy="77603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w="22225">
                  <a:solidFill>
                    <a:srgbClr val="ED7D31"/>
                  </a:solidFill>
                  <a:prstDash val="solid"/>
                </a:ln>
                <a:solidFill>
                  <a:srgbClr val="002060"/>
                </a:solidFill>
                <a:effectLst/>
                <a:uLnTx/>
                <a:uFillTx/>
                <a:latin typeface="Varela Round" panose="00000500000000000000" pitchFamily="2" charset="-79"/>
                <a:cs typeface="Varela Round" panose="00000500000000000000" pitchFamily="2" charset="-79"/>
              </a:rPr>
              <a:t>מנהיגות נרכשת</a:t>
            </a:r>
          </a:p>
        </p:txBody>
      </p:sp>
      <p:pic>
        <p:nvPicPr>
          <p:cNvPr id="3080" name="Picture 8" descr="אוניברסיטת בר-אילן Instagram posts - Gramho.com">
            <a:extLst>
              <a:ext uri="{FF2B5EF4-FFF2-40B4-BE49-F238E27FC236}">
                <a16:creationId xmlns:a16="http://schemas.microsoft.com/office/drawing/2014/main" id="{FD8EEF4A-277D-4A0C-89EA-FEE37EDB56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1912" y="1068119"/>
            <a:ext cx="2526654"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8">
            <a:extLst>
              <a:ext uri="{FF2B5EF4-FFF2-40B4-BE49-F238E27FC236}">
                <a16:creationId xmlns:a16="http://schemas.microsoft.com/office/drawing/2014/main" id="{94AA081A-2963-4883-BF5E-C0EC5E121A20}"/>
              </a:ext>
            </a:extLst>
          </p:cNvPr>
          <p:cNvSpPr/>
          <p:nvPr/>
        </p:nvSpPr>
        <p:spPr>
          <a:xfrm>
            <a:off x="5141911" y="1813691"/>
            <a:ext cx="2526654" cy="523220"/>
          </a:xfrm>
          <a:prstGeom prst="rect">
            <a:avLst/>
          </a:prstGeom>
        </p:spPr>
        <p:txBody>
          <a:bodyPr wrap="non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w="12700">
                  <a:solidFill>
                    <a:srgbClr val="4472C4"/>
                  </a:solidFill>
                  <a:prstDash val="solid"/>
                </a:ln>
                <a:pattFill prst="ltDnDiag">
                  <a:fgClr>
                    <a:srgbClr val="4472C4">
                      <a:lumMod val="60000"/>
                      <a:lumOff val="40000"/>
                    </a:srgbClr>
                  </a:fgClr>
                  <a:bgClr>
                    <a:prstClr val="white"/>
                  </a:bgClr>
                </a:pattFill>
                <a:effectLst/>
                <a:uLnTx/>
                <a:uFillTx/>
                <a:latin typeface="Calibri"/>
                <a:ea typeface="+mn-ea"/>
                <a:cs typeface="Varela Round" panose="00000500000000000000"/>
              </a:rPr>
              <a:t>מקורות מנהיגות</a:t>
            </a:r>
          </a:p>
        </p:txBody>
      </p:sp>
      <p:pic>
        <p:nvPicPr>
          <p:cNvPr id="3082" name="Picture 10" descr="פיתוח מנהיגות אצל מפקדים">
            <a:extLst>
              <a:ext uri="{FF2B5EF4-FFF2-40B4-BE49-F238E27FC236}">
                <a16:creationId xmlns:a16="http://schemas.microsoft.com/office/drawing/2014/main" id="{5B3CA116-5CA0-444B-B7D5-876D158D85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360" y="5522166"/>
            <a:ext cx="3062797" cy="133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54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D6C7B008-63A1-4A34-A457-D6A0B6D54025}"/>
              </a:ext>
            </a:extLst>
          </p:cNvPr>
          <p:cNvSpPr>
            <a:spLocks noGrp="1"/>
          </p:cNvSpPr>
          <p:nvPr>
            <p:ph type="ctrTitle"/>
          </p:nvPr>
        </p:nvSpPr>
        <p:spPr>
          <a:xfrm>
            <a:off x="1733910" y="186259"/>
            <a:ext cx="10242068" cy="905694"/>
          </a:xfrm>
        </p:spPr>
        <p:txBody>
          <a:bodyPr/>
          <a:lstStyle/>
          <a:p>
            <a:r>
              <a:rPr lang="he-IL" sz="2800" b="1" dirty="0">
                <a:latin typeface="David" panose="020E0502060401010101" pitchFamily="34" charset="-79"/>
                <a:cs typeface="Varela Round" panose="00000500000000000000"/>
              </a:rPr>
              <a:t>מנהל וכלכלה בצל הקורונה</a:t>
            </a:r>
            <a:br>
              <a:rPr lang="he-IL" sz="2800" b="1" dirty="0">
                <a:latin typeface="David" panose="020E0502060401010101" pitchFamily="34" charset="-79"/>
                <a:cs typeface="Varela Round" panose="00000500000000000000"/>
              </a:rPr>
            </a:br>
            <a:r>
              <a:rPr lang="he-IL" sz="2800" b="1" dirty="0">
                <a:solidFill>
                  <a:srgbClr val="00B0F0"/>
                </a:solidFill>
                <a:latin typeface="David" panose="020E0502060401010101" pitchFamily="34" charset="-79"/>
                <a:cs typeface="Varela Round" panose="00000500000000000000"/>
              </a:rPr>
              <a:t>הפעלת עובדים: מהי שיטת ההפעלה המתאימה בתקופת הקורונה?</a:t>
            </a:r>
            <a:endParaRPr lang="he-IL" sz="2800" b="1" dirty="0">
              <a:cs typeface="Varela Round" panose="00000500000000000000"/>
            </a:endParaRPr>
          </a:p>
        </p:txBody>
      </p:sp>
      <p:pic>
        <p:nvPicPr>
          <p:cNvPr id="7" name="מציין מיקום תוכן 11">
            <a:extLst>
              <a:ext uri="{FF2B5EF4-FFF2-40B4-BE49-F238E27FC236}">
                <a16:creationId xmlns:a16="http://schemas.microsoft.com/office/drawing/2014/main" id="{0FD8C12B-1148-47F5-97EC-9D95D86B77DD}"/>
              </a:ext>
            </a:extLst>
          </p:cNvPr>
          <p:cNvPicPr>
            <a:picLocks noChangeAspect="1"/>
          </p:cNvPicPr>
          <p:nvPr/>
        </p:nvPicPr>
        <p:blipFill>
          <a:blip r:embed="rId2"/>
          <a:stretch>
            <a:fillRect/>
          </a:stretch>
        </p:blipFill>
        <p:spPr>
          <a:xfrm>
            <a:off x="3172674" y="1519640"/>
            <a:ext cx="5236540" cy="3624332"/>
          </a:xfrm>
          <a:prstGeom prst="rect">
            <a:avLst/>
          </a:prstGeom>
        </p:spPr>
      </p:pic>
      <p:sp>
        <p:nvSpPr>
          <p:cNvPr id="9" name="מלבן: פינות מעוגלות 8">
            <a:extLst>
              <a:ext uri="{FF2B5EF4-FFF2-40B4-BE49-F238E27FC236}">
                <a16:creationId xmlns:a16="http://schemas.microsoft.com/office/drawing/2014/main" id="{84AC70D2-5DB0-481C-AC88-2D46D3231A13}"/>
              </a:ext>
            </a:extLst>
          </p:cNvPr>
          <p:cNvSpPr/>
          <p:nvPr/>
        </p:nvSpPr>
        <p:spPr>
          <a:xfrm>
            <a:off x="8140901" y="1302727"/>
            <a:ext cx="3981922" cy="4172519"/>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nSpc>
                <a:spcPct val="150000"/>
              </a:lnSpc>
            </a:pPr>
            <a:r>
              <a:rPr lang="he-IL" sz="1600" b="1" dirty="0">
                <a:solidFill>
                  <a:srgbClr val="7030A0"/>
                </a:solidFill>
                <a:latin typeface="Calibri" panose="020F0502020204030204" pitchFamily="34" charset="0"/>
                <a:ea typeface="Calibri" panose="020F0502020204030204" pitchFamily="34" charset="0"/>
                <a:cs typeface="Varela Round" panose="00000500000000000000"/>
              </a:rPr>
              <a:t>   </a:t>
            </a:r>
            <a:r>
              <a:rPr lang="he-IL" sz="2000" b="1" dirty="0">
                <a:solidFill>
                  <a:srgbClr val="7030A0"/>
                </a:solidFill>
                <a:latin typeface="Calibri" panose="020F0502020204030204" pitchFamily="34" charset="0"/>
                <a:ea typeface="Calibri" panose="020F0502020204030204" pitchFamily="34" charset="0"/>
                <a:cs typeface="Varela Round" panose="00000500000000000000"/>
              </a:rPr>
              <a:t>במהלך הסגר</a:t>
            </a:r>
          </a:p>
        </p:txBody>
      </p:sp>
      <p:sp>
        <p:nvSpPr>
          <p:cNvPr id="10" name="מלבן: פינות מעוגלות 9">
            <a:extLst>
              <a:ext uri="{FF2B5EF4-FFF2-40B4-BE49-F238E27FC236}">
                <a16:creationId xmlns:a16="http://schemas.microsoft.com/office/drawing/2014/main" id="{14EF0013-3BEE-41E0-9A6F-DE262F9A1965}"/>
              </a:ext>
            </a:extLst>
          </p:cNvPr>
          <p:cNvSpPr/>
          <p:nvPr/>
        </p:nvSpPr>
        <p:spPr>
          <a:xfrm>
            <a:off x="0" y="2661557"/>
            <a:ext cx="3519890" cy="4055744"/>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150000"/>
              </a:lnSpc>
            </a:pPr>
            <a:r>
              <a:rPr lang="he-IL" sz="2000" b="1" dirty="0">
                <a:solidFill>
                  <a:srgbClr val="7030A0"/>
                </a:solidFill>
                <a:latin typeface="Calibri" panose="020F0502020204030204" pitchFamily="34" charset="0"/>
                <a:ea typeface="Calibri" panose="020F0502020204030204" pitchFamily="34" charset="0"/>
                <a:cs typeface="Varela Round" panose="00000500000000000000"/>
              </a:rPr>
              <a:t>בחזרה לשגרה</a:t>
            </a:r>
          </a:p>
          <a:p>
            <a:pPr lvl="0">
              <a:lnSpc>
                <a:spcPct val="150000"/>
              </a:lnSpc>
            </a:pPr>
            <a:br>
              <a:rPr lang="en-US" sz="1600" dirty="0">
                <a:solidFill>
                  <a:srgbClr val="7030A0"/>
                </a:solidFill>
                <a:latin typeface="David" panose="020E0502060401010101" pitchFamily="34" charset="-79"/>
                <a:ea typeface="Calibri" panose="020F0502020204030204" pitchFamily="34" charset="0"/>
                <a:cs typeface="Varela Round" panose="00000500000000000000"/>
              </a:rPr>
            </a:br>
            <a:endParaRPr lang="he-IL" sz="1600" dirty="0">
              <a:cs typeface="Varela Round" panose="00000500000000000000"/>
            </a:endParaRPr>
          </a:p>
        </p:txBody>
      </p:sp>
      <p:pic>
        <p:nvPicPr>
          <p:cNvPr id="8" name="תמונה 7" descr="Coronavirus: cómo trabajar desde tu casa | Tecnología">
            <a:extLst>
              <a:ext uri="{FF2B5EF4-FFF2-40B4-BE49-F238E27FC236}">
                <a16:creationId xmlns:a16="http://schemas.microsoft.com/office/drawing/2014/main" id="{5D0D2430-A5B6-49DE-B709-EA2F9D0DA6E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24243" y="1975344"/>
            <a:ext cx="1905000" cy="1047620"/>
          </a:xfrm>
          <a:prstGeom prst="rect">
            <a:avLst/>
          </a:prstGeom>
          <a:noFill/>
          <a:ln>
            <a:noFill/>
          </a:ln>
        </p:spPr>
      </p:pic>
      <p:pic>
        <p:nvPicPr>
          <p:cNvPr id="11" name="תמונה 10">
            <a:extLst>
              <a:ext uri="{FF2B5EF4-FFF2-40B4-BE49-F238E27FC236}">
                <a16:creationId xmlns:a16="http://schemas.microsoft.com/office/drawing/2014/main" id="{1ECC538E-370D-4E01-9167-630C8A7E068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224243" y="4052616"/>
            <a:ext cx="1905000" cy="1123950"/>
          </a:xfrm>
          <a:prstGeom prst="rect">
            <a:avLst/>
          </a:prstGeom>
          <a:noFill/>
          <a:ln>
            <a:noFill/>
          </a:ln>
        </p:spPr>
      </p:pic>
      <p:pic>
        <p:nvPicPr>
          <p:cNvPr id="13" name="תמונה 12" descr="Fin del confinamiento total: ¿Cómo se debe ir a trabajar?">
            <a:extLst>
              <a:ext uri="{FF2B5EF4-FFF2-40B4-BE49-F238E27FC236}">
                <a16:creationId xmlns:a16="http://schemas.microsoft.com/office/drawing/2014/main" id="{F89D92DB-7ECB-4163-901B-5669071EA6D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0438" y="2877242"/>
            <a:ext cx="1743433" cy="1023490"/>
          </a:xfrm>
          <a:prstGeom prst="rect">
            <a:avLst/>
          </a:prstGeom>
          <a:noFill/>
          <a:ln>
            <a:noFill/>
          </a:ln>
        </p:spPr>
      </p:pic>
      <p:pic>
        <p:nvPicPr>
          <p:cNvPr id="14" name="תמונה 13" descr="COVID-19: Proteger a los trabajadores en el lugar de trabajo ...">
            <a:extLst>
              <a:ext uri="{FF2B5EF4-FFF2-40B4-BE49-F238E27FC236}">
                <a16:creationId xmlns:a16="http://schemas.microsoft.com/office/drawing/2014/main" id="{48095BB8-73B7-47B6-B9DF-68C1CF55796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153092" y="2985816"/>
            <a:ext cx="1905000" cy="1066800"/>
          </a:xfrm>
          <a:prstGeom prst="rect">
            <a:avLst/>
          </a:prstGeom>
          <a:noFill/>
          <a:ln>
            <a:noFill/>
          </a:ln>
        </p:spPr>
      </p:pic>
      <p:pic>
        <p:nvPicPr>
          <p:cNvPr id="15" name="תמונה 14">
            <a:extLst>
              <a:ext uri="{FF2B5EF4-FFF2-40B4-BE49-F238E27FC236}">
                <a16:creationId xmlns:a16="http://schemas.microsoft.com/office/drawing/2014/main" id="{727AFE47-1DC0-40CD-99BC-DF644F42BFAC}"/>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107565" y="1880981"/>
            <a:ext cx="2015258" cy="1162050"/>
          </a:xfrm>
          <a:prstGeom prst="rect">
            <a:avLst/>
          </a:prstGeom>
          <a:noFill/>
          <a:ln>
            <a:noFill/>
          </a:ln>
        </p:spPr>
      </p:pic>
      <p:pic>
        <p:nvPicPr>
          <p:cNvPr id="16" name="תמונה 15" descr="Colombia - Guía para empleadores y trabajadores durante el COVID-19">
            <a:extLst>
              <a:ext uri="{FF2B5EF4-FFF2-40B4-BE49-F238E27FC236}">
                <a16:creationId xmlns:a16="http://schemas.microsoft.com/office/drawing/2014/main" id="{14ACAC93-E867-4592-8545-B7329586D67B}"/>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107565" y="4141492"/>
            <a:ext cx="1990725" cy="1028700"/>
          </a:xfrm>
          <a:prstGeom prst="rect">
            <a:avLst/>
          </a:prstGeom>
          <a:noFill/>
          <a:ln>
            <a:noFill/>
          </a:ln>
        </p:spPr>
      </p:pic>
      <p:pic>
        <p:nvPicPr>
          <p:cNvPr id="17" name="תמונה 16" descr="Transforma el TI de tu empresa a una infraestructura híbrida">
            <a:extLst>
              <a:ext uri="{FF2B5EF4-FFF2-40B4-BE49-F238E27FC236}">
                <a16:creationId xmlns:a16="http://schemas.microsoft.com/office/drawing/2014/main" id="{298A7C7A-E8FA-48A6-B57B-C9C7D80C650D}"/>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874608" y="2880132"/>
            <a:ext cx="1633091" cy="1047620"/>
          </a:xfrm>
          <a:prstGeom prst="rect">
            <a:avLst/>
          </a:prstGeom>
          <a:noFill/>
          <a:ln>
            <a:noFill/>
          </a:ln>
        </p:spPr>
      </p:pic>
      <p:pic>
        <p:nvPicPr>
          <p:cNvPr id="18" name="תמונה 17" descr="El coronavirus y las tecnologías virtuales - Magisnet">
            <a:extLst>
              <a:ext uri="{FF2B5EF4-FFF2-40B4-BE49-F238E27FC236}">
                <a16:creationId xmlns:a16="http://schemas.microsoft.com/office/drawing/2014/main" id="{104749B3-7ED9-470F-BC4C-90DDD2A40A8E}"/>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177" y="4684964"/>
            <a:ext cx="1743433" cy="1411325"/>
          </a:xfrm>
          <a:prstGeom prst="rect">
            <a:avLst/>
          </a:prstGeom>
          <a:noFill/>
          <a:ln>
            <a:noFill/>
          </a:ln>
        </p:spPr>
      </p:pic>
      <p:pic>
        <p:nvPicPr>
          <p:cNvPr id="19" name="תמונה 18">
            <a:extLst>
              <a:ext uri="{FF2B5EF4-FFF2-40B4-BE49-F238E27FC236}">
                <a16:creationId xmlns:a16="http://schemas.microsoft.com/office/drawing/2014/main" id="{8DF59DE3-7380-4905-8808-886112BE96D8}"/>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2015752" y="4684964"/>
            <a:ext cx="1504138" cy="1411326"/>
          </a:xfrm>
          <a:prstGeom prst="rect">
            <a:avLst/>
          </a:prstGeom>
          <a:noFill/>
          <a:ln>
            <a:noFill/>
          </a:ln>
        </p:spPr>
      </p:pic>
    </p:spTree>
    <p:extLst>
      <p:ext uri="{BB962C8B-B14F-4D97-AF65-F5344CB8AC3E}">
        <p14:creationId xmlns:p14="http://schemas.microsoft.com/office/powerpoint/2010/main" val="360525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BDDD8068-5C8D-4962-A4EC-521B02A67BCF}"/>
              </a:ext>
            </a:extLst>
          </p:cNvPr>
          <p:cNvSpPr>
            <a:spLocks noGrp="1"/>
          </p:cNvSpPr>
          <p:nvPr>
            <p:ph type="ctrTitle"/>
          </p:nvPr>
        </p:nvSpPr>
        <p:spPr/>
        <p:txBody>
          <a:bodyPr/>
          <a:lstStyle/>
          <a:p>
            <a:r>
              <a:rPr lang="he-IL" b="1" dirty="0"/>
              <a:t>מנהל וכלכלה בצל הקורונה</a:t>
            </a:r>
          </a:p>
        </p:txBody>
      </p:sp>
      <p:pic>
        <p:nvPicPr>
          <p:cNvPr id="4098" name="Picture 2" descr="מנהיגות - מבוא תיאורטי - מנהיגים ברשת">
            <a:extLst>
              <a:ext uri="{FF2B5EF4-FFF2-40B4-BE49-F238E27FC236}">
                <a16:creationId xmlns:a16="http://schemas.microsoft.com/office/drawing/2014/main" id="{C1DA6B05-D423-49C3-8C1C-4746855DB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1270" y="2117955"/>
            <a:ext cx="6187735" cy="3143250"/>
          </a:xfrm>
          <a:prstGeom prst="rect">
            <a:avLst/>
          </a:prstGeom>
          <a:noFill/>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F2A89EA0-6E49-4268-9569-972B7C8777D2}"/>
              </a:ext>
            </a:extLst>
          </p:cNvPr>
          <p:cNvSpPr txBox="1"/>
          <p:nvPr/>
        </p:nvSpPr>
        <p:spPr>
          <a:xfrm rot="1084884">
            <a:off x="7642947" y="2033574"/>
            <a:ext cx="1030535" cy="58477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Varela Round" panose="00000500000000000000"/>
              </a:rPr>
              <a:t>כוח</a:t>
            </a:r>
          </a:p>
        </p:txBody>
      </p:sp>
      <p:sp>
        <p:nvSpPr>
          <p:cNvPr id="5" name="תיבת טקסט 4">
            <a:extLst>
              <a:ext uri="{FF2B5EF4-FFF2-40B4-BE49-F238E27FC236}">
                <a16:creationId xmlns:a16="http://schemas.microsoft.com/office/drawing/2014/main" id="{FCC5E4AE-43F6-4F07-9088-BEAB3DE54D2D}"/>
              </a:ext>
            </a:extLst>
          </p:cNvPr>
          <p:cNvSpPr txBox="1"/>
          <p:nvPr/>
        </p:nvSpPr>
        <p:spPr>
          <a:xfrm rot="20552324">
            <a:off x="2975877" y="2836103"/>
            <a:ext cx="2056649"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Varela Round" panose="00000500000000000000"/>
              </a:rPr>
              <a:t>השפעה</a:t>
            </a:r>
          </a:p>
        </p:txBody>
      </p:sp>
      <p:sp>
        <p:nvSpPr>
          <p:cNvPr id="8" name="תיבת טקסט 7">
            <a:extLst>
              <a:ext uri="{FF2B5EF4-FFF2-40B4-BE49-F238E27FC236}">
                <a16:creationId xmlns:a16="http://schemas.microsoft.com/office/drawing/2014/main" id="{2433FC77-57F8-467B-8055-3248E6BB8A95}"/>
              </a:ext>
            </a:extLst>
          </p:cNvPr>
          <p:cNvSpPr txBox="1"/>
          <p:nvPr/>
        </p:nvSpPr>
        <p:spPr>
          <a:xfrm rot="1478344">
            <a:off x="7707282" y="2888122"/>
            <a:ext cx="1883565"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Varela Round" panose="00000500000000000000"/>
              </a:rPr>
              <a:t>סמכות </a:t>
            </a:r>
          </a:p>
        </p:txBody>
      </p:sp>
    </p:spTree>
    <p:extLst>
      <p:ext uri="{BB962C8B-B14F-4D97-AF65-F5344CB8AC3E}">
        <p14:creationId xmlns:p14="http://schemas.microsoft.com/office/powerpoint/2010/main" val="75915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p:txBody>
          <a:bodyPr/>
          <a:lstStyle/>
          <a:p>
            <a:r>
              <a:rPr lang="he-IL" dirty="0"/>
              <a:t>מנהל וכלכלה בצל הקורונה</a:t>
            </a:r>
          </a:p>
        </p:txBody>
      </p:sp>
      <p:sp>
        <p:nvSpPr>
          <p:cNvPr id="7" name="כותרת משנה 6"/>
          <p:cNvSpPr>
            <a:spLocks noGrp="1"/>
          </p:cNvSpPr>
          <p:nvPr>
            <p:ph type="subTitle" idx="1"/>
          </p:nvPr>
        </p:nvSpPr>
        <p:spPr/>
        <p:txBody>
          <a:bodyPr/>
          <a:lstStyle/>
          <a:p>
            <a:r>
              <a:rPr lang="he-IL" dirty="0">
                <a:sym typeface="Varela Round"/>
              </a:rPr>
              <a:t>מנהל וכלכלה- י"א</a:t>
            </a:r>
          </a:p>
        </p:txBody>
      </p:sp>
      <p:sp>
        <p:nvSpPr>
          <p:cNvPr id="4" name="מציין מיקום תוכן 3"/>
          <p:cNvSpPr>
            <a:spLocks noGrp="1"/>
          </p:cNvSpPr>
          <p:nvPr>
            <p:ph idx="10"/>
          </p:nvPr>
        </p:nvSpPr>
        <p:spPr/>
        <p:txBody>
          <a:bodyPr/>
          <a:lstStyle/>
          <a:p>
            <a:r>
              <a:rPr lang="he-IL" dirty="0">
                <a:sym typeface="Varela Round"/>
              </a:rPr>
              <a:t>שם המורה: </a:t>
            </a:r>
            <a:r>
              <a:rPr lang="he-IL" dirty="0" err="1">
                <a:sym typeface="Varela Round"/>
              </a:rPr>
              <a:t>פאולינה</a:t>
            </a:r>
            <a:r>
              <a:rPr lang="he-IL" dirty="0">
                <a:sym typeface="Varela Round"/>
              </a:rPr>
              <a:t> </a:t>
            </a:r>
            <a:r>
              <a:rPr lang="he-IL" dirty="0" err="1">
                <a:sym typeface="Varela Round"/>
              </a:rPr>
              <a:t>סוסביץ</a:t>
            </a:r>
            <a:endParaRPr lang="he-IL" dirty="0">
              <a:sym typeface="Varela Round"/>
            </a:endParaRPr>
          </a:p>
        </p:txBody>
      </p:sp>
      <p:sp>
        <p:nvSpPr>
          <p:cNvPr id="6" name="Rectangle 5">
            <a:extLst>
              <a:ext uri="{FF2B5EF4-FFF2-40B4-BE49-F238E27FC236}">
                <a16:creationId xmlns:a16="http://schemas.microsoft.com/office/drawing/2014/main" id="{B2280C11-EEDB-487A-98F6-634F6A554FCC}"/>
              </a:ext>
            </a:extLst>
          </p:cNvPr>
          <p:cNvSpPr/>
          <p:nvPr/>
        </p:nvSpPr>
        <p:spPr>
          <a:xfrm>
            <a:off x="12279398" y="634420"/>
            <a:ext cx="2277745"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שקופית זו היא חובה</a:t>
            </a:r>
            <a:endParaRPr kumimoji="0" lang="en-US" sz="1800" b="0" i="0" u="none" strike="noStrike" kern="1200" cap="none" spc="0" normalizeH="0" baseline="0" noProof="0" dirty="0">
              <a:ln>
                <a:noFill/>
              </a:ln>
              <a:solidFill>
                <a:srgbClr val="002060"/>
              </a:solidFill>
              <a:effectLst/>
              <a:uLnTx/>
              <a:uFillTx/>
              <a:ea typeface="+mn-ea"/>
              <a:cs typeface="Varela Round"/>
            </a:endParaRPr>
          </a:p>
        </p:txBody>
      </p:sp>
      <p:sp>
        <p:nvSpPr>
          <p:cNvPr id="8" name="Rectangle 7">
            <a:extLst>
              <a:ext uri="{FF2B5EF4-FFF2-40B4-BE49-F238E27FC236}">
                <a16:creationId xmlns:a16="http://schemas.microsoft.com/office/drawing/2014/main" id="{2C6F7BCA-4B13-4E9D-B292-F022F48139C2}"/>
              </a:ext>
            </a:extLst>
          </p:cNvPr>
          <p:cNvSpPr/>
          <p:nvPr/>
        </p:nvSpPr>
        <p:spPr>
          <a:xfrm>
            <a:off x="12279397" y="1400768"/>
            <a:ext cx="2277745" cy="297506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מלאו את פרטי השיעור, המקצוע והמורה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(אין צורך להשאיר את הכיתובים "שם השיעור" , "המקצוע", מחקו אותם וכתבו רק את הפרטים עצמם). </a:t>
            </a:r>
            <a:endParaRPr kumimoji="0" lang="en-US" sz="1800" b="0" i="0" u="none" strike="noStrike" kern="1200" cap="none" spc="0" normalizeH="0" baseline="0" noProof="0" dirty="0">
              <a:ln>
                <a:noFill/>
              </a:ln>
              <a:solidFill>
                <a:srgbClr val="002060"/>
              </a:solidFill>
              <a:effectLst/>
              <a:uLnTx/>
              <a:uFillTx/>
              <a:ea typeface="+mn-ea"/>
              <a:cs typeface="Varela Rou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BCB73F52-1E82-4EBC-84A1-E4BBDBF2CDE4}"/>
              </a:ext>
            </a:extLst>
          </p:cNvPr>
          <p:cNvSpPr>
            <a:spLocks noGrp="1"/>
          </p:cNvSpPr>
          <p:nvPr>
            <p:ph type="ctrTitle"/>
          </p:nvPr>
        </p:nvSpPr>
        <p:spPr/>
        <p:txBody>
          <a:bodyPr/>
          <a:lstStyle/>
          <a:p>
            <a:r>
              <a:rPr lang="he-IL" b="1" dirty="0"/>
              <a:t>מנהל וכלכלה בצל הקורונה</a:t>
            </a:r>
            <a:endParaRPr lang="he-IL" dirty="0"/>
          </a:p>
        </p:txBody>
      </p:sp>
      <p:pic>
        <p:nvPicPr>
          <p:cNvPr id="4" name="תמונה 3">
            <a:extLst>
              <a:ext uri="{FF2B5EF4-FFF2-40B4-BE49-F238E27FC236}">
                <a16:creationId xmlns:a16="http://schemas.microsoft.com/office/drawing/2014/main" id="{9D596FF2-7EA5-47EC-A1B6-F8D0F0053AD9}"/>
              </a:ext>
            </a:extLst>
          </p:cNvPr>
          <p:cNvPicPr>
            <a:picLocks noChangeAspect="1"/>
          </p:cNvPicPr>
          <p:nvPr/>
        </p:nvPicPr>
        <p:blipFill>
          <a:blip r:embed="rId2"/>
          <a:stretch>
            <a:fillRect/>
          </a:stretch>
        </p:blipFill>
        <p:spPr>
          <a:xfrm>
            <a:off x="1620047" y="2125172"/>
            <a:ext cx="7287642" cy="2181529"/>
          </a:xfrm>
          <a:prstGeom prst="rect">
            <a:avLst/>
          </a:prstGeom>
        </p:spPr>
      </p:pic>
      <p:sp>
        <p:nvSpPr>
          <p:cNvPr id="5" name="תיבת טקסט 4">
            <a:extLst>
              <a:ext uri="{FF2B5EF4-FFF2-40B4-BE49-F238E27FC236}">
                <a16:creationId xmlns:a16="http://schemas.microsoft.com/office/drawing/2014/main" id="{A2DB5E45-D534-4497-8B94-C4DA469930A3}"/>
              </a:ext>
            </a:extLst>
          </p:cNvPr>
          <p:cNvSpPr txBox="1"/>
          <p:nvPr/>
        </p:nvSpPr>
        <p:spPr>
          <a:xfrm>
            <a:off x="3630967" y="1047566"/>
            <a:ext cx="3213715" cy="584775"/>
          </a:xfrm>
          <a:prstGeom prst="rect">
            <a:avLst/>
          </a:prstGeom>
          <a:noFill/>
        </p:spPr>
        <p:txBody>
          <a:bodyPr wrap="square" rtlCol="1">
            <a:spAutoFit/>
          </a:bodyPr>
          <a:lstStyle/>
          <a:p>
            <a:r>
              <a:rPr lang="he-IL" sz="3200" b="1" dirty="0">
                <a:ln w="22225">
                  <a:solidFill>
                    <a:schemeClr val="accent2"/>
                  </a:solidFill>
                  <a:prstDash val="solid"/>
                </a:ln>
                <a:solidFill>
                  <a:schemeClr val="accent2">
                    <a:lumMod val="40000"/>
                    <a:lumOff val="60000"/>
                  </a:schemeClr>
                </a:solidFill>
                <a:latin typeface="Varela Round" panose="00000500000000000000" pitchFamily="2" charset="-79"/>
                <a:cs typeface="Varela Round" panose="00000500000000000000" pitchFamily="2" charset="-79"/>
              </a:rPr>
              <a:t>ניהול צוותים</a:t>
            </a:r>
            <a:endParaRPr lang="he-IL" sz="3200" dirty="0">
              <a:latin typeface="Varela Round" panose="00000500000000000000" pitchFamily="2" charset="-79"/>
              <a:cs typeface="Varela Round" panose="00000500000000000000" pitchFamily="2" charset="-79"/>
            </a:endParaRPr>
          </a:p>
        </p:txBody>
      </p:sp>
      <p:pic>
        <p:nvPicPr>
          <p:cNvPr id="5122" name="Picture 2" descr="Reuniones virtuales: cómo sacarles el máximo partidoThe Work ...">
            <a:extLst>
              <a:ext uri="{FF2B5EF4-FFF2-40B4-BE49-F238E27FC236}">
                <a16:creationId xmlns:a16="http://schemas.microsoft.com/office/drawing/2014/main" id="{0E1750BE-1276-4319-921F-3BF08ECCEE1D}"/>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847" b="847"/>
          <a:stretch>
            <a:fillRect/>
          </a:stretch>
        </p:blipFill>
        <p:spPr bwMode="auto">
          <a:xfrm>
            <a:off x="5770485" y="5005302"/>
            <a:ext cx="3137204" cy="1154097"/>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פינות מעוגלות 5">
            <a:extLst>
              <a:ext uri="{FF2B5EF4-FFF2-40B4-BE49-F238E27FC236}">
                <a16:creationId xmlns:a16="http://schemas.microsoft.com/office/drawing/2014/main" id="{3FB91F05-0265-4074-998A-54CA9253D7C8}"/>
              </a:ext>
            </a:extLst>
          </p:cNvPr>
          <p:cNvSpPr/>
          <p:nvPr/>
        </p:nvSpPr>
        <p:spPr>
          <a:xfrm>
            <a:off x="5770485" y="4699022"/>
            <a:ext cx="3137204" cy="306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ניהול צוות קיים</a:t>
            </a:r>
          </a:p>
        </p:txBody>
      </p:sp>
      <p:pic>
        <p:nvPicPr>
          <p:cNvPr id="5124" name="Picture 4" descr="Cómo hacer reuniones virtuales de trabajo exitosas | MDZ Online">
            <a:extLst>
              <a:ext uri="{FF2B5EF4-FFF2-40B4-BE49-F238E27FC236}">
                <a16:creationId xmlns:a16="http://schemas.microsoft.com/office/drawing/2014/main" id="{3F1D5E9A-2013-4538-A262-4E828B027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691" y="5005302"/>
            <a:ext cx="3134869" cy="1158368"/>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פינות מעוגלות 8">
            <a:extLst>
              <a:ext uri="{FF2B5EF4-FFF2-40B4-BE49-F238E27FC236}">
                <a16:creationId xmlns:a16="http://schemas.microsoft.com/office/drawing/2014/main" id="{C949CEC4-9B80-4201-A0CE-5DE01433CC49}"/>
              </a:ext>
            </a:extLst>
          </p:cNvPr>
          <p:cNvSpPr/>
          <p:nvPr/>
        </p:nvSpPr>
        <p:spPr>
          <a:xfrm>
            <a:off x="1815356" y="4699022"/>
            <a:ext cx="3137204" cy="306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הקמת צוותי משבר/חירום</a:t>
            </a:r>
          </a:p>
        </p:txBody>
      </p:sp>
    </p:spTree>
    <p:extLst>
      <p:ext uri="{BB962C8B-B14F-4D97-AF65-F5344CB8AC3E}">
        <p14:creationId xmlns:p14="http://schemas.microsoft.com/office/powerpoint/2010/main" val="910510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8F1F833E-C895-4B87-AD58-B315681A8B1A}"/>
              </a:ext>
            </a:extLst>
          </p:cNvPr>
          <p:cNvSpPr>
            <a:spLocks noGrp="1"/>
          </p:cNvSpPr>
          <p:nvPr>
            <p:ph type="ctrTitle"/>
          </p:nvPr>
        </p:nvSpPr>
        <p:spPr>
          <a:xfrm>
            <a:off x="1186823" y="61789"/>
            <a:ext cx="10384110" cy="809451"/>
          </a:xfrm>
        </p:spPr>
        <p:txBody>
          <a:bodyPr/>
          <a:lstStyle/>
          <a:p>
            <a:r>
              <a:rPr lang="he-IL" sz="3200" b="1" dirty="0">
                <a:latin typeface="David" panose="020E0502060401010101" pitchFamily="34" charset="-79"/>
                <a:cs typeface="Varela Round" panose="00000500000000000000"/>
              </a:rPr>
              <a:t>מנהל וכלכלה בצל הקורונה</a:t>
            </a:r>
            <a:br>
              <a:rPr lang="he-IL" sz="3200" b="1" dirty="0">
                <a:latin typeface="David" panose="020E0502060401010101" pitchFamily="34" charset="-79"/>
                <a:cs typeface="Varela Round" panose="00000500000000000000"/>
              </a:rPr>
            </a:br>
            <a:r>
              <a:rPr lang="he-IL" sz="3200" b="1" dirty="0">
                <a:solidFill>
                  <a:srgbClr val="00B0F0"/>
                </a:solidFill>
                <a:latin typeface="David" panose="020E0502060401010101" pitchFamily="34" charset="-79"/>
                <a:cs typeface="Varela Round" panose="00000500000000000000"/>
              </a:rPr>
              <a:t>קבלת החלטות</a:t>
            </a:r>
            <a:endParaRPr lang="he-IL" sz="3200" b="1" dirty="0">
              <a:cs typeface="Varela Round" panose="00000500000000000000"/>
            </a:endParaRPr>
          </a:p>
        </p:txBody>
      </p:sp>
      <p:pic>
        <p:nvPicPr>
          <p:cNvPr id="14" name="תמונה 13" descr="Respira profundo: tomar decisiones basadas en el riesgo, en la era ...">
            <a:extLst>
              <a:ext uri="{FF2B5EF4-FFF2-40B4-BE49-F238E27FC236}">
                <a16:creationId xmlns:a16="http://schemas.microsoft.com/office/drawing/2014/main" id="{C3ABBB88-92AF-47D7-97FC-0CF88241226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2386" y="3193471"/>
            <a:ext cx="2156439" cy="1388829"/>
          </a:xfrm>
          <a:prstGeom prst="rect">
            <a:avLst/>
          </a:prstGeom>
          <a:noFill/>
          <a:ln>
            <a:noFill/>
          </a:ln>
        </p:spPr>
      </p:pic>
      <p:sp>
        <p:nvSpPr>
          <p:cNvPr id="5" name="אליפסה 4">
            <a:extLst>
              <a:ext uri="{FF2B5EF4-FFF2-40B4-BE49-F238E27FC236}">
                <a16:creationId xmlns:a16="http://schemas.microsoft.com/office/drawing/2014/main" id="{1B37B591-EBFC-43BE-AACA-B1A377860B46}"/>
              </a:ext>
            </a:extLst>
          </p:cNvPr>
          <p:cNvSpPr/>
          <p:nvPr/>
        </p:nvSpPr>
        <p:spPr>
          <a:xfrm>
            <a:off x="5873663" y="1696109"/>
            <a:ext cx="2442066" cy="1388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cs typeface="Varela Round" panose="00000500000000000000"/>
              </a:rPr>
              <a:t>החלטות </a:t>
            </a:r>
            <a:r>
              <a:rPr lang="he-IL" sz="1600" dirty="0">
                <a:cs typeface="Varela Round" panose="00000500000000000000"/>
              </a:rPr>
              <a:t>בתנאים של ודאות מלאה</a:t>
            </a:r>
          </a:p>
        </p:txBody>
      </p:sp>
      <p:sp>
        <p:nvSpPr>
          <p:cNvPr id="15" name="אליפסה 14">
            <a:extLst>
              <a:ext uri="{FF2B5EF4-FFF2-40B4-BE49-F238E27FC236}">
                <a16:creationId xmlns:a16="http://schemas.microsoft.com/office/drawing/2014/main" id="{3AACE235-409B-4EEF-9769-A34633633E8B}"/>
              </a:ext>
            </a:extLst>
          </p:cNvPr>
          <p:cNvSpPr/>
          <p:nvPr/>
        </p:nvSpPr>
        <p:spPr>
          <a:xfrm>
            <a:off x="7094696" y="3173574"/>
            <a:ext cx="2283447" cy="1231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cs typeface="Varela Round" panose="00000500000000000000"/>
              </a:rPr>
              <a:t>החלטות בתנאי אי וודאות</a:t>
            </a:r>
          </a:p>
        </p:txBody>
      </p:sp>
      <p:sp>
        <p:nvSpPr>
          <p:cNvPr id="16" name="אליפסה 15">
            <a:extLst>
              <a:ext uri="{FF2B5EF4-FFF2-40B4-BE49-F238E27FC236}">
                <a16:creationId xmlns:a16="http://schemas.microsoft.com/office/drawing/2014/main" id="{71D82B5A-8E4A-43A7-908E-88BC0B4A80BD}"/>
              </a:ext>
            </a:extLst>
          </p:cNvPr>
          <p:cNvSpPr/>
          <p:nvPr/>
        </p:nvSpPr>
        <p:spPr>
          <a:xfrm>
            <a:off x="5058554" y="4582300"/>
            <a:ext cx="2484345" cy="1388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cs typeface="Varela Round" panose="00000500000000000000"/>
              </a:rPr>
              <a:t>החלטות בתנאי סיכון</a:t>
            </a:r>
          </a:p>
        </p:txBody>
      </p:sp>
      <p:sp>
        <p:nvSpPr>
          <p:cNvPr id="10" name="קשת 9">
            <a:extLst>
              <a:ext uri="{FF2B5EF4-FFF2-40B4-BE49-F238E27FC236}">
                <a16:creationId xmlns:a16="http://schemas.microsoft.com/office/drawing/2014/main" id="{71D9E7D7-3D81-477B-971E-6BF11763DCA3}"/>
              </a:ext>
            </a:extLst>
          </p:cNvPr>
          <p:cNvSpPr/>
          <p:nvPr/>
        </p:nvSpPr>
        <p:spPr>
          <a:xfrm>
            <a:off x="5528379" y="2659051"/>
            <a:ext cx="690569" cy="601469"/>
          </a:xfrm>
          <a:prstGeom prst="arc">
            <a:avLst>
              <a:gd name="adj1" fmla="val 6878684"/>
              <a:gd name="adj2" fmla="val 18478299"/>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he-IL"/>
          </a:p>
        </p:txBody>
      </p:sp>
      <p:sp>
        <p:nvSpPr>
          <p:cNvPr id="18" name="קשת 17">
            <a:extLst>
              <a:ext uri="{FF2B5EF4-FFF2-40B4-BE49-F238E27FC236}">
                <a16:creationId xmlns:a16="http://schemas.microsoft.com/office/drawing/2014/main" id="{39A065E1-FF8D-4CE0-8728-25A8BCFE081F}"/>
              </a:ext>
            </a:extLst>
          </p:cNvPr>
          <p:cNvSpPr/>
          <p:nvPr/>
        </p:nvSpPr>
        <p:spPr>
          <a:xfrm rot="6971092">
            <a:off x="6377882" y="3871707"/>
            <a:ext cx="806683" cy="1130499"/>
          </a:xfrm>
          <a:prstGeom prst="arc">
            <a:avLst>
              <a:gd name="adj1" fmla="val 6247871"/>
              <a:gd name="adj2" fmla="val 17521433"/>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he-IL"/>
          </a:p>
        </p:txBody>
      </p:sp>
      <p:sp>
        <p:nvSpPr>
          <p:cNvPr id="19" name="קשת 18">
            <a:extLst>
              <a:ext uri="{FF2B5EF4-FFF2-40B4-BE49-F238E27FC236}">
                <a16:creationId xmlns:a16="http://schemas.microsoft.com/office/drawing/2014/main" id="{87B4480F-B8F0-41F5-9774-38F925131BE4}"/>
              </a:ext>
            </a:extLst>
          </p:cNvPr>
          <p:cNvSpPr/>
          <p:nvPr/>
        </p:nvSpPr>
        <p:spPr>
          <a:xfrm rot="3901935">
            <a:off x="6362085" y="3302076"/>
            <a:ext cx="1020088" cy="685919"/>
          </a:xfrm>
          <a:prstGeom prst="arc">
            <a:avLst>
              <a:gd name="adj1" fmla="val 6878684"/>
              <a:gd name="adj2" fmla="val 18478299"/>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he-IL"/>
          </a:p>
        </p:txBody>
      </p:sp>
      <p:sp>
        <p:nvSpPr>
          <p:cNvPr id="12" name="מלבן: פינות מעוגלות 11">
            <a:extLst>
              <a:ext uri="{FF2B5EF4-FFF2-40B4-BE49-F238E27FC236}">
                <a16:creationId xmlns:a16="http://schemas.microsoft.com/office/drawing/2014/main" id="{AC916D69-C845-45F4-B134-E2E1CCD5220F}"/>
              </a:ext>
            </a:extLst>
          </p:cNvPr>
          <p:cNvSpPr/>
          <p:nvPr/>
        </p:nvSpPr>
        <p:spPr>
          <a:xfrm>
            <a:off x="3912435" y="3028491"/>
            <a:ext cx="1292640" cy="817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Varela Round" panose="00000500000000000000" pitchFamily="2" charset="-79"/>
                <a:cs typeface="Varela Round" panose="00000500000000000000" pitchFamily="2" charset="-79"/>
              </a:rPr>
              <a:t>קבלת החלטות</a:t>
            </a:r>
          </a:p>
        </p:txBody>
      </p:sp>
    </p:spTree>
    <p:extLst>
      <p:ext uri="{BB962C8B-B14F-4D97-AF65-F5344CB8AC3E}">
        <p14:creationId xmlns:p14="http://schemas.microsoft.com/office/powerpoint/2010/main" val="2176503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16">
            <a:extLst>
              <a:ext uri="{FF2B5EF4-FFF2-40B4-BE49-F238E27FC236}">
                <a16:creationId xmlns:a16="http://schemas.microsoft.com/office/drawing/2014/main" id="{2994ADE9-0F80-4479-B29F-5EA6461ED819}"/>
              </a:ext>
            </a:extLst>
          </p:cNvPr>
          <p:cNvSpPr/>
          <p:nvPr/>
        </p:nvSpPr>
        <p:spPr>
          <a:xfrm flipH="1">
            <a:off x="7045039" y="187655"/>
            <a:ext cx="4190260" cy="523220"/>
          </a:xfrm>
          <a:prstGeom prst="rect">
            <a:avLst/>
          </a:prstGeom>
        </p:spPr>
        <p:txBody>
          <a:bodyPr wrap="square">
            <a:spAutoFit/>
          </a:bodyPr>
          <a:lstStyle/>
          <a:p>
            <a:pPr algn="ctr"/>
            <a:r>
              <a:rPr lang="he-IL" sz="2800" b="1" dirty="0">
                <a:solidFill>
                  <a:srgbClr val="00B0F0"/>
                </a:solidFill>
                <a:latin typeface="Varela Round" panose="00000500000000000000" pitchFamily="2" charset="-79"/>
                <a:cs typeface="Varela Round" panose="00000500000000000000" pitchFamily="2" charset="-79"/>
              </a:rPr>
              <a:t>תהליך קבלת החלטות</a:t>
            </a:r>
            <a:endParaRPr lang="he-IL" sz="2800" dirty="0">
              <a:latin typeface="Varela Round" panose="00000500000000000000" pitchFamily="2" charset="-79"/>
              <a:cs typeface="Varela Round" panose="00000500000000000000" pitchFamily="2" charset="-79"/>
            </a:endParaRPr>
          </a:p>
        </p:txBody>
      </p:sp>
      <p:sp>
        <p:nvSpPr>
          <p:cNvPr id="5" name="מלבן: פינות מעוגלות 21">
            <a:extLst>
              <a:ext uri="{FF2B5EF4-FFF2-40B4-BE49-F238E27FC236}">
                <a16:creationId xmlns:a16="http://schemas.microsoft.com/office/drawing/2014/main" id="{9E77E3BF-CFA1-4714-B810-9D9C26D38F4B}"/>
              </a:ext>
            </a:extLst>
          </p:cNvPr>
          <p:cNvSpPr/>
          <p:nvPr/>
        </p:nvSpPr>
        <p:spPr>
          <a:xfrm>
            <a:off x="9231162" y="887767"/>
            <a:ext cx="2270373" cy="516174"/>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Varela Round" panose="00000500000000000000"/>
                <a:cs typeface="Varela Round" panose="00000500000000000000"/>
              </a:rPr>
              <a:t>זיהוי הבעיה והגדרתה</a:t>
            </a:r>
          </a:p>
        </p:txBody>
      </p:sp>
      <p:sp>
        <p:nvSpPr>
          <p:cNvPr id="6" name="מלבן: פינות מעוגלות 22">
            <a:extLst>
              <a:ext uri="{FF2B5EF4-FFF2-40B4-BE49-F238E27FC236}">
                <a16:creationId xmlns:a16="http://schemas.microsoft.com/office/drawing/2014/main" id="{D39977A6-D017-41BC-AA93-2B611E540DD7}"/>
              </a:ext>
            </a:extLst>
          </p:cNvPr>
          <p:cNvSpPr/>
          <p:nvPr/>
        </p:nvSpPr>
        <p:spPr>
          <a:xfrm>
            <a:off x="9311039" y="1758991"/>
            <a:ext cx="2270373" cy="442411"/>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Varela Round" panose="00000500000000000000"/>
                <a:cs typeface="Varela Round" panose="00000500000000000000"/>
              </a:rPr>
              <a:t>איסוף מידע</a:t>
            </a:r>
          </a:p>
        </p:txBody>
      </p:sp>
      <p:sp>
        <p:nvSpPr>
          <p:cNvPr id="7" name="מלבן: פינות מעוגלות 23">
            <a:extLst>
              <a:ext uri="{FF2B5EF4-FFF2-40B4-BE49-F238E27FC236}">
                <a16:creationId xmlns:a16="http://schemas.microsoft.com/office/drawing/2014/main" id="{1EE8D8FD-3934-4F4C-A69E-B342EE59E9DC}"/>
              </a:ext>
            </a:extLst>
          </p:cNvPr>
          <p:cNvSpPr/>
          <p:nvPr/>
        </p:nvSpPr>
        <p:spPr>
          <a:xfrm>
            <a:off x="9311038" y="2517506"/>
            <a:ext cx="2270373" cy="442411"/>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Varela Round" panose="00000500000000000000"/>
                <a:cs typeface="Varela Round" panose="00000500000000000000"/>
              </a:rPr>
              <a:t>גיבוש חלופות</a:t>
            </a:r>
          </a:p>
        </p:txBody>
      </p:sp>
      <p:sp>
        <p:nvSpPr>
          <p:cNvPr id="8" name="מלבן: פינות מעוגלות 24">
            <a:extLst>
              <a:ext uri="{FF2B5EF4-FFF2-40B4-BE49-F238E27FC236}">
                <a16:creationId xmlns:a16="http://schemas.microsoft.com/office/drawing/2014/main" id="{486A81B6-5934-461C-AE94-C44A016C4034}"/>
              </a:ext>
            </a:extLst>
          </p:cNvPr>
          <p:cNvSpPr/>
          <p:nvPr/>
        </p:nvSpPr>
        <p:spPr>
          <a:xfrm>
            <a:off x="9322904" y="3308271"/>
            <a:ext cx="2270373" cy="559362"/>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Varela Round" panose="00000500000000000000"/>
                <a:cs typeface="Varela Round" panose="00000500000000000000"/>
              </a:rPr>
              <a:t>ניתוח והערכה של חלופות</a:t>
            </a:r>
          </a:p>
        </p:txBody>
      </p:sp>
      <p:sp>
        <p:nvSpPr>
          <p:cNvPr id="9" name="מלבן: פינות מעוגלות 25">
            <a:extLst>
              <a:ext uri="{FF2B5EF4-FFF2-40B4-BE49-F238E27FC236}">
                <a16:creationId xmlns:a16="http://schemas.microsoft.com/office/drawing/2014/main" id="{BBCDF2BA-A4E1-48C4-AFDD-B1112AE7BECC}"/>
              </a:ext>
            </a:extLst>
          </p:cNvPr>
          <p:cNvSpPr/>
          <p:nvPr/>
        </p:nvSpPr>
        <p:spPr>
          <a:xfrm>
            <a:off x="9322904" y="4203662"/>
            <a:ext cx="2270373" cy="442411"/>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Varela Round" panose="00000500000000000000"/>
                <a:cs typeface="Varela Round" panose="00000500000000000000"/>
              </a:rPr>
              <a:t>בחירת חלופה</a:t>
            </a:r>
          </a:p>
        </p:txBody>
      </p:sp>
      <p:sp>
        <p:nvSpPr>
          <p:cNvPr id="10" name="מלבן: פינות מעוגלות 26">
            <a:extLst>
              <a:ext uri="{FF2B5EF4-FFF2-40B4-BE49-F238E27FC236}">
                <a16:creationId xmlns:a16="http://schemas.microsoft.com/office/drawing/2014/main" id="{3E8C24CF-3C34-4C74-B110-FFA86AFF6F05}"/>
              </a:ext>
            </a:extLst>
          </p:cNvPr>
          <p:cNvSpPr/>
          <p:nvPr/>
        </p:nvSpPr>
        <p:spPr>
          <a:xfrm>
            <a:off x="9311037" y="4989466"/>
            <a:ext cx="2270373" cy="442411"/>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Varela Round" panose="00000500000000000000"/>
                <a:cs typeface="Varela Round" panose="00000500000000000000"/>
              </a:rPr>
              <a:t>משוב</a:t>
            </a:r>
          </a:p>
        </p:txBody>
      </p:sp>
      <p:sp>
        <p:nvSpPr>
          <p:cNvPr id="11" name="חץ: למטה 27">
            <a:extLst>
              <a:ext uri="{FF2B5EF4-FFF2-40B4-BE49-F238E27FC236}">
                <a16:creationId xmlns:a16="http://schemas.microsoft.com/office/drawing/2014/main" id="{47FE2EF6-C4B5-4AA0-8AF8-50C343003F8C}"/>
              </a:ext>
            </a:extLst>
          </p:cNvPr>
          <p:cNvSpPr/>
          <p:nvPr/>
        </p:nvSpPr>
        <p:spPr>
          <a:xfrm>
            <a:off x="10147373" y="1430170"/>
            <a:ext cx="382386" cy="305559"/>
          </a:xfrm>
          <a:prstGeom prst="downArrow">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חץ: למטה 28">
            <a:extLst>
              <a:ext uri="{FF2B5EF4-FFF2-40B4-BE49-F238E27FC236}">
                <a16:creationId xmlns:a16="http://schemas.microsoft.com/office/drawing/2014/main" id="{43A35B1E-2D5F-45EF-A43F-4CBA2EED66B2}"/>
              </a:ext>
            </a:extLst>
          </p:cNvPr>
          <p:cNvSpPr/>
          <p:nvPr/>
        </p:nvSpPr>
        <p:spPr>
          <a:xfrm>
            <a:off x="10159950" y="2203522"/>
            <a:ext cx="382386" cy="305559"/>
          </a:xfrm>
          <a:prstGeom prst="downArrow">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חץ: למטה 29">
            <a:extLst>
              <a:ext uri="{FF2B5EF4-FFF2-40B4-BE49-F238E27FC236}">
                <a16:creationId xmlns:a16="http://schemas.microsoft.com/office/drawing/2014/main" id="{BA90FF72-DC3B-4964-A38E-472CD71C3F71}"/>
              </a:ext>
            </a:extLst>
          </p:cNvPr>
          <p:cNvSpPr/>
          <p:nvPr/>
        </p:nvSpPr>
        <p:spPr>
          <a:xfrm>
            <a:off x="10165915" y="2985704"/>
            <a:ext cx="382386" cy="305559"/>
          </a:xfrm>
          <a:prstGeom prst="downArrow">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חץ: למטה 33">
            <a:extLst>
              <a:ext uri="{FF2B5EF4-FFF2-40B4-BE49-F238E27FC236}">
                <a16:creationId xmlns:a16="http://schemas.microsoft.com/office/drawing/2014/main" id="{29E3E4CF-B33D-4018-92E6-477C251CF356}"/>
              </a:ext>
            </a:extLst>
          </p:cNvPr>
          <p:cNvSpPr/>
          <p:nvPr/>
        </p:nvSpPr>
        <p:spPr>
          <a:xfrm>
            <a:off x="10165915" y="3874326"/>
            <a:ext cx="382386" cy="305559"/>
          </a:xfrm>
          <a:prstGeom prst="downArrow">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חץ: למטה 34">
            <a:extLst>
              <a:ext uri="{FF2B5EF4-FFF2-40B4-BE49-F238E27FC236}">
                <a16:creationId xmlns:a16="http://schemas.microsoft.com/office/drawing/2014/main" id="{A0CF79FE-7C24-4471-83A2-F20054DD6F14}"/>
              </a:ext>
            </a:extLst>
          </p:cNvPr>
          <p:cNvSpPr/>
          <p:nvPr/>
        </p:nvSpPr>
        <p:spPr>
          <a:xfrm>
            <a:off x="10165915" y="4646073"/>
            <a:ext cx="382386" cy="336029"/>
          </a:xfrm>
          <a:prstGeom prst="downArrow">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6" name="Picture 2" descr="N12 - האיסור יוצא לדרך: אלה המדינות באירופה שמעתה זרים לא...">
            <a:extLst>
              <a:ext uri="{FF2B5EF4-FFF2-40B4-BE49-F238E27FC236}">
                <a16:creationId xmlns:a16="http://schemas.microsoft.com/office/drawing/2014/main" id="{76FD2B12-6B68-4172-808B-435558BF74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9796" y="1853826"/>
            <a:ext cx="2270373" cy="1383599"/>
          </a:xfrm>
          <a:prstGeom prst="rect">
            <a:avLst/>
          </a:prstGeom>
          <a:noFill/>
          <a:extLst>
            <a:ext uri="{909E8E84-426E-40DD-AFC4-6F175D3DCCD1}">
              <a14:hiddenFill xmlns:a14="http://schemas.microsoft.com/office/drawing/2010/main">
                <a:solidFill>
                  <a:srgbClr val="FFFFFF"/>
                </a:solidFill>
              </a14:hiddenFill>
            </a:ext>
          </a:extLst>
        </p:spPr>
      </p:pic>
      <p:sp>
        <p:nvSpPr>
          <p:cNvPr id="17" name="מלבן: פינות מעוגלות 37">
            <a:extLst>
              <a:ext uri="{FF2B5EF4-FFF2-40B4-BE49-F238E27FC236}">
                <a16:creationId xmlns:a16="http://schemas.microsoft.com/office/drawing/2014/main" id="{D5052E12-8DE2-4CB9-BA1B-891E8169E25E}"/>
              </a:ext>
            </a:extLst>
          </p:cNvPr>
          <p:cNvSpPr/>
          <p:nvPr/>
        </p:nvSpPr>
        <p:spPr>
          <a:xfrm>
            <a:off x="2890157" y="39635"/>
            <a:ext cx="3869892" cy="840629"/>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chemeClr val="accent6">
                    <a:lumMod val="75000"/>
                  </a:schemeClr>
                </a:solidFill>
                <a:latin typeface="David" panose="020E0502060401010101" pitchFamily="34" charset="-79"/>
                <a:cs typeface="Varela Round" panose="00000500000000000000"/>
              </a:rPr>
              <a:t>האם לתת לאזרחים זרים  ולישראלים להיכנס?</a:t>
            </a:r>
            <a:r>
              <a:rPr lang="he-IL" b="1" dirty="0">
                <a:solidFill>
                  <a:schemeClr val="accent6">
                    <a:lumMod val="75000"/>
                  </a:schemeClr>
                </a:solidFill>
                <a:latin typeface="Varela Round" panose="00000500000000000000" pitchFamily="2" charset="-79"/>
                <a:cs typeface="Varela Round" panose="00000500000000000000" pitchFamily="2" charset="-79"/>
              </a:rPr>
              <a:t>למדינת ישראל?</a:t>
            </a:r>
          </a:p>
        </p:txBody>
      </p:sp>
      <p:sp>
        <p:nvSpPr>
          <p:cNvPr id="18" name="מלבן: פינות מעוגלות 38">
            <a:extLst>
              <a:ext uri="{FF2B5EF4-FFF2-40B4-BE49-F238E27FC236}">
                <a16:creationId xmlns:a16="http://schemas.microsoft.com/office/drawing/2014/main" id="{C67882FE-40A5-4CCE-9EF7-7A07FA1A8325}"/>
              </a:ext>
            </a:extLst>
          </p:cNvPr>
          <p:cNvSpPr/>
          <p:nvPr/>
        </p:nvSpPr>
        <p:spPr>
          <a:xfrm>
            <a:off x="2960838" y="1065839"/>
            <a:ext cx="3738577" cy="616023"/>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chemeClr val="accent6">
                    <a:lumMod val="75000"/>
                  </a:schemeClr>
                </a:solidFill>
                <a:latin typeface="David" panose="020E0502060401010101" pitchFamily="34" charset="-79"/>
                <a:cs typeface="Varela Round" panose="00000500000000000000"/>
              </a:rPr>
              <a:t>מאילו מדינות? האם מדובר ישראלים השוהים בחו"ל? כמה ?</a:t>
            </a:r>
          </a:p>
        </p:txBody>
      </p:sp>
      <p:sp>
        <p:nvSpPr>
          <p:cNvPr id="19" name="מלבן: פינות מעוגלות 39">
            <a:extLst>
              <a:ext uri="{FF2B5EF4-FFF2-40B4-BE49-F238E27FC236}">
                <a16:creationId xmlns:a16="http://schemas.microsoft.com/office/drawing/2014/main" id="{A25EEE91-F985-42FA-B293-0811B753EEFA}"/>
              </a:ext>
            </a:extLst>
          </p:cNvPr>
          <p:cNvSpPr/>
          <p:nvPr/>
        </p:nvSpPr>
        <p:spPr>
          <a:xfrm>
            <a:off x="2902418" y="1836762"/>
            <a:ext cx="3869892" cy="1454501"/>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71450" indent="-171450">
              <a:buFont typeface="Courier New" panose="02070309020205020404" pitchFamily="49" charset="0"/>
              <a:buChar char="o"/>
            </a:pPr>
            <a:r>
              <a:rPr lang="he-IL" sz="1500" b="1" dirty="0">
                <a:solidFill>
                  <a:schemeClr val="accent6">
                    <a:lumMod val="75000"/>
                  </a:schemeClr>
                </a:solidFill>
                <a:latin typeface="David" panose="020E0502060401010101" pitchFamily="34" charset="-79"/>
                <a:cs typeface="Varela Round" panose="00000500000000000000"/>
              </a:rPr>
              <a:t>כניסת אזרחים ישראלים המטיילים במקומות שונים בעולם.</a:t>
            </a:r>
          </a:p>
          <a:p>
            <a:pPr marL="171450" indent="-171450">
              <a:buFont typeface="Courier New" panose="02070309020205020404" pitchFamily="49" charset="0"/>
              <a:buChar char="o"/>
            </a:pPr>
            <a:r>
              <a:rPr lang="he-IL" sz="1500" b="1" dirty="0">
                <a:solidFill>
                  <a:schemeClr val="accent6">
                    <a:lumMod val="75000"/>
                  </a:schemeClr>
                </a:solidFill>
                <a:latin typeface="David" panose="020E0502060401010101" pitchFamily="34" charset="-79"/>
                <a:cs typeface="Varela Round" panose="00000500000000000000"/>
              </a:rPr>
              <a:t>החזרת  אזרחים ישראלים  השוהים בחו"ל</a:t>
            </a:r>
          </a:p>
          <a:p>
            <a:pPr marL="171450" indent="-171450">
              <a:buFont typeface="Courier New" panose="02070309020205020404" pitchFamily="49" charset="0"/>
              <a:buChar char="o"/>
            </a:pPr>
            <a:r>
              <a:rPr lang="he-IL" sz="1500" b="1" dirty="0">
                <a:solidFill>
                  <a:schemeClr val="accent6">
                    <a:lumMod val="75000"/>
                  </a:schemeClr>
                </a:solidFill>
                <a:latin typeface="David" panose="020E0502060401010101" pitchFamily="34" charset="-79"/>
                <a:cs typeface="Varela Round" panose="00000500000000000000"/>
              </a:rPr>
              <a:t>כניסת אזרחים זרים לאחר בדיקת רמת ההידבקות במדינת המקור.</a:t>
            </a:r>
          </a:p>
        </p:txBody>
      </p:sp>
      <p:sp>
        <p:nvSpPr>
          <p:cNvPr id="20" name="מלבן: פינות מעוגלות 40">
            <a:extLst>
              <a:ext uri="{FF2B5EF4-FFF2-40B4-BE49-F238E27FC236}">
                <a16:creationId xmlns:a16="http://schemas.microsoft.com/office/drawing/2014/main" id="{C9EF2D53-6B03-452C-8C84-49B4FC319462}"/>
              </a:ext>
            </a:extLst>
          </p:cNvPr>
          <p:cNvSpPr/>
          <p:nvPr/>
        </p:nvSpPr>
        <p:spPr>
          <a:xfrm>
            <a:off x="2902418" y="3433458"/>
            <a:ext cx="3943012" cy="1082007"/>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700" b="1" dirty="0">
                <a:solidFill>
                  <a:schemeClr val="accent6">
                    <a:lumMod val="75000"/>
                  </a:schemeClr>
                </a:solidFill>
                <a:latin typeface="David" panose="020E0502060401010101" pitchFamily="34" charset="-79"/>
                <a:cs typeface="Varela Round" panose="00000500000000000000"/>
              </a:rPr>
              <a:t>כניסת זרים- היכן יתארחו? בידוד? מלונות? </a:t>
            </a:r>
          </a:p>
          <a:p>
            <a:r>
              <a:rPr lang="he-IL" sz="1700" b="1" dirty="0">
                <a:solidFill>
                  <a:schemeClr val="accent6">
                    <a:lumMod val="75000"/>
                  </a:schemeClr>
                </a:solidFill>
                <a:latin typeface="David" panose="020E0502060401010101" pitchFamily="34" charset="-79"/>
                <a:cs typeface="Varela Round" panose="00000500000000000000"/>
              </a:rPr>
              <a:t>כניסת ישראלים- היכן יתארחו? בידוד ביתי? מלוניות?</a:t>
            </a:r>
          </a:p>
        </p:txBody>
      </p:sp>
      <p:sp>
        <p:nvSpPr>
          <p:cNvPr id="21" name="מלבן: פינות מעוגלות 41">
            <a:extLst>
              <a:ext uri="{FF2B5EF4-FFF2-40B4-BE49-F238E27FC236}">
                <a16:creationId xmlns:a16="http://schemas.microsoft.com/office/drawing/2014/main" id="{DFC6A899-2AB0-4EF6-A8CA-ECE37F736306}"/>
              </a:ext>
            </a:extLst>
          </p:cNvPr>
          <p:cNvSpPr/>
          <p:nvPr/>
        </p:nvSpPr>
        <p:spPr>
          <a:xfrm>
            <a:off x="2890156" y="4612062"/>
            <a:ext cx="3943013" cy="112913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chemeClr val="accent6">
                    <a:lumMod val="75000"/>
                  </a:schemeClr>
                </a:solidFill>
                <a:latin typeface="David" panose="020E0502060401010101" pitchFamily="34" charset="-79"/>
                <a:cs typeface="Varela Round" panose="00000500000000000000"/>
              </a:rPr>
              <a:t>בשני המקרים הוחלט על בידוד של 14 יום במלוניות, הסעה מאורגנת ועריכת בדיקות.  </a:t>
            </a:r>
          </a:p>
        </p:txBody>
      </p:sp>
      <p:sp>
        <p:nvSpPr>
          <p:cNvPr id="22" name="מלבן: פינות מעוגלות 42">
            <a:extLst>
              <a:ext uri="{FF2B5EF4-FFF2-40B4-BE49-F238E27FC236}">
                <a16:creationId xmlns:a16="http://schemas.microsoft.com/office/drawing/2014/main" id="{47A6F737-C08A-437D-A0A7-BA5481248E7A}"/>
              </a:ext>
            </a:extLst>
          </p:cNvPr>
          <p:cNvSpPr/>
          <p:nvPr/>
        </p:nvSpPr>
        <p:spPr>
          <a:xfrm>
            <a:off x="2890157" y="5891030"/>
            <a:ext cx="3869892" cy="895511"/>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000" b="1" dirty="0">
                <a:solidFill>
                  <a:schemeClr val="accent6">
                    <a:lumMod val="75000"/>
                  </a:schemeClr>
                </a:solidFill>
                <a:latin typeface="Varela Round" panose="00000500000000000000" pitchFamily="2" charset="-79"/>
                <a:cs typeface="Varela Round" panose="00000500000000000000" pitchFamily="2" charset="-79"/>
              </a:rPr>
              <a:t>לצערנו, ההחלטה התקבלה אך לא יושמה במלואה.</a:t>
            </a:r>
          </a:p>
        </p:txBody>
      </p:sp>
      <p:sp>
        <p:nvSpPr>
          <p:cNvPr id="23" name="חץ: למטה 44">
            <a:extLst>
              <a:ext uri="{FF2B5EF4-FFF2-40B4-BE49-F238E27FC236}">
                <a16:creationId xmlns:a16="http://schemas.microsoft.com/office/drawing/2014/main" id="{3368D411-64FD-41D3-88EC-614979415FF5}"/>
              </a:ext>
            </a:extLst>
          </p:cNvPr>
          <p:cNvSpPr/>
          <p:nvPr/>
        </p:nvSpPr>
        <p:spPr>
          <a:xfrm>
            <a:off x="4782909" y="870760"/>
            <a:ext cx="314685" cy="226047"/>
          </a:xfrm>
          <a:prstGeom prst="downArrow">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accent6">
                  <a:lumMod val="75000"/>
                </a:schemeClr>
              </a:solidFill>
            </a:endParaRPr>
          </a:p>
        </p:txBody>
      </p:sp>
      <p:sp>
        <p:nvSpPr>
          <p:cNvPr id="24" name="חץ: למטה 45">
            <a:extLst>
              <a:ext uri="{FF2B5EF4-FFF2-40B4-BE49-F238E27FC236}">
                <a16:creationId xmlns:a16="http://schemas.microsoft.com/office/drawing/2014/main" id="{A27D36EE-2E97-4A63-A71B-653EFD8A9FC7}"/>
              </a:ext>
            </a:extLst>
          </p:cNvPr>
          <p:cNvSpPr/>
          <p:nvPr/>
        </p:nvSpPr>
        <p:spPr>
          <a:xfrm>
            <a:off x="4800638" y="1681373"/>
            <a:ext cx="346930" cy="254960"/>
          </a:xfrm>
          <a:prstGeom prst="downArrow">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accent6">
                  <a:lumMod val="75000"/>
                </a:schemeClr>
              </a:solidFill>
            </a:endParaRPr>
          </a:p>
        </p:txBody>
      </p:sp>
      <p:sp>
        <p:nvSpPr>
          <p:cNvPr id="28" name="חץ: למטה 45">
            <a:extLst>
              <a:ext uri="{FF2B5EF4-FFF2-40B4-BE49-F238E27FC236}">
                <a16:creationId xmlns:a16="http://schemas.microsoft.com/office/drawing/2014/main" id="{F40FA059-E4AF-44AA-9158-25A0FDD27A4A}"/>
              </a:ext>
            </a:extLst>
          </p:cNvPr>
          <p:cNvSpPr/>
          <p:nvPr/>
        </p:nvSpPr>
        <p:spPr>
          <a:xfrm>
            <a:off x="4737913" y="3237425"/>
            <a:ext cx="346930" cy="254960"/>
          </a:xfrm>
          <a:prstGeom prst="downArrow">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accent6">
                  <a:lumMod val="75000"/>
                </a:schemeClr>
              </a:solidFill>
            </a:endParaRPr>
          </a:p>
        </p:txBody>
      </p:sp>
      <p:sp>
        <p:nvSpPr>
          <p:cNvPr id="29" name="חץ: למטה 45">
            <a:extLst>
              <a:ext uri="{FF2B5EF4-FFF2-40B4-BE49-F238E27FC236}">
                <a16:creationId xmlns:a16="http://schemas.microsoft.com/office/drawing/2014/main" id="{D5AB8AEF-0482-48F6-84FD-5442E36F1B44}"/>
              </a:ext>
            </a:extLst>
          </p:cNvPr>
          <p:cNvSpPr/>
          <p:nvPr/>
        </p:nvSpPr>
        <p:spPr>
          <a:xfrm>
            <a:off x="4737913" y="4460028"/>
            <a:ext cx="346930" cy="254960"/>
          </a:xfrm>
          <a:prstGeom prst="downArrow">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accent6">
                  <a:lumMod val="75000"/>
                </a:schemeClr>
              </a:solidFill>
            </a:endParaRPr>
          </a:p>
        </p:txBody>
      </p:sp>
      <p:sp>
        <p:nvSpPr>
          <p:cNvPr id="30" name="חץ: למטה 45">
            <a:extLst>
              <a:ext uri="{FF2B5EF4-FFF2-40B4-BE49-F238E27FC236}">
                <a16:creationId xmlns:a16="http://schemas.microsoft.com/office/drawing/2014/main" id="{E95C9D16-28F5-4FB8-827F-68596C7534BF}"/>
              </a:ext>
            </a:extLst>
          </p:cNvPr>
          <p:cNvSpPr/>
          <p:nvPr/>
        </p:nvSpPr>
        <p:spPr>
          <a:xfrm>
            <a:off x="4663899" y="5755179"/>
            <a:ext cx="346930" cy="254960"/>
          </a:xfrm>
          <a:prstGeom prst="downArrow">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accent6">
                  <a:lumMod val="75000"/>
                </a:schemeClr>
              </a:solidFill>
            </a:endParaRPr>
          </a:p>
        </p:txBody>
      </p:sp>
    </p:spTree>
    <p:extLst>
      <p:ext uri="{BB962C8B-B14F-4D97-AF65-F5344CB8AC3E}">
        <p14:creationId xmlns:p14="http://schemas.microsoft.com/office/powerpoint/2010/main" val="1315132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BCB73F52-1E82-4EBC-84A1-E4BBDBF2CDE4}"/>
              </a:ext>
            </a:extLst>
          </p:cNvPr>
          <p:cNvSpPr>
            <a:spLocks noGrp="1"/>
          </p:cNvSpPr>
          <p:nvPr>
            <p:ph type="ctrTitle"/>
          </p:nvPr>
        </p:nvSpPr>
        <p:spPr>
          <a:xfrm>
            <a:off x="1733909" y="0"/>
            <a:ext cx="10247689" cy="1109709"/>
          </a:xfrm>
        </p:spPr>
        <p:txBody>
          <a:bodyPr/>
          <a:lstStyle/>
          <a:p>
            <a:pPr algn="r"/>
            <a:br>
              <a:rPr lang="he-IL" b="1" dirty="0">
                <a:latin typeface="David" panose="020E0502060401010101" pitchFamily="34" charset="-79"/>
                <a:cs typeface="Varela Round" panose="00000500000000000000"/>
              </a:rPr>
            </a:br>
            <a:br>
              <a:rPr lang="he-IL" b="1" dirty="0">
                <a:latin typeface="David" panose="020E0502060401010101" pitchFamily="34" charset="-79"/>
                <a:cs typeface="Varela Round" panose="00000500000000000000"/>
              </a:rPr>
            </a:br>
            <a:r>
              <a:rPr lang="he-IL" b="1" dirty="0">
                <a:latin typeface="David" panose="020E0502060401010101" pitchFamily="34" charset="-79"/>
                <a:cs typeface="Varela Round" panose="00000500000000000000"/>
              </a:rPr>
              <a:t>מנהל וכלכלה בצל הקורונה</a:t>
            </a:r>
            <a:br>
              <a:rPr lang="he-IL" b="1" dirty="0">
                <a:latin typeface="David" panose="020E0502060401010101" pitchFamily="34" charset="-79"/>
                <a:cs typeface="Varela Round" panose="00000500000000000000"/>
              </a:rPr>
            </a:br>
            <a:r>
              <a:rPr lang="he-IL" b="1" dirty="0">
                <a:latin typeface="David" panose="020E0502060401010101" pitchFamily="34" charset="-79"/>
                <a:cs typeface="Varela Round" panose="00000500000000000000"/>
              </a:rPr>
              <a:t>       </a:t>
            </a:r>
            <a:r>
              <a:rPr lang="he-IL" sz="3200" b="1" dirty="0">
                <a:solidFill>
                  <a:srgbClr val="00B0F0"/>
                </a:solidFill>
                <a:latin typeface="David" panose="020E0502060401010101" pitchFamily="34" charset="-79"/>
                <a:cs typeface="Varela Round" panose="00000500000000000000"/>
              </a:rPr>
              <a:t>גישות לקבלת החלטות</a:t>
            </a:r>
            <a:br>
              <a:rPr lang="he-IL" b="1" dirty="0">
                <a:latin typeface="David" panose="020E0502060401010101" pitchFamily="34" charset="-79"/>
                <a:cs typeface="Varela Round" panose="00000500000000000000"/>
              </a:rPr>
            </a:br>
            <a:br>
              <a:rPr lang="he-IL" b="1" dirty="0">
                <a:latin typeface="David" panose="020E0502060401010101" pitchFamily="34" charset="-79"/>
                <a:cs typeface="Varela Round" panose="00000500000000000000"/>
              </a:rPr>
            </a:br>
            <a:endParaRPr lang="he-IL" dirty="0"/>
          </a:p>
        </p:txBody>
      </p:sp>
      <p:pic>
        <p:nvPicPr>
          <p:cNvPr id="9218" name="Picture 2" descr="Si lees sobre terapias contra el coronavirus, revisa su evidencia ...">
            <a:extLst>
              <a:ext uri="{FF2B5EF4-FFF2-40B4-BE49-F238E27FC236}">
                <a16:creationId xmlns:a16="http://schemas.microsoft.com/office/drawing/2014/main" id="{2A97702A-BD77-4F61-8F00-A722C80E65DA}"/>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8501" r="8501"/>
          <a:stretch>
            <a:fillRect/>
          </a:stretch>
        </p:blipFill>
        <p:spPr bwMode="auto">
          <a:xfrm>
            <a:off x="4842188" y="4554244"/>
            <a:ext cx="4395607" cy="173669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OVID-19 y la inteligencia colectiva: una evocación desde la ...">
            <a:extLst>
              <a:ext uri="{FF2B5EF4-FFF2-40B4-BE49-F238E27FC236}">
                <a16:creationId xmlns:a16="http://schemas.microsoft.com/office/drawing/2014/main" id="{87F6361A-118D-4620-828E-E63594D24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511" y="3355759"/>
            <a:ext cx="2385689" cy="119848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MODELO DE TOMA DE DECISIONES ESTRATÉGICAS EN LA EMPRESA – Juan ...">
            <a:extLst>
              <a:ext uri="{FF2B5EF4-FFF2-40B4-BE49-F238E27FC236}">
                <a16:creationId xmlns:a16="http://schemas.microsoft.com/office/drawing/2014/main" id="{9C69C041-69B9-41A1-98E1-61148BA70C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511" y="3355759"/>
            <a:ext cx="2933700" cy="1198485"/>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נלחמים בקורונה: מה אסור ומה מותר? הקפידו על ההנחיות הבאות | חדשות היום">
            <a:extLst>
              <a:ext uri="{FF2B5EF4-FFF2-40B4-BE49-F238E27FC236}">
                <a16:creationId xmlns:a16="http://schemas.microsoft.com/office/drawing/2014/main" id="{18CD6DF1-1A9D-452E-9CE4-648573011C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0" y="0"/>
            <a:ext cx="4046182" cy="4987407"/>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חוזרים לשגרה עם תו סגול- ובערבית‎ - YouTube">
            <a:extLst>
              <a:ext uri="{FF2B5EF4-FFF2-40B4-BE49-F238E27FC236}">
                <a16:creationId xmlns:a16="http://schemas.microsoft.com/office/drawing/2014/main" id="{97B93DE7-071B-44BA-AB24-AB1F823740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061" y="5257800"/>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אליפסה 3">
            <a:extLst>
              <a:ext uri="{FF2B5EF4-FFF2-40B4-BE49-F238E27FC236}">
                <a16:creationId xmlns:a16="http://schemas.microsoft.com/office/drawing/2014/main" id="{C922B371-A954-4426-B2C3-83DA33886DDC}"/>
              </a:ext>
            </a:extLst>
          </p:cNvPr>
          <p:cNvSpPr/>
          <p:nvPr/>
        </p:nvSpPr>
        <p:spPr>
          <a:xfrm>
            <a:off x="9365942" y="1376039"/>
            <a:ext cx="2343705" cy="719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n w="0"/>
                <a:solidFill>
                  <a:schemeClr val="tx1"/>
                </a:solidFill>
                <a:effectLst>
                  <a:outerShdw blurRad="38100" dist="19050" dir="2700000" algn="tl" rotWithShape="0">
                    <a:schemeClr val="dk1">
                      <a:alpha val="40000"/>
                    </a:schemeClr>
                  </a:outerShdw>
                </a:effectLst>
                <a:cs typeface="Varela Round" panose="00000500000000000000"/>
              </a:rPr>
              <a:t>גישה כלכלית רציונלית</a:t>
            </a:r>
          </a:p>
        </p:txBody>
      </p:sp>
      <p:sp>
        <p:nvSpPr>
          <p:cNvPr id="6" name="אליפסה 5">
            <a:extLst>
              <a:ext uri="{FF2B5EF4-FFF2-40B4-BE49-F238E27FC236}">
                <a16:creationId xmlns:a16="http://schemas.microsoft.com/office/drawing/2014/main" id="{8DAA87C6-20FE-40EF-802C-C59A3281F264}"/>
              </a:ext>
            </a:extLst>
          </p:cNvPr>
          <p:cNvSpPr/>
          <p:nvPr/>
        </p:nvSpPr>
        <p:spPr>
          <a:xfrm>
            <a:off x="6755907" y="1409330"/>
            <a:ext cx="2192784" cy="719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n w="0"/>
                <a:solidFill>
                  <a:schemeClr val="tx1"/>
                </a:solidFill>
                <a:effectLst>
                  <a:outerShdw blurRad="38100" dist="19050" dir="2700000" algn="tl" rotWithShape="0">
                    <a:schemeClr val="dk1">
                      <a:alpha val="40000"/>
                    </a:schemeClr>
                  </a:outerShdw>
                </a:effectLst>
                <a:cs typeface="Varela Round" panose="00000500000000000000"/>
              </a:rPr>
              <a:t>גישה פסיכולוגית</a:t>
            </a:r>
          </a:p>
        </p:txBody>
      </p:sp>
      <p:sp>
        <p:nvSpPr>
          <p:cNvPr id="13" name="אליפסה 12">
            <a:extLst>
              <a:ext uri="{FF2B5EF4-FFF2-40B4-BE49-F238E27FC236}">
                <a16:creationId xmlns:a16="http://schemas.microsoft.com/office/drawing/2014/main" id="{162DFBFF-3A4B-410B-9328-D80FB2664DB7}"/>
              </a:ext>
            </a:extLst>
          </p:cNvPr>
          <p:cNvSpPr/>
          <p:nvPr/>
        </p:nvSpPr>
        <p:spPr>
          <a:xfrm>
            <a:off x="4145872" y="1393794"/>
            <a:ext cx="2192784" cy="719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n w="0"/>
                <a:solidFill>
                  <a:schemeClr val="tx1"/>
                </a:solidFill>
                <a:effectLst>
                  <a:outerShdw blurRad="38100" dist="19050" dir="2700000" algn="tl" rotWithShape="0">
                    <a:schemeClr val="dk1">
                      <a:alpha val="40000"/>
                    </a:schemeClr>
                  </a:outerShdw>
                </a:effectLst>
                <a:cs typeface="Varela Round" panose="00000500000000000000"/>
              </a:rPr>
              <a:t>היוועצות משותפת</a:t>
            </a:r>
          </a:p>
        </p:txBody>
      </p:sp>
      <p:pic>
        <p:nvPicPr>
          <p:cNvPr id="9232" name="Picture 16" descr="Signo De Interrogacion | Vectores, Fotos de Stock y PSD Gratis">
            <a:extLst>
              <a:ext uri="{FF2B5EF4-FFF2-40B4-BE49-F238E27FC236}">
                <a16:creationId xmlns:a16="http://schemas.microsoft.com/office/drawing/2014/main" id="{AD97B78D-0307-4A05-871B-A2308B6A1A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9992" y="2303757"/>
            <a:ext cx="1798098" cy="772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810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4B9E0CD9-1C2B-43FA-98F5-D0949AAE3D23}"/>
              </a:ext>
            </a:extLst>
          </p:cNvPr>
          <p:cNvSpPr>
            <a:spLocks noGrp="1"/>
          </p:cNvSpPr>
          <p:nvPr>
            <p:ph type="ctrTitle"/>
          </p:nvPr>
        </p:nvSpPr>
        <p:spPr/>
        <p:txBody>
          <a:bodyPr/>
          <a:lstStyle/>
          <a:p>
            <a:r>
              <a:rPr lang="he-IL" b="1" dirty="0">
                <a:latin typeface="David" panose="020E0502060401010101" pitchFamily="34" charset="-79"/>
                <a:cs typeface="Varela Round" panose="00000500000000000000"/>
              </a:rPr>
              <a:t>מנהל וכלכלה בצל הקורונה</a:t>
            </a:r>
            <a:endParaRPr lang="he-IL" dirty="0"/>
          </a:p>
        </p:txBody>
      </p:sp>
      <p:sp>
        <p:nvSpPr>
          <p:cNvPr id="4" name="תיבת טקסט 3">
            <a:extLst>
              <a:ext uri="{FF2B5EF4-FFF2-40B4-BE49-F238E27FC236}">
                <a16:creationId xmlns:a16="http://schemas.microsoft.com/office/drawing/2014/main" id="{84BE9777-DD05-48A2-AA22-2CBBAB9631DB}"/>
              </a:ext>
            </a:extLst>
          </p:cNvPr>
          <p:cNvSpPr txBox="1"/>
          <p:nvPr/>
        </p:nvSpPr>
        <p:spPr>
          <a:xfrm>
            <a:off x="1503509" y="1118587"/>
            <a:ext cx="3500770" cy="461665"/>
          </a:xfrm>
          <a:prstGeom prst="rect">
            <a:avLst/>
          </a:prstGeom>
          <a:noFill/>
        </p:spPr>
        <p:txBody>
          <a:bodyPr wrap="square" rtlCol="1">
            <a:spAutoFit/>
          </a:bodyPr>
          <a:lstStyle/>
          <a:p>
            <a:r>
              <a:rPr lang="he-IL" sz="2400" b="1" dirty="0">
                <a:solidFill>
                  <a:srgbClr val="29D5F7"/>
                </a:solidFill>
                <a:cs typeface="Varela Round" panose="00000500000000000000"/>
              </a:rPr>
              <a:t>משימה להפסקה ולדיון</a:t>
            </a:r>
          </a:p>
        </p:txBody>
      </p:sp>
      <p:sp>
        <p:nvSpPr>
          <p:cNvPr id="5" name="מלבן 4">
            <a:extLst>
              <a:ext uri="{FF2B5EF4-FFF2-40B4-BE49-F238E27FC236}">
                <a16:creationId xmlns:a16="http://schemas.microsoft.com/office/drawing/2014/main" id="{1B3B8026-DB97-4A35-9C09-8E2956F26FCE}"/>
              </a:ext>
            </a:extLst>
          </p:cNvPr>
          <p:cNvSpPr/>
          <p:nvPr/>
        </p:nvSpPr>
        <p:spPr>
          <a:xfrm>
            <a:off x="2615322" y="2052444"/>
            <a:ext cx="2388957" cy="528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000" dirty="0">
                <a:ln w="0"/>
                <a:solidFill>
                  <a:schemeClr val="tx1"/>
                </a:solidFill>
                <a:effectLst>
                  <a:outerShdw blurRad="38100" dist="19050" dir="2700000" algn="tl" rotWithShape="0">
                    <a:schemeClr val="dk1">
                      <a:alpha val="40000"/>
                    </a:schemeClr>
                  </a:outerShdw>
                </a:effectLst>
                <a:cs typeface="Varela Round" panose="00000500000000000000"/>
              </a:rPr>
              <a:t>תהליך קבלת החלטות בנושא תחבורה ציבורית</a:t>
            </a:r>
          </a:p>
        </p:txBody>
      </p:sp>
      <p:pic>
        <p:nvPicPr>
          <p:cNvPr id="7" name="תמונה 6">
            <a:extLst>
              <a:ext uri="{FF2B5EF4-FFF2-40B4-BE49-F238E27FC236}">
                <a16:creationId xmlns:a16="http://schemas.microsoft.com/office/drawing/2014/main" id="{82C527B1-DBC2-4844-8FC1-273EFB569169}"/>
              </a:ext>
            </a:extLst>
          </p:cNvPr>
          <p:cNvPicPr>
            <a:picLocks noChangeAspect="1"/>
          </p:cNvPicPr>
          <p:nvPr/>
        </p:nvPicPr>
        <p:blipFill>
          <a:blip r:embed="rId2"/>
          <a:stretch>
            <a:fillRect/>
          </a:stretch>
        </p:blipFill>
        <p:spPr>
          <a:xfrm>
            <a:off x="5776962" y="1191343"/>
            <a:ext cx="2591162" cy="5271601"/>
          </a:xfrm>
          <a:prstGeom prst="rect">
            <a:avLst/>
          </a:prstGeom>
        </p:spPr>
      </p:pic>
      <p:pic>
        <p:nvPicPr>
          <p:cNvPr id="2050" name="Picture 2" descr="הרכבת חוזרת לפעילות בשני הקרוב - אשדוד נט">
            <a:extLst>
              <a:ext uri="{FF2B5EF4-FFF2-40B4-BE49-F238E27FC236}">
                <a16:creationId xmlns:a16="http://schemas.microsoft.com/office/drawing/2014/main" id="{13D40392-B892-42FE-97DD-ED1B004F518F}"/>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1445" b="11445"/>
          <a:stretch>
            <a:fillRect/>
          </a:stretch>
        </p:blipFill>
        <p:spPr bwMode="auto">
          <a:xfrm>
            <a:off x="2615322" y="2580878"/>
            <a:ext cx="2391684" cy="13785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בחזרה לפעילות? התחבורה הציבורית עדיין מקרטעת - ביזנעס">
            <a:extLst>
              <a:ext uri="{FF2B5EF4-FFF2-40B4-BE49-F238E27FC236}">
                <a16:creationId xmlns:a16="http://schemas.microsoft.com/office/drawing/2014/main" id="{A2775DFD-0E7B-43AE-8A2B-99A4C0E201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5322" y="3959442"/>
            <a:ext cx="2388957"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145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57C0DBE-FC64-4CE5-BDFF-9E59B919F9B1}"/>
              </a:ext>
            </a:extLst>
          </p:cNvPr>
          <p:cNvSpPr>
            <a:spLocks noGrp="1"/>
          </p:cNvSpPr>
          <p:nvPr>
            <p:ph type="title"/>
          </p:nvPr>
        </p:nvSpPr>
        <p:spPr>
          <a:xfrm>
            <a:off x="2549769" y="0"/>
            <a:ext cx="9642231" cy="697117"/>
          </a:xfrm>
        </p:spPr>
        <p:txBody>
          <a:bodyPr/>
          <a:lstStyle/>
          <a:p>
            <a:pPr algn="r"/>
            <a:r>
              <a:rPr lang="he-IL" dirty="0">
                <a:latin typeface="David" panose="020E0502060401010101" pitchFamily="34" charset="-79"/>
                <a:cs typeface="Varela Round" panose="00000500000000000000"/>
              </a:rPr>
              <a:t>מנהל וכלכלה בצל הקורונה</a:t>
            </a:r>
            <a:endParaRPr lang="he-IL" dirty="0"/>
          </a:p>
        </p:txBody>
      </p:sp>
      <p:sp>
        <p:nvSpPr>
          <p:cNvPr id="3" name="מציין מיקום טקסט 2">
            <a:extLst>
              <a:ext uri="{FF2B5EF4-FFF2-40B4-BE49-F238E27FC236}">
                <a16:creationId xmlns:a16="http://schemas.microsoft.com/office/drawing/2014/main" id="{21564EDC-ED74-4D60-A912-2075FEE8C489}"/>
              </a:ext>
            </a:extLst>
          </p:cNvPr>
          <p:cNvSpPr>
            <a:spLocks noGrp="1"/>
          </p:cNvSpPr>
          <p:nvPr>
            <p:ph type="body" sz="quarter" idx="3"/>
          </p:nvPr>
        </p:nvSpPr>
        <p:spPr>
          <a:xfrm>
            <a:off x="515274" y="615636"/>
            <a:ext cx="11100321" cy="579421"/>
          </a:xfrm>
        </p:spPr>
        <p:txBody>
          <a:bodyPr/>
          <a:lstStyle/>
          <a:p>
            <a:r>
              <a:rPr lang="he-IL" dirty="0"/>
              <a:t>שינוי ארגוני</a:t>
            </a:r>
          </a:p>
        </p:txBody>
      </p:sp>
      <p:pic>
        <p:nvPicPr>
          <p:cNvPr id="17410" name="Picture 2" descr="משבר נגיף הקורונה">
            <a:extLst>
              <a:ext uri="{FF2B5EF4-FFF2-40B4-BE49-F238E27FC236}">
                <a16:creationId xmlns:a16="http://schemas.microsoft.com/office/drawing/2014/main" id="{A7D5C6F4-8CF9-4D03-B073-58820CCF5A40}"/>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779184" y="1020669"/>
            <a:ext cx="2638425" cy="1733550"/>
          </a:xfrm>
          <a:prstGeom prst="rect">
            <a:avLst/>
          </a:prstGeom>
          <a:noFill/>
          <a:extLst>
            <a:ext uri="{909E8E84-426E-40DD-AFC4-6F175D3DCCD1}">
              <a14:hiddenFill xmlns:a14="http://schemas.microsoft.com/office/drawing/2010/main">
                <a:solidFill>
                  <a:srgbClr val="FFFFFF"/>
                </a:solidFill>
              </a14:hiddenFill>
            </a:ext>
          </a:extLst>
        </p:spPr>
      </p:pic>
      <p:sp>
        <p:nvSpPr>
          <p:cNvPr id="5" name="חץ: שמאלה 4">
            <a:extLst>
              <a:ext uri="{FF2B5EF4-FFF2-40B4-BE49-F238E27FC236}">
                <a16:creationId xmlns:a16="http://schemas.microsoft.com/office/drawing/2014/main" id="{2B1AB4F2-0EF2-48C2-9F39-39F809A9B720}"/>
              </a:ext>
            </a:extLst>
          </p:cNvPr>
          <p:cNvSpPr/>
          <p:nvPr/>
        </p:nvSpPr>
        <p:spPr>
          <a:xfrm>
            <a:off x="5386812" y="1711105"/>
            <a:ext cx="1392372" cy="4798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אליפסה 5">
            <a:extLst>
              <a:ext uri="{FF2B5EF4-FFF2-40B4-BE49-F238E27FC236}">
                <a16:creationId xmlns:a16="http://schemas.microsoft.com/office/drawing/2014/main" id="{1EA74CC8-FA4B-43BB-B35C-248A2DB7D0EB}"/>
              </a:ext>
            </a:extLst>
          </p:cNvPr>
          <p:cNvSpPr/>
          <p:nvPr/>
        </p:nvSpPr>
        <p:spPr>
          <a:xfrm>
            <a:off x="280657" y="1413323"/>
            <a:ext cx="5079702" cy="112263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accent6">
                    <a:lumMod val="50000"/>
                  </a:schemeClr>
                </a:solidFill>
                <a:cs typeface="Varela Round" panose="00000500000000000000"/>
              </a:rPr>
              <a:t>התבוננות על הארגון: יצירת מציאות חדשה כדי ליצור המשכיות עסקית. </a:t>
            </a:r>
          </a:p>
        </p:txBody>
      </p:sp>
      <p:pic>
        <p:nvPicPr>
          <p:cNvPr id="17412" name="Picture 4" descr="הנחיות חזרה לשגרה ופתיחת המשק">
            <a:extLst>
              <a:ext uri="{FF2B5EF4-FFF2-40B4-BE49-F238E27FC236}">
                <a16:creationId xmlns:a16="http://schemas.microsoft.com/office/drawing/2014/main" id="{CB929858-0C84-43C6-A584-C04421C8E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030" y="3145090"/>
            <a:ext cx="2639579" cy="2001806"/>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B633D502-2DA8-4D0B-B41A-7DB4F60CFC83}"/>
              </a:ext>
            </a:extLst>
          </p:cNvPr>
          <p:cNvSpPr txBox="1"/>
          <p:nvPr/>
        </p:nvSpPr>
        <p:spPr>
          <a:xfrm>
            <a:off x="6779184" y="3145090"/>
            <a:ext cx="2638425" cy="461665"/>
          </a:xfrm>
          <a:prstGeom prst="rect">
            <a:avLst/>
          </a:prstGeom>
          <a:noFill/>
        </p:spPr>
        <p:txBody>
          <a:bodyPr wrap="square" rtlCol="1">
            <a:spAutoFit/>
          </a:bodyPr>
          <a:lstStyle/>
          <a:p>
            <a:r>
              <a:rPr lang="he-IL" sz="2400" b="1" dirty="0">
                <a:solidFill>
                  <a:schemeClr val="bg1"/>
                </a:solidFill>
                <a:cs typeface="Varela Round" panose="00000500000000000000"/>
              </a:rPr>
              <a:t>"היום שאחרי..."</a:t>
            </a:r>
          </a:p>
        </p:txBody>
      </p:sp>
      <p:sp>
        <p:nvSpPr>
          <p:cNvPr id="10" name="חץ: שמאלה 9">
            <a:extLst>
              <a:ext uri="{FF2B5EF4-FFF2-40B4-BE49-F238E27FC236}">
                <a16:creationId xmlns:a16="http://schemas.microsoft.com/office/drawing/2014/main" id="{4A2420BA-E37A-4B6D-AE26-A1B872A34423}"/>
              </a:ext>
            </a:extLst>
          </p:cNvPr>
          <p:cNvSpPr/>
          <p:nvPr/>
        </p:nvSpPr>
        <p:spPr>
          <a:xfrm>
            <a:off x="5379622" y="3837160"/>
            <a:ext cx="1392372" cy="4798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אליפסה 10">
            <a:extLst>
              <a:ext uri="{FF2B5EF4-FFF2-40B4-BE49-F238E27FC236}">
                <a16:creationId xmlns:a16="http://schemas.microsoft.com/office/drawing/2014/main" id="{0BA4BBAE-2DDC-4EBF-8188-0376C6A94675}"/>
              </a:ext>
            </a:extLst>
          </p:cNvPr>
          <p:cNvSpPr/>
          <p:nvPr/>
        </p:nvSpPr>
        <p:spPr>
          <a:xfrm>
            <a:off x="280657" y="3515762"/>
            <a:ext cx="5079702" cy="112263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accent6">
                    <a:lumMod val="50000"/>
                  </a:schemeClr>
                </a:solidFill>
                <a:cs typeface="Varela Round" panose="00000500000000000000"/>
              </a:rPr>
              <a:t>RESTART</a:t>
            </a:r>
            <a:r>
              <a:rPr lang="he-IL" b="1" dirty="0">
                <a:solidFill>
                  <a:schemeClr val="accent6">
                    <a:lumMod val="50000"/>
                  </a:schemeClr>
                </a:solidFill>
                <a:cs typeface="Varela Round" panose="00000500000000000000"/>
              </a:rPr>
              <a:t>?איפוס והמצאה מחדש?</a:t>
            </a:r>
            <a:br>
              <a:rPr lang="en-US" b="1" dirty="0">
                <a:solidFill>
                  <a:schemeClr val="accent6">
                    <a:lumMod val="50000"/>
                  </a:schemeClr>
                </a:solidFill>
                <a:cs typeface="Varela Round" panose="00000500000000000000"/>
              </a:rPr>
            </a:br>
            <a:r>
              <a:rPr lang="en-US" b="1" dirty="0">
                <a:solidFill>
                  <a:schemeClr val="accent6">
                    <a:lumMod val="50000"/>
                  </a:schemeClr>
                </a:solidFill>
                <a:cs typeface="Varela Round" panose="00000500000000000000"/>
              </a:rPr>
              <a:t>RESHAPE</a:t>
            </a:r>
            <a:r>
              <a:rPr lang="he-IL" b="1" dirty="0">
                <a:solidFill>
                  <a:schemeClr val="accent6">
                    <a:lumMod val="50000"/>
                  </a:schemeClr>
                </a:solidFill>
                <a:cs typeface="Varela Round" panose="00000500000000000000"/>
              </a:rPr>
              <a:t>? עיצוב מחדש?</a:t>
            </a:r>
          </a:p>
          <a:p>
            <a:pPr algn="ctr"/>
            <a:r>
              <a:rPr lang="he-IL" b="1" dirty="0">
                <a:solidFill>
                  <a:schemeClr val="accent6">
                    <a:lumMod val="50000"/>
                  </a:schemeClr>
                </a:solidFill>
                <a:cs typeface="Varela Round" panose="00000500000000000000"/>
              </a:rPr>
              <a:t>ארגון היברידי?</a:t>
            </a:r>
          </a:p>
        </p:txBody>
      </p:sp>
      <p:pic>
        <p:nvPicPr>
          <p:cNvPr id="8" name="תמונה 7">
            <a:extLst>
              <a:ext uri="{FF2B5EF4-FFF2-40B4-BE49-F238E27FC236}">
                <a16:creationId xmlns:a16="http://schemas.microsoft.com/office/drawing/2014/main" id="{B2FC7CF0-2D27-48BA-956E-D0E58B4A884B}"/>
              </a:ext>
            </a:extLst>
          </p:cNvPr>
          <p:cNvPicPr>
            <a:picLocks noChangeAspect="1"/>
          </p:cNvPicPr>
          <p:nvPr/>
        </p:nvPicPr>
        <p:blipFill>
          <a:blip r:embed="rId4"/>
          <a:stretch>
            <a:fillRect/>
          </a:stretch>
        </p:blipFill>
        <p:spPr>
          <a:xfrm rot="16200000">
            <a:off x="2379527" y="4796808"/>
            <a:ext cx="789729" cy="506012"/>
          </a:xfrm>
          <a:prstGeom prst="rect">
            <a:avLst/>
          </a:prstGeom>
        </p:spPr>
      </p:pic>
      <p:sp>
        <p:nvSpPr>
          <p:cNvPr id="13" name="תרשים זרימה: תהליך 12">
            <a:extLst>
              <a:ext uri="{FF2B5EF4-FFF2-40B4-BE49-F238E27FC236}">
                <a16:creationId xmlns:a16="http://schemas.microsoft.com/office/drawing/2014/main" id="{B09BD9EF-B986-4A4C-ACF6-C6CB38AB7D0A}"/>
              </a:ext>
            </a:extLst>
          </p:cNvPr>
          <p:cNvSpPr/>
          <p:nvPr/>
        </p:nvSpPr>
        <p:spPr>
          <a:xfrm>
            <a:off x="1416371" y="5444678"/>
            <a:ext cx="2716040" cy="1413321"/>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solidFill>
                  <a:srgbClr val="002060"/>
                </a:solidFill>
                <a:cs typeface="Varela Round" panose="00000500000000000000"/>
              </a:rPr>
              <a:t>שינוי אסטרטגי</a:t>
            </a:r>
          </a:p>
          <a:p>
            <a:r>
              <a:rPr lang="he-IL" dirty="0">
                <a:solidFill>
                  <a:srgbClr val="002060"/>
                </a:solidFill>
                <a:cs typeface="Varela Round" panose="00000500000000000000"/>
              </a:rPr>
              <a:t>שינוי מבני</a:t>
            </a:r>
          </a:p>
          <a:p>
            <a:r>
              <a:rPr lang="he-IL" dirty="0">
                <a:solidFill>
                  <a:srgbClr val="002060"/>
                </a:solidFill>
                <a:cs typeface="Varela Round" panose="00000500000000000000"/>
              </a:rPr>
              <a:t>שינוי ושיפור טכנולוגי</a:t>
            </a:r>
          </a:p>
          <a:p>
            <a:r>
              <a:rPr lang="he-IL" dirty="0">
                <a:solidFill>
                  <a:srgbClr val="002060"/>
                </a:solidFill>
                <a:cs typeface="Varela Round" panose="00000500000000000000"/>
              </a:rPr>
              <a:t>שינוי בסביבה הפיזית</a:t>
            </a:r>
          </a:p>
          <a:p>
            <a:r>
              <a:rPr lang="he-IL" dirty="0">
                <a:solidFill>
                  <a:srgbClr val="002060"/>
                </a:solidFill>
                <a:cs typeface="Varela Round" panose="00000500000000000000"/>
              </a:rPr>
              <a:t>שינוי אנושי</a:t>
            </a:r>
          </a:p>
        </p:txBody>
      </p:sp>
    </p:spTree>
    <p:extLst>
      <p:ext uri="{BB962C8B-B14F-4D97-AF65-F5344CB8AC3E}">
        <p14:creationId xmlns:p14="http://schemas.microsoft.com/office/powerpoint/2010/main" val="1347631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3D17335-3498-4197-A8FB-B3D3114D78F6}"/>
              </a:ext>
            </a:extLst>
          </p:cNvPr>
          <p:cNvSpPr>
            <a:spLocks noGrp="1"/>
          </p:cNvSpPr>
          <p:nvPr>
            <p:ph type="title"/>
          </p:nvPr>
        </p:nvSpPr>
        <p:spPr/>
        <p:txBody>
          <a:bodyPr/>
          <a:lstStyle/>
          <a:p>
            <a:pPr algn="r"/>
            <a:r>
              <a:rPr lang="he-IL" dirty="0">
                <a:latin typeface="David" panose="020E0502060401010101" pitchFamily="34" charset="-79"/>
                <a:cs typeface="Varela Round" panose="00000500000000000000"/>
              </a:rPr>
              <a:t>מנהל וכלכלה בצל הקורונה</a:t>
            </a:r>
            <a:endParaRPr lang="he-IL" dirty="0"/>
          </a:p>
        </p:txBody>
      </p:sp>
      <p:sp>
        <p:nvSpPr>
          <p:cNvPr id="3" name="מציין מיקום טקסט 2">
            <a:extLst>
              <a:ext uri="{FF2B5EF4-FFF2-40B4-BE49-F238E27FC236}">
                <a16:creationId xmlns:a16="http://schemas.microsoft.com/office/drawing/2014/main" id="{4DF6DE8D-42C1-4918-9F5D-60EF0A1B3028}"/>
              </a:ext>
            </a:extLst>
          </p:cNvPr>
          <p:cNvSpPr>
            <a:spLocks noGrp="1"/>
          </p:cNvSpPr>
          <p:nvPr>
            <p:ph type="body" sz="quarter" idx="3"/>
          </p:nvPr>
        </p:nvSpPr>
        <p:spPr>
          <a:xfrm>
            <a:off x="7921782" y="885367"/>
            <a:ext cx="4270217" cy="529359"/>
          </a:xfrm>
        </p:spPr>
        <p:txBody>
          <a:bodyPr/>
          <a:lstStyle/>
          <a:p>
            <a:r>
              <a:rPr lang="he-IL" dirty="0"/>
              <a:t>השינוי כדרך חיים ארגונית</a:t>
            </a:r>
          </a:p>
        </p:txBody>
      </p:sp>
      <p:pic>
        <p:nvPicPr>
          <p:cNvPr id="5" name="מציין מיקום תוכן 4">
            <a:extLst>
              <a:ext uri="{FF2B5EF4-FFF2-40B4-BE49-F238E27FC236}">
                <a16:creationId xmlns:a16="http://schemas.microsoft.com/office/drawing/2014/main" id="{2506B726-7E1B-47BF-8770-7B8812A6EEA2}"/>
              </a:ext>
            </a:extLst>
          </p:cNvPr>
          <p:cNvPicPr>
            <a:picLocks noGrp="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2549769" y="4161213"/>
            <a:ext cx="2805830" cy="2152650"/>
          </a:xfrm>
          <a:prstGeom prst="rect">
            <a:avLst/>
          </a:prstGeom>
          <a:noFill/>
          <a:ln>
            <a:noFill/>
          </a:ln>
        </p:spPr>
      </p:pic>
      <p:pic>
        <p:nvPicPr>
          <p:cNvPr id="18434" name="Picture 2" descr="חנוך דאום מחשב מסלול מחדש - HOT Magazine">
            <a:extLst>
              <a:ext uri="{FF2B5EF4-FFF2-40B4-BE49-F238E27FC236}">
                <a16:creationId xmlns:a16="http://schemas.microsoft.com/office/drawing/2014/main" id="{7727C1D8-BA6A-4D86-8FA1-A7C8972E8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9769" y="2561013"/>
            <a:ext cx="2805830"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7">
            <a:extLst>
              <a:ext uri="{FF2B5EF4-FFF2-40B4-BE49-F238E27FC236}">
                <a16:creationId xmlns:a16="http://schemas.microsoft.com/office/drawing/2014/main" id="{F12D3B0D-9B2E-4537-AB8A-8D35BFCC3E03}"/>
              </a:ext>
            </a:extLst>
          </p:cNvPr>
          <p:cNvSpPr/>
          <p:nvPr/>
        </p:nvSpPr>
        <p:spPr>
          <a:xfrm>
            <a:off x="9488032" y="1385009"/>
            <a:ext cx="1900403" cy="56899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FF0000"/>
                </a:solidFill>
                <a:cs typeface="Varela Round" panose="00000500000000000000"/>
              </a:rPr>
              <a:t>ארגון וירטואלי</a:t>
            </a:r>
          </a:p>
        </p:txBody>
      </p:sp>
      <p:sp>
        <p:nvSpPr>
          <p:cNvPr id="10" name="מלבן 9">
            <a:extLst>
              <a:ext uri="{FF2B5EF4-FFF2-40B4-BE49-F238E27FC236}">
                <a16:creationId xmlns:a16="http://schemas.microsoft.com/office/drawing/2014/main" id="{60AE5725-DCAF-4CA0-A8FD-0E85783D6281}"/>
              </a:ext>
            </a:extLst>
          </p:cNvPr>
          <p:cNvSpPr/>
          <p:nvPr/>
        </p:nvSpPr>
        <p:spPr>
          <a:xfrm>
            <a:off x="9328085" y="2360307"/>
            <a:ext cx="1769401" cy="61481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err="1">
                <a:solidFill>
                  <a:srgbClr val="FF0000"/>
                </a:solidFill>
                <a:cs typeface="Varela Round" panose="00000500000000000000"/>
              </a:rPr>
              <a:t>אג'יליות</a:t>
            </a:r>
            <a:endParaRPr lang="he-IL" dirty="0">
              <a:solidFill>
                <a:srgbClr val="FF0000"/>
              </a:solidFill>
              <a:cs typeface="Varela Round" panose="00000500000000000000"/>
            </a:endParaRPr>
          </a:p>
        </p:txBody>
      </p:sp>
      <p:sp>
        <p:nvSpPr>
          <p:cNvPr id="11" name="מלבן 10">
            <a:extLst>
              <a:ext uri="{FF2B5EF4-FFF2-40B4-BE49-F238E27FC236}">
                <a16:creationId xmlns:a16="http://schemas.microsoft.com/office/drawing/2014/main" id="{5D523B3B-9D17-4F17-8814-5ABF3FC58C1E}"/>
              </a:ext>
            </a:extLst>
          </p:cNvPr>
          <p:cNvSpPr/>
          <p:nvPr/>
        </p:nvSpPr>
        <p:spPr>
          <a:xfrm>
            <a:off x="7633436" y="2595848"/>
            <a:ext cx="1475716" cy="37927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err="1">
                <a:solidFill>
                  <a:srgbClr val="FF0000"/>
                </a:solidFill>
                <a:cs typeface="Varela Round" panose="00000500000000000000"/>
              </a:rPr>
              <a:t>הולרכיה</a:t>
            </a:r>
            <a:endParaRPr lang="he-IL" dirty="0">
              <a:solidFill>
                <a:srgbClr val="FF0000"/>
              </a:solidFill>
              <a:cs typeface="Varela Round" panose="00000500000000000000"/>
            </a:endParaRPr>
          </a:p>
        </p:txBody>
      </p:sp>
      <p:sp>
        <p:nvSpPr>
          <p:cNvPr id="12" name="מלבן 11">
            <a:extLst>
              <a:ext uri="{FF2B5EF4-FFF2-40B4-BE49-F238E27FC236}">
                <a16:creationId xmlns:a16="http://schemas.microsoft.com/office/drawing/2014/main" id="{F2234E9B-6ED0-4F84-845D-89BA002BB74E}"/>
              </a:ext>
            </a:extLst>
          </p:cNvPr>
          <p:cNvSpPr/>
          <p:nvPr/>
        </p:nvSpPr>
        <p:spPr>
          <a:xfrm>
            <a:off x="7208749" y="1510748"/>
            <a:ext cx="1900403" cy="79091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FF0000"/>
                </a:solidFill>
                <a:cs typeface="Varela Round" panose="00000500000000000000"/>
              </a:rPr>
              <a:t>תצורות ארגוניות המעודדות שינוי</a:t>
            </a:r>
          </a:p>
        </p:txBody>
      </p:sp>
      <p:sp>
        <p:nvSpPr>
          <p:cNvPr id="13" name="מלבן 12">
            <a:extLst>
              <a:ext uri="{FF2B5EF4-FFF2-40B4-BE49-F238E27FC236}">
                <a16:creationId xmlns:a16="http://schemas.microsoft.com/office/drawing/2014/main" id="{4CE501C3-C308-47EF-BF88-486A37860638}"/>
              </a:ext>
            </a:extLst>
          </p:cNvPr>
          <p:cNvSpPr/>
          <p:nvPr/>
        </p:nvSpPr>
        <p:spPr>
          <a:xfrm>
            <a:off x="5064731" y="1510749"/>
            <a:ext cx="1900403" cy="84955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FF0000"/>
                </a:solidFill>
                <a:cs typeface="Varela Round" panose="00000500000000000000"/>
              </a:rPr>
              <a:t>חדשנות ארגונית</a:t>
            </a:r>
          </a:p>
        </p:txBody>
      </p:sp>
      <p:sp>
        <p:nvSpPr>
          <p:cNvPr id="14" name="מלבן 13">
            <a:extLst>
              <a:ext uri="{FF2B5EF4-FFF2-40B4-BE49-F238E27FC236}">
                <a16:creationId xmlns:a16="http://schemas.microsoft.com/office/drawing/2014/main" id="{9DDA7B2E-2C50-47F4-9585-D9DAF8145BB5}"/>
              </a:ext>
            </a:extLst>
          </p:cNvPr>
          <p:cNvSpPr/>
          <p:nvPr/>
        </p:nvSpPr>
        <p:spPr>
          <a:xfrm>
            <a:off x="2926121" y="1498035"/>
            <a:ext cx="1738268" cy="82866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FF0000"/>
                </a:solidFill>
                <a:cs typeface="Varela Round" panose="00000500000000000000"/>
              </a:rPr>
              <a:t>מיזוגים ורכישות</a:t>
            </a:r>
          </a:p>
        </p:txBody>
      </p:sp>
      <p:sp>
        <p:nvSpPr>
          <p:cNvPr id="15" name="מלבן 14">
            <a:extLst>
              <a:ext uri="{FF2B5EF4-FFF2-40B4-BE49-F238E27FC236}">
                <a16:creationId xmlns:a16="http://schemas.microsoft.com/office/drawing/2014/main" id="{8491BB0C-D5C2-4CC6-978F-FCA0FFBC8A49}"/>
              </a:ext>
            </a:extLst>
          </p:cNvPr>
          <p:cNvSpPr/>
          <p:nvPr/>
        </p:nvSpPr>
        <p:spPr>
          <a:xfrm>
            <a:off x="570710" y="1498035"/>
            <a:ext cx="1738268" cy="80362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FF0000"/>
                </a:solidFill>
                <a:cs typeface="Varela Round" panose="00000500000000000000"/>
              </a:rPr>
              <a:t>מיקור חוץ</a:t>
            </a:r>
          </a:p>
        </p:txBody>
      </p:sp>
      <p:cxnSp>
        <p:nvCxnSpPr>
          <p:cNvPr id="16" name="מחבר חץ ישר 15">
            <a:extLst>
              <a:ext uri="{FF2B5EF4-FFF2-40B4-BE49-F238E27FC236}">
                <a16:creationId xmlns:a16="http://schemas.microsoft.com/office/drawing/2014/main" id="{D7324325-44C6-4B53-AE70-6FFF13C3B4B0}"/>
              </a:ext>
            </a:extLst>
          </p:cNvPr>
          <p:cNvCxnSpPr>
            <a:cxnSpLocks/>
            <a:stCxn id="12" idx="3"/>
            <a:endCxn id="8" idx="1"/>
          </p:cNvCxnSpPr>
          <p:nvPr/>
        </p:nvCxnSpPr>
        <p:spPr>
          <a:xfrm flipV="1">
            <a:off x="9109152" y="1669504"/>
            <a:ext cx="378880" cy="23670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8" name="מחבר חץ ישר 17">
            <a:extLst>
              <a:ext uri="{FF2B5EF4-FFF2-40B4-BE49-F238E27FC236}">
                <a16:creationId xmlns:a16="http://schemas.microsoft.com/office/drawing/2014/main" id="{8C3C20E4-EA98-44DC-911E-0EE90FB5595E}"/>
              </a:ext>
            </a:extLst>
          </p:cNvPr>
          <p:cNvCxnSpPr>
            <a:cxnSpLocks/>
            <a:stCxn id="11" idx="0"/>
          </p:cNvCxnSpPr>
          <p:nvPr/>
        </p:nvCxnSpPr>
        <p:spPr>
          <a:xfrm flipV="1">
            <a:off x="8371294" y="2192510"/>
            <a:ext cx="0" cy="40333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9" name="מחבר חץ ישר 18">
            <a:extLst>
              <a:ext uri="{FF2B5EF4-FFF2-40B4-BE49-F238E27FC236}">
                <a16:creationId xmlns:a16="http://schemas.microsoft.com/office/drawing/2014/main" id="{EAB4B37D-5648-48C3-8FD5-D6328D849F80}"/>
              </a:ext>
            </a:extLst>
          </p:cNvPr>
          <p:cNvCxnSpPr>
            <a:cxnSpLocks/>
          </p:cNvCxnSpPr>
          <p:nvPr/>
        </p:nvCxnSpPr>
        <p:spPr>
          <a:xfrm>
            <a:off x="9109152" y="2179795"/>
            <a:ext cx="737858" cy="14690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8" name="אליפסה 27">
            <a:extLst>
              <a:ext uri="{FF2B5EF4-FFF2-40B4-BE49-F238E27FC236}">
                <a16:creationId xmlns:a16="http://schemas.microsoft.com/office/drawing/2014/main" id="{06A06363-A38E-40EC-B9C9-9CA64209D8AD}"/>
              </a:ext>
            </a:extLst>
          </p:cNvPr>
          <p:cNvSpPr/>
          <p:nvPr/>
        </p:nvSpPr>
        <p:spPr>
          <a:xfrm>
            <a:off x="5584321" y="3213633"/>
            <a:ext cx="5149257" cy="2759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נדרש:</a:t>
            </a:r>
          </a:p>
          <a:p>
            <a:pPr marL="285750" indent="-285750">
              <a:buFont typeface="Wingdings" panose="05000000000000000000" pitchFamily="2" charset="2"/>
              <a:buChar char="ü"/>
            </a:pPr>
            <a:r>
              <a:rPr lang="he-IL"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לבצע חשיבה מחודשת של הצעת ערך ללקוח.</a:t>
            </a:r>
          </a:p>
          <a:p>
            <a:pPr marL="285750" indent="-285750">
              <a:buFont typeface="Wingdings" panose="05000000000000000000" pitchFamily="2" charset="2"/>
              <a:buChar char="ü"/>
            </a:pPr>
            <a:r>
              <a:rPr lang="he-IL"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לשמור על המעגל חברה-עובד- לקוח.</a:t>
            </a:r>
          </a:p>
          <a:p>
            <a:pPr marL="285750" indent="-285750">
              <a:buFont typeface="Wingdings" panose="05000000000000000000" pitchFamily="2" charset="2"/>
              <a:buChar char="ü"/>
            </a:pPr>
            <a:r>
              <a:rPr lang="he-IL"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להקפיד על יעילות וגמישות תפעולית</a:t>
            </a:r>
          </a:p>
          <a:p>
            <a:pPr marL="285750" indent="-285750">
              <a:buFont typeface="Wingdings" panose="05000000000000000000" pitchFamily="2" charset="2"/>
              <a:buChar char="ü"/>
            </a:pPr>
            <a:r>
              <a:rPr lang="he-IL"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לשמור על מוניטין הארגון.</a:t>
            </a:r>
          </a:p>
          <a:p>
            <a:r>
              <a:rPr lang="he-IL" sz="2400"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 </a:t>
            </a:r>
          </a:p>
        </p:txBody>
      </p:sp>
      <p:sp>
        <p:nvSpPr>
          <p:cNvPr id="29" name="אליפסה 28">
            <a:extLst>
              <a:ext uri="{FF2B5EF4-FFF2-40B4-BE49-F238E27FC236}">
                <a16:creationId xmlns:a16="http://schemas.microsoft.com/office/drawing/2014/main" id="{5FD5D56B-9F68-4285-864B-CB1A5077E612}"/>
              </a:ext>
            </a:extLst>
          </p:cNvPr>
          <p:cNvSpPr/>
          <p:nvPr/>
        </p:nvSpPr>
        <p:spPr>
          <a:xfrm>
            <a:off x="3142398" y="4900285"/>
            <a:ext cx="1620571" cy="5432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אי וודאות</a:t>
            </a:r>
          </a:p>
        </p:txBody>
      </p:sp>
    </p:spTree>
    <p:extLst>
      <p:ext uri="{BB962C8B-B14F-4D97-AF65-F5344CB8AC3E}">
        <p14:creationId xmlns:p14="http://schemas.microsoft.com/office/powerpoint/2010/main" val="785342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782F0CB-A996-4478-8BEA-0F8B078A4C55}"/>
              </a:ext>
            </a:extLst>
          </p:cNvPr>
          <p:cNvSpPr>
            <a:spLocks noGrp="1"/>
          </p:cNvSpPr>
          <p:nvPr>
            <p:ph type="title"/>
          </p:nvPr>
        </p:nvSpPr>
        <p:spPr/>
        <p:txBody>
          <a:bodyPr/>
          <a:lstStyle/>
          <a:p>
            <a:pPr algn="r"/>
            <a:r>
              <a:rPr lang="he-IL" dirty="0"/>
              <a:t>מנהל וכלכלה בצל הקורונה</a:t>
            </a:r>
          </a:p>
        </p:txBody>
      </p:sp>
      <p:sp>
        <p:nvSpPr>
          <p:cNvPr id="3" name="מציין מיקום טקסט 2">
            <a:extLst>
              <a:ext uri="{FF2B5EF4-FFF2-40B4-BE49-F238E27FC236}">
                <a16:creationId xmlns:a16="http://schemas.microsoft.com/office/drawing/2014/main" id="{8BB8D751-ED3B-4E5C-B700-A83C8436E14B}"/>
              </a:ext>
            </a:extLst>
          </p:cNvPr>
          <p:cNvSpPr>
            <a:spLocks noGrp="1"/>
          </p:cNvSpPr>
          <p:nvPr>
            <p:ph type="body" sz="quarter" idx="3"/>
          </p:nvPr>
        </p:nvSpPr>
        <p:spPr/>
        <p:txBody>
          <a:bodyPr/>
          <a:lstStyle/>
          <a:p>
            <a:r>
              <a:rPr lang="he-IL" dirty="0"/>
              <a:t>אתיקה</a:t>
            </a:r>
          </a:p>
        </p:txBody>
      </p:sp>
      <p:sp>
        <p:nvSpPr>
          <p:cNvPr id="4" name="מציין מיקום תוכן 3">
            <a:extLst>
              <a:ext uri="{FF2B5EF4-FFF2-40B4-BE49-F238E27FC236}">
                <a16:creationId xmlns:a16="http://schemas.microsoft.com/office/drawing/2014/main" id="{39B94FDF-1A00-4449-983E-C33B8BF3819C}"/>
              </a:ext>
            </a:extLst>
          </p:cNvPr>
          <p:cNvSpPr>
            <a:spLocks noGrp="1"/>
          </p:cNvSpPr>
          <p:nvPr>
            <p:ph sz="quarter" idx="4"/>
          </p:nvPr>
        </p:nvSpPr>
        <p:spPr>
          <a:xfrm>
            <a:off x="-589250" y="3041682"/>
            <a:ext cx="8031963" cy="4152517"/>
          </a:xfrm>
        </p:spPr>
        <p:txBody>
          <a:bodyPr/>
          <a:lstStyle/>
          <a:p>
            <a:pPr marL="96848" indent="0">
              <a:buNone/>
            </a:pPr>
            <a:endParaRPr lang="he-IL" dirty="0"/>
          </a:p>
          <a:p>
            <a:pPr marL="96848" indent="0">
              <a:buNone/>
            </a:pPr>
            <a:endParaRPr lang="he-IL" dirty="0"/>
          </a:p>
        </p:txBody>
      </p:sp>
      <p:pic>
        <p:nvPicPr>
          <p:cNvPr id="6" name="תמונה 5">
            <a:extLst>
              <a:ext uri="{FF2B5EF4-FFF2-40B4-BE49-F238E27FC236}">
                <a16:creationId xmlns:a16="http://schemas.microsoft.com/office/drawing/2014/main" id="{AC1D2952-CD37-4494-BE90-EE5FF32584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84986" y="2076148"/>
            <a:ext cx="2762250" cy="1546860"/>
          </a:xfrm>
          <a:prstGeom prst="rect">
            <a:avLst/>
          </a:prstGeom>
          <a:noFill/>
          <a:ln>
            <a:noFill/>
          </a:ln>
        </p:spPr>
      </p:pic>
      <p:sp>
        <p:nvSpPr>
          <p:cNvPr id="5" name="מלבן: פינות מעוגלות 4">
            <a:extLst>
              <a:ext uri="{FF2B5EF4-FFF2-40B4-BE49-F238E27FC236}">
                <a16:creationId xmlns:a16="http://schemas.microsoft.com/office/drawing/2014/main" id="{B98D6099-3F4B-4E09-BFEE-7757AE277879}"/>
              </a:ext>
            </a:extLst>
          </p:cNvPr>
          <p:cNvSpPr/>
          <p:nvPr/>
        </p:nvSpPr>
        <p:spPr>
          <a:xfrm>
            <a:off x="5784986" y="1725681"/>
            <a:ext cx="2762250" cy="35046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6848" indent="0">
              <a:buNone/>
            </a:pPr>
            <a:r>
              <a:rPr lang="he-IL"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אתיקה מקצועית</a:t>
            </a:r>
          </a:p>
        </p:txBody>
      </p:sp>
      <p:pic>
        <p:nvPicPr>
          <p:cNvPr id="19460" name="Picture 4" descr="פרזנטציה בריבוע | מאחורי הדלת - משחק הקורונה - פרזנטציה בריבוע">
            <a:extLst>
              <a:ext uri="{FF2B5EF4-FFF2-40B4-BE49-F238E27FC236}">
                <a16:creationId xmlns:a16="http://schemas.microsoft.com/office/drawing/2014/main" id="{78E75861-37A3-45FA-AF6B-F491FC228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371" y="2039953"/>
            <a:ext cx="2819400" cy="1619250"/>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פינות מעוגלות 8">
            <a:extLst>
              <a:ext uri="{FF2B5EF4-FFF2-40B4-BE49-F238E27FC236}">
                <a16:creationId xmlns:a16="http://schemas.microsoft.com/office/drawing/2014/main" id="{3C9C929D-0C54-4146-9452-C69D5D76130D}"/>
              </a:ext>
            </a:extLst>
          </p:cNvPr>
          <p:cNvSpPr/>
          <p:nvPr/>
        </p:nvSpPr>
        <p:spPr>
          <a:xfrm>
            <a:off x="1849371" y="1689486"/>
            <a:ext cx="2819400" cy="35046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6848" indent="0">
              <a:buNone/>
            </a:pPr>
            <a:r>
              <a:rPr lang="he-IL"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אחריות חברתית</a:t>
            </a:r>
          </a:p>
        </p:txBody>
      </p:sp>
      <p:pic>
        <p:nvPicPr>
          <p:cNvPr id="19462" name="Picture 6" descr="לא רק 'זום': התחומים שמקבלים דחיפה בעולם של ריחוק חברתי | מגזין ...">
            <a:extLst>
              <a:ext uri="{FF2B5EF4-FFF2-40B4-BE49-F238E27FC236}">
                <a16:creationId xmlns:a16="http://schemas.microsoft.com/office/drawing/2014/main" id="{6B89B4D0-85D5-4E34-8AD4-FC8993CD4F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370" y="3659203"/>
            <a:ext cx="2819401" cy="1543050"/>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תקשורת פנים ארגונית בימי קורונה: חיזוק לכידות פנימית והקניית תחושת ...">
            <a:extLst>
              <a:ext uri="{FF2B5EF4-FFF2-40B4-BE49-F238E27FC236}">
                <a16:creationId xmlns:a16="http://schemas.microsoft.com/office/drawing/2014/main" id="{68909AA2-21EF-4E3E-820F-289000B8AD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8234" y="4430728"/>
            <a:ext cx="4305300" cy="1057275"/>
          </a:xfrm>
          <a:prstGeom prst="rect">
            <a:avLst/>
          </a:prstGeom>
          <a:noFill/>
          <a:extLst>
            <a:ext uri="{909E8E84-426E-40DD-AFC4-6F175D3DCCD1}">
              <a14:hiddenFill xmlns:a14="http://schemas.microsoft.com/office/drawing/2010/main">
                <a:solidFill>
                  <a:srgbClr val="FFFFFF"/>
                </a:solidFill>
              </a14:hiddenFill>
            </a:ext>
          </a:extLst>
        </p:spPr>
      </p:pic>
      <p:sp>
        <p:nvSpPr>
          <p:cNvPr id="7" name="מלבן: פינות מעוגלות 6">
            <a:extLst>
              <a:ext uri="{FF2B5EF4-FFF2-40B4-BE49-F238E27FC236}">
                <a16:creationId xmlns:a16="http://schemas.microsoft.com/office/drawing/2014/main" id="{C66F59EE-C058-44C4-BCCA-FA5149AA1CFB}"/>
              </a:ext>
            </a:extLst>
          </p:cNvPr>
          <p:cNvSpPr/>
          <p:nvPr/>
        </p:nvSpPr>
        <p:spPr>
          <a:xfrm>
            <a:off x="5218234" y="3973475"/>
            <a:ext cx="4305300" cy="4572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אחריות תאגידית</a:t>
            </a:r>
          </a:p>
        </p:txBody>
      </p:sp>
    </p:spTree>
    <p:extLst>
      <p:ext uri="{BB962C8B-B14F-4D97-AF65-F5344CB8AC3E}">
        <p14:creationId xmlns:p14="http://schemas.microsoft.com/office/powerpoint/2010/main" val="4081879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CDAA1C56-ACEF-4F67-B7C3-53BA67983AE5}"/>
              </a:ext>
            </a:extLst>
          </p:cNvPr>
          <p:cNvSpPr>
            <a:spLocks noGrp="1"/>
          </p:cNvSpPr>
          <p:nvPr>
            <p:ph type="ctrTitle"/>
          </p:nvPr>
        </p:nvSpPr>
        <p:spPr>
          <a:xfrm>
            <a:off x="1733909" y="292963"/>
            <a:ext cx="10247689" cy="1065320"/>
          </a:xfrm>
        </p:spPr>
        <p:txBody>
          <a:bodyPr/>
          <a:lstStyle/>
          <a:p>
            <a:r>
              <a:rPr lang="he-IL" b="1" dirty="0">
                <a:latin typeface="David" panose="020E0502060401010101" pitchFamily="34" charset="-79"/>
                <a:cs typeface="Varela Round" panose="00000500000000000000"/>
              </a:rPr>
              <a:t>מנהל וכלכלה בצל הקורונה</a:t>
            </a:r>
            <a:br>
              <a:rPr lang="he-IL" b="1" dirty="0">
                <a:latin typeface="David" panose="020E0502060401010101" pitchFamily="34" charset="-79"/>
                <a:cs typeface="Varela Round" panose="00000500000000000000"/>
              </a:rPr>
            </a:br>
            <a:r>
              <a:rPr lang="he-IL" b="1" dirty="0">
                <a:solidFill>
                  <a:srgbClr val="29D5F7"/>
                </a:solidFill>
                <a:latin typeface="David" panose="020E0502060401010101" pitchFamily="34" charset="-79"/>
                <a:cs typeface="Varela Round" panose="00000500000000000000"/>
              </a:rPr>
              <a:t>מבוא לכלכלה</a:t>
            </a:r>
            <a:br>
              <a:rPr lang="he-IL" b="1" dirty="0">
                <a:latin typeface="David" panose="020E0502060401010101" pitchFamily="34" charset="-79"/>
                <a:cs typeface="Varela Round" panose="00000500000000000000"/>
              </a:rPr>
            </a:br>
            <a:endParaRPr lang="he-IL" dirty="0"/>
          </a:p>
        </p:txBody>
      </p:sp>
      <p:pic>
        <p:nvPicPr>
          <p:cNvPr id="13320" name="Picture 8" descr="ערכת מגני פנים | ערכות התגוננות | מוצרי קורונה | פארם ותינוקות ...">
            <a:extLst>
              <a:ext uri="{FF2B5EF4-FFF2-40B4-BE49-F238E27FC236}">
                <a16:creationId xmlns:a16="http://schemas.microsoft.com/office/drawing/2014/main" id="{28D9B92A-C733-42F4-B1E1-AE0221A59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47" y="2934486"/>
            <a:ext cx="2143125" cy="19038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ביג דיל – ביג דיל, דילים, קופונים, הנחות, מבצעים, הטבות, חיסכון ...">
            <a:extLst>
              <a:ext uri="{FF2B5EF4-FFF2-40B4-BE49-F238E27FC236}">
                <a16:creationId xmlns:a16="http://schemas.microsoft.com/office/drawing/2014/main" id="{9C04897A-0E33-493E-A50D-2682714B6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14" r="3014"/>
          <a:stretch>
            <a:fillRect/>
          </a:stretch>
        </p:blipFill>
        <p:spPr bwMode="auto">
          <a:xfrm>
            <a:off x="161147" y="1540691"/>
            <a:ext cx="4401975" cy="1787727"/>
          </a:xfrm>
          <a:prstGeom prst="rect">
            <a:avLst/>
          </a:prstGeom>
          <a:noFill/>
          <a:extLst>
            <a:ext uri="{909E8E84-426E-40DD-AFC4-6F175D3DCCD1}">
              <a14:hiddenFill xmlns:a14="http://schemas.microsoft.com/office/drawing/2010/main">
                <a:solidFill>
                  <a:srgbClr val="FFFFFF"/>
                </a:solidFill>
              </a14:hiddenFill>
            </a:ext>
          </a:extLst>
        </p:spPr>
      </p:pic>
      <p:pic>
        <p:nvPicPr>
          <p:cNvPr id="15" name="מציין מיקום של תמונה 14">
            <a:extLst>
              <a:ext uri="{FF2B5EF4-FFF2-40B4-BE49-F238E27FC236}">
                <a16:creationId xmlns:a16="http://schemas.microsoft.com/office/drawing/2014/main" id="{74DA022D-C661-4D5F-975B-B1996C28700F}"/>
              </a:ext>
            </a:extLst>
          </p:cNvPr>
          <p:cNvPicPr>
            <a:picLocks noGrp="1"/>
          </p:cNvPicPr>
          <p:nvPr>
            <p:ph type="pic" idx="1"/>
          </p:nvPr>
        </p:nvPicPr>
        <p:blipFill>
          <a:blip r:embed="rId4" cstate="print">
            <a:extLst>
              <a:ext uri="{28A0092B-C50C-407E-A947-70E740481C1C}">
                <a14:useLocalDpi xmlns:a14="http://schemas.microsoft.com/office/drawing/2010/main" val="0"/>
              </a:ext>
            </a:extLst>
          </a:blip>
          <a:srcRect t="5019" b="5019"/>
          <a:stretch>
            <a:fillRect/>
          </a:stretch>
        </p:blipFill>
        <p:spPr bwMode="auto">
          <a:xfrm>
            <a:off x="2304272" y="3289885"/>
            <a:ext cx="1790006" cy="1548446"/>
          </a:xfrm>
          <a:prstGeom prst="rect">
            <a:avLst/>
          </a:prstGeom>
          <a:noFill/>
          <a:ln>
            <a:noFill/>
          </a:ln>
        </p:spPr>
      </p:pic>
      <p:pic>
        <p:nvPicPr>
          <p:cNvPr id="8" name="תמונה 7">
            <a:extLst>
              <a:ext uri="{FF2B5EF4-FFF2-40B4-BE49-F238E27FC236}">
                <a16:creationId xmlns:a16="http://schemas.microsoft.com/office/drawing/2014/main" id="{9E21C144-0F70-45E3-A9B6-9109EB1F92BE}"/>
              </a:ext>
            </a:extLst>
          </p:cNvPr>
          <p:cNvPicPr>
            <a:picLocks noChangeAspect="1"/>
          </p:cNvPicPr>
          <p:nvPr/>
        </p:nvPicPr>
        <p:blipFill>
          <a:blip r:embed="rId5"/>
          <a:stretch>
            <a:fillRect/>
          </a:stretch>
        </p:blipFill>
        <p:spPr>
          <a:xfrm>
            <a:off x="4916037" y="1360502"/>
            <a:ext cx="6887536" cy="1257475"/>
          </a:xfrm>
          <a:prstGeom prst="rect">
            <a:avLst/>
          </a:prstGeom>
        </p:spPr>
      </p:pic>
      <p:pic>
        <p:nvPicPr>
          <p:cNvPr id="9" name="תמונה 8">
            <a:extLst>
              <a:ext uri="{FF2B5EF4-FFF2-40B4-BE49-F238E27FC236}">
                <a16:creationId xmlns:a16="http://schemas.microsoft.com/office/drawing/2014/main" id="{1FEAD3D0-32DD-4156-B4CB-4AC4111E5AD0}"/>
              </a:ext>
            </a:extLst>
          </p:cNvPr>
          <p:cNvPicPr>
            <a:picLocks noChangeAspect="1"/>
          </p:cNvPicPr>
          <p:nvPr/>
        </p:nvPicPr>
        <p:blipFill>
          <a:blip r:embed="rId6"/>
          <a:stretch>
            <a:fillRect/>
          </a:stretch>
        </p:blipFill>
        <p:spPr>
          <a:xfrm>
            <a:off x="4811424" y="2017818"/>
            <a:ext cx="4734586" cy="600159"/>
          </a:xfrm>
          <a:prstGeom prst="rect">
            <a:avLst/>
          </a:prstGeom>
        </p:spPr>
      </p:pic>
      <p:pic>
        <p:nvPicPr>
          <p:cNvPr id="10" name="תמונה 9">
            <a:extLst>
              <a:ext uri="{FF2B5EF4-FFF2-40B4-BE49-F238E27FC236}">
                <a16:creationId xmlns:a16="http://schemas.microsoft.com/office/drawing/2014/main" id="{1272E207-C928-4349-891D-677E7B2A6B84}"/>
              </a:ext>
            </a:extLst>
          </p:cNvPr>
          <p:cNvPicPr>
            <a:picLocks noChangeAspect="1"/>
          </p:cNvPicPr>
          <p:nvPr/>
        </p:nvPicPr>
        <p:blipFill>
          <a:blip r:embed="rId7"/>
          <a:stretch>
            <a:fillRect/>
          </a:stretch>
        </p:blipFill>
        <p:spPr>
          <a:xfrm>
            <a:off x="7317190" y="2617978"/>
            <a:ext cx="4631779" cy="1359218"/>
          </a:xfrm>
          <a:prstGeom prst="rect">
            <a:avLst/>
          </a:prstGeom>
        </p:spPr>
      </p:pic>
      <p:sp>
        <p:nvSpPr>
          <p:cNvPr id="11" name="מלבן 10">
            <a:extLst>
              <a:ext uri="{FF2B5EF4-FFF2-40B4-BE49-F238E27FC236}">
                <a16:creationId xmlns:a16="http://schemas.microsoft.com/office/drawing/2014/main" id="{BE67E0EB-72F8-4E93-8314-C51F3FEFC443}"/>
              </a:ext>
            </a:extLst>
          </p:cNvPr>
          <p:cNvSpPr/>
          <p:nvPr/>
        </p:nvSpPr>
        <p:spPr>
          <a:xfrm>
            <a:off x="7745251" y="2617978"/>
            <a:ext cx="2778918" cy="2889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he-IL" dirty="0">
                <a:cs typeface="Varela Round" panose="00000500000000000000"/>
              </a:rPr>
              <a:t>מעלים מחירים!!!</a:t>
            </a:r>
          </a:p>
        </p:txBody>
      </p:sp>
      <p:pic>
        <p:nvPicPr>
          <p:cNvPr id="12" name="תמונה 11">
            <a:extLst>
              <a:ext uri="{FF2B5EF4-FFF2-40B4-BE49-F238E27FC236}">
                <a16:creationId xmlns:a16="http://schemas.microsoft.com/office/drawing/2014/main" id="{FC84FA26-5F8F-4CBC-AF64-D9865F440705}"/>
              </a:ext>
            </a:extLst>
          </p:cNvPr>
          <p:cNvPicPr>
            <a:picLocks noChangeAspect="1"/>
          </p:cNvPicPr>
          <p:nvPr/>
        </p:nvPicPr>
        <p:blipFill>
          <a:blip r:embed="rId8"/>
          <a:stretch>
            <a:fillRect/>
          </a:stretch>
        </p:blipFill>
        <p:spPr>
          <a:xfrm>
            <a:off x="0" y="4986524"/>
            <a:ext cx="5202314" cy="1236724"/>
          </a:xfrm>
          <a:prstGeom prst="rect">
            <a:avLst/>
          </a:prstGeom>
        </p:spPr>
      </p:pic>
      <p:sp>
        <p:nvSpPr>
          <p:cNvPr id="14" name="מלבן 13">
            <a:extLst>
              <a:ext uri="{FF2B5EF4-FFF2-40B4-BE49-F238E27FC236}">
                <a16:creationId xmlns:a16="http://schemas.microsoft.com/office/drawing/2014/main" id="{6D3005A6-AA53-4CDC-B688-5655B80B3A36}"/>
              </a:ext>
            </a:extLst>
          </p:cNvPr>
          <p:cNvSpPr/>
          <p:nvPr/>
        </p:nvSpPr>
        <p:spPr>
          <a:xfrm rot="10800000" flipV="1">
            <a:off x="-1" y="6200052"/>
            <a:ext cx="5202315" cy="646331"/>
          </a:xfrm>
          <a:prstGeom prst="rect">
            <a:avLst/>
          </a:prstGeom>
        </p:spPr>
        <p:txBody>
          <a:bodyPr wrap="square">
            <a:spAutoFit/>
          </a:bodyPr>
          <a:lstStyle/>
          <a:p>
            <a:r>
              <a:rPr lang="he-IL" sz="1200" dirty="0">
                <a:solidFill>
                  <a:srgbClr val="000000"/>
                </a:solidFill>
                <a:latin typeface="arial" panose="020B0604020202020204" pitchFamily="34" charset="0"/>
              </a:rPr>
              <a:t>יו"ר הסתדרות הרוקחים דוד </a:t>
            </a:r>
            <a:r>
              <a:rPr lang="he-IL" sz="1200" dirty="0" err="1">
                <a:solidFill>
                  <a:srgbClr val="000000"/>
                </a:solidFill>
                <a:latin typeface="arial" panose="020B0604020202020204" pitchFamily="34" charset="0"/>
              </a:rPr>
              <a:t>פפו</a:t>
            </a:r>
            <a:r>
              <a:rPr lang="he-IL" sz="1200" dirty="0">
                <a:solidFill>
                  <a:srgbClr val="000000"/>
                </a:solidFill>
                <a:latin typeface="arial" panose="020B0604020202020204" pitchFamily="34" charset="0"/>
              </a:rPr>
              <a:t> אמר ל"ממון" ול-</a:t>
            </a:r>
            <a:r>
              <a:rPr lang="en-US" sz="1200" dirty="0" err="1">
                <a:solidFill>
                  <a:srgbClr val="000000"/>
                </a:solidFill>
                <a:latin typeface="arial" panose="020B0604020202020204" pitchFamily="34" charset="0"/>
              </a:rPr>
              <a:t>ynet</a:t>
            </a:r>
            <a:r>
              <a:rPr lang="en-US" sz="1200" dirty="0">
                <a:solidFill>
                  <a:srgbClr val="000000"/>
                </a:solidFill>
                <a:latin typeface="arial" panose="020B0604020202020204" pitchFamily="34" charset="0"/>
              </a:rPr>
              <a:t> </a:t>
            </a:r>
            <a:r>
              <a:rPr lang="he-IL" sz="1200" dirty="0">
                <a:solidFill>
                  <a:srgbClr val="000000"/>
                </a:solidFill>
                <a:latin typeface="arial" panose="020B0604020202020204" pitchFamily="34" charset="0"/>
              </a:rPr>
              <a:t>כי, "נשארו אולי כמה אלפי מסכות בודדות. כל הספקים שפניתי אליהם אמרו שהמלאי אזל. אני מניח שכולם מנסים לגייס אספקה מכל העולם, אבל אף אחד לא יודע מתי".</a:t>
            </a:r>
            <a:endParaRPr lang="he-IL" sz="1200" dirty="0"/>
          </a:p>
        </p:txBody>
      </p:sp>
      <p:sp>
        <p:nvSpPr>
          <p:cNvPr id="16" name="חץ: ימינה 15">
            <a:extLst>
              <a:ext uri="{FF2B5EF4-FFF2-40B4-BE49-F238E27FC236}">
                <a16:creationId xmlns:a16="http://schemas.microsoft.com/office/drawing/2014/main" id="{FCAD333B-3B11-41F7-90D6-F468EE2857A1}"/>
              </a:ext>
            </a:extLst>
          </p:cNvPr>
          <p:cNvSpPr/>
          <p:nvPr/>
        </p:nvSpPr>
        <p:spPr>
          <a:xfrm>
            <a:off x="6706247" y="3328418"/>
            <a:ext cx="768751" cy="240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3326" name="Picture 14" descr="חדשות רוטר - 3,316 זוכים חדשים בהגרלה התשיעית של מחיר למשתכן">
            <a:extLst>
              <a:ext uri="{FF2B5EF4-FFF2-40B4-BE49-F238E27FC236}">
                <a16:creationId xmlns:a16="http://schemas.microsoft.com/office/drawing/2014/main" id="{DB15BBDD-ABCE-499C-A381-BD5B5AC2E20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3590" y="2617977"/>
            <a:ext cx="2713636" cy="1658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773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FC83101A-490C-4641-B996-B377C8DDE027}"/>
              </a:ext>
            </a:extLst>
          </p:cNvPr>
          <p:cNvSpPr>
            <a:spLocks noGrp="1"/>
          </p:cNvSpPr>
          <p:nvPr>
            <p:ph type="ctrTitle"/>
          </p:nvPr>
        </p:nvSpPr>
        <p:spPr>
          <a:xfrm>
            <a:off x="1733909" y="0"/>
            <a:ext cx="10247689" cy="1029810"/>
          </a:xfrm>
        </p:spPr>
        <p:txBody>
          <a:bodyPr/>
          <a:lstStyle/>
          <a:p>
            <a:r>
              <a:rPr lang="he-IL" b="1" dirty="0">
                <a:latin typeface="David" panose="020E0502060401010101" pitchFamily="34" charset="-79"/>
                <a:cs typeface="Varela Round" panose="00000500000000000000"/>
              </a:rPr>
              <a:t>מנהל וכלכלה בצל הקורונה</a:t>
            </a:r>
            <a:br>
              <a:rPr lang="he-IL" b="1" dirty="0">
                <a:latin typeface="David" panose="020E0502060401010101" pitchFamily="34" charset="-79"/>
                <a:cs typeface="Varela Round" panose="00000500000000000000"/>
              </a:rPr>
            </a:br>
            <a:r>
              <a:rPr lang="he-IL" b="1" dirty="0">
                <a:solidFill>
                  <a:srgbClr val="29D5F7"/>
                </a:solidFill>
                <a:latin typeface="David" panose="020E0502060401010101" pitchFamily="34" charset="-79"/>
                <a:cs typeface="Varela Round" panose="00000500000000000000"/>
              </a:rPr>
              <a:t>מבוא לכלכלה</a:t>
            </a:r>
            <a:endParaRPr lang="he-IL" dirty="0"/>
          </a:p>
        </p:txBody>
      </p:sp>
      <p:pic>
        <p:nvPicPr>
          <p:cNvPr id="14338" name="Picture 2" descr="Interrupciones a las exportaciones e importaciones serán mínimas ...">
            <a:extLst>
              <a:ext uri="{FF2B5EF4-FFF2-40B4-BE49-F238E27FC236}">
                <a16:creationId xmlns:a16="http://schemas.microsoft.com/office/drawing/2014/main" id="{157C6D5B-294B-4920-AFD7-1937E206D5C6}"/>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0526" r="20526"/>
          <a:stretch>
            <a:fillRect/>
          </a:stretch>
        </p:blipFill>
        <p:spPr bwMode="auto">
          <a:xfrm>
            <a:off x="0" y="2056891"/>
            <a:ext cx="4073502" cy="2744217"/>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4092A1C1-D43B-4E39-8BF5-34892BA3C6EE}"/>
              </a:ext>
            </a:extLst>
          </p:cNvPr>
          <p:cNvSpPr txBox="1"/>
          <p:nvPr/>
        </p:nvSpPr>
        <p:spPr>
          <a:xfrm>
            <a:off x="4474349" y="1155291"/>
            <a:ext cx="6124378" cy="2308324"/>
          </a:xfrm>
          <a:prstGeom prst="rect">
            <a:avLst/>
          </a:prstGeom>
          <a:noFill/>
        </p:spPr>
        <p:txBody>
          <a:bodyPr wrap="square" rtlCol="1">
            <a:spAutoFit/>
          </a:bodyPr>
          <a:lstStyle/>
          <a:p>
            <a:pPr marL="285750" indent="-285750">
              <a:buFont typeface="Wingdings" panose="05000000000000000000" pitchFamily="2" charset="2"/>
              <a:buChar char="ü"/>
            </a:pPr>
            <a:r>
              <a:rPr lang="he-IL" dirty="0">
                <a:latin typeface="Varela Round" panose="00000500000000000000" pitchFamily="2" charset="-79"/>
                <a:cs typeface="Varela Round" panose="00000500000000000000" pitchFamily="2" charset="-79"/>
              </a:rPr>
              <a:t>צניחה ביבוא וביצוא ביותר מ-25%</a:t>
            </a:r>
          </a:p>
          <a:p>
            <a:pPr marL="285750" indent="-285750">
              <a:buFont typeface="Wingdings" panose="05000000000000000000" pitchFamily="2" charset="2"/>
              <a:buChar char="ü"/>
            </a:pPr>
            <a:r>
              <a:rPr lang="he-IL" dirty="0">
                <a:latin typeface="Varela Round" panose="00000500000000000000" pitchFamily="2" charset="-79"/>
                <a:cs typeface="Varela Round" panose="00000500000000000000" pitchFamily="2" charset="-79"/>
              </a:rPr>
              <a:t>תלות גדולה בחלפים מחו"ל, כמו חלקים למכונות, רכיבים אלקטרוניים ועוד. אם בשל הקורונה ייפגע הייצור של אותם הדברים במקומות המוצא, זה ישפיע גם על הייצור שלנו שייכנס לצווארי בקבוק בגלל התלות ביבוא של רכיבים שונים בשרשרת הייצור. </a:t>
            </a:r>
          </a:p>
          <a:p>
            <a:pPr marL="285750" indent="-285750">
              <a:buFont typeface="Wingdings" panose="05000000000000000000" pitchFamily="2" charset="2"/>
              <a:buChar char="ü"/>
            </a:pPr>
            <a:r>
              <a:rPr lang="he-IL" dirty="0">
                <a:latin typeface="Varela Round" panose="00000500000000000000" pitchFamily="2" charset="-79"/>
                <a:cs typeface="Varela Round" panose="00000500000000000000" pitchFamily="2" charset="-79"/>
              </a:rPr>
              <a:t>עליה בהוצאות המדינה וירידה בהכנסות המדינה.</a:t>
            </a:r>
          </a:p>
          <a:p>
            <a:pPr marL="285750" indent="-285750">
              <a:buFont typeface="Wingdings" panose="05000000000000000000" pitchFamily="2" charset="2"/>
              <a:buChar char="ü"/>
            </a:pPr>
            <a:r>
              <a:rPr lang="he-IL" dirty="0">
                <a:latin typeface="Varela Round" panose="00000500000000000000" pitchFamily="2" charset="-79"/>
                <a:cs typeface="Varela Round" panose="00000500000000000000" pitchFamily="2" charset="-79"/>
              </a:rPr>
              <a:t>התאוששות חלקית בחלק מענפי המשק.</a:t>
            </a:r>
          </a:p>
        </p:txBody>
      </p:sp>
      <p:pic>
        <p:nvPicPr>
          <p:cNvPr id="14342" name="Picture 6" descr="ההסתדרות המוקד לכל עובד bedava video indir müzik">
            <a:extLst>
              <a:ext uri="{FF2B5EF4-FFF2-40B4-BE49-F238E27FC236}">
                <a16:creationId xmlns:a16="http://schemas.microsoft.com/office/drawing/2014/main" id="{E8E0DEB9-F8A7-4F9E-A53E-20E8A13A1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799" y="3877183"/>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OVID-19, la crisis sanitaria, económica y social que pone a ...">
            <a:extLst>
              <a:ext uri="{FF2B5EF4-FFF2-40B4-BE49-F238E27FC236}">
                <a16:creationId xmlns:a16="http://schemas.microsoft.com/office/drawing/2014/main" id="{C71021AC-0A54-402B-A58C-D983D78588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799" y="5509085"/>
            <a:ext cx="2466975" cy="1352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07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a:xfrm>
            <a:off x="6485712" y="-2055075"/>
            <a:ext cx="9642231" cy="720000"/>
          </a:xfrm>
        </p:spPr>
        <p:txBody>
          <a:bodyPr/>
          <a:lstStyle/>
          <a:p>
            <a:br>
              <a:rPr lang="he-IL" dirty="0">
                <a:sym typeface="Varela Round"/>
              </a:rPr>
            </a:br>
            <a:br>
              <a:rPr lang="he-IL" dirty="0"/>
            </a:br>
            <a:endParaRPr lang="he-IL" dirty="0">
              <a:solidFill>
                <a:srgbClr val="192A72"/>
              </a:solidFill>
            </a:endParaRPr>
          </a:p>
        </p:txBody>
      </p:sp>
      <p:sp>
        <p:nvSpPr>
          <p:cNvPr id="3" name="מציין מיקום טקסט 2"/>
          <p:cNvSpPr>
            <a:spLocks noGrp="1"/>
          </p:cNvSpPr>
          <p:nvPr>
            <p:ph type="body" sz="quarter" idx="3"/>
          </p:nvPr>
        </p:nvSpPr>
        <p:spPr>
          <a:xfrm>
            <a:off x="515275" y="1185388"/>
            <a:ext cx="11676726" cy="3178381"/>
          </a:xfrm>
        </p:spPr>
        <p:txBody>
          <a:bodyPr/>
          <a:lstStyle/>
          <a:p>
            <a:r>
              <a:rPr lang="he-IL" sz="4400" dirty="0"/>
              <a:t>מה נלמד היום?</a:t>
            </a:r>
          </a:p>
          <a:p>
            <a:endParaRPr lang="he-IL" sz="4400" dirty="0"/>
          </a:p>
          <a:p>
            <a:endParaRPr lang="he-IL" sz="4400" dirty="0"/>
          </a:p>
          <a:p>
            <a:r>
              <a:rPr lang="he-IL" sz="4400" dirty="0"/>
              <a:t>מנהל וכלכלה</a:t>
            </a:r>
          </a:p>
        </p:txBody>
      </p:sp>
      <p:pic>
        <p:nvPicPr>
          <p:cNvPr id="2" name="Picture 2" descr="Agencia CTyS">
            <a:extLst>
              <a:ext uri="{FF2B5EF4-FFF2-40B4-BE49-F238E27FC236}">
                <a16:creationId xmlns:a16="http://schemas.microsoft.com/office/drawing/2014/main" id="{3F0CDEB0-AF90-4A25-8154-A71DF2F19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74" y="1725460"/>
            <a:ext cx="7931609" cy="4403736"/>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a:extLst>
              <a:ext uri="{FF2B5EF4-FFF2-40B4-BE49-F238E27FC236}">
                <a16:creationId xmlns:a16="http://schemas.microsoft.com/office/drawing/2014/main" id="{B4B3BDE1-68CC-4AE1-BEB4-45E1BB3BC5D5}"/>
              </a:ext>
            </a:extLst>
          </p:cNvPr>
          <p:cNvSpPr/>
          <p:nvPr/>
        </p:nvSpPr>
        <p:spPr>
          <a:xfrm>
            <a:off x="805757" y="2967335"/>
            <a:ext cx="4707803" cy="3046988"/>
          </a:xfrm>
          <a:prstGeom prst="rect">
            <a:avLst/>
          </a:prstGeom>
          <a:noFill/>
        </p:spPr>
        <p:txBody>
          <a:bodyPr wrap="square" lIns="91440" tIns="45720" rIns="91440" bIns="45720">
            <a:spAutoFit/>
          </a:bodyPr>
          <a:lstStyle/>
          <a:p>
            <a:pPr marL="457200" indent="-457200">
              <a:buFont typeface="Wingdings" panose="05000000000000000000" pitchFamily="2" charset="2"/>
              <a:buChar char="Ø"/>
            </a:pPr>
            <a:r>
              <a:rPr lang="he-IL" sz="2400" b="0" cap="none" spc="0" dirty="0">
                <a:ln w="0"/>
                <a:solidFill>
                  <a:srgbClr val="192A72"/>
                </a:solidFill>
                <a:effectLst>
                  <a:outerShdw blurRad="38100" dist="25400" dir="5400000" algn="ctr" rotWithShape="0">
                    <a:srgbClr val="6E747A">
                      <a:alpha val="43000"/>
                    </a:srgbClr>
                  </a:outerShdw>
                </a:effectLst>
                <a:cs typeface="Varela Round" panose="00000500000000000000"/>
              </a:rPr>
              <a:t>מבוא לתורת הארגון</a:t>
            </a:r>
          </a:p>
          <a:p>
            <a:pPr marL="457200" indent="-457200">
              <a:buFont typeface="Wingdings" panose="05000000000000000000" pitchFamily="2" charset="2"/>
              <a:buChar char="Ø"/>
            </a:pPr>
            <a:r>
              <a:rPr lang="he-IL" sz="2400" dirty="0">
                <a:ln w="0"/>
                <a:solidFill>
                  <a:srgbClr val="192A72"/>
                </a:solidFill>
                <a:effectLst>
                  <a:outerShdw blurRad="38100" dist="25400" dir="5400000" algn="ctr" rotWithShape="0">
                    <a:srgbClr val="6E747A">
                      <a:alpha val="43000"/>
                    </a:srgbClr>
                  </a:outerShdw>
                </a:effectLst>
                <a:cs typeface="Varela Round" panose="00000500000000000000"/>
              </a:rPr>
              <a:t>מנהיגות</a:t>
            </a:r>
          </a:p>
          <a:p>
            <a:pPr marL="457200" indent="-457200">
              <a:buFont typeface="Wingdings" panose="05000000000000000000" pitchFamily="2" charset="2"/>
              <a:buChar char="Ø"/>
            </a:pPr>
            <a:r>
              <a:rPr lang="he-IL" sz="2400" b="0" cap="none" spc="0" dirty="0">
                <a:ln w="0"/>
                <a:solidFill>
                  <a:srgbClr val="192A72"/>
                </a:solidFill>
                <a:effectLst>
                  <a:outerShdw blurRad="38100" dist="25400" dir="5400000" algn="ctr" rotWithShape="0">
                    <a:srgbClr val="6E747A">
                      <a:alpha val="43000"/>
                    </a:srgbClr>
                  </a:outerShdw>
                </a:effectLst>
                <a:cs typeface="Varela Round" panose="00000500000000000000"/>
              </a:rPr>
              <a:t>קבלת החלטות</a:t>
            </a:r>
          </a:p>
          <a:p>
            <a:pPr marL="457200" indent="-457200">
              <a:buFont typeface="Wingdings" panose="05000000000000000000" pitchFamily="2" charset="2"/>
              <a:buChar char="Ø"/>
            </a:pPr>
            <a:r>
              <a:rPr lang="he-IL" sz="2400" dirty="0">
                <a:ln w="0"/>
                <a:solidFill>
                  <a:srgbClr val="192A72"/>
                </a:solidFill>
                <a:effectLst>
                  <a:outerShdw blurRad="38100" dist="25400" dir="5400000" algn="ctr" rotWithShape="0">
                    <a:srgbClr val="6E747A">
                      <a:alpha val="43000"/>
                    </a:srgbClr>
                  </a:outerShdw>
                </a:effectLst>
                <a:cs typeface="Varela Round" panose="00000500000000000000"/>
              </a:rPr>
              <a:t>שינוי ארגוני</a:t>
            </a:r>
          </a:p>
          <a:p>
            <a:pPr marL="457200" indent="-457200">
              <a:buFont typeface="Wingdings" panose="05000000000000000000" pitchFamily="2" charset="2"/>
              <a:buChar char="Ø"/>
            </a:pPr>
            <a:r>
              <a:rPr lang="he-IL" sz="2400" b="0" cap="none" spc="0" dirty="0">
                <a:ln w="0"/>
                <a:solidFill>
                  <a:srgbClr val="192A72"/>
                </a:solidFill>
                <a:effectLst>
                  <a:outerShdw blurRad="38100" dist="25400" dir="5400000" algn="ctr" rotWithShape="0">
                    <a:srgbClr val="6E747A">
                      <a:alpha val="43000"/>
                    </a:srgbClr>
                  </a:outerShdw>
                </a:effectLst>
                <a:cs typeface="Varela Round" panose="00000500000000000000"/>
              </a:rPr>
              <a:t>אתיקה</a:t>
            </a:r>
          </a:p>
          <a:p>
            <a:pPr marL="457200" indent="-457200">
              <a:buFont typeface="Wingdings" panose="05000000000000000000" pitchFamily="2" charset="2"/>
              <a:buChar char="Ø"/>
            </a:pPr>
            <a:r>
              <a:rPr lang="he-IL" sz="2400" dirty="0">
                <a:ln w="0"/>
                <a:solidFill>
                  <a:srgbClr val="192A72"/>
                </a:solidFill>
                <a:effectLst>
                  <a:outerShdw blurRad="38100" dist="25400" dir="5400000" algn="ctr" rotWithShape="0">
                    <a:srgbClr val="6E747A">
                      <a:alpha val="43000"/>
                    </a:srgbClr>
                  </a:outerShdw>
                </a:effectLst>
                <a:cs typeface="Varela Round" panose="00000500000000000000"/>
              </a:rPr>
              <a:t>מבוא לכלכלה</a:t>
            </a:r>
          </a:p>
          <a:p>
            <a:pPr marL="457200" indent="-457200">
              <a:buFont typeface="Wingdings" panose="05000000000000000000" pitchFamily="2" charset="2"/>
              <a:buChar char="Ø"/>
            </a:pPr>
            <a:r>
              <a:rPr lang="he-IL" sz="2400" b="0" cap="none" spc="0" dirty="0">
                <a:ln w="0"/>
                <a:solidFill>
                  <a:srgbClr val="192A72"/>
                </a:solidFill>
                <a:effectLst>
                  <a:outerShdw blurRad="38100" dist="25400" dir="5400000" algn="ctr" rotWithShape="0">
                    <a:srgbClr val="6E747A">
                      <a:alpha val="43000"/>
                    </a:srgbClr>
                  </a:outerShdw>
                </a:effectLst>
                <a:cs typeface="Varela Round" panose="00000500000000000000"/>
              </a:rPr>
              <a:t>מימון</a:t>
            </a:r>
          </a:p>
          <a:p>
            <a:pPr marL="457200" indent="-457200">
              <a:buFont typeface="Wingdings" panose="05000000000000000000" pitchFamily="2" charset="2"/>
              <a:buChar char="Ø"/>
            </a:pPr>
            <a:r>
              <a:rPr lang="he-IL" sz="2400" dirty="0">
                <a:ln w="0"/>
                <a:solidFill>
                  <a:srgbClr val="192A72"/>
                </a:solidFill>
                <a:effectLst>
                  <a:outerShdw blurRad="38100" dist="25400" dir="5400000" algn="ctr" rotWithShape="0">
                    <a:srgbClr val="6E747A">
                      <a:alpha val="43000"/>
                    </a:srgbClr>
                  </a:outerShdw>
                </a:effectLst>
                <a:cs typeface="Varela Round" panose="00000500000000000000"/>
              </a:rPr>
              <a:t>יזמות</a:t>
            </a:r>
            <a:endParaRPr lang="he-IL" sz="2400" b="0" cap="none" spc="0" dirty="0">
              <a:ln w="0"/>
              <a:solidFill>
                <a:srgbClr val="192A72"/>
              </a:solidFill>
              <a:effectLst>
                <a:outerShdw blurRad="38100" dist="25400" dir="5400000" algn="ctr" rotWithShape="0">
                  <a:srgbClr val="6E747A">
                    <a:alpha val="43000"/>
                  </a:srgbClr>
                </a:outerShdw>
              </a:effectLst>
              <a:cs typeface="Varela Round" panose="00000500000000000000"/>
            </a:endParaRPr>
          </a:p>
        </p:txBody>
      </p:sp>
      <p:sp>
        <p:nvSpPr>
          <p:cNvPr id="6" name="מלבן 5">
            <a:extLst>
              <a:ext uri="{FF2B5EF4-FFF2-40B4-BE49-F238E27FC236}">
                <a16:creationId xmlns:a16="http://schemas.microsoft.com/office/drawing/2014/main" id="{A7C01C81-AC78-481F-A74C-4681084F23D1}"/>
              </a:ext>
            </a:extLst>
          </p:cNvPr>
          <p:cNvSpPr/>
          <p:nvPr/>
        </p:nvSpPr>
        <p:spPr>
          <a:xfrm>
            <a:off x="5712737" y="2967335"/>
            <a:ext cx="1729212" cy="1569660"/>
          </a:xfrm>
          <a:prstGeom prst="rect">
            <a:avLst/>
          </a:prstGeom>
          <a:noFill/>
        </p:spPr>
        <p:txBody>
          <a:bodyPr wrap="square" lIns="91440" tIns="45720" rIns="91440" bIns="45720">
            <a:spAutoFit/>
          </a:bodyPr>
          <a:lstStyle/>
          <a:p>
            <a:pPr algn="ctr"/>
            <a:endParaRPr lang="he-IL" sz="3200" b="1" cap="none" spc="0" dirty="0">
              <a:ln w="12700">
                <a:solidFill>
                  <a:schemeClr val="tx2">
                    <a:lumMod val="75000"/>
                  </a:schemeClr>
                </a:solidFill>
                <a:prstDash val="solid"/>
              </a:ln>
              <a:solidFill>
                <a:srgbClr val="192A72"/>
              </a:solidFill>
              <a:cs typeface="Varela Round" panose="00000500000000000000"/>
            </a:endParaRPr>
          </a:p>
          <a:p>
            <a:pPr algn="ctr"/>
            <a:r>
              <a:rPr lang="he-IL" sz="3200" b="1" cap="none" spc="0" dirty="0">
                <a:ln w="12700">
                  <a:solidFill>
                    <a:schemeClr val="tx2">
                      <a:lumMod val="75000"/>
                    </a:schemeClr>
                  </a:solidFill>
                  <a:prstDash val="solid"/>
                </a:ln>
                <a:solidFill>
                  <a:srgbClr val="192A72"/>
                </a:solidFill>
                <a:cs typeface="Varela Round" panose="00000500000000000000"/>
              </a:rPr>
              <a:t>בצל הקורונה</a:t>
            </a:r>
          </a:p>
        </p:txBody>
      </p:sp>
      <p:sp>
        <p:nvSpPr>
          <p:cNvPr id="8" name="חץ: שמאלה 7">
            <a:extLst>
              <a:ext uri="{FF2B5EF4-FFF2-40B4-BE49-F238E27FC236}">
                <a16:creationId xmlns:a16="http://schemas.microsoft.com/office/drawing/2014/main" id="{369E7629-7808-44B3-B1B4-EF9E5F6680DF}"/>
              </a:ext>
            </a:extLst>
          </p:cNvPr>
          <p:cNvSpPr/>
          <p:nvPr/>
        </p:nvSpPr>
        <p:spPr>
          <a:xfrm>
            <a:off x="7840302" y="3844498"/>
            <a:ext cx="805758" cy="341767"/>
          </a:xfrm>
          <a:prstGeom prst="leftArrow">
            <a:avLst/>
          </a:prstGeom>
          <a:solidFill>
            <a:srgbClr val="12B4B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554052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7D41073-2BE1-42AA-95B5-D131C15BE84D}"/>
              </a:ext>
            </a:extLst>
          </p:cNvPr>
          <p:cNvSpPr>
            <a:spLocks noGrp="1"/>
          </p:cNvSpPr>
          <p:nvPr>
            <p:ph type="title"/>
          </p:nvPr>
        </p:nvSpPr>
        <p:spPr/>
        <p:txBody>
          <a:bodyPr/>
          <a:lstStyle/>
          <a:p>
            <a:r>
              <a:rPr lang="he-IL" dirty="0">
                <a:latin typeface="David" panose="020E0502060401010101" pitchFamily="34" charset="-79"/>
                <a:cs typeface="Varela Round" panose="00000500000000000000"/>
              </a:rPr>
              <a:t>מנהל וכלכלה בצל הקורונה</a:t>
            </a:r>
            <a:endParaRPr lang="he-IL" dirty="0"/>
          </a:p>
        </p:txBody>
      </p:sp>
      <p:sp>
        <p:nvSpPr>
          <p:cNvPr id="3" name="מציין מיקום טקסט 2">
            <a:extLst>
              <a:ext uri="{FF2B5EF4-FFF2-40B4-BE49-F238E27FC236}">
                <a16:creationId xmlns:a16="http://schemas.microsoft.com/office/drawing/2014/main" id="{5CD82E16-E707-45E9-9564-70DFBF0B1070}"/>
              </a:ext>
            </a:extLst>
          </p:cNvPr>
          <p:cNvSpPr>
            <a:spLocks noGrp="1"/>
          </p:cNvSpPr>
          <p:nvPr>
            <p:ph type="body" sz="quarter" idx="3"/>
          </p:nvPr>
        </p:nvSpPr>
        <p:spPr/>
        <p:txBody>
          <a:bodyPr/>
          <a:lstStyle/>
          <a:p>
            <a:r>
              <a:rPr lang="he-IL" dirty="0"/>
              <a:t>מימון</a:t>
            </a:r>
          </a:p>
        </p:txBody>
      </p:sp>
      <p:pic>
        <p:nvPicPr>
          <p:cNvPr id="5" name="מציין מיקום תוכן 4">
            <a:extLst>
              <a:ext uri="{FF2B5EF4-FFF2-40B4-BE49-F238E27FC236}">
                <a16:creationId xmlns:a16="http://schemas.microsoft.com/office/drawing/2014/main" id="{F27F068D-ED04-480E-8B84-4615A682A75C}"/>
              </a:ext>
            </a:extLst>
          </p:cNvPr>
          <p:cNvPicPr>
            <a:picLocks noGrp="1" noChangeAspect="1"/>
          </p:cNvPicPr>
          <p:nvPr>
            <p:ph sz="quarter" idx="4"/>
          </p:nvPr>
        </p:nvPicPr>
        <p:blipFill>
          <a:blip r:embed="rId2"/>
          <a:stretch>
            <a:fillRect/>
          </a:stretch>
        </p:blipFill>
        <p:spPr>
          <a:xfrm>
            <a:off x="730580" y="1725681"/>
            <a:ext cx="3638378" cy="972252"/>
          </a:xfrm>
          <a:prstGeom prst="rect">
            <a:avLst/>
          </a:prstGeom>
        </p:spPr>
      </p:pic>
      <p:pic>
        <p:nvPicPr>
          <p:cNvPr id="6" name="תמונה 5">
            <a:extLst>
              <a:ext uri="{FF2B5EF4-FFF2-40B4-BE49-F238E27FC236}">
                <a16:creationId xmlns:a16="http://schemas.microsoft.com/office/drawing/2014/main" id="{277C0D32-629C-4A3D-8F48-91D345674BE8}"/>
              </a:ext>
            </a:extLst>
          </p:cNvPr>
          <p:cNvPicPr>
            <a:picLocks noChangeAspect="1"/>
          </p:cNvPicPr>
          <p:nvPr/>
        </p:nvPicPr>
        <p:blipFill>
          <a:blip r:embed="rId3"/>
          <a:stretch>
            <a:fillRect/>
          </a:stretch>
        </p:blipFill>
        <p:spPr>
          <a:xfrm>
            <a:off x="515275" y="2697933"/>
            <a:ext cx="4923970" cy="1457609"/>
          </a:xfrm>
          <a:prstGeom prst="rect">
            <a:avLst/>
          </a:prstGeom>
        </p:spPr>
      </p:pic>
      <p:pic>
        <p:nvPicPr>
          <p:cNvPr id="7" name="תמונה 6">
            <a:extLst>
              <a:ext uri="{FF2B5EF4-FFF2-40B4-BE49-F238E27FC236}">
                <a16:creationId xmlns:a16="http://schemas.microsoft.com/office/drawing/2014/main" id="{92700C06-F627-4F23-B512-FE1C3E20BECD}"/>
              </a:ext>
            </a:extLst>
          </p:cNvPr>
          <p:cNvPicPr>
            <a:picLocks noChangeAspect="1"/>
          </p:cNvPicPr>
          <p:nvPr/>
        </p:nvPicPr>
        <p:blipFill>
          <a:blip r:embed="rId4"/>
          <a:stretch>
            <a:fillRect/>
          </a:stretch>
        </p:blipFill>
        <p:spPr>
          <a:xfrm>
            <a:off x="0" y="4155541"/>
            <a:ext cx="5439245" cy="2553077"/>
          </a:xfrm>
          <a:prstGeom prst="rect">
            <a:avLst/>
          </a:prstGeom>
        </p:spPr>
      </p:pic>
      <p:pic>
        <p:nvPicPr>
          <p:cNvPr id="10242" name="Picture 2" descr="הלוואות, הנחות ופינוקים: כך מסתערות חברות האשראי על הטסים לחו&quot;ל">
            <a:extLst>
              <a:ext uri="{FF2B5EF4-FFF2-40B4-BE49-F238E27FC236}">
                <a16:creationId xmlns:a16="http://schemas.microsoft.com/office/drawing/2014/main" id="{CCA7051D-68EC-4B5B-930C-C0ECFB9F0E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7452" y="4783624"/>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ál es la tasa de interés actual para préstamos personales?">
            <a:extLst>
              <a:ext uri="{FF2B5EF4-FFF2-40B4-BE49-F238E27FC236}">
                <a16:creationId xmlns:a16="http://schemas.microsoft.com/office/drawing/2014/main" id="{BFFA7AB3-C92A-4D8E-AD51-90D0897324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5687" y="1835921"/>
            <a:ext cx="2657475" cy="1457610"/>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a:extLst>
              <a:ext uri="{FF2B5EF4-FFF2-40B4-BE49-F238E27FC236}">
                <a16:creationId xmlns:a16="http://schemas.microsoft.com/office/drawing/2014/main" id="{2BBB8CA4-8A44-4E5C-954D-80182FC0D511}"/>
              </a:ext>
            </a:extLst>
          </p:cNvPr>
          <p:cNvPicPr>
            <a:picLocks noChangeAspect="1"/>
          </p:cNvPicPr>
          <p:nvPr/>
        </p:nvPicPr>
        <p:blipFill>
          <a:blip r:embed="rId7"/>
          <a:stretch>
            <a:fillRect/>
          </a:stretch>
        </p:blipFill>
        <p:spPr>
          <a:xfrm>
            <a:off x="5869891" y="3426737"/>
            <a:ext cx="4813198" cy="1238423"/>
          </a:xfrm>
          <a:prstGeom prst="rect">
            <a:avLst/>
          </a:prstGeom>
        </p:spPr>
      </p:pic>
    </p:spTree>
    <p:extLst>
      <p:ext uri="{BB962C8B-B14F-4D97-AF65-F5344CB8AC3E}">
        <p14:creationId xmlns:p14="http://schemas.microsoft.com/office/powerpoint/2010/main" val="2779633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D6B4EC9-C5FC-4E7C-A89D-85867901A768}"/>
              </a:ext>
            </a:extLst>
          </p:cNvPr>
          <p:cNvSpPr>
            <a:spLocks noGrp="1"/>
          </p:cNvSpPr>
          <p:nvPr>
            <p:ph type="title"/>
          </p:nvPr>
        </p:nvSpPr>
        <p:spPr/>
        <p:txBody>
          <a:bodyPr/>
          <a:lstStyle/>
          <a:p>
            <a:r>
              <a:rPr lang="he-IL" dirty="0">
                <a:latin typeface="David" panose="020E0502060401010101" pitchFamily="34" charset="-79"/>
                <a:cs typeface="Varela Round" panose="00000500000000000000"/>
              </a:rPr>
              <a:t>מנהל וכלכלה בצל הקורונה</a:t>
            </a:r>
            <a:endParaRPr lang="he-IL" dirty="0"/>
          </a:p>
        </p:txBody>
      </p:sp>
      <p:sp>
        <p:nvSpPr>
          <p:cNvPr id="3" name="מציין מיקום טקסט 2">
            <a:extLst>
              <a:ext uri="{FF2B5EF4-FFF2-40B4-BE49-F238E27FC236}">
                <a16:creationId xmlns:a16="http://schemas.microsoft.com/office/drawing/2014/main" id="{099C5397-54FE-4E27-AD2C-78774F149E09}"/>
              </a:ext>
            </a:extLst>
          </p:cNvPr>
          <p:cNvSpPr>
            <a:spLocks noGrp="1"/>
          </p:cNvSpPr>
          <p:nvPr>
            <p:ph type="body" sz="quarter" idx="3"/>
          </p:nvPr>
        </p:nvSpPr>
        <p:spPr>
          <a:xfrm>
            <a:off x="515275" y="979801"/>
            <a:ext cx="8306992" cy="432540"/>
          </a:xfrm>
        </p:spPr>
        <p:txBody>
          <a:bodyPr/>
          <a:lstStyle/>
          <a:p>
            <a:endParaRPr lang="he-IL" dirty="0"/>
          </a:p>
          <a:p>
            <a:r>
              <a:rPr lang="he-IL" dirty="0"/>
              <a:t>מימון</a:t>
            </a:r>
          </a:p>
          <a:p>
            <a:endParaRPr lang="he-IL" dirty="0"/>
          </a:p>
        </p:txBody>
      </p:sp>
      <p:pic>
        <p:nvPicPr>
          <p:cNvPr id="11266" name="Picture 2" descr="Las 5 principales inversiones a realizar en 2020 para un futuro ...">
            <a:extLst>
              <a:ext uri="{FF2B5EF4-FFF2-40B4-BE49-F238E27FC236}">
                <a16:creationId xmlns:a16="http://schemas.microsoft.com/office/drawing/2014/main" id="{7F81D4CA-613E-47BD-B2EE-899AF09E02E2}"/>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8964085" y="1412341"/>
            <a:ext cx="2524125"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Los sectores que serán más rentables para invertir en el futuro">
            <a:extLst>
              <a:ext uri="{FF2B5EF4-FFF2-40B4-BE49-F238E27FC236}">
                <a16:creationId xmlns:a16="http://schemas.microsoft.com/office/drawing/2014/main" id="{8E97404E-A69C-428C-8C4F-09FB0625F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710" y="1412338"/>
            <a:ext cx="2714625"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nvertir correctamente con educación financiera – NOW IDEAS">
            <a:extLst>
              <a:ext uri="{FF2B5EF4-FFF2-40B4-BE49-F238E27FC236}">
                <a16:creationId xmlns:a16="http://schemas.microsoft.com/office/drawing/2014/main" id="{465134B7-D7BC-4D6E-95B0-250C6DA7F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335" y="1412340"/>
            <a:ext cx="2952750" cy="1809749"/>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a:extLst>
              <a:ext uri="{FF2B5EF4-FFF2-40B4-BE49-F238E27FC236}">
                <a16:creationId xmlns:a16="http://schemas.microsoft.com/office/drawing/2014/main" id="{448F585E-D808-47A3-BFF9-5CF4525B685F}"/>
              </a:ext>
            </a:extLst>
          </p:cNvPr>
          <p:cNvSpPr/>
          <p:nvPr/>
        </p:nvSpPr>
        <p:spPr>
          <a:xfrm>
            <a:off x="5332490" y="3244334"/>
            <a:ext cx="6155719" cy="523220"/>
          </a:xfrm>
          <a:prstGeom prst="rect">
            <a:avLst/>
          </a:prstGeom>
        </p:spPr>
        <p:txBody>
          <a:bodyPr wrap="square">
            <a:spAutoFit/>
          </a:bodyPr>
          <a:lstStyle/>
          <a:p>
            <a:pPr algn="l"/>
            <a:r>
              <a:rPr lang="he-IL" sz="2800" b="1" dirty="0">
                <a:solidFill>
                  <a:srgbClr val="0F2F6C"/>
                </a:solidFill>
                <a:latin typeface="Migdal-Regular"/>
                <a:cs typeface="Varela Round" panose="00000500000000000000"/>
              </a:rPr>
              <a:t>השקעות בתקופת משבר הקורונה?</a:t>
            </a:r>
            <a:endParaRPr lang="he-IL" sz="2800" b="1" i="0" dirty="0">
              <a:solidFill>
                <a:srgbClr val="0F2F6C"/>
              </a:solidFill>
              <a:effectLst/>
              <a:latin typeface="Migdal-Regular"/>
              <a:cs typeface="Varela Round" panose="00000500000000000000"/>
            </a:endParaRPr>
          </a:p>
        </p:txBody>
      </p:sp>
      <p:pic>
        <p:nvPicPr>
          <p:cNvPr id="11272" name="Picture 8" descr="COVID-19: el impacto en su cartera de inversiones | Regions">
            <a:extLst>
              <a:ext uri="{FF2B5EF4-FFF2-40B4-BE49-F238E27FC236}">
                <a16:creationId xmlns:a16="http://schemas.microsoft.com/office/drawing/2014/main" id="{E38E2D09-8AB2-41AB-9BA7-351ECA753A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4009" y="4017475"/>
            <a:ext cx="3333750"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בועת מחשבה: ענן 6">
            <a:extLst>
              <a:ext uri="{FF2B5EF4-FFF2-40B4-BE49-F238E27FC236}">
                <a16:creationId xmlns:a16="http://schemas.microsoft.com/office/drawing/2014/main" id="{FC9172C5-6376-4CE8-B002-9E37009BC204}"/>
              </a:ext>
            </a:extLst>
          </p:cNvPr>
          <p:cNvSpPr/>
          <p:nvPr/>
        </p:nvSpPr>
        <p:spPr>
          <a:xfrm rot="20553417">
            <a:off x="330881" y="4002573"/>
            <a:ext cx="4902740" cy="21890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ln w="0"/>
                <a:solidFill>
                  <a:schemeClr val="tx1"/>
                </a:solidFill>
                <a:effectLst>
                  <a:outerShdw blurRad="38100" dist="19050" dir="2700000" algn="tl" rotWithShape="0">
                    <a:schemeClr val="dk1">
                      <a:alpha val="40000"/>
                    </a:schemeClr>
                  </a:outerShdw>
                </a:effectLst>
                <a:cs typeface="Varela Round" panose="00000500000000000000"/>
              </a:rPr>
              <a:t>באיזה תחום כדאי להשקיע?</a:t>
            </a:r>
          </a:p>
          <a:p>
            <a:r>
              <a:rPr lang="he-IL" dirty="0">
                <a:ln w="0"/>
                <a:solidFill>
                  <a:schemeClr val="tx1"/>
                </a:solidFill>
                <a:effectLst>
                  <a:outerShdw blurRad="38100" dist="19050" dir="2700000" algn="tl" rotWithShape="0">
                    <a:schemeClr val="dk1">
                      <a:alpha val="40000"/>
                    </a:schemeClr>
                  </a:outerShdw>
                </a:effectLst>
                <a:cs typeface="Varela Round" panose="00000500000000000000"/>
              </a:rPr>
              <a:t>מהו הערך העתידי של ההשקעה?</a:t>
            </a:r>
          </a:p>
          <a:p>
            <a:r>
              <a:rPr lang="he-IL" dirty="0">
                <a:ln w="0"/>
                <a:solidFill>
                  <a:schemeClr val="tx1"/>
                </a:solidFill>
                <a:effectLst>
                  <a:outerShdw blurRad="38100" dist="19050" dir="2700000" algn="tl" rotWithShape="0">
                    <a:schemeClr val="dk1">
                      <a:alpha val="40000"/>
                    </a:schemeClr>
                  </a:outerShdw>
                </a:effectLst>
                <a:cs typeface="Varela Round" panose="00000500000000000000"/>
              </a:rPr>
              <a:t>מהו הערך הנוכחי של ההשקעה?</a:t>
            </a:r>
          </a:p>
          <a:p>
            <a:r>
              <a:rPr lang="he-IL" dirty="0">
                <a:ln w="0"/>
                <a:solidFill>
                  <a:schemeClr val="tx1"/>
                </a:solidFill>
                <a:effectLst>
                  <a:outerShdw blurRad="38100" dist="19050" dir="2700000" algn="tl" rotWithShape="0">
                    <a:schemeClr val="dk1">
                      <a:alpha val="40000"/>
                    </a:schemeClr>
                  </a:outerShdw>
                </a:effectLst>
                <a:cs typeface="Varela Round" panose="00000500000000000000"/>
              </a:rPr>
              <a:t>מהי ההשקעה הכדאית ביותר?</a:t>
            </a:r>
          </a:p>
        </p:txBody>
      </p:sp>
      <p:sp>
        <p:nvSpPr>
          <p:cNvPr id="8" name="תיבת טקסט 7">
            <a:extLst>
              <a:ext uri="{FF2B5EF4-FFF2-40B4-BE49-F238E27FC236}">
                <a16:creationId xmlns:a16="http://schemas.microsoft.com/office/drawing/2014/main" id="{BF653F53-F1DB-48FC-BE14-30CABF0CF415}"/>
              </a:ext>
            </a:extLst>
          </p:cNvPr>
          <p:cNvSpPr txBox="1"/>
          <p:nvPr/>
        </p:nvSpPr>
        <p:spPr>
          <a:xfrm>
            <a:off x="6427961" y="4874888"/>
            <a:ext cx="2536124" cy="461665"/>
          </a:xfrm>
          <a:prstGeom prst="rect">
            <a:avLst/>
          </a:prstGeom>
          <a:noFill/>
        </p:spPr>
        <p:txBody>
          <a:bodyPr wrap="square" rtlCol="1">
            <a:spAutoFit/>
          </a:bodyPr>
          <a:lstStyle/>
          <a:p>
            <a:r>
              <a:rPr lang="he-IL" sz="2400" b="1" dirty="0">
                <a:solidFill>
                  <a:schemeClr val="accent3">
                    <a:lumMod val="20000"/>
                    <a:lumOff val="80000"/>
                  </a:schemeClr>
                </a:solidFill>
                <a:cs typeface="Varela Round" panose="00000500000000000000"/>
              </a:rPr>
              <a:t>מהו מחיר ההון?</a:t>
            </a:r>
          </a:p>
        </p:txBody>
      </p:sp>
      <p:sp>
        <p:nvSpPr>
          <p:cNvPr id="9" name="תיבת טקסט 8">
            <a:extLst>
              <a:ext uri="{FF2B5EF4-FFF2-40B4-BE49-F238E27FC236}">
                <a16:creationId xmlns:a16="http://schemas.microsoft.com/office/drawing/2014/main" id="{D7C745C3-2A60-4B15-BCF1-3BBA42285AA0}"/>
              </a:ext>
            </a:extLst>
          </p:cNvPr>
          <p:cNvSpPr txBox="1"/>
          <p:nvPr/>
        </p:nvSpPr>
        <p:spPr>
          <a:xfrm>
            <a:off x="5869518" y="2894434"/>
            <a:ext cx="2952749" cy="369332"/>
          </a:xfrm>
          <a:prstGeom prst="rect">
            <a:avLst/>
          </a:prstGeom>
          <a:noFill/>
        </p:spPr>
        <p:txBody>
          <a:bodyPr wrap="square" rtlCol="1">
            <a:spAutoFit/>
          </a:bodyPr>
          <a:lstStyle/>
          <a:p>
            <a:r>
              <a:rPr lang="he-IL" dirty="0"/>
              <a:t>השקעה בתעשיות טכנולוגיות?</a:t>
            </a:r>
          </a:p>
        </p:txBody>
      </p:sp>
    </p:spTree>
    <p:extLst>
      <p:ext uri="{BB962C8B-B14F-4D97-AF65-F5344CB8AC3E}">
        <p14:creationId xmlns:p14="http://schemas.microsoft.com/office/powerpoint/2010/main" val="137256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D886AC64-9526-4F7A-A352-92BFAE8DC036}"/>
              </a:ext>
            </a:extLst>
          </p:cNvPr>
          <p:cNvSpPr>
            <a:spLocks noGrp="1"/>
          </p:cNvSpPr>
          <p:nvPr>
            <p:ph type="ctrTitle"/>
          </p:nvPr>
        </p:nvSpPr>
        <p:spPr>
          <a:xfrm>
            <a:off x="1733909" y="0"/>
            <a:ext cx="10247689" cy="993732"/>
          </a:xfrm>
        </p:spPr>
        <p:txBody>
          <a:bodyPr/>
          <a:lstStyle/>
          <a:p>
            <a:r>
              <a:rPr lang="he-IL" b="1" dirty="0"/>
              <a:t>מנהל וכלכלה בצל הקורונה</a:t>
            </a:r>
            <a:br>
              <a:rPr lang="he-IL" b="1" dirty="0"/>
            </a:br>
            <a:r>
              <a:rPr lang="he-IL" b="1" dirty="0">
                <a:solidFill>
                  <a:srgbClr val="00B0F0"/>
                </a:solidFill>
              </a:rPr>
              <a:t>יזמות</a:t>
            </a:r>
            <a:endParaRPr lang="he-IL" dirty="0"/>
          </a:p>
        </p:txBody>
      </p:sp>
      <p:pic>
        <p:nvPicPr>
          <p:cNvPr id="6" name="תמונה 5">
            <a:extLst>
              <a:ext uri="{FF2B5EF4-FFF2-40B4-BE49-F238E27FC236}">
                <a16:creationId xmlns:a16="http://schemas.microsoft.com/office/drawing/2014/main" id="{69FC7D1D-3006-472D-B772-B8D9EF650FC7}"/>
              </a:ext>
            </a:extLst>
          </p:cNvPr>
          <p:cNvPicPr>
            <a:picLocks noChangeAspect="1"/>
          </p:cNvPicPr>
          <p:nvPr/>
        </p:nvPicPr>
        <p:blipFill>
          <a:blip r:embed="rId2"/>
          <a:stretch>
            <a:fillRect/>
          </a:stretch>
        </p:blipFill>
        <p:spPr>
          <a:xfrm>
            <a:off x="8429273" y="1763261"/>
            <a:ext cx="2810267" cy="914528"/>
          </a:xfrm>
          <a:prstGeom prst="rect">
            <a:avLst/>
          </a:prstGeom>
        </p:spPr>
      </p:pic>
      <p:sp>
        <p:nvSpPr>
          <p:cNvPr id="7" name="מלבן: פינות מעוגלות 6">
            <a:extLst>
              <a:ext uri="{FF2B5EF4-FFF2-40B4-BE49-F238E27FC236}">
                <a16:creationId xmlns:a16="http://schemas.microsoft.com/office/drawing/2014/main" id="{795C5EF1-206F-481B-A176-97233C4C93B4}"/>
              </a:ext>
            </a:extLst>
          </p:cNvPr>
          <p:cNvSpPr/>
          <p:nvPr/>
        </p:nvSpPr>
        <p:spPr>
          <a:xfrm>
            <a:off x="8429273" y="1428729"/>
            <a:ext cx="2810267" cy="3388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n w="0"/>
                <a:solidFill>
                  <a:schemeClr val="accent1"/>
                </a:solidFill>
                <a:effectLst>
                  <a:outerShdw blurRad="38100" dist="25400" dir="5400000" algn="ctr" rotWithShape="0">
                    <a:srgbClr val="6E747A">
                      <a:alpha val="43000"/>
                    </a:srgbClr>
                  </a:outerShdw>
                </a:effectLst>
                <a:latin typeface="Varela Round" panose="00000500000000000000" pitchFamily="2" charset="-79"/>
                <a:cs typeface="Varela Round" panose="00000500000000000000" pitchFamily="2" charset="-79"/>
              </a:rPr>
              <a:t>מציאות חדשה</a:t>
            </a:r>
          </a:p>
        </p:txBody>
      </p:sp>
      <p:pic>
        <p:nvPicPr>
          <p:cNvPr id="1026" name="Picture 2" descr="פוחדים? תשכחו מזה!">
            <a:extLst>
              <a:ext uri="{FF2B5EF4-FFF2-40B4-BE49-F238E27FC236}">
                <a16:creationId xmlns:a16="http://schemas.microsoft.com/office/drawing/2014/main" id="{620D2858-A730-4D63-83D6-1387F31C7AD9}"/>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6264" b="16264"/>
          <a:stretch>
            <a:fillRect/>
          </a:stretch>
        </p:blipFill>
        <p:spPr bwMode="auto">
          <a:xfrm>
            <a:off x="-53902" y="1169686"/>
            <a:ext cx="8483175" cy="5721551"/>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a:extLst>
              <a:ext uri="{FF2B5EF4-FFF2-40B4-BE49-F238E27FC236}">
                <a16:creationId xmlns:a16="http://schemas.microsoft.com/office/drawing/2014/main" id="{907ACBB1-092C-4877-BB4C-347A8AA2AA8A}"/>
              </a:ext>
            </a:extLst>
          </p:cNvPr>
          <p:cNvSpPr/>
          <p:nvPr/>
        </p:nvSpPr>
        <p:spPr>
          <a:xfrm>
            <a:off x="4136994" y="1136342"/>
            <a:ext cx="4163627" cy="1077218"/>
          </a:xfrm>
          <a:prstGeom prst="rect">
            <a:avLst/>
          </a:prstGeom>
        </p:spPr>
        <p:txBody>
          <a:bodyPr wrap="square">
            <a:spAutoFit/>
          </a:bodyPr>
          <a:lstStyle/>
          <a:p>
            <a:r>
              <a:rPr lang="he-IL" sz="3200" b="1" dirty="0">
                <a:solidFill>
                  <a:schemeClr val="accent1">
                    <a:lumMod val="40000"/>
                    <a:lumOff val="60000"/>
                  </a:schemeClr>
                </a:solidFill>
                <a:latin typeface="Varela Round" panose="00000500000000000000" pitchFamily="2" charset="-79"/>
                <a:cs typeface="Varela Round" panose="00000500000000000000" pitchFamily="2" charset="-79"/>
              </a:rPr>
              <a:t>המוח למלחמה בקורונה</a:t>
            </a:r>
            <a:r>
              <a:rPr lang="en-US" sz="3200" b="1" dirty="0">
                <a:solidFill>
                  <a:schemeClr val="accent1">
                    <a:lumMod val="40000"/>
                    <a:lumOff val="60000"/>
                  </a:schemeClr>
                </a:solidFill>
                <a:latin typeface="Varela Round" panose="00000500000000000000" pitchFamily="2" charset="-79"/>
                <a:cs typeface="Varela Round" panose="00000500000000000000" pitchFamily="2" charset="-79"/>
              </a:rPr>
              <a:t> </a:t>
            </a:r>
            <a:endParaRPr lang="he-IL" sz="3200" b="1" dirty="0">
              <a:solidFill>
                <a:schemeClr val="accent1">
                  <a:lumMod val="40000"/>
                  <a:lumOff val="60000"/>
                </a:schemeClr>
              </a:solidFill>
              <a:latin typeface="Varela Round" panose="00000500000000000000" pitchFamily="2" charset="-79"/>
              <a:cs typeface="Varela Round" panose="00000500000000000000" pitchFamily="2" charset="-79"/>
            </a:endParaRPr>
          </a:p>
        </p:txBody>
      </p:sp>
      <p:pic>
        <p:nvPicPr>
          <p:cNvPr id="10" name="תמונה 9">
            <a:extLst>
              <a:ext uri="{FF2B5EF4-FFF2-40B4-BE49-F238E27FC236}">
                <a16:creationId xmlns:a16="http://schemas.microsoft.com/office/drawing/2014/main" id="{CCDA1A66-B179-4B2C-89CF-5BEF2ED55F4E}"/>
              </a:ext>
            </a:extLst>
          </p:cNvPr>
          <p:cNvPicPr>
            <a:picLocks noChangeAspect="1"/>
          </p:cNvPicPr>
          <p:nvPr/>
        </p:nvPicPr>
        <p:blipFill>
          <a:blip r:embed="rId4"/>
          <a:stretch>
            <a:fillRect/>
          </a:stretch>
        </p:blipFill>
        <p:spPr>
          <a:xfrm>
            <a:off x="328892" y="1440391"/>
            <a:ext cx="1995670" cy="1030313"/>
          </a:xfrm>
          <a:prstGeom prst="rect">
            <a:avLst/>
          </a:prstGeom>
        </p:spPr>
      </p:pic>
      <p:pic>
        <p:nvPicPr>
          <p:cNvPr id="11" name="תמונה 10">
            <a:extLst>
              <a:ext uri="{FF2B5EF4-FFF2-40B4-BE49-F238E27FC236}">
                <a16:creationId xmlns:a16="http://schemas.microsoft.com/office/drawing/2014/main" id="{A25CAAA3-EDEA-42F6-89DB-553A7CE010B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425241" y="2764172"/>
            <a:ext cx="1814299" cy="1113099"/>
          </a:xfrm>
          <a:prstGeom prst="rect">
            <a:avLst/>
          </a:prstGeom>
          <a:noFill/>
          <a:ln>
            <a:noFill/>
          </a:ln>
        </p:spPr>
      </p:pic>
      <p:pic>
        <p:nvPicPr>
          <p:cNvPr id="2052" name="Picture 4" descr="לא זזים מהבית: חסידי החינוך הביתי רואים בקורונה הזדמנות למהפכה ...">
            <a:extLst>
              <a:ext uri="{FF2B5EF4-FFF2-40B4-BE49-F238E27FC236}">
                <a16:creationId xmlns:a16="http://schemas.microsoft.com/office/drawing/2014/main" id="{33781F6F-3ECF-4435-8710-9F3D8F4565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9273" y="3963654"/>
            <a:ext cx="2117399" cy="1113099"/>
          </a:xfrm>
          <a:prstGeom prst="rect">
            <a:avLst/>
          </a:prstGeom>
          <a:noFill/>
          <a:extLst>
            <a:ext uri="{909E8E84-426E-40DD-AFC4-6F175D3DCCD1}">
              <a14:hiddenFill xmlns:a14="http://schemas.microsoft.com/office/drawing/2010/main">
                <a:solidFill>
                  <a:srgbClr val="FFFFFF"/>
                </a:solidFill>
              </a14:hiddenFill>
            </a:ext>
          </a:extLst>
        </p:spPr>
      </p:pic>
      <p:sp>
        <p:nvSpPr>
          <p:cNvPr id="2" name="בועת דיבור: אליפסה 1">
            <a:extLst>
              <a:ext uri="{FF2B5EF4-FFF2-40B4-BE49-F238E27FC236}">
                <a16:creationId xmlns:a16="http://schemas.microsoft.com/office/drawing/2014/main" id="{266C06A0-F66D-484A-8B7E-8E0BCA1B2938}"/>
              </a:ext>
            </a:extLst>
          </p:cNvPr>
          <p:cNvSpPr/>
          <p:nvPr/>
        </p:nvSpPr>
        <p:spPr>
          <a:xfrm flipH="1">
            <a:off x="6440527" y="2102149"/>
            <a:ext cx="1988746" cy="132404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1400" b="1"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שימוש בטכנולוגיה</a:t>
            </a:r>
          </a:p>
          <a:p>
            <a:pPr algn="ctr"/>
            <a:r>
              <a:rPr lang="he-IL" sz="1400" b="1"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לשיפור ההתמודדות עם</a:t>
            </a:r>
          </a:p>
          <a:p>
            <a:pPr algn="ctr"/>
            <a:r>
              <a:rPr lang="he-IL" sz="1400" b="1"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pitchFamily="2" charset="-79"/>
              </a:rPr>
              <a:t>הקורונה </a:t>
            </a:r>
          </a:p>
        </p:txBody>
      </p:sp>
    </p:spTree>
    <p:extLst>
      <p:ext uri="{BB962C8B-B14F-4D97-AF65-F5344CB8AC3E}">
        <p14:creationId xmlns:p14="http://schemas.microsoft.com/office/powerpoint/2010/main" val="1914273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F302516C-8DFD-4F47-A53B-34ADC0A80CB8}"/>
              </a:ext>
            </a:extLst>
          </p:cNvPr>
          <p:cNvSpPr>
            <a:spLocks noGrp="1"/>
          </p:cNvSpPr>
          <p:nvPr>
            <p:ph type="ctrTitle"/>
          </p:nvPr>
        </p:nvSpPr>
        <p:spPr>
          <a:xfrm>
            <a:off x="1733909" y="290924"/>
            <a:ext cx="10247689" cy="637353"/>
          </a:xfrm>
        </p:spPr>
        <p:txBody>
          <a:bodyPr/>
          <a:lstStyle/>
          <a:p>
            <a:r>
              <a:rPr lang="he-IL" b="1" dirty="0">
                <a:latin typeface="David" panose="020E0502060401010101" pitchFamily="34" charset="-79"/>
                <a:cs typeface="Varela Round" panose="00000500000000000000"/>
              </a:rPr>
              <a:t>מנהל וכלכלה בצל הקורונה</a:t>
            </a:r>
            <a:br>
              <a:rPr lang="he-IL" b="1" dirty="0">
                <a:latin typeface="David" panose="020E0502060401010101" pitchFamily="34" charset="-79"/>
                <a:cs typeface="Varela Round" panose="00000500000000000000"/>
              </a:rPr>
            </a:br>
            <a:endParaRPr lang="he-IL" dirty="0"/>
          </a:p>
        </p:txBody>
      </p:sp>
      <p:pic>
        <p:nvPicPr>
          <p:cNvPr id="5" name="תמונה 4">
            <a:extLst>
              <a:ext uri="{FF2B5EF4-FFF2-40B4-BE49-F238E27FC236}">
                <a16:creationId xmlns:a16="http://schemas.microsoft.com/office/drawing/2014/main" id="{8CAF3F9B-D74A-4976-9004-B0036FA8C2DB}"/>
              </a:ext>
            </a:extLst>
          </p:cNvPr>
          <p:cNvPicPr>
            <a:picLocks noChangeAspect="1"/>
          </p:cNvPicPr>
          <p:nvPr/>
        </p:nvPicPr>
        <p:blipFill>
          <a:blip r:embed="rId2"/>
          <a:stretch>
            <a:fillRect/>
          </a:stretch>
        </p:blipFill>
        <p:spPr>
          <a:xfrm>
            <a:off x="416069" y="4015128"/>
            <a:ext cx="6100141" cy="2666812"/>
          </a:xfrm>
          <a:prstGeom prst="rect">
            <a:avLst/>
          </a:prstGeom>
        </p:spPr>
      </p:pic>
      <p:sp>
        <p:nvSpPr>
          <p:cNvPr id="8" name="מלבן: פינות מעוגלות 7">
            <a:extLst>
              <a:ext uri="{FF2B5EF4-FFF2-40B4-BE49-F238E27FC236}">
                <a16:creationId xmlns:a16="http://schemas.microsoft.com/office/drawing/2014/main" id="{A09B105E-6A7B-4BB9-8629-9C713733E7C0}"/>
              </a:ext>
            </a:extLst>
          </p:cNvPr>
          <p:cNvSpPr/>
          <p:nvPr/>
        </p:nvSpPr>
        <p:spPr>
          <a:xfrm>
            <a:off x="139891" y="707572"/>
            <a:ext cx="6376319" cy="28194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he-IL" dirty="0">
                <a:ln w="0"/>
                <a:solidFill>
                  <a:schemeClr val="tx1"/>
                </a:solidFill>
                <a:effectLst>
                  <a:outerShdw blurRad="38100" dist="19050" dir="2700000" algn="tl" rotWithShape="0">
                    <a:schemeClr val="dk1">
                      <a:alpha val="40000"/>
                    </a:schemeClr>
                  </a:outerShdw>
                </a:effectLst>
                <a:cs typeface="Varela Round" panose="00000500000000000000"/>
              </a:rPr>
              <a:t>מה למדנו היום? </a:t>
            </a:r>
          </a:p>
          <a:p>
            <a:pPr marL="285750" indent="-285750">
              <a:buFont typeface="Wingdings" panose="05000000000000000000" pitchFamily="2" charset="2"/>
              <a:buChar char="ü"/>
            </a:pPr>
            <a:r>
              <a:rPr lang="he-IL" dirty="0">
                <a:ln w="0"/>
                <a:solidFill>
                  <a:schemeClr val="tx1"/>
                </a:solidFill>
                <a:effectLst>
                  <a:outerShdw blurRad="38100" dist="19050" dir="2700000" algn="tl" rotWithShape="0">
                    <a:schemeClr val="dk1">
                      <a:alpha val="40000"/>
                    </a:schemeClr>
                  </a:outerShdw>
                </a:effectLst>
                <a:cs typeface="Varela Round" panose="00000500000000000000"/>
              </a:rPr>
              <a:t>על מציאות חדשה המאתגרת את האנושות.</a:t>
            </a:r>
          </a:p>
          <a:p>
            <a:pPr marL="285750" indent="-285750">
              <a:buFont typeface="Wingdings" panose="05000000000000000000" pitchFamily="2" charset="2"/>
              <a:buChar char="ü"/>
            </a:pPr>
            <a:r>
              <a:rPr lang="he-IL" dirty="0">
                <a:ln w="0"/>
                <a:solidFill>
                  <a:schemeClr val="tx1"/>
                </a:solidFill>
                <a:effectLst>
                  <a:outerShdw blurRad="38100" dist="19050" dir="2700000" algn="tl" rotWithShape="0">
                    <a:schemeClr val="dk1">
                      <a:alpha val="40000"/>
                    </a:schemeClr>
                  </a:outerShdw>
                </a:effectLst>
                <a:cs typeface="Varela Round" panose="00000500000000000000"/>
              </a:rPr>
              <a:t>על ארגונים שהפעילו מסלול מחדש עם רעיונות לפיתוחים חדשניים. הם לא רק שורדים, אלא גם צומחים והצליחו להפוך  "משבר" ל"הזדמנות עסקית"( "מהלימון עשו לימונדה")</a:t>
            </a:r>
          </a:p>
          <a:p>
            <a:pPr marL="285750" indent="-285750">
              <a:buFont typeface="Wingdings" panose="05000000000000000000" pitchFamily="2" charset="2"/>
              <a:buChar char="ü"/>
            </a:pPr>
            <a:r>
              <a:rPr lang="he-IL" dirty="0">
                <a:ln w="0"/>
                <a:solidFill>
                  <a:schemeClr val="tx1"/>
                </a:solidFill>
                <a:effectLst>
                  <a:outerShdw blurRad="38100" dist="19050" dir="2700000" algn="tl" rotWithShape="0">
                    <a:schemeClr val="dk1">
                      <a:alpha val="40000"/>
                    </a:schemeClr>
                  </a:outerShdw>
                </a:effectLst>
                <a:cs typeface="Varela Round" panose="00000500000000000000"/>
              </a:rPr>
              <a:t>מנהל וכלכלה מספקת כלים להתמודדות במצבים בלתי צפויים ושל אי וודאות.</a:t>
            </a:r>
          </a:p>
          <a:p>
            <a:pPr marL="285750" indent="-285750">
              <a:buFont typeface="Wingdings" panose="05000000000000000000" pitchFamily="2" charset="2"/>
              <a:buChar char="ü"/>
            </a:pPr>
            <a:r>
              <a:rPr lang="he-IL" dirty="0">
                <a:ln w="0"/>
                <a:solidFill>
                  <a:schemeClr val="tx1"/>
                </a:solidFill>
                <a:effectLst>
                  <a:outerShdw blurRad="38100" dist="19050" dir="2700000" algn="tl" rotWithShape="0">
                    <a:schemeClr val="dk1">
                      <a:alpha val="40000"/>
                    </a:schemeClr>
                  </a:outerShdw>
                </a:effectLst>
                <a:cs typeface="Varela Round" panose="00000500000000000000"/>
              </a:rPr>
              <a:t>מנהל וכלכלה הוא תחום לימודי המתחבר </a:t>
            </a:r>
            <a:r>
              <a:rPr lang="he-IL" dirty="0" err="1">
                <a:ln w="0"/>
                <a:solidFill>
                  <a:schemeClr val="tx1"/>
                </a:solidFill>
                <a:effectLst>
                  <a:outerShdw blurRad="38100" dist="19050" dir="2700000" algn="tl" rotWithShape="0">
                    <a:schemeClr val="dk1">
                      <a:alpha val="40000"/>
                    </a:schemeClr>
                  </a:outerShdw>
                </a:effectLst>
                <a:cs typeface="Varela Round" panose="00000500000000000000"/>
              </a:rPr>
              <a:t>ל"קורוניזציה</a:t>
            </a:r>
            <a:r>
              <a:rPr lang="he-IL" dirty="0">
                <a:ln w="0"/>
                <a:solidFill>
                  <a:schemeClr val="tx1"/>
                </a:solidFill>
                <a:effectLst>
                  <a:outerShdw blurRad="38100" dist="19050" dir="2700000" algn="tl" rotWithShape="0">
                    <a:schemeClr val="dk1">
                      <a:alpha val="40000"/>
                    </a:schemeClr>
                  </a:outerShdw>
                </a:effectLst>
                <a:cs typeface="Varela Round" panose="00000500000000000000"/>
              </a:rPr>
              <a:t>" (בתקופת הסגר ו"ביום שאחרי").</a:t>
            </a:r>
          </a:p>
        </p:txBody>
      </p:sp>
      <p:sp>
        <p:nvSpPr>
          <p:cNvPr id="2" name="מלבן 1">
            <a:extLst>
              <a:ext uri="{FF2B5EF4-FFF2-40B4-BE49-F238E27FC236}">
                <a16:creationId xmlns:a16="http://schemas.microsoft.com/office/drawing/2014/main" id="{DB568019-05BD-446F-9FC4-E4713F63342E}"/>
              </a:ext>
            </a:extLst>
          </p:cNvPr>
          <p:cNvSpPr/>
          <p:nvPr/>
        </p:nvSpPr>
        <p:spPr>
          <a:xfrm>
            <a:off x="8421210" y="3526972"/>
            <a:ext cx="3041224" cy="646331"/>
          </a:xfrm>
          <a:prstGeom prst="rect">
            <a:avLst/>
          </a:prstGeom>
        </p:spPr>
        <p:txBody>
          <a:bodyPr wrap="square">
            <a:spAutoFit/>
          </a:bodyPr>
          <a:lstStyle/>
          <a:p>
            <a:r>
              <a:rPr lang="en-US" dirty="0">
                <a:hlinkClick r:id="rId3"/>
              </a:rPr>
              <a:t>https://www.ynet.co.il/article/BJxJqMxaU</a:t>
            </a:r>
            <a:endParaRPr lang="he-IL" dirty="0"/>
          </a:p>
        </p:txBody>
      </p:sp>
      <p:sp>
        <p:nvSpPr>
          <p:cNvPr id="4" name="מלבן 3">
            <a:extLst>
              <a:ext uri="{FF2B5EF4-FFF2-40B4-BE49-F238E27FC236}">
                <a16:creationId xmlns:a16="http://schemas.microsoft.com/office/drawing/2014/main" id="{94902797-D09C-466A-A851-F024427B1AE0}"/>
              </a:ext>
            </a:extLst>
          </p:cNvPr>
          <p:cNvSpPr/>
          <p:nvPr/>
        </p:nvSpPr>
        <p:spPr>
          <a:xfrm rot="10800000" flipV="1">
            <a:off x="7908582" y="5582334"/>
            <a:ext cx="3277657" cy="646331"/>
          </a:xfrm>
          <a:prstGeom prst="rect">
            <a:avLst/>
          </a:prstGeom>
        </p:spPr>
        <p:txBody>
          <a:bodyPr wrap="square">
            <a:spAutoFit/>
          </a:bodyPr>
          <a:lstStyle/>
          <a:p>
            <a:r>
              <a:rPr lang="en-US" dirty="0">
                <a:hlinkClick r:id="rId4"/>
              </a:rPr>
              <a:t>https://www.ynet.co.il/articles/0,7340,L-5694228,00.html</a:t>
            </a:r>
            <a:endParaRPr lang="he-IL" dirty="0"/>
          </a:p>
        </p:txBody>
      </p:sp>
      <p:sp>
        <p:nvSpPr>
          <p:cNvPr id="7" name="מלבן 6">
            <a:extLst>
              <a:ext uri="{FF2B5EF4-FFF2-40B4-BE49-F238E27FC236}">
                <a16:creationId xmlns:a16="http://schemas.microsoft.com/office/drawing/2014/main" id="{45D9DCDC-34FC-4E14-B718-9F69273B2F12}"/>
              </a:ext>
            </a:extLst>
          </p:cNvPr>
          <p:cNvSpPr/>
          <p:nvPr/>
        </p:nvSpPr>
        <p:spPr>
          <a:xfrm>
            <a:off x="6567529" y="1674529"/>
            <a:ext cx="5624471" cy="369332"/>
          </a:xfrm>
          <a:prstGeom prst="rect">
            <a:avLst/>
          </a:prstGeom>
        </p:spPr>
        <p:txBody>
          <a:bodyPr wrap="square">
            <a:spAutoFit/>
          </a:bodyPr>
          <a:lstStyle/>
          <a:p>
            <a:r>
              <a:rPr lang="en-US" dirty="0">
                <a:hlinkClick r:id="rId5"/>
              </a:rPr>
              <a:t>https://www.pc.co.il/topnews/312556/</a:t>
            </a:r>
            <a:endParaRPr lang="he-IL" dirty="0"/>
          </a:p>
        </p:txBody>
      </p:sp>
      <p:pic>
        <p:nvPicPr>
          <p:cNvPr id="9" name="Picture 8" descr="A picture containing clock&#10;&#10;Description automatically generated">
            <a:extLst>
              <a:ext uri="{FF2B5EF4-FFF2-40B4-BE49-F238E27FC236}">
                <a16:creationId xmlns:a16="http://schemas.microsoft.com/office/drawing/2014/main" id="{677B1529-2052-4F46-922A-A33464C68A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6210" y="816832"/>
            <a:ext cx="1905000" cy="190500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9FAAF556-03C8-443D-B41C-EA512DC7A4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6605" y="2918169"/>
            <a:ext cx="1905000" cy="1905000"/>
          </a:xfrm>
          <a:prstGeom prst="rect">
            <a:avLst/>
          </a:prstGeom>
        </p:spPr>
      </p:pic>
      <p:pic>
        <p:nvPicPr>
          <p:cNvPr id="13" name="Picture 12" descr="A picture containing black, clock&#10;&#10;Description automatically generated">
            <a:extLst>
              <a:ext uri="{FF2B5EF4-FFF2-40B4-BE49-F238E27FC236}">
                <a16:creationId xmlns:a16="http://schemas.microsoft.com/office/drawing/2014/main" id="{7711FFC2-1272-443B-9725-DE36C0A171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16210" y="4953000"/>
            <a:ext cx="1905000" cy="1905000"/>
          </a:xfrm>
          <a:prstGeom prst="rect">
            <a:avLst/>
          </a:prstGeom>
        </p:spPr>
      </p:pic>
    </p:spTree>
    <p:extLst>
      <p:ext uri="{BB962C8B-B14F-4D97-AF65-F5344CB8AC3E}">
        <p14:creationId xmlns:p14="http://schemas.microsoft.com/office/powerpoint/2010/main" val="176349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48"/>
          <p:cNvPicPr preferRelativeResize="0"/>
          <p:nvPr/>
        </p:nvPicPr>
        <p:blipFill rotWithShape="1">
          <a:blip r:embed="rId3">
            <a:alphaModFix/>
          </a:blip>
          <a:srcRect l="39172" r="34233" b="66411"/>
          <a:stretch/>
        </p:blipFill>
        <p:spPr>
          <a:xfrm>
            <a:off x="4776000" y="448"/>
            <a:ext cx="3241967" cy="1838237"/>
          </a:xfrm>
          <a:prstGeom prst="rect">
            <a:avLst/>
          </a:prstGeom>
          <a:noFill/>
          <a:ln>
            <a:noFill/>
          </a:ln>
        </p:spPr>
      </p:pic>
      <p:sp>
        <p:nvSpPr>
          <p:cNvPr id="316" name="Google Shape;316;p48"/>
          <p:cNvSpPr txBox="1"/>
          <p:nvPr/>
        </p:nvSpPr>
        <p:spPr>
          <a:xfrm>
            <a:off x="1432432" y="3016167"/>
            <a:ext cx="10389332" cy="1815645"/>
          </a:xfrm>
          <a:prstGeom prst="rect">
            <a:avLst/>
          </a:prstGeom>
          <a:noFill/>
          <a:ln>
            <a:noFill/>
          </a:ln>
        </p:spPr>
        <p:txBody>
          <a:bodyPr spcFirstLastPara="1" wrap="square" lIns="91421" tIns="45694" rIns="91421" bIns="45694" anchor="t" anchorCtr="0">
            <a:noAutofit/>
          </a:bodyPr>
          <a:lstStyle/>
          <a:p>
            <a:pPr marL="897377" algn="just"/>
            <a:r>
              <a:rPr lang="en" sz="2800" dirty="0">
                <a:solidFill>
                  <a:srgbClr val="192A72"/>
                </a:solidFill>
                <a:latin typeface="+mj-lt"/>
                <a:ea typeface="Varela Round"/>
                <a:cs typeface="Varela Round" panose="00000500000000000000" pitchFamily="2" charset="-79"/>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dirty="0">
              <a:solidFill>
                <a:srgbClr val="192A72"/>
              </a:solidFill>
              <a:latin typeface="+mj-lt"/>
              <a:ea typeface="Varela Round"/>
              <a:cs typeface="Varela Round" panose="00000500000000000000" pitchFamily="2" charset="-79"/>
              <a:sym typeface="Varela Round"/>
            </a:endParaRPr>
          </a:p>
        </p:txBody>
      </p:sp>
      <p:sp>
        <p:nvSpPr>
          <p:cNvPr id="317" name="Google Shape;317;p48"/>
          <p:cNvSpPr/>
          <p:nvPr/>
        </p:nvSpPr>
        <p:spPr>
          <a:xfrm>
            <a:off x="796" y="1838683"/>
            <a:ext cx="12190424" cy="763186"/>
          </a:xfrm>
          <a:prstGeom prst="rect">
            <a:avLst/>
          </a:prstGeom>
          <a:noFill/>
          <a:ln>
            <a:noFill/>
          </a:ln>
        </p:spPr>
        <p:txBody>
          <a:bodyPr spcFirstLastPara="1" wrap="square" lIns="91421" tIns="45694" rIns="91421" bIns="45694" anchor="t" anchorCtr="0">
            <a:noAutofit/>
          </a:bodyPr>
          <a:lstStyle/>
          <a:p>
            <a:pPr algn="ctr">
              <a:lnSpc>
                <a:spcPct val="150000"/>
              </a:lnSpc>
            </a:pPr>
            <a:r>
              <a:rPr lang="en" sz="3200" b="1" dirty="0">
                <a:solidFill>
                  <a:srgbClr val="192A72"/>
                </a:solidFill>
                <a:latin typeface="+mj-lt"/>
                <a:ea typeface="Varela Round"/>
                <a:cs typeface="Varela Round" panose="00000500000000000000" pitchFamily="2" charset="-79"/>
                <a:sym typeface="Varela Round"/>
              </a:rPr>
              <a:t>שימוש ביצירות מוגנות בזכויות יוצרים ואיתור בעלי זכויות </a:t>
            </a:r>
            <a:endParaRPr sz="1467" dirty="0">
              <a:latin typeface="+mj-lt"/>
              <a:cs typeface="Varela Round" panose="00000500000000000000" pitchFamily="2" charset="-79"/>
            </a:endParaRPr>
          </a:p>
        </p:txBody>
      </p:sp>
      <p:sp>
        <p:nvSpPr>
          <p:cNvPr id="318" name="Google Shape;318;p48"/>
          <p:cNvSpPr txBox="1">
            <a:spLocks noGrp="1"/>
          </p:cNvSpPr>
          <p:nvPr>
            <p:ph type="sldNum" idx="12"/>
          </p:nvPr>
        </p:nvSpPr>
        <p:spPr>
          <a:xfrm>
            <a:off x="11409046" y="6333135"/>
            <a:ext cx="731496" cy="525000"/>
          </a:xfrm>
          <a:prstGeom prst="rect">
            <a:avLst/>
          </a:prstGeom>
        </p:spPr>
        <p:txBody>
          <a:bodyPr spcFirstLastPara="1" vert="horz" wrap="square" lIns="68575" tIns="34275" rIns="68575" bIns="34275" rtlCol="1" anchor="t" anchorCtr="0">
            <a:noAutofit/>
          </a:bodyPr>
          <a:lstStyle>
            <a:defPPr>
              <a:defRPr lang="he-IL"/>
            </a:defPPr>
            <a:lvl1pPr marL="0" lvl="0" algn="l" defTabSz="914400" rtl="1" eaLnBrk="1" latinLnBrk="0" hangingPunct="1">
              <a:buNone/>
              <a:defRPr sz="1333" kern="1200">
                <a:solidFill>
                  <a:schemeClr val="dk1"/>
                </a:solidFill>
                <a:latin typeface="+mn-lt"/>
                <a:ea typeface="+mn-ea"/>
                <a:cs typeface="+mn-cs"/>
              </a:defRPr>
            </a:lvl1pPr>
            <a:lvl2pPr marL="457200" lvl="1" algn="r" defTabSz="914400" rtl="1" eaLnBrk="1" latinLnBrk="0" hangingPunct="1">
              <a:buNone/>
              <a:defRPr sz="1333" kern="1200">
                <a:solidFill>
                  <a:schemeClr val="dk1"/>
                </a:solidFill>
                <a:latin typeface="+mn-lt"/>
                <a:ea typeface="+mn-ea"/>
                <a:cs typeface="+mn-cs"/>
              </a:defRPr>
            </a:lvl2pPr>
            <a:lvl3pPr marL="914400" lvl="2" algn="r" defTabSz="914400" rtl="1" eaLnBrk="1" latinLnBrk="0" hangingPunct="1">
              <a:buNone/>
              <a:defRPr sz="1333" kern="1200">
                <a:solidFill>
                  <a:schemeClr val="dk1"/>
                </a:solidFill>
                <a:latin typeface="+mn-lt"/>
                <a:ea typeface="+mn-ea"/>
                <a:cs typeface="+mn-cs"/>
              </a:defRPr>
            </a:lvl3pPr>
            <a:lvl4pPr marL="1371600" lvl="3" algn="r" defTabSz="914400" rtl="1" eaLnBrk="1" latinLnBrk="0" hangingPunct="1">
              <a:buNone/>
              <a:defRPr sz="1333" kern="1200">
                <a:solidFill>
                  <a:schemeClr val="dk1"/>
                </a:solidFill>
                <a:latin typeface="+mn-lt"/>
                <a:ea typeface="+mn-ea"/>
                <a:cs typeface="+mn-cs"/>
              </a:defRPr>
            </a:lvl4pPr>
            <a:lvl5pPr marL="1828800" lvl="4" algn="r" defTabSz="914400" rtl="1" eaLnBrk="1" latinLnBrk="0" hangingPunct="1">
              <a:buNone/>
              <a:defRPr sz="1333" kern="1200">
                <a:solidFill>
                  <a:schemeClr val="dk1"/>
                </a:solidFill>
                <a:latin typeface="+mn-lt"/>
                <a:ea typeface="+mn-ea"/>
                <a:cs typeface="+mn-cs"/>
              </a:defRPr>
            </a:lvl5pPr>
            <a:lvl6pPr marL="2286000" lvl="5" algn="r" defTabSz="914400" rtl="1" eaLnBrk="1" latinLnBrk="0" hangingPunct="1">
              <a:buNone/>
              <a:defRPr sz="1333" kern="1200">
                <a:solidFill>
                  <a:schemeClr val="dk1"/>
                </a:solidFill>
                <a:latin typeface="+mn-lt"/>
                <a:ea typeface="+mn-ea"/>
                <a:cs typeface="+mn-cs"/>
              </a:defRPr>
            </a:lvl6pPr>
            <a:lvl7pPr marL="2743200" lvl="6" algn="r" defTabSz="914400" rtl="1" eaLnBrk="1" latinLnBrk="0" hangingPunct="1">
              <a:buNone/>
              <a:defRPr sz="1333" kern="1200">
                <a:solidFill>
                  <a:schemeClr val="dk1"/>
                </a:solidFill>
                <a:latin typeface="+mn-lt"/>
                <a:ea typeface="+mn-ea"/>
                <a:cs typeface="+mn-cs"/>
              </a:defRPr>
            </a:lvl7pPr>
            <a:lvl8pPr marL="3200400" lvl="7" algn="r" defTabSz="914400" rtl="1" eaLnBrk="1" latinLnBrk="0" hangingPunct="1">
              <a:buNone/>
              <a:defRPr sz="1333" kern="1200">
                <a:solidFill>
                  <a:schemeClr val="dk1"/>
                </a:solidFill>
                <a:latin typeface="+mn-lt"/>
                <a:ea typeface="+mn-ea"/>
                <a:cs typeface="+mn-cs"/>
              </a:defRPr>
            </a:lvl8pPr>
            <a:lvl9pPr marL="3657600" lvl="8" algn="r" defTabSz="914400" rtl="1" eaLnBrk="1" latinLnBrk="0" hangingPunct="1">
              <a:buNone/>
              <a:defRPr sz="1333" kern="1200">
                <a:solidFill>
                  <a:schemeClr val="dk1"/>
                </a:solidFill>
                <a:latin typeface="+mn-lt"/>
                <a:ea typeface="+mn-ea"/>
                <a:cs typeface="+mn-cs"/>
              </a:defRPr>
            </a:lvl9pPr>
          </a:lstStyle>
          <a:p>
            <a:pPr algn="r" rtl="0"/>
            <a:fld id="{00000000-1234-1234-1234-123412341234}" type="slidenum">
              <a:rPr lang="en" smtClean="0"/>
              <a:pPr algn="r" rtl="0"/>
              <a:t>34</a:t>
            </a:fld>
            <a:endParaRPr sz="1467">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 y="1640677"/>
            <a:ext cx="12192001" cy="1260164"/>
          </a:xfrm>
        </p:spPr>
        <p:txBody>
          <a:bodyPr/>
          <a:lstStyle/>
          <a:p>
            <a:r>
              <a:rPr lang="he-IL" dirty="0">
                <a:solidFill>
                  <a:srgbClr val="192A72"/>
                </a:solidFill>
              </a:rPr>
              <a:t>מנהל וכלכלה</a:t>
            </a:r>
          </a:p>
        </p:txBody>
      </p:sp>
      <p:sp>
        <p:nvSpPr>
          <p:cNvPr id="7" name="כותרת משנה 6"/>
          <p:cNvSpPr>
            <a:spLocks noGrp="1"/>
          </p:cNvSpPr>
          <p:nvPr>
            <p:ph type="subTitle" idx="1"/>
          </p:nvPr>
        </p:nvSpPr>
        <p:spPr>
          <a:xfrm>
            <a:off x="1" y="2918426"/>
            <a:ext cx="12192001" cy="642174"/>
          </a:xfrm>
        </p:spPr>
        <p:txBody>
          <a:bodyPr/>
          <a:lstStyle/>
          <a:p>
            <a:endParaRPr lang="he-IL" dirty="0">
              <a:solidFill>
                <a:srgbClr val="192A72"/>
              </a:solidFill>
              <a:sym typeface="Varela Round"/>
            </a:endParaRPr>
          </a:p>
        </p:txBody>
      </p:sp>
      <p:sp>
        <p:nvSpPr>
          <p:cNvPr id="6" name="תרשים זרימה: מסיים 5">
            <a:extLst>
              <a:ext uri="{FF2B5EF4-FFF2-40B4-BE49-F238E27FC236}">
                <a16:creationId xmlns:a16="http://schemas.microsoft.com/office/drawing/2014/main" id="{2D7192D4-5F34-4800-8881-B3B3066B2617}"/>
              </a:ext>
            </a:extLst>
          </p:cNvPr>
          <p:cNvSpPr/>
          <p:nvPr/>
        </p:nvSpPr>
        <p:spPr>
          <a:xfrm>
            <a:off x="1032096" y="3578185"/>
            <a:ext cx="5782138" cy="3130433"/>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000" b="1" dirty="0">
                <a:solidFill>
                  <a:srgbClr val="192A72"/>
                </a:solidFill>
                <a:latin typeface="Varela Round" panose="00000500000000000000" pitchFamily="2" charset="-79"/>
                <a:cs typeface="Varela Round" panose="00000500000000000000" pitchFamily="2" charset="-79"/>
              </a:rPr>
              <a:t>מטרות השיעור:</a:t>
            </a:r>
          </a:p>
          <a:p>
            <a:pPr marL="457200" indent="-457200">
              <a:buAutoNum type="arabicPeriod"/>
            </a:pPr>
            <a:r>
              <a:rPr lang="he-IL" sz="2000" b="1" dirty="0">
                <a:solidFill>
                  <a:srgbClr val="192A72"/>
                </a:solidFill>
                <a:latin typeface="Varela Round" panose="00000500000000000000" pitchFamily="2" charset="-79"/>
                <a:cs typeface="Varela Round" panose="00000500000000000000" pitchFamily="2" charset="-79"/>
              </a:rPr>
              <a:t>הבנת הנושאים הנלמדים בתוכנית הלימודים  של מנהל וכלכלה במסגרת הווה ועתיד מאתגר.</a:t>
            </a:r>
          </a:p>
          <a:p>
            <a:pPr marL="457200" indent="-457200">
              <a:buAutoNum type="arabicPeriod"/>
            </a:pPr>
            <a:r>
              <a:rPr lang="he-IL" sz="2000" b="1" dirty="0">
                <a:solidFill>
                  <a:srgbClr val="192A72"/>
                </a:solidFill>
                <a:latin typeface="Varela Round" panose="00000500000000000000" pitchFamily="2" charset="-79"/>
                <a:cs typeface="Varela Round" panose="00000500000000000000" pitchFamily="2" charset="-79"/>
              </a:rPr>
              <a:t>לבחון כיצד באים לידי ביטוי  נושאי הלימוד במנהל וכלכלה בצל הקורונה.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534" y="2695671"/>
            <a:ext cx="9208400" cy="1924651"/>
          </a:xfrm>
          <a:prstGeom prst="rect">
            <a:avLst/>
          </a:prstGeom>
          <a:noFill/>
          <a:ln>
            <a:noFill/>
          </a:ln>
        </p:spPr>
        <p:txBody>
          <a:bodyPr spcFirstLastPara="1" wrap="square" lIns="121904" tIns="121904" rIns="121904" bIns="121904" anchor="t" anchorCtr="0">
            <a:noAutofit/>
          </a:bodyPr>
          <a:lstStyle/>
          <a:p>
            <a:pPr marL="609600" marR="0" lvl="0" indent="0" algn="r" defTabSz="914400" rtl="1" eaLnBrk="1" fontAlgn="auto" latinLnBrk="0" hangingPunct="1">
              <a:lnSpc>
                <a:spcPct val="15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2060"/>
              </a:solidFill>
              <a:effectLst/>
              <a:uLnTx/>
              <a:uFillTx/>
              <a:latin typeface="Calibri"/>
              <a:ea typeface="+mn-ea"/>
              <a:cs typeface="+mn-cs"/>
            </a:endParaRPr>
          </a:p>
        </p:txBody>
      </p:sp>
      <p:sp>
        <p:nvSpPr>
          <p:cNvPr id="5" name="כותרת 4"/>
          <p:cNvSpPr>
            <a:spLocks noGrp="1"/>
          </p:cNvSpPr>
          <p:nvPr>
            <p:ph type="ctrTitle"/>
          </p:nvPr>
        </p:nvSpPr>
        <p:spPr>
          <a:xfrm>
            <a:off x="1" y="1640677"/>
            <a:ext cx="12192001" cy="1260164"/>
          </a:xfrm>
        </p:spPr>
        <p:txBody>
          <a:bodyPr/>
          <a:lstStyle/>
          <a:p>
            <a:pPr algn="r"/>
            <a:br>
              <a:rPr lang="he-IL" sz="4000" dirty="0">
                <a:sym typeface="Varela Round"/>
              </a:rPr>
            </a:br>
            <a:r>
              <a:rPr lang="he-IL" sz="4000" dirty="0">
                <a:sym typeface="Varela Round"/>
              </a:rPr>
              <a:t>מנהל וכלכלה בצל הקורונה</a:t>
            </a:r>
            <a:br>
              <a:rPr lang="he-IL" dirty="0">
                <a:sym typeface="Varela Round"/>
              </a:rPr>
            </a:br>
            <a:endParaRPr lang="he-IL" b="0" dirty="0">
              <a:solidFill>
                <a:srgbClr val="192A72"/>
              </a:solidFill>
            </a:endParaRPr>
          </a:p>
        </p:txBody>
      </p:sp>
      <p:sp>
        <p:nvSpPr>
          <p:cNvPr id="7" name="כותרת משנה 6"/>
          <p:cNvSpPr>
            <a:spLocks noGrp="1"/>
          </p:cNvSpPr>
          <p:nvPr>
            <p:ph type="subTitle" idx="1"/>
          </p:nvPr>
        </p:nvSpPr>
        <p:spPr>
          <a:xfrm>
            <a:off x="1" y="2826050"/>
            <a:ext cx="12192001" cy="720094"/>
          </a:xfrm>
        </p:spPr>
        <p:txBody>
          <a:bodyPr/>
          <a:lstStyle/>
          <a:p>
            <a:r>
              <a:rPr lang="he-IL" dirty="0">
                <a:sym typeface="Varela Round"/>
              </a:rPr>
              <a:t>סיכום</a:t>
            </a:r>
          </a:p>
        </p:txBody>
      </p:sp>
      <p:sp>
        <p:nvSpPr>
          <p:cNvPr id="4" name="מציין מיקום תוכן 3"/>
          <p:cNvSpPr>
            <a:spLocks noGrp="1"/>
          </p:cNvSpPr>
          <p:nvPr>
            <p:ph idx="10"/>
          </p:nvPr>
        </p:nvSpPr>
        <p:spPr>
          <a:xfrm>
            <a:off x="1" y="3655861"/>
            <a:ext cx="12192001" cy="720094"/>
          </a:xfrm>
        </p:spPr>
        <p:txBody>
          <a:bodyPr/>
          <a:lstStyle/>
          <a:p>
            <a:endParaRPr lang="he-IL" dirty="0">
              <a:sym typeface="Varela Round"/>
            </a:endParaRPr>
          </a:p>
        </p:txBody>
      </p:sp>
      <p:pic>
        <p:nvPicPr>
          <p:cNvPr id="3" name="תמונה 2">
            <a:extLst>
              <a:ext uri="{FF2B5EF4-FFF2-40B4-BE49-F238E27FC236}">
                <a16:creationId xmlns:a16="http://schemas.microsoft.com/office/drawing/2014/main" id="{4BC633C2-78FF-48F0-9F6B-5245B62E0817}"/>
              </a:ext>
            </a:extLst>
          </p:cNvPr>
          <p:cNvPicPr>
            <a:picLocks noChangeAspect="1"/>
          </p:cNvPicPr>
          <p:nvPr/>
        </p:nvPicPr>
        <p:blipFill>
          <a:blip r:embed="rId3"/>
          <a:stretch>
            <a:fillRect/>
          </a:stretch>
        </p:blipFill>
        <p:spPr>
          <a:xfrm>
            <a:off x="979777" y="1725754"/>
            <a:ext cx="2686425" cy="1181265"/>
          </a:xfrm>
          <a:prstGeom prst="rect">
            <a:avLst/>
          </a:prstGeom>
        </p:spPr>
      </p:pic>
    </p:spTree>
    <p:extLst>
      <p:ext uri="{BB962C8B-B14F-4D97-AF65-F5344CB8AC3E}">
        <p14:creationId xmlns:p14="http://schemas.microsoft.com/office/powerpoint/2010/main" val="1359879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8F9BF0E-C0C7-4830-97F6-06BB4BCA6381}"/>
              </a:ext>
            </a:extLst>
          </p:cNvPr>
          <p:cNvSpPr>
            <a:spLocks noGrp="1"/>
          </p:cNvSpPr>
          <p:nvPr>
            <p:ph type="title"/>
          </p:nvPr>
        </p:nvSpPr>
        <p:spPr>
          <a:xfrm>
            <a:off x="2326594" y="-15506"/>
            <a:ext cx="9642231" cy="720000"/>
          </a:xfrm>
        </p:spPr>
        <p:txBody>
          <a:bodyPr/>
          <a:lstStyle/>
          <a:p>
            <a:r>
              <a:rPr lang="he-IL" dirty="0">
                <a:solidFill>
                  <a:srgbClr val="192A72"/>
                </a:solidFill>
                <a:latin typeface="David" panose="020E0502060401010101" pitchFamily="34" charset="-79"/>
                <a:cs typeface="Varela Round" panose="00000500000000000000"/>
              </a:rPr>
              <a:t>מנהל וכלכלה</a:t>
            </a:r>
            <a:endParaRPr lang="he-IL" dirty="0"/>
          </a:p>
        </p:txBody>
      </p:sp>
      <p:pic>
        <p:nvPicPr>
          <p:cNvPr id="7" name="תמונה 6">
            <a:extLst>
              <a:ext uri="{FF2B5EF4-FFF2-40B4-BE49-F238E27FC236}">
                <a16:creationId xmlns:a16="http://schemas.microsoft.com/office/drawing/2014/main" id="{D977979A-FC59-439A-9D30-C93AE8CA7B7C}"/>
              </a:ext>
            </a:extLst>
          </p:cNvPr>
          <p:cNvPicPr>
            <a:picLocks noChangeAspect="1"/>
          </p:cNvPicPr>
          <p:nvPr/>
        </p:nvPicPr>
        <p:blipFill>
          <a:blip r:embed="rId2"/>
          <a:stretch>
            <a:fillRect/>
          </a:stretch>
        </p:blipFill>
        <p:spPr>
          <a:xfrm>
            <a:off x="-1" y="704494"/>
            <a:ext cx="12192001" cy="6266564"/>
          </a:xfrm>
          <a:prstGeom prst="rect">
            <a:avLst/>
          </a:prstGeom>
        </p:spPr>
      </p:pic>
    </p:spTree>
    <p:extLst>
      <p:ext uri="{BB962C8B-B14F-4D97-AF65-F5344CB8AC3E}">
        <p14:creationId xmlns:p14="http://schemas.microsoft.com/office/powerpoint/2010/main" val="4129894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CFDA735-B157-402A-B73E-883A516FBA33}"/>
              </a:ext>
            </a:extLst>
          </p:cNvPr>
          <p:cNvSpPr>
            <a:spLocks noGrp="1"/>
          </p:cNvSpPr>
          <p:nvPr>
            <p:ph type="title"/>
          </p:nvPr>
        </p:nvSpPr>
        <p:spPr/>
        <p:txBody>
          <a:bodyPr/>
          <a:lstStyle/>
          <a:p>
            <a:r>
              <a:rPr lang="he-IL" dirty="0">
                <a:solidFill>
                  <a:srgbClr val="192A72"/>
                </a:solidFill>
                <a:latin typeface="David" panose="020E0502060401010101" pitchFamily="34" charset="-79"/>
                <a:cs typeface="Varela Round" panose="00000500000000000000"/>
              </a:rPr>
              <a:t>מנהל וכלכלה</a:t>
            </a:r>
            <a:endParaRPr lang="he-IL" dirty="0"/>
          </a:p>
        </p:txBody>
      </p:sp>
      <p:sp>
        <p:nvSpPr>
          <p:cNvPr id="3" name="מציין מיקום טקסט 2">
            <a:extLst>
              <a:ext uri="{FF2B5EF4-FFF2-40B4-BE49-F238E27FC236}">
                <a16:creationId xmlns:a16="http://schemas.microsoft.com/office/drawing/2014/main" id="{271C8650-8A3D-419A-BB8A-21E271959902}"/>
              </a:ext>
            </a:extLst>
          </p:cNvPr>
          <p:cNvSpPr>
            <a:spLocks noGrp="1"/>
          </p:cNvSpPr>
          <p:nvPr>
            <p:ph type="body" sz="quarter" idx="3"/>
          </p:nvPr>
        </p:nvSpPr>
        <p:spPr/>
        <p:txBody>
          <a:bodyPr/>
          <a:lstStyle/>
          <a:p>
            <a:r>
              <a:rPr lang="he-IL" dirty="0"/>
              <a:t>על המקצוע</a:t>
            </a:r>
          </a:p>
        </p:txBody>
      </p:sp>
      <p:pic>
        <p:nvPicPr>
          <p:cNvPr id="1028" name="Picture 4" descr="Free Images : work, technology, line, communication, blue, world ...">
            <a:extLst>
              <a:ext uri="{FF2B5EF4-FFF2-40B4-BE49-F238E27FC236}">
                <a16:creationId xmlns:a16="http://schemas.microsoft.com/office/drawing/2014/main" id="{D012F11D-64D4-4847-BFDE-5FBC282EF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1967" y="2366213"/>
            <a:ext cx="24003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מלבן: פינות מעוגלות 6">
            <a:extLst>
              <a:ext uri="{FF2B5EF4-FFF2-40B4-BE49-F238E27FC236}">
                <a16:creationId xmlns:a16="http://schemas.microsoft.com/office/drawing/2014/main" id="{9C29FE6D-F9E6-408E-B5BC-E8E1D25F3E30}"/>
              </a:ext>
            </a:extLst>
          </p:cNvPr>
          <p:cNvSpPr/>
          <p:nvPr/>
        </p:nvSpPr>
        <p:spPr>
          <a:xfrm>
            <a:off x="6421967" y="1935063"/>
            <a:ext cx="2400300" cy="47078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he-IL" b="1" dirty="0">
                <a:cs typeface="Varela Round" panose="00000500000000000000"/>
              </a:rPr>
              <a:t>מנהל וכלכלה</a:t>
            </a:r>
          </a:p>
        </p:txBody>
      </p:sp>
      <p:sp>
        <p:nvSpPr>
          <p:cNvPr id="9" name="אליפסה 8">
            <a:extLst>
              <a:ext uri="{FF2B5EF4-FFF2-40B4-BE49-F238E27FC236}">
                <a16:creationId xmlns:a16="http://schemas.microsoft.com/office/drawing/2014/main" id="{14425D67-BBE0-4E5E-A56A-EBD0726D5C8E}"/>
              </a:ext>
            </a:extLst>
          </p:cNvPr>
          <p:cNvSpPr/>
          <p:nvPr/>
        </p:nvSpPr>
        <p:spPr>
          <a:xfrm>
            <a:off x="1033940" y="1623850"/>
            <a:ext cx="2643612" cy="15639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7030A0"/>
                </a:solidFill>
                <a:cs typeface="Varela Round" panose="00000500000000000000"/>
              </a:rPr>
              <a:t> </a:t>
            </a:r>
          </a:p>
        </p:txBody>
      </p:sp>
      <p:sp>
        <p:nvSpPr>
          <p:cNvPr id="12" name="אליפסה 11">
            <a:extLst>
              <a:ext uri="{FF2B5EF4-FFF2-40B4-BE49-F238E27FC236}">
                <a16:creationId xmlns:a16="http://schemas.microsoft.com/office/drawing/2014/main" id="{808D795E-B6FE-44F5-9F9B-ED7D5C0E6C88}"/>
              </a:ext>
            </a:extLst>
          </p:cNvPr>
          <p:cNvSpPr/>
          <p:nvPr/>
        </p:nvSpPr>
        <p:spPr>
          <a:xfrm>
            <a:off x="1180254" y="2112905"/>
            <a:ext cx="2184953" cy="4707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FF0000"/>
                </a:solidFill>
                <a:cs typeface="Varela Round" panose="00000500000000000000"/>
              </a:rPr>
              <a:t>ארגונים</a:t>
            </a:r>
            <a:r>
              <a:rPr lang="he-IL" dirty="0">
                <a:solidFill>
                  <a:srgbClr val="FF0000"/>
                </a:solidFill>
                <a:cs typeface="Varela Round" panose="00000500000000000000"/>
              </a:rPr>
              <a:t> </a:t>
            </a:r>
          </a:p>
        </p:txBody>
      </p:sp>
      <p:sp>
        <p:nvSpPr>
          <p:cNvPr id="10" name="תיבת טקסט 9">
            <a:extLst>
              <a:ext uri="{FF2B5EF4-FFF2-40B4-BE49-F238E27FC236}">
                <a16:creationId xmlns:a16="http://schemas.microsoft.com/office/drawing/2014/main" id="{5D9FC270-6B02-420A-92D2-37866E186D83}"/>
              </a:ext>
            </a:extLst>
          </p:cNvPr>
          <p:cNvSpPr txBox="1"/>
          <p:nvPr/>
        </p:nvSpPr>
        <p:spPr>
          <a:xfrm rot="10800000" flipH="1" flipV="1">
            <a:off x="1121702" y="1674564"/>
            <a:ext cx="2047011" cy="369332"/>
          </a:xfrm>
          <a:prstGeom prst="rect">
            <a:avLst/>
          </a:prstGeom>
          <a:noFill/>
        </p:spPr>
        <p:txBody>
          <a:bodyPr wrap="square" rtlCol="1">
            <a:spAutoFit/>
          </a:bodyPr>
          <a:lstStyle/>
          <a:p>
            <a:r>
              <a:rPr lang="he-IL" b="1" dirty="0">
                <a:solidFill>
                  <a:srgbClr val="7030A0"/>
                </a:solidFill>
                <a:cs typeface="Varela Round" panose="00000500000000000000"/>
              </a:rPr>
              <a:t>סביבה דינמית</a:t>
            </a:r>
          </a:p>
        </p:txBody>
      </p:sp>
      <p:sp>
        <p:nvSpPr>
          <p:cNvPr id="14" name="תיבת טקסט 13">
            <a:extLst>
              <a:ext uri="{FF2B5EF4-FFF2-40B4-BE49-F238E27FC236}">
                <a16:creationId xmlns:a16="http://schemas.microsoft.com/office/drawing/2014/main" id="{9010FEBB-2B5D-4A22-AFA6-E3E8DD59D051}"/>
              </a:ext>
            </a:extLst>
          </p:cNvPr>
          <p:cNvSpPr txBox="1"/>
          <p:nvPr/>
        </p:nvSpPr>
        <p:spPr>
          <a:xfrm rot="10800000" flipH="1" flipV="1">
            <a:off x="1346286" y="2742504"/>
            <a:ext cx="1822428" cy="646331"/>
          </a:xfrm>
          <a:prstGeom prst="rect">
            <a:avLst/>
          </a:prstGeom>
          <a:noFill/>
        </p:spPr>
        <p:txBody>
          <a:bodyPr wrap="square" rtlCol="1">
            <a:spAutoFit/>
          </a:bodyPr>
          <a:lstStyle/>
          <a:p>
            <a:r>
              <a:rPr lang="he-IL" b="1" dirty="0">
                <a:solidFill>
                  <a:srgbClr val="7030A0"/>
                </a:solidFill>
                <a:cs typeface="Varela Round" panose="00000500000000000000"/>
              </a:rPr>
              <a:t>סביבה מאתגרת</a:t>
            </a:r>
          </a:p>
          <a:p>
            <a:endParaRPr lang="he-IL" b="1" dirty="0">
              <a:solidFill>
                <a:srgbClr val="7030A0"/>
              </a:solidFill>
              <a:cs typeface="Varela Round" panose="00000500000000000000"/>
            </a:endParaRPr>
          </a:p>
        </p:txBody>
      </p:sp>
      <p:pic>
        <p:nvPicPr>
          <p:cNvPr id="1034" name="Picture 10" descr="Ilustración de desafío de progreso empresarial - Descargar ...">
            <a:extLst>
              <a:ext uri="{FF2B5EF4-FFF2-40B4-BE49-F238E27FC236}">
                <a16:creationId xmlns:a16="http://schemas.microsoft.com/office/drawing/2014/main" id="{E86C4FEA-FC05-487E-90B4-DFFB61343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5295" y="3515404"/>
            <a:ext cx="3096287"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tblioteca › Ramas del Conocimiento | Analitica.com">
            <a:extLst>
              <a:ext uri="{FF2B5EF4-FFF2-40B4-BE49-F238E27FC236}">
                <a16:creationId xmlns:a16="http://schemas.microsoft.com/office/drawing/2014/main" id="{BAD1A86C-8BE7-4C43-AF2F-A880D8F698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2380" y="4271213"/>
            <a:ext cx="3076575" cy="1485900"/>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0">
            <a:extLst>
              <a:ext uri="{FF2B5EF4-FFF2-40B4-BE49-F238E27FC236}">
                <a16:creationId xmlns:a16="http://schemas.microsoft.com/office/drawing/2014/main" id="{0A9A1673-416F-4FB5-961E-88D9FA28A60E}"/>
              </a:ext>
            </a:extLst>
          </p:cNvPr>
          <p:cNvSpPr/>
          <p:nvPr/>
        </p:nvSpPr>
        <p:spPr>
          <a:xfrm>
            <a:off x="6096000" y="5776583"/>
            <a:ext cx="1901228"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a:ln w="0"/>
                <a:solidFill>
                  <a:schemeClr val="tx1"/>
                </a:solidFill>
                <a:effectLst>
                  <a:outerShdw blurRad="38100" dist="19050" dir="2700000" algn="tl" rotWithShape="0">
                    <a:schemeClr val="dk1">
                      <a:alpha val="40000"/>
                    </a:schemeClr>
                  </a:outerShdw>
                </a:effectLst>
                <a:cs typeface="Varela Round" panose="00000500000000000000"/>
              </a:rPr>
              <a:t>סוציולוגיה, פסיכולוגיה, כלכלה, פוליטיקה</a:t>
            </a:r>
          </a:p>
        </p:txBody>
      </p:sp>
    </p:spTree>
    <p:extLst>
      <p:ext uri="{BB962C8B-B14F-4D97-AF65-F5344CB8AC3E}">
        <p14:creationId xmlns:p14="http://schemas.microsoft.com/office/powerpoint/2010/main" val="2349879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המבנה הארגוני של העסק • ד&quot;ר אייל מתן">
            <a:extLst>
              <a:ext uri="{FF2B5EF4-FFF2-40B4-BE49-F238E27FC236}">
                <a16:creationId xmlns:a16="http://schemas.microsoft.com/office/drawing/2014/main" id="{6A9A1313-3EBA-4F93-80E4-9079008A55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424" y="2632195"/>
            <a:ext cx="5112842" cy="2749847"/>
          </a:xfrm>
          <a:prstGeom prst="rect">
            <a:avLst/>
          </a:prstGeom>
          <a:noFill/>
          <a:extLst>
            <a:ext uri="{909E8E84-426E-40DD-AFC4-6F175D3DCCD1}">
              <a14:hiddenFill xmlns:a14="http://schemas.microsoft.com/office/drawing/2010/main">
                <a:solidFill>
                  <a:srgbClr val="FFFFFF"/>
                </a:solidFill>
              </a14:hiddenFill>
            </a:ext>
          </a:extLst>
        </p:spPr>
      </p:pic>
      <p:sp>
        <p:nvSpPr>
          <p:cNvPr id="3" name="כותרת 2">
            <a:extLst>
              <a:ext uri="{FF2B5EF4-FFF2-40B4-BE49-F238E27FC236}">
                <a16:creationId xmlns:a16="http://schemas.microsoft.com/office/drawing/2014/main" id="{52757A67-28F7-4BE1-AF01-D6C47D2F3AB4}"/>
              </a:ext>
            </a:extLst>
          </p:cNvPr>
          <p:cNvSpPr>
            <a:spLocks noGrp="1"/>
          </p:cNvSpPr>
          <p:nvPr>
            <p:ph type="ctrTitle"/>
          </p:nvPr>
        </p:nvSpPr>
        <p:spPr/>
        <p:txBody>
          <a:bodyPr/>
          <a:lstStyle/>
          <a:p>
            <a:pPr algn="r"/>
            <a:r>
              <a:rPr lang="he-IL" b="1" dirty="0">
                <a:latin typeface="David" panose="020E0502060401010101" pitchFamily="34" charset="-79"/>
                <a:cs typeface="Varela Round" panose="00000500000000000000"/>
              </a:rPr>
              <a:t>מנהל וכלכלה</a:t>
            </a:r>
            <a:endParaRPr lang="he-IL" b="1" dirty="0"/>
          </a:p>
        </p:txBody>
      </p:sp>
      <p:pic>
        <p:nvPicPr>
          <p:cNvPr id="1026" name="Picture 2" descr="Coronavirus: ¿Cómo apoyar desde el sector de fomento a la ...">
            <a:extLst>
              <a:ext uri="{FF2B5EF4-FFF2-40B4-BE49-F238E27FC236}">
                <a16:creationId xmlns:a16="http://schemas.microsoft.com/office/drawing/2014/main" id="{A13788D5-FB64-45F2-BC0C-00813D4694FB}"/>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1274" r="11274"/>
          <a:stretch>
            <a:fillRect/>
          </a:stretch>
        </p:blipFill>
        <p:spPr bwMode="auto">
          <a:xfrm>
            <a:off x="305408" y="1564689"/>
            <a:ext cx="3343315" cy="2254928"/>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פינות מעוגלות 3">
            <a:extLst>
              <a:ext uri="{FF2B5EF4-FFF2-40B4-BE49-F238E27FC236}">
                <a16:creationId xmlns:a16="http://schemas.microsoft.com/office/drawing/2014/main" id="{912FC114-78D5-4EF6-89BF-E067325B3A80}"/>
              </a:ext>
            </a:extLst>
          </p:cNvPr>
          <p:cNvSpPr/>
          <p:nvPr/>
        </p:nvSpPr>
        <p:spPr>
          <a:xfrm>
            <a:off x="1615736" y="1594536"/>
            <a:ext cx="1065321" cy="30849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FF0000"/>
                </a:solidFill>
                <a:effectLst/>
                <a:uLnTx/>
                <a:uFillTx/>
                <a:latin typeface="Calibri"/>
                <a:ea typeface="+mn-ea"/>
                <a:cs typeface="Varela Round" panose="00000500000000000000"/>
              </a:rPr>
              <a:t>הווה</a:t>
            </a:r>
          </a:p>
        </p:txBody>
      </p:sp>
      <p:pic>
        <p:nvPicPr>
          <p:cNvPr id="1028" name="Picture 4" descr="ᐈ Mesero para colorear imágenes de stock, animado mesero dibujo ...">
            <a:extLst>
              <a:ext uri="{FF2B5EF4-FFF2-40B4-BE49-F238E27FC236}">
                <a16:creationId xmlns:a16="http://schemas.microsoft.com/office/drawing/2014/main" id="{995899C0-61FB-48CE-AEE7-5427F3066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621" y="5382043"/>
            <a:ext cx="2447925" cy="14184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nFon delivery - Posts | Facebook">
            <a:extLst>
              <a:ext uri="{FF2B5EF4-FFF2-40B4-BE49-F238E27FC236}">
                <a16:creationId xmlns:a16="http://schemas.microsoft.com/office/drawing/2014/main" id="{F3D007E0-8E4C-4472-8A40-DF1E70A758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417" y="2402650"/>
            <a:ext cx="21336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ll Center | Free Vectors, Stock Photos &amp; PSD">
            <a:extLst>
              <a:ext uri="{FF2B5EF4-FFF2-40B4-BE49-F238E27FC236}">
                <a16:creationId xmlns:a16="http://schemas.microsoft.com/office/drawing/2014/main" id="{1FC1C242-57A4-4947-A221-E356894EAF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7943" y="5085300"/>
            <a:ext cx="2295525" cy="17727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rabajador Asiático De La Gasolinera Que Llena El Combustible En ...">
            <a:extLst>
              <a:ext uri="{FF2B5EF4-FFF2-40B4-BE49-F238E27FC236}">
                <a16:creationId xmlns:a16="http://schemas.microsoft.com/office/drawing/2014/main" id="{960D4A4D-D967-4246-889D-1D3EA327E5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32" y="4004353"/>
            <a:ext cx="2536250" cy="1642669"/>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8982805A-7BEE-4A38-91E0-61A3D9CD4FAE}"/>
              </a:ext>
            </a:extLst>
          </p:cNvPr>
          <p:cNvPicPr>
            <a:picLocks noChangeAspect="1"/>
          </p:cNvPicPr>
          <p:nvPr/>
        </p:nvPicPr>
        <p:blipFill>
          <a:blip r:embed="rId8"/>
          <a:stretch>
            <a:fillRect/>
          </a:stretch>
        </p:blipFill>
        <p:spPr>
          <a:xfrm rot="5400000" flipH="1">
            <a:off x="4298005" y="75415"/>
            <a:ext cx="3119252" cy="3173960"/>
          </a:xfrm>
          <a:prstGeom prst="rect">
            <a:avLst/>
          </a:prstGeom>
        </p:spPr>
      </p:pic>
      <p:sp>
        <p:nvSpPr>
          <p:cNvPr id="13" name="מלבן 12">
            <a:extLst>
              <a:ext uri="{FF2B5EF4-FFF2-40B4-BE49-F238E27FC236}">
                <a16:creationId xmlns:a16="http://schemas.microsoft.com/office/drawing/2014/main" id="{4368D828-CFBC-44E3-8D13-B2AFB3819AE1}"/>
              </a:ext>
            </a:extLst>
          </p:cNvPr>
          <p:cNvSpPr/>
          <p:nvPr/>
        </p:nvSpPr>
        <p:spPr>
          <a:xfrm>
            <a:off x="5003468" y="898692"/>
            <a:ext cx="1787999" cy="151528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w="0"/>
                <a:solidFill>
                  <a:srgbClr val="002060"/>
                </a:solidFill>
                <a:effectLst>
                  <a:outerShdw blurRad="38100" dist="19050" dir="2700000" algn="tl" rotWithShape="0">
                    <a:srgbClr val="002060">
                      <a:alpha val="40000"/>
                    </a:srgbClr>
                  </a:outerShdw>
                </a:effectLst>
                <a:uLnTx/>
                <a:uFillTx/>
                <a:latin typeface="Calibri"/>
                <a:ea typeface="+mn-ea"/>
                <a:cs typeface="Varela Round" panose="00000500000000000000"/>
              </a:rPr>
              <a:t>מנהל וכלכלה</a:t>
            </a:r>
          </a:p>
        </p:txBody>
      </p:sp>
      <p:pic>
        <p:nvPicPr>
          <p:cNvPr id="1038" name="Picture 14" descr="קורונה - עדכונים שוטפים | 50 אלף ישראלים ייכנסו לבידוד; איטליה ...">
            <a:extLst>
              <a:ext uri="{FF2B5EF4-FFF2-40B4-BE49-F238E27FC236}">
                <a16:creationId xmlns:a16="http://schemas.microsoft.com/office/drawing/2014/main" id="{0FBFC604-588B-4AEE-86DE-A2477F2C5B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3610" y="4004353"/>
            <a:ext cx="1788000" cy="124891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זכויות וחובות בני נוער עובדים">
            <a:extLst>
              <a:ext uri="{FF2B5EF4-FFF2-40B4-BE49-F238E27FC236}">
                <a16:creationId xmlns:a16="http://schemas.microsoft.com/office/drawing/2014/main" id="{7C4243AD-6538-4AF5-B3E4-F1542594A9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44611" y="1256111"/>
            <a:ext cx="2690158" cy="1293848"/>
          </a:xfrm>
          <a:prstGeom prst="rect">
            <a:avLst/>
          </a:prstGeom>
          <a:noFill/>
          <a:extLst>
            <a:ext uri="{909E8E84-426E-40DD-AFC4-6F175D3DCCD1}">
              <a14:hiddenFill xmlns:a14="http://schemas.microsoft.com/office/drawing/2010/main">
                <a:solidFill>
                  <a:srgbClr val="FFFFFF"/>
                </a:solidFill>
              </a14:hiddenFill>
            </a:ext>
          </a:extLst>
        </p:spPr>
      </p:pic>
      <p:sp>
        <p:nvSpPr>
          <p:cNvPr id="7" name="מלבן: פינות מעוגלות 6">
            <a:extLst>
              <a:ext uri="{FF2B5EF4-FFF2-40B4-BE49-F238E27FC236}">
                <a16:creationId xmlns:a16="http://schemas.microsoft.com/office/drawing/2014/main" id="{D9456D65-12B7-4284-9EB1-B78FE1981D9D}"/>
              </a:ext>
            </a:extLst>
          </p:cNvPr>
          <p:cNvSpPr/>
          <p:nvPr/>
        </p:nvSpPr>
        <p:spPr>
          <a:xfrm>
            <a:off x="6035909" y="5428661"/>
            <a:ext cx="2817404" cy="14106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w="0"/>
              <a:solidFill>
                <a:srgbClr val="002060"/>
              </a:solidFill>
              <a:effectLst>
                <a:outerShdw blurRad="38100" dist="19050" dir="2700000" algn="tl" rotWithShape="0">
                  <a:srgbClr val="002060">
                    <a:alpha val="40000"/>
                  </a:srgbClr>
                </a:outerShdw>
              </a:effectLst>
              <a:uLnTx/>
              <a:uFillTx/>
              <a:latin typeface="Varela Round" panose="00000500000000000000" pitchFamily="2" charset="-79"/>
              <a:cs typeface="Varela Round" panose="00000500000000000000" pitchFamily="2" charset="-79"/>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w="0"/>
                <a:solidFill>
                  <a:srgbClr val="002060"/>
                </a:solidFill>
                <a:effectLst>
                  <a:outerShdw blurRad="38100" dist="19050" dir="2700000" algn="tl" rotWithShape="0">
                    <a:srgbClr val="002060">
                      <a:alpha val="40000"/>
                    </a:srgbClr>
                  </a:outerShdw>
                </a:effectLst>
                <a:uLnTx/>
                <a:uFillTx/>
                <a:latin typeface="Varela Round" panose="00000500000000000000" pitchFamily="2" charset="-79"/>
                <a:cs typeface="Varela Round" panose="00000500000000000000" pitchFamily="2" charset="-79"/>
              </a:rPr>
              <a:t>זכויות? חובות?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w="0"/>
                <a:solidFill>
                  <a:srgbClr val="002060"/>
                </a:solidFill>
                <a:effectLst>
                  <a:outerShdw blurRad="38100" dist="19050" dir="2700000" algn="tl" rotWithShape="0">
                    <a:srgbClr val="002060">
                      <a:alpha val="40000"/>
                    </a:srgbClr>
                  </a:outerShdw>
                </a:effectLst>
                <a:uLnTx/>
                <a:uFillTx/>
                <a:latin typeface="Varela Round" panose="00000500000000000000" pitchFamily="2" charset="-79"/>
                <a:cs typeface="Varela Round" panose="00000500000000000000" pitchFamily="2" charset="-79"/>
              </a:rPr>
              <a:t>מי הממונה?</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w="0"/>
                <a:solidFill>
                  <a:srgbClr val="002060"/>
                </a:solidFill>
                <a:effectLst>
                  <a:outerShdw blurRad="38100" dist="19050" dir="2700000" algn="tl" rotWithShape="0">
                    <a:srgbClr val="002060">
                      <a:alpha val="40000"/>
                    </a:srgbClr>
                  </a:outerShdw>
                </a:effectLst>
                <a:uLnTx/>
                <a:uFillTx/>
                <a:latin typeface="Varela Round" panose="00000500000000000000" pitchFamily="2" charset="-79"/>
                <a:cs typeface="Varela Round" panose="00000500000000000000" pitchFamily="2" charset="-79"/>
              </a:rPr>
              <a:t>למי לדווח?</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w="0"/>
                <a:solidFill>
                  <a:srgbClr val="002060"/>
                </a:solidFill>
                <a:effectLst>
                  <a:outerShdw blurRad="38100" dist="19050" dir="2700000" algn="tl" rotWithShape="0">
                    <a:srgbClr val="002060">
                      <a:alpha val="40000"/>
                    </a:srgbClr>
                  </a:outerShdw>
                </a:effectLst>
                <a:uLnTx/>
                <a:uFillTx/>
                <a:latin typeface="Varela Round" panose="00000500000000000000" pitchFamily="2" charset="-79"/>
                <a:cs typeface="Varela Round" panose="00000500000000000000" pitchFamily="2" charset="-79"/>
              </a:rPr>
              <a:t>איזו מחלקה בארגון משלמת שכר?</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w="0"/>
              <a:solidFill>
                <a:srgbClr val="002060"/>
              </a:solidFill>
              <a:effectLst>
                <a:outerShdw blurRad="38100" dist="19050" dir="2700000" algn="tl" rotWithShape="0">
                  <a:srgbClr val="002060">
                    <a:alpha val="40000"/>
                  </a:srgbClr>
                </a:outerShdw>
              </a:effectLst>
              <a:uLnTx/>
              <a:uFillTx/>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30770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4E5AED-AD33-44FA-BFD2-3EFD9C425E34}"/>
              </a:ext>
            </a:extLst>
          </p:cNvPr>
          <p:cNvSpPr>
            <a:spLocks noGrp="1"/>
          </p:cNvSpPr>
          <p:nvPr>
            <p:ph type="title"/>
          </p:nvPr>
        </p:nvSpPr>
        <p:spPr>
          <a:xfrm>
            <a:off x="2549769" y="213093"/>
            <a:ext cx="9642231" cy="777631"/>
          </a:xfrm>
        </p:spPr>
        <p:txBody>
          <a:bodyPr/>
          <a:lstStyle/>
          <a:p>
            <a:r>
              <a:rPr lang="he-IL" sz="4800" dirty="0">
                <a:solidFill>
                  <a:srgbClr val="192A72"/>
                </a:solidFill>
                <a:latin typeface="David" panose="020E0502060401010101" pitchFamily="34" charset="-79"/>
                <a:cs typeface="Varela Round" panose="00000500000000000000"/>
              </a:rPr>
              <a:t>מנהל וכלכלה</a:t>
            </a:r>
            <a:endParaRPr lang="he-IL" sz="4800" dirty="0"/>
          </a:p>
        </p:txBody>
      </p:sp>
      <p:sp>
        <p:nvSpPr>
          <p:cNvPr id="3" name="מציין מיקום טקסט 2">
            <a:extLst>
              <a:ext uri="{FF2B5EF4-FFF2-40B4-BE49-F238E27FC236}">
                <a16:creationId xmlns:a16="http://schemas.microsoft.com/office/drawing/2014/main" id="{7A2D2048-D01D-4B76-9D52-BE23A393E4E1}"/>
              </a:ext>
            </a:extLst>
          </p:cNvPr>
          <p:cNvSpPr>
            <a:spLocks noGrp="1"/>
          </p:cNvSpPr>
          <p:nvPr>
            <p:ph type="body" sz="quarter" idx="3"/>
          </p:nvPr>
        </p:nvSpPr>
        <p:spPr>
          <a:xfrm>
            <a:off x="515275" y="1185680"/>
            <a:ext cx="8306992" cy="583223"/>
          </a:xfrm>
        </p:spPr>
        <p:txBody>
          <a:bodyPr/>
          <a:lstStyle/>
          <a:p>
            <a:endParaRPr lang="he-IL" sz="3200" dirty="0"/>
          </a:p>
        </p:txBody>
      </p:sp>
      <p:pic>
        <p:nvPicPr>
          <p:cNvPr id="5" name="תמונה 4">
            <a:extLst>
              <a:ext uri="{FF2B5EF4-FFF2-40B4-BE49-F238E27FC236}">
                <a16:creationId xmlns:a16="http://schemas.microsoft.com/office/drawing/2014/main" id="{BE020AE4-D80A-485C-89E1-6C53DABEC81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76624" y="2858633"/>
            <a:ext cx="3585697" cy="2168368"/>
          </a:xfrm>
          <a:prstGeom prst="rect">
            <a:avLst/>
          </a:prstGeom>
          <a:noFill/>
          <a:ln>
            <a:noFill/>
          </a:ln>
        </p:spPr>
      </p:pic>
      <p:sp>
        <p:nvSpPr>
          <p:cNvPr id="6" name="אליפסה 5">
            <a:extLst>
              <a:ext uri="{FF2B5EF4-FFF2-40B4-BE49-F238E27FC236}">
                <a16:creationId xmlns:a16="http://schemas.microsoft.com/office/drawing/2014/main" id="{1B1C31F3-CAF6-4161-BB0A-C3F02E3C5C9D}"/>
              </a:ext>
            </a:extLst>
          </p:cNvPr>
          <p:cNvSpPr/>
          <p:nvPr/>
        </p:nvSpPr>
        <p:spPr>
          <a:xfrm>
            <a:off x="4532243" y="3603577"/>
            <a:ext cx="1093659" cy="7177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ln w="0"/>
                <a:solidFill>
                  <a:schemeClr val="tx1"/>
                </a:solidFill>
                <a:effectLst>
                  <a:outerShdw blurRad="38100" dist="19050" dir="2700000" algn="tl" rotWithShape="0">
                    <a:schemeClr val="dk1">
                      <a:alpha val="40000"/>
                    </a:schemeClr>
                  </a:outerShdw>
                </a:effectLst>
                <a:cs typeface="Varela Round" panose="00000500000000000000"/>
              </a:rPr>
              <a:t>עתיד</a:t>
            </a:r>
          </a:p>
        </p:txBody>
      </p:sp>
      <p:sp>
        <p:nvSpPr>
          <p:cNvPr id="7" name="מלבן 6">
            <a:extLst>
              <a:ext uri="{FF2B5EF4-FFF2-40B4-BE49-F238E27FC236}">
                <a16:creationId xmlns:a16="http://schemas.microsoft.com/office/drawing/2014/main" id="{C6A4B0FE-FCFA-4A82-8565-63270818DD97}"/>
              </a:ext>
            </a:extLst>
          </p:cNvPr>
          <p:cNvSpPr/>
          <p:nvPr/>
        </p:nvSpPr>
        <p:spPr>
          <a:xfrm>
            <a:off x="7370884" y="2091349"/>
            <a:ext cx="1673528" cy="58322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n w="0"/>
                <a:solidFill>
                  <a:schemeClr val="tx1"/>
                </a:solidFill>
                <a:effectLst>
                  <a:outerShdw blurRad="38100" dist="19050" dir="2700000" algn="tl" rotWithShape="0">
                    <a:schemeClr val="dk1">
                      <a:alpha val="40000"/>
                    </a:schemeClr>
                  </a:outerShdw>
                </a:effectLst>
                <a:cs typeface="Varela Round" panose="00000500000000000000"/>
              </a:rPr>
              <a:t>קבלת החלטות</a:t>
            </a:r>
          </a:p>
        </p:txBody>
      </p:sp>
      <p:sp>
        <p:nvSpPr>
          <p:cNvPr id="8" name="מלבן 7">
            <a:extLst>
              <a:ext uri="{FF2B5EF4-FFF2-40B4-BE49-F238E27FC236}">
                <a16:creationId xmlns:a16="http://schemas.microsoft.com/office/drawing/2014/main" id="{AE84ECA9-A9E7-4B98-8A0E-4154F3034477}"/>
              </a:ext>
            </a:extLst>
          </p:cNvPr>
          <p:cNvSpPr/>
          <p:nvPr/>
        </p:nvSpPr>
        <p:spPr>
          <a:xfrm>
            <a:off x="7370884" y="3519605"/>
            <a:ext cx="1673528" cy="58322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n w="0"/>
                <a:solidFill>
                  <a:schemeClr val="tx1"/>
                </a:solidFill>
                <a:effectLst>
                  <a:outerShdw blurRad="38100" dist="19050" dir="2700000" algn="tl" rotWithShape="0">
                    <a:schemeClr val="dk1">
                      <a:alpha val="40000"/>
                    </a:schemeClr>
                  </a:outerShdw>
                </a:effectLst>
                <a:cs typeface="Varela Round" panose="00000500000000000000"/>
              </a:rPr>
              <a:t>מנהיג או מונהג</a:t>
            </a:r>
          </a:p>
        </p:txBody>
      </p:sp>
      <p:sp>
        <p:nvSpPr>
          <p:cNvPr id="9" name="מלבן 8">
            <a:extLst>
              <a:ext uri="{FF2B5EF4-FFF2-40B4-BE49-F238E27FC236}">
                <a16:creationId xmlns:a16="http://schemas.microsoft.com/office/drawing/2014/main" id="{D7DEB61E-670A-4A84-959E-B2FBDDED4C99}"/>
              </a:ext>
            </a:extLst>
          </p:cNvPr>
          <p:cNvSpPr/>
          <p:nvPr/>
        </p:nvSpPr>
        <p:spPr>
          <a:xfrm>
            <a:off x="3910952" y="2106114"/>
            <a:ext cx="1673528" cy="58322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n w="0"/>
                <a:solidFill>
                  <a:schemeClr val="tx1"/>
                </a:solidFill>
                <a:effectLst>
                  <a:outerShdw blurRad="38100" dist="19050" dir="2700000" algn="tl" rotWithShape="0">
                    <a:schemeClr val="dk1">
                      <a:alpha val="40000"/>
                    </a:schemeClr>
                  </a:outerShdw>
                </a:effectLst>
                <a:cs typeface="Varela Round" panose="00000500000000000000"/>
              </a:rPr>
              <a:t>בעל עסק</a:t>
            </a:r>
          </a:p>
        </p:txBody>
      </p:sp>
      <p:sp>
        <p:nvSpPr>
          <p:cNvPr id="10" name="מלבן 9">
            <a:extLst>
              <a:ext uri="{FF2B5EF4-FFF2-40B4-BE49-F238E27FC236}">
                <a16:creationId xmlns:a16="http://schemas.microsoft.com/office/drawing/2014/main" id="{9FD64BBE-2E2C-445F-BC78-8C76D0BA3A33}"/>
              </a:ext>
            </a:extLst>
          </p:cNvPr>
          <p:cNvSpPr/>
          <p:nvPr/>
        </p:nvSpPr>
        <p:spPr>
          <a:xfrm>
            <a:off x="1200896" y="2783749"/>
            <a:ext cx="1673528" cy="58322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n w="0"/>
                <a:solidFill>
                  <a:schemeClr val="tx1"/>
                </a:solidFill>
                <a:effectLst>
                  <a:outerShdw blurRad="38100" dist="19050" dir="2700000" algn="tl" rotWithShape="0">
                    <a:schemeClr val="dk1">
                      <a:alpha val="40000"/>
                    </a:schemeClr>
                  </a:outerShdw>
                </a:effectLst>
                <a:cs typeface="Varela Round" panose="00000500000000000000"/>
              </a:rPr>
              <a:t>בעל מקצוע</a:t>
            </a:r>
          </a:p>
        </p:txBody>
      </p:sp>
      <p:sp>
        <p:nvSpPr>
          <p:cNvPr id="11" name="מלבן 10">
            <a:extLst>
              <a:ext uri="{FF2B5EF4-FFF2-40B4-BE49-F238E27FC236}">
                <a16:creationId xmlns:a16="http://schemas.microsoft.com/office/drawing/2014/main" id="{79CD9F8A-523C-48D3-A4EF-00035E28AA80}"/>
              </a:ext>
            </a:extLst>
          </p:cNvPr>
          <p:cNvSpPr/>
          <p:nvPr/>
        </p:nvSpPr>
        <p:spPr>
          <a:xfrm>
            <a:off x="3776658" y="5352620"/>
            <a:ext cx="1673528" cy="58322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n w="0"/>
                <a:solidFill>
                  <a:schemeClr val="tx1"/>
                </a:solidFill>
                <a:effectLst>
                  <a:outerShdw blurRad="38100" dist="19050" dir="2700000" algn="tl" rotWithShape="0">
                    <a:schemeClr val="dk1">
                      <a:alpha val="40000"/>
                    </a:schemeClr>
                  </a:outerShdw>
                </a:effectLst>
                <a:cs typeface="Varela Round" panose="00000500000000000000"/>
              </a:rPr>
              <a:t>הון</a:t>
            </a:r>
          </a:p>
        </p:txBody>
      </p:sp>
      <p:sp>
        <p:nvSpPr>
          <p:cNvPr id="12" name="מלבן 11">
            <a:extLst>
              <a:ext uri="{FF2B5EF4-FFF2-40B4-BE49-F238E27FC236}">
                <a16:creationId xmlns:a16="http://schemas.microsoft.com/office/drawing/2014/main" id="{B5968A2A-76C9-4C0E-B2C4-9D8C5E103681}"/>
              </a:ext>
            </a:extLst>
          </p:cNvPr>
          <p:cNvSpPr/>
          <p:nvPr/>
        </p:nvSpPr>
        <p:spPr>
          <a:xfrm>
            <a:off x="2004515" y="3999367"/>
            <a:ext cx="1673528" cy="58322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n w="0"/>
                <a:solidFill>
                  <a:schemeClr val="tx1"/>
                </a:solidFill>
                <a:effectLst>
                  <a:outerShdw blurRad="38100" dist="19050" dir="2700000" algn="tl" rotWithShape="0">
                    <a:schemeClr val="dk1">
                      <a:alpha val="40000"/>
                    </a:schemeClr>
                  </a:outerShdw>
                </a:effectLst>
                <a:cs typeface="Varela Round" panose="00000500000000000000"/>
              </a:rPr>
              <a:t>יצרן</a:t>
            </a:r>
          </a:p>
        </p:txBody>
      </p:sp>
      <p:sp>
        <p:nvSpPr>
          <p:cNvPr id="13" name="בועת דיבור: אליפסה 12">
            <a:extLst>
              <a:ext uri="{FF2B5EF4-FFF2-40B4-BE49-F238E27FC236}">
                <a16:creationId xmlns:a16="http://schemas.microsoft.com/office/drawing/2014/main" id="{A38A1A15-53FB-4F9C-B070-3EF4071A7D69}"/>
              </a:ext>
            </a:extLst>
          </p:cNvPr>
          <p:cNvSpPr/>
          <p:nvPr/>
        </p:nvSpPr>
        <p:spPr>
          <a:xfrm rot="6297894">
            <a:off x="7477631" y="4283617"/>
            <a:ext cx="1418093" cy="1948611"/>
          </a:xfrm>
          <a:prstGeom prst="wedgeEllipseCallout">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dirty="0"/>
          </a:p>
        </p:txBody>
      </p:sp>
      <p:sp>
        <p:nvSpPr>
          <p:cNvPr id="14" name="מלבן 13">
            <a:extLst>
              <a:ext uri="{FF2B5EF4-FFF2-40B4-BE49-F238E27FC236}">
                <a16:creationId xmlns:a16="http://schemas.microsoft.com/office/drawing/2014/main" id="{AFDC7148-2B3A-455C-97D9-49BDC627BED0}"/>
              </a:ext>
            </a:extLst>
          </p:cNvPr>
          <p:cNvSpPr/>
          <p:nvPr/>
        </p:nvSpPr>
        <p:spPr>
          <a:xfrm rot="1786431">
            <a:off x="7502047" y="4885776"/>
            <a:ext cx="1222916" cy="72936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ln w="0"/>
                <a:solidFill>
                  <a:schemeClr val="tx1"/>
                </a:solidFill>
                <a:effectLst>
                  <a:outerShdw blurRad="38100" dist="19050" dir="2700000" algn="tl" rotWithShape="0">
                    <a:schemeClr val="dk1">
                      <a:alpha val="40000"/>
                    </a:schemeClr>
                  </a:outerShdw>
                </a:effectLst>
                <a:cs typeface="Varela Round" panose="00000500000000000000"/>
              </a:rPr>
              <a:t>מנהל וכלכלה</a:t>
            </a:r>
          </a:p>
        </p:txBody>
      </p:sp>
      <p:sp>
        <p:nvSpPr>
          <p:cNvPr id="15" name="מלבן 14">
            <a:extLst>
              <a:ext uri="{FF2B5EF4-FFF2-40B4-BE49-F238E27FC236}">
                <a16:creationId xmlns:a16="http://schemas.microsoft.com/office/drawing/2014/main" id="{0865497B-2A22-4C93-9443-496B90D5DDBA}"/>
              </a:ext>
            </a:extLst>
          </p:cNvPr>
          <p:cNvSpPr/>
          <p:nvPr/>
        </p:nvSpPr>
        <p:spPr>
          <a:xfrm>
            <a:off x="1167751" y="5265931"/>
            <a:ext cx="1673528" cy="58322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n w="0"/>
                <a:solidFill>
                  <a:schemeClr val="tx1"/>
                </a:solidFill>
                <a:effectLst>
                  <a:outerShdw blurRad="38100" dist="19050" dir="2700000" algn="tl" rotWithShape="0">
                    <a:schemeClr val="dk1">
                      <a:alpha val="40000"/>
                    </a:schemeClr>
                  </a:outerShdw>
                </a:effectLst>
                <a:cs typeface="Varela Round" panose="00000500000000000000"/>
              </a:rPr>
              <a:t>יזם</a:t>
            </a:r>
          </a:p>
        </p:txBody>
      </p:sp>
    </p:spTree>
    <p:extLst>
      <p:ext uri="{BB962C8B-B14F-4D97-AF65-F5344CB8AC3E}">
        <p14:creationId xmlns:p14="http://schemas.microsoft.com/office/powerpoint/2010/main" val="341878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5" grpId="0" animBg="1"/>
    </p:bldLst>
  </p:timing>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16950</TotalTime>
  <Words>1182</Words>
  <Application>Microsoft Office PowerPoint</Application>
  <PresentationFormat>Widescreen</PresentationFormat>
  <Paragraphs>286</Paragraphs>
  <Slides>34</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Arial</vt:lpstr>
      <vt:lpstr>Arial</vt:lpstr>
      <vt:lpstr>Calibri</vt:lpstr>
      <vt:lpstr>Courier New</vt:lpstr>
      <vt:lpstr>David</vt:lpstr>
      <vt:lpstr>Migdal-Regular</vt:lpstr>
      <vt:lpstr>Varela Round</vt:lpstr>
      <vt:lpstr>Wingdings</vt:lpstr>
      <vt:lpstr>ערכת נושא Office</vt:lpstr>
      <vt:lpstr>1_ערכת נושא Office</vt:lpstr>
      <vt:lpstr>מערכת שידורים לאומית</vt:lpstr>
      <vt:lpstr>מנהל וכלכלה בצל הקורונה</vt:lpstr>
      <vt:lpstr>  </vt:lpstr>
      <vt:lpstr>מנהל וכלכלה</vt:lpstr>
      <vt:lpstr> מנהל וכלכלה בצל הקורונה </vt:lpstr>
      <vt:lpstr>מנהל וכלכלה</vt:lpstr>
      <vt:lpstr>מנהל וכלכלה</vt:lpstr>
      <vt:lpstr>מנהל וכלכלה</vt:lpstr>
      <vt:lpstr>מנהל וכלכלה</vt:lpstr>
      <vt:lpstr>                               שנת 2020</vt:lpstr>
      <vt:lpstr>                                                                              מנהל וכלכלה בצל הקורונה                             </vt:lpstr>
      <vt:lpstr> מנהל וכלכלה בצל הקורונה  </vt:lpstr>
      <vt:lpstr>מנהל וכלכלה בצל הקורונה          מבנה הארגון והעקרונות שהוא מושתת עליהם</vt:lpstr>
      <vt:lpstr>מנהל וכלכלה בצל הקורונה                                      מנהיגות</vt:lpstr>
      <vt:lpstr>PowerPoint Presentation</vt:lpstr>
      <vt:lpstr> מנהל וכלכלה בצל הקורונה </vt:lpstr>
      <vt:lpstr>מנהל וכלכלה בצל הקורונה</vt:lpstr>
      <vt:lpstr>מנהל וכלכלה בצל הקורונה הפעלת עובדים: מהי שיטת ההפעלה המתאימה בתקופת הקורונה?</vt:lpstr>
      <vt:lpstr>מנהל וכלכלה בצל הקורונה</vt:lpstr>
      <vt:lpstr>מנהל וכלכלה בצל הקורונה</vt:lpstr>
      <vt:lpstr>מנהל וכלכלה בצל הקורונה קבלת החלטות</vt:lpstr>
      <vt:lpstr>PowerPoint Presentation</vt:lpstr>
      <vt:lpstr>  מנהל וכלכלה בצל הקורונה        גישות לקבלת החלטות  </vt:lpstr>
      <vt:lpstr>מנהל וכלכלה בצל הקורונה</vt:lpstr>
      <vt:lpstr>מנהל וכלכלה בצל הקורונה</vt:lpstr>
      <vt:lpstr>מנהל וכלכלה בצל הקורונה</vt:lpstr>
      <vt:lpstr>מנהל וכלכלה בצל הקורונה</vt:lpstr>
      <vt:lpstr>מנהל וכלכלה בצל הקורונה מבוא לכלכלה </vt:lpstr>
      <vt:lpstr>מנהל וכלכלה בצל הקורונה מבוא לכלכלה</vt:lpstr>
      <vt:lpstr>מנהל וכלכלה בצל הקורונה</vt:lpstr>
      <vt:lpstr>מנהל וכלכלה בצל הקורונה</vt:lpstr>
      <vt:lpstr>מנהל וכלכלה בצל הקורונה יזמות</vt:lpstr>
      <vt:lpstr>מנהל וכלכלה בצל הקורונה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Anat Mano</cp:lastModifiedBy>
  <cp:revision>514</cp:revision>
  <dcterms:created xsi:type="dcterms:W3CDTF">2020-03-15T19:13:03Z</dcterms:created>
  <dcterms:modified xsi:type="dcterms:W3CDTF">2020-06-21T12:48:14Z</dcterms:modified>
</cp:coreProperties>
</file>