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0" r:id="rId7"/>
    <p:sldId id="290" r:id="rId8"/>
    <p:sldId id="289" r:id="rId9"/>
    <p:sldId id="292" r:id="rId10"/>
    <p:sldId id="285" r:id="rId11"/>
    <p:sldId id="293" r:id="rId12"/>
    <p:sldId id="294" r:id="rId13"/>
    <p:sldId id="298" r:id="rId14"/>
    <p:sldId id="295" r:id="rId15"/>
    <p:sldId id="296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6" r:id="rId24"/>
    <p:sldId id="307" r:id="rId25"/>
    <p:sldId id="288" r:id="rId26"/>
    <p:sldId id="286" r:id="rId27"/>
    <p:sldId id="275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arela Round" panose="00000500000000000000" pitchFamily="2" charset="-79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9D0F3-2199-473D-AE0D-BFBF3AA64FCB}">
  <a:tblStyle styleId="{D2D9D0F3-2199-473D-AE0D-BFBF3AA64FC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149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589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14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536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74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98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e488c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e488c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82e488cbc7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28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23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22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0" y="622743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73290" y="5905987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7986353" y="53985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7757786" y="600245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76443" y="1475861"/>
            <a:ext cx="11979057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6834649" y="609870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005844" y="581381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0" y="6355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0" name="Google Shape;30;p17"/>
          <p:cNvSpPr/>
          <p:nvPr/>
        </p:nvSpPr>
        <p:spPr>
          <a:xfrm>
            <a:off x="9501144" y="9510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739785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244263" y="8643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16000" y="37316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8381441" y="6094789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129664" y="1429011"/>
            <a:ext cx="11932672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7378804" y="5727370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177588" y="79120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50675" y="306493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84385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659124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6891881" y="6684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087674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5" name="Google Shape;95;p26"/>
          <p:cNvSpPr/>
          <p:nvPr/>
        </p:nvSpPr>
        <p:spPr>
          <a:xfrm>
            <a:off x="28576" y="5697224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6891880" y="66841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28575" y="6125774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7"/>
          <p:cNvSpPr/>
          <p:nvPr/>
        </p:nvSpPr>
        <p:spPr>
          <a:xfrm>
            <a:off x="85725" y="6066921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6818042" y="81194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79237" y="6302176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t.ly/hertz-tikshuv1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hertz-tikshuv1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דוגמאות ליחידות</a:t>
            </a:r>
            <a:endParaRPr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1B389B5-6469-4CC6-8D8E-D7ED6A1B3669}"/>
              </a:ext>
            </a:extLst>
          </p:cNvPr>
          <p:cNvSpPr/>
          <p:nvPr/>
        </p:nvSpPr>
        <p:spPr>
          <a:xfrm>
            <a:off x="491705" y="1383551"/>
            <a:ext cx="11208589" cy="285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 algn="r" rtl="1">
              <a:spcBef>
                <a:spcPts val="560"/>
              </a:spcBef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קובץ מסמך וורד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150 KB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= 150 אלף </a:t>
            </a:r>
            <a:r>
              <a:rPr lang="he-IL" sz="3200" b="1" dirty="0" err="1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בייטים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(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150,000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)</a:t>
            </a:r>
          </a:p>
          <a:p>
            <a:pPr marL="457200" indent="-457200" algn="r" rtl="1">
              <a:spcBef>
                <a:spcPts val="560"/>
              </a:spcBef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שיר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5 MB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5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מיליון </a:t>
            </a:r>
            <a:r>
              <a:rPr lang="he-IL" sz="3200" b="1" dirty="0" err="1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בייטים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(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5,000,000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)</a:t>
            </a:r>
          </a:p>
          <a:p>
            <a:pPr marL="457200" indent="-457200" algn="r" rtl="1">
              <a:spcBef>
                <a:spcPts val="560"/>
              </a:spcBef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קובץ תמונה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8 MB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8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מיליון </a:t>
            </a:r>
            <a:r>
              <a:rPr lang="he-IL" sz="3200" b="1" dirty="0" err="1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בייטים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(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8,000,000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)</a:t>
            </a:r>
          </a:p>
          <a:p>
            <a:pPr marL="457200" indent="-457200" algn="r" rtl="1">
              <a:spcBef>
                <a:spcPts val="560"/>
              </a:spcBef>
              <a:buClr>
                <a:srgbClr val="12B4BC"/>
              </a:buClr>
              <a:buSzPts val="2800"/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דיסק קשיח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2 TB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= 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2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טריליון </a:t>
            </a:r>
            <a:r>
              <a:rPr lang="he-IL" sz="3200" b="1" dirty="0" err="1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בייטים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 (</a:t>
            </a: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2,000,000,000,000</a:t>
            </a: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  <a:sym typeface="Varela Round"/>
              </a:rPr>
              <a:t>)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D77B424A-55C5-4C37-A1B7-CD493158F888}"/>
              </a:ext>
            </a:extLst>
          </p:cNvPr>
          <p:cNvSpPr/>
          <p:nvPr/>
        </p:nvSpPr>
        <p:spPr>
          <a:xfrm>
            <a:off x="388188" y="4830792"/>
            <a:ext cx="879031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>
              <a:buClr>
                <a:srgbClr val="002060"/>
              </a:buClr>
              <a:buSzPts val="4400"/>
            </a:pPr>
            <a:r>
              <a:rPr lang="en-US" sz="4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PB, EB, ZB, YB, BB…</a:t>
            </a:r>
            <a:endParaRPr lang="he-IL" sz="44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999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הערה על שיטות חישוב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7C712FB-0395-41DB-B518-8C159CDCD91B}"/>
              </a:ext>
            </a:extLst>
          </p:cNvPr>
          <p:cNvSpPr/>
          <p:nvPr/>
        </p:nvSpPr>
        <p:spPr>
          <a:xfrm>
            <a:off x="1513688" y="1417246"/>
            <a:ext cx="29338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7200" b="1" dirty="0">
                <a:solidFill>
                  <a:srgbClr val="12B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cs typeface="Varela Round"/>
              </a:rPr>
              <a:t>בינארי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B79433E-3E42-4655-A1AC-93DD51B6FB24}"/>
              </a:ext>
            </a:extLst>
          </p:cNvPr>
          <p:cNvSpPr/>
          <p:nvPr/>
        </p:nvSpPr>
        <p:spPr>
          <a:xfrm>
            <a:off x="7978629" y="1417245"/>
            <a:ext cx="29979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7200" b="1" dirty="0">
                <a:solidFill>
                  <a:srgbClr val="12B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cs typeface="Varela Round"/>
              </a:rPr>
              <a:t>עשרוני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A8B08689-99BD-436F-B812-81D9F58149EB}"/>
              </a:ext>
            </a:extLst>
          </p:cNvPr>
          <p:cNvSpPr/>
          <p:nvPr/>
        </p:nvSpPr>
        <p:spPr>
          <a:xfrm>
            <a:off x="5379297" y="2740684"/>
            <a:ext cx="143340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Clr>
                <a:srgbClr val="002060"/>
              </a:buClr>
              <a:buSzPts val="4400"/>
            </a:pPr>
            <a:r>
              <a:rPr lang="en-US" sz="4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1 KB</a:t>
            </a:r>
            <a:endParaRPr lang="he-IL" sz="44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8488B3D-3E63-4FA0-9C2E-199BA93C00F8}"/>
              </a:ext>
            </a:extLst>
          </p:cNvPr>
          <p:cNvSpPr/>
          <p:nvPr/>
        </p:nvSpPr>
        <p:spPr>
          <a:xfrm>
            <a:off x="7365840" y="3723026"/>
            <a:ext cx="35108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Clr>
                <a:srgbClr val="002060"/>
              </a:buClr>
              <a:buSzPts val="4400"/>
            </a:pPr>
            <a:r>
              <a:rPr lang="en-US" sz="4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1,000 Bytes</a:t>
            </a:r>
            <a:endParaRPr lang="he-IL" sz="44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B7E37BB-9DA2-4DD5-B0C8-2BF6854D8A4B}"/>
              </a:ext>
            </a:extLst>
          </p:cNvPr>
          <p:cNvSpPr/>
          <p:nvPr/>
        </p:nvSpPr>
        <p:spPr>
          <a:xfrm>
            <a:off x="1315264" y="3793830"/>
            <a:ext cx="35108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Clr>
                <a:srgbClr val="002060"/>
              </a:buClr>
              <a:buSzPts val="4400"/>
            </a:pPr>
            <a:r>
              <a:rPr lang="en-US" sz="4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1,024 Bytes</a:t>
            </a:r>
            <a:endParaRPr lang="he-IL" sz="4400" b="1" dirty="0">
              <a:solidFill>
                <a:srgbClr val="002060"/>
              </a:solidFill>
              <a:latin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7750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הערה על שיטות חישוב - המשך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C3E17DD-94FA-4FAB-99DB-B7DAF080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400" l="2000" r="98600">
                        <a14:foregroundMark x1="26400" y1="54400" x2="73000" y2="39600"/>
                        <a14:foregroundMark x1="78200" y1="36400" x2="29000" y2="48200"/>
                        <a14:foregroundMark x1="57000" y1="28200" x2="21600" y2="50200"/>
                        <a14:foregroundMark x1="31600" y1="41200" x2="37800" y2="46000"/>
                        <a14:foregroundMark x1="34200" y1="38800" x2="39000" y2="50200"/>
                        <a14:foregroundMark x1="23600" y1="46400" x2="35600" y2="61600"/>
                        <a14:foregroundMark x1="22800" y1="45600" x2="30800" y2="56000"/>
                        <a14:foregroundMark x1="42600" y1="57000" x2="23200" y2="58400"/>
                        <a14:foregroundMark x1="49000" y1="57000" x2="32800" y2="5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85" y="1286925"/>
            <a:ext cx="3710716" cy="37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DE1B7F18-448D-4C2E-879D-0F6879F1DF77}"/>
              </a:ext>
            </a:extLst>
          </p:cNvPr>
          <p:cNvSpPr/>
          <p:nvPr/>
        </p:nvSpPr>
        <p:spPr>
          <a:xfrm>
            <a:off x="3917061" y="1748590"/>
            <a:ext cx="363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1 TeraByte!!!</a:t>
            </a:r>
            <a:endParaRPr lang="he-IL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0FD4139-E9CE-4E62-857D-ADDE470F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200" b="91200" l="9600" r="89600">
                        <a14:backgroundMark x1="71800" y1="73600" x2="65400" y2="78400"/>
                        <a14:backgroundMark x1="23600" y1="68000" x2="43000" y2="90133"/>
                        <a14:backgroundMark x1="67200" y1="87733" x2="53600" y2="87200"/>
                        <a14:backgroundMark x1="68800" y1="84533" x2="59600" y2="82933"/>
                        <a14:backgroundMark x1="69200" y1="87733" x2="51600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72" y="2671920"/>
            <a:ext cx="2638188" cy="197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E6ABB64A-3195-465B-BFEC-B504A3C2DF43}"/>
              </a:ext>
            </a:extLst>
          </p:cNvPr>
          <p:cNvSpPr/>
          <p:nvPr/>
        </p:nvSpPr>
        <p:spPr>
          <a:xfrm>
            <a:off x="1366636" y="3611389"/>
            <a:ext cx="305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931 GB…</a:t>
            </a:r>
            <a:endParaRPr lang="he-IL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8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044460"/>
            <a:ext cx="12192000" cy="150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5400" dirty="0"/>
              <a:t>רוחב פס – מהירות נתונים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07175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מהירויות ברשת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BA68A2B-B8CE-49E2-8DD4-5593C24482FD}"/>
              </a:ext>
            </a:extLst>
          </p:cNvPr>
          <p:cNvSpPr/>
          <p:nvPr/>
        </p:nvSpPr>
        <p:spPr>
          <a:xfrm>
            <a:off x="7497005" y="1112808"/>
            <a:ext cx="4338437" cy="21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6000" b="1" dirty="0">
                <a:solidFill>
                  <a:srgbClr val="12B4BC"/>
                </a:solidFill>
                <a:latin typeface="Varela Round"/>
                <a:cs typeface="Varela Round"/>
              </a:rPr>
              <a:t>ביטים </a:t>
            </a:r>
            <a:r>
              <a:rPr lang="he-IL" sz="6000" b="1" dirty="0" err="1">
                <a:solidFill>
                  <a:srgbClr val="12B4BC"/>
                </a:solidFill>
                <a:latin typeface="Varela Round"/>
                <a:cs typeface="Varela Round"/>
              </a:rPr>
              <a:t>לשניה</a:t>
            </a:r>
            <a:endParaRPr lang="he-IL" sz="6000" b="1" dirty="0">
              <a:solidFill>
                <a:srgbClr val="12B4BC"/>
              </a:solidFill>
              <a:latin typeface="Varela Round"/>
              <a:cs typeface="Varela Round"/>
            </a:endParaRPr>
          </a:p>
          <a:p>
            <a:pPr algn="ct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6000" b="1" dirty="0">
                <a:solidFill>
                  <a:srgbClr val="12B4BC"/>
                </a:solidFill>
                <a:latin typeface="Varela Round"/>
                <a:cs typeface="Varela Round"/>
              </a:rPr>
              <a:t>b/s</a:t>
            </a:r>
            <a:endParaRPr lang="he-IL" sz="60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A1C94A1-01D3-40C9-B0D8-126B3CDC8BB8}"/>
              </a:ext>
            </a:extLst>
          </p:cNvPr>
          <p:cNvSpPr/>
          <p:nvPr/>
        </p:nvSpPr>
        <p:spPr>
          <a:xfrm>
            <a:off x="706637" y="1210546"/>
            <a:ext cx="6540202" cy="495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400" b="1" dirty="0">
                <a:solidFill>
                  <a:srgbClr val="12B4BC"/>
                </a:solidFill>
                <a:latin typeface="Varela Round"/>
                <a:cs typeface="Varela Round"/>
              </a:rPr>
              <a:t>10 Mb/s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400" b="1" dirty="0">
                <a:solidFill>
                  <a:srgbClr val="12B4BC"/>
                </a:solidFill>
                <a:latin typeface="Varela Round"/>
                <a:cs typeface="Varela Round"/>
              </a:rPr>
              <a:t>100 Mb/s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400" b="1" dirty="0">
                <a:solidFill>
                  <a:srgbClr val="12B4BC"/>
                </a:solidFill>
                <a:latin typeface="Varela Round"/>
                <a:cs typeface="Varela Round"/>
              </a:rPr>
              <a:t>1,000 Mb/s – 1 Gb/s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400" b="1" dirty="0">
                <a:solidFill>
                  <a:srgbClr val="12B4BC"/>
                </a:solidFill>
                <a:latin typeface="Varela Round"/>
                <a:cs typeface="Varela Round"/>
              </a:rPr>
              <a:t>10 Gb/s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400" b="1" dirty="0">
                <a:solidFill>
                  <a:srgbClr val="12B4BC"/>
                </a:solidFill>
                <a:latin typeface="Varela Round"/>
                <a:cs typeface="Varela Round"/>
              </a:rPr>
              <a:t>100 Gb/s</a:t>
            </a:r>
            <a:endParaRPr lang="he-IL" sz="44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75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מהירויות ברשת - המשך</a:t>
            </a:r>
          </a:p>
        </p:txBody>
      </p:sp>
      <p:pic>
        <p:nvPicPr>
          <p:cNvPr id="5" name="Picture 2" descr="522533 (large)">
            <a:extLst>
              <a:ext uri="{FF2B5EF4-FFF2-40B4-BE49-F238E27FC236}">
                <a16:creationId xmlns:a16="http://schemas.microsoft.com/office/drawing/2014/main" id="{DC267461-468B-4A40-80E4-D00E2A50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74223"/>
            <a:ext cx="3885224" cy="226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BD5F523F-A26C-4248-B281-7E49B3E5647E}"/>
              </a:ext>
            </a:extLst>
          </p:cNvPr>
          <p:cNvCxnSpPr>
            <a:cxnSpLocks/>
          </p:cNvCxnSpPr>
          <p:nvPr/>
        </p:nvCxnSpPr>
        <p:spPr>
          <a:xfrm>
            <a:off x="4985238" y="1647922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1FE3B6C7-EF03-48B4-8605-126153B199D2}"/>
              </a:ext>
            </a:extLst>
          </p:cNvPr>
          <p:cNvCxnSpPr>
            <a:cxnSpLocks/>
          </p:cNvCxnSpPr>
          <p:nvPr/>
        </p:nvCxnSpPr>
        <p:spPr>
          <a:xfrm>
            <a:off x="5137638" y="1800322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4AAB9476-87ED-45A2-A6F0-21D478E67D0D}"/>
              </a:ext>
            </a:extLst>
          </p:cNvPr>
          <p:cNvCxnSpPr>
            <a:cxnSpLocks/>
          </p:cNvCxnSpPr>
          <p:nvPr/>
        </p:nvCxnSpPr>
        <p:spPr>
          <a:xfrm>
            <a:off x="5290038" y="1952722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EAB6B670-FE2D-403E-9431-F2BF4E610996}"/>
              </a:ext>
            </a:extLst>
          </p:cNvPr>
          <p:cNvCxnSpPr>
            <a:cxnSpLocks/>
          </p:cNvCxnSpPr>
          <p:nvPr/>
        </p:nvCxnSpPr>
        <p:spPr>
          <a:xfrm>
            <a:off x="5442438" y="2105122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1B33C7D6-4E87-473C-83F8-ACDF6386A95C}"/>
              </a:ext>
            </a:extLst>
          </p:cNvPr>
          <p:cNvCxnSpPr>
            <a:cxnSpLocks/>
          </p:cNvCxnSpPr>
          <p:nvPr/>
        </p:nvCxnSpPr>
        <p:spPr>
          <a:xfrm>
            <a:off x="5290038" y="2275106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12380CB3-E286-4476-93E5-0F9B823D352B}"/>
              </a:ext>
            </a:extLst>
          </p:cNvPr>
          <p:cNvCxnSpPr>
            <a:cxnSpLocks/>
          </p:cNvCxnSpPr>
          <p:nvPr/>
        </p:nvCxnSpPr>
        <p:spPr>
          <a:xfrm>
            <a:off x="5137638" y="2445090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4B4DB910-16F4-4064-8253-B82D8C1FBAE9}"/>
              </a:ext>
            </a:extLst>
          </p:cNvPr>
          <p:cNvCxnSpPr>
            <a:cxnSpLocks/>
          </p:cNvCxnSpPr>
          <p:nvPr/>
        </p:nvCxnSpPr>
        <p:spPr>
          <a:xfrm>
            <a:off x="4985238" y="2615074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289D888C-3D99-47B0-829C-24140C579315}"/>
              </a:ext>
            </a:extLst>
          </p:cNvPr>
          <p:cNvCxnSpPr>
            <a:cxnSpLocks/>
          </p:cNvCxnSpPr>
          <p:nvPr/>
        </p:nvCxnSpPr>
        <p:spPr>
          <a:xfrm>
            <a:off x="4832838" y="2785058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408C8E1-71CF-4AF2-8E7C-60C583E90ED7}"/>
              </a:ext>
            </a:extLst>
          </p:cNvPr>
          <p:cNvCxnSpPr>
            <a:cxnSpLocks/>
          </p:cNvCxnSpPr>
          <p:nvPr/>
        </p:nvCxnSpPr>
        <p:spPr>
          <a:xfrm>
            <a:off x="4680438" y="2955042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895FBF1-47E6-436D-9EAC-17B0E4BF09DB}"/>
              </a:ext>
            </a:extLst>
          </p:cNvPr>
          <p:cNvCxnSpPr>
            <a:cxnSpLocks/>
          </p:cNvCxnSpPr>
          <p:nvPr/>
        </p:nvCxnSpPr>
        <p:spPr>
          <a:xfrm>
            <a:off x="4832838" y="1492591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BA929F0B-C676-4FD6-80F2-F93955618387}"/>
              </a:ext>
            </a:extLst>
          </p:cNvPr>
          <p:cNvCxnSpPr>
            <a:cxnSpLocks/>
          </p:cNvCxnSpPr>
          <p:nvPr/>
        </p:nvCxnSpPr>
        <p:spPr>
          <a:xfrm>
            <a:off x="4680438" y="1337260"/>
            <a:ext cx="269044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מלבן 18">
            <a:extLst>
              <a:ext uri="{FF2B5EF4-FFF2-40B4-BE49-F238E27FC236}">
                <a16:creationId xmlns:a16="http://schemas.microsoft.com/office/drawing/2014/main" id="{BB7C6C7E-A4EE-4B3E-8CCC-9E508EC85822}"/>
              </a:ext>
            </a:extLst>
          </p:cNvPr>
          <p:cNvSpPr/>
          <p:nvPr/>
        </p:nvSpPr>
        <p:spPr>
          <a:xfrm>
            <a:off x="2053099" y="631604"/>
            <a:ext cx="22493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5400" b="1" dirty="0">
                <a:solidFill>
                  <a:srgbClr val="12B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cs typeface="Varela Round"/>
              </a:rPr>
              <a:t>1 Gb/s</a:t>
            </a:r>
            <a:endParaRPr lang="he-IL" sz="5400" b="1" dirty="0">
              <a:solidFill>
                <a:srgbClr val="12B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/>
              <a:cs typeface="Varela Round"/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7D6124A-A9D6-4AB3-881C-27EC805A112C}"/>
              </a:ext>
            </a:extLst>
          </p:cNvPr>
          <p:cNvSpPr/>
          <p:nvPr/>
        </p:nvSpPr>
        <p:spPr>
          <a:xfrm>
            <a:off x="7696651" y="3877723"/>
            <a:ext cx="34195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5400" b="1" dirty="0">
                <a:solidFill>
                  <a:srgbClr val="12B4BC"/>
                </a:solidFill>
                <a:latin typeface="Varela Round"/>
                <a:cs typeface="Varela Round"/>
              </a:rPr>
              <a:t>ביטים - </a:t>
            </a:r>
            <a:r>
              <a:rPr lang="en-US" sz="5400" b="1" dirty="0">
                <a:solidFill>
                  <a:srgbClr val="12B4BC"/>
                </a:solidFill>
                <a:latin typeface="Varela Round"/>
                <a:cs typeface="Varela Round"/>
              </a:rPr>
              <a:t>bits</a:t>
            </a:r>
            <a:endParaRPr lang="he-IL" sz="54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92BFBBF4-D0BC-467D-83F4-3EEA60397778}"/>
              </a:ext>
            </a:extLst>
          </p:cNvPr>
          <p:cNvSpPr/>
          <p:nvPr/>
        </p:nvSpPr>
        <p:spPr>
          <a:xfrm>
            <a:off x="1214800" y="3877723"/>
            <a:ext cx="42450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5400" b="1" dirty="0" err="1">
                <a:solidFill>
                  <a:srgbClr val="12B4BC"/>
                </a:solidFill>
                <a:latin typeface="Varela Round"/>
                <a:cs typeface="Varela Round"/>
              </a:rPr>
              <a:t>בייטים</a:t>
            </a:r>
            <a:r>
              <a:rPr lang="he-IL" sz="5400" b="1" dirty="0">
                <a:solidFill>
                  <a:srgbClr val="12B4BC"/>
                </a:solidFill>
                <a:latin typeface="Varela Round"/>
                <a:cs typeface="Varela Round"/>
              </a:rPr>
              <a:t> </a:t>
            </a:r>
            <a:r>
              <a:rPr lang="he-IL" sz="5400" b="1">
                <a:solidFill>
                  <a:srgbClr val="12B4BC"/>
                </a:solidFill>
                <a:latin typeface="Varela Round"/>
                <a:cs typeface="Varela Round"/>
              </a:rPr>
              <a:t>- </a:t>
            </a:r>
            <a:r>
              <a:rPr lang="en-US" sz="5400" b="1" dirty="0">
                <a:solidFill>
                  <a:srgbClr val="12B4BC"/>
                </a:solidFill>
                <a:latin typeface="Varela Round"/>
                <a:cs typeface="Varela Round"/>
              </a:rPr>
              <a:t>Bytes</a:t>
            </a:r>
            <a:endParaRPr lang="he-IL" sz="54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9ABD5ECF-36DC-4ABC-BB5D-7E8B6C627009}"/>
              </a:ext>
            </a:extLst>
          </p:cNvPr>
          <p:cNvCxnSpPr/>
          <p:nvPr/>
        </p:nvCxnSpPr>
        <p:spPr>
          <a:xfrm>
            <a:off x="2398785" y="3822884"/>
            <a:ext cx="1468315" cy="14243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A251B6FE-FADB-4713-AFE2-C90B7E1E47A1}"/>
              </a:ext>
            </a:extLst>
          </p:cNvPr>
          <p:cNvCxnSpPr>
            <a:cxnSpLocks/>
          </p:cNvCxnSpPr>
          <p:nvPr/>
        </p:nvCxnSpPr>
        <p:spPr>
          <a:xfrm flipH="1">
            <a:off x="2328446" y="3778936"/>
            <a:ext cx="1532354" cy="13913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הערה על מהירויות גלישה באינטרנט</a:t>
            </a:r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AE1E353B-3561-4AFA-8EE0-0058539683AB}"/>
              </a:ext>
            </a:extLst>
          </p:cNvPr>
          <p:cNvGrpSpPr/>
          <p:nvPr/>
        </p:nvGrpSpPr>
        <p:grpSpPr>
          <a:xfrm rot="10800000">
            <a:off x="4680438" y="1737946"/>
            <a:ext cx="3452447" cy="1617782"/>
            <a:chOff x="4680438" y="1737946"/>
            <a:chExt cx="3452447" cy="1617782"/>
          </a:xfrm>
        </p:grpSpPr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D511D3D8-48ED-411D-A359-9238D51204A6}"/>
                </a:ext>
              </a:extLst>
            </p:cNvPr>
            <p:cNvCxnSpPr>
              <a:cxnSpLocks/>
            </p:cNvCxnSpPr>
            <p:nvPr/>
          </p:nvCxnSpPr>
          <p:spPr>
            <a:xfrm>
              <a:off x="4985238" y="2048608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71F93CD3-BF01-44D5-BF4D-A624BB1F1CB0}"/>
                </a:ext>
              </a:extLst>
            </p:cNvPr>
            <p:cNvCxnSpPr>
              <a:cxnSpLocks/>
            </p:cNvCxnSpPr>
            <p:nvPr/>
          </p:nvCxnSpPr>
          <p:spPr>
            <a:xfrm>
              <a:off x="5137638" y="2201008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מחבר חץ ישר 26">
              <a:extLst>
                <a:ext uri="{FF2B5EF4-FFF2-40B4-BE49-F238E27FC236}">
                  <a16:creationId xmlns:a16="http://schemas.microsoft.com/office/drawing/2014/main" id="{776A4C95-025D-4483-BCE0-FDAAD67BD7CC}"/>
                </a:ext>
              </a:extLst>
            </p:cNvPr>
            <p:cNvCxnSpPr>
              <a:cxnSpLocks/>
            </p:cNvCxnSpPr>
            <p:nvPr/>
          </p:nvCxnSpPr>
          <p:spPr>
            <a:xfrm>
              <a:off x="5290038" y="2353408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DA2DB548-A773-4185-A202-C2FC2CA0B3C3}"/>
                </a:ext>
              </a:extLst>
            </p:cNvPr>
            <p:cNvCxnSpPr>
              <a:cxnSpLocks/>
            </p:cNvCxnSpPr>
            <p:nvPr/>
          </p:nvCxnSpPr>
          <p:spPr>
            <a:xfrm>
              <a:off x="5442438" y="2505808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מחבר חץ ישר 28">
              <a:extLst>
                <a:ext uri="{FF2B5EF4-FFF2-40B4-BE49-F238E27FC236}">
                  <a16:creationId xmlns:a16="http://schemas.microsoft.com/office/drawing/2014/main" id="{D2C22003-7426-4806-955F-60FA67480875}"/>
                </a:ext>
              </a:extLst>
            </p:cNvPr>
            <p:cNvCxnSpPr>
              <a:cxnSpLocks/>
            </p:cNvCxnSpPr>
            <p:nvPr/>
          </p:nvCxnSpPr>
          <p:spPr>
            <a:xfrm>
              <a:off x="5290038" y="2675792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מחבר חץ ישר 29">
              <a:extLst>
                <a:ext uri="{FF2B5EF4-FFF2-40B4-BE49-F238E27FC236}">
                  <a16:creationId xmlns:a16="http://schemas.microsoft.com/office/drawing/2014/main" id="{E3254BAE-365A-488F-9DCB-5A7BA400080B}"/>
                </a:ext>
              </a:extLst>
            </p:cNvPr>
            <p:cNvCxnSpPr>
              <a:cxnSpLocks/>
            </p:cNvCxnSpPr>
            <p:nvPr/>
          </p:nvCxnSpPr>
          <p:spPr>
            <a:xfrm>
              <a:off x="5137638" y="2845776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מחבר חץ ישר 30">
              <a:extLst>
                <a:ext uri="{FF2B5EF4-FFF2-40B4-BE49-F238E27FC236}">
                  <a16:creationId xmlns:a16="http://schemas.microsoft.com/office/drawing/2014/main" id="{410D63D6-F17B-4DB1-A5DE-69BFE13CB544}"/>
                </a:ext>
              </a:extLst>
            </p:cNvPr>
            <p:cNvCxnSpPr>
              <a:cxnSpLocks/>
            </p:cNvCxnSpPr>
            <p:nvPr/>
          </p:nvCxnSpPr>
          <p:spPr>
            <a:xfrm>
              <a:off x="4985238" y="3015760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מחבר חץ ישר 31">
              <a:extLst>
                <a:ext uri="{FF2B5EF4-FFF2-40B4-BE49-F238E27FC236}">
                  <a16:creationId xmlns:a16="http://schemas.microsoft.com/office/drawing/2014/main" id="{3BE9B836-D9A2-4C5F-820D-B6F1ED1AAEE6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38" y="3185744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מחבר חץ ישר 32">
              <a:extLst>
                <a:ext uri="{FF2B5EF4-FFF2-40B4-BE49-F238E27FC236}">
                  <a16:creationId xmlns:a16="http://schemas.microsoft.com/office/drawing/2014/main" id="{07D9F776-476F-4B83-8C7A-6E235F6D6B88}"/>
                </a:ext>
              </a:extLst>
            </p:cNvPr>
            <p:cNvCxnSpPr>
              <a:cxnSpLocks/>
            </p:cNvCxnSpPr>
            <p:nvPr/>
          </p:nvCxnSpPr>
          <p:spPr>
            <a:xfrm>
              <a:off x="4680438" y="3355728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מחבר חץ ישר 33">
              <a:extLst>
                <a:ext uri="{FF2B5EF4-FFF2-40B4-BE49-F238E27FC236}">
                  <a16:creationId xmlns:a16="http://schemas.microsoft.com/office/drawing/2014/main" id="{655DC36F-11DF-40F0-83B6-D2578F922A4B}"/>
                </a:ext>
              </a:extLst>
            </p:cNvPr>
            <p:cNvCxnSpPr>
              <a:cxnSpLocks/>
            </p:cNvCxnSpPr>
            <p:nvPr/>
          </p:nvCxnSpPr>
          <p:spPr>
            <a:xfrm>
              <a:off x="4832838" y="1893277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מחבר חץ ישר 34">
              <a:extLst>
                <a:ext uri="{FF2B5EF4-FFF2-40B4-BE49-F238E27FC236}">
                  <a16:creationId xmlns:a16="http://schemas.microsoft.com/office/drawing/2014/main" id="{059EB797-5C75-4BE7-9B57-E9A468785DC7}"/>
                </a:ext>
              </a:extLst>
            </p:cNvPr>
            <p:cNvCxnSpPr>
              <a:cxnSpLocks/>
            </p:cNvCxnSpPr>
            <p:nvPr/>
          </p:nvCxnSpPr>
          <p:spPr>
            <a:xfrm>
              <a:off x="4680438" y="1737946"/>
              <a:ext cx="2690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1EB9B245-323C-4AA0-A55B-D758071401DB}"/>
              </a:ext>
            </a:extLst>
          </p:cNvPr>
          <p:cNvSpPr/>
          <p:nvPr/>
        </p:nvSpPr>
        <p:spPr>
          <a:xfrm>
            <a:off x="8848327" y="1058138"/>
            <a:ext cx="264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מגה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9EB41392-28ED-4F9D-92C0-D9E4C162432C}"/>
              </a:ext>
            </a:extLst>
          </p:cNvPr>
          <p:cNvSpPr/>
          <p:nvPr/>
        </p:nvSpPr>
        <p:spPr>
          <a:xfrm>
            <a:off x="732576" y="3101364"/>
            <a:ext cx="4488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 מגה בייט </a:t>
            </a:r>
            <a:r>
              <a:rPr lang="he-IL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לשניה</a:t>
            </a:r>
            <a:r>
              <a:rPr lang="he-IL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0326E672-59B3-4FC7-A13E-67144E1A4746}"/>
              </a:ext>
            </a:extLst>
          </p:cNvPr>
          <p:cNvSpPr/>
          <p:nvPr/>
        </p:nvSpPr>
        <p:spPr>
          <a:xfrm>
            <a:off x="8656767" y="3689962"/>
            <a:ext cx="302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100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Mb/s</a:t>
            </a:r>
            <a:endParaRPr lang="he-IL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9" name="חץ: למטה 38">
            <a:extLst>
              <a:ext uri="{FF2B5EF4-FFF2-40B4-BE49-F238E27FC236}">
                <a16:creationId xmlns:a16="http://schemas.microsoft.com/office/drawing/2014/main" id="{662A1F31-F7F7-46F7-A30B-A5D999E3859E}"/>
              </a:ext>
            </a:extLst>
          </p:cNvPr>
          <p:cNvSpPr/>
          <p:nvPr/>
        </p:nvSpPr>
        <p:spPr>
          <a:xfrm>
            <a:off x="2856145" y="1441961"/>
            <a:ext cx="368289" cy="1648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חץ: למטה 39">
            <a:extLst>
              <a:ext uri="{FF2B5EF4-FFF2-40B4-BE49-F238E27FC236}">
                <a16:creationId xmlns:a16="http://schemas.microsoft.com/office/drawing/2014/main" id="{E85AB868-B2DF-46B8-9CCB-7B742E566C3B}"/>
              </a:ext>
            </a:extLst>
          </p:cNvPr>
          <p:cNvSpPr/>
          <p:nvPr/>
        </p:nvSpPr>
        <p:spPr>
          <a:xfrm>
            <a:off x="9895998" y="2137314"/>
            <a:ext cx="545123" cy="132646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F58AA8DC-3DBC-404F-9A77-C2DBB6CA907F}"/>
              </a:ext>
            </a:extLst>
          </p:cNvPr>
          <p:cNvSpPr/>
          <p:nvPr/>
        </p:nvSpPr>
        <p:spPr>
          <a:xfrm>
            <a:off x="1462686" y="4666274"/>
            <a:ext cx="3370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12.5</a:t>
            </a:r>
            <a:r>
              <a:rPr lang="he-I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MB/s</a:t>
            </a:r>
            <a:endParaRPr lang="he-IL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2" name="מלבן 41">
            <a:extLst>
              <a:ext uri="{FF2B5EF4-FFF2-40B4-BE49-F238E27FC236}">
                <a16:creationId xmlns:a16="http://schemas.microsoft.com/office/drawing/2014/main" id="{238E4B34-1FB9-4615-98B2-AAB72F6E42CB}"/>
              </a:ext>
            </a:extLst>
          </p:cNvPr>
          <p:cNvSpPr/>
          <p:nvPr/>
        </p:nvSpPr>
        <p:spPr>
          <a:xfrm>
            <a:off x="5413528" y="3981434"/>
            <a:ext cx="1811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he-IL" sz="40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(100/8)</a:t>
            </a:r>
          </a:p>
        </p:txBody>
      </p:sp>
    </p:spTree>
    <p:extLst>
      <p:ext uri="{BB962C8B-B14F-4D97-AF65-F5344CB8AC3E}">
        <p14:creationId xmlns:p14="http://schemas.microsoft.com/office/powerpoint/2010/main" val="17753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044460"/>
            <a:ext cx="12192000" cy="150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5400" dirty="0"/>
              <a:t>בסיסי ספירה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20574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54190"/>
            <a:ext cx="9642231" cy="720000"/>
          </a:xfrm>
        </p:spPr>
        <p:txBody>
          <a:bodyPr/>
          <a:lstStyle/>
          <a:p>
            <a:r>
              <a:rPr lang="he-IL" dirty="0"/>
              <a:t>בסיסי ספירה שונים</a:t>
            </a:r>
          </a:p>
        </p:txBody>
      </p:sp>
      <p:sp>
        <p:nvSpPr>
          <p:cNvPr id="5" name="Google Shape;267;p14">
            <a:extLst>
              <a:ext uri="{FF2B5EF4-FFF2-40B4-BE49-F238E27FC236}">
                <a16:creationId xmlns:a16="http://schemas.microsoft.com/office/drawing/2014/main" id="{85C1C1B7-5663-4DF9-8554-F379788372C8}"/>
              </a:ext>
            </a:extLst>
          </p:cNvPr>
          <p:cNvSpPr txBox="1"/>
          <p:nvPr/>
        </p:nvSpPr>
        <p:spPr>
          <a:xfrm>
            <a:off x="8859329" y="1564149"/>
            <a:ext cx="30451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עשרונית - דצימלית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" name="Google Shape;267;p14">
            <a:extLst>
              <a:ext uri="{FF2B5EF4-FFF2-40B4-BE49-F238E27FC236}">
                <a16:creationId xmlns:a16="http://schemas.microsoft.com/office/drawing/2014/main" id="{10A1A895-21E2-463A-9D9F-D749C95935F3}"/>
              </a:ext>
            </a:extLst>
          </p:cNvPr>
          <p:cNvSpPr txBox="1"/>
          <p:nvPr/>
        </p:nvSpPr>
        <p:spPr>
          <a:xfrm>
            <a:off x="4474234" y="1564149"/>
            <a:ext cx="3933645" cy="5231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על 16 – הקסה-דצימלית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" name="Google Shape;267;p14">
            <a:extLst>
              <a:ext uri="{FF2B5EF4-FFF2-40B4-BE49-F238E27FC236}">
                <a16:creationId xmlns:a16="http://schemas.microsoft.com/office/drawing/2014/main" id="{8A1AE3C0-E858-44C7-9A6C-7E203E6D48DF}"/>
              </a:ext>
            </a:extLst>
          </p:cNvPr>
          <p:cNvSpPr txBox="1"/>
          <p:nvPr/>
        </p:nvSpPr>
        <p:spPr>
          <a:xfrm>
            <a:off x="287547" y="1587459"/>
            <a:ext cx="37352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על 2 – ספירה בינארית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921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044460"/>
            <a:ext cx="12192000" cy="150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5400" dirty="0"/>
              <a:t>מעבר בין בסיסי ספירה (המרה)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88494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-1" y="1532181"/>
            <a:ext cx="12192001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פרק א' - יסודות התקשורת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-1" y="2618718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יחידות המידע ובסיסי ספירה</a:t>
            </a: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78934" y="3587369"/>
            <a:ext cx="12309600" cy="89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</a:t>
            </a:r>
            <a:r>
              <a:rPr lang="he-IL" sz="3200" dirty="0"/>
              <a:t>: מיכאל מרקוביץ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מעבר בין בינארי לעשרוני</a:t>
            </a:r>
          </a:p>
        </p:txBody>
      </p:sp>
      <p:graphicFrame>
        <p:nvGraphicFramePr>
          <p:cNvPr id="7" name="טבלה 18">
            <a:extLst>
              <a:ext uri="{FF2B5EF4-FFF2-40B4-BE49-F238E27FC236}">
                <a16:creationId xmlns:a16="http://schemas.microsoft.com/office/drawing/2014/main" id="{0738F255-6F0C-4AD5-91E3-F3ACA09A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10753"/>
              </p:ext>
            </p:extLst>
          </p:nvPr>
        </p:nvGraphicFramePr>
        <p:xfrm>
          <a:off x="2754096" y="1589104"/>
          <a:ext cx="8702389" cy="20900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6739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5638317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268267755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647920367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861148857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16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92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מעבר בין עשרוני לבינארי</a:t>
            </a:r>
          </a:p>
        </p:txBody>
      </p:sp>
      <p:graphicFrame>
        <p:nvGraphicFramePr>
          <p:cNvPr id="7" name="טבלה 18">
            <a:extLst>
              <a:ext uri="{FF2B5EF4-FFF2-40B4-BE49-F238E27FC236}">
                <a16:creationId xmlns:a16="http://schemas.microsoft.com/office/drawing/2014/main" id="{0738F255-6F0C-4AD5-91E3-F3ACA09A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26030"/>
              </p:ext>
            </p:extLst>
          </p:nvPr>
        </p:nvGraphicFramePr>
        <p:xfrm>
          <a:off x="890790" y="1554599"/>
          <a:ext cx="8702389" cy="20900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6739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5638317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268267755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647920367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861148857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16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2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מעבר בין בינארי </a:t>
            </a:r>
            <a:r>
              <a:rPr lang="he-IL" dirty="0" err="1"/>
              <a:t>להקסה</a:t>
            </a:r>
            <a:r>
              <a:rPr lang="he-IL" dirty="0"/>
              <a:t>-דצימלי</a:t>
            </a:r>
          </a:p>
        </p:txBody>
      </p:sp>
      <p:graphicFrame>
        <p:nvGraphicFramePr>
          <p:cNvPr id="7" name="טבלה 18">
            <a:extLst>
              <a:ext uri="{FF2B5EF4-FFF2-40B4-BE49-F238E27FC236}">
                <a16:creationId xmlns:a16="http://schemas.microsoft.com/office/drawing/2014/main" id="{0738F255-6F0C-4AD5-91E3-F3ACA09A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21475"/>
              </p:ext>
            </p:extLst>
          </p:nvPr>
        </p:nvGraphicFramePr>
        <p:xfrm>
          <a:off x="2650579" y="1563225"/>
          <a:ext cx="8702389" cy="20900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6739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5638317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268267755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647920367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861148857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16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5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4B56F8-0C20-4BB9-835A-8FA521C3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מעבר בין </a:t>
            </a:r>
            <a:r>
              <a:rPr lang="he-IL" dirty="0" err="1"/>
              <a:t>להקסה</a:t>
            </a:r>
            <a:r>
              <a:rPr lang="he-IL" dirty="0"/>
              <a:t>-דצימלי לבינארי</a:t>
            </a:r>
          </a:p>
        </p:txBody>
      </p:sp>
      <p:graphicFrame>
        <p:nvGraphicFramePr>
          <p:cNvPr id="7" name="טבלה 18">
            <a:extLst>
              <a:ext uri="{FF2B5EF4-FFF2-40B4-BE49-F238E27FC236}">
                <a16:creationId xmlns:a16="http://schemas.microsoft.com/office/drawing/2014/main" id="{0738F255-6F0C-4AD5-91E3-F3ACA09A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68817"/>
              </p:ext>
            </p:extLst>
          </p:nvPr>
        </p:nvGraphicFramePr>
        <p:xfrm>
          <a:off x="761394" y="1563225"/>
          <a:ext cx="8702389" cy="20900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6739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325638317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2682677553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647920367"/>
                    </a:ext>
                  </a:extLst>
                </a:gridCol>
                <a:gridCol w="1087950">
                  <a:extLst>
                    <a:ext uri="{9D8B030D-6E8A-4147-A177-3AD203B41FA5}">
                      <a16:colId xmlns:a16="http://schemas.microsoft.com/office/drawing/2014/main" val="861148857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16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32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64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128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7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85BE41-598A-41DB-A95C-B5E8F0A1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מבדק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368E459-77A6-4E32-B8FD-2623197A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6181" y="1741159"/>
            <a:ext cx="6406040" cy="540000"/>
          </a:xfrm>
        </p:spPr>
        <p:txBody>
          <a:bodyPr/>
          <a:lstStyle/>
          <a:p>
            <a:r>
              <a:rPr lang="he-IL" dirty="0"/>
              <a:t>ענו על השאלות הבאות לבדיקת ההבנה:</a:t>
            </a:r>
          </a:p>
        </p:txBody>
      </p:sp>
      <p:sp>
        <p:nvSpPr>
          <p:cNvPr id="7" name="Google Shape;190;p6">
            <a:hlinkClick r:id="rId2"/>
            <a:extLst>
              <a:ext uri="{FF2B5EF4-FFF2-40B4-BE49-F238E27FC236}">
                <a16:creationId xmlns:a16="http://schemas.microsoft.com/office/drawing/2014/main" id="{59DC6E25-E5C5-4091-9A51-6367102AF016}"/>
              </a:ext>
            </a:extLst>
          </p:cNvPr>
          <p:cNvSpPr/>
          <p:nvPr/>
        </p:nvSpPr>
        <p:spPr>
          <a:xfrm>
            <a:off x="5589791" y="2897157"/>
            <a:ext cx="4584356" cy="531843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2060"/>
              </a:buClr>
              <a:buSzPts val="4400"/>
            </a:pPr>
            <a:r>
              <a:rPr lang="he-IL" sz="20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https://bit.ly/hertz-tikshuv2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4F8615E-6DEC-41EC-A83B-4729EC2F0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9" y="1280498"/>
            <a:ext cx="5474386" cy="5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16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16883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מיד חוזרים ומתרגלים...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677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85BE41-598A-41DB-A95C-B5E8F0A1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פותרים ביחד</a:t>
            </a:r>
          </a:p>
        </p:txBody>
      </p:sp>
      <p:sp>
        <p:nvSpPr>
          <p:cNvPr id="8" name="Google Shape;190;p6">
            <a:hlinkClick r:id="rId2"/>
            <a:extLst>
              <a:ext uri="{FF2B5EF4-FFF2-40B4-BE49-F238E27FC236}">
                <a16:creationId xmlns:a16="http://schemas.microsoft.com/office/drawing/2014/main" id="{35F33B2A-D953-4CEF-9C51-553950944358}"/>
              </a:ext>
            </a:extLst>
          </p:cNvPr>
          <p:cNvSpPr/>
          <p:nvPr/>
        </p:nvSpPr>
        <p:spPr>
          <a:xfrm>
            <a:off x="362832" y="1587261"/>
            <a:ext cx="7745998" cy="107183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2060"/>
              </a:buClr>
              <a:buSzPts val="4400"/>
            </a:pPr>
            <a:r>
              <a:rPr lang="he-IL" sz="4400" b="1" dirty="0">
                <a:solidFill>
                  <a:srgbClr val="002060"/>
                </a:solidFill>
                <a:latin typeface="Varela Round"/>
                <a:cs typeface="Varela Round"/>
                <a:sym typeface="Varela Round"/>
              </a:rPr>
              <a:t>https://bit.ly/hertz-tikshuv1</a:t>
            </a:r>
          </a:p>
        </p:txBody>
      </p:sp>
    </p:spTree>
    <p:extLst>
      <p:ext uri="{BB962C8B-B14F-4D97-AF65-F5344CB8AC3E}">
        <p14:creationId xmlns:p14="http://schemas.microsoft.com/office/powerpoint/2010/main" val="69984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3217387" y="1311392"/>
            <a:ext cx="8306994" cy="324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מהן יחידות המידע הדיגיטליות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יחידות המידע הדיגיטליות בשימוש תקשורת הנתונים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בסיסי הספירה השונים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כיצד ניתן להמיר בין בסיסי ספירה שונים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ctrTitle"/>
          </p:nvPr>
        </p:nvSpPr>
        <p:spPr>
          <a:xfrm>
            <a:off x="0" y="2044460"/>
            <a:ext cx="12192000" cy="150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5400" dirty="0"/>
              <a:t>יחידות המידע הדיגיטליות</a:t>
            </a:r>
            <a:endParaRPr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e488cbc7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יחידות המידע הדיגיטליות</a:t>
            </a:r>
            <a:endParaRPr dirty="0"/>
          </a:p>
        </p:txBody>
      </p:sp>
      <p:pic>
        <p:nvPicPr>
          <p:cNvPr id="7" name="Picture 6" descr="תוצאת תמונה עבור ‪client pc‬‏">
            <a:extLst>
              <a:ext uri="{FF2B5EF4-FFF2-40B4-BE49-F238E27FC236}">
                <a16:creationId xmlns:a16="http://schemas.microsoft.com/office/drawing/2014/main" id="{7144DF93-FA12-4746-AD26-4DF44307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8132" y="209750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4D040890-DE2A-4E33-A8AA-3E24C424D6DE}"/>
              </a:ext>
            </a:extLst>
          </p:cNvPr>
          <p:cNvCxnSpPr/>
          <p:nvPr/>
        </p:nvCxnSpPr>
        <p:spPr>
          <a:xfrm>
            <a:off x="6112933" y="2131368"/>
            <a:ext cx="240453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41791317-7026-460D-8A90-3676754977B7}"/>
              </a:ext>
            </a:extLst>
          </p:cNvPr>
          <p:cNvCxnSpPr>
            <a:cxnSpLocks/>
          </p:cNvCxnSpPr>
          <p:nvPr/>
        </p:nvCxnSpPr>
        <p:spPr>
          <a:xfrm flipH="1">
            <a:off x="6112933" y="4003559"/>
            <a:ext cx="242146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343EB1C2-FA63-4AF0-8586-E20336427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22E3B"/>
              </a:clrFrom>
              <a:clrTo>
                <a:srgbClr val="022E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t="49989" r="24720" b="12377"/>
          <a:stretch/>
        </p:blipFill>
        <p:spPr>
          <a:xfrm>
            <a:off x="9448799" y="2438405"/>
            <a:ext cx="1159935" cy="863595"/>
          </a:xfrm>
          <a:prstGeom prst="rect">
            <a:avLst/>
          </a:prstGeom>
        </p:spPr>
      </p:pic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A7D377D9-120C-4550-B219-A933CD04A79D}"/>
              </a:ext>
            </a:extLst>
          </p:cNvPr>
          <p:cNvGrpSpPr/>
          <p:nvPr/>
        </p:nvGrpSpPr>
        <p:grpSpPr>
          <a:xfrm>
            <a:off x="-82704" y="2577939"/>
            <a:ext cx="7905930" cy="1016881"/>
            <a:chOff x="-3567098" y="2898681"/>
            <a:chExt cx="7905930" cy="1016881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02083C71-D095-4586-9F4C-B4AEBE99F1F5}"/>
                </a:ext>
              </a:extLst>
            </p:cNvPr>
            <p:cNvSpPr/>
            <p:nvPr/>
          </p:nvSpPr>
          <p:spPr>
            <a:xfrm>
              <a:off x="888965" y="295095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09E2FE5A-5EC8-46D4-86AF-9A68D9F6BC1E}"/>
                </a:ext>
              </a:extLst>
            </p:cNvPr>
            <p:cNvSpPr/>
            <p:nvPr/>
          </p:nvSpPr>
          <p:spPr>
            <a:xfrm>
              <a:off x="351340" y="294366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2865C688-004E-4472-8432-4739D126571C}"/>
                </a:ext>
              </a:extLst>
            </p:cNvPr>
            <p:cNvSpPr/>
            <p:nvPr/>
          </p:nvSpPr>
          <p:spPr>
            <a:xfrm>
              <a:off x="1426590" y="294366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E29DA08B-5827-4448-A5AC-403E8D21628C}"/>
                </a:ext>
              </a:extLst>
            </p:cNvPr>
            <p:cNvSpPr/>
            <p:nvPr/>
          </p:nvSpPr>
          <p:spPr>
            <a:xfrm>
              <a:off x="1895161" y="293466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C8AD9C5D-3D75-4387-B228-FB10BA46A8CB}"/>
                </a:ext>
              </a:extLst>
            </p:cNvPr>
            <p:cNvSpPr/>
            <p:nvPr/>
          </p:nvSpPr>
          <p:spPr>
            <a:xfrm>
              <a:off x="2363732" y="2925672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E043F46E-385D-47F1-9826-9DBAC93EC85C}"/>
                </a:ext>
              </a:extLst>
            </p:cNvPr>
            <p:cNvSpPr/>
            <p:nvPr/>
          </p:nvSpPr>
          <p:spPr>
            <a:xfrm>
              <a:off x="2832303" y="291667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AE2FC5FE-AA7F-41E2-9B26-7F2DE1B8CDED}"/>
                </a:ext>
              </a:extLst>
            </p:cNvPr>
            <p:cNvSpPr/>
            <p:nvPr/>
          </p:nvSpPr>
          <p:spPr>
            <a:xfrm>
              <a:off x="3300874" y="290767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92F83338-5E3D-4768-8E92-22FEB39728A5}"/>
                </a:ext>
              </a:extLst>
            </p:cNvPr>
            <p:cNvSpPr/>
            <p:nvPr/>
          </p:nvSpPr>
          <p:spPr>
            <a:xfrm>
              <a:off x="3769445" y="289868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46A7328B-9438-4B42-B6E7-AF4ECFAFA745}"/>
                </a:ext>
              </a:extLst>
            </p:cNvPr>
            <p:cNvSpPr/>
            <p:nvPr/>
          </p:nvSpPr>
          <p:spPr>
            <a:xfrm>
              <a:off x="-3029473" y="2992232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2EA094AB-994B-47CF-88D6-FC30122FFD73}"/>
                </a:ext>
              </a:extLst>
            </p:cNvPr>
            <p:cNvSpPr/>
            <p:nvPr/>
          </p:nvSpPr>
          <p:spPr>
            <a:xfrm>
              <a:off x="-3567098" y="298493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F7483E15-2F71-4038-9F3A-EB30C3902282}"/>
                </a:ext>
              </a:extLst>
            </p:cNvPr>
            <p:cNvSpPr/>
            <p:nvPr/>
          </p:nvSpPr>
          <p:spPr>
            <a:xfrm>
              <a:off x="-2491848" y="298493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11D35DA5-EEF3-4D23-A844-6D9A294B0C48}"/>
                </a:ext>
              </a:extLst>
            </p:cNvPr>
            <p:cNvSpPr/>
            <p:nvPr/>
          </p:nvSpPr>
          <p:spPr>
            <a:xfrm>
              <a:off x="-2023277" y="2975942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977FA336-43D7-4207-B456-0D5203840268}"/>
                </a:ext>
              </a:extLst>
            </p:cNvPr>
            <p:cNvSpPr/>
            <p:nvPr/>
          </p:nvSpPr>
          <p:spPr>
            <a:xfrm>
              <a:off x="-1554706" y="296694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6" name="מלבן 25">
              <a:extLst>
                <a:ext uri="{FF2B5EF4-FFF2-40B4-BE49-F238E27FC236}">
                  <a16:creationId xmlns:a16="http://schemas.microsoft.com/office/drawing/2014/main" id="{C369C710-E48A-4E60-8FB6-1251A553C20F}"/>
                </a:ext>
              </a:extLst>
            </p:cNvPr>
            <p:cNvSpPr/>
            <p:nvPr/>
          </p:nvSpPr>
          <p:spPr>
            <a:xfrm>
              <a:off x="-1086135" y="295794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7BB931D9-F495-4CE9-98EA-6AD9F59E6CF0}"/>
                </a:ext>
              </a:extLst>
            </p:cNvPr>
            <p:cNvSpPr/>
            <p:nvPr/>
          </p:nvSpPr>
          <p:spPr>
            <a:xfrm>
              <a:off x="-617564" y="294895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FC27D39D-33DB-43AD-A5E7-D6B7B6722D46}"/>
                </a:ext>
              </a:extLst>
            </p:cNvPr>
            <p:cNvSpPr/>
            <p:nvPr/>
          </p:nvSpPr>
          <p:spPr>
            <a:xfrm>
              <a:off x="-148993" y="29399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76472 -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2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B9BD3231-44B8-4140-BDA3-D40AE17F6B2E}"/>
              </a:ext>
            </a:extLst>
          </p:cNvPr>
          <p:cNvSpPr/>
          <p:nvPr/>
        </p:nvSpPr>
        <p:spPr>
          <a:xfrm rot="2745700">
            <a:off x="8631991" y="2428480"/>
            <a:ext cx="1052423" cy="1738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622A559-1E25-4CE6-8F77-23D098CCD988}"/>
              </a:ext>
            </a:extLst>
          </p:cNvPr>
          <p:cNvSpPr/>
          <p:nvPr/>
        </p:nvSpPr>
        <p:spPr>
          <a:xfrm>
            <a:off x="3232094" y="2438265"/>
            <a:ext cx="1052423" cy="1673524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סיבית = ביט - </a:t>
            </a:r>
            <a:r>
              <a:rPr lang="en-US" dirty="0"/>
              <a:t>bit</a:t>
            </a:r>
            <a:endParaRPr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D184F97-8A7F-4AA3-8E79-C48A5F06E08C}"/>
              </a:ext>
            </a:extLst>
          </p:cNvPr>
          <p:cNvSpPr/>
          <p:nvPr/>
        </p:nvSpPr>
        <p:spPr>
          <a:xfrm>
            <a:off x="3351786" y="1439302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BD70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985A9E0-E056-4F5A-9D91-9F0344628BEB}"/>
              </a:ext>
            </a:extLst>
          </p:cNvPr>
          <p:cNvSpPr/>
          <p:nvPr/>
        </p:nvSpPr>
        <p:spPr>
          <a:xfrm>
            <a:off x="8065179" y="2885852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BD70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8A0C923-A1E7-42C4-99D1-B554CFD30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31" b="70897" l="34034" r="92239">
                        <a14:foregroundMark x1="49434" y1="31973" x2="49232" y2="33549"/>
                        <a14:foregroundMark x1="49879" y1="36217" x2="48828" y2="36095"/>
                        <a14:foregroundMark x1="49677" y1="37833" x2="48262" y2="37914"/>
                        <a14:foregroundMark x1="52587" y1="39733" x2="41673" y2="54891"/>
                        <a14:foregroundMark x1="57235" y1="51293" x2="45918" y2="42805"/>
                        <a14:foregroundMark x1="61237" y1="44422" x2="62086" y2="44018"/>
                        <a14:foregroundMark x1="61520" y1="52587" x2="63945" y2="53314"/>
                        <a14:foregroundMark x1="60671" y1="44382" x2="60671" y2="44382"/>
                        <a14:foregroundMark x1="57357" y1="59256" x2="58852" y2="61641"/>
                        <a14:foregroundMark x1="49717" y1="62773" x2="49475" y2="64794"/>
                        <a14:foregroundMark x1="41593" y1="59822" x2="40178" y2="61318"/>
                        <a14:foregroundMark x1="37146" y1="52789" x2="35368" y2="52951"/>
                        <a14:foregroundMark x1="38116" y1="44301" x2="36419" y2="43371"/>
                        <a14:foregroundMark x1="79224" y1="50647" x2="75546" y2="63177"/>
                        <a14:foregroundMark x1="85287" y1="64026" x2="79830" y2="61358"/>
                        <a14:foregroundMark x1="82821" y1="51657" x2="77769" y2="68553"/>
                        <a14:foregroundMark x1="83306" y1="67421" x2="78052" y2="62288"/>
                        <a14:foregroundMark x1="86459" y1="52789" x2="80356" y2="60024"/>
                        <a14:foregroundMark x1="84519" y1="51132" x2="79466" y2="58246"/>
                        <a14:foregroundMark x1="81487" y1="68876" x2="76233" y2="64592"/>
                        <a14:foregroundMark x1="84883" y1="50364" x2="82862" y2="51617"/>
                        <a14:foregroundMark x1="84357" y1="50202" x2="83508" y2="53193"/>
                        <a14:foregroundMark x1="82538" y1="50768" x2="81892" y2="53153"/>
                        <a14:foregroundMark x1="82781" y1="50081" x2="82053" y2="57761"/>
                        <a14:foregroundMark x1="81366" y1="45715" x2="83630" y2="45675"/>
                        <a14:foregroundMark x1="84276" y1="46766" x2="82458" y2="48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13" t="25441" r="6286" b="28609"/>
          <a:stretch/>
        </p:blipFill>
        <p:spPr>
          <a:xfrm>
            <a:off x="3086624" y="2606572"/>
            <a:ext cx="1343365" cy="273115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6F9C93B-9D08-410D-9770-C2FF4693A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2B2B2B"/>
              </a:clrFrom>
              <a:clrTo>
                <a:srgbClr val="2B2B2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31" b="70897" l="34034" r="92239">
                        <a14:foregroundMark x1="49434" y1="31973" x2="49232" y2="33549"/>
                        <a14:foregroundMark x1="49879" y1="36217" x2="48828" y2="36095"/>
                        <a14:foregroundMark x1="49677" y1="37833" x2="48262" y2="37914"/>
                        <a14:foregroundMark x1="52587" y1="39733" x2="41673" y2="54891"/>
                        <a14:foregroundMark x1="57235" y1="51293" x2="45918" y2="42805"/>
                        <a14:foregroundMark x1="61237" y1="44422" x2="62086" y2="44018"/>
                        <a14:foregroundMark x1="61520" y1="52587" x2="63945" y2="53314"/>
                        <a14:foregroundMark x1="60671" y1="44382" x2="60671" y2="44382"/>
                        <a14:foregroundMark x1="57357" y1="59256" x2="58852" y2="61641"/>
                        <a14:foregroundMark x1="49717" y1="62773" x2="49475" y2="64794"/>
                        <a14:foregroundMark x1="41593" y1="59822" x2="40178" y2="61318"/>
                        <a14:foregroundMark x1="37146" y1="52789" x2="35368" y2="52951"/>
                        <a14:foregroundMark x1="38116" y1="44301" x2="36419" y2="43371"/>
                        <a14:foregroundMark x1="79224" y1="50647" x2="75546" y2="63177"/>
                        <a14:foregroundMark x1="85287" y1="64026" x2="79830" y2="61358"/>
                        <a14:foregroundMark x1="82821" y1="51657" x2="77769" y2="68553"/>
                        <a14:foregroundMark x1="83306" y1="67421" x2="78052" y2="62288"/>
                        <a14:foregroundMark x1="86459" y1="52789" x2="80356" y2="60024"/>
                        <a14:foregroundMark x1="84519" y1="51132" x2="79466" y2="58246"/>
                        <a14:foregroundMark x1="81487" y1="68876" x2="76233" y2="64592"/>
                        <a14:foregroundMark x1="84883" y1="50364" x2="82862" y2="51617"/>
                        <a14:foregroundMark x1="84357" y1="50202" x2="83508" y2="53193"/>
                        <a14:foregroundMark x1="82538" y1="50768" x2="81892" y2="53153"/>
                        <a14:foregroundMark x1="82781" y1="50081" x2="82053" y2="57761"/>
                        <a14:foregroundMark x1="81366" y1="45715" x2="83630" y2="45675"/>
                        <a14:foregroundMark x1="84276" y1="46766" x2="82458" y2="48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78" t="21053" r="33617" b="29019"/>
          <a:stretch/>
        </p:blipFill>
        <p:spPr>
          <a:xfrm rot="13943661">
            <a:off x="8702761" y="953271"/>
            <a:ext cx="2368589" cy="3540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בית = בייט - </a:t>
            </a:r>
            <a:r>
              <a:rPr lang="en-US" dirty="0"/>
              <a:t>Byte</a:t>
            </a:r>
            <a:endParaRPr dirty="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DE04B51B-F7A1-406F-8CD3-2F117CBD788D}"/>
              </a:ext>
            </a:extLst>
          </p:cNvPr>
          <p:cNvGrpSpPr/>
          <p:nvPr/>
        </p:nvGrpSpPr>
        <p:grpSpPr>
          <a:xfrm>
            <a:off x="2452626" y="1616757"/>
            <a:ext cx="6504344" cy="1446550"/>
            <a:chOff x="2452626" y="1616757"/>
            <a:chExt cx="6504344" cy="1446550"/>
          </a:xfrm>
        </p:grpSpPr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6524164A-19CF-495E-8306-DC9180661053}"/>
                </a:ext>
              </a:extLst>
            </p:cNvPr>
            <p:cNvSpPr/>
            <p:nvPr/>
          </p:nvSpPr>
          <p:spPr>
            <a:xfrm>
              <a:off x="2452626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4A9E5D98-338F-4D9E-B05C-1D51F8E65171}"/>
                </a:ext>
              </a:extLst>
            </p:cNvPr>
            <p:cNvSpPr/>
            <p:nvPr/>
          </p:nvSpPr>
          <p:spPr>
            <a:xfrm>
              <a:off x="3265669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F4205DD0-627B-4E3D-BF1C-CA054CAEBBA9}"/>
                </a:ext>
              </a:extLst>
            </p:cNvPr>
            <p:cNvSpPr/>
            <p:nvPr/>
          </p:nvSpPr>
          <p:spPr>
            <a:xfrm>
              <a:off x="4078712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04176383-9EF1-470A-A9C0-19D02DA072F0}"/>
                </a:ext>
              </a:extLst>
            </p:cNvPr>
            <p:cNvSpPr/>
            <p:nvPr/>
          </p:nvSpPr>
          <p:spPr>
            <a:xfrm>
              <a:off x="4891755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34769DE8-BBDA-4A0B-8774-DBDD051D9278}"/>
                </a:ext>
              </a:extLst>
            </p:cNvPr>
            <p:cNvSpPr/>
            <p:nvPr/>
          </p:nvSpPr>
          <p:spPr>
            <a:xfrm>
              <a:off x="5704798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F351B4B9-3B77-4055-8175-E5202B4FFF85}"/>
                </a:ext>
              </a:extLst>
            </p:cNvPr>
            <p:cNvSpPr/>
            <p:nvPr/>
          </p:nvSpPr>
          <p:spPr>
            <a:xfrm>
              <a:off x="6517841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3DB002E7-17F3-4BD6-9DE9-F328157D7F96}"/>
                </a:ext>
              </a:extLst>
            </p:cNvPr>
            <p:cNvSpPr/>
            <p:nvPr/>
          </p:nvSpPr>
          <p:spPr>
            <a:xfrm>
              <a:off x="7330884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0</a:t>
              </a:r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C143DEF4-E342-4935-B078-72C34CAE1DF7}"/>
                </a:ext>
              </a:extLst>
            </p:cNvPr>
            <p:cNvSpPr/>
            <p:nvPr/>
          </p:nvSpPr>
          <p:spPr>
            <a:xfrm>
              <a:off x="8143927" y="1616757"/>
              <a:ext cx="81304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he-IL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BD70B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</p:grpSp>
      <p:sp>
        <p:nvSpPr>
          <p:cNvPr id="19" name="הסבר: חץ למטה 18">
            <a:extLst>
              <a:ext uri="{FF2B5EF4-FFF2-40B4-BE49-F238E27FC236}">
                <a16:creationId xmlns:a16="http://schemas.microsoft.com/office/drawing/2014/main" id="{5B91AE97-0A61-4496-AD96-BD7079A6CFA3}"/>
              </a:ext>
            </a:extLst>
          </p:cNvPr>
          <p:cNvSpPr/>
          <p:nvPr/>
        </p:nvSpPr>
        <p:spPr>
          <a:xfrm>
            <a:off x="2553769" y="2962373"/>
            <a:ext cx="6240780" cy="586674"/>
          </a:xfrm>
          <a:prstGeom prst="downArrowCallout">
            <a:avLst>
              <a:gd name="adj1" fmla="val 27084"/>
              <a:gd name="adj2" fmla="val 39615"/>
              <a:gd name="adj3" fmla="val 25000"/>
              <a:gd name="adj4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5BC3A7BE-8D4D-4923-9A35-EFE61F6E033F}"/>
              </a:ext>
            </a:extLst>
          </p:cNvPr>
          <p:cNvSpPr/>
          <p:nvPr/>
        </p:nvSpPr>
        <p:spPr>
          <a:xfrm rot="19501195">
            <a:off x="8469474" y="3064255"/>
            <a:ext cx="23375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4000" b="1" dirty="0">
                <a:solidFill>
                  <a:srgbClr val="12B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cs typeface="Varela Round"/>
              </a:rPr>
              <a:t>8 ביטים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B867644F-D066-4EBF-B496-A1D4E62E43D4}"/>
              </a:ext>
            </a:extLst>
          </p:cNvPr>
          <p:cNvSpPr/>
          <p:nvPr/>
        </p:nvSpPr>
        <p:spPr>
          <a:xfrm>
            <a:off x="3844280" y="3549047"/>
            <a:ext cx="3078755" cy="113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8000" b="1" dirty="0">
                <a:solidFill>
                  <a:srgbClr val="12B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cs typeface="Varela Round"/>
              </a:rPr>
              <a:t>1 בייט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37B4A7B0-E5C7-402D-A00A-340973921D5B}"/>
              </a:ext>
            </a:extLst>
          </p:cNvPr>
          <p:cNvSpPr/>
          <p:nvPr/>
        </p:nvSpPr>
        <p:spPr>
          <a:xfrm>
            <a:off x="4467829" y="4929067"/>
            <a:ext cx="20264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 dirty="0">
                <a:solidFill>
                  <a:srgbClr val="12B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/>
                <a:cs typeface="Varela Round"/>
              </a:rPr>
              <a:t>אוקטטה</a:t>
            </a:r>
          </a:p>
        </p:txBody>
      </p:sp>
    </p:spTree>
    <p:extLst>
      <p:ext uri="{BB962C8B-B14F-4D97-AF65-F5344CB8AC3E}">
        <p14:creationId xmlns:p14="http://schemas.microsoft.com/office/powerpoint/2010/main" val="10740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38422" y="264589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מתרגלים </a:t>
            </a:r>
            <a:r>
              <a:rPr lang="he-IL" dirty="0" err="1"/>
              <a:t>בפאקט</a:t>
            </a:r>
            <a:r>
              <a:rPr lang="he-IL" dirty="0"/>
              <a:t> </a:t>
            </a:r>
            <a:r>
              <a:rPr lang="he-IL" dirty="0" err="1"/>
              <a:t>טרייסר</a:t>
            </a:r>
            <a:endParaRPr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1B389B5-6469-4CC6-8D8E-D7ED6A1B3669}"/>
              </a:ext>
            </a:extLst>
          </p:cNvPr>
          <p:cNvSpPr/>
          <p:nvPr/>
        </p:nvSpPr>
        <p:spPr>
          <a:xfrm>
            <a:off x="1236451" y="2149094"/>
            <a:ext cx="9299277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endParaRPr lang="he-IL" sz="3200" b="1" dirty="0">
              <a:solidFill>
                <a:srgbClr val="12B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/>
              <a:cs typeface="Varela Round"/>
              <a:sym typeface="Varela Round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CC83B0A-3192-45A4-816A-B5B0291D6F5B}"/>
              </a:ext>
            </a:extLst>
          </p:cNvPr>
          <p:cNvSpPr/>
          <p:nvPr/>
        </p:nvSpPr>
        <p:spPr>
          <a:xfrm>
            <a:off x="338422" y="1612851"/>
            <a:ext cx="8960853" cy="330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000" b="1" dirty="0">
                <a:solidFill>
                  <a:srgbClr val="12B4BC"/>
                </a:solidFill>
                <a:latin typeface="Varela Round"/>
                <a:cs typeface="Varela Round"/>
              </a:rPr>
              <a:t>KiloByte - &gt; 1,000</a:t>
            </a:r>
          </a:p>
          <a:p>
            <a:pPr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000" b="1" dirty="0" err="1">
                <a:solidFill>
                  <a:srgbClr val="12B4BC"/>
                </a:solidFill>
                <a:latin typeface="Varela Round"/>
                <a:cs typeface="Varela Round"/>
              </a:rPr>
              <a:t>MegaByte</a:t>
            </a:r>
            <a:r>
              <a:rPr lang="en-US" sz="4000" b="1" dirty="0">
                <a:solidFill>
                  <a:srgbClr val="12B4BC"/>
                </a:solidFill>
                <a:latin typeface="Varela Round"/>
                <a:cs typeface="Varela Round"/>
              </a:rPr>
              <a:t> -&gt; 1,000,000</a:t>
            </a:r>
          </a:p>
          <a:p>
            <a:pPr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000" b="1" dirty="0">
                <a:solidFill>
                  <a:srgbClr val="12B4BC"/>
                </a:solidFill>
                <a:latin typeface="Varela Round"/>
                <a:cs typeface="Varela Round"/>
              </a:rPr>
              <a:t>GigaByte -&gt; 1,000,000,000</a:t>
            </a:r>
          </a:p>
          <a:p>
            <a:pPr rtl="1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4000" b="1" dirty="0">
                <a:solidFill>
                  <a:srgbClr val="12B4BC"/>
                </a:solidFill>
                <a:latin typeface="Varela Round"/>
                <a:cs typeface="Varela Round"/>
              </a:rPr>
              <a:t>TeraByte -&gt; 1,000,000,000,000</a:t>
            </a:r>
          </a:p>
        </p:txBody>
      </p:sp>
    </p:spTree>
    <p:extLst>
      <p:ext uri="{BB962C8B-B14F-4D97-AF65-F5344CB8AC3E}">
        <p14:creationId xmlns:p14="http://schemas.microsoft.com/office/powerpoint/2010/main" val="41999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2" y="5856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יחידות נוספות</a:t>
            </a:r>
            <a:endParaRPr dirty="0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0FE64DB1-C22F-46F9-BC05-5D48230C88EB}"/>
              </a:ext>
            </a:extLst>
          </p:cNvPr>
          <p:cNvSpPr/>
          <p:nvPr/>
        </p:nvSpPr>
        <p:spPr>
          <a:xfrm>
            <a:off x="185066" y="1055562"/>
            <a:ext cx="1493649" cy="17081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bit</a:t>
            </a:r>
            <a:b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</a:b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b	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</a:rPr>
              <a:t>סיבית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4C4D114D-6DD6-4E33-9BF5-14572BD5D495}"/>
              </a:ext>
            </a:extLst>
          </p:cNvPr>
          <p:cNvSpPr/>
          <p:nvPr/>
        </p:nvSpPr>
        <p:spPr>
          <a:xfrm>
            <a:off x="1797356" y="944589"/>
            <a:ext cx="1243387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Byte</a:t>
            </a:r>
            <a:b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</a:b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B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</a:rPr>
              <a:t>בית</a:t>
            </a:r>
            <a:endParaRPr lang="en-US" sz="32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6080DB16-37AA-41E5-B638-80568D9BDDA8}"/>
              </a:ext>
            </a:extLst>
          </p:cNvPr>
          <p:cNvSpPr/>
          <p:nvPr/>
        </p:nvSpPr>
        <p:spPr>
          <a:xfrm>
            <a:off x="2944287" y="2666781"/>
            <a:ext cx="247596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Kilo-Byte</a:t>
            </a:r>
            <a:b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</a:b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KB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>
                <a:solidFill>
                  <a:srgbClr val="12B4BC"/>
                </a:solidFill>
                <a:latin typeface="Varela Round"/>
                <a:cs typeface="Varela Round"/>
              </a:rPr>
              <a:t>קילו-בית</a:t>
            </a:r>
            <a:endParaRPr lang="en-US" sz="3200" b="1" dirty="0">
              <a:solidFill>
                <a:srgbClr val="12B4BC"/>
              </a:solidFill>
              <a:latin typeface="Varela Round"/>
              <a:cs typeface="Varela Round"/>
            </a:endParaRP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endParaRPr lang="he-IL" sz="32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66425A53-6E4C-4D99-85F4-1F9540736F73}"/>
              </a:ext>
            </a:extLst>
          </p:cNvPr>
          <p:cNvSpPr/>
          <p:nvPr/>
        </p:nvSpPr>
        <p:spPr>
          <a:xfrm>
            <a:off x="5639512" y="2646233"/>
            <a:ext cx="2581461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Mega-Byte</a:t>
            </a:r>
            <a:b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</a:b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KB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</a:rPr>
              <a:t>מגה-בית</a:t>
            </a:r>
            <a:endParaRPr lang="en-US" sz="3200" b="1" dirty="0">
              <a:solidFill>
                <a:srgbClr val="12B4BC"/>
              </a:solidFill>
              <a:latin typeface="Varela Round"/>
              <a:cs typeface="Varela Round"/>
            </a:endParaRP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endParaRPr lang="he-IL" sz="32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29D3E395-C55D-4613-87D4-EC99A92D72AA}"/>
              </a:ext>
            </a:extLst>
          </p:cNvPr>
          <p:cNvSpPr/>
          <p:nvPr/>
        </p:nvSpPr>
        <p:spPr>
          <a:xfrm>
            <a:off x="8973752" y="211309"/>
            <a:ext cx="2475966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Giga-Byte</a:t>
            </a:r>
            <a:b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</a:b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GB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</a:rPr>
              <a:t>ג'יגה-בית</a:t>
            </a:r>
            <a:endParaRPr lang="en-US" sz="3200" b="1" dirty="0">
              <a:solidFill>
                <a:srgbClr val="12B4BC"/>
              </a:solidFill>
              <a:latin typeface="Varela Round"/>
              <a:cs typeface="Varela Round"/>
            </a:endParaRP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endParaRPr lang="he-IL" sz="32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E9117977-79F7-43F0-93EB-80C700C52743}"/>
              </a:ext>
            </a:extLst>
          </p:cNvPr>
          <p:cNvSpPr/>
          <p:nvPr/>
        </p:nvSpPr>
        <p:spPr>
          <a:xfrm>
            <a:off x="8973752" y="2884367"/>
            <a:ext cx="2475966" cy="21069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Tera-Byte</a:t>
            </a:r>
            <a:b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</a:br>
            <a:r>
              <a:rPr lang="en-US" sz="3200" b="1" dirty="0">
                <a:solidFill>
                  <a:srgbClr val="12B4BC"/>
                </a:solidFill>
                <a:latin typeface="Varela Round"/>
                <a:cs typeface="Varela Round"/>
              </a:rPr>
              <a:t>TB</a:t>
            </a: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r>
              <a:rPr lang="he-IL" sz="3200" b="1" dirty="0">
                <a:solidFill>
                  <a:srgbClr val="12B4BC"/>
                </a:solidFill>
                <a:latin typeface="Varela Round"/>
                <a:cs typeface="Varela Round"/>
              </a:rPr>
              <a:t>טרה-בית</a:t>
            </a:r>
            <a:endParaRPr lang="en-US" sz="3200" b="1" dirty="0">
              <a:solidFill>
                <a:srgbClr val="12B4BC"/>
              </a:solidFill>
              <a:latin typeface="Varela Round"/>
              <a:cs typeface="Varela Round"/>
            </a:endParaRPr>
          </a:p>
          <a:p>
            <a:pPr algn="l">
              <a:spcBef>
                <a:spcPts val="560"/>
              </a:spcBef>
              <a:buClr>
                <a:srgbClr val="12B4BC"/>
              </a:buClr>
              <a:buSzPts val="2800"/>
            </a:pPr>
            <a:endParaRPr lang="he-IL" sz="3200" b="1" dirty="0">
              <a:solidFill>
                <a:srgbClr val="12B4BC"/>
              </a:solidFill>
              <a:latin typeface="Varela Round"/>
              <a:cs typeface="Varela Round"/>
            </a:endParaRPr>
          </a:p>
        </p:txBody>
      </p:sp>
      <p:sp>
        <p:nvSpPr>
          <p:cNvPr id="29" name="חץ: מעוקל ימינה 28">
            <a:extLst>
              <a:ext uri="{FF2B5EF4-FFF2-40B4-BE49-F238E27FC236}">
                <a16:creationId xmlns:a16="http://schemas.microsoft.com/office/drawing/2014/main" id="{1690817C-A7BF-4758-99BE-63FA6035AE38}"/>
              </a:ext>
            </a:extLst>
          </p:cNvPr>
          <p:cNvSpPr/>
          <p:nvPr/>
        </p:nvSpPr>
        <p:spPr>
          <a:xfrm rot="16200000">
            <a:off x="1008832" y="2702028"/>
            <a:ext cx="1310148" cy="16060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65A55CD8-8409-4EEB-8F90-D9E458A6914A}"/>
              </a:ext>
            </a:extLst>
          </p:cNvPr>
          <p:cNvSpPr/>
          <p:nvPr/>
        </p:nvSpPr>
        <p:spPr>
          <a:xfrm>
            <a:off x="1111100" y="4134396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</a:rPr>
              <a:t>*8</a:t>
            </a:r>
            <a:endParaRPr lang="he-IL" sz="5400" dirty="0">
              <a:ln w="0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D3980BB5-8C29-4C48-8411-FF64C580DCB7}"/>
              </a:ext>
            </a:extLst>
          </p:cNvPr>
          <p:cNvSpPr/>
          <p:nvPr/>
        </p:nvSpPr>
        <p:spPr>
          <a:xfrm>
            <a:off x="3040744" y="1294220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dirty="0">
                <a:ln w="0"/>
              </a:rPr>
              <a:t>*1000</a:t>
            </a:r>
            <a:endParaRPr lang="he-IL" sz="5400" dirty="0">
              <a:ln w="0"/>
            </a:endParaRP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6E2F4727-1D86-4103-99FC-85076CA8E6EA}"/>
              </a:ext>
            </a:extLst>
          </p:cNvPr>
          <p:cNvSpPr/>
          <p:nvPr/>
        </p:nvSpPr>
        <p:spPr>
          <a:xfrm>
            <a:off x="5393953" y="1294220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dirty="0">
                <a:ln w="0"/>
              </a:rPr>
              <a:t>*1000</a:t>
            </a:r>
            <a:endParaRPr lang="he-IL" sz="5400" dirty="0">
              <a:ln w="0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CB508216-21A5-4966-8767-5823ACA682F5}"/>
              </a:ext>
            </a:extLst>
          </p:cNvPr>
          <p:cNvSpPr/>
          <p:nvPr/>
        </p:nvSpPr>
        <p:spPr>
          <a:xfrm>
            <a:off x="7470795" y="966972"/>
            <a:ext cx="193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3200" dirty="0">
                <a:ln w="0"/>
              </a:rPr>
              <a:t>*1000</a:t>
            </a:r>
            <a:endParaRPr lang="he-IL" sz="3200" dirty="0">
              <a:ln w="0"/>
            </a:endParaRP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04E7611C-C0BE-418E-9EC6-3DC22A21396C}"/>
              </a:ext>
            </a:extLst>
          </p:cNvPr>
          <p:cNvSpPr/>
          <p:nvPr/>
        </p:nvSpPr>
        <p:spPr>
          <a:xfrm>
            <a:off x="7470796" y="3275296"/>
            <a:ext cx="19388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3200" dirty="0">
                <a:ln w="0"/>
              </a:rPr>
              <a:t>*1000</a:t>
            </a:r>
            <a:endParaRPr lang="he-IL" sz="3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5813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448</Words>
  <Application>Microsoft Office PowerPoint</Application>
  <PresentationFormat>Widescreen</PresentationFormat>
  <Paragraphs>150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Varela Round</vt:lpstr>
      <vt:lpstr>Arial</vt:lpstr>
      <vt:lpstr>ערכת נושא Office</vt:lpstr>
      <vt:lpstr>מערכת שידורים לאומית</vt:lpstr>
      <vt:lpstr>פרק א' - יסודות התקשורת</vt:lpstr>
      <vt:lpstr>מה נלמד היום </vt:lpstr>
      <vt:lpstr>יחידות המידע הדיגיטליות</vt:lpstr>
      <vt:lpstr>יחידות המידע הדיגיטליות</vt:lpstr>
      <vt:lpstr>סיבית = ביט - bit</vt:lpstr>
      <vt:lpstr>בית = בייט - Byte</vt:lpstr>
      <vt:lpstr>מתרגלים בפאקט טרייסר</vt:lpstr>
      <vt:lpstr>יחידות נוספות</vt:lpstr>
      <vt:lpstr>דוגמאות ליחידות</vt:lpstr>
      <vt:lpstr>הערה על שיטות חישוב</vt:lpstr>
      <vt:lpstr>הערה על שיטות חישוב - המשך</vt:lpstr>
      <vt:lpstr>רוחב פס – מהירות נתונים</vt:lpstr>
      <vt:lpstr>מהירויות ברשת</vt:lpstr>
      <vt:lpstr>מהירויות ברשת - המשך</vt:lpstr>
      <vt:lpstr>הערה על מהירויות גלישה באינטרנט</vt:lpstr>
      <vt:lpstr>בסיסי ספירה</vt:lpstr>
      <vt:lpstr>בסיסי ספירה שונים</vt:lpstr>
      <vt:lpstr>מעבר בין בסיסי ספירה (המרה)</vt:lpstr>
      <vt:lpstr>מעבר בין בינארי לעשרוני</vt:lpstr>
      <vt:lpstr>מעבר בין עשרוני לבינארי</vt:lpstr>
      <vt:lpstr>מעבר בין בינארי להקסה-דצימלי</vt:lpstr>
      <vt:lpstr>מעבר בין להקסה-דצימלי לבינארי</vt:lpstr>
      <vt:lpstr>מבדק</vt:lpstr>
      <vt:lpstr>מיד חוזרים ומתרגלים...</vt:lpstr>
      <vt:lpstr>פותרים ביחד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28</cp:revision>
  <dcterms:created xsi:type="dcterms:W3CDTF">2020-03-15T19:13:03Z</dcterms:created>
  <dcterms:modified xsi:type="dcterms:W3CDTF">2020-04-19T21:11:02Z</dcterms:modified>
</cp:coreProperties>
</file>