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0"/>
  </p:notesMasterIdLst>
  <p:sldIdLst>
    <p:sldId id="257" r:id="rId2"/>
    <p:sldId id="262" r:id="rId3"/>
    <p:sldId id="299" r:id="rId4"/>
    <p:sldId id="263" r:id="rId5"/>
    <p:sldId id="314" r:id="rId6"/>
    <p:sldId id="313" r:id="rId7"/>
    <p:sldId id="288" r:id="rId8"/>
    <p:sldId id="304" r:id="rId9"/>
    <p:sldId id="307" r:id="rId10"/>
    <p:sldId id="310" r:id="rId11"/>
    <p:sldId id="311" r:id="rId12"/>
    <p:sldId id="312" r:id="rId13"/>
    <p:sldId id="305" r:id="rId14"/>
    <p:sldId id="296" r:id="rId15"/>
    <p:sldId id="294" r:id="rId16"/>
    <p:sldId id="309" r:id="rId17"/>
    <p:sldId id="295" r:id="rId18"/>
    <p:sldId id="291" r:id="rId19"/>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246"/>
    <p:restoredTop sz="94615"/>
  </p:normalViewPr>
  <p:slideViewPr>
    <p:cSldViewPr snapToGrid="0" snapToObjects="1">
      <p:cViewPr varScale="1">
        <p:scale>
          <a:sx n="76" d="100"/>
          <a:sy n="76" d="100"/>
        </p:scale>
        <p:origin x="216" y="352"/>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כ"ו.אב.תש"ף</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כותרת בלבד פריסה 4">
    <p:spTree>
      <p:nvGrpSpPr>
        <p:cNvPr id="1" name=""/>
        <p:cNvGrpSpPr/>
        <p:nvPr/>
      </p:nvGrpSpPr>
      <p:grpSpPr>
        <a:xfrm>
          <a:off x="0" y="0"/>
          <a:ext cx="0" cy="0"/>
          <a:chOff x="0" y="0"/>
          <a:chExt cx="0" cy="0"/>
        </a:xfrm>
      </p:grpSpPr>
      <p:sp>
        <p:nvSpPr>
          <p:cNvPr id="2" name="כותרת 1"/>
          <p:cNvSpPr>
            <a:spLocks noGrp="1"/>
          </p:cNvSpPr>
          <p:nvPr>
            <p:ph type="title"/>
          </p:nvPr>
        </p:nvSpPr>
        <p:spPr>
          <a:xfrm>
            <a:off x="1023995" y="155448"/>
            <a:ext cx="9801092" cy="720000"/>
          </a:xfrm>
          <a:noFill/>
        </p:spPr>
        <p:txBody>
          <a:bodyPr vert="horz" lIns="0" tIns="0" rIns="0" bIns="0" rtlCol="1" anchor="ctr">
            <a:noAutofit/>
          </a:bodyPr>
          <a:lstStyle>
            <a:lvl1pPr marL="0" marR="0" indent="0" algn="ctr" defTabSz="914309"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309"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1495984" y="487100"/>
            <a:ext cx="1576467" cy="289443"/>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1149087" y="127100"/>
            <a:ext cx="1879417" cy="28944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7" name="מלבן מעוגל 6">
            <a:extLst>
              <a:ext uri="{FF2B5EF4-FFF2-40B4-BE49-F238E27FC236}">
                <a16:creationId xmlns:a16="http://schemas.microsoft.com/office/drawing/2014/main" id="{469E9F25-935E-4A65-8AF2-C1B8F105C612}"/>
              </a:ext>
            </a:extLst>
          </p:cNvPr>
          <p:cNvSpPr/>
          <p:nvPr userDrawn="1"/>
        </p:nvSpPr>
        <p:spPr>
          <a:xfrm>
            <a:off x="-487616" y="5923582"/>
            <a:ext cx="3132610"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10">
            <a:extLst>
              <a:ext uri="{FF2B5EF4-FFF2-40B4-BE49-F238E27FC236}">
                <a16:creationId xmlns:a16="http://schemas.microsoft.com/office/drawing/2014/main" id="{DD33049F-8FB3-46DC-B84B-8E763BCBCAC1}"/>
              </a:ext>
            </a:extLst>
          </p:cNvPr>
          <p:cNvSpPr/>
          <p:nvPr userDrawn="1"/>
        </p:nvSpPr>
        <p:spPr>
          <a:xfrm>
            <a:off x="-976311" y="6359813"/>
            <a:ext cx="7300088" cy="65808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1">
            <a:extLst>
              <a:ext uri="{FF2B5EF4-FFF2-40B4-BE49-F238E27FC236}">
                <a16:creationId xmlns:a16="http://schemas.microsoft.com/office/drawing/2014/main" id="{761EC8D2-662F-4FBE-BF29-06100D51DE7E}"/>
              </a:ext>
            </a:extLst>
          </p:cNvPr>
          <p:cNvSpPr/>
          <p:nvPr userDrawn="1"/>
        </p:nvSpPr>
        <p:spPr>
          <a:xfrm rot="5400000">
            <a:off x="9358610" y="2733707"/>
            <a:ext cx="6987520" cy="1297025"/>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מציין מיקום של מספר שקופית 22">
            <a:extLst>
              <a:ext uri="{FF2B5EF4-FFF2-40B4-BE49-F238E27FC236}">
                <a16:creationId xmlns:a16="http://schemas.microsoft.com/office/drawing/2014/main" id="{23075256-456E-41D8-BDFD-8C3A8EA654D2}"/>
              </a:ext>
            </a:extLst>
          </p:cNvPr>
          <p:cNvSpPr txBox="1">
            <a:spLocks/>
          </p:cNvSpPr>
          <p:nvPr userDrawn="1"/>
        </p:nvSpPr>
        <p:spPr>
          <a:xfrm>
            <a:off x="-131713" y="6361368"/>
            <a:ext cx="812694"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
        <p:nvSpPr>
          <p:cNvPr id="15" name="Rectangle 14">
            <a:extLst>
              <a:ext uri="{FF2B5EF4-FFF2-40B4-BE49-F238E27FC236}">
                <a16:creationId xmlns:a16="http://schemas.microsoft.com/office/drawing/2014/main" id="{4FB42163-9C8B-4AEB-9C50-F5529BD5C36B}"/>
              </a:ext>
            </a:extLst>
          </p:cNvPr>
          <p:cNvSpPr/>
          <p:nvPr userDrawn="1"/>
        </p:nvSpPr>
        <p:spPr>
          <a:xfrm rot="16200000">
            <a:off x="5821158" y="1027929"/>
            <a:ext cx="521207" cy="1221730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a:extLst>
              <a:ext uri="{FF2B5EF4-FFF2-40B4-BE49-F238E27FC236}">
                <a16:creationId xmlns:a16="http://schemas.microsoft.com/office/drawing/2014/main" id="{9A26CB3A-BCA5-4171-BE99-1D6F46911786}"/>
              </a:ext>
            </a:extLst>
          </p:cNvPr>
          <p:cNvSpPr/>
          <p:nvPr userDrawn="1"/>
        </p:nvSpPr>
        <p:spPr>
          <a:xfrm rot="5400000">
            <a:off x="5683037" y="-6804426"/>
            <a:ext cx="947627" cy="1263807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a:extLst>
              <a:ext uri="{FF2B5EF4-FFF2-40B4-BE49-F238E27FC236}">
                <a16:creationId xmlns:a16="http://schemas.microsoft.com/office/drawing/2014/main" id="{54964ABF-EE59-4E45-BC5F-A3665732FD21}"/>
              </a:ext>
            </a:extLst>
          </p:cNvPr>
          <p:cNvSpPr/>
          <p:nvPr userDrawn="1"/>
        </p:nvSpPr>
        <p:spPr>
          <a:xfrm>
            <a:off x="-2001306" y="-416688"/>
            <a:ext cx="1974415" cy="8068538"/>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ext Placeholder 3">
            <a:extLst>
              <a:ext uri="{FF2B5EF4-FFF2-40B4-BE49-F238E27FC236}">
                <a16:creationId xmlns:a16="http://schemas.microsoft.com/office/drawing/2014/main" id="{E4596A93-68B7-48E8-8354-9EAE3F8183B0}"/>
              </a:ext>
            </a:extLst>
          </p:cNvPr>
          <p:cNvSpPr>
            <a:spLocks noGrp="1"/>
          </p:cNvSpPr>
          <p:nvPr>
            <p:ph type="body" sz="quarter" idx="10"/>
          </p:nvPr>
        </p:nvSpPr>
        <p:spPr>
          <a:xfrm>
            <a:off x="2951194" y="1212161"/>
            <a:ext cx="7884086" cy="4090988"/>
          </a:xfrm>
        </p:spPr>
        <p:txBody>
          <a:bodyPr>
            <a:normAutofit/>
          </a:bodyPr>
          <a:lstStyle>
            <a:lvl1pPr>
              <a:defRPr sz="2800"/>
            </a:lvl1pPr>
          </a:lstStyle>
          <a:p>
            <a:pPr lvl="0"/>
            <a:r>
              <a:rPr lang="en-US" dirty="0"/>
              <a:t>Click to edit Master text styles</a:t>
            </a:r>
          </a:p>
        </p:txBody>
      </p:sp>
    </p:spTree>
    <p:extLst>
      <p:ext uri="{BB962C8B-B14F-4D97-AF65-F5344CB8AC3E}">
        <p14:creationId xmlns:p14="http://schemas.microsoft.com/office/powerpoint/2010/main" val="2216919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3"/>
            <a:ext cx="10872000" cy="64209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200" b="1">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Varela Round" pitchFamily="2" charset="-79"/>
                <a:cs typeface="Varela Round"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סרט על פורמט מלא">
    <p:spTree>
      <p:nvGrpSpPr>
        <p:cNvPr id="1" name=""/>
        <p:cNvGrpSpPr/>
        <p:nvPr/>
      </p:nvGrpSpPr>
      <p:grpSpPr>
        <a:xfrm>
          <a:off x="0" y="0"/>
          <a:ext cx="0" cy="0"/>
          <a:chOff x="0" y="0"/>
          <a:chExt cx="0" cy="0"/>
        </a:xfrm>
      </p:grpSpPr>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193675" y="228600"/>
            <a:ext cx="11780838" cy="6470650"/>
          </a:xfrm>
        </p:spPr>
        <p:txBody>
          <a:bodyPr/>
          <a:lstStyle>
            <a:lvl1pPr>
              <a:defRPr>
                <a:latin typeface="Varela Round" panose="00000500000000000000" pitchFamily="2" charset="-79"/>
                <a:cs typeface="Varela Round" panose="00000500000000000000" pitchFamily="2" charset="-79"/>
              </a:defRPr>
            </a:lvl1pPr>
          </a:lstStyle>
          <a:p>
            <a:r>
              <a:rPr lang="he-IL" dirty="0"/>
              <a:t>מיועד לסרטים</a:t>
            </a:r>
          </a:p>
        </p:txBody>
      </p:sp>
    </p:spTree>
    <p:extLst>
      <p:ext uri="{BB962C8B-B14F-4D97-AF65-F5344CB8AC3E}">
        <p14:creationId xmlns:p14="http://schemas.microsoft.com/office/powerpoint/2010/main" val="36877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פריסה מותאמת אישי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7485228-0E29-4D12-A6E9-299A5C766D4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8088C8B4-22B8-402C-8100-ED5EA1F70D17}"/>
              </a:ext>
            </a:extLst>
          </p:cNvPr>
          <p:cNvSpPr>
            <a:spLocks noGrp="1"/>
          </p:cNvSpPr>
          <p:nvPr>
            <p:ph type="dt" sz="half" idx="10"/>
          </p:nvPr>
        </p:nvSpPr>
        <p:spPr/>
        <p:txBody>
          <a:bodyPr/>
          <a:lstStyle/>
          <a:p>
            <a:fld id="{BB6F552B-607E-4869-A917-C44959BDCB12}" type="datetimeFigureOut">
              <a:rPr lang="he-IL" smtClean="0"/>
              <a:pPr/>
              <a:t>כ"ו.אב.תש"ף</a:t>
            </a:fld>
            <a:endParaRPr lang="he-IL"/>
          </a:p>
        </p:txBody>
      </p:sp>
      <p:sp>
        <p:nvSpPr>
          <p:cNvPr id="4" name="מציין מיקום של כותרת תחתונה 3">
            <a:extLst>
              <a:ext uri="{FF2B5EF4-FFF2-40B4-BE49-F238E27FC236}">
                <a16:creationId xmlns:a16="http://schemas.microsoft.com/office/drawing/2014/main" id="{C3864E2F-0B6E-4A5C-BFAA-22472070C587}"/>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5645161E-6299-41F9-9211-72210EFA3ACB}"/>
              </a:ext>
            </a:extLst>
          </p:cNvPr>
          <p:cNvSpPr>
            <a:spLocks noGrp="1"/>
          </p:cNvSpPr>
          <p:nvPr>
            <p:ph type="sldNum" sz="quarter" idx="12"/>
          </p:nvPr>
        </p:nvSpPr>
        <p:spPr/>
        <p:txBody>
          <a:bodyPr/>
          <a:lstStyle/>
          <a:p>
            <a:fld id="{16478A40-4CDB-4A89-A7AB-ED0E5AEAC786}" type="slidenum">
              <a:rPr lang="he-IL" smtClean="0"/>
              <a:pPr/>
              <a:t>‹#›</a:t>
            </a:fld>
            <a:endParaRPr lang="he-IL"/>
          </a:p>
        </p:txBody>
      </p:sp>
    </p:spTree>
    <p:extLst>
      <p:ext uri="{BB962C8B-B14F-4D97-AF65-F5344CB8AC3E}">
        <p14:creationId xmlns:p14="http://schemas.microsoft.com/office/powerpoint/2010/main" val="212009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00" y="1288473"/>
            <a:ext cx="10871177" cy="522444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910298" y="6189198"/>
            <a:ext cx="3068196"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0081039" y="81721"/>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2155406" y="6347803"/>
            <a:ext cx="5558412"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ציין מיקום טקסט 3"/>
          <p:cNvSpPr>
            <a:spLocks noGrp="1"/>
          </p:cNvSpPr>
          <p:nvPr>
            <p:ph type="body" sz="quarter" idx="10" hasCustomPrompt="1"/>
          </p:nvPr>
        </p:nvSpPr>
        <p:spPr>
          <a:xfrm>
            <a:off x="623807" y="192531"/>
            <a:ext cx="10871170"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397592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כ"ו.אב.תש"ף</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53" r:id="rId5"/>
    <p:sldLayoutId id="2147483663" r:id="rId6"/>
    <p:sldLayoutId id="2147483666" r:id="rId7"/>
    <p:sldLayoutId id="2147483667" r:id="rId8"/>
    <p:sldLayoutId id="2147483665" r:id="rId9"/>
    <p:sldLayoutId id="2147483668" r:id="rId10"/>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video" Target="https://www.youtube.com/embed/29VQZAoigZQ"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p:txBody>
          <a:bodyPr>
            <a:normAutofit/>
          </a:bodyPr>
          <a:lstStyle/>
          <a:p>
            <a:r>
              <a:rPr lang="ar-SA" dirty="0">
                <a:cs typeface="+mn-cs"/>
              </a:rPr>
              <a:t>منظومة البثّ القطريّة</a:t>
            </a:r>
            <a:endParaRPr lang="he-IL" dirty="0">
              <a:cs typeface="+mn-cs"/>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143435"/>
            <a:ext cx="11160000" cy="663389"/>
          </a:xfrm>
        </p:spPr>
        <p:txBody>
          <a:bodyPr/>
          <a:lstStyle/>
          <a:p>
            <a:r>
              <a:rPr lang="ar-SA" sz="4000" dirty="0">
                <a:effectLst>
                  <a:outerShdw blurRad="38100" dist="38100" dir="2700000" algn="tl">
                    <a:srgbClr val="000000">
                      <a:alpha val="43137"/>
                    </a:srgbClr>
                  </a:outerShdw>
                </a:effectLst>
                <a:cs typeface="+mn-cs"/>
              </a:rPr>
              <a:t>نصّ أخي إبراهيم</a:t>
            </a:r>
            <a:endParaRPr lang="en-US" sz="4000" dirty="0">
              <a:cs typeface="+mn-cs"/>
            </a:endParaRPr>
          </a:p>
        </p:txBody>
      </p:sp>
      <p:sp>
        <p:nvSpPr>
          <p:cNvPr id="3" name="מציין מיקום תוכן 2"/>
          <p:cNvSpPr>
            <a:spLocks noGrp="1"/>
          </p:cNvSpPr>
          <p:nvPr>
            <p:ph idx="1"/>
          </p:nvPr>
        </p:nvSpPr>
        <p:spPr>
          <a:xfrm>
            <a:off x="286871" y="806824"/>
            <a:ext cx="11519647" cy="5737411"/>
          </a:xfrm>
        </p:spPr>
        <p:txBody>
          <a:bodyPr>
            <a:normAutofit/>
          </a:bodyPr>
          <a:lstStyle/>
          <a:p>
            <a:pPr marL="0" indent="0" algn="just">
              <a:buNone/>
            </a:pPr>
            <a:r>
              <a:rPr lang="ar-SA" sz="2000" b="1" dirty="0">
                <a:cs typeface="+mn-cs"/>
              </a:rPr>
              <a:t>6. أصبحت خِدمَتُهُ وَتهيئةُ شؤونِهِ هدفَ حياتي ومصدرَ سعادَتي المفقودة. أُرتِّبُ غرفَتهُ، أمسحُ الغبارَ عنْ رفوفِ كتبهِ وعنْ طاولتهِ، أُهيِّئُ لهُ كلَّ صباحٍ الماءَ الساخنَ لِحلاقةِ ذَقنهِ وأُحضرُهُ إليهِ. في تلكَ الأيّامِ لم تكنْ شبكةُ أنابيبِ المياهِ موزّعةً على طوابقِ الدارِ العُليا بعدُ، فكنتُ أنقلُ الماءَ مساءَ كلَّ يومٍ وأملأُ المَغسلَةَ التي كانت تقومُ في إحدى زوايا الغُرفةِ قربَ البابِ. كما كانَ عليَّ تحضيرُ المائدةِ لهُ في أوقاتِ وَجَباتهِ كُلِّها. بكُلِّ هذا وسواهُ أَلزَمتُ نفسي، وكانَ يُسعدني أنَّهُ اختصَّني دونَ باقي أَخواتي بِالقيامِ بِخدمتهِ وَتحضيرِ شؤونهِ.</a:t>
            </a:r>
          </a:p>
          <a:p>
            <a:pPr marL="0" indent="0" algn="just">
              <a:buNone/>
            </a:pPr>
            <a:r>
              <a:rPr lang="ar-SA" sz="2000" b="1" dirty="0">
                <a:cs typeface="+mn-cs"/>
              </a:rPr>
              <a:t>7. وتشبّثَ قلبي بإبراهيمَ تشبّثَ الغريقِ بمركَبِ الإنقاذِ!</a:t>
            </a:r>
          </a:p>
          <a:p>
            <a:pPr marL="0" indent="0" algn="just">
              <a:buNone/>
            </a:pPr>
            <a:r>
              <a:rPr lang="ar-SA" sz="2000" b="1" dirty="0">
                <a:cs typeface="+mn-cs"/>
              </a:rPr>
              <a:t>8. على غيرِ عادةِ رجالِ الأسرةِ، كان يجلسُ معنا- نحنُ: أمَّهُ وَشقيقاتِهِ- يبادلُنا الحديثَ، ويحكي لنا عمّا جرى ويجري من شؤونهِ الخاصّةِ وبعضِ الشؤونِ العامّةِ، كما كانَ يروي لنا الطرائفَ الأدبيّةَ والتاريخيّةَ ممّا يُطالعُه في كتابِ "الأغاني" لأبي الفرج الأصبهاني أوِ العقدِ الفريدِ أوْ كتابِ الحيوانِ للجاحظ، وكانَ بالنسبةِ لنا ينبوعَ حبٍّ وحنانٍ، يُغدقُ علينا من عطائهِ، ويمنحنا الكثيرَ من وقتهِ ومساعدتهِ إذا لزمتِ المساعدةُ.  </a:t>
            </a:r>
            <a:endParaRPr lang="en-US" sz="2000" b="1" dirty="0">
              <a:cs typeface="+mn-cs"/>
            </a:endParaRPr>
          </a:p>
        </p:txBody>
      </p:sp>
    </p:spTree>
    <p:extLst>
      <p:ext uri="{BB962C8B-B14F-4D97-AF65-F5344CB8AC3E}">
        <p14:creationId xmlns:p14="http://schemas.microsoft.com/office/powerpoint/2010/main" val="2275449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sz="4000" dirty="0">
                <a:effectLst>
                  <a:outerShdw blurRad="38100" dist="38100" dir="2700000" algn="tl">
                    <a:srgbClr val="000000">
                      <a:alpha val="43137"/>
                    </a:srgbClr>
                  </a:outerShdw>
                </a:effectLst>
                <a:cs typeface="+mn-cs"/>
              </a:rPr>
              <a:t>نصّ أخي إبراهيم</a:t>
            </a:r>
            <a:endParaRPr lang="en-US" sz="4000" dirty="0">
              <a:cs typeface="+mn-cs"/>
            </a:endParaRPr>
          </a:p>
        </p:txBody>
      </p:sp>
      <p:sp>
        <p:nvSpPr>
          <p:cNvPr id="3" name="מציין מיקום תוכן 2"/>
          <p:cNvSpPr>
            <a:spLocks noGrp="1"/>
          </p:cNvSpPr>
          <p:nvPr>
            <p:ph idx="1"/>
          </p:nvPr>
        </p:nvSpPr>
        <p:spPr>
          <a:xfrm>
            <a:off x="125505" y="933094"/>
            <a:ext cx="11618259" cy="5548388"/>
          </a:xfrm>
        </p:spPr>
        <p:txBody>
          <a:bodyPr>
            <a:normAutofit/>
          </a:bodyPr>
          <a:lstStyle/>
          <a:p>
            <a:pPr marL="0" indent="0" algn="just">
              <a:buNone/>
            </a:pPr>
            <a:r>
              <a:rPr lang="ar-SA" sz="2000" b="1" dirty="0">
                <a:cs typeface="+mn-cs"/>
              </a:rPr>
              <a:t>9. كنتُ أخافُ عليهِ منَ الأذى والمرضِ، وأصبحَ همِّي تنظيفَ الأرضِ والتقاطَ ما يُلقي بهِ أطفالُ الدارِ من بذورِ البرتقالِ أوْ قُشورِهِ خوفًا من أنْ يَطأَها إبراهيمُ فتزلَقَ قَدَمُهُ ويسقُطَ فَيُصيبَهُ الأذى. أصبحَ هوَ وحدَهُ الهواءَ الذي تتنفَّسُهُ رِئَتايَ، هواءَ الصحَّةِ والعافيةِ النفسيّةِ، فقدْ كانَ حُبُّهُ لي واهتمامُهُ الخاصُّ بي يُضفِيانِ عليَّ شُعورًا إنسانيًّا بِالرِضى.</a:t>
            </a:r>
          </a:p>
          <a:p>
            <a:pPr marL="0" indent="0" algn="just">
              <a:buNone/>
            </a:pPr>
            <a:r>
              <a:rPr lang="ar-SA" sz="2000" b="1" dirty="0">
                <a:cs typeface="+mn-cs"/>
              </a:rPr>
              <a:t>10. يقولُ المتفائلونَ إنَّ النَفسَ كَالنورِ لا يُمكنُ إفسادُها، ولكنّي أعتقدُ أنَّ الإنسانَ إذا استهلَكَهُ الهوانُ انقلبَ إلى مَخلوقٍ مليءٍ بالانحرافاتِ، إلّا إذا وَجدَ إنسانًا يُحبُّهُ وَيُدثِّرُهُ بِالحنانِ، فالحنانُ عنصرٌ أساسيٌّ في الجوِّ الذي يتمُّ فيهِ النموُّ، سواءٌ في البيتِ أمْ في المدرسةِ، ولا يمكنُ أن تتوفَّرَ الصحَّةُ النفسيّةُ السليمةُ بدونِ الحنانِ. لقد كانَ إبراهيمُ المَصَحَّ النفسيَّ الذي أنقَذَني منَ الانهياراتِ الداخليّةِ.</a:t>
            </a:r>
          </a:p>
        </p:txBody>
      </p:sp>
    </p:spTree>
    <p:extLst>
      <p:ext uri="{BB962C8B-B14F-4D97-AF65-F5344CB8AC3E}">
        <p14:creationId xmlns:p14="http://schemas.microsoft.com/office/powerpoint/2010/main" val="3449173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982663"/>
          </a:xfrm>
        </p:spPr>
        <p:txBody>
          <a:bodyPr/>
          <a:lstStyle/>
          <a:p>
            <a:r>
              <a:rPr lang="ar-SA" dirty="0">
                <a:effectLst>
                  <a:outerShdw blurRad="38100" dist="38100" dir="2700000" algn="tl">
                    <a:srgbClr val="000000">
                      <a:alpha val="43137"/>
                    </a:srgbClr>
                  </a:outerShdw>
                </a:effectLst>
                <a:cs typeface="+mn-cs"/>
              </a:rPr>
              <a:t>نصّ أخي إبراهيم</a:t>
            </a:r>
            <a:endParaRPr lang="en-US" dirty="0">
              <a:cs typeface="+mn-cs"/>
            </a:endParaRPr>
          </a:p>
        </p:txBody>
      </p:sp>
      <p:sp>
        <p:nvSpPr>
          <p:cNvPr id="3" name="מציין מיקום תוכן 2"/>
          <p:cNvSpPr>
            <a:spLocks noGrp="1"/>
          </p:cNvSpPr>
          <p:nvPr>
            <p:ph idx="1"/>
          </p:nvPr>
        </p:nvSpPr>
        <p:spPr>
          <a:xfrm>
            <a:off x="242047" y="1195757"/>
            <a:ext cx="11433159" cy="5267796"/>
          </a:xfrm>
        </p:spPr>
        <p:txBody>
          <a:bodyPr>
            <a:noAutofit/>
          </a:bodyPr>
          <a:lstStyle/>
          <a:p>
            <a:pPr marL="0" indent="0" algn="just">
              <a:buNone/>
            </a:pPr>
            <a:r>
              <a:rPr lang="ar-SA" sz="2000" b="1" dirty="0">
                <a:cs typeface="+mn-cs"/>
              </a:rPr>
              <a:t>11. إنَّ الطبيعةَ ضِدُّ الفراغِ دائِمًا، وهيَ ترفُضُهُ ولا تتعايشُ معَهُ، لا بدَّ للنفسِ منَ الامتلاءِ بشيءٍ ما، بالحبِّ وَالخيرِ أو بالبغضِ والشرِّ، بالنوازعِ البنّاءَةِ، أوْ بالنوازعِ التدميريّةِ التي تتحوّلُ في النهايةِ وتنقلبُ لتدميرِ الذاتِ إذا لمْ تجدْ ما تُدمِّرُهُ خارِجَ الذاتِ.</a:t>
            </a:r>
          </a:p>
          <a:p>
            <a:pPr marL="0" indent="0" algn="just">
              <a:buNone/>
            </a:pPr>
            <a:r>
              <a:rPr lang="ar-SA" sz="2000" b="1" dirty="0">
                <a:cs typeface="+mn-cs"/>
              </a:rPr>
              <a:t>12. تقولُ كتبُ الأديانِ إنَّ البئرَ التي ألقى فيها أبناءُ يعقوبَ أخاهُمْ يوسُفَ كانتْ فارغةً منَ الماءِ، ولكنْ إذا كانت تلك البئرُ قدْ فَرغَت منَ الماءِ فهلْ يعني هذا أنَّها فَرغَتْ من كلِّ شيءٍ؟ ألا يُمكنُ أن تكونَ هناكَ زواحفُ سامَّةٌ تقبعُ في زواياها، أو تنتقلُ على جدرانِ البئرِ هنا وهناكَ؟ </a:t>
            </a:r>
          </a:p>
          <a:p>
            <a:pPr marL="0" indent="0" algn="just">
              <a:buNone/>
            </a:pPr>
            <a:r>
              <a:rPr lang="ar-SA" sz="2000" b="1" dirty="0">
                <a:cs typeface="+mn-cs"/>
              </a:rPr>
              <a:t>في تلكَ الفترةِ القاسيةِ من سِنِيِّ مُراهَقَتي، كانتْ يَدُ إبراهيمَ هيَ حبلَ السلامةِ الذي تدلّى وانتَشَلَني من بئرِ نفسيَ الموحِشَةِ المُكتَنَفَةِ بِالظَلامِ.</a:t>
            </a:r>
            <a:endParaRPr lang="en-US" sz="2000" b="1" dirty="0">
              <a:cs typeface="+mn-cs"/>
            </a:endParaRPr>
          </a:p>
        </p:txBody>
      </p:sp>
    </p:spTree>
    <p:extLst>
      <p:ext uri="{BB962C8B-B14F-4D97-AF65-F5344CB8AC3E}">
        <p14:creationId xmlns:p14="http://schemas.microsoft.com/office/powerpoint/2010/main" val="1471160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539941"/>
          </a:xfrm>
        </p:spPr>
        <p:txBody>
          <a:bodyPr/>
          <a:lstStyle/>
          <a:p>
            <a:r>
              <a:rPr lang="ar-SA" sz="3600" dirty="0">
                <a:cs typeface="+mn-cs"/>
              </a:rPr>
              <a:t>قراءةٌ عامّةٌ في نصّ أخي إبراهيم- فدوى طوقان</a:t>
            </a:r>
            <a:endParaRPr lang="en-US" sz="3600" dirty="0">
              <a:cs typeface="+mn-cs"/>
            </a:endParaRPr>
          </a:p>
        </p:txBody>
      </p:sp>
      <p:sp>
        <p:nvSpPr>
          <p:cNvPr id="3" name="מציין מיקום תוכן 2"/>
          <p:cNvSpPr>
            <a:spLocks noGrp="1"/>
          </p:cNvSpPr>
          <p:nvPr>
            <p:ph idx="1"/>
          </p:nvPr>
        </p:nvSpPr>
        <p:spPr>
          <a:xfrm>
            <a:off x="-2650565" y="1012015"/>
            <a:ext cx="11519647" cy="5853953"/>
          </a:xfrm>
        </p:spPr>
        <p:txBody>
          <a:bodyPr>
            <a:noAutofit/>
          </a:bodyPr>
          <a:lstStyle/>
          <a:p>
            <a:pPr marL="0" indent="0" algn="just" fontAlgn="base">
              <a:buNone/>
            </a:pPr>
            <a:r>
              <a:rPr lang="ar-SA" sz="1600" b="1" dirty="0">
                <a:effectLst>
                  <a:outerShdw blurRad="38100" dist="38100" dir="2700000" algn="tl">
                    <a:srgbClr val="000000">
                      <a:alpha val="43137"/>
                    </a:srgbClr>
                  </a:outerShdw>
                </a:effectLst>
                <a:cs typeface="+mn-cs"/>
              </a:rPr>
              <a:t>يتكوّن نصّ "أخي إبراهيم" لفدوى طوقان من المحاور الآتية:</a:t>
            </a:r>
          </a:p>
          <a:p>
            <a:pPr algn="just" fontAlgn="base">
              <a:buAutoNum type="arabicPeriod"/>
            </a:pPr>
            <a:r>
              <a:rPr lang="ar-SA" sz="1600" b="1" dirty="0">
                <a:effectLst>
                  <a:outerShdw blurRad="38100" dist="38100" dir="2700000" algn="tl">
                    <a:srgbClr val="000000">
                      <a:alpha val="43137"/>
                    </a:srgbClr>
                  </a:outerShdw>
                </a:effectLst>
                <a:cs typeface="+mn-cs"/>
              </a:rPr>
              <a:t>عودة إبراهيمَ من لبنان وعمله مدرّسًا في نابلس، وأسباب كونه أحبَّ الناسِ عندها.</a:t>
            </a:r>
          </a:p>
          <a:p>
            <a:pPr algn="just" fontAlgn="base">
              <a:buAutoNum type="arabicPeriod"/>
            </a:pPr>
            <a:r>
              <a:rPr lang="ar-SA" sz="1600" b="1" dirty="0">
                <a:effectLst>
                  <a:outerShdw blurRad="38100" dist="38100" dir="2700000" algn="tl">
                    <a:srgbClr val="000000">
                      <a:alpha val="43137"/>
                    </a:srgbClr>
                  </a:outerShdw>
                </a:effectLst>
                <a:cs typeface="+mn-cs"/>
              </a:rPr>
              <a:t>هديّة إبراهيم الأولى ومنزلتها في حياة فدوى وتعلّقها بأخيها.</a:t>
            </a:r>
          </a:p>
          <a:p>
            <a:pPr algn="just" fontAlgn="base">
              <a:buAutoNum type="arabicPeriod"/>
            </a:pPr>
            <a:r>
              <a:rPr lang="ar-SA" sz="1600" b="1" dirty="0">
                <a:effectLst>
                  <a:outerShdw blurRad="38100" dist="38100" dir="2700000" algn="tl">
                    <a:srgbClr val="000000">
                      <a:alpha val="43137"/>
                    </a:srgbClr>
                  </a:outerShdw>
                </a:effectLst>
                <a:cs typeface="+mn-cs"/>
              </a:rPr>
              <a:t>وصفِ مشوارٍ في سفحِ عيبالَ معَ إبراهيمَ.</a:t>
            </a:r>
          </a:p>
          <a:p>
            <a:pPr algn="just" fontAlgn="base">
              <a:buAutoNum type="arabicPeriod"/>
            </a:pPr>
            <a:r>
              <a:rPr lang="ar-SA" sz="1600" b="1" dirty="0">
                <a:effectLst>
                  <a:outerShdw blurRad="38100" dist="38100" dir="2700000" algn="tl">
                    <a:srgbClr val="000000">
                      <a:alpha val="43137"/>
                    </a:srgbClr>
                  </a:outerShdw>
                </a:effectLst>
                <a:cs typeface="+mn-cs"/>
              </a:rPr>
              <a:t>كونِ إبراهيمَ مُحرِّرًا لفدوى منَ الخوفِ.</a:t>
            </a:r>
          </a:p>
          <a:p>
            <a:pPr algn="just" fontAlgn="base">
              <a:buAutoNum type="arabicPeriod"/>
            </a:pPr>
            <a:r>
              <a:rPr lang="ar-SA" sz="1600" b="1" dirty="0">
                <a:effectLst>
                  <a:outerShdw blurRad="38100" dist="38100" dir="2700000" algn="tl">
                    <a:srgbClr val="000000">
                      <a:alpha val="43137"/>
                    </a:srgbClr>
                  </a:outerShdw>
                </a:effectLst>
                <a:cs typeface="+mn-cs"/>
              </a:rPr>
              <a:t>وجودِ إبراهيمَ في نابلس هوَ عمادُ حياتِها.</a:t>
            </a:r>
          </a:p>
          <a:p>
            <a:pPr algn="just" fontAlgn="base">
              <a:buAutoNum type="arabicPeriod"/>
            </a:pPr>
            <a:r>
              <a:rPr lang="ar-SA" sz="1600" b="1" dirty="0">
                <a:effectLst>
                  <a:outerShdw blurRad="38100" dist="38100" dir="2700000" algn="tl">
                    <a:srgbClr val="000000">
                      <a:alpha val="43137"/>
                    </a:srgbClr>
                  </a:outerShdw>
                </a:effectLst>
                <a:cs typeface="+mn-cs"/>
              </a:rPr>
              <a:t>خدماتِ فدوى لأخيها في المنزلِ وسعادتِها بذلكَ.</a:t>
            </a:r>
          </a:p>
          <a:p>
            <a:pPr algn="just" fontAlgn="base">
              <a:buAutoNum type="arabicPeriod"/>
            </a:pPr>
            <a:r>
              <a:rPr lang="ar-SA" sz="1600" b="1" dirty="0">
                <a:effectLst>
                  <a:outerShdw blurRad="38100" dist="38100" dir="2700000" algn="tl">
                    <a:srgbClr val="000000">
                      <a:alpha val="43137"/>
                    </a:srgbClr>
                  </a:outerShdw>
                </a:effectLst>
                <a:cs typeface="+mn-cs"/>
              </a:rPr>
              <a:t>شدّةِ تعلّقِ فدوى بأخيها إبراهيمَ.</a:t>
            </a:r>
          </a:p>
          <a:p>
            <a:pPr algn="just" fontAlgn="base">
              <a:buAutoNum type="arabicPeriod"/>
            </a:pPr>
            <a:r>
              <a:rPr lang="ar-SA" sz="1600" b="1" dirty="0">
                <a:effectLst>
                  <a:outerShdw blurRad="38100" dist="38100" dir="2700000" algn="tl">
                    <a:srgbClr val="000000">
                      <a:alpha val="43137"/>
                    </a:srgbClr>
                  </a:outerShdw>
                </a:effectLst>
                <a:cs typeface="+mn-cs"/>
              </a:rPr>
              <a:t> اختلافِهِ عن سائرِ رجالِ العائلةِ ومشاركتِهِ إيّاهنَّ في كثيرٍ من النشاطاتِ الإثرائيّة.</a:t>
            </a:r>
          </a:p>
          <a:p>
            <a:pPr algn="just" fontAlgn="base">
              <a:buAutoNum type="arabicPeriod"/>
            </a:pPr>
            <a:r>
              <a:rPr lang="ar-SA" sz="1600" b="1" dirty="0">
                <a:effectLst>
                  <a:outerShdw blurRad="38100" dist="38100" dir="2700000" algn="tl">
                    <a:srgbClr val="000000">
                      <a:alpha val="43137"/>
                    </a:srgbClr>
                  </a:outerShdw>
                </a:effectLst>
                <a:cs typeface="+mn-cs"/>
              </a:rPr>
              <a:t>حرصِها على سلامتهِ لشدّةِ رضاها وحبِّها لهُ.</a:t>
            </a:r>
          </a:p>
          <a:p>
            <a:pPr algn="just" fontAlgn="base">
              <a:buAutoNum type="arabicPeriod"/>
            </a:pPr>
            <a:r>
              <a:rPr lang="ar-SA" sz="1600" b="1" dirty="0">
                <a:effectLst>
                  <a:outerShdw blurRad="38100" dist="38100" dir="2700000" algn="tl">
                    <a:srgbClr val="000000">
                      <a:alpha val="43137"/>
                    </a:srgbClr>
                  </a:outerShdw>
                </a:effectLst>
                <a:cs typeface="+mn-cs"/>
              </a:rPr>
              <a:t>أهمّيّةِ الحنانِ في النفسِ البشريّة وكونِ إبراهيمَ حنونًا.</a:t>
            </a:r>
          </a:p>
          <a:p>
            <a:pPr algn="just" fontAlgn="base">
              <a:buAutoNum type="arabicPeriod"/>
            </a:pPr>
            <a:r>
              <a:rPr lang="ar-SA" sz="1600" b="1" dirty="0">
                <a:effectLst>
                  <a:outerShdw blurRad="38100" dist="38100" dir="2700000" algn="tl">
                    <a:srgbClr val="000000">
                      <a:alpha val="43137"/>
                    </a:srgbClr>
                  </a:outerShdw>
                </a:effectLst>
                <a:cs typeface="+mn-cs"/>
              </a:rPr>
              <a:t>حتميّةِ امتلاءِ النفسِ البشريّةِ بمشاعرَ سلبيّةٍ أو إيجابيّةٍ.</a:t>
            </a:r>
          </a:p>
          <a:p>
            <a:pPr algn="just" fontAlgn="base">
              <a:buAutoNum type="arabicPeriod"/>
            </a:pPr>
            <a:r>
              <a:rPr lang="ar-SA" sz="1600" b="1" dirty="0">
                <a:effectLst>
                  <a:outerShdw blurRad="38100" dist="38100" dir="2700000" algn="tl">
                    <a:srgbClr val="000000">
                      <a:alpha val="43137"/>
                    </a:srgbClr>
                  </a:outerShdw>
                </a:effectLst>
                <a:cs typeface="+mn-cs"/>
              </a:rPr>
              <a:t>تشبيهِ </a:t>
            </a:r>
            <a:r>
              <a:rPr lang="ar-SA" sz="1600" b="1" dirty="0">
                <a:solidFill>
                  <a:srgbClr val="FF0000"/>
                </a:solidFill>
                <a:effectLst>
                  <a:outerShdw blurRad="38100" dist="38100" dir="2700000" algn="tl">
                    <a:srgbClr val="000000">
                      <a:alpha val="43137"/>
                    </a:srgbClr>
                  </a:outerShdw>
                </a:effectLst>
                <a:cs typeface="+mn-cs"/>
              </a:rPr>
              <a:t>إبراهيمَ بحبلٍ أنقذَ فدوى من الضياعِ.</a:t>
            </a:r>
          </a:p>
          <a:p>
            <a:pPr algn="just" fontAlgn="base">
              <a:buAutoNum type="arabicPeriod"/>
            </a:pPr>
            <a:endParaRPr lang="ar-SA" sz="1600" b="1" dirty="0">
              <a:effectLst>
                <a:outerShdw blurRad="38100" dist="38100" dir="2700000" algn="tl">
                  <a:srgbClr val="000000">
                    <a:alpha val="43137"/>
                  </a:srgbClr>
                </a:outerShdw>
              </a:effectLst>
              <a:cs typeface="+mn-cs"/>
            </a:endParaRPr>
          </a:p>
        </p:txBody>
      </p:sp>
    </p:spTree>
    <p:extLst>
      <p:ext uri="{BB962C8B-B14F-4D97-AF65-F5344CB8AC3E}">
        <p14:creationId xmlns:p14="http://schemas.microsoft.com/office/powerpoint/2010/main" val="2574528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ctr"/>
            <a:r>
              <a:rPr lang="ar-SA" sz="4000" b="1" dirty="0">
                <a:effectLst>
                  <a:outerShdw blurRad="38100" dist="38100" dir="2700000" algn="tl">
                    <a:srgbClr val="000000">
                      <a:alpha val="43137"/>
                    </a:srgbClr>
                  </a:outerShdw>
                </a:effectLst>
                <a:latin typeface="Sakkal Majalla" panose="02000000000000000000" pitchFamily="2" charset="-78"/>
                <a:ea typeface="Verdana" panose="020B0604030504040204" pitchFamily="34" charset="0"/>
                <a:cs typeface="+mn-cs"/>
              </a:rPr>
              <a:t>الاستنتاج في نصّ: أخي إبراهيم</a:t>
            </a:r>
            <a:endParaRPr lang="en-US" sz="4000" b="1" dirty="0">
              <a:effectLst>
                <a:outerShdw blurRad="38100" dist="38100" dir="2700000" algn="tl">
                  <a:srgbClr val="000000">
                    <a:alpha val="43137"/>
                  </a:srgbClr>
                </a:outerShdw>
              </a:effectLst>
              <a:latin typeface="Sakkal Majalla" panose="02000000000000000000" pitchFamily="2" charset="-78"/>
              <a:ea typeface="Verdana" panose="020B0604030504040204" pitchFamily="34" charset="0"/>
              <a:cs typeface="+mn-cs"/>
            </a:endParaRPr>
          </a:p>
        </p:txBody>
      </p:sp>
      <p:sp>
        <p:nvSpPr>
          <p:cNvPr id="3" name="מציין מיקום תוכן 2"/>
          <p:cNvSpPr>
            <a:spLocks noGrp="1"/>
          </p:cNvSpPr>
          <p:nvPr>
            <p:ph idx="1"/>
          </p:nvPr>
        </p:nvSpPr>
        <p:spPr>
          <a:xfrm>
            <a:off x="515206" y="933094"/>
            <a:ext cx="11160000" cy="4680000"/>
          </a:xfrm>
        </p:spPr>
        <p:txBody>
          <a:bodyPr>
            <a:noAutofit/>
          </a:bodyPr>
          <a:lstStyle/>
          <a:p>
            <a:pPr marL="0" indent="0" algn="just">
              <a:lnSpc>
                <a:spcPct val="150000"/>
              </a:lnSpc>
              <a:buNone/>
            </a:pPr>
            <a:r>
              <a:rPr lang="ar-SA" sz="2000" b="1" dirty="0">
                <a:latin typeface="Sakkal Majalla" panose="02000000000000000000" pitchFamily="2" charset="-78"/>
              </a:rPr>
              <a:t>أسئلةٌ تعتمد مهارة الاستنتاج:</a:t>
            </a:r>
          </a:p>
          <a:p>
            <a:pPr marL="0" indent="0" algn="just">
              <a:lnSpc>
                <a:spcPct val="150000"/>
              </a:lnSpc>
              <a:buNone/>
            </a:pPr>
            <a:r>
              <a:rPr lang="ar-SA" sz="2000" b="1" dirty="0">
                <a:latin typeface="Sakkal Majalla" panose="02000000000000000000" pitchFamily="2" charset="-78"/>
              </a:rPr>
              <a:t> 1. ما الذي فعلهُ إبراهيم طوقان في بيروت؟ (دراسته الجامعيّة)</a:t>
            </a:r>
          </a:p>
          <a:p>
            <a:pPr marL="0" indent="0" algn="just">
              <a:lnSpc>
                <a:spcPct val="150000"/>
              </a:lnSpc>
              <a:buNone/>
            </a:pPr>
            <a:r>
              <a:rPr lang="ar-SA" sz="2000" b="1" dirty="0">
                <a:latin typeface="Sakkal Majalla" panose="02000000000000000000" pitchFamily="2" charset="-78"/>
              </a:rPr>
              <a:t>3. ما الذي جعل الهديّةَ المذكورةَ في الفقرة الثانية هامّةً لذلك الحدّ المذكور؟ (مردُّ ذلك كونها الأولى التي تتلقّاها في طفولتها، وكونها من القدس وقد دلّت على اهتمام أخيها الخاصِّ بها)</a:t>
            </a:r>
          </a:p>
          <a:p>
            <a:pPr marL="0" indent="0" algn="just">
              <a:lnSpc>
                <a:spcPct val="150000"/>
              </a:lnSpc>
              <a:buNone/>
            </a:pPr>
            <a:r>
              <a:rPr lang="ar-SA" sz="2000" b="1" dirty="0">
                <a:latin typeface="Sakkal Majalla" panose="02000000000000000000" pitchFamily="2" charset="-78"/>
              </a:rPr>
              <a:t>4. كيفَ كان إبراهيمُ يُسعدُ أختهُ فدوى حسب الفقرة الثالثة؟ وضّح. (بإطلاقِ حرّيتها مع مراقبتها)</a:t>
            </a:r>
          </a:p>
          <a:p>
            <a:pPr marL="0" indent="0" algn="just">
              <a:lnSpc>
                <a:spcPct val="150000"/>
              </a:lnSpc>
              <a:buNone/>
            </a:pPr>
            <a:r>
              <a:rPr lang="ar-SA" sz="2000" b="1" dirty="0">
                <a:latin typeface="Sakkal Majalla" panose="02000000000000000000" pitchFamily="2" charset="-78"/>
              </a:rPr>
              <a:t>4. ما الذي نستنتجهُ من الفقرة الخامسة؟ (إقامة إبراهيم في نابلس هي عامل محوريٌّ في حياة فدوى)</a:t>
            </a:r>
          </a:p>
          <a:p>
            <a:pPr marL="0" indent="0" algn="just">
              <a:lnSpc>
                <a:spcPct val="150000"/>
              </a:lnSpc>
              <a:buNone/>
            </a:pPr>
            <a:r>
              <a:rPr lang="ar-SA" sz="2000" b="1" dirty="0">
                <a:latin typeface="Sakkal Majalla" panose="02000000000000000000" pitchFamily="2" charset="-78"/>
              </a:rPr>
              <a:t>5. بيّن العلاقة بين الفقرة 11 وبين الفكرة المركزيّة للنصّ؟ (ضرورة امتلاء النفس بمشاعر سلبيّة أو إيجابيّة وهي ترتبط مع فكرة النصّ القائمة على امتلاء نفس الكاتبة بالحنان والحبّ والسعادة بسبب أخيها)</a:t>
            </a:r>
          </a:p>
        </p:txBody>
      </p:sp>
    </p:spTree>
    <p:extLst>
      <p:ext uri="{BB962C8B-B14F-4D97-AF65-F5344CB8AC3E}">
        <p14:creationId xmlns:p14="http://schemas.microsoft.com/office/powerpoint/2010/main" val="226814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593730"/>
          </a:xfrm>
        </p:spPr>
        <p:txBody>
          <a:bodyPr/>
          <a:lstStyle/>
          <a:p>
            <a:r>
              <a:rPr lang="ar-SA" sz="4000" dirty="0">
                <a:cs typeface="+mn-cs"/>
              </a:rPr>
              <a:t>أسئلةٌ تعتمد مهارة الاستنتاج</a:t>
            </a:r>
            <a:endParaRPr lang="en-US" sz="4000" dirty="0">
              <a:cs typeface="+mn-cs"/>
            </a:endParaRPr>
          </a:p>
        </p:txBody>
      </p:sp>
      <p:sp>
        <p:nvSpPr>
          <p:cNvPr id="3" name="מציין מיקום תוכן 2"/>
          <p:cNvSpPr>
            <a:spLocks noGrp="1"/>
          </p:cNvSpPr>
          <p:nvPr>
            <p:ph idx="1"/>
          </p:nvPr>
        </p:nvSpPr>
        <p:spPr>
          <a:xfrm>
            <a:off x="515206" y="986118"/>
            <a:ext cx="11160000" cy="5871882"/>
          </a:xfrm>
        </p:spPr>
        <p:txBody>
          <a:bodyPr>
            <a:noAutofit/>
          </a:bodyPr>
          <a:lstStyle/>
          <a:p>
            <a:pPr marL="457200" indent="-457200" algn="just">
              <a:buAutoNum type="arabicPeriod"/>
            </a:pPr>
            <a:r>
              <a:rPr lang="ar-SA" sz="1600" b="1" dirty="0">
                <a:solidFill>
                  <a:schemeClr val="tx2"/>
                </a:solidFill>
                <a:cs typeface="+mn-cs"/>
              </a:rPr>
              <a:t>ما الذي نفهمُهُ عن دورِ أخي الكاتبة فدوى من خلالِ القول: "</a:t>
            </a:r>
            <a:r>
              <a:rPr lang="ar-SA" sz="1600" b="1" dirty="0">
                <a:cs typeface="+mn-cs"/>
              </a:rPr>
              <a:t>مع وجهِ إبراهيمَ أشرقَ وجهُ اللهِ في حَياتي</a:t>
            </a:r>
            <a:r>
              <a:rPr lang="ar-SA" sz="1600" dirty="0">
                <a:solidFill>
                  <a:schemeClr val="tx2"/>
                </a:solidFill>
                <a:cs typeface="+mn-cs"/>
              </a:rPr>
              <a:t>"</a:t>
            </a:r>
            <a:r>
              <a:rPr lang="ar-AE" sz="1600" b="1" dirty="0">
                <a:cs typeface="+mn-cs"/>
              </a:rPr>
              <a:t>؟</a:t>
            </a:r>
            <a:endParaRPr lang="ar-SA" sz="1600" b="1" dirty="0">
              <a:cs typeface="+mn-cs"/>
            </a:endParaRPr>
          </a:p>
          <a:p>
            <a:pPr marL="457200" indent="-457200" algn="just">
              <a:buAutoNum type="arabicPeriod"/>
            </a:pPr>
            <a:r>
              <a:rPr lang="ar-SA" sz="1600" b="1" dirty="0">
                <a:cs typeface="+mn-cs"/>
              </a:rPr>
              <a:t>كيفَ تفسّرُ فدوى تكوّنَ عاطفتها ومحبّتها لأخيها؟ وضّح.</a:t>
            </a:r>
          </a:p>
          <a:p>
            <a:pPr marL="457200" indent="-457200" algn="just">
              <a:buAutoNum type="arabicPeriod"/>
            </a:pPr>
            <a:r>
              <a:rPr lang="ar-SA" sz="1600" b="1" dirty="0">
                <a:cs typeface="+mn-cs"/>
              </a:rPr>
              <a:t>ما الذي نفهمُهُ عن علاقة فدوى بعمِّها من خلال الفقرة الأولى؟ وضّح.</a:t>
            </a:r>
          </a:p>
          <a:p>
            <a:pPr marL="457200" indent="-457200" algn="just">
              <a:buAutoNum type="arabicPeriod"/>
            </a:pPr>
            <a:r>
              <a:rPr lang="ar-SA" sz="1600" b="1" dirty="0">
                <a:cs typeface="+mn-cs"/>
              </a:rPr>
              <a:t>ما هي مميّزات منطقة </a:t>
            </a:r>
            <a:r>
              <a:rPr lang="ar-SA" sz="1600" b="1" dirty="0">
                <a:solidFill>
                  <a:schemeClr val="tx2"/>
                </a:solidFill>
                <a:cs typeface="+mn-cs"/>
              </a:rPr>
              <a:t>الجانبِ الغربيِّ من سفحِ جبلِ عيبالَ حسب النصّ</a:t>
            </a:r>
            <a:r>
              <a:rPr lang="ar-SA" sz="1600" b="1" dirty="0">
                <a:cs typeface="+mn-cs"/>
              </a:rPr>
              <a:t>؟</a:t>
            </a:r>
          </a:p>
          <a:p>
            <a:pPr marL="457200" indent="-457200" algn="just">
              <a:buAutoNum type="arabicPeriod"/>
            </a:pPr>
            <a:r>
              <a:rPr lang="ar-SA" sz="1600" b="1" dirty="0">
                <a:cs typeface="+mn-cs"/>
              </a:rPr>
              <a:t>ما الذي يُميّزُ إبراهيم حسب ما ورد في الفقرة الرابعة؟ وضّح.</a:t>
            </a:r>
          </a:p>
          <a:p>
            <a:pPr marL="457200" indent="-457200" algn="just">
              <a:buAutoNum type="arabicPeriod"/>
            </a:pPr>
            <a:r>
              <a:rPr lang="ar-SA" sz="1600" b="1" dirty="0">
                <a:latin typeface="Sakkal Majalla" panose="02000000000000000000" pitchFamily="2" charset="-78"/>
                <a:cs typeface="+mn-cs"/>
              </a:rPr>
              <a:t>اكتب الفكرة المركزيّة للنصّ في أسطرٍ </a:t>
            </a:r>
            <a:r>
              <a:rPr lang="ar-SA" sz="1600" b="1" u="sng" dirty="0">
                <a:latin typeface="Sakkal Majalla" panose="02000000000000000000" pitchFamily="2" charset="-78"/>
                <a:cs typeface="+mn-cs"/>
              </a:rPr>
              <a:t>أربعة</a:t>
            </a:r>
            <a:r>
              <a:rPr lang="ar-SA" sz="1600" b="1" dirty="0">
                <a:latin typeface="Sakkal Majalla" panose="02000000000000000000" pitchFamily="2" charset="-78"/>
                <a:cs typeface="+mn-cs"/>
              </a:rPr>
              <a:t>.</a:t>
            </a:r>
          </a:p>
          <a:p>
            <a:pPr marL="457200" indent="-457200" algn="just">
              <a:buAutoNum type="arabicPeriod"/>
            </a:pPr>
            <a:r>
              <a:rPr lang="ar-SA" sz="1600" b="1" dirty="0">
                <a:cs typeface="+mn-cs"/>
              </a:rPr>
              <a:t>اقترحوا عنوانًا بديلًا للنصّ مع تعليل اختياركم.</a:t>
            </a:r>
          </a:p>
          <a:p>
            <a:pPr marL="457200" indent="-457200" algn="just">
              <a:buAutoNum type="arabicPeriod"/>
            </a:pPr>
            <a:r>
              <a:rPr lang="ar-SA" sz="1600" b="1" dirty="0">
                <a:cs typeface="+mn-cs"/>
              </a:rPr>
              <a:t>لماذا كانت فدوى تخاف على أخيها الأذى والمرضَ؟ وضّح.</a:t>
            </a:r>
          </a:p>
          <a:p>
            <a:pPr marL="457200" indent="-457200" algn="just">
              <a:buAutoNum type="arabicPeriod"/>
            </a:pPr>
            <a:r>
              <a:rPr lang="ar-SA" sz="1600" b="1" dirty="0">
                <a:cs typeface="+mn-cs"/>
              </a:rPr>
              <a:t>فسّر العلاقة بين مقولة "إنَّ النَفسَ كَالنورِ لا يُمكنُ إفسادُها" ومكانة إبراهيم عند فدوى حسب الفقرة العاشرة؟</a:t>
            </a:r>
          </a:p>
          <a:p>
            <a:pPr marL="457200" indent="-457200" algn="just">
              <a:buAutoNum type="arabicPeriod"/>
            </a:pPr>
            <a:r>
              <a:rPr lang="ar-SA" sz="1600" b="1" dirty="0">
                <a:cs typeface="+mn-cs"/>
              </a:rPr>
              <a:t>كيفَ تبدو صورةَ المجتمع والأسرة في نابلس حسب ما ذكرته الكاتبة في النصّ؟ وضّح مبيّنًا رأيك في ذلك.</a:t>
            </a:r>
          </a:p>
          <a:p>
            <a:pPr marL="457200" indent="-457200" algn="just">
              <a:buAutoNum type="arabicPeriod"/>
            </a:pPr>
            <a:r>
              <a:rPr lang="ar-SA" sz="1600" b="1" dirty="0">
                <a:cs typeface="+mn-cs"/>
              </a:rPr>
              <a:t>يتبع هذا النّصّ لأدب السّيرة الذّاتيّة. تحدّث عنْ </a:t>
            </a:r>
            <a:r>
              <a:rPr lang="ar-SA" sz="1600" b="1" u="sng" dirty="0">
                <a:cs typeface="+mn-cs"/>
              </a:rPr>
              <a:t>اثنين</a:t>
            </a:r>
            <a:r>
              <a:rPr lang="ar-SA" sz="1600" b="1" dirty="0">
                <a:cs typeface="+mn-cs"/>
              </a:rPr>
              <a:t> منْ مميّزاتها الواردة في النصّ.</a:t>
            </a:r>
          </a:p>
          <a:p>
            <a:pPr marL="457200" indent="-457200" algn="just">
              <a:buAutoNum type="arabicPeriod"/>
            </a:pPr>
            <a:r>
              <a:rPr lang="ar-SA" sz="1600" b="1" dirty="0">
                <a:cs typeface="+mn-cs"/>
              </a:rPr>
              <a:t>من المعلوم أنّ إبراهيم طوقان توفّي عام 1941 وأنّ فدوى نشرت ديوانها الشعريّ الأوّل عام 1952 بعنوان وحدي مع الأيّام. كيف تفسّر تسمية ديوانها الأوّل</a:t>
            </a:r>
            <a:r>
              <a:rPr lang="ar-SA" sz="1600" b="1" dirty="0">
                <a:solidFill>
                  <a:srgbClr val="FF0000"/>
                </a:solidFill>
                <a:cs typeface="+mn-cs"/>
              </a:rPr>
              <a:t>.</a:t>
            </a:r>
          </a:p>
          <a:p>
            <a:pPr marL="457200" indent="-457200" algn="just">
              <a:buAutoNum type="arabicPeriod"/>
            </a:pPr>
            <a:r>
              <a:rPr lang="ar-SA" sz="1600" b="1" dirty="0">
                <a:solidFill>
                  <a:schemeClr val="tx2"/>
                </a:solidFill>
                <a:cs typeface="+mn-cs"/>
              </a:rPr>
              <a:t>لماذا استخدمت الكاتبة قصّة يوسف في النصّ؟ هل </a:t>
            </a:r>
            <a:r>
              <a:rPr lang="ar-SA" sz="1600" b="1" dirty="0">
                <a:solidFill>
                  <a:srgbClr val="C00000"/>
                </a:solidFill>
                <a:cs typeface="+mn-cs"/>
              </a:rPr>
              <a:t>أعجبك ذلك؟ وضّح.</a:t>
            </a:r>
          </a:p>
        </p:txBody>
      </p:sp>
    </p:spTree>
    <p:extLst>
      <p:ext uri="{BB962C8B-B14F-4D97-AF65-F5344CB8AC3E}">
        <p14:creationId xmlns:p14="http://schemas.microsoft.com/office/powerpoint/2010/main" val="167047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arn(inVertical)">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barn(inVertical)">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barn(inVertical)">
                                      <p:cBhvr>
                                        <p:cTn id="7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349623"/>
            <a:ext cx="11160000" cy="1470211"/>
          </a:xfrm>
        </p:spPr>
        <p:txBody>
          <a:bodyPr/>
          <a:lstStyle/>
          <a:p>
            <a:r>
              <a:rPr lang="ar-SA" sz="2400" dirty="0">
                <a:effectLst>
                  <a:outerShdw blurRad="38100" dist="38100" dir="2700000" algn="tl">
                    <a:srgbClr val="000000">
                      <a:alpha val="43137"/>
                    </a:srgbClr>
                  </a:outerShdw>
                </a:effectLst>
                <a:latin typeface="Arial" panose="020B0604020202020204" pitchFamily="34" charset="0"/>
                <a:cs typeface="+mn-cs"/>
              </a:rPr>
              <a:t>مهمّة الدرس: </a:t>
            </a:r>
            <a:br>
              <a:rPr lang="ar-SA" sz="2400" dirty="0">
                <a:effectLst>
                  <a:outerShdw blurRad="38100" dist="38100" dir="2700000" algn="tl">
                    <a:srgbClr val="000000">
                      <a:alpha val="43137"/>
                    </a:srgbClr>
                  </a:outerShdw>
                </a:effectLst>
                <a:latin typeface="Arial" panose="020B0604020202020204" pitchFamily="34" charset="0"/>
                <a:cs typeface="+mn-cs"/>
              </a:rPr>
            </a:br>
            <a:r>
              <a:rPr lang="ar-SA" sz="2400" dirty="0">
                <a:effectLst>
                  <a:outerShdw blurRad="38100" dist="38100" dir="2700000" algn="tl">
                    <a:srgbClr val="000000">
                      <a:alpha val="43137"/>
                    </a:srgbClr>
                  </a:outerShdw>
                </a:effectLst>
                <a:latin typeface="Arial" panose="020B0604020202020204" pitchFamily="34" charset="0"/>
                <a:cs typeface="+mn-cs"/>
              </a:rPr>
              <a:t>شاهد الفيلم المرفق، والذي يقدّمُ لك نبذةً يسيرةً من سيرة الشاعرة الفلسطينيّة فدوى طوقان، ثمّ اكتب نصًّا تعبيريًّا تعبّر فيهِ عن رأيك فيما ورد عن سيرتها وشعرِها، مبيّنًا أهمّيّة الأديبات في المجتمع ودورهنّ في الحضارة والثقافة.</a:t>
            </a:r>
            <a:endParaRPr lang="en-US" sz="2400" dirty="0">
              <a:cs typeface="+mn-cs"/>
            </a:endParaRPr>
          </a:p>
        </p:txBody>
      </p:sp>
      <p:pic>
        <p:nvPicPr>
          <p:cNvPr id="4" name="29VQZAoigZQ"/>
          <p:cNvPicPr>
            <a:picLocks noGrp="1" noRot="1" noChangeAspect="1"/>
          </p:cNvPicPr>
          <p:nvPr>
            <p:ph idx="1"/>
            <a:videoFile r:link="rId1"/>
          </p:nvPr>
        </p:nvPicPr>
        <p:blipFill>
          <a:blip r:embed="rId3"/>
          <a:stretch>
            <a:fillRect/>
          </a:stretch>
        </p:blipFill>
        <p:spPr>
          <a:xfrm>
            <a:off x="557390" y="2046288"/>
            <a:ext cx="11075632" cy="4258889"/>
          </a:xfrm>
          <a:prstGeom prst="rect">
            <a:avLst/>
          </a:prstGeom>
        </p:spPr>
      </p:pic>
    </p:spTree>
    <p:extLst>
      <p:ext uri="{BB962C8B-B14F-4D97-AF65-F5344CB8AC3E}">
        <p14:creationId xmlns:p14="http://schemas.microsoft.com/office/powerpoint/2010/main" val="3052750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986081" y="2124636"/>
            <a:ext cx="10361851" cy="3164540"/>
          </a:xfrm>
        </p:spPr>
        <p:txBody>
          <a:bodyPr>
            <a:normAutofit/>
          </a:bodyPr>
          <a:lstStyle/>
          <a:p>
            <a:pPr>
              <a:lnSpc>
                <a:spcPct val="150000"/>
              </a:lnSpc>
            </a:pPr>
            <a:r>
              <a:rPr lang="ar-SA" sz="4000" dirty="0">
                <a:effectLst>
                  <a:outerShdw blurRad="38100" dist="38100" dir="2700000" algn="tl">
                    <a:srgbClr val="000000">
                      <a:alpha val="43137"/>
                    </a:srgbClr>
                  </a:outerShdw>
                </a:effectLst>
                <a:cs typeface="+mn-cs"/>
              </a:rPr>
              <a:t>نرجو أن تكونوا قد استفدتم من الدرس واستمتعتم. </a:t>
            </a:r>
            <a:br>
              <a:rPr lang="ar-SA" sz="4000" dirty="0">
                <a:effectLst>
                  <a:outerShdw blurRad="38100" dist="38100" dir="2700000" algn="tl">
                    <a:srgbClr val="000000">
                      <a:alpha val="43137"/>
                    </a:srgbClr>
                  </a:outerShdw>
                </a:effectLst>
                <a:cs typeface="+mn-cs"/>
              </a:rPr>
            </a:br>
            <a:r>
              <a:rPr lang="ar-SA" sz="4000" dirty="0">
                <a:effectLst>
                  <a:outerShdw blurRad="38100" dist="38100" dir="2700000" algn="tl">
                    <a:srgbClr val="000000">
                      <a:alpha val="43137"/>
                    </a:srgbClr>
                  </a:outerShdw>
                </a:effectLst>
                <a:cs typeface="+mn-cs"/>
              </a:rPr>
              <a:t>شكرًا لكم وإلى لقاءٍ في درسٍ آخرَ..</a:t>
            </a:r>
            <a:endParaRPr lang="en-US" sz="4000" dirty="0">
              <a:effectLst>
                <a:outerShdw blurRad="38100" dist="38100" dir="2700000" algn="tl">
                  <a:srgbClr val="000000">
                    <a:alpha val="43137"/>
                  </a:srgbClr>
                </a:outerShdw>
              </a:effectLst>
              <a:cs typeface="+mn-cs"/>
            </a:endParaRPr>
          </a:p>
        </p:txBody>
      </p:sp>
    </p:spTree>
    <p:extLst>
      <p:ext uri="{BB962C8B-B14F-4D97-AF65-F5344CB8AC3E}">
        <p14:creationId xmlns:p14="http://schemas.microsoft.com/office/powerpoint/2010/main" val="215891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372" y="446"/>
            <a:ext cx="3241542" cy="1838237"/>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274" y="3016166"/>
            <a:ext cx="10434938" cy="1815646"/>
          </a:xfrm>
          <a:prstGeom prst="rect">
            <a:avLst/>
          </a:prstGeom>
          <a:noFill/>
        </p:spPr>
        <p:txBody>
          <a:bodyPr wrap="square" rtlCol="1">
            <a:spAutoFit/>
          </a:bodyPr>
          <a:lstStyle/>
          <a:p>
            <a:pPr marL="89526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4" y="1838683"/>
            <a:ext cx="12188825" cy="763187"/>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
        <p:nvSpPr>
          <p:cNvPr id="6" name="Rectangle 2">
            <a:extLst>
              <a:ext uri="{FF2B5EF4-FFF2-40B4-BE49-F238E27FC236}">
                <a16:creationId xmlns:a16="http://schemas.microsoft.com/office/drawing/2014/main" id="{E5ECEB5F-1AF1-455B-9707-912205C838FF}"/>
              </a:ext>
            </a:extLst>
          </p:cNvPr>
          <p:cNvSpPr/>
          <p:nvPr/>
        </p:nvSpPr>
        <p:spPr>
          <a:xfrm>
            <a:off x="12277800" y="302894"/>
            <a:ext cx="2277448" cy="663781"/>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Tree>
    <p:extLst>
      <p:ext uri="{BB962C8B-B14F-4D97-AF65-F5344CB8AC3E}">
        <p14:creationId xmlns:p14="http://schemas.microsoft.com/office/powerpoint/2010/main" val="1663840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3217985"/>
            <a:ext cx="9207201" cy="1081453"/>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a:xfrm>
            <a:off x="738940" y="1397977"/>
            <a:ext cx="10871177" cy="1723554"/>
          </a:xfrm>
        </p:spPr>
        <p:txBody>
          <a:bodyPr/>
          <a:lstStyle/>
          <a:p>
            <a:r>
              <a:rPr lang="ar-SA" sz="4400" dirty="0">
                <a:solidFill>
                  <a:srgbClr val="192A72"/>
                </a:solidFill>
                <a:cs typeface="+mn-cs"/>
              </a:rPr>
              <a:t>نصّ أخي إبراهيم: تحليله بمهارة الاستنتاج</a:t>
            </a:r>
            <a:endParaRPr lang="he-IL" sz="4400" dirty="0">
              <a:solidFill>
                <a:srgbClr val="192A72"/>
              </a:solidFill>
              <a:cs typeface="+mn-cs"/>
            </a:endParaRPr>
          </a:p>
        </p:txBody>
      </p:sp>
      <p:sp>
        <p:nvSpPr>
          <p:cNvPr id="7" name="כותרת משנה 6"/>
          <p:cNvSpPr>
            <a:spLocks noGrp="1"/>
          </p:cNvSpPr>
          <p:nvPr>
            <p:ph type="subTitle" idx="1"/>
          </p:nvPr>
        </p:nvSpPr>
        <p:spPr>
          <a:xfrm>
            <a:off x="738117" y="3358662"/>
            <a:ext cx="10872000" cy="642090"/>
          </a:xfrm>
        </p:spPr>
        <p:txBody>
          <a:bodyPr/>
          <a:lstStyle/>
          <a:p>
            <a:r>
              <a:rPr lang="ar-SA" sz="3200" dirty="0">
                <a:cs typeface="+mn-cs"/>
                <a:sym typeface="Varela Round"/>
              </a:rPr>
              <a:t>أدبٌ عربيٌّ للصفوف التاسعة</a:t>
            </a:r>
            <a:endParaRPr lang="he-IL" sz="3200" dirty="0">
              <a:cs typeface="+mn-cs"/>
              <a:sym typeface="Varela Round"/>
            </a:endParaRPr>
          </a:p>
        </p:txBody>
      </p:sp>
      <p:sp>
        <p:nvSpPr>
          <p:cNvPr id="4" name="מציין מיקום תוכן 3"/>
          <p:cNvSpPr>
            <a:spLocks noGrp="1"/>
          </p:cNvSpPr>
          <p:nvPr>
            <p:ph idx="10"/>
          </p:nvPr>
        </p:nvSpPr>
        <p:spPr>
          <a:xfrm>
            <a:off x="584005" y="4510991"/>
            <a:ext cx="10872000" cy="992993"/>
          </a:xfrm>
        </p:spPr>
        <p:txBody>
          <a:bodyPr/>
          <a:lstStyle/>
          <a:p>
            <a:r>
              <a:rPr lang="ar-SA" sz="2400" dirty="0">
                <a:cs typeface="+mn-cs"/>
                <a:sym typeface="Varela Round"/>
              </a:rPr>
              <a:t>إعداد وتقديم: د. صالح عبّود</a:t>
            </a:r>
            <a:endParaRPr lang="he-IL" sz="2400" dirty="0">
              <a:cs typeface="+mn-cs"/>
              <a:sym typeface="Varela Roun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1000"/>
                                        <p:tgtEl>
                                          <p:spTgt spid="7">
                                            <p:txEl>
                                              <p:pRg st="0" end="0"/>
                                            </p:txEl>
                                          </p:spTgt>
                                        </p:tgtEl>
                                      </p:cBhvr>
                                    </p:animEffect>
                                    <p:anim calcmode="lin" valueType="num">
                                      <p:cBhvr>
                                        <p:cTn id="14"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barn(inVertical)">
                                      <p:cBhvr>
                                        <p:cTn id="20"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cs typeface="+mn-cs"/>
              </a:rPr>
              <a:t>مقدّمةٌ</a:t>
            </a:r>
            <a:endParaRPr lang="en-US" dirty="0">
              <a:cs typeface="+mn-cs"/>
            </a:endParaRPr>
          </a:p>
        </p:txBody>
      </p:sp>
      <p:sp>
        <p:nvSpPr>
          <p:cNvPr id="3" name="מציין מיקום תוכן 2"/>
          <p:cNvSpPr>
            <a:spLocks noGrp="1"/>
          </p:cNvSpPr>
          <p:nvPr>
            <p:ph idx="1"/>
          </p:nvPr>
        </p:nvSpPr>
        <p:spPr>
          <a:xfrm>
            <a:off x="515206" y="1048871"/>
            <a:ext cx="11160000" cy="5109882"/>
          </a:xfrm>
        </p:spPr>
        <p:txBody>
          <a:bodyPr>
            <a:normAutofit/>
          </a:bodyPr>
          <a:lstStyle/>
          <a:p>
            <a:pPr marL="0" indent="0" algn="just">
              <a:buNone/>
            </a:pPr>
            <a:r>
              <a:rPr lang="ar-SA" sz="2000" b="1" dirty="0">
                <a:effectLst>
                  <a:outerShdw blurRad="38100" dist="38100" dir="2700000" algn="tl">
                    <a:srgbClr val="000000">
                      <a:alpha val="43137"/>
                    </a:srgbClr>
                  </a:outerShdw>
                </a:effectLst>
                <a:cs typeface="+mn-cs"/>
              </a:rPr>
              <a:t>درسنا اليوم أيّها الطلّاب الأعزّاء يدور حول نصٍّ نثريٍّ ينتمي لأدب </a:t>
            </a:r>
            <a:r>
              <a:rPr lang="ar-SA" sz="2000" b="1" dirty="0">
                <a:solidFill>
                  <a:srgbClr val="00B050"/>
                </a:solidFill>
                <a:effectLst>
                  <a:outerShdw blurRad="38100" dist="38100" dir="2700000" algn="tl">
                    <a:srgbClr val="000000">
                      <a:alpha val="43137"/>
                    </a:srgbClr>
                  </a:outerShdw>
                </a:effectLst>
                <a:cs typeface="+mn-cs"/>
              </a:rPr>
              <a:t>السيرة الذاتيّة</a:t>
            </a:r>
            <a:r>
              <a:rPr lang="ar-SA" sz="2000" b="1" dirty="0">
                <a:effectLst>
                  <a:outerShdw blurRad="38100" dist="38100" dir="2700000" algn="tl">
                    <a:srgbClr val="000000">
                      <a:alpha val="43137"/>
                    </a:srgbClr>
                  </a:outerShdw>
                </a:effectLst>
                <a:cs typeface="+mn-cs"/>
              </a:rPr>
              <a:t>. </a:t>
            </a:r>
          </a:p>
          <a:p>
            <a:pPr marL="0" indent="0" algn="just">
              <a:buNone/>
            </a:pPr>
            <a:r>
              <a:rPr lang="ar-SA" sz="2000" b="1" dirty="0">
                <a:effectLst>
                  <a:outerShdw blurRad="38100" dist="38100" dir="2700000" algn="tl">
                    <a:srgbClr val="000000">
                      <a:alpha val="43137"/>
                    </a:srgbClr>
                  </a:outerShdw>
                </a:effectLst>
                <a:cs typeface="+mn-cs"/>
              </a:rPr>
              <a:t>نتعلّم من خلال النصّ مهارةً هامّةً من مهارات اللّغة العربيّة والتفكير العليا، هي </a:t>
            </a:r>
            <a:r>
              <a:rPr lang="ar-SA" sz="2000" b="1" dirty="0">
                <a:solidFill>
                  <a:srgbClr val="00B050"/>
                </a:solidFill>
                <a:effectLst>
                  <a:outerShdw blurRad="38100" dist="38100" dir="2700000" algn="tl">
                    <a:srgbClr val="000000">
                      <a:alpha val="43137"/>
                    </a:srgbClr>
                  </a:outerShdw>
                </a:effectLst>
                <a:cs typeface="+mn-cs"/>
              </a:rPr>
              <a:t>الاستنتاج</a:t>
            </a:r>
            <a:r>
              <a:rPr lang="ar-SA" sz="2000" b="1" dirty="0">
                <a:effectLst>
                  <a:outerShdw blurRad="38100" dist="38100" dir="2700000" algn="tl">
                    <a:srgbClr val="000000">
                      <a:alpha val="43137"/>
                    </a:srgbClr>
                  </a:outerShdw>
                </a:effectLst>
                <a:cs typeface="+mn-cs"/>
              </a:rPr>
              <a:t>. </a:t>
            </a:r>
          </a:p>
          <a:p>
            <a:pPr marL="0" indent="0" algn="just">
              <a:buNone/>
            </a:pPr>
            <a:r>
              <a:rPr lang="ar-SA" sz="2000" b="1" dirty="0">
                <a:effectLst>
                  <a:outerShdw blurRad="38100" dist="38100" dir="2700000" algn="tl">
                    <a:srgbClr val="000000">
                      <a:alpha val="43137"/>
                    </a:srgbClr>
                  </a:outerShdw>
                </a:effectLst>
                <a:cs typeface="+mn-cs"/>
              </a:rPr>
              <a:t>نصّ </a:t>
            </a:r>
            <a:r>
              <a:rPr lang="ar-SA" sz="2000" b="1" dirty="0">
                <a:solidFill>
                  <a:srgbClr val="00B050"/>
                </a:solidFill>
                <a:effectLst>
                  <a:outerShdw blurRad="38100" dist="38100" dir="2700000" algn="tl">
                    <a:srgbClr val="000000">
                      <a:alpha val="43137"/>
                    </a:srgbClr>
                  </a:outerShdw>
                </a:effectLst>
                <a:cs typeface="+mn-cs"/>
              </a:rPr>
              <a:t>أخي إبراهيم</a:t>
            </a:r>
            <a:r>
              <a:rPr lang="ar-SA" sz="2000" b="1" dirty="0">
                <a:effectLst>
                  <a:outerShdw blurRad="38100" dist="38100" dir="2700000" algn="tl">
                    <a:srgbClr val="000000">
                      <a:alpha val="43137"/>
                    </a:srgbClr>
                  </a:outerShdw>
                </a:effectLst>
                <a:cs typeface="+mn-cs"/>
              </a:rPr>
              <a:t> للأديبة والشاعرة الفلسطينيّة فدوى طوقان يعرضُ ومضاتٍ من حياتها وعلاقتها الوثيقة بأخيها الشاعر إبراهيم طوقان ويعرض بعضَ ذكرياتها معَه، واصفةً عاطفتهُ وسلوكَهُ ومساهمته النوعيّةَ في حياتها خلال فترةٍ مُبكِرةٍ من فترات عمرها، إذْ ساهم في صقلِ شخصيّتها وكان لها الأخَ والصديقَ والمساند في كثيرٍ من تفاصيل الحياة.</a:t>
            </a:r>
          </a:p>
          <a:p>
            <a:pPr marL="0" indent="0" algn="just">
              <a:buNone/>
            </a:pPr>
            <a:r>
              <a:rPr lang="ar-SA" sz="2000" b="1" dirty="0">
                <a:effectLst>
                  <a:outerShdw blurRad="38100" dist="38100" dir="2700000" algn="tl">
                    <a:srgbClr val="000000">
                      <a:alpha val="43137"/>
                    </a:srgbClr>
                  </a:outerShdw>
                </a:effectLst>
                <a:cs typeface="+mn-cs"/>
              </a:rPr>
              <a:t>نتذكَّرُ من خلالِ نصّ </a:t>
            </a:r>
            <a:r>
              <a:rPr lang="ar-SA" sz="2000" b="1" dirty="0">
                <a:solidFill>
                  <a:srgbClr val="00B050"/>
                </a:solidFill>
                <a:effectLst>
                  <a:outerShdw blurRad="38100" dist="38100" dir="2700000" algn="tl">
                    <a:srgbClr val="000000">
                      <a:alpha val="43137"/>
                    </a:srgbClr>
                  </a:outerShdw>
                </a:effectLst>
                <a:cs typeface="+mn-cs"/>
              </a:rPr>
              <a:t>أخي إبراهيم</a:t>
            </a:r>
            <a:r>
              <a:rPr lang="ar-SA" sz="2000" b="1" dirty="0">
                <a:effectLst>
                  <a:outerShdw blurRad="38100" dist="38100" dir="2700000" algn="tl">
                    <a:srgbClr val="000000">
                      <a:alpha val="43137"/>
                    </a:srgbClr>
                  </a:outerShdw>
                </a:effectLst>
                <a:cs typeface="+mn-cs"/>
              </a:rPr>
              <a:t> فضل الأخوة علينا ودورهم الإيجابيّ في سعادتنا وحياتنا، ولا نَنسى قولَ الشاعرِ: </a:t>
            </a:r>
            <a:r>
              <a:rPr lang="ar-SA" sz="2000" b="1" dirty="0">
                <a:solidFill>
                  <a:srgbClr val="7030A0"/>
                </a:solidFill>
                <a:effectLst>
                  <a:outerShdw blurRad="38100" dist="38100" dir="2700000" algn="tl">
                    <a:srgbClr val="000000">
                      <a:alpha val="43137"/>
                    </a:srgbClr>
                  </a:outerShdw>
                </a:effectLst>
                <a:cs typeface="+mn-cs"/>
              </a:rPr>
              <a:t>أخاكَ </a:t>
            </a:r>
            <a:r>
              <a:rPr lang="ar-SA" sz="2000" b="1" dirty="0" err="1">
                <a:solidFill>
                  <a:srgbClr val="7030A0"/>
                </a:solidFill>
                <a:effectLst>
                  <a:outerShdw blurRad="38100" dist="38100" dir="2700000" algn="tl">
                    <a:srgbClr val="000000">
                      <a:alpha val="43137"/>
                    </a:srgbClr>
                  </a:outerShdw>
                </a:effectLst>
                <a:cs typeface="+mn-cs"/>
              </a:rPr>
              <a:t>أخاكَ</a:t>
            </a:r>
            <a:r>
              <a:rPr lang="ar-SA" sz="2000" b="1" dirty="0">
                <a:solidFill>
                  <a:srgbClr val="7030A0"/>
                </a:solidFill>
                <a:effectLst>
                  <a:outerShdw blurRad="38100" dist="38100" dir="2700000" algn="tl">
                    <a:srgbClr val="000000">
                      <a:alpha val="43137"/>
                    </a:srgbClr>
                  </a:outerShdw>
                </a:effectLst>
                <a:cs typeface="+mn-cs"/>
              </a:rPr>
              <a:t> إنَّ مَنْ لا أخًا لهُ===كَساعٍ إلى الهيجاءِ بغيرِ سلاحِ</a:t>
            </a:r>
            <a:endParaRPr lang="ar-SA" sz="2000" b="1" dirty="0">
              <a:effectLst>
                <a:outerShdw blurRad="38100" dist="38100" dir="2700000" algn="tl">
                  <a:srgbClr val="000000">
                    <a:alpha val="43137"/>
                  </a:srgbClr>
                </a:outerShdw>
              </a:effectLst>
              <a:cs typeface="+mn-cs"/>
            </a:endParaRPr>
          </a:p>
        </p:txBody>
      </p:sp>
    </p:spTree>
    <p:extLst>
      <p:ext uri="{BB962C8B-B14F-4D97-AF65-F5344CB8AC3E}">
        <p14:creationId xmlns:p14="http://schemas.microsoft.com/office/powerpoint/2010/main" val="2603094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a:xfrm>
            <a:off x="515206" y="213094"/>
            <a:ext cx="11160000" cy="611659"/>
          </a:xfrm>
        </p:spPr>
        <p:txBody>
          <a:bodyPr/>
          <a:lstStyle/>
          <a:p>
            <a:r>
              <a:rPr lang="ar-SA" sz="4000" dirty="0">
                <a:solidFill>
                  <a:srgbClr val="192A72"/>
                </a:solidFill>
                <a:cs typeface="+mn-cs"/>
              </a:rPr>
              <a:t>ماذا نتعلّم اليوم؟</a:t>
            </a:r>
            <a:endParaRPr lang="he-IL" sz="4000" dirty="0">
              <a:solidFill>
                <a:srgbClr val="192A72"/>
              </a:solidFill>
              <a:cs typeface="+mn-cs"/>
            </a:endParaRPr>
          </a:p>
        </p:txBody>
      </p:sp>
      <p:sp>
        <p:nvSpPr>
          <p:cNvPr id="3" name="מציין מיקום טקסט 2"/>
          <p:cNvSpPr>
            <a:spLocks noGrp="1"/>
          </p:cNvSpPr>
          <p:nvPr>
            <p:ph type="body" sz="quarter" idx="3"/>
          </p:nvPr>
        </p:nvSpPr>
        <p:spPr>
          <a:xfrm>
            <a:off x="2277600" y="1048871"/>
            <a:ext cx="9000000" cy="475129"/>
          </a:xfrm>
        </p:spPr>
        <p:txBody>
          <a:bodyPr/>
          <a:lstStyle/>
          <a:p>
            <a:r>
              <a:rPr lang="ar-SA" sz="2400" dirty="0">
                <a:cs typeface="+mn-cs"/>
                <a:sym typeface="Varela Round"/>
              </a:rPr>
              <a:t>سنتعلّم اليوم نصًّا نثريًّا قصيرًا مستعينين بمهارة الاستنتاج</a:t>
            </a:r>
            <a:endParaRPr lang="he-IL" sz="2400" dirty="0">
              <a:cs typeface="+mn-cs"/>
            </a:endParaRPr>
          </a:p>
        </p:txBody>
      </p:sp>
      <p:sp>
        <p:nvSpPr>
          <p:cNvPr id="8" name="מציין מיקום תוכן 7"/>
          <p:cNvSpPr>
            <a:spLocks noGrp="1"/>
          </p:cNvSpPr>
          <p:nvPr>
            <p:ph sz="quarter" idx="4"/>
          </p:nvPr>
        </p:nvSpPr>
        <p:spPr>
          <a:xfrm>
            <a:off x="403412" y="1524001"/>
            <a:ext cx="11187953" cy="4760258"/>
          </a:xfrm>
        </p:spPr>
        <p:txBody>
          <a:bodyPr>
            <a:noAutofit/>
          </a:bodyPr>
          <a:lstStyle/>
          <a:p>
            <a:pPr marL="0" indent="0" algn="just">
              <a:buNone/>
            </a:pPr>
            <a:r>
              <a:rPr lang="ar-SA" sz="2000" b="1" dirty="0">
                <a:solidFill>
                  <a:schemeClr val="tx1"/>
                </a:solidFill>
                <a:effectLst>
                  <a:outerShdw blurRad="38100" dist="38100" dir="2700000" algn="tl">
                    <a:srgbClr val="000000">
                      <a:alpha val="43137"/>
                    </a:srgbClr>
                  </a:outerShdw>
                </a:effectLst>
                <a:cs typeface="+mn-cs"/>
              </a:rPr>
              <a:t>الاستنتاج مهارةٌ عاليةٌ دقيقةٌ يقوم من خلالها الطالب باستخراج قانونٍ أو استنباط فرضيّةٍ أو إجابةٍ لسؤالٍ من خلال تفكيرٍ وربطٍ بين معلوماتٍ وتفاصيل معيّنةٍ تؤدّي إلى فهمٍ لمعلومةٍ جديدةٍ غير مصرّحٍ بها في النصّ. تحتاج مهارة الاستنتاج عمقًا في التفكير الدقيق والملاحظة والإدراك وصولًا إلى الفهم والاستيعاب الشامل للمحتوى.</a:t>
            </a:r>
          </a:p>
          <a:p>
            <a:pPr marL="0" indent="0" algn="just">
              <a:buNone/>
            </a:pPr>
            <a:r>
              <a:rPr lang="ar-SA" sz="2000" b="1" dirty="0">
                <a:solidFill>
                  <a:schemeClr val="tx1"/>
                </a:solidFill>
                <a:effectLst>
                  <a:outerShdw blurRad="38100" dist="38100" dir="2700000" algn="tl">
                    <a:srgbClr val="000000">
                      <a:alpha val="43137"/>
                    </a:srgbClr>
                  </a:outerShdw>
                </a:effectLst>
                <a:cs typeface="+mn-cs"/>
              </a:rPr>
              <a:t>هدف استخدام استراتيجيّة الاستنتاج هو تعزيز الفهم من خلال: استخلاص فكرةٍ جديدةٍ، تكوين تبصراتٍ جديدةٍ تعتمد على المعلومات، تكوين تعميماتٍ، تطبيق مبادئ معيّنةٍ، وكلّ ذلك مرهونٌ بقدرة الطالب في مهارة الاستنتاج.</a:t>
            </a:r>
          </a:p>
          <a:p>
            <a:pPr marL="0" indent="0" algn="just">
              <a:buNone/>
            </a:pPr>
            <a:r>
              <a:rPr lang="ar-SA" sz="2000" b="1" dirty="0">
                <a:solidFill>
                  <a:schemeClr val="tx1"/>
                </a:solidFill>
                <a:effectLst>
                  <a:outerShdw blurRad="38100" dist="38100" dir="2700000" algn="tl">
                    <a:srgbClr val="000000">
                      <a:alpha val="43137"/>
                    </a:srgbClr>
                  </a:outerShdw>
                </a:effectLst>
                <a:cs typeface="+mn-cs"/>
              </a:rPr>
              <a:t>خلال عمليّة الاستنتاج، يستعين الطالب بمهاراتٍ تفكيريّةٍ أخرى، يحتاجها كي يتمّ الاستنتاج بشكلٍ سليمٍ وناجعٍ، ومن تلك المهارات المساعدة: مهارة التصنيف، المقارنة وغيرها.</a:t>
            </a:r>
          </a:p>
          <a:p>
            <a:pPr marL="0" indent="0" algn="just">
              <a:buNone/>
            </a:pPr>
            <a:r>
              <a:rPr lang="ar-SA" sz="2000" b="1" dirty="0">
                <a:solidFill>
                  <a:schemeClr val="tx1"/>
                </a:solidFill>
                <a:effectLst>
                  <a:outerShdw blurRad="38100" dist="38100" dir="2700000" algn="tl">
                    <a:srgbClr val="000000">
                      <a:alpha val="43137"/>
                    </a:srgbClr>
                  </a:outerShdw>
                </a:effectLst>
                <a:cs typeface="+mn-cs"/>
              </a:rPr>
              <a:t>تعالوا ننتقل إلى تجربةٍ سريعةٍ في مهارة الاستنتاج...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ar-SA" b="1" dirty="0">
                <a:solidFill>
                  <a:srgbClr val="00B050"/>
                </a:solidFill>
                <a:effectLst>
                  <a:outerShdw blurRad="38100" dist="38100" dir="2700000" algn="tl">
                    <a:srgbClr val="000000">
                      <a:alpha val="43137"/>
                    </a:srgbClr>
                  </a:outerShdw>
                </a:effectLst>
              </a:rPr>
              <a:t>مهارة الاستنتاج- </a:t>
            </a:r>
            <a:r>
              <a:rPr lang="ar-SA" b="1" dirty="0">
                <a:effectLst>
                  <a:outerShdw blurRad="38100" dist="38100" dir="2700000" algn="tl">
                    <a:srgbClr val="000000">
                      <a:alpha val="43137"/>
                    </a:srgbClr>
                  </a:outerShdw>
                </a:effectLst>
                <a:latin typeface="Sakkal Majalla" panose="02000000000000000000" pitchFamily="2" charset="-78"/>
              </a:rPr>
              <a:t>نموذجٌ تطبيقيٌّ: فدوى طوقان</a:t>
            </a:r>
            <a:endParaRPr lang="en-US" dirty="0"/>
          </a:p>
        </p:txBody>
      </p:sp>
      <p:sp>
        <p:nvSpPr>
          <p:cNvPr id="3" name="מציין מיקום תוכן 2"/>
          <p:cNvSpPr>
            <a:spLocks noGrp="1"/>
          </p:cNvSpPr>
          <p:nvPr>
            <p:ph idx="1"/>
          </p:nvPr>
        </p:nvSpPr>
        <p:spPr/>
        <p:txBody>
          <a:bodyPr>
            <a:normAutofit fontScale="70000" lnSpcReduction="20000"/>
          </a:bodyPr>
          <a:lstStyle/>
          <a:p>
            <a:pPr marL="0" indent="0" algn="just">
              <a:lnSpc>
                <a:spcPct val="150000"/>
              </a:lnSpc>
              <a:buNone/>
            </a:pPr>
            <a:r>
              <a:rPr lang="ar-SA" dirty="0">
                <a:cs typeface="+mn-cs"/>
              </a:rPr>
              <a:t>ولدت الشاعرة فدوى طوقان في مدينة نابُلسَ سنة 1917، وتلقّت فيها تعليمها الابتدائيّ، وتوقّفت عن الدراسة بعدها؛ إذ اصطدمت بصخرة التقاليد الأسريّة الشرقيّة الصارمة التي حرمتها من متابعة دراستها في المدرسة؛ ذلك المكان الوحيد الذي كانت تجد نفسَها فيه، وقد عبّرت فدوى عن ذلك في سيرتها فقالت: "فقد أثبتُّ هناكَ وجودي الذي لم أستطعْ أن أثبِتَهُ في البيت"، وقبعت سجينةً في البيت، لكنّها وجدت إلى جانبها أخيها إبراهيم طوقان الذي أخذ بيدها وأصبح معلّمًا لها. </a:t>
            </a:r>
          </a:p>
          <a:p>
            <a:pPr marL="0" indent="0" algn="just">
              <a:lnSpc>
                <a:spcPct val="150000"/>
              </a:lnSpc>
              <a:buNone/>
            </a:pPr>
            <a:r>
              <a:rPr lang="ar-SA" dirty="0">
                <a:cs typeface="+mn-cs"/>
              </a:rPr>
              <a:t>شجّع إبراهيم طوقان فدوى على تثقيف نفسها بنفسها، كما ساعدها في صقل موهبَتها في كتابة الشعر؛ فنجحت نجاحًا مبهرًا، وكان </a:t>
            </a:r>
            <a:r>
              <a:rPr lang="ar-SA" dirty="0" err="1">
                <a:cs typeface="+mn-cs"/>
              </a:rPr>
              <a:t>يكنّيها</a:t>
            </a:r>
            <a:r>
              <a:rPr lang="ar-SA" dirty="0">
                <a:cs typeface="+mn-cs"/>
              </a:rPr>
              <a:t> "أمّ تمام" تشبيهًا لها بالشاعر أبي تمّام، فبدأت فدوى بنشر شعرِها تحتَ ألقابٍ مستعارةٍ، لا سيما شعر الغزل خوفًا من تعرّضِها للتعنيف الأسريّ، ومن هذه الألقاب المستعارة: "الدنانير"، </a:t>
            </a:r>
            <a:r>
              <a:rPr lang="ar-SA" dirty="0" err="1">
                <a:cs typeface="+mn-cs"/>
              </a:rPr>
              <a:t>و"المطوّقة</a:t>
            </a:r>
            <a:r>
              <a:rPr lang="ar-SA" dirty="0">
                <a:cs typeface="+mn-cs"/>
              </a:rPr>
              <a:t>" الذي كان من أحبّ الألقاب إليها؛ إذ كان يعبّر عن حالها كسجينةٍ للعادات والتقاليد الشرقيّة الخانقة، ويعبّر عن انتمائها لعائلة طوقان، ثمّ أُطلِقَت على الشاعرة أيضًا فيما بعد ألقابٌ أخرى مثل: "زهرة البنفسج، والزيتونة المباركة، والسنديانة" وقد أسماها محمود درويش "أمّ الشعر الفلسطينيّ". حصلت فدوى طوقان على أوسمةٍ وجوائز منها: جائزة الزيتونة الفضّيّة الثقافيّة لحوض البحر الأبيض المتوسّط </a:t>
            </a:r>
            <a:r>
              <a:rPr lang="ar-SA" dirty="0" err="1">
                <a:cs typeface="+mn-cs"/>
              </a:rPr>
              <a:t>باليرمو</a:t>
            </a:r>
            <a:r>
              <a:rPr lang="ar-SA" dirty="0">
                <a:cs typeface="+mn-cs"/>
              </a:rPr>
              <a:t> إيطاليا 1978. جائزة سلطان العويس، الإمارات العربيّة المتّحدة، 1989. وسام القدس، منظمّة التحرير الفلسطينيّة، 1990.</a:t>
            </a:r>
          </a:p>
          <a:p>
            <a:pPr marL="0" indent="0" algn="just">
              <a:lnSpc>
                <a:spcPct val="150000"/>
              </a:lnSpc>
              <a:buNone/>
            </a:pPr>
            <a:r>
              <a:rPr lang="ar-SA" dirty="0">
                <a:cs typeface="+mn-cs"/>
              </a:rPr>
              <a:t>توفّيت عام 2003.</a:t>
            </a:r>
          </a:p>
        </p:txBody>
      </p:sp>
    </p:spTree>
    <p:extLst>
      <p:ext uri="{BB962C8B-B14F-4D97-AF65-F5344CB8AC3E}">
        <p14:creationId xmlns:p14="http://schemas.microsoft.com/office/powerpoint/2010/main" val="3153891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ar-SA" b="1" dirty="0">
                <a:solidFill>
                  <a:srgbClr val="00B050"/>
                </a:solidFill>
                <a:latin typeface="Sakkal Majalla" panose="02000000000000000000" pitchFamily="2" charset="-78"/>
              </a:rPr>
              <a:t>أسئلةٌ في مهارة </a:t>
            </a:r>
            <a:r>
              <a:rPr lang="ar-SA" b="1" dirty="0">
                <a:solidFill>
                  <a:srgbClr val="00B050"/>
                </a:solidFill>
                <a:effectLst>
                  <a:outerShdw blurRad="38100" dist="38100" dir="2700000" algn="tl">
                    <a:srgbClr val="000000">
                      <a:alpha val="43137"/>
                    </a:srgbClr>
                  </a:outerShdw>
                </a:effectLst>
              </a:rPr>
              <a:t>الاستنتاج</a:t>
            </a:r>
            <a:endParaRPr lang="en-US" dirty="0"/>
          </a:p>
        </p:txBody>
      </p:sp>
      <p:sp>
        <p:nvSpPr>
          <p:cNvPr id="3" name="מציין מיקום תוכן 2"/>
          <p:cNvSpPr>
            <a:spLocks noGrp="1"/>
          </p:cNvSpPr>
          <p:nvPr>
            <p:ph idx="1"/>
          </p:nvPr>
        </p:nvSpPr>
        <p:spPr>
          <a:xfrm>
            <a:off x="515206" y="933094"/>
            <a:ext cx="11160000" cy="4680000"/>
          </a:xfrm>
        </p:spPr>
        <p:txBody>
          <a:bodyPr>
            <a:normAutofit/>
          </a:bodyPr>
          <a:lstStyle/>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ما الذي منع فدوى من استكمال دراستها؟ (التقاليد الاجتماعيّة التي منعت تعلّم الأنثى وخروجها من البيت في عصرها)</a:t>
            </a:r>
          </a:p>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ما هو دور الأخ في حياةِ فدوى؟ (الرعاية وصقل شخصيّتها العلميّة والأدبيّة)</a:t>
            </a:r>
          </a:p>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ما الذي نستنتجه من لقب أمّ تمّام عن فدوى؟ (موهبتها الشعريّة في نظر أخيها)</a:t>
            </a:r>
          </a:p>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ما هي مكوّنات ثقافة فدوى الأدبيّة؟ (التحصيل الدراسيّ الابتدائيّ، القراءة والمطالعة الأدبيّة، أخوها إبراهيم)</a:t>
            </a:r>
          </a:p>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لماذا نشرت فدوى شعرها بألقابٍ مستعارةٍ؟ (خوفًا من الانتقاد والرفض الاجتماعيّ وتفاديًا للمواجهة مع التقاليد)</a:t>
            </a:r>
          </a:p>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ما دلالةُ تلقيب فدوى أمّ الشعر الفلسطينيّ؟ (توكيد مكانتها الشعريّة الوطنيّة البارزة)</a:t>
            </a:r>
          </a:p>
          <a:p>
            <a:pPr marL="457200" indent="-457200" algn="just">
              <a:lnSpc>
                <a:spcPct val="150000"/>
              </a:lnSpc>
              <a:buAutoNum type="arabicPeriod"/>
            </a:pPr>
            <a:r>
              <a:rPr lang="ar-SA" sz="2000" b="1" dirty="0">
                <a:solidFill>
                  <a:srgbClr val="00B050"/>
                </a:solidFill>
                <a:effectLst>
                  <a:outerShdw blurRad="38100" dist="38100" dir="2700000" algn="tl">
                    <a:srgbClr val="000000">
                      <a:alpha val="43137"/>
                    </a:srgbClr>
                  </a:outerShdw>
                </a:effectLst>
                <a:latin typeface="Sakkal Majalla" panose="02000000000000000000" pitchFamily="2" charset="-78"/>
                <a:cs typeface="+mn-cs"/>
              </a:rPr>
              <a:t>ما الذي يمكن فهمه من عدد ونوعيّة الجوائز التي حصلت عليها فدوى؟ وضّح. (اتّساع رقعة تأثير شعرها فلسطينيًّا وعربيًّا وعالميًّا)</a:t>
            </a:r>
          </a:p>
        </p:txBody>
      </p:sp>
    </p:spTree>
    <p:extLst>
      <p:ext uri="{BB962C8B-B14F-4D97-AF65-F5344CB8AC3E}">
        <p14:creationId xmlns:p14="http://schemas.microsoft.com/office/powerpoint/2010/main" val="56759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3783105"/>
            <a:ext cx="9207201" cy="45719"/>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title"/>
          </p:nvPr>
        </p:nvSpPr>
        <p:spPr>
          <a:gradFill>
            <a:gsLst>
              <a:gs pos="30000">
                <a:schemeClr val="accent1">
                  <a:lumMod val="5000"/>
                  <a:lumOff val="95000"/>
                </a:schemeClr>
              </a:gs>
              <a:gs pos="74000">
                <a:schemeClr val="accent1">
                  <a:lumMod val="45000"/>
                  <a:lumOff val="55000"/>
                </a:schemeClr>
              </a:gs>
              <a:gs pos="88000">
                <a:schemeClr val="accent1">
                  <a:lumMod val="45000"/>
                  <a:lumOff val="55000"/>
                </a:schemeClr>
              </a:gs>
              <a:gs pos="100000">
                <a:schemeClr val="accent1">
                  <a:lumMod val="30000"/>
                  <a:lumOff val="70000"/>
                </a:schemeClr>
              </a:gs>
            </a:gsLst>
            <a:lin ang="5400000" scaled="1"/>
          </a:gradFill>
        </p:spPr>
        <p:txBody>
          <a:bodyPr/>
          <a:lstStyle/>
          <a:p>
            <a:r>
              <a:rPr lang="ar-SA" sz="3200" dirty="0">
                <a:solidFill>
                  <a:srgbClr val="192A72"/>
                </a:solidFill>
                <a:cs typeface="+mn-cs"/>
              </a:rPr>
              <a:t>نصّ أخي إبراهيم: نوع النصّ ومميّزاته</a:t>
            </a:r>
            <a:endParaRPr lang="he-IL" sz="3200" dirty="0">
              <a:solidFill>
                <a:srgbClr val="192A72"/>
              </a:solidFill>
              <a:cs typeface="+mn-cs"/>
            </a:endParaRPr>
          </a:p>
        </p:txBody>
      </p:sp>
      <p:sp>
        <p:nvSpPr>
          <p:cNvPr id="7" name="כותרת משנה 6"/>
          <p:cNvSpPr>
            <a:spLocks noGrp="1"/>
          </p:cNvSpPr>
          <p:nvPr>
            <p:ph idx="1"/>
          </p:nvPr>
        </p:nvSpPr>
        <p:spPr>
          <a:xfrm>
            <a:off x="125739" y="933094"/>
            <a:ext cx="11160000" cy="4680000"/>
          </a:xfrm>
          <a:noFill/>
        </p:spPr>
        <p:txBody>
          <a:bodyPr>
            <a:normAutofit fontScale="85000" lnSpcReduction="10000"/>
          </a:bodyPr>
          <a:lstStyle/>
          <a:p>
            <a:pPr algn="just">
              <a:lnSpc>
                <a:spcPct val="150000"/>
              </a:lnSpc>
            </a:pPr>
            <a:r>
              <a:rPr lang="ar-SA" sz="2400" dirty="0">
                <a:solidFill>
                  <a:schemeClr val="tx2"/>
                </a:solidFill>
                <a:effectLst>
                  <a:outerShdw blurRad="38100" dist="38100" dir="2700000" algn="tl">
                    <a:srgbClr val="000000">
                      <a:alpha val="43137"/>
                    </a:srgbClr>
                  </a:outerShdw>
                </a:effectLst>
                <a:latin typeface="Arial" panose="020B0604020202020204" pitchFamily="34" charset="0"/>
                <a:cs typeface="+mn-cs"/>
                <a:sym typeface="Varela Round"/>
              </a:rPr>
              <a:t>ينتمي نصّ "أخي إبراهيم" إلى </a:t>
            </a:r>
            <a:r>
              <a:rPr lang="ar-SA" sz="2400" dirty="0">
                <a:solidFill>
                  <a:srgbClr val="00B050"/>
                </a:solidFill>
                <a:effectLst>
                  <a:outerShdw blurRad="38100" dist="38100" dir="2700000" algn="tl">
                    <a:srgbClr val="000000">
                      <a:alpha val="43137"/>
                    </a:srgbClr>
                  </a:outerShdw>
                </a:effectLst>
                <a:latin typeface="Arial" panose="020B0604020202020204" pitchFamily="34" charset="0"/>
                <a:cs typeface="+mn-cs"/>
                <a:sym typeface="Varela Round"/>
              </a:rPr>
              <a:t>السيرة الذاتيّة</a:t>
            </a:r>
            <a:r>
              <a:rPr lang="ar-SA" sz="2400" dirty="0">
                <a:solidFill>
                  <a:schemeClr val="tx2"/>
                </a:solidFill>
                <a:effectLst>
                  <a:outerShdw blurRad="38100" dist="38100" dir="2700000" algn="tl">
                    <a:srgbClr val="000000">
                      <a:alpha val="43137"/>
                    </a:srgbClr>
                  </a:outerShdw>
                </a:effectLst>
                <a:latin typeface="Arial" panose="020B0604020202020204" pitchFamily="34" charset="0"/>
                <a:cs typeface="+mn-cs"/>
                <a:sym typeface="Varela Round"/>
              </a:rPr>
              <a:t>، وهي</a:t>
            </a:r>
            <a:r>
              <a:rPr lang="ar-SA" sz="2400" dirty="0">
                <a:solidFill>
                  <a:schemeClr val="tx2"/>
                </a:solidFill>
                <a:cs typeface="+mn-cs"/>
              </a:rPr>
              <a:t> أحد الأنواع الأدبيّة التي يعتمد كاتبها على انتقاء الأحداث الحقيقيّة وترتيبها وعرضها بصورةٍ شائقةٍ وفنّيّةٍ، دون تزييفٍ أو خلطٍ للحقائق. </a:t>
            </a:r>
          </a:p>
          <a:p>
            <a:pPr algn="just">
              <a:lnSpc>
                <a:spcPct val="150000"/>
              </a:lnSpc>
            </a:pPr>
            <a:r>
              <a:rPr lang="ar-SA" sz="2400" dirty="0">
                <a:solidFill>
                  <a:srgbClr val="00B050"/>
                </a:solidFill>
                <a:cs typeface="+mn-cs"/>
              </a:rPr>
              <a:t>السيرة الذاتيّة </a:t>
            </a:r>
            <a:r>
              <a:rPr lang="ar-SA" sz="2400" dirty="0">
                <a:solidFill>
                  <a:schemeClr val="tx2"/>
                </a:solidFill>
                <a:cs typeface="+mn-cs"/>
              </a:rPr>
              <a:t>تُكتبُ بقلمِ صاحبها، فالمؤلّفُ يكتبُ سيرة حياتهِ بنفسِه، ويصف الأحداث ويُعلّلها، خاصّةً تلك التي كان له فيها دورٌ أو عايشها أو شهدها.</a:t>
            </a:r>
          </a:p>
          <a:p>
            <a:pPr algn="just">
              <a:lnSpc>
                <a:spcPct val="150000"/>
              </a:lnSpc>
            </a:pPr>
            <a:r>
              <a:rPr lang="ar-SA" sz="2400" dirty="0">
                <a:solidFill>
                  <a:schemeClr val="tx2"/>
                </a:solidFill>
                <a:cs typeface="+mn-cs"/>
              </a:rPr>
              <a:t>تتميّزُ </a:t>
            </a:r>
            <a:r>
              <a:rPr lang="ar-SA" sz="2400" dirty="0">
                <a:solidFill>
                  <a:srgbClr val="00B050"/>
                </a:solidFill>
                <a:effectLst>
                  <a:outerShdw blurRad="38100" dist="38100" dir="2700000" algn="tl">
                    <a:srgbClr val="000000">
                      <a:alpha val="43137"/>
                    </a:srgbClr>
                  </a:outerShdw>
                </a:effectLst>
                <a:cs typeface="+mn-cs"/>
              </a:rPr>
              <a:t>السيرة الذاتيّة الأدبيّة</a:t>
            </a:r>
            <a:r>
              <a:rPr lang="ar-SA" sz="2400" dirty="0">
                <a:solidFill>
                  <a:schemeClr val="tx2"/>
                </a:solidFill>
                <a:cs typeface="+mn-cs"/>
              </a:rPr>
              <a:t>، في أنّها تقوم على سرد الأحداث الشخصيّة، والخبرات التي مرَّ بها الشخص، وذلك بأسلوبٍ أدبيٍّ خياليٍّ، قصصيٍّ روائيٍّ في الوقت ذاته، وهناك الكثير من كتب </a:t>
            </a:r>
            <a:r>
              <a:rPr lang="ar-SA" sz="2400" dirty="0">
                <a:solidFill>
                  <a:srgbClr val="00B050"/>
                </a:solidFill>
                <a:cs typeface="+mn-cs"/>
              </a:rPr>
              <a:t>السيرة الذاتيّة الأدبيّة </a:t>
            </a:r>
            <a:r>
              <a:rPr lang="ar-SA" sz="2400" dirty="0">
                <a:solidFill>
                  <a:schemeClr val="tx2"/>
                </a:solidFill>
                <a:cs typeface="+mn-cs"/>
              </a:rPr>
              <a:t>في العالم العربيّ، ومنها: رحلة جبليّة الرحلة الأصعب لفدوى طوقان، والبئر الأولى لجبرا إبراهيم جبرا وغيرها.</a:t>
            </a:r>
          </a:p>
          <a:p>
            <a:pPr algn="just">
              <a:lnSpc>
                <a:spcPct val="150000"/>
              </a:lnSpc>
            </a:pPr>
            <a:r>
              <a:rPr lang="ar-SA" sz="2400" dirty="0">
                <a:solidFill>
                  <a:schemeClr val="tx2"/>
                </a:solidFill>
                <a:effectLst>
                  <a:outerShdw blurRad="38100" dist="38100" dir="2700000" algn="tl">
                    <a:srgbClr val="000000">
                      <a:alpha val="43137"/>
                    </a:srgbClr>
                  </a:outerShdw>
                </a:effectLst>
                <a:cs typeface="+mn-cs"/>
              </a:rPr>
              <a:t>من خصائصِها: </a:t>
            </a:r>
            <a:r>
              <a:rPr lang="ar-SA" sz="2400" dirty="0">
                <a:solidFill>
                  <a:schemeClr val="tx2"/>
                </a:solidFill>
                <a:cs typeface="+mn-cs"/>
              </a:rPr>
              <a:t>تقديم الشخصيّة إلى القرّاء بصدقٍ وجرأةٍ وموضوعيّةٍ، ولا سيّما الطفولةُ العالقةُ في ذهن الكاتبِ، ويشترطُ في أسلوبِها الوضوحُ والأداءُ القصصيُّ الجذّابُ؛ لإثارةِ انتباه القارئ وَفضولِهِ.</a:t>
            </a:r>
          </a:p>
          <a:p>
            <a:pPr algn="just">
              <a:lnSpc>
                <a:spcPct val="150000"/>
              </a:lnSpc>
            </a:pPr>
            <a:r>
              <a:rPr lang="ar-SA" sz="2400" dirty="0">
                <a:solidFill>
                  <a:schemeClr val="tx2"/>
                </a:solidFill>
                <a:cs typeface="+mn-cs"/>
              </a:rPr>
              <a:t>يتطابقُ في نصوصِ السيرةِ الذاتيّةِ المؤلّفُ والراوي والشخصيّةُ المحوريّةُ.</a:t>
            </a:r>
            <a:endParaRPr lang="ar-SA" sz="2400" dirty="0">
              <a:solidFill>
                <a:schemeClr val="tx2"/>
              </a:solidFill>
              <a:effectLst>
                <a:outerShdw blurRad="38100" dist="38100" dir="2700000" algn="tl">
                  <a:srgbClr val="000000">
                    <a:alpha val="43137"/>
                  </a:srgbClr>
                </a:outerShdw>
              </a:effectLs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arn(inVertical)">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barn(inVertical)">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barn(inVertical)">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barn(inVertical)">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barn(inVertical)">
                                      <p:cBhvr>
                                        <p:cTn id="3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411582" y="-299820"/>
            <a:ext cx="11367247" cy="5737411"/>
          </a:xfrm>
        </p:spPr>
        <p:txBody>
          <a:bodyPr/>
          <a:lstStyle/>
          <a:p>
            <a:pPr algn="just">
              <a:lnSpc>
                <a:spcPct val="150000"/>
              </a:lnSpc>
            </a:pPr>
            <a:r>
              <a:rPr lang="ar-SA" sz="2000" b="1" dirty="0">
                <a:cs typeface="+mn-cs"/>
              </a:rPr>
              <a:t>1. في تمّوز 1929 عادَ أخي إبراهيمُ من بيروتَ يحملُ شهادتَهُ منَ الجامعةِ الأمريكيّةِ ببيروتَ؛ ليمارسَ مهنةَ التعليمِ في مدرسةِ النجاحِ الوطنيّةِ. مع وجهِ إبراهيمَ أشرقَ وجهُ اللهِ في حَياتي.</a:t>
            </a:r>
            <a:r>
              <a:rPr lang="ar-SA" sz="2000" dirty="0">
                <a:cs typeface="+mn-cs"/>
              </a:rPr>
              <a:t> </a:t>
            </a:r>
            <a:r>
              <a:rPr lang="ar-SA" sz="2000" b="1" dirty="0">
                <a:cs typeface="+mn-cs"/>
              </a:rPr>
              <a:t>كانتْ عاطفةُ حبِّي لهُ قدْ تكوَّنَت مِن تجمُّعِ عدّةِ انفعالاتٍ طفوليّةٍ سعيدةٍ كان هو مسبِّبُها وباعِثُها.</a:t>
            </a:r>
            <a:r>
              <a:rPr lang="ar-SA" sz="2000" dirty="0">
                <a:cs typeface="+mn-cs"/>
              </a:rPr>
              <a:t> </a:t>
            </a:r>
            <a:r>
              <a:rPr lang="ar-SA" sz="2000" b="1" dirty="0">
                <a:cs typeface="+mn-cs"/>
              </a:rPr>
              <a:t>أوّلُ هديَّةٍ تلقَّيْتُها في صغري كانَتْ مِنْهُ.</a:t>
            </a:r>
            <a:r>
              <a:rPr lang="ar-SA" sz="2000" dirty="0">
                <a:cs typeface="+mn-cs"/>
              </a:rPr>
              <a:t> </a:t>
            </a:r>
            <a:r>
              <a:rPr lang="ar-SA" sz="2000" b="1" dirty="0">
                <a:cs typeface="+mn-cs"/>
              </a:rPr>
              <a:t>أوّلُ سفرٍ منْ أسفارِ حياتي كانَ برفقَتِهِ.</a:t>
            </a:r>
            <a:r>
              <a:rPr lang="ar-SA" sz="2000" dirty="0">
                <a:cs typeface="+mn-cs"/>
              </a:rPr>
              <a:t> </a:t>
            </a:r>
            <a:r>
              <a:rPr lang="ar-SA" sz="2000" b="1" dirty="0">
                <a:cs typeface="+mn-cs"/>
              </a:rPr>
              <a:t>كان هوَ الوحيدَ الذي مَلأَ الفراغَ النفسيَّ الذي عانَيْتُهُ بعدَ فُقدانِ عمِّي، والطفولةَ التي كانتْ تبحثُ عن أبٍ آخرَ يحتَضِنُها بِصورةٍ أفضلَ وَأجملَ وَجَدَتِ الأبَ الضائعَ معَ الهديّةِ الأولى وَالقُبلةَ الأولى التي رافَقَتْها.</a:t>
            </a:r>
            <a:br>
              <a:rPr lang="ar-SA" sz="2000" b="1" dirty="0">
                <a:cs typeface="+mn-cs"/>
              </a:rPr>
            </a:br>
            <a:r>
              <a:rPr lang="ar-SA" sz="2000" b="1" dirty="0">
                <a:cs typeface="+mn-cs"/>
              </a:rPr>
              <a:t>2. إنَّ تلكَ الهديّةَ بالذاتِ، والتي كانَ قدْ أحضَرَها إليَّ منَ القدسِ أيّامَ كانَ تِلميذًا في مدرسةِ المُطرانِ، تلكَ الهديّةَ كانتْ أوَّلَ أسبابِ تَعلُّقي بِإبراهيمَ، ذلكَ التعلُّقِ الذي راحَ يتكَثَّفُ فيما بعدُ بِصورةٍ قويَّةٍ.</a:t>
            </a:r>
            <a:endParaRPr lang="en-US" sz="2000" dirty="0">
              <a:solidFill>
                <a:schemeClr val="tx2"/>
              </a:solidFill>
              <a:effectLst>
                <a:outerShdw blurRad="38100" dist="38100" dir="2700000" algn="tl">
                  <a:srgbClr val="000000">
                    <a:alpha val="43137"/>
                  </a:srgbClr>
                </a:outerShdw>
              </a:effectLst>
              <a:cs typeface="+mn-cs"/>
            </a:endParaRPr>
          </a:p>
        </p:txBody>
      </p:sp>
      <p:sp>
        <p:nvSpPr>
          <p:cNvPr id="3" name="מציין מיקום טקסט 2"/>
          <p:cNvSpPr>
            <a:spLocks noGrp="1"/>
          </p:cNvSpPr>
          <p:nvPr>
            <p:ph type="body" sz="quarter" idx="10"/>
          </p:nvPr>
        </p:nvSpPr>
        <p:spPr>
          <a:xfrm>
            <a:off x="623807" y="183567"/>
            <a:ext cx="10871170" cy="668080"/>
          </a:xfrm>
        </p:spPr>
        <p:txBody>
          <a:bodyPr>
            <a:normAutofit lnSpcReduction="10000"/>
          </a:bodyPr>
          <a:lstStyle/>
          <a:p>
            <a:r>
              <a:rPr lang="ar-SA" sz="4000" b="1" dirty="0">
                <a:solidFill>
                  <a:schemeClr val="tx2"/>
                </a:solidFill>
                <a:effectLst>
                  <a:outerShdw blurRad="38100" dist="38100" dir="2700000" algn="tl">
                    <a:srgbClr val="000000">
                      <a:alpha val="43137"/>
                    </a:srgbClr>
                  </a:outerShdw>
                </a:effectLst>
                <a:cs typeface="+mn-cs"/>
              </a:rPr>
              <a:t>نصّ أخي إبراهيم- فدوى طوقان</a:t>
            </a:r>
            <a:endParaRPr lang="en-US" sz="4000" b="1" dirty="0">
              <a:solidFill>
                <a:schemeClr val="tx2"/>
              </a:solidFill>
              <a:effectLst>
                <a:outerShdw blurRad="38100" dist="38100" dir="2700000" algn="tl">
                  <a:srgbClr val="000000">
                    <a:alpha val="43137"/>
                  </a:srgbClr>
                </a:outerShdw>
              </a:effectLst>
              <a:cs typeface="+mn-cs"/>
            </a:endParaRPr>
          </a:p>
        </p:txBody>
      </p:sp>
    </p:spTree>
    <p:extLst>
      <p:ext uri="{BB962C8B-B14F-4D97-AF65-F5344CB8AC3E}">
        <p14:creationId xmlns:p14="http://schemas.microsoft.com/office/powerpoint/2010/main" val="2949134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effectLst>
                  <a:outerShdw blurRad="38100" dist="38100" dir="2700000" algn="tl">
                    <a:srgbClr val="000000">
                      <a:alpha val="43137"/>
                    </a:srgbClr>
                  </a:outerShdw>
                </a:effectLst>
                <a:cs typeface="+mn-cs"/>
              </a:rPr>
              <a:t>نصّ أخي إبراهيم</a:t>
            </a:r>
            <a:endParaRPr lang="en-US" dirty="0">
              <a:cs typeface="+mn-cs"/>
            </a:endParaRPr>
          </a:p>
        </p:txBody>
      </p:sp>
      <p:sp>
        <p:nvSpPr>
          <p:cNvPr id="3" name="מציין מיקום תוכן 2"/>
          <p:cNvSpPr>
            <a:spLocks noGrp="1"/>
          </p:cNvSpPr>
          <p:nvPr>
            <p:ph idx="1"/>
          </p:nvPr>
        </p:nvSpPr>
        <p:spPr>
          <a:xfrm>
            <a:off x="515206" y="933094"/>
            <a:ext cx="11160000" cy="5360130"/>
          </a:xfrm>
        </p:spPr>
        <p:txBody>
          <a:bodyPr>
            <a:normAutofit/>
          </a:bodyPr>
          <a:lstStyle/>
          <a:p>
            <a:pPr marL="0" indent="0" algn="just">
              <a:buNone/>
            </a:pPr>
            <a:r>
              <a:rPr lang="ar-SA" sz="2000" b="1" dirty="0">
                <a:solidFill>
                  <a:schemeClr val="tx2"/>
                </a:solidFill>
                <a:cs typeface="+mn-cs"/>
              </a:rPr>
              <a:t>3. كانَ تعاملُهُ مَعِي يُعطيني انطِباعًا بِأنَّهُ معنيٌّ بِإسعادي وإشاعةِ الفرحِ في قَلبي، لا سيّما حينَ كانَ يَصطحبُني في مشاويرهِ إلى الجانبِ الغربيِّ من سفحِ جبلِ عيبالَ. كانَ يأخذُ مجلسَهُ على واحدٍ منَ صخورِ الجبلِ الكِلسيّةِ، ويسمحُ لي بِالانطلاقِ، بينما يَنصرِفُ هوَ إلى التأمُّلِ. أمّا أنا فكنتُ أمضي إلى الشِعابِ القريبةِ، وأقفزُ كَالمِعزى من صخرةٍ إلى صَخرةٍ، وَأتطلَّعُ حَولي باحثةً عن بَقلَةِ (الشُمَرَةِ) ذاتِ الرائحةِ الزكيّةِ، والتي كُنتُ أُحبُّ مذاقَ سيقانِها الطويلةِ، المستديرةِ، الريّانَةِ. كما كُنتُ ألملمُ باقةً من زَهرِ قرنِ الغَزالِ وشقائقِ النعمانِ والبابونِجِ، وبينَ حينٍ وَآخرَ، كانَ إبراهيمُ يَلتَفِتُ وَيوصيني بِألّا أُوغِلَ بَعيدًا عَنهُ.</a:t>
            </a:r>
          </a:p>
          <a:p>
            <a:pPr marL="0" indent="0" algn="just">
              <a:buNone/>
            </a:pPr>
            <a:r>
              <a:rPr lang="ar-SA" sz="2000" b="1" dirty="0">
                <a:solidFill>
                  <a:schemeClr val="tx2"/>
                </a:solidFill>
                <a:cs typeface="+mn-cs"/>
              </a:rPr>
              <a:t>4. كانَ فَرحي بِتلكَ المغامراتِ الصغيرةِ يتميَّزُ بِخُلُوِّهِ من توقُّعِ عِقابِ الأهلِ، فلقدْ كانَ الخَوفُ يُنغِّصُ عليَّ دائِمًا أفراحيَ الصَغيرةَ، أمّا معَ إبراهيمَ فقدْ كُنتُ أشعرُ بِالتَحرُّرِ من كلِّ المُنَغِّصاتِ.</a:t>
            </a:r>
          </a:p>
          <a:p>
            <a:pPr marL="0" indent="0" algn="just">
              <a:buNone/>
            </a:pPr>
            <a:r>
              <a:rPr lang="ar-SA" sz="2000" b="1" dirty="0">
                <a:cs typeface="+mn-cs"/>
              </a:rPr>
              <a:t>5. معَ إقامةِ إبراهيمَ في نابُلسَ بدأَ سَطرٌ جديدٌ في حياتي.</a:t>
            </a:r>
          </a:p>
        </p:txBody>
      </p:sp>
    </p:spTree>
    <p:extLst>
      <p:ext uri="{BB962C8B-B14F-4D97-AF65-F5344CB8AC3E}">
        <p14:creationId xmlns:p14="http://schemas.microsoft.com/office/powerpoint/2010/main" val="219221624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10789</TotalTime>
  <Words>2173</Words>
  <Application>Microsoft Macintosh PowerPoint</Application>
  <PresentationFormat>Custom</PresentationFormat>
  <Paragraphs>90</Paragraphs>
  <Slides>18</Slides>
  <Notes>3</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Sakkal Majalla</vt:lpstr>
      <vt:lpstr>Varela Round</vt:lpstr>
      <vt:lpstr>ערכת נושא Office</vt:lpstr>
      <vt:lpstr>منظومة البثّ القطريّة</vt:lpstr>
      <vt:lpstr>نصّ أخي إبراهيم: تحليله بمهارة الاستنتاج</vt:lpstr>
      <vt:lpstr>مقدّمةٌ</vt:lpstr>
      <vt:lpstr>ماذا نتعلّم اليوم؟</vt:lpstr>
      <vt:lpstr>مهارة الاستنتاج- نموذجٌ تطبيقيٌّ: فدوى طوقان</vt:lpstr>
      <vt:lpstr>أسئلةٌ في مهارة الاستنتاج</vt:lpstr>
      <vt:lpstr>نصّ أخي إبراهيم: نوع النصّ ومميّزاته</vt:lpstr>
      <vt:lpstr>1. في تمّوز 1929 عادَ أخي إبراهيمُ من بيروتَ يحملُ شهادتَهُ منَ الجامعةِ الأمريكيّةِ ببيروتَ؛ ليمارسَ مهنةَ التعليمِ في مدرسةِ النجاحِ الوطنيّةِ. مع وجهِ إبراهيمَ أشرقَ وجهُ اللهِ في حَياتي. كانتْ عاطفةُ حبِّي لهُ قدْ تكوَّنَت مِن تجمُّعِ عدّةِ انفعالاتٍ طفوليّةٍ سعيدةٍ كان هو مسبِّبُها وباعِثُها. أوّلُ هديَّةٍ تلقَّيْتُها في صغري كانَتْ مِنْهُ. أوّلُ سفرٍ منْ أسفارِ حياتي كانَ برفقَتِهِ. كان هوَ الوحيدَ الذي مَلأَ الفراغَ النفسيَّ الذي عانَيْتُهُ بعدَ فُقدانِ عمِّي، والطفولةَ التي كانتْ تبحثُ عن أبٍ آخرَ يحتَضِنُها بِصورةٍ أفضلَ وَأجملَ وَجَدَتِ الأبَ الضائعَ معَ الهديّةِ الأولى وَالقُبلةَ الأولى التي رافَقَتْها. 2. إنَّ تلكَ الهديّةَ بالذاتِ، والتي كانَ قدْ أحضَرَها إليَّ منَ القدسِ أيّامَ كانَ تِلميذًا في مدرسةِ المُطرانِ، تلكَ الهديّةَ كانتْ أوَّلَ أسبابِ تَعلُّقي بِإبراهيمَ، ذلكَ التعلُّقِ الذي راحَ يتكَثَّفُ فيما بعدُ بِصورةٍ قويَّةٍ.</vt:lpstr>
      <vt:lpstr>نصّ أخي إبراهيم</vt:lpstr>
      <vt:lpstr>نصّ أخي إبراهيم</vt:lpstr>
      <vt:lpstr>نصّ أخي إبراهيم</vt:lpstr>
      <vt:lpstr>نصّ أخي إبراهيم</vt:lpstr>
      <vt:lpstr>قراءةٌ عامّةٌ في نصّ أخي إبراهيم- فدوى طوقان</vt:lpstr>
      <vt:lpstr>الاستنتاج في نصّ: أخي إبراهيم</vt:lpstr>
      <vt:lpstr>أسئلةٌ تعتمد مهارة الاستنتاج</vt:lpstr>
      <vt:lpstr>مهمّة الدرس:  شاهد الفيلم المرفق، والذي يقدّمُ لك نبذةً يسيرةً من سيرة الشاعرة الفلسطينيّة فدوى طوقان، ثمّ اكتب نصًّا تعبيريًّا تعبّر فيهِ عن رأيك فيما ورد عن سيرتها وشعرِها، مبيّنًا أهمّيّة الأديبات في المجتمع ودورهنّ في الحضارة والثقافة.</vt:lpstr>
      <vt:lpstr>نرجو أن تكونوا قد استفدتم من الدرس واستمتعتم.  شكرًا لكم وإلى لقاءٍ في درسٍ آخرَ..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Yuval Yadai</cp:lastModifiedBy>
  <cp:revision>490</cp:revision>
  <dcterms:created xsi:type="dcterms:W3CDTF">2020-03-15T19:13:03Z</dcterms:created>
  <dcterms:modified xsi:type="dcterms:W3CDTF">2020-08-16T16:12:49Z</dcterms:modified>
</cp:coreProperties>
</file>