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5" r:id="rId2"/>
    <p:sldId id="396" r:id="rId3"/>
    <p:sldId id="398" r:id="rId4"/>
    <p:sldId id="287" r:id="rId5"/>
    <p:sldId id="389" r:id="rId6"/>
    <p:sldId id="390" r:id="rId7"/>
    <p:sldId id="391" r:id="rId8"/>
    <p:sldId id="392" r:id="rId9"/>
    <p:sldId id="271" r:id="rId10"/>
    <p:sldId id="373" r:id="rId11"/>
    <p:sldId id="333" r:id="rId12"/>
    <p:sldId id="374" r:id="rId13"/>
    <p:sldId id="393" r:id="rId14"/>
    <p:sldId id="394" r:id="rId15"/>
    <p:sldId id="397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סיגל חסון" initials="סח" lastIdx="18" clrIdx="0"/>
  <p:cmAuthor id="2" name="home" initials="h" lastIdx="1" clrIdx="1"/>
  <p:cmAuthor id="3" name="Michal" initials="M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74649"/>
    <a:srgbClr val="F7C4D5"/>
    <a:srgbClr val="3BAA29"/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0013" autoAdjust="0"/>
  </p:normalViewPr>
  <p:slideViewPr>
    <p:cSldViewPr snapToGrid="0" snapToObjects="1" showGuides="1">
      <p:cViewPr varScale="1">
        <p:scale>
          <a:sx n="70" d="100"/>
          <a:sy n="70" d="100"/>
        </p:scale>
        <p:origin x="2154" y="72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58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4357E6-C687-4528-AAFB-6A86381E6B8F}" type="datetimeFigureOut">
              <a:rPr lang="he-IL" smtClean="0"/>
              <a:t>י"ח/אייר/תש"ף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25C24D-07BD-478C-918A-A9140E4EE0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95981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י"ח/אייר/תש"ף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91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b="1" dirty="0"/>
              <a:t>אבאבאב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he-IL" b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לאחר המבדק התלמידים יקבלו את התשובות הנכונות כדי לדעת אם</a:t>
            </a:r>
            <a:r>
              <a:rPr lang="he-IL" baseline="0" dirty="0"/>
              <a:t> ענו נכון.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023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b="1" dirty="0"/>
              <a:t>אבאבאב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א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he-IL" b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לאחר המבדק התלמידים יקבלו את התשובות הנכונות כדי לדעת אם</a:t>
            </a:r>
            <a:r>
              <a:rPr lang="he-IL" baseline="0" dirty="0"/>
              <a:t> ענו נכון.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58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05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משך</a:t>
            </a:r>
            <a:r>
              <a:rPr lang="he-IL" sz="12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השקף – 2 דק'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8750" indent="0" algn="r" rtl="1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18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e-IL" baseline="0" dirty="0"/>
              <a:t>משך השקף 8 דק'</a:t>
            </a:r>
          </a:p>
          <a:p>
            <a:pPr marL="171450" indent="-171450">
              <a:buFontTx/>
              <a:buChar char="-"/>
            </a:pPr>
            <a:r>
              <a:rPr lang="he-IL" baseline="0" dirty="0"/>
              <a:t>כאן יש לכתוב את התכנים כפי </a:t>
            </a:r>
            <a:r>
              <a:rPr lang="he-IL" baseline="0" dirty="0" err="1"/>
              <a:t>שיומללו</a:t>
            </a:r>
            <a:r>
              <a:rPr lang="he-IL" baseline="0" dirty="0"/>
              <a:t> </a:t>
            </a:r>
            <a:r>
              <a:rPr lang="he-IL" baseline="0" dirty="0" err="1"/>
              <a:t>בהקנייה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267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e-IL" baseline="0" dirty="0"/>
              <a:t>משך השקף 8 דק'</a:t>
            </a:r>
          </a:p>
          <a:p>
            <a:pPr marL="171450" indent="-171450">
              <a:buFontTx/>
              <a:buChar char="-"/>
            </a:pPr>
            <a:r>
              <a:rPr lang="he-IL" baseline="0" dirty="0"/>
              <a:t>כאן יש לכתוב את התכנים כפי </a:t>
            </a:r>
            <a:r>
              <a:rPr lang="he-IL" baseline="0" dirty="0" err="1"/>
              <a:t>שיומללו</a:t>
            </a:r>
            <a:r>
              <a:rPr lang="he-IL" baseline="0" dirty="0"/>
              <a:t> </a:t>
            </a:r>
            <a:r>
              <a:rPr lang="he-IL" baseline="0" dirty="0" err="1"/>
              <a:t>בהקנייה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078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e-IL" baseline="0" dirty="0"/>
              <a:t>משך השקף 8 דק'</a:t>
            </a:r>
          </a:p>
          <a:p>
            <a:pPr marL="171450" indent="-171450">
              <a:buFontTx/>
              <a:buChar char="-"/>
            </a:pPr>
            <a:r>
              <a:rPr lang="he-IL" baseline="0" dirty="0"/>
              <a:t>כאן יש לכתוב את התכנים כפי </a:t>
            </a:r>
            <a:r>
              <a:rPr lang="he-IL" baseline="0" dirty="0" err="1"/>
              <a:t>שיומללו</a:t>
            </a:r>
            <a:r>
              <a:rPr lang="he-IL" baseline="0" dirty="0"/>
              <a:t> </a:t>
            </a:r>
            <a:r>
              <a:rPr lang="he-IL" baseline="0" dirty="0" err="1"/>
              <a:t>בהקנייה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010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e-IL" baseline="0" dirty="0"/>
              <a:t>משך השקף 8 דק'</a:t>
            </a:r>
          </a:p>
          <a:p>
            <a:pPr marL="171450" indent="-171450">
              <a:buFontTx/>
              <a:buChar char="-"/>
            </a:pPr>
            <a:r>
              <a:rPr lang="he-IL" baseline="0" dirty="0"/>
              <a:t>כאן יש לכתוב את התכנים כפי </a:t>
            </a:r>
            <a:r>
              <a:rPr lang="he-IL" baseline="0" dirty="0" err="1"/>
              <a:t>שיומללו</a:t>
            </a:r>
            <a:r>
              <a:rPr lang="he-IL" baseline="0" dirty="0"/>
              <a:t> </a:t>
            </a:r>
            <a:r>
              <a:rPr lang="he-IL" baseline="0" dirty="0" err="1"/>
              <a:t>בהקנייה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022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משק השקף - 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דק' תרגול. ניתן לפצל את התרגול למספר שקפים. סך הזמן הכולל של התרגול הוא 10 דק'.</a:t>
            </a:r>
          </a:p>
          <a:p>
            <a:pPr algn="r" rtl="1"/>
            <a:endParaRPr lang="he-I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שימו לב להקפיד על משוב כדי שהתלמידים יוכלו לדעת האם ענו נכון או לא.</a:t>
            </a:r>
          </a:p>
          <a:p>
            <a:pPr algn="r" rtl="1"/>
            <a:endParaRPr lang="he-I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006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משק השקף - 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דק' תרגול. ניתן לפצל את התרגול למספר שקפים. סך הזמן הכולל של התרגול הוא 10 דק'.</a:t>
            </a:r>
          </a:p>
          <a:p>
            <a:pPr algn="r" rtl="1"/>
            <a:endParaRPr lang="he-I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שימו לב להקפיד על משוב כדי שהתלמידים יוכלו לדעת האם ענו נכון או לא.</a:t>
            </a:r>
          </a:p>
          <a:p>
            <a:pPr algn="r" rtl="1"/>
            <a:endParaRPr lang="he-I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</a:t>
            </a:fld>
            <a:endParaRPr lang="x-none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159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217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3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7032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7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0122" y="1825625"/>
            <a:ext cx="5093677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3" r:id="rId3"/>
    <p:sldLayoutId id="2147483666" r:id="rId4"/>
    <p:sldLayoutId id="2147483652" r:id="rId5"/>
    <p:sldLayoutId id="2147483667" r:id="rId6"/>
    <p:sldLayoutId id="2147483669" r:id="rId7"/>
    <p:sldLayoutId id="2147483670" r:id="rId8"/>
    <p:sldLayoutId id="2147483671" r:id="rId9"/>
    <p:sldLayoutId id="2147483668" r:id="rId10"/>
    <p:sldLayoutId id="2147483665" r:id="rId11"/>
    <p:sldLayoutId id="2147483657" r:id="rId12"/>
    <p:sldLayoutId id="2147483664" r:id="rId13"/>
    <p:sldLayoutId id="2147483661" r:id="rId14"/>
    <p:sldLayoutId id="2147483649" r:id="rId15"/>
    <p:sldLayoutId id="2147483663" r:id="rId16"/>
    <p:sldLayoutId id="2147483676" r:id="rId17"/>
    <p:sldLayoutId id="2147483677" r:id="rId18"/>
    <p:sldLayoutId id="2147483678" r:id="rId19"/>
    <p:sldLayoutId id="2147483679" r:id="rId20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2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6" y="1383126"/>
            <a:ext cx="5455920" cy="6008986"/>
          </a:xfrm>
          <a:prstGeom prst="rect">
            <a:avLst/>
          </a:prstGeom>
        </p:spPr>
      </p:pic>
      <p:cxnSp>
        <p:nvCxnSpPr>
          <p:cNvPr id="12" name="מחבר ישר 11"/>
          <p:cNvCxnSpPr/>
          <p:nvPr/>
        </p:nvCxnSpPr>
        <p:spPr>
          <a:xfrm flipH="1">
            <a:off x="7438490" y="2476072"/>
            <a:ext cx="1493086" cy="315416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7085" y="2352103"/>
            <a:ext cx="1340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/>
              <a:t>Y=2x+7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4959108" y="2329505"/>
            <a:ext cx="14897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נתון הישר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40092" y="2762850"/>
            <a:ext cx="66371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/>
              <a:t>. b=7</a:t>
            </a:r>
            <a:r>
              <a:rPr lang="he-IL" dirty="0"/>
              <a:t> הוא המספר החופשי, כלומר </a:t>
            </a:r>
            <a:r>
              <a:rPr lang="en-US" dirty="0"/>
              <a:t>b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484615" y="3303646"/>
            <a:ext cx="4591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 </a:t>
            </a:r>
          </a:p>
          <a:p>
            <a:pPr algn="r"/>
            <a:r>
              <a:rPr lang="he-IL" dirty="0"/>
              <a:t>מה תוכלו לומר על משמעות הערך של </a:t>
            </a:r>
          </a:p>
        </p:txBody>
      </p:sp>
      <p:sp>
        <p:nvSpPr>
          <p:cNvPr id="27" name="כותרת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תכונות המספר החופשי </a:t>
            </a:r>
            <a:r>
              <a:rPr lang="en-US" dirty="0"/>
              <a:t> b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2833099" y="3164466"/>
            <a:ext cx="41692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השרטוט שלפניכם מתאר את הישר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5461" y="3187064"/>
            <a:ext cx="1340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/>
              <a:t>Y=2x+7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1357175" y="3582501"/>
            <a:ext cx="1340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/>
              <a:t> ?b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80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 txBox="1">
            <a:spLocks/>
          </p:cNvSpPr>
          <p:nvPr/>
        </p:nvSpPr>
        <p:spPr>
          <a:xfrm>
            <a:off x="1643448" y="1623024"/>
            <a:ext cx="9279925" cy="33443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 dirty="0"/>
              <a:t>סיכום:</a:t>
            </a:r>
          </a:p>
          <a:p>
            <a:r>
              <a:rPr lang="he-IL" sz="3600" b="1" dirty="0"/>
              <a:t>המספר החופשי </a:t>
            </a:r>
            <a:r>
              <a:rPr lang="en-US" sz="3600" b="1" dirty="0"/>
              <a:t>b</a:t>
            </a:r>
            <a:r>
              <a:rPr lang="he-IL" sz="3600" b="1" dirty="0"/>
              <a:t> בפונקציה </a:t>
            </a:r>
            <a:r>
              <a:rPr lang="en-US" sz="3600" b="1" dirty="0"/>
              <a:t>y = </a:t>
            </a:r>
            <a:r>
              <a:rPr lang="en-US" sz="3600" b="1" dirty="0" err="1"/>
              <a:t>mx+b</a:t>
            </a:r>
            <a:endParaRPr lang="he-IL" sz="3600" b="1" dirty="0"/>
          </a:p>
          <a:p>
            <a:r>
              <a:rPr lang="he-IL" sz="3600" b="1" dirty="0"/>
              <a:t>קובע את נקודת החיתוך של הישר עם ציר ה- </a:t>
            </a:r>
            <a:r>
              <a:rPr lang="en-US" sz="3600" b="1" dirty="0"/>
              <a:t>y</a:t>
            </a:r>
            <a:r>
              <a:rPr lang="he-IL" sz="3600" b="1" dirty="0"/>
              <a:t>.</a:t>
            </a:r>
          </a:p>
          <a:p>
            <a:r>
              <a:rPr lang="he-IL" sz="3600" b="1" dirty="0"/>
              <a:t>הערך של </a:t>
            </a:r>
            <a:r>
              <a:rPr lang="en-US" sz="3600" b="1" dirty="0"/>
              <a:t>b </a:t>
            </a:r>
            <a:r>
              <a:rPr lang="he-IL" sz="3600" b="1" dirty="0"/>
              <a:t> מציג את שיעור ה-</a:t>
            </a:r>
            <a:r>
              <a:rPr lang="en-US" sz="3600" b="1" dirty="0"/>
              <a:t>y </a:t>
            </a:r>
            <a:r>
              <a:rPr lang="he-IL" sz="3600" b="1" dirty="0"/>
              <a:t> של נקודת החיתוך של הישר עם ציר ה- </a:t>
            </a:r>
            <a:r>
              <a:rPr lang="en-US" sz="3600" b="1" dirty="0"/>
              <a:t>y</a:t>
            </a:r>
            <a:r>
              <a:rPr lang="he-IL" sz="3600" b="1" dirty="0"/>
              <a:t>.</a:t>
            </a:r>
            <a:endParaRPr lang="en-US" sz="3600" dirty="0"/>
          </a:p>
        </p:txBody>
      </p:sp>
      <p:pic>
        <p:nvPicPr>
          <p:cNvPr id="5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1774">
            <a:off x="10132268" y="3898143"/>
            <a:ext cx="2040349" cy="8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מציין מיקום תוכן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84" y="462337"/>
            <a:ext cx="881914" cy="948236"/>
          </a:xfrm>
          <a:prstGeom prst="rect">
            <a:avLst/>
          </a:prstGeom>
        </p:spPr>
      </p:pic>
      <p:sp>
        <p:nvSpPr>
          <p:cNvPr id="7" name="מציין מיקום טקסט 2"/>
          <p:cNvSpPr txBox="1">
            <a:spLocks/>
          </p:cNvSpPr>
          <p:nvPr/>
        </p:nvSpPr>
        <p:spPr>
          <a:xfrm>
            <a:off x="9585932" y="1378466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</p:spTree>
    <p:extLst>
      <p:ext uri="{BB962C8B-B14F-4D97-AF65-F5344CB8AC3E}">
        <p14:creationId xmlns:p14="http://schemas.microsoft.com/office/powerpoint/2010/main" val="25831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עד עתה? 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472611" y="2140842"/>
            <a:ext cx="108811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2800" dirty="0"/>
              <a:t>הצורה הכללית של משוואת ישר היא </a:t>
            </a:r>
            <a:r>
              <a:rPr lang="en-US" sz="2800" dirty="0"/>
              <a:t>y=</a:t>
            </a:r>
            <a:r>
              <a:rPr lang="en-US" sz="2800" dirty="0" err="1"/>
              <a:t>mx+b</a:t>
            </a:r>
            <a:endParaRPr lang="he-IL" sz="2800" dirty="0"/>
          </a:p>
          <a:p>
            <a:r>
              <a:rPr lang="he-IL" sz="2800" dirty="0"/>
              <a:t>כאשר </a:t>
            </a:r>
            <a:r>
              <a:rPr lang="en-US" sz="2800" dirty="0"/>
              <a:t>m </a:t>
            </a:r>
            <a:r>
              <a:rPr lang="he-IL" sz="2800" dirty="0"/>
              <a:t> מייצג את השיפוע.</a:t>
            </a:r>
          </a:p>
          <a:p>
            <a:r>
              <a:rPr lang="en-US" sz="2800" dirty="0"/>
              <a:t>b</a:t>
            </a:r>
            <a:r>
              <a:rPr lang="he-IL" sz="2800" dirty="0"/>
              <a:t> היא שיעור ה-</a:t>
            </a:r>
            <a:r>
              <a:rPr lang="en-US" sz="2800" dirty="0"/>
              <a:t>y</a:t>
            </a:r>
            <a:r>
              <a:rPr lang="he-IL" sz="2800" dirty="0"/>
              <a:t> של נקודת החיתוך של הישר עם ציר ה- </a:t>
            </a:r>
            <a:r>
              <a:rPr lang="en-US" sz="2800" dirty="0"/>
              <a:t>y</a:t>
            </a:r>
            <a:r>
              <a:rPr lang="he-IL" sz="2800" dirty="0"/>
              <a:t>.</a:t>
            </a:r>
          </a:p>
          <a:p>
            <a:endParaRPr lang="he-IL" sz="2800" dirty="0"/>
          </a:p>
          <a:p>
            <a:r>
              <a:rPr lang="he-IL" sz="2800" dirty="0"/>
              <a:t>לדוגמה:</a:t>
            </a:r>
            <a:r>
              <a:rPr lang="en-US" sz="2800" dirty="0"/>
              <a:t> </a:t>
            </a:r>
            <a:r>
              <a:rPr lang="he-IL" sz="2800" dirty="0"/>
              <a:t>שיפוע הישר </a:t>
            </a:r>
            <a:r>
              <a:rPr lang="en-US" sz="2800" dirty="0"/>
              <a:t>y=-4x+6 </a:t>
            </a:r>
            <a:r>
              <a:rPr lang="he-IL" sz="2800" dirty="0"/>
              <a:t> הוא 4- והוא חותך את ציר ה- </a:t>
            </a:r>
            <a:r>
              <a:rPr lang="en-US" sz="2800" dirty="0"/>
              <a:t> y</a:t>
            </a:r>
            <a:r>
              <a:rPr lang="he-IL" sz="2800" dirty="0"/>
              <a:t>בנקודה (0,6)</a:t>
            </a:r>
          </a:p>
        </p:txBody>
      </p:sp>
    </p:spTree>
    <p:extLst>
      <p:ext uri="{BB962C8B-B14F-4D97-AF65-F5344CB8AC3E}">
        <p14:creationId xmlns:p14="http://schemas.microsoft.com/office/powerpoint/2010/main" val="160033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לבן 27"/>
          <p:cNvSpPr/>
          <p:nvPr/>
        </p:nvSpPr>
        <p:spPr>
          <a:xfrm>
            <a:off x="10326683" y="5833516"/>
            <a:ext cx="428165" cy="4641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7058596" y="5847423"/>
            <a:ext cx="379474" cy="4641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088989" y="5784040"/>
            <a:ext cx="379474" cy="4641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9144000" y="622158"/>
            <a:ext cx="1493366" cy="6122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דוגמא 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884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47" name="כותרת 1"/>
          <p:cNvSpPr txBox="1">
            <a:spLocks/>
          </p:cNvSpPr>
          <p:nvPr/>
        </p:nvSpPr>
        <p:spPr>
          <a:xfrm>
            <a:off x="4472566" y="5650588"/>
            <a:ext cx="2693792" cy="6710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y = – x  + </a:t>
            </a:r>
            <a:endParaRPr lang="he-IL" sz="3600" dirty="0">
              <a:solidFill>
                <a:srgbClr val="00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07999" y="1630519"/>
            <a:ext cx="10360840" cy="902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he-I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העזרו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בגרף ומלאו את החסר במשוואת הישרים שמתחת לשרטוט.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146101" y="2519916"/>
            <a:ext cx="10718811" cy="320456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he-IL" dirty="0"/>
          </a:p>
        </p:txBody>
      </p:sp>
      <p:pic>
        <p:nvPicPr>
          <p:cNvPr id="12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5" y="1776796"/>
            <a:ext cx="881914" cy="1090789"/>
          </a:xfrm>
          <a:prstGeom prst="rect">
            <a:avLst/>
          </a:prstGeom>
        </p:spPr>
      </p:pic>
      <p:sp>
        <p:nvSpPr>
          <p:cNvPr id="13" name="מציין מיקום טקסט 2"/>
          <p:cNvSpPr txBox="1">
            <a:spLocks/>
          </p:cNvSpPr>
          <p:nvPr/>
        </p:nvSpPr>
        <p:spPr>
          <a:xfrm>
            <a:off x="-81365" y="2695940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3002599" y="5629621"/>
            <a:ext cx="583848" cy="7129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מלבן 1"/>
          <p:cNvSpPr/>
          <p:nvPr/>
        </p:nvSpPr>
        <p:spPr>
          <a:xfrm>
            <a:off x="1176079" y="5668958"/>
            <a:ext cx="185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y = 2 x +</a:t>
            </a:r>
            <a:endParaRPr lang="he-IL" sz="3600" dirty="0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6948382" y="5684105"/>
            <a:ext cx="599902" cy="7129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" name="מלבן 3"/>
          <p:cNvSpPr/>
          <p:nvPr/>
        </p:nvSpPr>
        <p:spPr>
          <a:xfrm>
            <a:off x="8550901" y="5710377"/>
            <a:ext cx="1755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y = x + </a:t>
            </a:r>
            <a:endParaRPr lang="he-IL" sz="3600" dirty="0"/>
          </a:p>
        </p:txBody>
      </p:sp>
      <p:sp>
        <p:nvSpPr>
          <p:cNvPr id="21" name="כותרת 1"/>
          <p:cNvSpPr txBox="1">
            <a:spLocks/>
          </p:cNvSpPr>
          <p:nvPr/>
        </p:nvSpPr>
        <p:spPr>
          <a:xfrm>
            <a:off x="10240814" y="5685164"/>
            <a:ext cx="599902" cy="7129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79" y="2132407"/>
            <a:ext cx="3948461" cy="4278784"/>
          </a:xfrm>
          <a:prstGeom prst="rect">
            <a:avLst/>
          </a:prstGeom>
        </p:spPr>
      </p:pic>
      <p:cxnSp>
        <p:nvCxnSpPr>
          <p:cNvPr id="10" name="מחבר ישר 9"/>
          <p:cNvCxnSpPr/>
          <p:nvPr/>
        </p:nvCxnSpPr>
        <p:spPr>
          <a:xfrm flipH="1">
            <a:off x="9250326" y="3434316"/>
            <a:ext cx="1290440" cy="133970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71" y="2174939"/>
            <a:ext cx="4122231" cy="4605583"/>
          </a:xfrm>
          <a:prstGeom prst="rect">
            <a:avLst/>
          </a:prstGeom>
        </p:spPr>
      </p:pic>
      <p:cxnSp>
        <p:nvCxnSpPr>
          <p:cNvPr id="61" name="מחבר ישר 60"/>
          <p:cNvCxnSpPr/>
          <p:nvPr/>
        </p:nvCxnSpPr>
        <p:spPr>
          <a:xfrm flipH="1" flipV="1">
            <a:off x="5688419" y="4104167"/>
            <a:ext cx="957368" cy="95681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תמונה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28" y="2174938"/>
            <a:ext cx="4122231" cy="4605583"/>
          </a:xfrm>
          <a:prstGeom prst="rect">
            <a:avLst/>
          </a:prstGeom>
        </p:spPr>
      </p:pic>
      <p:cxnSp>
        <p:nvCxnSpPr>
          <p:cNvPr id="66" name="מחבר ישר 65"/>
          <p:cNvCxnSpPr/>
          <p:nvPr/>
        </p:nvCxnSpPr>
        <p:spPr>
          <a:xfrm flipV="1">
            <a:off x="2438400" y="3522134"/>
            <a:ext cx="733777" cy="143488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שולש שווה-שוקיים 5"/>
          <p:cNvSpPr/>
          <p:nvPr/>
        </p:nvSpPr>
        <p:spPr>
          <a:xfrm>
            <a:off x="1879478" y="5724483"/>
            <a:ext cx="421933" cy="45028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1"/>
          <p:cNvSpPr txBox="1">
            <a:spLocks/>
          </p:cNvSpPr>
          <p:nvPr/>
        </p:nvSpPr>
        <p:spPr>
          <a:xfrm>
            <a:off x="1798520" y="5623305"/>
            <a:ext cx="583848" cy="7129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81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  <p:bldP spid="14" grpId="0"/>
      <p:bldP spid="18" grpId="0"/>
      <p:bldP spid="21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/>
          <p:cNvSpPr/>
          <p:nvPr/>
        </p:nvSpPr>
        <p:spPr>
          <a:xfrm>
            <a:off x="6952444" y="5790972"/>
            <a:ext cx="379474" cy="4641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088989" y="5784040"/>
            <a:ext cx="379474" cy="4641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9144000" y="622158"/>
            <a:ext cx="1493366" cy="6122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תרגול 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884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47" name="כותרת 1"/>
          <p:cNvSpPr txBox="1">
            <a:spLocks/>
          </p:cNvSpPr>
          <p:nvPr/>
        </p:nvSpPr>
        <p:spPr>
          <a:xfrm>
            <a:off x="4472566" y="5650588"/>
            <a:ext cx="2693792" cy="6710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y =     x  + </a:t>
            </a:r>
            <a:endParaRPr lang="he-IL" sz="3600" dirty="0">
              <a:solidFill>
                <a:srgbClr val="00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07999" y="1630519"/>
            <a:ext cx="10360840" cy="902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he-I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העזרו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בגרף ומלאו את החסר במשוואת הישרים שמתחת לשרטוט.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146101" y="2519916"/>
            <a:ext cx="10718811" cy="320456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he-IL" dirty="0"/>
          </a:p>
        </p:txBody>
      </p:sp>
      <p:pic>
        <p:nvPicPr>
          <p:cNvPr id="12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5" y="1776796"/>
            <a:ext cx="881914" cy="1090789"/>
          </a:xfrm>
          <a:prstGeom prst="rect">
            <a:avLst/>
          </a:prstGeom>
        </p:spPr>
      </p:pic>
      <p:sp>
        <p:nvSpPr>
          <p:cNvPr id="13" name="מציין מיקום טקסט 2"/>
          <p:cNvSpPr txBox="1">
            <a:spLocks/>
          </p:cNvSpPr>
          <p:nvPr/>
        </p:nvSpPr>
        <p:spPr>
          <a:xfrm>
            <a:off x="-81365" y="2695940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  <p:sp>
        <p:nvSpPr>
          <p:cNvPr id="2" name="מלבן 1"/>
          <p:cNvSpPr/>
          <p:nvPr/>
        </p:nvSpPr>
        <p:spPr>
          <a:xfrm>
            <a:off x="1183213" y="5698213"/>
            <a:ext cx="185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y = 2 x +</a:t>
            </a:r>
            <a:endParaRPr lang="he-IL" sz="36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39" y="1953153"/>
            <a:ext cx="3948461" cy="4904847"/>
          </a:xfrm>
          <a:prstGeom prst="rect">
            <a:avLst/>
          </a:prstGeom>
        </p:spPr>
      </p:pic>
      <p:cxnSp>
        <p:nvCxnSpPr>
          <p:cNvPr id="10" name="מחבר ישר 9"/>
          <p:cNvCxnSpPr/>
          <p:nvPr/>
        </p:nvCxnSpPr>
        <p:spPr>
          <a:xfrm flipH="1" flipV="1">
            <a:off x="9648825" y="3600450"/>
            <a:ext cx="809626" cy="190327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48" y="2028826"/>
            <a:ext cx="4122231" cy="5124450"/>
          </a:xfrm>
          <a:prstGeom prst="rect">
            <a:avLst/>
          </a:prstGeom>
        </p:spPr>
      </p:pic>
      <p:cxnSp>
        <p:nvCxnSpPr>
          <p:cNvPr id="61" name="מחבר ישר 60"/>
          <p:cNvCxnSpPr/>
          <p:nvPr/>
        </p:nvCxnSpPr>
        <p:spPr>
          <a:xfrm flipV="1">
            <a:off x="6054493" y="3279482"/>
            <a:ext cx="668285" cy="233462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תמונה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28" y="2174938"/>
            <a:ext cx="4122231" cy="4530662"/>
          </a:xfrm>
          <a:prstGeom prst="rect">
            <a:avLst/>
          </a:prstGeom>
        </p:spPr>
      </p:pic>
      <p:cxnSp>
        <p:nvCxnSpPr>
          <p:cNvPr id="66" name="מחבר ישר 65"/>
          <p:cNvCxnSpPr/>
          <p:nvPr/>
        </p:nvCxnSpPr>
        <p:spPr>
          <a:xfrm>
            <a:off x="1873919" y="4315950"/>
            <a:ext cx="2099747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שולש שווה-שוקיים 5"/>
          <p:cNvSpPr/>
          <p:nvPr/>
        </p:nvSpPr>
        <p:spPr>
          <a:xfrm>
            <a:off x="1873919" y="5760969"/>
            <a:ext cx="421933" cy="45028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שולש שווה-שוקיים 25"/>
          <p:cNvSpPr/>
          <p:nvPr/>
        </p:nvSpPr>
        <p:spPr>
          <a:xfrm>
            <a:off x="5632560" y="5760969"/>
            <a:ext cx="421933" cy="45028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כותרת 1"/>
          <p:cNvSpPr txBox="1">
            <a:spLocks/>
          </p:cNvSpPr>
          <p:nvPr/>
        </p:nvSpPr>
        <p:spPr>
          <a:xfrm>
            <a:off x="8278111" y="5631885"/>
            <a:ext cx="2693792" cy="6710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rPr>
              <a:t>y =     x  + </a:t>
            </a:r>
            <a:endParaRPr lang="he-IL" sz="3600" dirty="0">
              <a:solidFill>
                <a:srgbClr val="000000"/>
              </a:solidFill>
            </a:endParaRPr>
          </a:p>
        </p:txBody>
      </p:sp>
      <p:sp>
        <p:nvSpPr>
          <p:cNvPr id="31" name="משולש שווה-שוקיים 30"/>
          <p:cNvSpPr/>
          <p:nvPr/>
        </p:nvSpPr>
        <p:spPr>
          <a:xfrm>
            <a:off x="9414040" y="5724483"/>
            <a:ext cx="421933" cy="45028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10782165" y="5781392"/>
            <a:ext cx="379474" cy="4641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800" dirty="0"/>
              <a:t>(הנדסה אנליטית לכיתה י')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(מתמטיקה – אגף </a:t>
            </a:r>
            <a:r>
              <a:rPr lang="he-IL" dirty="0" err="1">
                <a:sym typeface="Varela Round"/>
              </a:rPr>
              <a:t>שח"ר</a:t>
            </a:r>
            <a:r>
              <a:rPr lang="he-IL" dirty="0">
                <a:sym typeface="Varela Round"/>
              </a:rPr>
              <a:t>)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</a:t>
            </a:r>
            <a:r>
              <a:rPr lang="he-IL">
                <a:sym typeface="Varela Round"/>
              </a:rPr>
              <a:t>המורה: גלעד אשל </a:t>
            </a:r>
            <a:endParaRPr lang="he-IL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825" y="5394754"/>
            <a:ext cx="8448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החומר לקוח מספר "מתמטיקה בראיה אחרת" - רוחמה </a:t>
            </a:r>
            <a:r>
              <a:rPr lang="he-IL" dirty="0" err="1"/>
              <a:t>ויונטה</a:t>
            </a:r>
            <a:r>
              <a:rPr lang="he-IL" dirty="0"/>
              <a:t>/שלמה בן-בסט</a:t>
            </a:r>
          </a:p>
        </p:txBody>
      </p:sp>
    </p:spTree>
    <p:extLst>
      <p:ext uri="{BB962C8B-B14F-4D97-AF65-F5344CB8AC3E}">
        <p14:creationId xmlns:p14="http://schemas.microsoft.com/office/powerpoint/2010/main" val="31926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חזרה: הכרת משוואת הישר </a:t>
            </a:r>
            <a:r>
              <a:rPr lang="en-US" dirty="0"/>
              <a:t>y=</a:t>
            </a:r>
            <a:r>
              <a:rPr lang="en-US" dirty="0" err="1"/>
              <a:t>mx+b</a:t>
            </a:r>
            <a:endParaRPr lang="he-IL" dirty="0"/>
          </a:p>
        </p:txBody>
      </p:sp>
      <p:sp>
        <p:nvSpPr>
          <p:cNvPr id="8" name="מציין מיקום תוכן 4"/>
          <p:cNvSpPr txBox="1">
            <a:spLocks/>
          </p:cNvSpPr>
          <p:nvPr/>
        </p:nvSpPr>
        <p:spPr>
          <a:xfrm>
            <a:off x="838200" y="428307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 מטרת השיעור : מציאת משוואת ישר על פי שיפועו ונקודה שעליו בשתי דרכים:</a:t>
            </a:r>
          </a:p>
          <a:p>
            <a:r>
              <a:rPr lang="he-IL"/>
              <a:t>א. בדרך גרפית </a:t>
            </a:r>
          </a:p>
          <a:p>
            <a:r>
              <a:rPr lang="he-IL"/>
              <a:t>ב. בדרך אלגברית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102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 txBox="1">
            <a:spLocks/>
          </p:cNvSpPr>
          <p:nvPr/>
        </p:nvSpPr>
        <p:spPr>
          <a:xfrm>
            <a:off x="7280473" y="2078158"/>
            <a:ext cx="3448239" cy="3844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798"/>
            <a:ext cx="10289342" cy="720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he-IL" dirty="0"/>
              <a:t>מי מבין הגרפים מתאר את הפונקציה </a:t>
            </a:r>
            <a:r>
              <a:rPr lang="en-US" dirty="0"/>
              <a:t>y = mx + b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 txBox="1">
            <a:spLocks/>
          </p:cNvSpPr>
          <p:nvPr/>
        </p:nvSpPr>
        <p:spPr>
          <a:xfrm>
            <a:off x="3137912" y="2164656"/>
            <a:ext cx="3448239" cy="3844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30" y="685484"/>
            <a:ext cx="7773582" cy="5536307"/>
          </a:xfrm>
          <a:prstGeom prst="rect">
            <a:avLst/>
          </a:prstGeom>
        </p:spPr>
      </p:pic>
      <p:pic>
        <p:nvPicPr>
          <p:cNvPr id="9" name="מציין מיקום תוכן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60" y="189999"/>
            <a:ext cx="881914" cy="1090789"/>
          </a:xfrm>
          <a:prstGeom prst="rect">
            <a:avLst/>
          </a:prstGeom>
        </p:spPr>
      </p:pic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10068070" y="1285801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575" y="-2133600"/>
            <a:ext cx="619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19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8030" y="436101"/>
            <a:ext cx="9359795" cy="720000"/>
          </a:xfrm>
        </p:spPr>
        <p:txBody>
          <a:bodyPr>
            <a:normAutofit/>
          </a:bodyPr>
          <a:lstStyle/>
          <a:p>
            <a:r>
              <a:rPr lang="he-IL" sz="3200" dirty="0"/>
              <a:t>המשוואה המפורשת של הקו הישר היא </a:t>
            </a:r>
            <a:r>
              <a:rPr lang="en-US" sz="3200" dirty="0"/>
              <a:t>b</a:t>
            </a:r>
            <a:r>
              <a:rPr lang="he-IL" sz="3200" dirty="0"/>
              <a:t>+ </a:t>
            </a:r>
            <a:r>
              <a:rPr lang="en-US" sz="3200" b="1" dirty="0"/>
              <a:t>y = m x</a:t>
            </a:r>
            <a:endParaRPr lang="he-IL" sz="32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7298000" y="1627914"/>
            <a:ext cx="4454926" cy="5172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45946" y="2753412"/>
            <a:ext cx="5384558" cy="182886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/>
              <a:t>לדוגמה </a:t>
            </a:r>
            <a:r>
              <a:rPr lang="en-US" sz="3200" dirty="0"/>
              <a:t>y=2x </a:t>
            </a:r>
          </a:p>
          <a:p>
            <a:r>
              <a:rPr lang="en-US" sz="3200" dirty="0"/>
              <a:t>m = 2 , b=0</a:t>
            </a:r>
            <a:endParaRPr lang="he-IL" sz="3200" dirty="0"/>
          </a:p>
        </p:txBody>
      </p:sp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1384529" y="1713525"/>
            <a:ext cx="5369689" cy="909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3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02" y="4009289"/>
            <a:ext cx="1489604" cy="1145970"/>
          </a:xfrm>
          <a:prstGeom prst="rect">
            <a:avLst/>
          </a:prstGeom>
        </p:spPr>
      </p:pic>
      <p:pic>
        <p:nvPicPr>
          <p:cNvPr id="9" name="מציין מיקום תוכן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09" y="208391"/>
            <a:ext cx="881914" cy="1090789"/>
          </a:xfrm>
          <a:prstGeom prst="rect">
            <a:avLst/>
          </a:prstGeom>
        </p:spPr>
      </p:pic>
      <p:sp>
        <p:nvSpPr>
          <p:cNvPr id="11" name="מציין מיקום טקסט 2"/>
          <p:cNvSpPr txBox="1">
            <a:spLocks/>
          </p:cNvSpPr>
          <p:nvPr/>
        </p:nvSpPr>
        <p:spPr>
          <a:xfrm>
            <a:off x="9875519" y="1300517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  <p:pic>
        <p:nvPicPr>
          <p:cNvPr id="32" name="תמונה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03" y="1951769"/>
            <a:ext cx="4216647" cy="4644088"/>
          </a:xfrm>
          <a:prstGeom prst="rect">
            <a:avLst/>
          </a:prstGeom>
        </p:spPr>
      </p:pic>
      <p:cxnSp>
        <p:nvCxnSpPr>
          <p:cNvPr id="34" name="מחבר ישר 33"/>
          <p:cNvCxnSpPr/>
          <p:nvPr/>
        </p:nvCxnSpPr>
        <p:spPr>
          <a:xfrm flipH="1">
            <a:off x="8813601" y="2788897"/>
            <a:ext cx="1642256" cy="341823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8030" y="436101"/>
            <a:ext cx="9359795" cy="720000"/>
          </a:xfrm>
        </p:spPr>
        <p:txBody>
          <a:bodyPr>
            <a:normAutofit/>
          </a:bodyPr>
          <a:lstStyle/>
          <a:p>
            <a:r>
              <a:rPr lang="he-IL" sz="3200" dirty="0"/>
              <a:t>המשוואה המפורשת של הקו הישר היא </a:t>
            </a:r>
            <a:r>
              <a:rPr lang="en-US" sz="3200" dirty="0"/>
              <a:t>b</a:t>
            </a:r>
            <a:r>
              <a:rPr lang="he-IL" sz="3200" dirty="0"/>
              <a:t>+ </a:t>
            </a:r>
            <a:r>
              <a:rPr lang="en-US" sz="3200" b="1" dirty="0"/>
              <a:t>y = m x</a:t>
            </a:r>
            <a:endParaRPr lang="he-IL" sz="32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7298000" y="1627914"/>
            <a:ext cx="4454926" cy="5172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1341866" y="2630209"/>
            <a:ext cx="5384558" cy="122949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/>
              <a:t>לדוגמה: </a:t>
            </a:r>
            <a:r>
              <a:rPr lang="en-US" sz="3200" dirty="0"/>
              <a:t>y=-4x-3 </a:t>
            </a:r>
          </a:p>
          <a:p>
            <a:r>
              <a:rPr lang="en-US" sz="3200" dirty="0"/>
              <a:t>m = -4 , b=-3</a:t>
            </a:r>
            <a:endParaRPr lang="he-IL" sz="3200" dirty="0"/>
          </a:p>
        </p:txBody>
      </p:sp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1384529" y="1713525"/>
            <a:ext cx="5369689" cy="909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3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98" y="2836934"/>
            <a:ext cx="1489604" cy="1145970"/>
          </a:xfrm>
          <a:prstGeom prst="rect">
            <a:avLst/>
          </a:prstGeom>
        </p:spPr>
      </p:pic>
      <p:pic>
        <p:nvPicPr>
          <p:cNvPr id="9" name="מציין מיקום תוכן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09" y="208391"/>
            <a:ext cx="881914" cy="1090789"/>
          </a:xfrm>
          <a:prstGeom prst="rect">
            <a:avLst/>
          </a:prstGeom>
        </p:spPr>
      </p:pic>
      <p:sp>
        <p:nvSpPr>
          <p:cNvPr id="11" name="מציין מיקום טקסט 2"/>
          <p:cNvSpPr txBox="1">
            <a:spLocks/>
          </p:cNvSpPr>
          <p:nvPr/>
        </p:nvSpPr>
        <p:spPr>
          <a:xfrm>
            <a:off x="9875519" y="1300517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  <p:sp>
        <p:nvSpPr>
          <p:cNvPr id="33" name="משולש שווה-שוקיים 32"/>
          <p:cNvSpPr/>
          <p:nvPr/>
        </p:nvSpPr>
        <p:spPr>
          <a:xfrm>
            <a:off x="4841334" y="4483857"/>
            <a:ext cx="1885090" cy="1684859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cxnSp>
        <p:nvCxnSpPr>
          <p:cNvPr id="35" name="מחבר ישר 34"/>
          <p:cNvCxnSpPr>
            <a:endCxn id="33" idx="0"/>
          </p:cNvCxnSpPr>
          <p:nvPr/>
        </p:nvCxnSpPr>
        <p:spPr>
          <a:xfrm>
            <a:off x="5574290" y="4126230"/>
            <a:ext cx="209589" cy="35762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6539189" y="5839871"/>
            <a:ext cx="379771" cy="64769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 flipV="1">
            <a:off x="5783879" y="4126230"/>
            <a:ext cx="185785" cy="35762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 flipV="1">
            <a:off x="4701839" y="6084570"/>
            <a:ext cx="185785" cy="35762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4554852" y="6163720"/>
            <a:ext cx="375304" cy="499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6670127" y="6169761"/>
            <a:ext cx="375304" cy="499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מציין מיקום טקסט 2"/>
          <p:cNvSpPr txBox="1">
            <a:spLocks/>
          </p:cNvSpPr>
          <p:nvPr/>
        </p:nvSpPr>
        <p:spPr>
          <a:xfrm>
            <a:off x="5459846" y="5312177"/>
            <a:ext cx="644565" cy="59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</a:t>
            </a:r>
            <a:endParaRPr lang="he-IL" sz="3200" dirty="0"/>
          </a:p>
        </p:txBody>
      </p:sp>
      <p:pic>
        <p:nvPicPr>
          <p:cNvPr id="46" name="תמונה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0513">
            <a:off x="4056525" y="5226225"/>
            <a:ext cx="1133890" cy="957180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1377">
            <a:off x="5718273" y="4043367"/>
            <a:ext cx="1133890" cy="957180"/>
          </a:xfrm>
          <a:prstGeom prst="rect">
            <a:avLst/>
          </a:prstGeom>
        </p:spPr>
      </p:pic>
      <p:sp>
        <p:nvSpPr>
          <p:cNvPr id="48" name="מציין מיקום טקסט 2"/>
          <p:cNvSpPr txBox="1">
            <a:spLocks/>
          </p:cNvSpPr>
          <p:nvPr/>
        </p:nvSpPr>
        <p:spPr>
          <a:xfrm>
            <a:off x="6367140" y="5009016"/>
            <a:ext cx="391382" cy="519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400" dirty="0"/>
              <a:t>-</a:t>
            </a:r>
          </a:p>
        </p:txBody>
      </p:sp>
      <p:sp>
        <p:nvSpPr>
          <p:cNvPr id="49" name="מציין מיקום טקסט 2"/>
          <p:cNvSpPr txBox="1">
            <a:spLocks/>
          </p:cNvSpPr>
          <p:nvPr/>
        </p:nvSpPr>
        <p:spPr>
          <a:xfrm>
            <a:off x="4776546" y="4967012"/>
            <a:ext cx="391382" cy="51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+</a:t>
            </a:r>
          </a:p>
        </p:txBody>
      </p:sp>
      <p:sp>
        <p:nvSpPr>
          <p:cNvPr id="51" name="מלבן 50"/>
          <p:cNvSpPr/>
          <p:nvPr/>
        </p:nvSpPr>
        <p:spPr>
          <a:xfrm>
            <a:off x="59959" y="4345466"/>
            <a:ext cx="42434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שיפוע חיובי גרף הישר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עולה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שיפוע שלילי גרף הישר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יורד</a:t>
            </a:r>
          </a:p>
          <a:p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03" y="1951769"/>
            <a:ext cx="4216647" cy="4644088"/>
          </a:xfrm>
          <a:prstGeom prst="rect">
            <a:avLst/>
          </a:prstGeom>
        </p:spPr>
      </p:pic>
      <p:cxnSp>
        <p:nvCxnSpPr>
          <p:cNvPr id="34" name="מחבר ישר 33"/>
          <p:cNvCxnSpPr/>
          <p:nvPr/>
        </p:nvCxnSpPr>
        <p:spPr>
          <a:xfrm flipH="1" flipV="1">
            <a:off x="8620018" y="2208944"/>
            <a:ext cx="1017145" cy="406856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7344 -0.22847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79 -0.01875 L 0.06485 0.23009 " pathEditMode="relative" rAng="0" ptsTypes="AA">
                                      <p:cBhvr>
                                        <p:cTn id="58" dur="5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  <p:bldP spid="45" grpId="0"/>
      <p:bldP spid="48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6784" y="489401"/>
            <a:ext cx="7469212" cy="720000"/>
          </a:xfrm>
        </p:spPr>
        <p:txBody>
          <a:bodyPr>
            <a:normAutofit/>
          </a:bodyPr>
          <a:lstStyle/>
          <a:p>
            <a:r>
              <a:rPr lang="he-IL" dirty="0"/>
              <a:t>מדוע השיפוע הוא 3 ?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6673174" y="1839928"/>
            <a:ext cx="5226383" cy="48013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e-IL" dirty="0"/>
              <a:t> </a:t>
            </a:r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291321" y="2027881"/>
            <a:ext cx="5570791" cy="18882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he-IL" sz="2500" u="sng" dirty="0"/>
              <a:t>   </a:t>
            </a:r>
          </a:p>
          <a:p>
            <a:pPr>
              <a:lnSpc>
                <a:spcPts val="2500"/>
              </a:lnSpc>
            </a:pPr>
            <a:r>
              <a:rPr lang="he-IL" sz="2500" dirty="0"/>
              <a:t>נבחר נקודה כלשהי על הישר - לדוגמה </a:t>
            </a:r>
            <a:r>
              <a:rPr lang="en-US" sz="2500" dirty="0"/>
              <a:t>(0,2)</a:t>
            </a:r>
            <a:r>
              <a:rPr lang="he-IL" sz="2500" dirty="0"/>
              <a:t>. </a:t>
            </a:r>
          </a:p>
          <a:p>
            <a:pPr>
              <a:lnSpc>
                <a:spcPts val="2500"/>
              </a:lnSpc>
            </a:pPr>
            <a:r>
              <a:rPr lang="he-IL" sz="2500" dirty="0"/>
              <a:t>נצעד צעד אחת ימינה, ונעלה חזרה אל הישר.</a:t>
            </a:r>
          </a:p>
          <a:p>
            <a:pPr>
              <a:lnSpc>
                <a:spcPts val="2500"/>
              </a:lnSpc>
            </a:pPr>
            <a:r>
              <a:rPr lang="he-IL" sz="2500" dirty="0"/>
              <a:t>גובה המדרגה הוא 3+ כי עלינו .  </a:t>
            </a:r>
          </a:p>
          <a:p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3" y="4161639"/>
            <a:ext cx="1489604" cy="1145970"/>
          </a:xfrm>
          <a:prstGeom prst="rect">
            <a:avLst/>
          </a:prstGeom>
        </p:spPr>
      </p:pic>
      <p:pic>
        <p:nvPicPr>
          <p:cNvPr id="9" name="מציין מיקום תוכן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43" y="243052"/>
            <a:ext cx="881914" cy="1090789"/>
          </a:xfrm>
          <a:prstGeom prst="rect">
            <a:avLst/>
          </a:prstGeom>
        </p:spPr>
      </p:pic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10001753" y="1395593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75" y="1918542"/>
            <a:ext cx="4216647" cy="4644088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9703539" y="2584515"/>
            <a:ext cx="111425" cy="111425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9308185" y="3773235"/>
            <a:ext cx="111425" cy="111425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ישר 23"/>
          <p:cNvCxnSpPr/>
          <p:nvPr/>
        </p:nvCxnSpPr>
        <p:spPr>
          <a:xfrm flipH="1">
            <a:off x="9757666" y="2624486"/>
            <a:ext cx="16318" cy="1275917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 flipV="1">
            <a:off x="9397266" y="3828948"/>
            <a:ext cx="373163" cy="14614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8648333" y="2189240"/>
            <a:ext cx="1276064" cy="371348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70933" y="463613"/>
            <a:ext cx="7469212" cy="720000"/>
          </a:xfrm>
        </p:spPr>
        <p:txBody>
          <a:bodyPr>
            <a:normAutofit/>
          </a:bodyPr>
          <a:lstStyle/>
          <a:p>
            <a:r>
              <a:rPr lang="he-IL" dirty="0"/>
              <a:t>מדוע השיפוע הוא  2- ?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6388443" y="1839928"/>
            <a:ext cx="5350476" cy="48013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e-IL" dirty="0"/>
              <a:t> </a:t>
            </a:r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-52916" y="1809835"/>
            <a:ext cx="6277232" cy="196240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/>
              <a:t>נבחר נקודה כלשהי על הישר.  נצעד ממנה יחידה  אחת ימינה, ונרד חזרה אל הישר.   </a:t>
            </a:r>
            <a:r>
              <a:rPr lang="en-US" sz="2800" dirty="0"/>
              <a:t>   </a:t>
            </a:r>
          </a:p>
          <a:p>
            <a:r>
              <a:rPr lang="he-IL" sz="2800" dirty="0"/>
              <a:t>נמשיך באופן זה לסמן מדרגות.</a:t>
            </a:r>
          </a:p>
          <a:p>
            <a:r>
              <a:rPr lang="en-US" sz="2800" dirty="0"/>
              <a:t>m= -2</a:t>
            </a:r>
            <a:r>
              <a:rPr lang="he-IL" sz="3200" dirty="0"/>
              <a:t>  כי ירדנו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15" y="3321293"/>
            <a:ext cx="1489604" cy="1145970"/>
          </a:xfrm>
          <a:prstGeom prst="rect">
            <a:avLst/>
          </a:prstGeom>
        </p:spPr>
      </p:pic>
      <p:pic>
        <p:nvPicPr>
          <p:cNvPr id="10" name="מציין מיקום תוכן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45" y="216198"/>
            <a:ext cx="881914" cy="1090789"/>
          </a:xfrm>
          <a:prstGeom prst="rect">
            <a:avLst/>
          </a:prstGeom>
        </p:spPr>
      </p:pic>
      <p:sp>
        <p:nvSpPr>
          <p:cNvPr id="11" name="מציין מיקום טקסט 2"/>
          <p:cNvSpPr txBox="1">
            <a:spLocks/>
          </p:cNvSpPr>
          <p:nvPr/>
        </p:nvSpPr>
        <p:spPr>
          <a:xfrm>
            <a:off x="10112370" y="1306987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10" y="1330059"/>
            <a:ext cx="5311984" cy="5850459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9633695" y="5235669"/>
            <a:ext cx="103978" cy="1039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/>
          <p:cNvCxnSpPr/>
          <p:nvPr/>
        </p:nvCxnSpPr>
        <p:spPr>
          <a:xfrm>
            <a:off x="8224578" y="2431853"/>
            <a:ext cx="2172869" cy="420939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אליפסה 32"/>
          <p:cNvSpPr/>
          <p:nvPr/>
        </p:nvSpPr>
        <p:spPr>
          <a:xfrm>
            <a:off x="8946465" y="3850041"/>
            <a:ext cx="103978" cy="1039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אליפסה 33"/>
          <p:cNvSpPr/>
          <p:nvPr/>
        </p:nvSpPr>
        <p:spPr>
          <a:xfrm>
            <a:off x="8227979" y="2447961"/>
            <a:ext cx="103978" cy="1039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8597330" y="3139504"/>
            <a:ext cx="103978" cy="1039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10009684" y="5921794"/>
            <a:ext cx="103978" cy="1039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/>
          <p:cNvSpPr/>
          <p:nvPr/>
        </p:nvSpPr>
        <p:spPr>
          <a:xfrm>
            <a:off x="9314314" y="4564312"/>
            <a:ext cx="103978" cy="1039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9" name="מחבר ישר 38"/>
          <p:cNvCxnSpPr/>
          <p:nvPr/>
        </p:nvCxnSpPr>
        <p:spPr>
          <a:xfrm flipV="1">
            <a:off x="8279968" y="2501390"/>
            <a:ext cx="417006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ישר 40"/>
          <p:cNvCxnSpPr>
            <a:endCxn id="35" idx="4"/>
          </p:cNvCxnSpPr>
          <p:nvPr/>
        </p:nvCxnSpPr>
        <p:spPr>
          <a:xfrm flipH="1">
            <a:off x="8649319" y="2499950"/>
            <a:ext cx="10893" cy="74353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 flipV="1">
            <a:off x="8970173" y="3911785"/>
            <a:ext cx="417006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9366303" y="3894278"/>
            <a:ext cx="0" cy="72202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10045113" y="5251760"/>
            <a:ext cx="0" cy="72202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V="1">
            <a:off x="9645286" y="5265478"/>
            <a:ext cx="417006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9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5" y="704335"/>
            <a:ext cx="10246436" cy="531340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br>
              <a:rPr lang="en-US" sz="2800" b="1" dirty="0"/>
            </a:br>
            <a:br>
              <a:rPr lang="he-IL" sz="2800" b="1" dirty="0"/>
            </a:br>
            <a:endParaRPr lang="x-none" sz="280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 txBox="1">
            <a:spLocks/>
          </p:cNvSpPr>
          <p:nvPr/>
        </p:nvSpPr>
        <p:spPr>
          <a:xfrm>
            <a:off x="1803668" y="1300352"/>
            <a:ext cx="9296843" cy="243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he-IL" sz="2400" b="1" dirty="0"/>
              <a:t>          סיכום: </a:t>
            </a:r>
          </a:p>
          <a:p>
            <a:pPr>
              <a:lnSpc>
                <a:spcPct val="170000"/>
              </a:lnSpc>
            </a:pPr>
            <a:r>
              <a:rPr lang="he-IL" sz="2400" dirty="0"/>
              <a:t>ניתן לזהות את שיפוע הישר בשתי דרכים:</a:t>
            </a:r>
          </a:p>
          <a:p>
            <a:pPr>
              <a:lnSpc>
                <a:spcPct val="170000"/>
              </a:lnSpc>
            </a:pPr>
            <a:r>
              <a:rPr lang="he-IL" sz="2400" b="1" dirty="0"/>
              <a:t>בייצוג הגרפי: </a:t>
            </a:r>
            <a:r>
              <a:rPr lang="he-IL" sz="2400" dirty="0"/>
              <a:t>על פי המספר המייצג את גובה המדרגה, כאשר מתקדמים יחידה אחת ימינה במקביל לציר </a:t>
            </a:r>
            <a:r>
              <a:rPr lang="en-US" sz="2400" dirty="0"/>
              <a:t>x</a:t>
            </a:r>
          </a:p>
          <a:p>
            <a:pPr>
              <a:lnSpc>
                <a:spcPct val="170000"/>
              </a:lnSpc>
            </a:pPr>
            <a:r>
              <a:rPr lang="he-IL" sz="2400" b="1" dirty="0"/>
              <a:t>בייצוג האלגברי: </a:t>
            </a:r>
            <a:r>
              <a:rPr lang="he-IL" sz="2400" dirty="0"/>
              <a:t>במשוואת הישר </a:t>
            </a:r>
            <a:r>
              <a:rPr lang="en-US" sz="2400" dirty="0"/>
              <a:t>y =</a:t>
            </a:r>
            <a:r>
              <a:rPr lang="en-US" sz="2400" dirty="0" err="1"/>
              <a:t>mx+b</a:t>
            </a:r>
            <a:r>
              <a:rPr lang="en-US" sz="2400" dirty="0"/>
              <a:t> </a:t>
            </a:r>
            <a:r>
              <a:rPr lang="he-IL" sz="2400" dirty="0"/>
              <a:t> השיפוע הוא </a:t>
            </a:r>
            <a:r>
              <a:rPr lang="en-US" sz="2400" dirty="0"/>
              <a:t>m </a:t>
            </a:r>
            <a:r>
              <a:rPr lang="he-IL" sz="2400" dirty="0"/>
              <a:t>, </a:t>
            </a:r>
          </a:p>
          <a:p>
            <a:pPr>
              <a:lnSpc>
                <a:spcPct val="170000"/>
              </a:lnSpc>
            </a:pPr>
            <a:r>
              <a:rPr lang="he-IL" sz="2400" dirty="0"/>
              <a:t>כלומר השיפוע הוא המקדם של </a:t>
            </a:r>
            <a:r>
              <a:rPr lang="en-US" sz="2400" dirty="0"/>
              <a:t>x</a:t>
            </a:r>
            <a:r>
              <a:rPr lang="he-IL" sz="2400" dirty="0"/>
              <a:t>. לדוגמה: במשוואה </a:t>
            </a:r>
            <a:r>
              <a:rPr lang="en-US" sz="2400" dirty="0"/>
              <a:t>y=5x-8</a:t>
            </a:r>
            <a:r>
              <a:rPr lang="he-IL" sz="2400" dirty="0"/>
              <a:t>  השיפוע הוא 5</a:t>
            </a:r>
            <a:endParaRPr lang="en-US" sz="2400" dirty="0"/>
          </a:p>
        </p:txBody>
      </p:sp>
      <p:pic>
        <p:nvPicPr>
          <p:cNvPr id="10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1774">
            <a:off x="10163163" y="5348821"/>
            <a:ext cx="2040349" cy="8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מציין מיקום תוכן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50" y="817153"/>
            <a:ext cx="881914" cy="1090789"/>
          </a:xfrm>
          <a:prstGeom prst="rect">
            <a:avLst/>
          </a:prstGeom>
        </p:spPr>
      </p:pic>
      <p:sp>
        <p:nvSpPr>
          <p:cNvPr id="6" name="מציין מיקום טקסט 2"/>
          <p:cNvSpPr txBox="1">
            <a:spLocks/>
          </p:cNvSpPr>
          <p:nvPr/>
        </p:nvSpPr>
        <p:spPr>
          <a:xfrm>
            <a:off x="10053757" y="1936657"/>
            <a:ext cx="1465894" cy="32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נזכר בחומר </a:t>
            </a:r>
          </a:p>
        </p:txBody>
      </p:sp>
    </p:spTree>
    <p:extLst>
      <p:ext uri="{BB962C8B-B14F-4D97-AF65-F5344CB8AC3E}">
        <p14:creationId xmlns:p14="http://schemas.microsoft.com/office/powerpoint/2010/main" val="24584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836</Words>
  <Application>Microsoft Office PowerPoint</Application>
  <PresentationFormat>מסך רחב</PresentationFormat>
  <Paragraphs>131</Paragraphs>
  <Slides>15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Alef</vt:lpstr>
      <vt:lpstr>Arial</vt:lpstr>
      <vt:lpstr>Calibri</vt:lpstr>
      <vt:lpstr>Guttman Yad-Brush</vt:lpstr>
      <vt:lpstr>Times New Roman</vt:lpstr>
      <vt:lpstr>Varela Round</vt:lpstr>
      <vt:lpstr>Office Theme</vt:lpstr>
      <vt:lpstr>מערכת שידורים לאומית</vt:lpstr>
      <vt:lpstr>(הנדסה אנליטית לכיתה י')</vt:lpstr>
      <vt:lpstr>חזרה: הכרת משוואת הישר y=mx+b</vt:lpstr>
      <vt:lpstr> מי מבין הגרפים מתאר את הפונקציה y = mx + b</vt:lpstr>
      <vt:lpstr>המשוואה המפורשת של הקו הישר היא b+ y = m x</vt:lpstr>
      <vt:lpstr>המשוואה המפורשת של הקו הישר היא b+ y = m x</vt:lpstr>
      <vt:lpstr>מדוע השיפוע הוא 3 ? </vt:lpstr>
      <vt:lpstr>מדוע השיפוע הוא  2- ? </vt:lpstr>
      <vt:lpstr>  </vt:lpstr>
      <vt:lpstr>תכונות המספר החופשי  b</vt:lpstr>
      <vt:lpstr>מצגת של PowerPoint‏</vt:lpstr>
      <vt:lpstr>מה למדנו עד עתה? 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Anat Kaldaron</cp:lastModifiedBy>
  <cp:revision>615</cp:revision>
  <dcterms:created xsi:type="dcterms:W3CDTF">2020-03-11T07:11:19Z</dcterms:created>
  <dcterms:modified xsi:type="dcterms:W3CDTF">2020-05-12T16:59:18Z</dcterms:modified>
</cp:coreProperties>
</file>