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F0FE"/>
    <a:srgbClr val="C4E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 snapToObjects="1">
      <p:cViewPr>
        <p:scale>
          <a:sx n="97" d="100"/>
          <a:sy n="97" d="100"/>
        </p:scale>
        <p:origin x="1160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1c22d353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1c22d353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1c22d353d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1c22d353d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1c22d353d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1c22d353d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1c22d353d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1c22d353d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1c22d353d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1c22d353d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1c22d353d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71c22d353d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1c22d353d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71c22d353d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1c22d353d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71c22d353d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1c22d353d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g71c22d353d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1c22423d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71c22423d4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1c22423d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71c22423d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1c22d353d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1c22d353d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1c22423d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71c22423d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טקסט גדול\קטן">
  <p:cSld name="טקסט גדול\קטן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551145" y="334188"/>
            <a:ext cx="10872592" cy="2845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Varela Round"/>
              <a:buNone/>
              <a:defRPr sz="4000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8"/>
          <p:cNvSpPr/>
          <p:nvPr/>
        </p:nvSpPr>
        <p:spPr>
          <a:xfrm>
            <a:off x="-540327" y="6319520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8"/>
          <p:cNvSpPr/>
          <p:nvPr/>
        </p:nvSpPr>
        <p:spPr>
          <a:xfrm>
            <a:off x="-654627" y="6109855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8"/>
          <p:cNvSpPr/>
          <p:nvPr/>
        </p:nvSpPr>
        <p:spPr>
          <a:xfrm>
            <a:off x="9795107" y="59018"/>
            <a:ext cx="2968915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8"/>
          <p:cNvSpPr/>
          <p:nvPr/>
        </p:nvSpPr>
        <p:spPr>
          <a:xfrm>
            <a:off x="8183758" y="5982096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8"/>
          <p:cNvSpPr txBox="1">
            <a:spLocks noGrp="1"/>
          </p:cNvSpPr>
          <p:nvPr>
            <p:ph type="body" idx="1"/>
          </p:nvPr>
        </p:nvSpPr>
        <p:spPr>
          <a:xfrm>
            <a:off x="485775" y="3554413"/>
            <a:ext cx="10780713" cy="107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000"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n-eAfINHH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calist.co.il/home/0,7340,L-3704-19767,00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ko.co.il/news-israel/local/Article-4ffacd87f73d721004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Ku1PQjmYOc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Va4qUlIJi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ko.co.il/news-lifestyle/2020_q1/Article-d6e48bbe468e071026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509581" y="2798618"/>
            <a:ext cx="10872592" cy="13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8000"/>
              <a:buFont typeface="Varela Round"/>
              <a:buNone/>
            </a:pPr>
            <a:r>
              <a:rPr lang="iw-IL" b="1">
                <a:solidFill>
                  <a:srgbClr val="192A72"/>
                </a:solidFill>
              </a:rPr>
              <a:t>מערכת שידורים לאומית</a:t>
            </a:r>
            <a:endParaRPr b="1">
              <a:solidFill>
                <a:srgbClr val="192A72"/>
              </a:solidFill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b="26248"/>
          <a:stretch/>
        </p:blipFill>
        <p:spPr>
          <a:xfrm>
            <a:off x="4103483" y="369916"/>
            <a:ext cx="3892911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1c22d353d_0_11"/>
          <p:cNvSpPr txBox="1">
            <a:spLocks noGrp="1"/>
          </p:cNvSpPr>
          <p:nvPr>
            <p:ph type="ctrTitle"/>
          </p:nvPr>
        </p:nvSpPr>
        <p:spPr>
          <a:xfrm>
            <a:off x="551145" y="334188"/>
            <a:ext cx="10872592" cy="1494612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b="1" dirty="0">
                <a:solidFill>
                  <a:srgbClr val="002060"/>
                </a:solidFill>
              </a:rPr>
              <a:t>מה למדנו?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172" name="Google Shape;172;g71c22d353d_0_11"/>
          <p:cNvSpPr txBox="1">
            <a:spLocks noGrp="1"/>
          </p:cNvSpPr>
          <p:nvPr>
            <p:ph type="body" idx="1"/>
          </p:nvPr>
        </p:nvSpPr>
        <p:spPr>
          <a:xfrm>
            <a:off x="352989" y="1921565"/>
            <a:ext cx="11268903" cy="269274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800"/>
              <a:buChar char="★"/>
            </a:pPr>
            <a:r>
              <a:rPr lang="iw-IL" dirty="0">
                <a:solidFill>
                  <a:schemeClr val="tx1"/>
                </a:solidFill>
              </a:rPr>
              <a:t> </a:t>
            </a:r>
            <a:r>
              <a:rPr lang="iw-IL" b="1" dirty="0">
                <a:solidFill>
                  <a:schemeClr val="tx1"/>
                </a:solidFill>
              </a:rPr>
              <a:t>הזכות לחירות פירושה שלכל אדם יש זכות לחיות, להחליט, לבחור ולפעול כרצונו, כל עוד הוא אינו פוגע באחרים או בעצמו.</a:t>
            </a:r>
            <a:endParaRPr b="1" dirty="0">
              <a:solidFill>
                <a:schemeClr val="tx1"/>
              </a:solidFill>
            </a:endParaRPr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Char char="★"/>
            </a:pPr>
            <a:r>
              <a:rPr lang="iw-IL" b="1" dirty="0">
                <a:solidFill>
                  <a:schemeClr val="tx1"/>
                </a:solidFill>
              </a:rPr>
              <a:t>אין לשלול מאדם באופן שרירותי את חירותו על ידי מעצר או הגבלת חופש המחשבה והפעולה שלו. </a:t>
            </a:r>
            <a:endParaRPr b="1" dirty="0">
              <a:solidFill>
                <a:schemeClr val="tx1"/>
              </a:solidFill>
            </a:endParaRPr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Char char="★"/>
            </a:pPr>
            <a:r>
              <a:rPr lang="iw-IL" b="1" dirty="0">
                <a:solidFill>
                  <a:schemeClr val="tx1"/>
                </a:solidFill>
              </a:rPr>
              <a:t>מהזכות לחירות נגזרות חירויות רבות: חופש הביטוי, חופש התנועה, חופש העיסוק, חופש הדת, חופש מדת ועוד.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173" name="Google Shape;173;g71c22d353d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925"/>
            <a:ext cx="2062325" cy="109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1c22d353d_0_107"/>
          <p:cNvSpPr txBox="1">
            <a:spLocks noGrp="1"/>
          </p:cNvSpPr>
          <p:nvPr>
            <p:ph type="ctrTitle"/>
          </p:nvPr>
        </p:nvSpPr>
        <p:spPr>
          <a:xfrm>
            <a:off x="551145" y="334188"/>
            <a:ext cx="10872592" cy="95127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b="1" dirty="0">
                <a:solidFill>
                  <a:srgbClr val="002060"/>
                </a:solidFill>
              </a:rPr>
              <a:t>מה למדנו?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179" name="Google Shape;179;g71c22d353d_0_107"/>
          <p:cNvSpPr txBox="1">
            <a:spLocks noGrp="1"/>
          </p:cNvSpPr>
          <p:nvPr>
            <p:ph type="body" idx="1"/>
          </p:nvPr>
        </p:nvSpPr>
        <p:spPr>
          <a:xfrm>
            <a:off x="485775" y="1285461"/>
            <a:ext cx="10780713" cy="334210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800"/>
              <a:buChar char="★"/>
            </a:pPr>
            <a:r>
              <a:rPr lang="iw-IL" dirty="0">
                <a:solidFill>
                  <a:schemeClr val="tx1"/>
                </a:solidFill>
              </a:rPr>
              <a:t> </a:t>
            </a:r>
            <a:r>
              <a:rPr lang="iw-IL" b="1" dirty="0">
                <a:solidFill>
                  <a:schemeClr val="tx1"/>
                </a:solidFill>
              </a:rPr>
              <a:t>חופש הביטוי </a:t>
            </a:r>
            <a:r>
              <a:rPr lang="he-IL" b="1" dirty="0">
                <a:solidFill>
                  <a:schemeClr val="tx1"/>
                </a:solidFill>
              </a:rPr>
              <a:t>-</a:t>
            </a:r>
            <a:r>
              <a:rPr lang="iw-IL" b="1" dirty="0">
                <a:solidFill>
                  <a:schemeClr val="tx1"/>
                </a:solidFill>
              </a:rPr>
              <a:t> לכל אדם יש זכות לבטא את עמדותיו , דעותיו ואמונותיו</a:t>
            </a:r>
            <a:r>
              <a:rPr lang="he-IL" b="1" dirty="0">
                <a:solidFill>
                  <a:schemeClr val="tx1"/>
                </a:solidFill>
              </a:rPr>
              <a:t> </a:t>
            </a:r>
            <a:r>
              <a:rPr lang="iw-IL" b="1" dirty="0">
                <a:solidFill>
                  <a:schemeClr val="tx1"/>
                </a:solidFill>
              </a:rPr>
              <a:t>בצורה גלויה, פומבית</a:t>
            </a:r>
            <a:endParaRPr b="1" dirty="0">
              <a:solidFill>
                <a:schemeClr val="tx1"/>
              </a:solidFill>
            </a:endParaRPr>
          </a:p>
          <a:p>
            <a:pPr marL="457200" lvl="0" indent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w-IL" b="1" dirty="0">
                <a:solidFill>
                  <a:schemeClr val="tx1"/>
                </a:solidFill>
              </a:rPr>
              <a:t>ובכל דרך כמו: לבוש, כתיבה, דיבור ועוד.</a:t>
            </a:r>
            <a:endParaRPr b="1" dirty="0">
              <a:solidFill>
                <a:schemeClr val="tx1"/>
              </a:solidFill>
            </a:endParaRPr>
          </a:p>
          <a:p>
            <a:pPr marL="457200" lvl="0" indent="-3429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800"/>
              <a:buChar char="★"/>
            </a:pPr>
            <a:r>
              <a:rPr lang="iw-IL" b="1" dirty="0">
                <a:solidFill>
                  <a:schemeClr val="tx1"/>
                </a:solidFill>
              </a:rPr>
              <a:t>חופש התנועה</a:t>
            </a:r>
            <a:r>
              <a:rPr lang="he-IL" b="1" dirty="0">
                <a:solidFill>
                  <a:schemeClr val="tx1"/>
                </a:solidFill>
              </a:rPr>
              <a:t> - </a:t>
            </a:r>
            <a:r>
              <a:rPr lang="iw-IL" b="1" dirty="0">
                <a:solidFill>
                  <a:schemeClr val="tx1"/>
                </a:solidFill>
              </a:rPr>
              <a:t>לכל אדם יש זכות לנוע כרצונו ולהיות בכל מקום בתוך מדינתו, מחוץ למדינתו בהתאם לתנאים של כל מדינה.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180" name="Google Shape;180;g71c22d353d_0_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925"/>
            <a:ext cx="2062325" cy="109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1c22d353d_0_203"/>
          <p:cNvSpPr txBox="1">
            <a:spLocks noGrp="1"/>
          </p:cNvSpPr>
          <p:nvPr>
            <p:ph type="ctrTitle"/>
          </p:nvPr>
        </p:nvSpPr>
        <p:spPr>
          <a:xfrm>
            <a:off x="551145" y="334188"/>
            <a:ext cx="10872592" cy="835162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b="1" dirty="0">
                <a:solidFill>
                  <a:srgbClr val="002060"/>
                </a:solidFill>
              </a:rPr>
              <a:t>מה למדנו?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186" name="Google Shape;186;g71c22d353d_0_203"/>
          <p:cNvSpPr txBox="1">
            <a:spLocks noGrp="1"/>
          </p:cNvSpPr>
          <p:nvPr>
            <p:ph type="body" idx="1"/>
          </p:nvPr>
        </p:nvSpPr>
        <p:spPr>
          <a:xfrm>
            <a:off x="485775" y="1782357"/>
            <a:ext cx="10780713" cy="28452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429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Courier New" panose="02070309020205020404" pitchFamily="49" charset="0"/>
              <a:buChar char="o"/>
            </a:pPr>
            <a:r>
              <a:rPr lang="iw-IL" dirty="0">
                <a:solidFill>
                  <a:schemeClr val="tx1"/>
                </a:solidFill>
              </a:rPr>
              <a:t> חופש העיסוק </a:t>
            </a:r>
            <a:r>
              <a:rPr lang="he-IL" dirty="0">
                <a:solidFill>
                  <a:schemeClr val="tx1"/>
                </a:solidFill>
              </a:rPr>
              <a:t>- </a:t>
            </a:r>
            <a:r>
              <a:rPr lang="iw-IL" dirty="0">
                <a:solidFill>
                  <a:schemeClr val="tx1"/>
                </a:solidFill>
              </a:rPr>
              <a:t>לכל אדם יש זכות לעבוד בכל עבודה ובכל מקצוע בהתאם להגבלות הכתובות</a:t>
            </a:r>
            <a:r>
              <a:rPr lang="he-IL" dirty="0">
                <a:solidFill>
                  <a:schemeClr val="tx1"/>
                </a:solidFill>
              </a:rPr>
              <a:t> </a:t>
            </a:r>
            <a:r>
              <a:rPr lang="iw-IL" dirty="0">
                <a:solidFill>
                  <a:schemeClr val="tx1"/>
                </a:solidFill>
              </a:rPr>
              <a:t>בחוק.</a:t>
            </a:r>
            <a:endParaRPr dirty="0">
              <a:solidFill>
                <a:schemeClr val="tx1"/>
              </a:solidFill>
            </a:endParaRPr>
          </a:p>
          <a:p>
            <a:pPr lvl="0" indent="-3429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Courier New" panose="02070309020205020404" pitchFamily="49" charset="0"/>
              <a:buChar char="o"/>
            </a:pPr>
            <a:r>
              <a:rPr lang="iw-IL" dirty="0">
                <a:solidFill>
                  <a:schemeClr val="tx1"/>
                </a:solidFill>
              </a:rPr>
              <a:t>חופש הדת</a:t>
            </a:r>
            <a:r>
              <a:rPr lang="he-IL" dirty="0">
                <a:solidFill>
                  <a:schemeClr val="tx1"/>
                </a:solidFill>
              </a:rPr>
              <a:t> - </a:t>
            </a:r>
            <a:r>
              <a:rPr lang="iw-IL" dirty="0">
                <a:solidFill>
                  <a:schemeClr val="tx1"/>
                </a:solidFill>
              </a:rPr>
              <a:t>לכל אדם יש זכות להאמין ולהשתייך לדת אותה הוא בחר ולקיים את מנהגיה</a:t>
            </a:r>
            <a:endParaRPr dirty="0">
              <a:solidFill>
                <a:schemeClr val="tx1"/>
              </a:solidFill>
            </a:endParaRPr>
          </a:p>
          <a:p>
            <a:pPr marL="800100" lvl="0" indent="-3429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endParaRPr dirty="0">
              <a:solidFill>
                <a:schemeClr val="tx1"/>
              </a:solidFill>
            </a:endParaRPr>
          </a:p>
          <a:p>
            <a:pPr marL="800100" lvl="0" indent="-3429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87" name="Google Shape;187;g71c22d353d_0_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925"/>
            <a:ext cx="2062325" cy="109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7710A-51A2-354D-9A0F-997031634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145" y="334188"/>
            <a:ext cx="10872592" cy="1061505"/>
          </a:xfrm>
        </p:spPr>
        <p:txBody>
          <a:bodyPr/>
          <a:lstStyle/>
          <a:p>
            <a:r>
              <a:rPr lang="he-IL" b="1" dirty="0">
                <a:solidFill>
                  <a:srgbClr val="002060"/>
                </a:solidFill>
              </a:rPr>
              <a:t>העשרה</a:t>
            </a:r>
            <a:endParaRPr lang="en-IL" b="1" dirty="0">
              <a:solidFill>
                <a:srgbClr val="002060"/>
              </a:solidFill>
            </a:endParaRPr>
          </a:p>
        </p:txBody>
      </p:sp>
      <p:sp>
        <p:nvSpPr>
          <p:cNvPr id="192" name="Google Shape;192;g71c22d353d_0_299"/>
          <p:cNvSpPr txBox="1">
            <a:spLocks noGrp="1"/>
          </p:cNvSpPr>
          <p:nvPr>
            <p:ph type="body" idx="1"/>
          </p:nvPr>
        </p:nvSpPr>
        <p:spPr>
          <a:xfrm>
            <a:off x="485775" y="1656956"/>
            <a:ext cx="10780713" cy="297060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Courier New" panose="02070309020205020404" pitchFamily="49" charset="0"/>
              <a:buChar char="o"/>
            </a:pPr>
            <a:r>
              <a:rPr lang="iw-IL" dirty="0">
                <a:solidFill>
                  <a:schemeClr val="tx1"/>
                </a:solidFill>
              </a:rPr>
              <a:t> חופש מד</a:t>
            </a:r>
            <a:r>
              <a:rPr lang="he-IL" dirty="0">
                <a:solidFill>
                  <a:schemeClr val="tx1"/>
                </a:solidFill>
              </a:rPr>
              <a:t>ת </a:t>
            </a:r>
            <a:r>
              <a:rPr lang="iw-IL" dirty="0">
                <a:solidFill>
                  <a:schemeClr val="tx1"/>
                </a:solidFill>
              </a:rPr>
              <a:t>לכל אדם יש זכות שלא להאמין בדת מסוימת, לא לסבול מכפייה דתית</a:t>
            </a:r>
            <a:r>
              <a:rPr lang="he-IL" dirty="0">
                <a:solidFill>
                  <a:schemeClr val="tx1"/>
                </a:solidFill>
              </a:rPr>
              <a:t> </a:t>
            </a:r>
            <a:r>
              <a:rPr lang="iw-IL" dirty="0">
                <a:solidFill>
                  <a:schemeClr val="tx1"/>
                </a:solidFill>
              </a:rPr>
              <a:t>ולא לקיים</a:t>
            </a:r>
            <a:r>
              <a:rPr lang="he-IL" dirty="0">
                <a:solidFill>
                  <a:schemeClr val="tx1"/>
                </a:solidFill>
              </a:rPr>
              <a:t> </a:t>
            </a:r>
            <a:r>
              <a:rPr lang="iw-IL" dirty="0">
                <a:solidFill>
                  <a:schemeClr val="tx1"/>
                </a:solidFill>
              </a:rPr>
              <a:t>מנהגים דתיים בניגוד לרצונו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Courier New" panose="02070309020205020404" pitchFamily="49" charset="0"/>
              <a:buChar char="o"/>
            </a:pPr>
            <a:r>
              <a:rPr lang="iw-IL" dirty="0">
                <a:solidFill>
                  <a:schemeClr val="tx1"/>
                </a:solidFill>
              </a:rPr>
              <a:t>חופש המחשבה והמצפון</a:t>
            </a:r>
            <a:r>
              <a:rPr lang="he-IL" dirty="0">
                <a:solidFill>
                  <a:schemeClr val="tx1"/>
                </a:solidFill>
              </a:rPr>
              <a:t> </a:t>
            </a:r>
            <a:r>
              <a:rPr lang="iw-IL" dirty="0">
                <a:solidFill>
                  <a:schemeClr val="tx1"/>
                </a:solidFill>
              </a:rPr>
              <a:t>לכל אדם יש זכות שתהיה לו דעה ומחשבה בכל נושא</a:t>
            </a:r>
            <a:r>
              <a:rPr lang="he-IL" dirty="0">
                <a:solidFill>
                  <a:schemeClr val="tx1"/>
                </a:solidFill>
              </a:rPr>
              <a:t> </a:t>
            </a:r>
            <a:r>
              <a:rPr lang="iw-IL" dirty="0">
                <a:solidFill>
                  <a:schemeClr val="tx1"/>
                </a:solidFill>
              </a:rPr>
              <a:t>כל אדם יכול לפעול לפי המצפון שלו</a:t>
            </a:r>
            <a:endParaRPr dirty="0">
              <a:solidFill>
                <a:schemeClr val="tx1"/>
              </a:solidFill>
            </a:endParaRPr>
          </a:p>
          <a:p>
            <a:pPr marL="800100" lvl="0" indent="-3429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endParaRPr dirty="0">
              <a:solidFill>
                <a:schemeClr val="tx1"/>
              </a:solidFill>
            </a:endParaRPr>
          </a:p>
          <a:p>
            <a:pPr marL="800100" lvl="0" indent="-3429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93" name="Google Shape;193;g71c22d353d_0_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925"/>
            <a:ext cx="2062325" cy="109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1c22d353d_0_420"/>
          <p:cNvSpPr txBox="1">
            <a:spLocks noGrp="1"/>
          </p:cNvSpPr>
          <p:nvPr>
            <p:ph type="body" idx="1"/>
          </p:nvPr>
        </p:nvSpPr>
        <p:spPr>
          <a:xfrm>
            <a:off x="485775" y="1987826"/>
            <a:ext cx="10780713" cy="302149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800"/>
              <a:buAutoNum type="arabicPeriod"/>
            </a:pPr>
            <a:r>
              <a:rPr lang="iw-IL" dirty="0">
                <a:solidFill>
                  <a:schemeClr val="tx1"/>
                </a:solidFill>
              </a:rPr>
              <a:t> סופר פרסם ספר ובו קטעים מועתקים מספר של סופרת ידועה 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AutoNum type="arabicPeriod"/>
            </a:pPr>
            <a:r>
              <a:rPr lang="iw-IL" dirty="0">
                <a:solidFill>
                  <a:schemeClr val="tx1"/>
                </a:solidFill>
              </a:rPr>
              <a:t>תחנת רדיו אסרה לשדר שיר מחאה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AutoNum type="arabicPeriod"/>
            </a:pPr>
            <a:r>
              <a:rPr lang="iw-IL" dirty="0">
                <a:solidFill>
                  <a:schemeClr val="tx1"/>
                </a:solidFill>
              </a:rPr>
              <a:t>הממשלה קראה לתושבים לא לצאת מגבולות המדינה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AutoNum type="arabicPeriod"/>
            </a:pPr>
            <a:r>
              <a:rPr lang="iw-IL" dirty="0">
                <a:solidFill>
                  <a:schemeClr val="tx1"/>
                </a:solidFill>
              </a:rPr>
              <a:t>פורסמה תמונה של שחקן מפורסם ברשתות החברתיות ללא רשותו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AutoNum type="arabicPeriod"/>
            </a:pPr>
            <a:r>
              <a:rPr lang="iw-IL" dirty="0">
                <a:solidFill>
                  <a:schemeClr val="tx1"/>
                </a:solidFill>
              </a:rPr>
              <a:t>אדם הורשע בעבירה מבלי שהתקיים דיון בבית המשפט בעניינו.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AutoNum type="arabicPeriod"/>
            </a:pPr>
            <a:r>
              <a:rPr lang="iw-IL" dirty="0">
                <a:solidFill>
                  <a:schemeClr val="tx1"/>
                </a:solidFill>
              </a:rPr>
              <a:t>הממשלה פרסמה הנחיות לציבור בניסיון להתמודד עם התפשטות וירוס הקורונה.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01" name="Google Shape;201;g71c22d353d_0_4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925"/>
            <a:ext cx="2062325" cy="109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71c22d353d_0_420" descr="C:\Users\user\Desktop\תמונה של משימה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713" y="393424"/>
            <a:ext cx="751971" cy="68797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71c22d353d_0_420"/>
          <p:cNvSpPr txBox="1"/>
          <p:nvPr/>
        </p:nvSpPr>
        <p:spPr>
          <a:xfrm>
            <a:off x="439835" y="368200"/>
            <a:ext cx="10872592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בחנו את עצמכם</a:t>
            </a:r>
            <a:endParaRPr sz="4000" b="1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מהי הזכות הבאה לידי ביטוי במשפטים שלפניך</a:t>
            </a:r>
            <a:endParaRPr sz="4000" b="1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1c22d353d_0_398"/>
          <p:cNvSpPr txBox="1">
            <a:spLocks noGrp="1"/>
          </p:cNvSpPr>
          <p:nvPr>
            <p:ph type="ctrTitle"/>
          </p:nvPr>
        </p:nvSpPr>
        <p:spPr>
          <a:xfrm>
            <a:off x="551145" y="334188"/>
            <a:ext cx="10872592" cy="126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w-IL" b="1" dirty="0">
                <a:solidFill>
                  <a:srgbClr val="002060"/>
                </a:solidFill>
              </a:rPr>
              <a:t> ? חירות המידע                     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210" name="Google Shape;210;g71c22d353d_0_398"/>
          <p:cNvSpPr/>
          <p:nvPr/>
        </p:nvSpPr>
        <p:spPr>
          <a:xfrm>
            <a:off x="1163850" y="1910093"/>
            <a:ext cx="9864300" cy="3491400"/>
          </a:xfrm>
          <a:prstGeom prst="cloudCallout">
            <a:avLst>
              <a:gd name="adj1" fmla="val -58132"/>
              <a:gd name="adj2" fmla="val 59088"/>
            </a:avLst>
          </a:prstGeom>
          <a:solidFill>
            <a:srgbClr val="DDEAF6"/>
          </a:solidFill>
          <a:ln w="9525" cap="flat" cmpd="sng">
            <a:solidFill>
              <a:srgbClr val="DDEA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2000" b="0" i="0" u="none" strike="noStrike" cap="none" dirty="0">
                <a:solidFill>
                  <a:srgbClr val="3F3F3F"/>
                </a:solidFill>
                <a:latin typeface="Varela Round" pitchFamily="2" charset="-79"/>
                <a:cs typeface="Varela Round" pitchFamily="2" charset="-79"/>
                <a:sym typeface="Arial"/>
              </a:rPr>
              <a:t>לכל אדם צריכה להיות נגישות למידע הקשור לחייו וזכותו לדרוש מידע זה מהרשויות. </a:t>
            </a:r>
            <a:endParaRPr sz="2000" b="0" i="0" u="none" strike="noStrike" cap="none" dirty="0">
              <a:solidFill>
                <a:srgbClr val="3F3F3F"/>
              </a:solidFill>
              <a:latin typeface="Varela Round" pitchFamily="2" charset="-79"/>
              <a:cs typeface="Varela Round" pitchFamily="2" charset="-79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2000" b="0" i="0" u="none" strike="noStrike" cap="none" dirty="0">
                <a:solidFill>
                  <a:srgbClr val="3F3F3F"/>
                </a:solidFill>
                <a:latin typeface="Varela Round" pitchFamily="2" charset="-79"/>
                <a:cs typeface="Varela Round" pitchFamily="2" charset="-79"/>
                <a:sym typeface="Arial"/>
              </a:rPr>
              <a:t>אחת המטרות במימוש זכות זו היא לאפשר לאזרחי המדינה לקבל החלטות מושכלות ומתוך חשיבה </a:t>
            </a:r>
            <a:r>
              <a:rPr lang="iw-IL" sz="2000" b="0" i="0" u="none" strike="noStrike" cap="none" dirty="0" err="1">
                <a:solidFill>
                  <a:srgbClr val="3F3F3F"/>
                </a:solidFill>
                <a:latin typeface="Varela Round" pitchFamily="2" charset="-79"/>
                <a:cs typeface="Varela Round" pitchFamily="2" charset="-79"/>
                <a:sym typeface="Arial"/>
              </a:rPr>
              <a:t>ביקרותית</a:t>
            </a:r>
            <a:r>
              <a:rPr lang="iw-IL" sz="2000" b="0" i="0" u="none" strike="noStrike" cap="none" dirty="0">
                <a:solidFill>
                  <a:srgbClr val="3F3F3F"/>
                </a:solidFill>
                <a:latin typeface="Varela Round" pitchFamily="2" charset="-79"/>
                <a:cs typeface="Varela Round" pitchFamily="2" charset="-79"/>
                <a:sym typeface="Arial"/>
              </a:rPr>
              <a:t> על סמך נגישות למידע הנוגע לפעילותם של נבחרי הציבור בעמדות השלטון.</a:t>
            </a:r>
            <a:endParaRPr sz="2000" b="0" i="0" u="none" strike="noStrike" cap="none" dirty="0">
              <a:solidFill>
                <a:srgbClr val="000000"/>
              </a:solidFill>
              <a:latin typeface="Varela Round" pitchFamily="2" charset="-79"/>
              <a:cs typeface="Varela Round" pitchFamily="2" charset="-79"/>
              <a:sym typeface="Arial"/>
            </a:endParaRPr>
          </a:p>
        </p:txBody>
      </p:sp>
      <p:sp>
        <p:nvSpPr>
          <p:cNvPr id="211" name="Google Shape;211;g71c22d353d_0_398"/>
          <p:cNvSpPr txBox="1"/>
          <p:nvPr/>
        </p:nvSpPr>
        <p:spPr>
          <a:xfrm>
            <a:off x="3674936" y="1234213"/>
            <a:ext cx="4625009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i="0" u="none" strike="noStrike" cap="none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  <a:sym typeface="Arial"/>
              </a:rPr>
              <a:t>צפו בסרטון המצורף </a:t>
            </a:r>
            <a:endParaRPr dirty="0">
              <a:latin typeface="Varela Round" pitchFamily="2" charset="-79"/>
              <a:cs typeface="Varela Round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i="0" u="sng" strike="noStrike" cap="none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  <a:sym typeface="Arial"/>
                <a:hlinkClick r:id="rId3"/>
              </a:rPr>
              <a:t>https://www.youtube.com/watch?v=Gn-eAfINHHY</a:t>
            </a:r>
            <a:endParaRPr sz="1400" b="0" i="0" u="none" strike="noStrike" cap="none" dirty="0">
              <a:solidFill>
                <a:srgbClr val="000000"/>
              </a:solidFill>
              <a:latin typeface="Varela Round" pitchFamily="2" charset="-79"/>
              <a:cs typeface="Varela Round" pitchFamily="2" charset="-79"/>
              <a:sym typeface="Arial"/>
            </a:endParaRPr>
          </a:p>
        </p:txBody>
      </p:sp>
      <p:pic>
        <p:nvPicPr>
          <p:cNvPr id="212" name="Google Shape;212;g71c22d353d_0_3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2925"/>
            <a:ext cx="2062325" cy="109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1c22d353d_0_427"/>
          <p:cNvSpPr txBox="1">
            <a:spLocks noGrp="1"/>
          </p:cNvSpPr>
          <p:nvPr>
            <p:ph type="ctrTitle"/>
          </p:nvPr>
        </p:nvSpPr>
        <p:spPr>
          <a:xfrm>
            <a:off x="551145" y="334188"/>
            <a:ext cx="10872592" cy="118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w-IL" b="1" dirty="0">
                <a:solidFill>
                  <a:srgbClr val="002060"/>
                </a:solidFill>
              </a:rPr>
              <a:t>משימה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218" name="Google Shape;218;g71c22d353d_0_427"/>
          <p:cNvSpPr txBox="1">
            <a:spLocks noGrp="1"/>
          </p:cNvSpPr>
          <p:nvPr>
            <p:ph type="body" idx="1"/>
          </p:nvPr>
        </p:nvSpPr>
        <p:spPr>
          <a:xfrm>
            <a:off x="409901" y="1758759"/>
            <a:ext cx="11155080" cy="310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iw-IL" dirty="0"/>
              <a:t>קראו את הכתבה המצורפת:</a:t>
            </a:r>
            <a:r>
              <a:rPr lang="he-IL" dirty="0"/>
              <a:t> </a:t>
            </a:r>
            <a:r>
              <a:rPr lang="iw-IL" u="sng" dirty="0">
                <a:solidFill>
                  <a:schemeClr val="hlink"/>
                </a:solidFill>
                <a:hlinkClick r:id="rId3"/>
              </a:rPr>
              <a:t>https://www.calcalist.co.il/home/0,7340,L-3704-19767,00.htm</a:t>
            </a:r>
            <a:r>
              <a:rPr lang="iw-IL" u="sng" dirty="0">
                <a:solidFill>
                  <a:schemeClr val="hlink"/>
                </a:solidFill>
                <a:hlinkClick r:id="rId3"/>
              </a:rPr>
              <a:t>l</a:t>
            </a:r>
            <a:endParaRPr dirty="0"/>
          </a:p>
          <a:p>
            <a: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w-IL" dirty="0"/>
              <a:t>כיצד חירות ההתאגדות באה לידי ביטוי בכתבה זו.</a:t>
            </a:r>
            <a:endParaRPr dirty="0"/>
          </a:p>
          <a:p>
            <a: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w-IL" dirty="0"/>
              <a:t>הביאו דוגמא </a:t>
            </a:r>
            <a:r>
              <a:rPr lang="iw-IL" dirty="0" err="1"/>
              <a:t>לישום</a:t>
            </a:r>
            <a:r>
              <a:rPr lang="iw-IL" dirty="0"/>
              <a:t> חופש ההתאגדות </a:t>
            </a:r>
            <a:r>
              <a:rPr lang="iw-IL" dirty="0" err="1"/>
              <a:t>כיום,הסבירו</a:t>
            </a:r>
            <a:r>
              <a:rPr lang="iw-IL" dirty="0"/>
              <a:t>.</a:t>
            </a:r>
            <a:endParaRPr dirty="0"/>
          </a:p>
        </p:txBody>
      </p:sp>
      <p:pic>
        <p:nvPicPr>
          <p:cNvPr id="219" name="Google Shape;219;g71c22d353d_0_4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2925"/>
            <a:ext cx="2062325" cy="109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02;g71c22d353d_0_420" descr="C:\Users\user\Desktop\תמונה של משימה.jpg">
            <a:extLst>
              <a:ext uri="{FF2B5EF4-FFF2-40B4-BE49-F238E27FC236}">
                <a16:creationId xmlns:a16="http://schemas.microsoft.com/office/drawing/2014/main" id="{AE20F700-57B2-DE47-8630-4417FBF6C80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8105" y="481376"/>
            <a:ext cx="751971" cy="68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1c22d353d_0_406"/>
          <p:cNvSpPr txBox="1">
            <a:spLocks noGrp="1"/>
          </p:cNvSpPr>
          <p:nvPr>
            <p:ph type="ctrTitle"/>
          </p:nvPr>
        </p:nvSpPr>
        <p:spPr>
          <a:xfrm>
            <a:off x="551145" y="334188"/>
            <a:ext cx="10872592" cy="109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w-IL" b="1" dirty="0">
                <a:solidFill>
                  <a:srgbClr val="002060"/>
                </a:solidFill>
              </a:rPr>
              <a:t>משימה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225" name="Google Shape;225;g71c22d353d_0_406"/>
          <p:cNvSpPr txBox="1">
            <a:spLocks noGrp="1"/>
          </p:cNvSpPr>
          <p:nvPr>
            <p:ph type="body" idx="1"/>
          </p:nvPr>
        </p:nvSpPr>
        <p:spPr>
          <a:xfrm>
            <a:off x="-76499" y="1691876"/>
            <a:ext cx="12127879" cy="275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iw-IL" dirty="0"/>
              <a:t>צפו בסרטון המצורף:</a:t>
            </a:r>
            <a:r>
              <a:rPr lang="he-IL" dirty="0"/>
              <a:t> </a:t>
            </a:r>
            <a:r>
              <a:rPr lang="iw-IL" u="sng" dirty="0">
                <a:solidFill>
                  <a:schemeClr val="hlink"/>
                </a:solidFill>
                <a:hlinkClick r:id="rId3"/>
              </a:rPr>
              <a:t>https://www.mako.co.il/news-israel/local/Article-4ffacd87f73d721004.ht</a:t>
            </a:r>
            <a:r>
              <a:rPr lang="iw-IL" u="sng" dirty="0">
                <a:solidFill>
                  <a:schemeClr val="hlink"/>
                </a:solidFill>
                <a:hlinkClick r:id="rId3"/>
              </a:rPr>
              <a:t>m</a:t>
            </a:r>
            <a:endParaRPr lang="en-IL" u="sng" dirty="0">
              <a:solidFill>
                <a:schemeClr val="hlink"/>
              </a:solidFill>
              <a:hlinkClick r:id="rId3"/>
            </a:endParaRPr>
          </a:p>
          <a:p>
            <a: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w-IL" dirty="0"/>
              <a:t> כיצד הזכות למידע נפגעת בכתבה </a:t>
            </a:r>
            <a:r>
              <a:rPr lang="iw-IL" dirty="0" err="1"/>
              <a:t>המצורפת?הסבירו</a:t>
            </a:r>
            <a:endParaRPr dirty="0"/>
          </a:p>
          <a:p>
            <a: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w-IL" dirty="0"/>
              <a:t>הביאו דוגמא כיצד חופש המידע בא לידי ביטוי היום בחיינו </a:t>
            </a:r>
            <a:r>
              <a:rPr lang="iw-IL" dirty="0" err="1"/>
              <a:t>בארץ?הסבירו</a:t>
            </a:r>
            <a:endParaRPr dirty="0"/>
          </a:p>
        </p:txBody>
      </p:sp>
      <p:pic>
        <p:nvPicPr>
          <p:cNvPr id="226" name="Google Shape;226;g71c22d353d_0_4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2925"/>
            <a:ext cx="2062325" cy="109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02;g71c22d353d_0_420" descr="C:\Users\user\Desktop\תמונה של משימה.jpg">
            <a:extLst>
              <a:ext uri="{FF2B5EF4-FFF2-40B4-BE49-F238E27FC236}">
                <a16:creationId xmlns:a16="http://schemas.microsoft.com/office/drawing/2014/main" id="{8C79BB25-91D7-C945-AB00-25660013070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8105" y="481376"/>
            <a:ext cx="751971" cy="68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1c22d353d_0_412"/>
          <p:cNvSpPr txBox="1">
            <a:spLocks noGrp="1"/>
          </p:cNvSpPr>
          <p:nvPr>
            <p:ph type="ctrTitle"/>
          </p:nvPr>
        </p:nvSpPr>
        <p:spPr>
          <a:xfrm>
            <a:off x="659703" y="773710"/>
            <a:ext cx="10872592" cy="1072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w-IL" b="1" dirty="0">
                <a:solidFill>
                  <a:srgbClr val="002060"/>
                </a:solidFill>
              </a:rPr>
              <a:t>חופש ההתאגדות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233" name="Google Shape;233;g71c22d353d_0_412"/>
          <p:cNvSpPr/>
          <p:nvPr/>
        </p:nvSpPr>
        <p:spPr>
          <a:xfrm>
            <a:off x="3032874" y="2496951"/>
            <a:ext cx="6126251" cy="2637045"/>
          </a:xfrm>
          <a:prstGeom prst="cloudCallout">
            <a:avLst>
              <a:gd name="adj1" fmla="val -72380"/>
              <a:gd name="adj2" fmla="val -45990"/>
            </a:avLst>
          </a:prstGeom>
          <a:solidFill>
            <a:srgbClr val="DDEA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w-IL" sz="2000" b="0" i="0" u="none" strike="noStrike" cap="none" dirty="0">
                <a:solidFill>
                  <a:srgbClr val="3F3F3F"/>
                </a:solidFill>
                <a:latin typeface="Varela Round" pitchFamily="2" charset="-79"/>
                <a:cs typeface="Varela Round" pitchFamily="2" charset="-79"/>
                <a:sym typeface="Arial"/>
              </a:rPr>
              <a:t>חירות זו מבטיחה, כי אדם יוכל לפעול ביחד עם אחרים במטרה להשפיע על כלל החברה ולהביא שינויים פוליטיים וחברתיים</a:t>
            </a:r>
            <a:endParaRPr sz="2000" b="0" i="0" u="none" strike="noStrike" cap="none" dirty="0">
              <a:solidFill>
                <a:srgbClr val="000000"/>
              </a:solidFill>
              <a:latin typeface="Varela Round" pitchFamily="2" charset="-79"/>
              <a:cs typeface="Varela Round" pitchFamily="2" charset="-79"/>
              <a:sym typeface="Arial"/>
            </a:endParaRPr>
          </a:p>
        </p:txBody>
      </p:sp>
      <p:pic>
        <p:nvPicPr>
          <p:cNvPr id="234" name="Google Shape;234;g71c22d353d_0_412" descr="תוצאת תמונה עבור התאגדות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2936" y="773710"/>
            <a:ext cx="1932378" cy="792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71c22d353d_0_4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2925"/>
            <a:ext cx="2062325" cy="109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71c22423d4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925"/>
            <a:ext cx="2062325" cy="109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71c22423d4_0_44"/>
          <p:cNvSpPr txBox="1"/>
          <p:nvPr/>
        </p:nvSpPr>
        <p:spPr>
          <a:xfrm>
            <a:off x="3254100" y="289637"/>
            <a:ext cx="56838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b="1" dirty="0">
                <a:solidFill>
                  <a:srgbClr val="1C4587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הזכות לחירות</a:t>
            </a:r>
            <a:endParaRPr sz="4000" b="1" dirty="0">
              <a:solidFill>
                <a:srgbClr val="1C4587"/>
              </a:solidFill>
              <a:latin typeface="Varela Round" pitchFamily="2" charset="-79"/>
              <a:ea typeface="Calibri"/>
              <a:cs typeface="Varela Round" pitchFamily="2" charset="-79"/>
              <a:sym typeface="Calibri"/>
            </a:endParaRPr>
          </a:p>
        </p:txBody>
      </p:sp>
      <p:sp>
        <p:nvSpPr>
          <p:cNvPr id="2" name="Horizontal Scroll 1">
            <a:extLst>
              <a:ext uri="{FF2B5EF4-FFF2-40B4-BE49-F238E27FC236}">
                <a16:creationId xmlns:a16="http://schemas.microsoft.com/office/drawing/2014/main" id="{DF8E25A4-FA88-154D-BC1C-133C32F33A3F}"/>
              </a:ext>
            </a:extLst>
          </p:cNvPr>
          <p:cNvSpPr/>
          <p:nvPr/>
        </p:nvSpPr>
        <p:spPr>
          <a:xfrm>
            <a:off x="1981199" y="1263056"/>
            <a:ext cx="8229600" cy="3785191"/>
          </a:xfrm>
          <a:prstGeom prst="horizontalScroll">
            <a:avLst/>
          </a:prstGeom>
          <a:solidFill>
            <a:srgbClr val="C4E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he-IL" sz="2000" dirty="0">
                <a:solidFill>
                  <a:schemeClr val="tx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הזכות של אדם </a:t>
            </a:r>
            <a:r>
              <a:rPr lang="he-IL" sz="2000" dirty="0" err="1">
                <a:solidFill>
                  <a:schemeClr val="tx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לחשוב,להתנהג</a:t>
            </a:r>
            <a:r>
              <a:rPr lang="he-IL" sz="2000" dirty="0">
                <a:solidFill>
                  <a:schemeClr val="tx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 ולפעול בהתאם לרצונו כל עוד הוא אינו פוגע באדם אחר, בחוק, בחברה או בעצמו</a:t>
            </a:r>
            <a:endParaRPr lang="he-IL" sz="1050" dirty="0">
              <a:solidFill>
                <a:schemeClr val="tx1"/>
              </a:solidFill>
              <a:latin typeface="Varela Round" pitchFamily="2" charset="-79"/>
              <a:ea typeface="Arial"/>
              <a:cs typeface="Varela Round" pitchFamily="2" charset="-79"/>
            </a:endParaRPr>
          </a:p>
        </p:txBody>
      </p:sp>
      <p:sp>
        <p:nvSpPr>
          <p:cNvPr id="99" name="Google Shape;99;g71c22423d4_0_44"/>
          <p:cNvSpPr txBox="1">
            <a:spLocks noGrp="1"/>
          </p:cNvSpPr>
          <p:nvPr>
            <p:ph type="body" idx="1"/>
          </p:nvPr>
        </p:nvSpPr>
        <p:spPr>
          <a:xfrm>
            <a:off x="705643" y="3702348"/>
            <a:ext cx="10780713" cy="107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iw-IL" sz="2000" dirty="0">
                <a:latin typeface="Varela Round" pitchFamily="2" charset="-79"/>
                <a:cs typeface="Varela Round" pitchFamily="2" charset="-79"/>
              </a:rPr>
              <a:t>צפו בסרטון המצורף : </a:t>
            </a:r>
            <a:endParaRPr sz="2000" dirty="0">
              <a:latin typeface="Varela Round" pitchFamily="2" charset="-79"/>
              <a:cs typeface="Varela Round" pitchFamily="2" charset="-79"/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iw-IL" sz="1100" u="sng" dirty="0">
                <a:solidFill>
                  <a:schemeClr val="hlink"/>
                </a:solidFill>
                <a:latin typeface="Varela Round" pitchFamily="2" charset="-79"/>
                <a:ea typeface="Arial"/>
                <a:cs typeface="Varela Round" pitchFamily="2" charset="-79"/>
                <a:sym typeface="Arial"/>
                <a:hlinkClick r:id="rId4"/>
              </a:rPr>
              <a:t>https://www.youtube.com/watch?v=Ku1PQjmYOcg</a:t>
            </a:r>
            <a:endParaRPr dirty="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1c22423d4_0_10"/>
          <p:cNvSpPr txBox="1">
            <a:spLocks noGrp="1"/>
          </p:cNvSpPr>
          <p:nvPr>
            <p:ph type="ctrTitle"/>
          </p:nvPr>
        </p:nvSpPr>
        <p:spPr>
          <a:xfrm>
            <a:off x="659704" y="-59573"/>
            <a:ext cx="10872592" cy="2190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w-IL" sz="4000" b="1" dirty="0">
                <a:solidFill>
                  <a:srgbClr val="1C4587"/>
                </a:solidFill>
              </a:rPr>
              <a:t>    חופש המחשבה והמצפון</a:t>
            </a:r>
            <a:endParaRPr sz="4000" b="1" dirty="0">
              <a:solidFill>
                <a:srgbClr val="1C4587"/>
              </a:solidFill>
            </a:endParaRPr>
          </a:p>
        </p:txBody>
      </p:sp>
      <p:sp>
        <p:nvSpPr>
          <p:cNvPr id="108" name="Google Shape;108;g71c22423d4_0_10"/>
          <p:cNvSpPr/>
          <p:nvPr/>
        </p:nvSpPr>
        <p:spPr>
          <a:xfrm>
            <a:off x="1456896" y="1601077"/>
            <a:ext cx="9278208" cy="3125931"/>
          </a:xfrm>
          <a:prstGeom prst="cloudCallout">
            <a:avLst>
              <a:gd name="adj1" fmla="val -60182"/>
              <a:gd name="adj2" fmla="val 54160"/>
            </a:avLst>
          </a:prstGeom>
          <a:solidFill>
            <a:srgbClr val="DDEA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w-IL" sz="2000" dirty="0">
                <a:solidFill>
                  <a:schemeClr val="tx1"/>
                </a:solidFill>
                <a:highlight>
                  <a:srgbClr val="CFE2F3"/>
                </a:highlight>
                <a:latin typeface="Varela Round" pitchFamily="2" charset="-79"/>
                <a:cs typeface="Varela Round" pitchFamily="2" charset="-79"/>
              </a:rPr>
              <a:t>לכל אדם יש זכות לחשוב ולגבש לעצמו דעה ו</a:t>
            </a:r>
            <a:r>
              <a:rPr lang="iw-IL" sz="2000" b="0" i="0" u="none" strike="noStrike" cap="none" dirty="0">
                <a:solidFill>
                  <a:schemeClr val="tx1"/>
                </a:solidFill>
                <a:highlight>
                  <a:srgbClr val="CFE2F3"/>
                </a:highlight>
                <a:latin typeface="Varela Round" pitchFamily="2" charset="-79"/>
                <a:cs typeface="Varela Round" pitchFamily="2" charset="-79"/>
                <a:sym typeface="Arial"/>
              </a:rPr>
              <a:t>להחזיק ב</a:t>
            </a:r>
            <a:r>
              <a:rPr lang="iw-IL" sz="2000" dirty="0">
                <a:solidFill>
                  <a:schemeClr val="tx1"/>
                </a:solidFill>
                <a:highlight>
                  <a:srgbClr val="CFE2F3"/>
                </a:highlight>
                <a:latin typeface="Varela Round" pitchFamily="2" charset="-79"/>
                <a:cs typeface="Varela Round" pitchFamily="2" charset="-79"/>
              </a:rPr>
              <a:t>ערכים</a:t>
            </a:r>
            <a:r>
              <a:rPr lang="iw-IL" sz="2000" b="0" i="0" u="none" strike="noStrike" cap="none" dirty="0">
                <a:solidFill>
                  <a:schemeClr val="tx1"/>
                </a:solidFill>
                <a:highlight>
                  <a:srgbClr val="CFE2F3"/>
                </a:highlight>
                <a:latin typeface="Varela Round" pitchFamily="2" charset="-79"/>
                <a:cs typeface="Varela Round" pitchFamily="2" charset="-79"/>
                <a:sym typeface="Arial"/>
              </a:rPr>
              <a:t> מוסריים ואתיים.</a:t>
            </a:r>
            <a:r>
              <a:rPr lang="iw-IL" sz="2000" dirty="0">
                <a:solidFill>
                  <a:schemeClr val="tx1"/>
                </a:solidFill>
                <a:highlight>
                  <a:srgbClr val="CFE2F3"/>
                </a:highlight>
                <a:latin typeface="Varela Round" pitchFamily="2" charset="-79"/>
                <a:cs typeface="Varela Round" pitchFamily="2" charset="-79"/>
              </a:rPr>
              <a:t> החופש</a:t>
            </a:r>
            <a:r>
              <a:rPr lang="iw-IL" sz="2000" b="0" i="0" u="none" strike="noStrike" cap="none" dirty="0">
                <a:solidFill>
                  <a:schemeClr val="tx1"/>
                </a:solidFill>
                <a:highlight>
                  <a:srgbClr val="CFE2F3"/>
                </a:highlight>
                <a:latin typeface="Varela Round" pitchFamily="2" charset="-79"/>
                <a:cs typeface="Varela Round" pitchFamily="2" charset="-79"/>
                <a:sym typeface="Arial"/>
              </a:rPr>
              <a:t> של כל אדם לפעול על פי הערכים שלו ולסרב לבצע מעשים הנוגדים את המצפון שלו.</a:t>
            </a:r>
            <a:endParaRPr sz="2000" b="0" i="0" u="none" strike="noStrike" cap="none" dirty="0">
              <a:solidFill>
                <a:schemeClr val="tx1"/>
              </a:solidFill>
              <a:highlight>
                <a:srgbClr val="CFE2F3"/>
              </a:highlight>
              <a:latin typeface="Varela Round" pitchFamily="2" charset="-79"/>
              <a:cs typeface="Varela Round" pitchFamily="2" charset="-79"/>
              <a:sym typeface="Arial"/>
            </a:endParaRPr>
          </a:p>
        </p:txBody>
      </p:sp>
      <p:pic>
        <p:nvPicPr>
          <p:cNvPr id="109" name="Google Shape;109;g71c22423d4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925"/>
            <a:ext cx="2062325" cy="109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>
            <a:spLocks noGrp="1"/>
          </p:cNvSpPr>
          <p:nvPr>
            <p:ph type="ctrTitle"/>
          </p:nvPr>
        </p:nvSpPr>
        <p:spPr>
          <a:xfrm>
            <a:off x="551145" y="334188"/>
            <a:ext cx="10872592" cy="107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w-IL" sz="4000" dirty="0">
                <a:solidFill>
                  <a:srgbClr val="1C4587"/>
                </a:solidFill>
              </a:rPr>
              <a:t>חופש  הביטוי</a:t>
            </a:r>
            <a:endParaRPr sz="4000" dirty="0">
              <a:solidFill>
                <a:srgbClr val="1C4587"/>
              </a:solidFill>
            </a:endParaRPr>
          </a:p>
        </p:txBody>
      </p:sp>
      <p:sp>
        <p:nvSpPr>
          <p:cNvPr id="115" name="Google Shape;115;p3"/>
          <p:cNvSpPr txBox="1">
            <a:spLocks noGrp="1"/>
          </p:cNvSpPr>
          <p:nvPr>
            <p:ph type="body" idx="1"/>
          </p:nvPr>
        </p:nvSpPr>
        <p:spPr>
          <a:xfrm>
            <a:off x="597084" y="4384117"/>
            <a:ext cx="10780713" cy="107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w-IL" dirty="0"/>
              <a:t>צפו בסרטון המצורף : </a:t>
            </a:r>
            <a:endParaRPr dirty="0"/>
          </a:p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w-IL" dirty="0" err="1"/>
              <a:t>https</a:t>
            </a:r>
            <a:r>
              <a:rPr lang="iw-IL" dirty="0"/>
              <a:t>://</a:t>
            </a:r>
            <a:r>
              <a:rPr lang="iw-IL" dirty="0" err="1"/>
              <a:t>www.youtube.com</a:t>
            </a:r>
            <a:r>
              <a:rPr lang="iw-IL" dirty="0"/>
              <a:t>/</a:t>
            </a:r>
            <a:r>
              <a:rPr lang="iw-IL" dirty="0" err="1"/>
              <a:t>watch?v</a:t>
            </a:r>
            <a:r>
              <a:rPr lang="iw-IL" dirty="0"/>
              <a:t>=Y9mSI-x9urw</a:t>
            </a:r>
            <a:endParaRPr dirty="0"/>
          </a:p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116" name="Google Shape;116;p3"/>
          <p:cNvSpPr/>
          <p:nvPr/>
        </p:nvSpPr>
        <p:spPr>
          <a:xfrm>
            <a:off x="6595730" y="1810558"/>
            <a:ext cx="4713122" cy="2277593"/>
          </a:xfrm>
          <a:prstGeom prst="cloudCallout">
            <a:avLst>
              <a:gd name="adj1" fmla="val 54401"/>
              <a:gd name="adj2" fmla="val 48199"/>
            </a:avLst>
          </a:prstGeom>
          <a:solidFill>
            <a:srgbClr val="DDEAF6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he-IL" sz="2000" b="0" i="0" u="none" strike="noStrike" cap="none" dirty="0">
              <a:solidFill>
                <a:schemeClr val="tx1"/>
              </a:solidFill>
              <a:latin typeface="Varela Round" pitchFamily="2" charset="-79"/>
              <a:cs typeface="Varela Round" pitchFamily="2" charset="-79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he-IL" sz="2000" dirty="0">
              <a:solidFill>
                <a:schemeClr val="tx1"/>
              </a:solidFill>
              <a:latin typeface="Varela Round" pitchFamily="2" charset="-79"/>
              <a:cs typeface="Varela Round" pitchFamily="2" charset="-79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he-IL" sz="2000" b="0" i="0" u="none" strike="noStrike" cap="none" dirty="0">
              <a:solidFill>
                <a:schemeClr val="tx1"/>
              </a:solidFill>
              <a:latin typeface="Varela Round" pitchFamily="2" charset="-79"/>
              <a:cs typeface="Varela Round" pitchFamily="2" charset="-79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w-IL" sz="2000" b="0" i="0" u="none" strike="noStrike" cap="none" dirty="0">
                <a:solidFill>
                  <a:srgbClr val="1C4587"/>
                </a:solidFill>
                <a:latin typeface="Varela Round" pitchFamily="2" charset="-79"/>
                <a:cs typeface="Varela Round" pitchFamily="2" charset="-79"/>
                <a:sym typeface="Arial"/>
              </a:rPr>
              <a:t>לכל אדם יש את הזכות להביע את דעותיו באופן פרטי וציבורי בדרך של הפגנה ,דיבור, כתיבה, אומנות ועוד</a:t>
            </a:r>
            <a:endParaRPr sz="2000" dirty="0">
              <a:solidFill>
                <a:srgbClr val="1C4587"/>
              </a:solidFill>
              <a:latin typeface="Varela Round" pitchFamily="2" charset="-79"/>
              <a:cs typeface="Varela Round" pitchFamily="2" charset="-79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2000" b="0" i="0" u="none" strike="noStrike" cap="none" dirty="0">
              <a:solidFill>
                <a:srgbClr val="3F3F3F"/>
              </a:solidFill>
              <a:highlight>
                <a:srgbClr val="FFFFFF"/>
              </a:highlight>
              <a:latin typeface="Varela Round" pitchFamily="2" charset="-79"/>
              <a:cs typeface="Varela Round" pitchFamily="2" charset="-79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Varela Round" pitchFamily="2" charset="-79"/>
              <a:cs typeface="Varela Round" pitchFamily="2" charset="-79"/>
              <a:sym typeface="Arial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551145" y="1844553"/>
            <a:ext cx="4739435" cy="2746177"/>
          </a:xfrm>
          <a:prstGeom prst="cloudCallout">
            <a:avLst>
              <a:gd name="adj1" fmla="val -59717"/>
              <a:gd name="adj2" fmla="val -37671"/>
            </a:avLst>
          </a:prstGeom>
          <a:solidFill>
            <a:srgbClr val="C4E0B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w-IL" sz="2000" b="0" i="0" u="none" strike="noStrike" cap="none" dirty="0">
                <a:solidFill>
                  <a:srgbClr val="3F3F3F"/>
                </a:solidFill>
                <a:highlight>
                  <a:srgbClr val="C4E0B2"/>
                </a:highlight>
                <a:latin typeface="Varela Round" pitchFamily="2" charset="-79"/>
                <a:cs typeface="Varela Round" pitchFamily="2" charset="-79"/>
                <a:sym typeface="Arial"/>
              </a:rPr>
              <a:t> ח</a:t>
            </a:r>
            <a:r>
              <a:rPr lang="iw-IL" sz="2000" dirty="0">
                <a:solidFill>
                  <a:srgbClr val="3F3F3F"/>
                </a:solidFill>
                <a:highlight>
                  <a:srgbClr val="C4E0B2"/>
                </a:highlight>
                <a:latin typeface="Varela Round" pitchFamily="2" charset="-79"/>
                <a:cs typeface="Varela Round" pitchFamily="2" charset="-79"/>
              </a:rPr>
              <a:t>ופש</a:t>
            </a:r>
            <a:r>
              <a:rPr lang="iw-IL" sz="2000" b="0" i="0" u="none" strike="noStrike" cap="none" dirty="0">
                <a:solidFill>
                  <a:srgbClr val="3F3F3F"/>
                </a:solidFill>
                <a:highlight>
                  <a:srgbClr val="C4E0B2"/>
                </a:highlight>
                <a:latin typeface="Varela Round" pitchFamily="2" charset="-79"/>
                <a:cs typeface="Varela Round" pitchFamily="2" charset="-79"/>
                <a:sym typeface="Arial"/>
              </a:rPr>
              <a:t> הביטוי מבטיח את היכולת להחליף שלטון בדרכי שלום על ידי שכנוע והסברה. </a:t>
            </a:r>
            <a:r>
              <a:rPr lang="iw-IL" sz="2000" dirty="0">
                <a:solidFill>
                  <a:srgbClr val="3F3F3F"/>
                </a:solidFill>
                <a:highlight>
                  <a:srgbClr val="C4E0B2"/>
                </a:highlight>
                <a:latin typeface="Varela Round" pitchFamily="2" charset="-79"/>
                <a:cs typeface="Varela Round" pitchFamily="2" charset="-79"/>
              </a:rPr>
              <a:t>ה</a:t>
            </a:r>
            <a:r>
              <a:rPr lang="iw-IL" sz="2000" b="0" i="0" u="none" strike="noStrike" cap="none" dirty="0">
                <a:solidFill>
                  <a:srgbClr val="3F3F3F"/>
                </a:solidFill>
                <a:highlight>
                  <a:srgbClr val="C4E0B2"/>
                </a:highlight>
                <a:latin typeface="Varela Round" pitchFamily="2" charset="-79"/>
                <a:cs typeface="Varela Round" pitchFamily="2" charset="-79"/>
                <a:sym typeface="Arial"/>
              </a:rPr>
              <a:t>וא מהווה אמצעי בקרה על פעולות השלטון</a:t>
            </a:r>
            <a:endParaRPr sz="2000" b="0" i="0" u="none" strike="noStrike" cap="none" dirty="0">
              <a:solidFill>
                <a:srgbClr val="000000"/>
              </a:solidFill>
              <a:highlight>
                <a:srgbClr val="C4E0B2"/>
              </a:highlight>
              <a:latin typeface="Varela Round" pitchFamily="2" charset="-79"/>
              <a:cs typeface="Varela Round" pitchFamily="2" charset="-79"/>
              <a:sym typeface="Arial"/>
            </a:endParaRPr>
          </a:p>
        </p:txBody>
      </p:sp>
      <p:pic>
        <p:nvPicPr>
          <p:cNvPr id="118" name="Google Shape;118;p3" descr="תוצאת תמונה עבור הבטחה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31593"/>
            <a:ext cx="1908752" cy="89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25" y="12"/>
            <a:ext cx="2062325" cy="109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ctrTitle"/>
          </p:nvPr>
        </p:nvSpPr>
        <p:spPr>
          <a:xfrm>
            <a:off x="551145" y="334188"/>
            <a:ext cx="10872592" cy="107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w-IL" dirty="0">
                <a:solidFill>
                  <a:srgbClr val="1C4587"/>
                </a:solidFill>
              </a:rPr>
              <a:t>חופש התנועה</a:t>
            </a:r>
            <a:endParaRPr dirty="0">
              <a:solidFill>
                <a:srgbClr val="1C4587"/>
              </a:solidFill>
            </a:endParaRPr>
          </a:p>
        </p:txBody>
      </p:sp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-4018465" y="5517533"/>
            <a:ext cx="10780713" cy="107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w-IL" sz="2040" dirty="0"/>
              <a:t>צפו בסרטון המצורף</a:t>
            </a:r>
            <a:r>
              <a:rPr lang="he-IL" sz="2040" dirty="0"/>
              <a:t>:</a:t>
            </a:r>
          </a:p>
          <a:p>
            <a:pPr marL="0" lvl="0" indent="0" algn="ct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e-IL" sz="2040" dirty="0"/>
              <a:t> </a:t>
            </a:r>
            <a:r>
              <a:rPr lang="iw-IL" sz="935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https://www.youtube.com/watch?v=nVa4qUlIJis</a:t>
            </a:r>
            <a:endParaRPr sz="2040" dirty="0"/>
          </a:p>
        </p:txBody>
      </p:sp>
      <p:sp>
        <p:nvSpPr>
          <p:cNvPr id="126" name="Google Shape;126;p4"/>
          <p:cNvSpPr/>
          <p:nvPr/>
        </p:nvSpPr>
        <p:spPr>
          <a:xfrm>
            <a:off x="6683098" y="1653519"/>
            <a:ext cx="4454242" cy="2943870"/>
          </a:xfrm>
          <a:prstGeom prst="cloudCallout">
            <a:avLst>
              <a:gd name="adj1" fmla="val 71308"/>
              <a:gd name="adj2" fmla="val 368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w-IL" sz="2000" b="0" i="0" u="none" strike="noStrike" cap="none">
                <a:solidFill>
                  <a:schemeClr val="tx1"/>
                </a:solidFill>
                <a:highlight>
                  <a:srgbClr val="EFEFEF"/>
                </a:highlight>
                <a:latin typeface="Varela Round" pitchFamily="2" charset="-79"/>
                <a:cs typeface="Varela Round" pitchFamily="2" charset="-79"/>
                <a:sym typeface="Arial"/>
              </a:rPr>
              <a:t>הח</a:t>
            </a:r>
            <a:r>
              <a:rPr lang="iw-IL" sz="2000">
                <a:solidFill>
                  <a:schemeClr val="tx1"/>
                </a:solidFill>
                <a:highlight>
                  <a:srgbClr val="EFEFEF"/>
                </a:highlight>
                <a:latin typeface="Varela Round" pitchFamily="2" charset="-79"/>
                <a:cs typeface="Varela Round" pitchFamily="2" charset="-79"/>
              </a:rPr>
              <a:t>ופש</a:t>
            </a:r>
            <a:r>
              <a:rPr lang="iw-IL" sz="2000" b="0" i="0" u="none" strike="noStrike" cap="none">
                <a:solidFill>
                  <a:schemeClr val="tx1"/>
                </a:solidFill>
                <a:highlight>
                  <a:srgbClr val="EFEFEF"/>
                </a:highlight>
                <a:latin typeface="Varela Round" pitchFamily="2" charset="-79"/>
                <a:cs typeface="Varela Round" pitchFamily="2" charset="-79"/>
                <a:sym typeface="Arial"/>
              </a:rPr>
              <a:t> של כל אדם לנוע ממקום למקום בחופשיות בתוך הארץ ומחוץ לגבולותיה </a:t>
            </a:r>
            <a:endParaRPr sz="2000">
              <a:solidFill>
                <a:schemeClr val="tx1"/>
              </a:solidFill>
              <a:highlight>
                <a:srgbClr val="EFEFEF"/>
              </a:highlight>
              <a:latin typeface="Varela Round" pitchFamily="2" charset="-79"/>
              <a:cs typeface="Varela Round" pitchFamily="2" charset="-79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2000" b="0" i="0" u="none" strike="noStrike" cap="none">
              <a:solidFill>
                <a:schemeClr val="tx1"/>
              </a:solidFill>
              <a:latin typeface="Varela Round" pitchFamily="2" charset="-79"/>
              <a:cs typeface="Varela Round" pitchFamily="2" charset="-79"/>
              <a:sym typeface="Arial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282186" y="2480510"/>
            <a:ext cx="5347800" cy="2726100"/>
          </a:xfrm>
          <a:prstGeom prst="cloudCallout">
            <a:avLst>
              <a:gd name="adj1" fmla="val -51061"/>
              <a:gd name="adj2" fmla="val -58519"/>
            </a:avLst>
          </a:prstGeom>
          <a:solidFill>
            <a:srgbClr val="A2C4C9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0" i="0" u="none" strike="noStrike" cap="none">
                <a:solidFill>
                  <a:schemeClr val="tx1"/>
                </a:solidFill>
                <a:highlight>
                  <a:srgbClr val="A2C4C9"/>
                </a:highlight>
                <a:latin typeface="Varela Round" pitchFamily="2" charset="-79"/>
                <a:cs typeface="Varela Round" pitchFamily="2" charset="-79"/>
                <a:sym typeface="Arial"/>
              </a:rPr>
              <a:t>זכות זו ניתנת לצמצום על ידי מעצר כמו : כליאה או צו של בית משפ</a:t>
            </a:r>
            <a:r>
              <a:rPr lang="iw-IL" sz="2000">
                <a:solidFill>
                  <a:schemeClr val="tx1"/>
                </a:solidFill>
                <a:highlight>
                  <a:srgbClr val="A2C4C9"/>
                </a:highlight>
                <a:latin typeface="Varela Round" pitchFamily="2" charset="-79"/>
                <a:cs typeface="Varela Round" pitchFamily="2" charset="-79"/>
              </a:rPr>
              <a:t>ט כגון</a:t>
            </a:r>
            <a:r>
              <a:rPr lang="iw-IL" sz="2000" b="0" i="0" u="none" strike="noStrike" cap="none">
                <a:solidFill>
                  <a:schemeClr val="tx1"/>
                </a:solidFill>
                <a:highlight>
                  <a:srgbClr val="A2C4C9"/>
                </a:highlight>
                <a:latin typeface="Varela Round" pitchFamily="2" charset="-79"/>
                <a:cs typeface="Varela Round" pitchFamily="2" charset="-79"/>
                <a:sym typeface="Arial"/>
              </a:rPr>
              <a:t>: צו </a:t>
            </a:r>
            <a:r>
              <a:rPr lang="iw-IL" sz="2000">
                <a:solidFill>
                  <a:schemeClr val="tx1"/>
                </a:solidFill>
                <a:highlight>
                  <a:srgbClr val="A2C4C9"/>
                </a:highlight>
                <a:latin typeface="Varela Round" pitchFamily="2" charset="-79"/>
                <a:cs typeface="Varela Round" pitchFamily="2" charset="-79"/>
              </a:rPr>
              <a:t>עיכוב</a:t>
            </a:r>
            <a:r>
              <a:rPr lang="iw-IL" sz="2000" b="0" i="0" u="none" strike="noStrike" cap="none">
                <a:solidFill>
                  <a:schemeClr val="tx1"/>
                </a:solidFill>
                <a:highlight>
                  <a:srgbClr val="A2C4C9"/>
                </a:highlight>
                <a:latin typeface="Varela Round" pitchFamily="2" charset="-79"/>
                <a:cs typeface="Varela Round" pitchFamily="2" charset="-79"/>
                <a:sym typeface="Arial"/>
              </a:rPr>
              <a:t> יציאה מהארץ ,צו הרחקה ומעצר בית</a:t>
            </a:r>
            <a:endParaRPr sz="2000" b="0" i="0" u="none" strike="noStrike" cap="none">
              <a:solidFill>
                <a:schemeClr val="tx1"/>
              </a:solidFill>
              <a:highlight>
                <a:srgbClr val="A2C4C9"/>
              </a:highlight>
              <a:latin typeface="Varela Round" pitchFamily="2" charset="-79"/>
              <a:cs typeface="Varela Round" pitchFamily="2" charset="-79"/>
              <a:sym typeface="Arial"/>
            </a:endParaRPr>
          </a:p>
        </p:txBody>
      </p:sp>
      <p:pic>
        <p:nvPicPr>
          <p:cNvPr id="128" name="Google Shape;128;p4" descr="תוצאת תמונה עבור עצור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0019" y="311165"/>
            <a:ext cx="1211841" cy="115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25" y="12"/>
            <a:ext cx="2062325" cy="109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ctrTitle"/>
          </p:nvPr>
        </p:nvSpPr>
        <p:spPr>
          <a:xfrm>
            <a:off x="551145" y="334188"/>
            <a:ext cx="10872592" cy="107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w-IL" sz="5400" dirty="0">
                <a:solidFill>
                  <a:srgbClr val="1C4587"/>
                </a:solidFill>
              </a:rPr>
              <a:t>משימה</a:t>
            </a:r>
            <a:endParaRPr sz="5400" dirty="0">
              <a:solidFill>
                <a:srgbClr val="1C4587"/>
              </a:solidFill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705643" y="1906366"/>
            <a:ext cx="10780713" cy="107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06400" algn="r">
              <a:buSzPts val="2400"/>
            </a:pPr>
            <a:r>
              <a:rPr lang="iw-IL" dirty="0">
                <a:latin typeface="Varela Round" pitchFamily="2" charset="-79"/>
                <a:cs typeface="Varela Round" pitchFamily="2" charset="-79"/>
              </a:rPr>
              <a:t> א. קראו את הכתבה המצורפת</a:t>
            </a:r>
            <a:r>
              <a:rPr lang="iw-IL" dirty="0">
                <a:latin typeface="Varela Round" pitchFamily="2" charset="-79"/>
                <a:ea typeface="Arial"/>
                <a:cs typeface="Varela Round" pitchFamily="2" charset="-79"/>
                <a:sym typeface="Arial"/>
              </a:rPr>
              <a:t> </a:t>
            </a:r>
            <a:r>
              <a:rPr lang="he-IL" dirty="0">
                <a:latin typeface="Varela Round" pitchFamily="2" charset="-79"/>
                <a:ea typeface="Arial"/>
                <a:cs typeface="Varela Round" pitchFamily="2" charset="-79"/>
                <a:sym typeface="Arial"/>
              </a:rPr>
              <a:t>ו</a:t>
            </a:r>
            <a:r>
              <a:rPr lang="he-IL" dirty="0">
                <a:latin typeface="Varela Round" pitchFamily="2" charset="-79"/>
                <a:cs typeface="Varela Round" pitchFamily="2" charset="-79"/>
              </a:rPr>
              <a:t>הסבירו כיצד נפגעת הזכות לחופש התנועה בכתבה</a:t>
            </a:r>
            <a:r>
              <a:rPr lang="he-IL" dirty="0">
                <a:latin typeface="Varela Round" pitchFamily="2" charset="-79"/>
                <a:cs typeface="Varela Round" pitchFamily="2" charset="-79"/>
                <a:sym typeface="Arial"/>
              </a:rPr>
              <a:t> - </a:t>
            </a:r>
            <a:r>
              <a:rPr lang="he-IL" u="sng" dirty="0">
                <a:solidFill>
                  <a:schemeClr val="hlink"/>
                </a:solidFill>
                <a:latin typeface="Varela Round" pitchFamily="2" charset="-79"/>
                <a:ea typeface="Arial"/>
                <a:cs typeface="Varela Round" pitchFamily="2" charset="-79"/>
                <a:sym typeface="Arial"/>
                <a:hlinkClick r:id="rId3"/>
              </a:rPr>
              <a:t>לחצו לכתבה</a:t>
            </a:r>
            <a:endParaRPr dirty="0">
              <a:latin typeface="Varela Round" pitchFamily="2" charset="-79"/>
              <a:cs typeface="Varela Round" pitchFamily="2" charset="-79"/>
            </a:endParaRPr>
          </a:p>
          <a:p>
            <a: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iw-IL" dirty="0">
                <a:latin typeface="Varela Round" pitchFamily="2" charset="-79"/>
                <a:cs typeface="Varela Round" pitchFamily="2" charset="-79"/>
              </a:rPr>
              <a:t>ב. הסבירו את חשיבותה של זכות זו . </a:t>
            </a:r>
            <a:endParaRPr dirty="0">
              <a:latin typeface="Varela Round" pitchFamily="2" charset="-79"/>
              <a:cs typeface="Varela Round" pitchFamily="2" charset="-79"/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2925"/>
            <a:ext cx="2062325" cy="109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 descr="C:\Users\user\Desktop\תמונה של משימה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94493" y="621137"/>
            <a:ext cx="743721" cy="68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1c22d353d_0_433"/>
          <p:cNvSpPr txBox="1">
            <a:spLocks noGrp="1"/>
          </p:cNvSpPr>
          <p:nvPr>
            <p:ph type="ctrTitle"/>
          </p:nvPr>
        </p:nvSpPr>
        <p:spPr>
          <a:xfrm>
            <a:off x="2521785" y="422043"/>
            <a:ext cx="7008604" cy="1494612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rgbClr val="1C4587"/>
                </a:solidFill>
              </a:rPr>
              <a:t>התבוננו בתמונה והסבירו כיצד באה לידי ביטוי הזכות לחופש התנועה.</a:t>
            </a:r>
            <a:endParaRPr sz="1800" dirty="0">
              <a:solidFill>
                <a:srgbClr val="1C4587"/>
              </a:solidFill>
            </a:endParaRPr>
          </a:p>
        </p:txBody>
      </p:sp>
      <p:pic>
        <p:nvPicPr>
          <p:cNvPr id="144" name="Google Shape;144;g71c22d353d_0_4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1610" y="1631672"/>
            <a:ext cx="6868779" cy="359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71c22d353d_0_4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2925"/>
            <a:ext cx="2062325" cy="109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71c22d353d_0_433" descr="C:\Users\user\Desktop\תמונה של משימה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30389" y="831087"/>
            <a:ext cx="739457" cy="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>
            <a:spLocks noGrp="1"/>
          </p:cNvSpPr>
          <p:nvPr>
            <p:ph type="ctrTitle"/>
          </p:nvPr>
        </p:nvSpPr>
        <p:spPr>
          <a:xfrm>
            <a:off x="659704" y="334188"/>
            <a:ext cx="10872592" cy="83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w-IL" dirty="0">
                <a:solidFill>
                  <a:srgbClr val="1C4587"/>
                </a:solidFill>
                <a:latin typeface="Varela Round" pitchFamily="2" charset="-79"/>
                <a:cs typeface="Varela Round" pitchFamily="2" charset="-79"/>
              </a:rPr>
              <a:t>         חופש הדת וחופש מדת</a:t>
            </a:r>
            <a:endParaRPr dirty="0">
              <a:solidFill>
                <a:srgbClr val="1C4587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52" name="Google Shape;152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780"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780"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780"/>
          </a:p>
        </p:txBody>
      </p:sp>
      <p:sp>
        <p:nvSpPr>
          <p:cNvPr id="153" name="Google Shape;153;p6"/>
          <p:cNvSpPr/>
          <p:nvPr/>
        </p:nvSpPr>
        <p:spPr>
          <a:xfrm>
            <a:off x="6617747" y="1808824"/>
            <a:ext cx="4762542" cy="2963906"/>
          </a:xfrm>
          <a:prstGeom prst="cloudCallout">
            <a:avLst>
              <a:gd name="adj1" fmla="val 67429"/>
              <a:gd name="adj2" fmla="val -72134"/>
            </a:avLst>
          </a:prstGeom>
          <a:solidFill>
            <a:srgbClr val="DDEA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i="0" u="none" strike="noStrike" cap="none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  <a:sym typeface="Arial"/>
              </a:rPr>
              <a:t>חופש הדת </a:t>
            </a:r>
            <a:endParaRPr sz="2000" b="1" i="0" u="none" strike="noStrike" cap="none" dirty="0">
              <a:solidFill>
                <a:schemeClr val="tx1"/>
              </a:solidFill>
              <a:latin typeface="Varela Round" pitchFamily="2" charset="-79"/>
              <a:cs typeface="Varela Round" pitchFamily="2" charset="-79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0" i="0" u="none" strike="noStrike" cap="none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  <a:sym typeface="Arial"/>
              </a:rPr>
              <a:t>זכותו של כל אדם לבחור </a:t>
            </a:r>
            <a:r>
              <a:rPr lang="iw-IL" sz="2000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להאמין בדת מסוימת, להשתייך לקבוצה דתית</a:t>
            </a:r>
            <a:r>
              <a:rPr lang="iw-IL" sz="2000" b="0" i="0" u="none" strike="noStrike" cap="none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  <a:sym typeface="Arial"/>
              </a:rPr>
              <a:t>  </a:t>
            </a:r>
            <a:r>
              <a:rPr lang="iw-IL" sz="2000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ולקיים את הטקסים, המצוות והמנהגים</a:t>
            </a:r>
            <a:endParaRPr sz="2000" b="0" i="0" u="none" strike="noStrike" cap="none" dirty="0">
              <a:solidFill>
                <a:schemeClr val="tx1"/>
              </a:solidFill>
              <a:latin typeface="Varela Round" pitchFamily="2" charset="-79"/>
              <a:cs typeface="Varela Round" pitchFamily="2" charset="-79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w-IL" sz="2000" b="0" i="0" u="none" strike="noStrike" cap="none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  <a:sym typeface="Arial"/>
              </a:rPr>
              <a:t> </a:t>
            </a:r>
            <a:endParaRPr sz="2000" b="0" i="0" u="none" strike="noStrike" cap="none" dirty="0">
              <a:solidFill>
                <a:schemeClr val="tx1"/>
              </a:solidFill>
              <a:latin typeface="Varela Round" pitchFamily="2" charset="-79"/>
              <a:cs typeface="Varela Round" pitchFamily="2" charset="-79"/>
              <a:sym typeface="Arial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811711" y="1808824"/>
            <a:ext cx="5064420" cy="3217752"/>
          </a:xfrm>
          <a:prstGeom prst="cloudCallout">
            <a:avLst>
              <a:gd name="adj1" fmla="val -53722"/>
              <a:gd name="adj2" fmla="val 77499"/>
            </a:avLst>
          </a:prstGeom>
          <a:solidFill>
            <a:srgbClr val="DDEA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w-IL" sz="2000" b="1" i="0" u="none" strike="noStrike" cap="none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  <a:sym typeface="Arial"/>
              </a:rPr>
              <a:t>חופש מדת </a:t>
            </a:r>
            <a:endParaRPr sz="2000" b="1" i="0" u="none" strike="noStrike" cap="none">
              <a:solidFill>
                <a:schemeClr val="tx1"/>
              </a:solidFill>
              <a:latin typeface="Varela Round" pitchFamily="2" charset="-79"/>
              <a:cs typeface="Varela Round" pitchFamily="2" charset="-79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w-IL" sz="2000" b="0" i="0" u="none" strike="noStrike" cap="none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  <a:sym typeface="Arial"/>
              </a:rPr>
              <a:t>זכותו של כל אדם להחליט כי הוא אינו </a:t>
            </a:r>
            <a:r>
              <a:rPr lang="iw-IL" sz="200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מאמין בדת מסוימת ואינו משתייך לקבוצה דתית.</a:t>
            </a:r>
            <a:r>
              <a:rPr lang="iw-IL" sz="2000" b="0" i="0" u="none" strike="noStrike" cap="none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  <a:sym typeface="Arial"/>
              </a:rPr>
              <a:t>   </a:t>
            </a:r>
            <a:r>
              <a:rPr lang="iw-IL" sz="200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אי אפשר </a:t>
            </a:r>
            <a:r>
              <a:rPr lang="iw-IL" sz="2000" b="0" i="0" u="none" strike="noStrike" cap="none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  <a:sym typeface="Arial"/>
              </a:rPr>
              <a:t>לחייב אדם להשתייך לקבוצה דתית או לקיים מנהגים, טקסים ופולחן דתי, בניגוד</a:t>
            </a:r>
            <a:r>
              <a:rPr lang="iw-IL" sz="200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 </a:t>
            </a:r>
            <a:r>
              <a:rPr lang="iw-IL" sz="2000" b="0" i="0" u="none" strike="noStrike" cap="none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  <a:sym typeface="Arial"/>
              </a:rPr>
              <a:t>לרצונו  .</a:t>
            </a:r>
            <a:endParaRPr sz="2000" b="0" i="0" u="none" strike="noStrike" cap="none">
              <a:solidFill>
                <a:schemeClr val="tx1"/>
              </a:solidFill>
              <a:latin typeface="Varela Round" pitchFamily="2" charset="-79"/>
              <a:cs typeface="Varela Round" pitchFamily="2" charset="-79"/>
              <a:sym typeface="Arial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925"/>
            <a:ext cx="2062325" cy="109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1c22423d4_0_25"/>
          <p:cNvSpPr txBox="1">
            <a:spLocks noGrp="1"/>
          </p:cNvSpPr>
          <p:nvPr>
            <p:ph type="ctrTitle"/>
          </p:nvPr>
        </p:nvSpPr>
        <p:spPr>
          <a:xfrm>
            <a:off x="551145" y="334188"/>
            <a:ext cx="10872592" cy="123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w-IL" b="1" dirty="0">
                <a:solidFill>
                  <a:srgbClr val="1C4587"/>
                </a:solidFill>
              </a:rPr>
              <a:t>חופש העיסוק</a:t>
            </a:r>
            <a:endParaRPr b="1" dirty="0">
              <a:solidFill>
                <a:srgbClr val="1C4587"/>
              </a:solidFill>
            </a:endParaRPr>
          </a:p>
        </p:txBody>
      </p:sp>
      <p:sp>
        <p:nvSpPr>
          <p:cNvPr id="162" name="Google Shape;162;g71c22423d4_0_25"/>
          <p:cNvSpPr/>
          <p:nvPr/>
        </p:nvSpPr>
        <p:spPr>
          <a:xfrm>
            <a:off x="6376218" y="1833213"/>
            <a:ext cx="5047519" cy="2758260"/>
          </a:xfrm>
          <a:prstGeom prst="cloudCallout">
            <a:avLst>
              <a:gd name="adj1" fmla="val 62082"/>
              <a:gd name="adj2" fmla="val -59848"/>
            </a:avLst>
          </a:prstGeom>
          <a:solidFill>
            <a:srgbClr val="C4E0B2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כל אדם יכול לעבוד בכל עבודה ובכל מקצוע שיבחר בהתאם למגבלות הכתובות בחוק</a:t>
            </a:r>
            <a:r>
              <a:rPr lang="iw-IL" sz="2000" b="0" i="0" u="none" strike="noStrike" cap="none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  <a:sym typeface="Arial"/>
              </a:rPr>
              <a:t>.</a:t>
            </a:r>
            <a:endParaRPr sz="2000" b="0" i="0" u="none" strike="noStrike" cap="none" dirty="0">
              <a:solidFill>
                <a:schemeClr val="tx1"/>
              </a:solidFill>
              <a:latin typeface="Varela Round" pitchFamily="2" charset="-79"/>
              <a:cs typeface="Varela Round" pitchFamily="2" charset="-79"/>
              <a:sym typeface="Arial"/>
            </a:endParaRPr>
          </a:p>
        </p:txBody>
      </p:sp>
      <p:sp>
        <p:nvSpPr>
          <p:cNvPr id="163" name="Google Shape;163;g71c22423d4_0_25"/>
          <p:cNvSpPr txBox="1"/>
          <p:nvPr/>
        </p:nvSpPr>
        <p:spPr>
          <a:xfrm>
            <a:off x="3400839" y="1142458"/>
            <a:ext cx="5390322" cy="858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 sz="1400" b="0" i="0" u="none" strike="noStrike" cap="none" dirty="0">
                <a:solidFill>
                  <a:srgbClr val="000000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צפו בסרטון המצורף:</a:t>
            </a:r>
            <a:endParaRPr sz="1400" b="0" i="0" u="none" strike="noStrike" cap="none" dirty="0">
              <a:solidFill>
                <a:srgbClr val="000000"/>
              </a:solidFill>
              <a:latin typeface="Varela Round" pitchFamily="2" charset="-79"/>
              <a:ea typeface="Calibri"/>
              <a:cs typeface="Varela Round" pitchFamily="2" charset="-79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 sz="1400" b="0" i="0" u="none" strike="noStrike" cap="none" dirty="0" err="1">
                <a:solidFill>
                  <a:srgbClr val="000000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https</a:t>
            </a:r>
            <a:r>
              <a:rPr lang="iw-IL" sz="1400" b="0" i="0" u="none" strike="noStrike" cap="none" dirty="0">
                <a:solidFill>
                  <a:srgbClr val="000000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://</a:t>
            </a:r>
            <a:r>
              <a:rPr lang="iw-IL" sz="1400" b="0" i="0" u="none" strike="noStrike" cap="none" dirty="0" err="1">
                <a:solidFill>
                  <a:srgbClr val="000000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www.youtube.com</a:t>
            </a:r>
            <a:r>
              <a:rPr lang="iw-IL" sz="1400" b="0" i="0" u="none" strike="noStrike" cap="none" dirty="0">
                <a:solidFill>
                  <a:srgbClr val="000000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/</a:t>
            </a:r>
            <a:r>
              <a:rPr lang="iw-IL" sz="1400" b="0" i="0" u="none" strike="noStrike" cap="none" dirty="0" err="1">
                <a:solidFill>
                  <a:srgbClr val="000000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watch?v</a:t>
            </a:r>
            <a:r>
              <a:rPr lang="iw-IL" sz="1400" b="0" i="0" u="none" strike="noStrike" cap="none" dirty="0">
                <a:solidFill>
                  <a:srgbClr val="000000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=FOXKHcEo580</a:t>
            </a:r>
            <a:endParaRPr sz="1400" b="0" i="0" u="none" strike="noStrike" cap="none" dirty="0">
              <a:solidFill>
                <a:srgbClr val="000000"/>
              </a:solidFill>
              <a:latin typeface="Varela Round" pitchFamily="2" charset="-79"/>
              <a:ea typeface="Calibri"/>
              <a:cs typeface="Varela Round" pitchFamily="2" charset="-79"/>
              <a:sym typeface="Calibri"/>
            </a:endParaRPr>
          </a:p>
        </p:txBody>
      </p:sp>
      <p:sp>
        <p:nvSpPr>
          <p:cNvPr id="164" name="Google Shape;164;g71c22423d4_0_25"/>
          <p:cNvSpPr/>
          <p:nvPr/>
        </p:nvSpPr>
        <p:spPr>
          <a:xfrm>
            <a:off x="768263" y="2248164"/>
            <a:ext cx="4952520" cy="2663704"/>
          </a:xfrm>
          <a:prstGeom prst="cloudCallout">
            <a:avLst>
              <a:gd name="adj1" fmla="val -62050"/>
              <a:gd name="adj2" fmla="val 60084"/>
            </a:avLst>
          </a:prstGeom>
          <a:solidFill>
            <a:srgbClr val="6EF0FE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0" i="0" u="none" strike="noStrike" cap="none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  <a:sym typeface="Arial"/>
              </a:rPr>
              <a:t>המגבלות הם על מקצועות מסוימים שמצריכים הכשרה ורישוי כמ</a:t>
            </a:r>
            <a:r>
              <a:rPr lang="iw-IL" sz="2000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ו</a:t>
            </a:r>
            <a:r>
              <a:rPr lang="iw-IL" sz="2000" b="0" i="0" u="none" strike="noStrike" cap="none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  <a:sym typeface="Arial"/>
              </a:rPr>
              <a:t> רופאים    וכן הגבלות על חופש העיסוק שנועדו להגן על החברה כגון: סחר בסמים</a:t>
            </a:r>
            <a:endParaRPr sz="2000" b="0" i="0" u="none" strike="noStrike" cap="none" dirty="0">
              <a:solidFill>
                <a:schemeClr val="tx1"/>
              </a:solidFill>
              <a:latin typeface="Varela Round" pitchFamily="2" charset="-79"/>
              <a:cs typeface="Varela Round" pitchFamily="2" charset="-79"/>
              <a:sym typeface="Arial"/>
            </a:endParaRPr>
          </a:p>
        </p:txBody>
      </p:sp>
      <p:pic>
        <p:nvPicPr>
          <p:cNvPr id="165" name="Google Shape;165;g71c22423d4_0_25" descr="תוצאת תמונה עבור עצור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6229" y="334188"/>
            <a:ext cx="1197197" cy="107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71c22423d4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2925"/>
            <a:ext cx="2062325" cy="109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788</Words>
  <Application>Microsoft Macintosh PowerPoint</Application>
  <PresentationFormat>Widescreen</PresentationFormat>
  <Paragraphs>76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 New</vt:lpstr>
      <vt:lpstr>Varela Round</vt:lpstr>
      <vt:lpstr>ערכת נושא Office</vt:lpstr>
      <vt:lpstr>מערכת שידורים לאומית</vt:lpstr>
      <vt:lpstr>PowerPoint Presentation</vt:lpstr>
      <vt:lpstr>    חופש המחשבה והמצפון</vt:lpstr>
      <vt:lpstr>חופש  הביטוי</vt:lpstr>
      <vt:lpstr>חופש התנועה</vt:lpstr>
      <vt:lpstr>משימה</vt:lpstr>
      <vt:lpstr>התבוננו בתמונה והסבירו כיצד באה לידי ביטוי הזכות לחופש התנועה.</vt:lpstr>
      <vt:lpstr>         חופש הדת וחופש מדת</vt:lpstr>
      <vt:lpstr>חופש העיסוק</vt:lpstr>
      <vt:lpstr>מה למדנו?</vt:lpstr>
      <vt:lpstr>מה למדנו?</vt:lpstr>
      <vt:lpstr>מה למדנו?</vt:lpstr>
      <vt:lpstr>העשרה</vt:lpstr>
      <vt:lpstr>PowerPoint Presentation</vt:lpstr>
      <vt:lpstr> ? חירות המידע                     </vt:lpstr>
      <vt:lpstr>משימה</vt:lpstr>
      <vt:lpstr>משימה</vt:lpstr>
      <vt:lpstr>חופש ההתאגדות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cp:lastModifiedBy>טל בר יוסף</cp:lastModifiedBy>
  <cp:revision>5</cp:revision>
  <dcterms:modified xsi:type="dcterms:W3CDTF">2020-03-23T06:32:34Z</dcterms:modified>
</cp:coreProperties>
</file>