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4070" r:id="rId2"/>
  </p:sldMasterIdLst>
  <p:notesMasterIdLst>
    <p:notesMasterId r:id="rId27"/>
  </p:notesMasterIdLst>
  <p:sldIdLst>
    <p:sldId id="257" r:id="rId3"/>
    <p:sldId id="262" r:id="rId4"/>
    <p:sldId id="309" r:id="rId5"/>
    <p:sldId id="263" r:id="rId6"/>
    <p:sldId id="288" r:id="rId7"/>
    <p:sldId id="320" r:id="rId8"/>
    <p:sldId id="338" r:id="rId9"/>
    <p:sldId id="339" r:id="rId10"/>
    <p:sldId id="340" r:id="rId11"/>
    <p:sldId id="342" r:id="rId12"/>
    <p:sldId id="341" r:id="rId13"/>
    <p:sldId id="343" r:id="rId14"/>
    <p:sldId id="344" r:id="rId15"/>
    <p:sldId id="359" r:id="rId16"/>
    <p:sldId id="345" r:id="rId17"/>
    <p:sldId id="346" r:id="rId18"/>
    <p:sldId id="353" r:id="rId19"/>
    <p:sldId id="354" r:id="rId20"/>
    <p:sldId id="355" r:id="rId21"/>
    <p:sldId id="356" r:id="rId22"/>
    <p:sldId id="357" r:id="rId23"/>
    <p:sldId id="358" r:id="rId24"/>
    <p:sldId id="326" r:id="rId25"/>
    <p:sldId id="291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0FF"/>
    <a:srgbClr val="192A72"/>
    <a:srgbClr val="92D050"/>
    <a:srgbClr val="11A4AB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 autoAdjust="0"/>
    <p:restoredTop sz="86289" autoAdjust="0"/>
  </p:normalViewPr>
  <p:slideViewPr>
    <p:cSldViewPr snapToGrid="0" snapToObjects="1">
      <p:cViewPr varScale="1">
        <p:scale>
          <a:sx n="80" d="100"/>
          <a:sy n="80" d="100"/>
        </p:scale>
        <p:origin x="1408" y="17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ט"ו.אב.תש"ף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65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83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86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060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/>
              <a:t>לחץ כדי לערוך סגנון כותרת משנה של תבנית בסיס</a:t>
            </a:r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779773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4405674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לחץ כדי לערוך סגנונות טקסט של תבנית בסיס</a:t>
            </a:r>
          </a:p>
          <a:p>
            <a:pPr marL="342900" lvl="1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432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לחץ כדי לערוך סגנונות טקסט של תבנית בסיס</a:t>
            </a:r>
          </a:p>
          <a:p>
            <a:pPr marL="342900" lvl="1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86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530276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25857334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לחץ כדי לערוך סגנונות טקסט של תבנית בסיס</a:t>
            </a:r>
          </a:p>
          <a:p>
            <a:pPr marL="342934" lvl="1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533526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598830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950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ט"ו.אב.תש"ף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ט"ו.אב.תש"ף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4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gif"/><Relationship Id="rId7" Type="http://schemas.openxmlformats.org/officeDocument/2006/relationships/hyperlink" Target="http://www.luster.kommune.no/ask-prosjektet.5483405.html?showtipform=2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uster.kommune.no/ask-" TargetMode="External"/><Relationship Id="rId5" Type="http://schemas.openxmlformats.org/officeDocument/2006/relationships/hyperlink" Target="https://tenor.com/view/happy-time-snoopy-gif-8071150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tenor.com/view/" TargetMode="External"/><Relationship Id="rId9" Type="http://schemas.openxmlformats.org/officeDocument/2006/relationships/hyperlink" Target="&#1513;&#1506;&#1493;&#1503;%20&#1506;&#1510;&#1512;%2010%20&#1491;&#1511;&#1493;&#1514;.pps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95950" y="1919888"/>
            <a:ext cx="11953200" cy="1260000"/>
          </a:xfrm>
        </p:spPr>
        <p:txBody>
          <a:bodyPr/>
          <a:lstStyle/>
          <a:p>
            <a:r>
              <a:rPr lang="he-IL" dirty="0"/>
              <a:t>בחינת בגרות 2002 - שאלה 15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4FB2771-C39A-4AF9-BA07-F6C235423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קיץ תשס"ב - 899205</a:t>
            </a:r>
          </a:p>
        </p:txBody>
      </p:sp>
    </p:spTree>
    <p:extLst>
      <p:ext uri="{BB962C8B-B14F-4D97-AF65-F5344CB8AC3E}">
        <p14:creationId xmlns:p14="http://schemas.microsoft.com/office/powerpoint/2010/main" val="196917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AE743B8-B298-4DCC-A37A-F4429736E17B}"/>
              </a:ext>
            </a:extLst>
          </p:cNvPr>
          <p:cNvSpPr txBox="1"/>
          <p:nvPr/>
        </p:nvSpPr>
        <p:spPr>
          <a:xfrm>
            <a:off x="-55519" y="2319859"/>
            <a:ext cx="11617751" cy="209774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defTabSz="432000">
              <a:lnSpc>
                <a:spcPct val="150000"/>
              </a:lnSpc>
            </a:pPr>
            <a:r>
              <a:rPr lang="he-IL" sz="2400" dirty="0"/>
              <a:t>לפניך שלוש טענות </a:t>
            </a:r>
            <a:r>
              <a:rPr lang="en-US" sz="2400" dirty="0"/>
              <a:t>iii-</a:t>
            </a:r>
            <a:r>
              <a:rPr lang="en-US" sz="2400" dirty="0" err="1"/>
              <a:t>i</a:t>
            </a:r>
            <a:r>
              <a:rPr lang="he-IL" sz="2400" dirty="0"/>
              <a:t>. קבע/י ל</a:t>
            </a:r>
            <a:r>
              <a:rPr lang="he-IL" sz="2400" u="sng" dirty="0"/>
              <a:t>כל</a:t>
            </a:r>
            <a:r>
              <a:rPr lang="he-IL" sz="2400" dirty="0"/>
              <a:t> </a:t>
            </a:r>
            <a:r>
              <a:rPr lang="he-IL" sz="2400" u="sng" dirty="0"/>
              <a:t>אחת</a:t>
            </a:r>
            <a:r>
              <a:rPr lang="he-IL" sz="2400" dirty="0"/>
              <a:t> מהן אם היא נכונה או לא,  ונמק/י את בחירתך.</a:t>
            </a:r>
          </a:p>
          <a:p>
            <a:pPr defTabSz="432000">
              <a:lnSpc>
                <a:spcPct val="150000"/>
              </a:lnSpc>
            </a:pPr>
            <a:r>
              <a:rPr lang="en-US" sz="2400" dirty="0"/>
              <a:t>													</a:t>
            </a:r>
            <a:r>
              <a:rPr lang="en-US" sz="2400" dirty="0" err="1"/>
              <a:t>i</a:t>
            </a:r>
            <a:r>
              <a:rPr lang="en-US" sz="2400" dirty="0"/>
              <a:t>	 </a:t>
            </a:r>
            <a:r>
              <a:rPr lang="en-US" sz="2400" dirty="0" err="1"/>
              <a:t>ababaab</a:t>
            </a:r>
            <a:r>
              <a:rPr lang="en-US" sz="2400" dirty="0"/>
              <a:t>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∈</a:t>
            </a:r>
            <a:r>
              <a:rPr lang="en-US" sz="2400" dirty="0"/>
              <a:t> (</a:t>
            </a:r>
            <a:r>
              <a:rPr lang="en-US" sz="1000" dirty="0"/>
              <a:t> </a:t>
            </a:r>
            <a:r>
              <a:rPr lang="en-US" sz="2400" dirty="0"/>
              <a:t>T</a:t>
            </a:r>
            <a:r>
              <a:rPr lang="en-US" sz="1000" dirty="0"/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/>
              <a:t> </a:t>
            </a:r>
            <a:r>
              <a:rPr lang="en-US" sz="2400" dirty="0"/>
              <a:t>T</a:t>
            </a:r>
            <a:r>
              <a:rPr lang="en-US" sz="1000" dirty="0"/>
              <a:t> </a:t>
            </a:r>
            <a:r>
              <a:rPr lang="en-US" sz="2400" dirty="0"/>
              <a:t>) </a:t>
            </a: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/>
              <a:t>L</a:t>
            </a:r>
            <a:endParaRPr lang="he-IL" sz="2400" baseline="-20000" dirty="0"/>
          </a:p>
          <a:p>
            <a:pPr defTabSz="432000">
              <a:lnSpc>
                <a:spcPct val="150000"/>
              </a:lnSpc>
            </a:pPr>
            <a:r>
              <a:rPr lang="en-US" sz="2400" dirty="0"/>
              <a:t>													ii	  T = T</a:t>
            </a:r>
            <a:r>
              <a:rPr lang="en-US" sz="1000" dirty="0"/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/>
              <a:t> </a:t>
            </a:r>
            <a:r>
              <a:rPr lang="en-US" sz="2400" dirty="0"/>
              <a:t>T</a:t>
            </a:r>
            <a:endParaRPr lang="he-IL" sz="2400" dirty="0"/>
          </a:p>
          <a:p>
            <a:pPr defTabSz="432000">
              <a:lnSpc>
                <a:spcPct val="150000"/>
              </a:lnSpc>
            </a:pPr>
            <a:r>
              <a:rPr lang="he-IL" sz="2400" baseline="-20000" dirty="0"/>
              <a:t>										</a:t>
            </a:r>
            <a:r>
              <a:rPr lang="en-US" sz="2400" dirty="0"/>
              <a:t>iii</a:t>
            </a:r>
            <a:r>
              <a:rPr lang="he-IL" sz="2400" dirty="0"/>
              <a:t>	(</a:t>
            </a:r>
            <a:r>
              <a:rPr lang="en-US" sz="2400" dirty="0"/>
              <a:t> (</a:t>
            </a:r>
            <a:r>
              <a:rPr lang="en-US" sz="1000" dirty="0"/>
              <a:t> </a:t>
            </a:r>
            <a:r>
              <a:rPr lang="en-US" sz="2400" dirty="0"/>
              <a:t>L</a:t>
            </a:r>
            <a:r>
              <a:rPr lang="en-US" sz="1000" dirty="0"/>
              <a:t> </a:t>
            </a:r>
            <a:r>
              <a:rPr lang="en-US" sz="2400" dirty="0"/>
              <a:t>∩</a:t>
            </a:r>
            <a:r>
              <a:rPr lang="en-US" sz="1000" dirty="0"/>
              <a:t> </a:t>
            </a:r>
            <a:r>
              <a:rPr lang="en-US" sz="2400" dirty="0"/>
              <a:t>T</a:t>
            </a:r>
            <a:r>
              <a:rPr lang="en-US" sz="1000" dirty="0"/>
              <a:t> </a:t>
            </a:r>
            <a:r>
              <a:rPr lang="en-US" sz="2400" dirty="0"/>
              <a:t>) ⊆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/>
              <a:t>R(L</a:t>
            </a:r>
            <a:endParaRPr lang="he-IL" sz="2400" dirty="0"/>
          </a:p>
          <a:p>
            <a:pPr defTabSz="432000">
              <a:lnSpc>
                <a:spcPct val="150000"/>
              </a:lnSpc>
            </a:pPr>
            <a:r>
              <a:rPr lang="en-US" sz="2400" dirty="0"/>
              <a:t>`</a:t>
            </a:r>
            <a:endParaRPr lang="he-IL" sz="2400" dirty="0"/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15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E6275A0-10AF-4BFE-B816-F2B6905683CB}"/>
              </a:ext>
            </a:extLst>
          </p:cNvPr>
          <p:cNvSpPr txBox="1"/>
          <p:nvPr/>
        </p:nvSpPr>
        <p:spPr>
          <a:xfrm>
            <a:off x="498709" y="1118863"/>
            <a:ext cx="11063523" cy="1557699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>
              <a:spcAft>
                <a:spcPts val="600"/>
              </a:spcAft>
            </a:pPr>
            <a:r>
              <a:rPr lang="he-IL" sz="2400" dirty="0"/>
              <a:t>נתונות שתי השפות </a:t>
            </a:r>
            <a:r>
              <a:rPr lang="en-US" sz="2400" dirty="0"/>
              <a:t>L</a:t>
            </a:r>
            <a:r>
              <a:rPr lang="he-IL" sz="2400" dirty="0"/>
              <a:t>, </a:t>
            </a:r>
            <a:r>
              <a:rPr lang="en-US" sz="2400" dirty="0"/>
              <a:t>T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</a:t>
            </a:r>
            <a:r>
              <a:rPr lang="he-IL" sz="2400" dirty="0"/>
              <a:t> – אוסף המילים המתחילות באות </a:t>
            </a:r>
            <a:r>
              <a:rPr lang="en-US" sz="2400" dirty="0"/>
              <a:t>a</a:t>
            </a:r>
            <a:r>
              <a:rPr lang="he-IL" sz="24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</a:t>
            </a:r>
            <a:r>
              <a:rPr lang="he-IL" sz="2400" dirty="0"/>
              <a:t> – אוסף המילים המתחילות ומסתיימות באותה אות, וכן המילה הריקה.</a:t>
            </a:r>
          </a:p>
        </p:txBody>
      </p:sp>
      <p:pic>
        <p:nvPicPr>
          <p:cNvPr id="13" name="תמונה 12" descr="תמונה שמכילה אובייקט, שעון, ציור, מראה&#10;&#10;התיאור נוצר באופן אוטומטי">
            <a:extLst>
              <a:ext uri="{FF2B5EF4-FFF2-40B4-BE49-F238E27FC236}">
                <a16:creationId xmlns:a16="http://schemas.microsoft.com/office/drawing/2014/main" id="{E39D3D50-5468-4B3C-8E16-6170D60FF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6" y="3075473"/>
            <a:ext cx="1721077" cy="1199202"/>
          </a:xfrm>
          <a:prstGeom prst="rect">
            <a:avLst/>
          </a:prstGeom>
        </p:spPr>
      </p:pic>
      <p:pic>
        <p:nvPicPr>
          <p:cNvPr id="17" name="תמונה 16" descr="תמונה שמכילה שעון, אובייקט&#10;&#10;התיאור נוצר באופן אוטומטי">
            <a:extLst>
              <a:ext uri="{FF2B5EF4-FFF2-40B4-BE49-F238E27FC236}">
                <a16:creationId xmlns:a16="http://schemas.microsoft.com/office/drawing/2014/main" id="{9977C3AC-374D-4F4C-85C9-47E95A45F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38" y="3922622"/>
            <a:ext cx="1998926" cy="1332617"/>
          </a:xfrm>
          <a:prstGeom prst="rect">
            <a:avLst/>
          </a:prstGeom>
        </p:spPr>
      </p:pic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825F471-D106-478C-8D35-2CECC55D92E6}"/>
              </a:ext>
            </a:extLst>
          </p:cNvPr>
          <p:cNvGrpSpPr/>
          <p:nvPr/>
        </p:nvGrpSpPr>
        <p:grpSpPr>
          <a:xfrm>
            <a:off x="4790440" y="4635368"/>
            <a:ext cx="1584960" cy="1584960"/>
            <a:chOff x="5925312" y="4509197"/>
            <a:chExt cx="1584960" cy="1584960"/>
          </a:xfrm>
        </p:grpSpPr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643A2417-F6D1-44A7-8130-EF824EC44098}"/>
                </a:ext>
              </a:extLst>
            </p:cNvPr>
            <p:cNvSpPr/>
            <p:nvPr/>
          </p:nvSpPr>
          <p:spPr>
            <a:xfrm>
              <a:off x="5925312" y="4509197"/>
              <a:ext cx="1584960" cy="15849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057AC54B-A8C9-4B4D-A14F-A056FC14E6DE}"/>
                </a:ext>
              </a:extLst>
            </p:cNvPr>
            <p:cNvSpPr txBox="1"/>
            <p:nvPr/>
          </p:nvSpPr>
          <p:spPr>
            <a:xfrm>
              <a:off x="6159500" y="4663081"/>
              <a:ext cx="84455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R(L)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0BBC74B1-03BA-4652-86BA-9232499ABDB7}"/>
                </a:ext>
              </a:extLst>
            </p:cNvPr>
            <p:cNvSpPr/>
            <p:nvPr/>
          </p:nvSpPr>
          <p:spPr>
            <a:xfrm>
              <a:off x="6191500" y="5186297"/>
              <a:ext cx="1052583" cy="90786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/>
                <a:t>L</a:t>
              </a:r>
              <a:r>
                <a:rPr lang="en-US" sz="800" dirty="0"/>
                <a:t> </a:t>
              </a:r>
              <a:r>
                <a:rPr lang="en-US" sz="2000" b="1" dirty="0"/>
                <a:t>∩</a:t>
              </a:r>
              <a:r>
                <a:rPr lang="en-US" sz="800" dirty="0"/>
                <a:t> </a:t>
              </a:r>
              <a:r>
                <a:rPr lang="en-US" sz="2000" dirty="0"/>
                <a:t>T</a:t>
              </a:r>
              <a:endParaRPr 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44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AE743B8-B298-4DCC-A37A-F4429736E17B}"/>
              </a:ext>
            </a:extLst>
          </p:cNvPr>
          <p:cNvSpPr txBox="1"/>
          <p:nvPr/>
        </p:nvSpPr>
        <p:spPr>
          <a:xfrm>
            <a:off x="-108066" y="2660081"/>
            <a:ext cx="4763885" cy="56812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defTabSz="432000"/>
            <a:r>
              <a:rPr lang="en-US" sz="2400" dirty="0"/>
              <a:t>		 (</a:t>
            </a:r>
            <a:r>
              <a:rPr lang="en-US" sz="1000" dirty="0"/>
              <a:t> </a:t>
            </a:r>
            <a:r>
              <a:rPr lang="en-US" sz="2400" dirty="0" err="1"/>
              <a:t>i</a:t>
            </a:r>
            <a:r>
              <a:rPr lang="en-US" sz="1000" dirty="0"/>
              <a:t> </a:t>
            </a:r>
            <a:r>
              <a:rPr lang="en-US" sz="2400" dirty="0"/>
              <a:t>)  </a:t>
            </a:r>
            <a:r>
              <a:rPr lang="en-US" sz="2400" dirty="0" err="1"/>
              <a:t>ababaab</a:t>
            </a:r>
            <a:r>
              <a:rPr lang="en-US" sz="2400" dirty="0"/>
              <a:t>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∈</a:t>
            </a:r>
            <a:r>
              <a:rPr lang="en-US" sz="2400" dirty="0"/>
              <a:t> (</a:t>
            </a:r>
            <a:r>
              <a:rPr lang="en-US" sz="1000" dirty="0"/>
              <a:t> </a:t>
            </a:r>
            <a:r>
              <a:rPr lang="en-US" sz="2400" dirty="0"/>
              <a:t>T</a:t>
            </a:r>
            <a:r>
              <a:rPr lang="en-US" sz="1000" dirty="0"/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/>
              <a:t> </a:t>
            </a:r>
            <a:r>
              <a:rPr lang="en-US" sz="2400" dirty="0"/>
              <a:t>T</a:t>
            </a:r>
            <a:r>
              <a:rPr lang="en-US" sz="1000" dirty="0"/>
              <a:t> </a:t>
            </a:r>
            <a:r>
              <a:rPr lang="en-US" sz="2400" dirty="0"/>
              <a:t>) </a:t>
            </a: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/>
              <a:t>L</a:t>
            </a:r>
            <a:endParaRPr lang="he-IL" sz="2400" baseline="-20000" dirty="0"/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15 והתשובה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E6275A0-10AF-4BFE-B816-F2B6905683CB}"/>
              </a:ext>
            </a:extLst>
          </p:cNvPr>
          <p:cNvSpPr txBox="1"/>
          <p:nvPr/>
        </p:nvSpPr>
        <p:spPr>
          <a:xfrm>
            <a:off x="864471" y="1118863"/>
            <a:ext cx="11063523" cy="1557699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>
              <a:spcAft>
                <a:spcPts val="600"/>
              </a:spcAft>
            </a:pPr>
            <a:r>
              <a:rPr lang="he-IL" sz="2400" dirty="0"/>
              <a:t>נתונות שתי השפות </a:t>
            </a:r>
            <a:r>
              <a:rPr lang="en-US" sz="2400" dirty="0"/>
              <a:t>L</a:t>
            </a:r>
            <a:r>
              <a:rPr lang="he-IL" sz="2400" dirty="0"/>
              <a:t>, </a:t>
            </a:r>
            <a:r>
              <a:rPr lang="en-US" sz="2400" dirty="0"/>
              <a:t>T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</a:t>
            </a:r>
            <a:r>
              <a:rPr lang="he-IL" sz="2400" dirty="0"/>
              <a:t> – אוסף המילים המתחילות באות </a:t>
            </a:r>
            <a:r>
              <a:rPr lang="en-US" sz="2400" dirty="0"/>
              <a:t>a</a:t>
            </a:r>
            <a:r>
              <a:rPr lang="he-IL" sz="24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</a:t>
            </a:r>
            <a:r>
              <a:rPr lang="he-IL" sz="2400" dirty="0"/>
              <a:t> – אוסף המילים המתחילות ומסתיימות באותה אות, וכן המילה הריקה.</a:t>
            </a:r>
          </a:p>
        </p:txBody>
      </p:sp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2596A548-0310-423F-8130-80C3CAAA3F94}"/>
              </a:ext>
            </a:extLst>
          </p:cNvPr>
          <p:cNvSpPr txBox="1">
            <a:spLocks/>
          </p:cNvSpPr>
          <p:nvPr/>
        </p:nvSpPr>
        <p:spPr>
          <a:xfrm>
            <a:off x="3666888" y="2603958"/>
            <a:ext cx="8261106" cy="1950436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32000">
              <a:buNone/>
            </a:pP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he-IL" sz="2400" b="1" dirty="0">
                <a:solidFill>
                  <a:srgbClr val="00B050"/>
                </a:solidFill>
              </a:rPr>
              <a:t>.</a:t>
            </a:r>
            <a:r>
              <a:rPr lang="he-IL" sz="2400" dirty="0">
                <a:solidFill>
                  <a:srgbClr val="00B050"/>
                </a:solidFill>
              </a:rPr>
              <a:t>	הטענה נכונה. </a:t>
            </a:r>
          </a:p>
          <a:p>
            <a:pPr marL="0" indent="0" defTabSz="432000">
              <a:buNone/>
            </a:pPr>
            <a:r>
              <a:rPr lang="he-IL" sz="2400" dirty="0">
                <a:solidFill>
                  <a:srgbClr val="00B050"/>
                </a:solidFill>
              </a:rPr>
              <a:t>ניתן לחלק את המילה</a:t>
            </a:r>
            <a:r>
              <a:rPr lang="en-US" sz="2400" dirty="0" err="1">
                <a:solidFill>
                  <a:srgbClr val="00B050"/>
                </a:solidFill>
              </a:rPr>
              <a:t>ababaab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he-IL" sz="2400" dirty="0">
                <a:solidFill>
                  <a:srgbClr val="00B050"/>
                </a:solidFill>
              </a:rPr>
              <a:t> לשתי מילים השייכות לשפה 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  <a:r>
              <a:rPr lang="he-IL" sz="2400" dirty="0">
                <a:solidFill>
                  <a:srgbClr val="00B050"/>
                </a:solidFill>
              </a:rPr>
              <a:t>:</a:t>
            </a:r>
          </a:p>
          <a:p>
            <a:pPr marL="0" indent="0" defTabSz="432000">
              <a:buNone/>
            </a:pPr>
            <a:r>
              <a:rPr lang="en-US" sz="2400" dirty="0">
                <a:solidFill>
                  <a:srgbClr val="00B050"/>
                </a:solidFill>
              </a:rPr>
              <a:t>w1 = aba</a:t>
            </a:r>
            <a:r>
              <a:rPr lang="he-IL" sz="2400" dirty="0">
                <a:solidFill>
                  <a:srgbClr val="00B050"/>
                </a:solidFill>
              </a:rPr>
              <a:t> ו</a:t>
            </a:r>
            <a:r>
              <a:rPr lang="he-IL" sz="2400" baseline="30000" dirty="0">
                <a:solidFill>
                  <a:srgbClr val="00B050"/>
                </a:solidFill>
              </a:rPr>
              <a:t>-</a:t>
            </a:r>
            <a:r>
              <a:rPr lang="he-IL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w2 = </a:t>
            </a:r>
            <a:r>
              <a:rPr lang="en-US" sz="2400" dirty="0" err="1">
                <a:solidFill>
                  <a:srgbClr val="00B050"/>
                </a:solidFill>
              </a:rPr>
              <a:t>baab</a:t>
            </a:r>
            <a:r>
              <a:rPr lang="he-IL" sz="2400" dirty="0">
                <a:solidFill>
                  <a:srgbClr val="00B050"/>
                </a:solidFill>
              </a:rPr>
              <a:t> המתחילות ומסתיימות באותה אות.</a:t>
            </a:r>
          </a:p>
          <a:p>
            <a:pPr marL="0" indent="0" defTabSz="432000">
              <a:buNone/>
            </a:pPr>
            <a:r>
              <a:rPr lang="he-IL" sz="2400" dirty="0">
                <a:solidFill>
                  <a:srgbClr val="00B050"/>
                </a:solidFill>
              </a:rPr>
              <a:t>המילה</a:t>
            </a:r>
            <a:r>
              <a:rPr lang="en-US" sz="2400" dirty="0" err="1">
                <a:solidFill>
                  <a:srgbClr val="00B050"/>
                </a:solidFill>
              </a:rPr>
              <a:t>ababaab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he-IL" sz="2400" dirty="0">
                <a:solidFill>
                  <a:srgbClr val="00B050"/>
                </a:solidFill>
              </a:rPr>
              <a:t> גם שייכת לשפה </a:t>
            </a:r>
            <a:r>
              <a:rPr lang="en-US" sz="2400" dirty="0">
                <a:solidFill>
                  <a:srgbClr val="00B050"/>
                </a:solidFill>
              </a:rPr>
              <a:t>L</a:t>
            </a:r>
            <a:r>
              <a:rPr lang="he-IL" sz="2400" dirty="0">
                <a:solidFill>
                  <a:srgbClr val="00B050"/>
                </a:solidFill>
              </a:rPr>
              <a:t>, כי היא מתחילה באות </a:t>
            </a:r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he-IL" sz="2400" dirty="0">
                <a:solidFill>
                  <a:srgbClr val="00B050"/>
                </a:solidFill>
              </a:rPr>
              <a:t>.</a:t>
            </a:r>
          </a:p>
          <a:p>
            <a:pPr marL="0" indent="0" defTabSz="432000">
              <a:buNone/>
            </a:pPr>
            <a:endParaRPr lang="he-IL" sz="24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D7D04D0-1B41-482B-92F3-466F45ACFCFE}"/>
              </a:ext>
            </a:extLst>
          </p:cNvPr>
          <p:cNvSpPr txBox="1"/>
          <p:nvPr/>
        </p:nvSpPr>
        <p:spPr>
          <a:xfrm>
            <a:off x="-381000" y="4622677"/>
            <a:ext cx="3604260" cy="483359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defTabSz="432000"/>
            <a:r>
              <a:rPr lang="en-US" sz="2400" dirty="0"/>
              <a:t>			 (</a:t>
            </a:r>
            <a:r>
              <a:rPr lang="en-US" sz="1000" dirty="0"/>
              <a:t> </a:t>
            </a:r>
            <a:r>
              <a:rPr lang="en-US" sz="2400" dirty="0"/>
              <a:t>ii</a:t>
            </a:r>
            <a:r>
              <a:rPr lang="en-US" sz="1000" dirty="0"/>
              <a:t> </a:t>
            </a:r>
            <a:r>
              <a:rPr lang="en-US" sz="2400" dirty="0"/>
              <a:t>)  T = T</a:t>
            </a:r>
            <a:r>
              <a:rPr lang="en-US" sz="1000" dirty="0"/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/>
              <a:t> </a:t>
            </a:r>
            <a:r>
              <a:rPr lang="en-US" sz="2400" dirty="0"/>
              <a:t>T</a:t>
            </a:r>
            <a:endParaRPr lang="he-IL" sz="2400" dirty="0"/>
          </a:p>
        </p:txBody>
      </p:sp>
      <p:sp>
        <p:nvSpPr>
          <p:cNvPr id="13" name="מציין מיקום טקסט 2">
            <a:extLst>
              <a:ext uri="{FF2B5EF4-FFF2-40B4-BE49-F238E27FC236}">
                <a16:creationId xmlns:a16="http://schemas.microsoft.com/office/drawing/2014/main" id="{A081DF9F-6B2E-41FC-A813-16A740CBEDBC}"/>
              </a:ext>
            </a:extLst>
          </p:cNvPr>
          <p:cNvSpPr txBox="1">
            <a:spLocks/>
          </p:cNvSpPr>
          <p:nvPr/>
        </p:nvSpPr>
        <p:spPr>
          <a:xfrm>
            <a:off x="-116160" y="4554394"/>
            <a:ext cx="8261106" cy="1950436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32000">
              <a:buNone/>
            </a:pPr>
            <a:r>
              <a:rPr lang="en-US" sz="2400" b="1" dirty="0">
                <a:solidFill>
                  <a:srgbClr val="00B050"/>
                </a:solidFill>
              </a:rPr>
              <a:t>ii</a:t>
            </a:r>
            <a:r>
              <a:rPr lang="he-IL" sz="2400" b="1" dirty="0">
                <a:solidFill>
                  <a:srgbClr val="00B050"/>
                </a:solidFill>
              </a:rPr>
              <a:t>.</a:t>
            </a:r>
            <a:r>
              <a:rPr lang="he-IL" sz="2400" dirty="0">
                <a:solidFill>
                  <a:srgbClr val="00B050"/>
                </a:solidFill>
              </a:rPr>
              <a:t>	הטענה לא נכונה. </a:t>
            </a:r>
          </a:p>
          <a:p>
            <a:pPr marL="0" indent="0" defTabSz="432000">
              <a:buNone/>
            </a:pPr>
            <a:r>
              <a:rPr lang="he-IL" sz="2400" dirty="0">
                <a:solidFill>
                  <a:srgbClr val="00B050"/>
                </a:solidFill>
              </a:rPr>
              <a:t>לדוגמה: המילים השייכות לשפה 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  <a:r>
              <a:rPr lang="he-IL" sz="2400" dirty="0">
                <a:solidFill>
                  <a:srgbClr val="00B050"/>
                </a:solidFill>
              </a:rPr>
              <a:t>:</a:t>
            </a:r>
          </a:p>
          <a:p>
            <a:pPr marL="0" indent="0" defTabSz="432000">
              <a:buNone/>
            </a:pPr>
            <a:r>
              <a:rPr lang="en-US" sz="2400" dirty="0">
                <a:solidFill>
                  <a:srgbClr val="00B050"/>
                </a:solidFill>
              </a:rPr>
              <a:t>w1 = aba</a:t>
            </a:r>
            <a:r>
              <a:rPr lang="he-IL" sz="2400" dirty="0">
                <a:solidFill>
                  <a:srgbClr val="00B050"/>
                </a:solidFill>
              </a:rPr>
              <a:t> ו</a:t>
            </a:r>
            <a:r>
              <a:rPr lang="he-IL" sz="2400" baseline="30000" dirty="0">
                <a:solidFill>
                  <a:srgbClr val="00B050"/>
                </a:solidFill>
              </a:rPr>
              <a:t>-</a:t>
            </a:r>
            <a:r>
              <a:rPr lang="he-IL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w2 = </a:t>
            </a:r>
            <a:r>
              <a:rPr lang="en-US" sz="2400" dirty="0" err="1">
                <a:solidFill>
                  <a:srgbClr val="00B050"/>
                </a:solidFill>
              </a:rPr>
              <a:t>baab</a:t>
            </a:r>
            <a:r>
              <a:rPr lang="he-IL" sz="2400" dirty="0">
                <a:solidFill>
                  <a:srgbClr val="00B050"/>
                </a:solidFill>
              </a:rPr>
              <a:t> המתחילות ומסתיימות באותה אות.</a:t>
            </a:r>
          </a:p>
          <a:p>
            <a:pPr marL="0" indent="0" defTabSz="432000">
              <a:buNone/>
            </a:pPr>
            <a:r>
              <a:rPr lang="he-IL" sz="2400" dirty="0">
                <a:solidFill>
                  <a:srgbClr val="00B050"/>
                </a:solidFill>
              </a:rPr>
              <a:t>המילה</a:t>
            </a:r>
            <a:r>
              <a:rPr lang="en-US" sz="2400" dirty="0" err="1">
                <a:solidFill>
                  <a:srgbClr val="00B050"/>
                </a:solidFill>
              </a:rPr>
              <a:t>ababaab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he-IL" sz="2400" dirty="0">
                <a:solidFill>
                  <a:srgbClr val="00B050"/>
                </a:solidFill>
              </a:rPr>
              <a:t> </a:t>
            </a:r>
            <a:r>
              <a:rPr lang="he-IL" sz="2400" u="sng" dirty="0">
                <a:solidFill>
                  <a:srgbClr val="00B050"/>
                </a:solidFill>
              </a:rPr>
              <a:t>לא</a:t>
            </a:r>
            <a:r>
              <a:rPr lang="he-IL" sz="2400" dirty="0">
                <a:solidFill>
                  <a:srgbClr val="00B050"/>
                </a:solidFill>
              </a:rPr>
              <a:t> שייכת לשפה 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  <a:r>
              <a:rPr lang="he-IL" sz="2400" dirty="0">
                <a:solidFill>
                  <a:srgbClr val="00B050"/>
                </a:solidFill>
              </a:rPr>
              <a:t>.</a:t>
            </a:r>
          </a:p>
          <a:p>
            <a:pPr marL="0" indent="0" defTabSz="432000"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189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15 והתשובה </a:t>
            </a:r>
            <a:r>
              <a:rPr lang="he-IL" sz="3600" dirty="0"/>
              <a:t>(המשך)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E6275A0-10AF-4BFE-B816-F2B6905683CB}"/>
              </a:ext>
            </a:extLst>
          </p:cNvPr>
          <p:cNvSpPr txBox="1"/>
          <p:nvPr/>
        </p:nvSpPr>
        <p:spPr>
          <a:xfrm>
            <a:off x="864471" y="1118863"/>
            <a:ext cx="11063523" cy="1557699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>
              <a:spcAft>
                <a:spcPts val="600"/>
              </a:spcAft>
            </a:pPr>
            <a:r>
              <a:rPr lang="he-IL" sz="2400" dirty="0"/>
              <a:t>נתונות שתי השפות </a:t>
            </a:r>
            <a:r>
              <a:rPr lang="en-US" sz="2400" dirty="0"/>
              <a:t>L</a:t>
            </a:r>
            <a:r>
              <a:rPr lang="he-IL" sz="2400" dirty="0"/>
              <a:t>, </a:t>
            </a:r>
            <a:r>
              <a:rPr lang="en-US" sz="2400" dirty="0"/>
              <a:t>T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</a:t>
            </a:r>
            <a:r>
              <a:rPr lang="he-IL" sz="2400" dirty="0"/>
              <a:t> – אוסף המילים המתחילות באות </a:t>
            </a:r>
            <a:r>
              <a:rPr lang="en-US" sz="2400" dirty="0"/>
              <a:t>a</a:t>
            </a:r>
            <a:r>
              <a:rPr lang="he-IL" sz="24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</a:t>
            </a:r>
            <a:r>
              <a:rPr lang="he-IL" sz="2400" dirty="0"/>
              <a:t> – אוסף המילים המתחילות ומסתיימות באותה אות, וכן המילה הריקה.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9CFCBAF-B635-4614-ACAB-7EE213A98D46}"/>
              </a:ext>
            </a:extLst>
          </p:cNvPr>
          <p:cNvSpPr txBox="1"/>
          <p:nvPr/>
        </p:nvSpPr>
        <p:spPr>
          <a:xfrm>
            <a:off x="-630922" y="2919977"/>
            <a:ext cx="4423420" cy="585719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defTabSz="432000"/>
            <a:r>
              <a:rPr lang="he-IL" sz="2400" baseline="-20000" dirty="0"/>
              <a:t>	</a:t>
            </a:r>
            <a:r>
              <a:rPr lang="he-IL" sz="2400" dirty="0"/>
              <a:t>	(</a:t>
            </a:r>
            <a:r>
              <a:rPr lang="en-US" sz="2400" dirty="0"/>
              <a:t>(</a:t>
            </a:r>
            <a:r>
              <a:rPr lang="en-US" sz="1000" dirty="0"/>
              <a:t> </a:t>
            </a:r>
            <a:r>
              <a:rPr lang="en-US" sz="2400" dirty="0"/>
              <a:t>iii</a:t>
            </a:r>
            <a:r>
              <a:rPr lang="en-US" sz="1000" dirty="0"/>
              <a:t> </a:t>
            </a:r>
            <a:r>
              <a:rPr lang="en-US" sz="2400" dirty="0"/>
              <a:t>) (</a:t>
            </a:r>
            <a:r>
              <a:rPr lang="en-US" sz="1000" dirty="0"/>
              <a:t> </a:t>
            </a:r>
            <a:r>
              <a:rPr lang="en-US" sz="2400" dirty="0"/>
              <a:t>L</a:t>
            </a:r>
            <a:r>
              <a:rPr lang="en-US" sz="1000" dirty="0"/>
              <a:t> </a:t>
            </a:r>
            <a:r>
              <a:rPr lang="en-US" sz="2400" dirty="0"/>
              <a:t>∩</a:t>
            </a:r>
            <a:r>
              <a:rPr lang="en-US" sz="1000" dirty="0"/>
              <a:t> </a:t>
            </a:r>
            <a:r>
              <a:rPr lang="en-US" sz="2400" dirty="0"/>
              <a:t>T</a:t>
            </a:r>
            <a:r>
              <a:rPr lang="en-US" sz="1000" dirty="0"/>
              <a:t> </a:t>
            </a:r>
            <a:r>
              <a:rPr lang="en-US" sz="2400" dirty="0"/>
              <a:t>) ⊆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/>
              <a:t>R(L</a:t>
            </a:r>
            <a:endParaRPr lang="he-IL" sz="2400" dirty="0"/>
          </a:p>
        </p:txBody>
      </p:sp>
      <p:sp>
        <p:nvSpPr>
          <p:cNvPr id="13" name="מציין מיקום טקסט 2">
            <a:extLst>
              <a:ext uri="{FF2B5EF4-FFF2-40B4-BE49-F238E27FC236}">
                <a16:creationId xmlns:a16="http://schemas.microsoft.com/office/drawing/2014/main" id="{A081DF9F-6B2E-41FC-A813-16A740CBEDBC}"/>
              </a:ext>
            </a:extLst>
          </p:cNvPr>
          <p:cNvSpPr txBox="1">
            <a:spLocks/>
          </p:cNvSpPr>
          <p:nvPr/>
        </p:nvSpPr>
        <p:spPr>
          <a:xfrm>
            <a:off x="5088477" y="2656536"/>
            <a:ext cx="6780928" cy="1658201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32000">
              <a:buNone/>
            </a:pPr>
            <a:r>
              <a:rPr lang="en-US" sz="2400" b="1" dirty="0">
                <a:solidFill>
                  <a:srgbClr val="00B050"/>
                </a:solidFill>
              </a:rPr>
              <a:t>iii</a:t>
            </a:r>
            <a:r>
              <a:rPr lang="he-IL" sz="2400" b="1" dirty="0">
                <a:solidFill>
                  <a:srgbClr val="00B050"/>
                </a:solidFill>
              </a:rPr>
              <a:t>.</a:t>
            </a:r>
            <a:r>
              <a:rPr lang="he-IL" sz="2400" dirty="0">
                <a:solidFill>
                  <a:srgbClr val="00B050"/>
                </a:solidFill>
              </a:rPr>
              <a:t>	הטענה נכונה. </a:t>
            </a:r>
            <a:endParaRPr lang="he-IL" sz="2400" dirty="0">
              <a:solidFill>
                <a:srgbClr val="92D050"/>
              </a:solidFill>
            </a:endParaRPr>
          </a:p>
          <a:p>
            <a:pPr marL="0" indent="0" algn="l" defTabSz="432000" rtl="0">
              <a:spcBef>
                <a:spcPts val="30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(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L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∩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  <a:r>
              <a:rPr lang="en-US" sz="2400" baseline="-25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=</a:t>
            </a:r>
            <a:r>
              <a:rPr lang="en-US" sz="2400" baseline="-25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{ </a:t>
            </a:r>
            <a:r>
              <a:rPr lang="en-US" sz="2400" dirty="0" err="1">
                <a:solidFill>
                  <a:srgbClr val="00B050"/>
                </a:solidFill>
              </a:rPr>
              <a:t>a</a:t>
            </a:r>
            <a:r>
              <a:rPr lang="en-US" sz="1100" dirty="0" err="1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2400" dirty="0" err="1">
                <a:solidFill>
                  <a:srgbClr val="00B050"/>
                </a:solidFill>
              </a:rPr>
              <a:t>w</a:t>
            </a:r>
            <a:r>
              <a:rPr lang="en-US" sz="1100" dirty="0" err="1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2400" dirty="0" err="1">
                <a:solidFill>
                  <a:srgbClr val="00B050"/>
                </a:solidFill>
              </a:rPr>
              <a:t>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| {</a:t>
            </a:r>
            <a:r>
              <a:rPr lang="en-US" sz="2400" dirty="0" err="1">
                <a:solidFill>
                  <a:srgbClr val="00B050"/>
                </a:solidFill>
              </a:rPr>
              <a:t>a,b</a:t>
            </a:r>
            <a:r>
              <a:rPr lang="en-US" sz="2400" dirty="0">
                <a:solidFill>
                  <a:srgbClr val="00B050"/>
                </a:solidFill>
              </a:rPr>
              <a:t>}</a:t>
            </a:r>
            <a:r>
              <a:rPr lang="he-IL" sz="1000" dirty="0">
                <a:solidFill>
                  <a:srgbClr val="00B050"/>
                </a:solidFill>
              </a:rPr>
              <a:t> </a:t>
            </a:r>
            <a:r>
              <a:rPr lang="he-IL" sz="1100" dirty="0">
                <a:solidFill>
                  <a:srgbClr val="00B050"/>
                </a:solidFill>
              </a:rPr>
              <a:t> </a:t>
            </a:r>
            <a:r>
              <a:rPr lang="he-IL" sz="2400" dirty="0">
                <a:solidFill>
                  <a:srgbClr val="00B050"/>
                </a:solidFill>
              </a:rPr>
              <a:t>היא מילה מעל  א"ב </a:t>
            </a:r>
            <a:r>
              <a:rPr lang="en-US" dirty="0">
                <a:solidFill>
                  <a:srgbClr val="00B050"/>
                </a:solidFill>
              </a:rPr>
              <a:t>-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w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}</a:t>
            </a:r>
          </a:p>
          <a:p>
            <a:pPr marL="0" indent="0" algn="l" defTabSz="432000" rtl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R(L) =    { </a:t>
            </a:r>
            <a:r>
              <a:rPr lang="en-US" sz="2400" dirty="0" err="1">
                <a:solidFill>
                  <a:srgbClr val="00B050"/>
                </a:solidFill>
              </a:rPr>
              <a:t>w</a:t>
            </a:r>
            <a:r>
              <a:rPr lang="en-US" sz="1100" dirty="0" err="1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2400" dirty="0" err="1">
                <a:solidFill>
                  <a:srgbClr val="00B050"/>
                </a:solidFill>
              </a:rPr>
              <a:t>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| {</a:t>
            </a:r>
            <a:r>
              <a:rPr lang="en-US" sz="2400" dirty="0" err="1">
                <a:solidFill>
                  <a:srgbClr val="00B050"/>
                </a:solidFill>
              </a:rPr>
              <a:t>a,b</a:t>
            </a:r>
            <a:r>
              <a:rPr lang="en-US" sz="2400" dirty="0">
                <a:solidFill>
                  <a:srgbClr val="00B050"/>
                </a:solidFill>
              </a:rPr>
              <a:t>}</a:t>
            </a:r>
            <a:r>
              <a:rPr lang="he-IL" sz="1000" dirty="0">
                <a:solidFill>
                  <a:srgbClr val="00B050"/>
                </a:solidFill>
              </a:rPr>
              <a:t> </a:t>
            </a:r>
            <a:r>
              <a:rPr lang="he-IL" sz="1100" dirty="0">
                <a:solidFill>
                  <a:srgbClr val="00B050"/>
                </a:solidFill>
              </a:rPr>
              <a:t> </a:t>
            </a:r>
            <a:r>
              <a:rPr lang="he-IL" sz="2400" dirty="0">
                <a:solidFill>
                  <a:srgbClr val="00B050"/>
                </a:solidFill>
              </a:rPr>
              <a:t>היא מילה מעל  א"ב </a:t>
            </a:r>
            <a:r>
              <a:rPr lang="en-US" sz="2400" dirty="0">
                <a:solidFill>
                  <a:srgbClr val="00B050"/>
                </a:solidFill>
              </a:rPr>
              <a:t>-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w</a:t>
            </a:r>
            <a:r>
              <a:rPr lang="en-US" sz="1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}</a:t>
            </a: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4A33FB1E-752B-41A6-98B3-6F57ECFDACFC}"/>
              </a:ext>
            </a:extLst>
          </p:cNvPr>
          <p:cNvGrpSpPr/>
          <p:nvPr/>
        </p:nvGrpSpPr>
        <p:grpSpPr>
          <a:xfrm>
            <a:off x="729005" y="4118709"/>
            <a:ext cx="5667227" cy="1737449"/>
            <a:chOff x="5777410" y="4429560"/>
            <a:chExt cx="1916461" cy="1664597"/>
          </a:xfrm>
        </p:grpSpPr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32892B28-BB9D-4817-AD56-13E4F9E50CF2}"/>
                </a:ext>
              </a:extLst>
            </p:cNvPr>
            <p:cNvSpPr/>
            <p:nvPr/>
          </p:nvSpPr>
          <p:spPr>
            <a:xfrm>
              <a:off x="5777410" y="4429560"/>
              <a:ext cx="1916461" cy="166459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DF7AD63C-3FCF-4BCC-80C4-17E60AD5532E}"/>
                </a:ext>
              </a:extLst>
            </p:cNvPr>
            <p:cNvSpPr txBox="1"/>
            <p:nvPr/>
          </p:nvSpPr>
          <p:spPr>
            <a:xfrm>
              <a:off x="6093297" y="4509197"/>
              <a:ext cx="12489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b="1" dirty="0">
                  <a:solidFill>
                    <a:schemeClr val="bg1"/>
                  </a:solidFill>
                </a:rPr>
                <a:t> R(L) = </a:t>
              </a:r>
            </a:p>
            <a:p>
              <a:pPr algn="ctr" rtl="0"/>
              <a:r>
                <a:rPr lang="en-US" b="1" dirty="0">
                  <a:solidFill>
                    <a:schemeClr val="bg1"/>
                  </a:solidFill>
                </a:rPr>
                <a:t>{ </a:t>
              </a:r>
              <a:r>
                <a:rPr lang="en-US" sz="2000" b="1" dirty="0" err="1">
                  <a:solidFill>
                    <a:schemeClr val="bg1"/>
                  </a:solidFill>
                </a:rPr>
                <a:t>w</a:t>
              </a:r>
              <a:r>
                <a:rPr lang="en-US" sz="800" b="1" dirty="0" err="1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•</a:t>
              </a:r>
              <a:r>
                <a:rPr lang="en-US" sz="2000" b="1" dirty="0" err="1">
                  <a:solidFill>
                    <a:schemeClr val="bg1"/>
                  </a:solidFill>
                </a:rPr>
                <a:t>a</a:t>
              </a:r>
              <a:r>
                <a:rPr lang="en-US" sz="1000" b="1" dirty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|</a:t>
              </a:r>
              <a:r>
                <a:rPr lang="en-US" sz="1000" b="1" dirty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{</a:t>
              </a:r>
              <a:r>
                <a:rPr lang="en-US" b="1" dirty="0" err="1">
                  <a:solidFill>
                    <a:schemeClr val="bg1"/>
                  </a:solidFill>
                </a:rPr>
                <a:t>a,b</a:t>
              </a:r>
              <a:r>
                <a:rPr lang="en-US" b="1" dirty="0">
                  <a:solidFill>
                    <a:schemeClr val="bg1"/>
                  </a:solidFill>
                </a:rPr>
                <a:t>} </a:t>
              </a:r>
              <a:r>
                <a:rPr lang="he-IL" sz="800" b="1" dirty="0">
                  <a:solidFill>
                    <a:schemeClr val="bg1"/>
                  </a:solidFill>
                </a:rPr>
                <a:t> </a:t>
              </a:r>
              <a:r>
                <a:rPr lang="he-IL" sz="1600" b="1" dirty="0">
                  <a:solidFill>
                    <a:schemeClr val="bg1"/>
                  </a:solidFill>
                </a:rPr>
                <a:t>היא מילה מעל א"ב</a:t>
              </a:r>
              <a:r>
                <a:rPr lang="en-US" b="1" dirty="0">
                  <a:solidFill>
                    <a:schemeClr val="bg1"/>
                  </a:solidFill>
                </a:rPr>
                <a:t>-</a:t>
              </a:r>
              <a:r>
                <a:rPr lang="en-US" sz="8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w</a:t>
              </a:r>
              <a:r>
                <a:rPr lang="en-US" b="1" dirty="0">
                  <a:solidFill>
                    <a:schemeClr val="bg1"/>
                  </a:solidFill>
                </a:rPr>
                <a:t>}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CEB4DA7A-AF39-4AAA-BBDE-F1ABA4828714}"/>
                </a:ext>
              </a:extLst>
            </p:cNvPr>
            <p:cNvSpPr/>
            <p:nvPr/>
          </p:nvSpPr>
          <p:spPr>
            <a:xfrm>
              <a:off x="5925312" y="5143215"/>
              <a:ext cx="1624101" cy="9053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252000" rIns="0" rtlCol="1" anchor="ctr"/>
            <a:lstStyle/>
            <a:p>
              <a:pPr algn="ctr"/>
              <a:r>
                <a:rPr lang="en-US" sz="2000" dirty="0"/>
                <a:t>L</a:t>
              </a:r>
              <a:r>
                <a:rPr lang="en-US" sz="800" dirty="0"/>
                <a:t> </a:t>
              </a:r>
              <a:r>
                <a:rPr lang="en-US" sz="2000" b="1" dirty="0"/>
                <a:t>∩</a:t>
              </a:r>
              <a:r>
                <a:rPr lang="en-US" sz="800" dirty="0"/>
                <a:t> </a:t>
              </a:r>
              <a:r>
                <a:rPr lang="en-US" sz="2000" dirty="0"/>
                <a:t>T = </a:t>
              </a:r>
            </a:p>
            <a:p>
              <a:pPr algn="ctr" rtl="0"/>
              <a:r>
                <a:rPr lang="en-US" sz="1600" b="1" dirty="0">
                  <a:solidFill>
                    <a:schemeClr val="bg1"/>
                  </a:solidFill>
                </a:rPr>
                <a:t>{ </a:t>
              </a:r>
              <a:r>
                <a:rPr lang="en-US" b="1" dirty="0" err="1">
                  <a:solidFill>
                    <a:schemeClr val="bg1"/>
                  </a:solidFill>
                </a:rPr>
                <a:t>a</a:t>
              </a:r>
              <a:r>
                <a:rPr lang="en-US" sz="900" b="1" dirty="0" err="1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•</a:t>
              </a:r>
              <a:r>
                <a:rPr lang="en-US" b="1" dirty="0" err="1">
                  <a:solidFill>
                    <a:schemeClr val="bg1"/>
                  </a:solidFill>
                </a:rPr>
                <a:t>w</a:t>
              </a:r>
              <a:r>
                <a:rPr lang="en-US" sz="900" b="1" dirty="0" err="1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•</a:t>
              </a:r>
              <a:r>
                <a:rPr lang="en-US" b="1" dirty="0" err="1">
                  <a:solidFill>
                    <a:schemeClr val="bg1"/>
                  </a:solidFill>
                </a:rPr>
                <a:t>a</a:t>
              </a:r>
              <a:r>
                <a:rPr lang="en-US" sz="105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|</a:t>
              </a:r>
              <a:r>
                <a:rPr lang="en-US" b="1" dirty="0">
                  <a:solidFill>
                    <a:schemeClr val="bg1"/>
                  </a:solidFill>
                </a:rPr>
                <a:t> {</a:t>
              </a:r>
              <a:r>
                <a:rPr lang="en-US" b="1" dirty="0" err="1">
                  <a:solidFill>
                    <a:schemeClr val="bg1"/>
                  </a:solidFill>
                </a:rPr>
                <a:t>a,b</a:t>
              </a:r>
              <a:r>
                <a:rPr lang="en-US" b="1" dirty="0">
                  <a:solidFill>
                    <a:schemeClr val="bg1"/>
                  </a:solidFill>
                </a:rPr>
                <a:t>}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he-IL" sz="900" b="1" dirty="0">
                  <a:solidFill>
                    <a:schemeClr val="bg1"/>
                  </a:solidFill>
                </a:rPr>
                <a:t> </a:t>
              </a:r>
              <a:r>
                <a:rPr lang="he-IL" sz="1600" b="1" dirty="0">
                  <a:solidFill>
                    <a:schemeClr val="bg1"/>
                  </a:solidFill>
                </a:rPr>
                <a:t>היא מילה מעל  א"ב </a:t>
              </a:r>
              <a:r>
                <a:rPr lang="en-US" sz="2000" b="1" dirty="0">
                  <a:solidFill>
                    <a:schemeClr val="bg1"/>
                  </a:solidFill>
                </a:rPr>
                <a:t>-</a:t>
              </a:r>
              <a:r>
                <a:rPr lang="en-US" sz="1600" b="1" dirty="0">
                  <a:solidFill>
                    <a:schemeClr val="bg1"/>
                  </a:solidFill>
                </a:rPr>
                <a:t>w}</a:t>
              </a:r>
              <a:endParaRPr lang="he-IL" sz="1600" b="1" dirty="0">
                <a:solidFill>
                  <a:schemeClr val="bg1"/>
                </a:solidFill>
              </a:endParaRPr>
            </a:p>
            <a:p>
              <a:pPr algn="ctr" rtl="0"/>
              <a:endParaRPr 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9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FCD564-A084-419E-8641-A7831C79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 פ ס ק 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6F735D-5034-454F-8D5E-445D79DBF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629" y="1024128"/>
            <a:ext cx="2162630" cy="457200"/>
          </a:xfrm>
        </p:spPr>
        <p:txBody>
          <a:bodyPr/>
          <a:lstStyle/>
          <a:p>
            <a:r>
              <a:rPr lang="he-IL" dirty="0"/>
              <a:t>בת 10 דקות</a:t>
            </a:r>
          </a:p>
        </p:txBody>
      </p:sp>
      <p:pic>
        <p:nvPicPr>
          <p:cNvPr id="9" name="תמונה 8" descr="תמונה שמכילה צעצוע, בובה, כדור, כדורגל&#10;&#10;התיאור נוצר באופן אוטומטי">
            <a:extLst>
              <a:ext uri="{FF2B5EF4-FFF2-40B4-BE49-F238E27FC236}">
                <a16:creationId xmlns:a16="http://schemas.microsoft.com/office/drawing/2014/main" id="{5029F78C-A80C-4E90-A97B-D75738A3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96" y="889050"/>
            <a:ext cx="1857375" cy="3333750"/>
          </a:xfrm>
          <a:prstGeom prst="rect">
            <a:avLst/>
          </a:prstGeom>
        </p:spPr>
      </p:pic>
      <p:pic>
        <p:nvPicPr>
          <p:cNvPr id="13" name="תמונה 12" descr="תמונה שמכילה חולצה&#10;&#10;התיאור נוצר באופן אוטומטי">
            <a:extLst>
              <a:ext uri="{FF2B5EF4-FFF2-40B4-BE49-F238E27FC236}">
                <a16:creationId xmlns:a16="http://schemas.microsoft.com/office/drawing/2014/main" id="{0584A619-8AAD-4D80-8BAB-2EE336FD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7" y="1252728"/>
            <a:ext cx="2680030" cy="2016169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133664B7-935B-4C15-9078-6388F31ECE6D}"/>
              </a:ext>
            </a:extLst>
          </p:cNvPr>
          <p:cNvSpPr/>
          <p:nvPr/>
        </p:nvSpPr>
        <p:spPr>
          <a:xfrm>
            <a:off x="308881" y="3293940"/>
            <a:ext cx="375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>
                <a:hlinkClick r:id="rId4"/>
              </a:rPr>
              <a:t>https://tenor.com/view/</a:t>
            </a:r>
            <a:r>
              <a:rPr lang="he-IL" sz="1200" dirty="0">
                <a:hlinkClick r:id="rId5"/>
              </a:rPr>
              <a:t> נלקח מהאתר:      </a:t>
            </a:r>
            <a:r>
              <a:rPr lang="en-US" sz="1200" dirty="0"/>
              <a:t> </a:t>
            </a:r>
            <a:endParaRPr lang="en-US" sz="1200" dirty="0">
              <a:hlinkClick r:id="rId5"/>
            </a:endParaRPr>
          </a:p>
          <a:p>
            <a:pPr algn="l" rtl="0"/>
            <a:r>
              <a:rPr lang="en-US" sz="1200" dirty="0">
                <a:hlinkClick r:id="rId5"/>
              </a:rPr>
              <a:t>    happy-time-snoopy-gif-8071150</a:t>
            </a:r>
            <a:endParaRPr lang="he-IL" sz="1200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4AF5918-76C0-476A-AF02-C534AE33CE4D}"/>
              </a:ext>
            </a:extLst>
          </p:cNvPr>
          <p:cNvSpPr/>
          <p:nvPr/>
        </p:nvSpPr>
        <p:spPr>
          <a:xfrm>
            <a:off x="9821276" y="4097902"/>
            <a:ext cx="2292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2014-05-04 </a:t>
            </a:r>
            <a:r>
              <a:rPr lang="he-IL" sz="1200" dirty="0" err="1"/>
              <a:t>Trude</a:t>
            </a:r>
            <a:r>
              <a:rPr lang="he-IL" sz="1200" dirty="0"/>
              <a:t> </a:t>
            </a:r>
            <a:r>
              <a:rPr lang="he-IL" sz="1200" dirty="0" err="1"/>
              <a:t>Sønnesyn</a:t>
            </a:r>
            <a:endParaRPr lang="he-IL" sz="12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A14604A-C7BD-4B2F-B3D7-5A1C2E6CC7B5}"/>
              </a:ext>
            </a:extLst>
          </p:cNvPr>
          <p:cNvSpPr/>
          <p:nvPr/>
        </p:nvSpPr>
        <p:spPr>
          <a:xfrm>
            <a:off x="8975069" y="4373553"/>
            <a:ext cx="3216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נלקח מהאתר:</a:t>
            </a:r>
            <a:endParaRPr lang="en-US" sz="1200" dirty="0">
              <a:hlinkClick r:id="rId6"/>
            </a:endParaRPr>
          </a:p>
          <a:p>
            <a:pPr algn="l" rtl="0"/>
            <a:r>
              <a:rPr lang="en-US" sz="1200" dirty="0">
                <a:hlinkClick r:id="rId6"/>
              </a:rPr>
              <a:t>http://www.luster.kommune.no/ask-</a:t>
            </a:r>
            <a:endParaRPr lang="en-US" sz="1200" dirty="0">
              <a:hlinkClick r:id="rId7"/>
            </a:endParaRPr>
          </a:p>
          <a:p>
            <a:pPr algn="l" rtl="0"/>
            <a:r>
              <a:rPr lang="en-US" sz="1200" dirty="0">
                <a:hlinkClick r:id="rId7"/>
              </a:rPr>
              <a:t>prosjektet.5483405.html?showtipform=2</a:t>
            </a:r>
            <a:endParaRPr lang="he-IL" sz="1200" dirty="0"/>
          </a:p>
        </p:txBody>
      </p:sp>
      <p:pic>
        <p:nvPicPr>
          <p:cNvPr id="20" name="תמונה 19" descr="תמונה שמכילה מזון, לוח, שולחן, סלט&#10;&#10;התיאור נוצר באופן אוטומטי">
            <a:extLst>
              <a:ext uri="{FF2B5EF4-FFF2-40B4-BE49-F238E27FC236}">
                <a16:creationId xmlns:a16="http://schemas.microsoft.com/office/drawing/2014/main" id="{82D88640-F9E2-49C6-9641-6B1C0320D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53" y="1873554"/>
            <a:ext cx="3154061" cy="2235402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7B1C3AC3-39B5-4583-84A8-AA56D1BE8FFA}"/>
              </a:ext>
            </a:extLst>
          </p:cNvPr>
          <p:cNvSpPr/>
          <p:nvPr/>
        </p:nvSpPr>
        <p:spPr>
          <a:xfrm>
            <a:off x="5389989" y="4065776"/>
            <a:ext cx="2289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https://www.chef-lavan.co.il/</a:t>
            </a:r>
          </a:p>
        </p:txBody>
      </p:sp>
      <p:pic>
        <p:nvPicPr>
          <p:cNvPr id="8" name="תמונה 7" descr="תמונה שמכילה וידאו, מחשב, משחק, שלט&#10;&#10;התיאור נוצר באופן אוטומטי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0CE3AFFD-B705-4102-85A1-0C28B919B5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" y="4108956"/>
            <a:ext cx="4276634" cy="23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95950" y="1919888"/>
            <a:ext cx="11953200" cy="1260000"/>
          </a:xfrm>
        </p:spPr>
        <p:txBody>
          <a:bodyPr/>
          <a:lstStyle/>
          <a:p>
            <a:r>
              <a:rPr lang="he-IL" dirty="0"/>
              <a:t>בחינת בגרות 2016 - שאלה 14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4FB2771-C39A-4AF9-BA07-F6C235423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קיץ תשע"ו - 899205</a:t>
            </a:r>
          </a:p>
        </p:txBody>
      </p:sp>
    </p:spTree>
    <p:extLst>
      <p:ext uri="{BB962C8B-B14F-4D97-AF65-F5344CB8AC3E}">
        <p14:creationId xmlns:p14="http://schemas.microsoft.com/office/powerpoint/2010/main" val="336347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CD3A28FE-0071-434D-A91A-DCD35FA6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7951"/>
            <a:ext cx="8229600" cy="8794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14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6E1BA3-92D2-47B7-A91C-44B1EF4A9125}"/>
              </a:ext>
            </a:extLst>
          </p:cNvPr>
          <p:cNvSpPr txBox="1"/>
          <p:nvPr/>
        </p:nvSpPr>
        <p:spPr>
          <a:xfrm>
            <a:off x="564238" y="1026789"/>
            <a:ext cx="11063523" cy="240221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>
              <a:spcAft>
                <a:spcPts val="600"/>
              </a:spcAft>
            </a:pPr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,L</a:t>
            </a:r>
            <a:r>
              <a:rPr lang="en-US" sz="2400" baseline="-20000" dirty="0"/>
              <a:t>3</a:t>
            </a:r>
            <a:r>
              <a:rPr lang="en-US" sz="2400" dirty="0"/>
              <a:t> ,L</a:t>
            </a:r>
            <a:r>
              <a:rPr lang="en-US" sz="2400" baseline="-20000" dirty="0"/>
              <a:t>2</a:t>
            </a:r>
            <a:r>
              <a:rPr lang="en-US" sz="2400" dirty="0"/>
              <a:t> ,L</a:t>
            </a:r>
            <a:r>
              <a:rPr lang="en-US" sz="2400" baseline="-20000" dirty="0"/>
              <a:t>1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0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1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מכילה את הרצף 010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u="sng" dirty="0"/>
              <a:t>אינה</a:t>
            </a:r>
            <a:r>
              <a:rPr lang="he-IL" sz="2400" dirty="0"/>
              <a:t> מכילה את הרצף 00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 w</a:t>
            </a:r>
            <a:r>
              <a:rPr lang="he-IL" sz="2400" dirty="0"/>
              <a:t> שונה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1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 הוא אי-זוגי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endParaRPr lang="en-US" sz="2400" dirty="0"/>
          </a:p>
          <a:p>
            <a:pPr algn="l" rtl="0">
              <a:spcAft>
                <a:spcPts val="600"/>
              </a:spcAft>
            </a:pPr>
            <a:endParaRPr lang="he-IL" sz="24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6D79C42-7CD1-4883-BD8B-CDDD6B42D86D}"/>
              </a:ext>
            </a:extLst>
          </p:cNvPr>
          <p:cNvSpPr/>
          <p:nvPr/>
        </p:nvSpPr>
        <p:spPr>
          <a:xfrm>
            <a:off x="-270150" y="3513370"/>
            <a:ext cx="86369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>
              <a:spcAft>
                <a:spcPts val="400"/>
              </a:spcAft>
            </a:pPr>
            <a:r>
              <a:rPr lang="he-IL" sz="2400" dirty="0"/>
              <a:t>לפניך טענות (1)</a:t>
            </a:r>
            <a:r>
              <a:rPr lang="en-US" sz="1000" dirty="0"/>
              <a:t> </a:t>
            </a:r>
            <a:r>
              <a:rPr lang="en-US" sz="2400" dirty="0"/>
              <a:t>-</a:t>
            </a:r>
            <a:r>
              <a:rPr lang="en-US" sz="1000" dirty="0"/>
              <a:t> </a:t>
            </a:r>
            <a:r>
              <a:rPr lang="he-IL" sz="2400" dirty="0"/>
              <a:t>(6). </a:t>
            </a:r>
          </a:p>
          <a:p>
            <a:pPr defTabSz="432000">
              <a:spcAft>
                <a:spcPts val="400"/>
              </a:spcAft>
            </a:pPr>
            <a:r>
              <a:rPr lang="he-IL" sz="2400" dirty="0"/>
              <a:t>ל</a:t>
            </a:r>
            <a:r>
              <a:rPr lang="he-IL" sz="2400" u="sng" dirty="0"/>
              <a:t>כל</a:t>
            </a:r>
            <a:r>
              <a:rPr lang="he-IL" sz="2400" dirty="0"/>
              <a:t> </a:t>
            </a:r>
            <a:r>
              <a:rPr lang="he-IL" sz="2400" u="sng" dirty="0"/>
              <a:t>אחת</a:t>
            </a:r>
            <a:r>
              <a:rPr lang="he-IL" sz="2400" dirty="0"/>
              <a:t> מהטענות קבע/י אם היא נכונה או לא נכונה. </a:t>
            </a:r>
          </a:p>
          <a:p>
            <a:pPr defTabSz="432000">
              <a:spcAft>
                <a:spcPts val="400"/>
              </a:spcAft>
            </a:pPr>
            <a:r>
              <a:rPr lang="he-IL" sz="2400" dirty="0"/>
              <a:t>אם הטענה נכונה – הסבר/י מדוע.</a:t>
            </a:r>
          </a:p>
          <a:p>
            <a:pPr defTabSz="432000">
              <a:spcAft>
                <a:spcPts val="400"/>
              </a:spcAft>
            </a:pPr>
            <a:r>
              <a:rPr lang="he-IL" sz="2400" dirty="0"/>
              <a:t>אם הטענה </a:t>
            </a:r>
            <a:r>
              <a:rPr lang="he-IL" sz="2400" u="sng" dirty="0"/>
              <a:t>אינה</a:t>
            </a:r>
            <a:r>
              <a:rPr lang="he-IL" sz="2400" dirty="0"/>
              <a:t> נכונה – הסבר/י מדוע או כתב/י מילה המפריכה את הטענה והסבר/י מדוע היא מפריכה אותה.</a:t>
            </a:r>
          </a:p>
        </p:txBody>
      </p:sp>
    </p:spTree>
    <p:extLst>
      <p:ext uri="{BB962C8B-B14F-4D97-AF65-F5344CB8AC3E}">
        <p14:creationId xmlns:p14="http://schemas.microsoft.com/office/powerpoint/2010/main" val="14740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2F5CC70-8297-40B5-89F6-85110746D7C6}"/>
              </a:ext>
            </a:extLst>
          </p:cNvPr>
          <p:cNvSpPr/>
          <p:nvPr/>
        </p:nvSpPr>
        <p:spPr>
          <a:xfrm>
            <a:off x="7470775" y="4146550"/>
            <a:ext cx="83185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46" name="כותרת 1">
            <a:extLst>
              <a:ext uri="{FF2B5EF4-FFF2-40B4-BE49-F238E27FC236}">
                <a16:creationId xmlns:a16="http://schemas.microsoft.com/office/drawing/2014/main" id="{CD3A28FE-0071-434D-A91A-DCD35FA6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7951"/>
            <a:ext cx="8229600" cy="8794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14 – תשובה 1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6E1BA3-92D2-47B7-A91C-44B1EF4A9125}"/>
              </a:ext>
            </a:extLst>
          </p:cNvPr>
          <p:cNvSpPr txBox="1"/>
          <p:nvPr/>
        </p:nvSpPr>
        <p:spPr>
          <a:xfrm>
            <a:off x="564238" y="983247"/>
            <a:ext cx="11063523" cy="212551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,L</a:t>
            </a:r>
            <a:r>
              <a:rPr lang="en-US" sz="2400" baseline="-20000" dirty="0"/>
              <a:t>3</a:t>
            </a:r>
            <a:r>
              <a:rPr lang="en-US" sz="2400" dirty="0"/>
              <a:t> ,L</a:t>
            </a:r>
            <a:r>
              <a:rPr lang="en-US" sz="2400" baseline="-20000" dirty="0"/>
              <a:t>2</a:t>
            </a:r>
            <a:r>
              <a:rPr lang="en-US" sz="2400" dirty="0"/>
              <a:t> ,L</a:t>
            </a:r>
            <a:r>
              <a:rPr lang="en-US" sz="2400" baseline="-20000" dirty="0"/>
              <a:t>1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0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1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מכילה את הרצף 010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u="sng" dirty="0"/>
              <a:t>אינה</a:t>
            </a:r>
            <a:r>
              <a:rPr lang="he-IL" sz="2400" dirty="0"/>
              <a:t> מכילה את הרצף 00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 w</a:t>
            </a:r>
            <a:r>
              <a:rPr lang="he-IL" sz="2400" dirty="0"/>
              <a:t> שונה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1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 הוא אי-זוגי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endParaRPr lang="en-US" sz="2400" dirty="0"/>
          </a:p>
          <a:p>
            <a:pPr algn="l" rtl="0">
              <a:spcAft>
                <a:spcPts val="600"/>
              </a:spcAft>
            </a:pPr>
            <a:endParaRPr lang="he-IL" sz="24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C51948B-56CE-4E99-9C46-253420A3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58" y="3198986"/>
            <a:ext cx="4533705" cy="4600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CDACE429-A5B3-492A-AC8B-7892D9AAEB18}"/>
              </a:ext>
            </a:extLst>
          </p:cNvPr>
          <p:cNvSpPr/>
          <p:nvPr/>
        </p:nvSpPr>
        <p:spPr>
          <a:xfrm>
            <a:off x="-571501" y="3725138"/>
            <a:ext cx="8950327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Tx/>
              <a:buAutoNum type="arabicParenBoth"/>
              <a:defRPr/>
            </a:pP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טענה אינה נכונה.</a:t>
            </a:r>
          </a:p>
          <a:p>
            <a:pPr algn="r" rtl="1">
              <a:defRPr/>
            </a:pP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sz="2400" b="1" dirty="0">
                <a:solidFill>
                  <a:srgbClr val="007A00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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אינה שייכת לשפה</a:t>
            </a:r>
            <a:r>
              <a:rPr lang="en-US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1 </a:t>
            </a:r>
            <a:r>
              <a:rPr lang="he-IL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he-IL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המילה הכי קצרה בשפה היא 010.</a:t>
            </a:r>
          </a:p>
          <a:p>
            <a:pPr algn="r" rtl="1">
              <a:defRPr/>
            </a:pPr>
            <a:r>
              <a:rPr lang="he-IL" sz="2400" b="1" dirty="0">
                <a:solidFill>
                  <a:srgbClr val="007A00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	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אינה שייכת לשפה</a:t>
            </a:r>
            <a:r>
              <a:rPr lang="en-US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3 </a:t>
            </a:r>
            <a:r>
              <a:rPr lang="he-IL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he-IL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המילה הכי קצרה בשפה היא 0 או 1.</a:t>
            </a:r>
          </a:p>
          <a:p>
            <a:pPr algn="r" rtl="1">
              <a:defRPr/>
            </a:pPr>
            <a:r>
              <a:rPr lang="he-IL" sz="2400" b="1" dirty="0">
                <a:solidFill>
                  <a:srgbClr val="007A00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	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אינה שייכת לשפה</a:t>
            </a:r>
            <a:r>
              <a:rPr lang="en-US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4 </a:t>
            </a:r>
            <a:r>
              <a:rPr lang="he-IL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he-IL" sz="2400" b="1" baseline="-14000" dirty="0">
                <a:solidFill>
                  <a:srgbClr val="007A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המילה הכי קצרה בשפה היא 0.</a:t>
            </a:r>
          </a:p>
          <a:p>
            <a:pPr algn="r" rtl="1">
              <a:defRPr/>
            </a:pPr>
            <a:r>
              <a:rPr lang="he-IL" sz="1000" b="1" dirty="0">
                <a:solidFill>
                  <a:srgbClr val="78FE6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  <a:p>
            <a:pPr algn="r" rtl="1">
              <a:defRPr/>
            </a:pPr>
            <a:r>
              <a:rPr lang="he-IL" sz="2400" b="1" dirty="0">
                <a:solidFill>
                  <a:srgbClr val="78FE6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sz="2400" b="1" dirty="0">
                <a:solidFill>
                  <a:srgbClr val="192A7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המילה הריקה </a:t>
            </a:r>
            <a:r>
              <a:rPr lang="he-IL" sz="2400" b="1" dirty="0">
                <a:solidFill>
                  <a:srgbClr val="192A72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</a:t>
            </a:r>
            <a:r>
              <a:rPr lang="he-IL" sz="2400" b="1" dirty="0">
                <a:solidFill>
                  <a:srgbClr val="192A7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u="sng" dirty="0">
                <a:solidFill>
                  <a:srgbClr val="192A7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he-IL" sz="2400" b="1" dirty="0">
                <a:solidFill>
                  <a:srgbClr val="192A7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קיימת באף אחת מהשפות הנ"ל, ולכן היא 		גם לא תופיע באיחוד השפות.</a:t>
            </a:r>
            <a:endParaRPr lang="he-IL" sz="2400" b="1" dirty="0">
              <a:solidFill>
                <a:srgbClr val="192A72"/>
              </a:solidFill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C22D8F74-D669-4CF8-BADE-36A63E912F2F}"/>
              </a:ext>
            </a:extLst>
          </p:cNvPr>
          <p:cNvGrpSpPr>
            <a:grpSpLocks/>
          </p:cNvGrpSpPr>
          <p:nvPr/>
        </p:nvGrpSpPr>
        <p:grpSpPr bwMode="auto">
          <a:xfrm>
            <a:off x="7390582" y="4122634"/>
            <a:ext cx="977564" cy="1131886"/>
            <a:chOff x="7256057" y="4201879"/>
            <a:chExt cx="978496" cy="1132253"/>
          </a:xfrm>
        </p:grpSpPr>
        <p:sp>
          <p:nvSpPr>
            <p:cNvPr id="9" name="מלבן 3">
              <a:extLst>
                <a:ext uri="{FF2B5EF4-FFF2-40B4-BE49-F238E27FC236}">
                  <a16:creationId xmlns:a16="http://schemas.microsoft.com/office/drawing/2014/main" id="{2DF1C4CA-2D3D-4B37-BCA5-CB90C073E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057" y="4934022"/>
              <a:ext cx="976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rtl="1"/>
              <a:r>
                <a:rPr lang="en-US" altLang="he-IL" sz="2000" b="1"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000" b="1" baseline="-14000">
                  <a:latin typeface="Times New Roman" panose="02020603050405020304" pitchFamily="18" charset="0"/>
                  <a:cs typeface="David" panose="020E0502060401010101" pitchFamily="34" charset="-79"/>
                </a:rPr>
                <a:t>4 </a:t>
              </a:r>
              <a:r>
                <a:rPr lang="he-IL" altLang="he-IL" sz="2000" b="1" baseline="-14000">
                  <a:latin typeface="Times New Roman" panose="02020603050405020304" pitchFamily="18" charset="0"/>
                  <a:cs typeface="David" panose="020E0502060401010101" pitchFamily="34" charset="-79"/>
                </a:rPr>
                <a:t>  </a:t>
              </a:r>
              <a:r>
                <a:rPr lang="he-IL" altLang="he-IL" sz="2000" b="1">
                  <a:latin typeface="Times New Roman" panose="02020603050405020304" pitchFamily="18" charset="0"/>
                  <a:cs typeface="David" panose="020E0502060401010101" pitchFamily="34" charset="-79"/>
                  <a:sym typeface="Symbol" panose="05050102010706020507" pitchFamily="18" charset="2"/>
                </a:rPr>
                <a:t> </a:t>
              </a:r>
              <a:r>
                <a:rPr lang="he-IL" altLang="he-IL" sz="2000" b="1">
                  <a:latin typeface="Symbol" panose="05050102010706020507" pitchFamily="18" charset="2"/>
                  <a:cs typeface="David" panose="020E0502060401010101" pitchFamily="34" charset="-79"/>
                </a:rPr>
                <a:t></a:t>
              </a:r>
              <a:r>
                <a:rPr lang="he-IL" altLang="he-IL" sz="2000" b="1">
                  <a:latin typeface="Times New Roman" panose="02020603050405020304" pitchFamily="18" charset="0"/>
                  <a:cs typeface="David" panose="020E0502060401010101" pitchFamily="34" charset="-79"/>
                </a:rPr>
                <a:t> </a:t>
              </a:r>
              <a:endParaRPr lang="he-IL" altLang="he-IL" sz="2000"/>
            </a:p>
          </p:txBody>
        </p:sp>
        <p:sp>
          <p:nvSpPr>
            <p:cNvPr id="10" name="מלבן 7">
              <a:extLst>
                <a:ext uri="{FF2B5EF4-FFF2-40B4-BE49-F238E27FC236}">
                  <a16:creationId xmlns:a16="http://schemas.microsoft.com/office/drawing/2014/main" id="{89DCFDE5-613B-4FD0-8E22-B643B3BAA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754" y="4561981"/>
              <a:ext cx="976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rtl="1"/>
              <a:r>
                <a:rPr lang="en-US" altLang="he-IL" sz="2000" b="1"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000" b="1" baseline="-14000">
                  <a:latin typeface="Times New Roman" panose="02020603050405020304" pitchFamily="18" charset="0"/>
                  <a:cs typeface="David" panose="020E0502060401010101" pitchFamily="34" charset="-79"/>
                </a:rPr>
                <a:t>3 </a:t>
              </a:r>
              <a:r>
                <a:rPr lang="he-IL" altLang="he-IL" sz="2000" b="1" baseline="-14000">
                  <a:latin typeface="Times New Roman" panose="02020603050405020304" pitchFamily="18" charset="0"/>
                  <a:cs typeface="David" panose="020E0502060401010101" pitchFamily="34" charset="-79"/>
                </a:rPr>
                <a:t>  </a:t>
              </a:r>
              <a:r>
                <a:rPr lang="he-IL" altLang="he-IL" sz="2000" b="1">
                  <a:latin typeface="Times New Roman" panose="02020603050405020304" pitchFamily="18" charset="0"/>
                  <a:cs typeface="David" panose="020E0502060401010101" pitchFamily="34" charset="-79"/>
                  <a:sym typeface="Symbol" panose="05050102010706020507" pitchFamily="18" charset="2"/>
                </a:rPr>
                <a:t> </a:t>
              </a:r>
              <a:r>
                <a:rPr lang="he-IL" altLang="he-IL" sz="2000" b="1">
                  <a:latin typeface="Symbol" panose="05050102010706020507" pitchFamily="18" charset="2"/>
                  <a:cs typeface="David" panose="020E0502060401010101" pitchFamily="34" charset="-79"/>
                </a:rPr>
                <a:t></a:t>
              </a:r>
              <a:r>
                <a:rPr lang="he-IL" altLang="he-IL" sz="2000" b="1">
                  <a:latin typeface="Times New Roman" panose="02020603050405020304" pitchFamily="18" charset="0"/>
                  <a:cs typeface="David" panose="020E0502060401010101" pitchFamily="34" charset="-79"/>
                </a:rPr>
                <a:t> </a:t>
              </a:r>
              <a:endParaRPr lang="he-IL" altLang="he-IL" sz="2000"/>
            </a:p>
          </p:txBody>
        </p:sp>
        <p:sp>
          <p:nvSpPr>
            <p:cNvPr id="11" name="מלבן 8">
              <a:extLst>
                <a:ext uri="{FF2B5EF4-FFF2-40B4-BE49-F238E27FC236}">
                  <a16:creationId xmlns:a16="http://schemas.microsoft.com/office/drawing/2014/main" id="{D4B88A51-47E3-4C7B-BD6C-85760D105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04" y="4201879"/>
              <a:ext cx="976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rtl="1"/>
              <a:r>
                <a:rPr lang="en-US" altLang="he-IL" sz="2000" b="1" dirty="0"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000" b="1" baseline="-14000" dirty="0">
                  <a:latin typeface="Times New Roman" panose="02020603050405020304" pitchFamily="18" charset="0"/>
                  <a:cs typeface="David" panose="020E0502060401010101" pitchFamily="34" charset="-79"/>
                </a:rPr>
                <a:t>1 </a:t>
              </a:r>
              <a:r>
                <a:rPr lang="he-IL" altLang="he-IL" sz="2000" b="1" baseline="-14000" dirty="0">
                  <a:latin typeface="Times New Roman" panose="02020603050405020304" pitchFamily="18" charset="0"/>
                  <a:cs typeface="David" panose="020E0502060401010101" pitchFamily="34" charset="-79"/>
                </a:rPr>
                <a:t>  </a:t>
              </a:r>
              <a:r>
                <a:rPr lang="he-IL" altLang="he-IL" sz="2000" b="1" dirty="0">
                  <a:latin typeface="Times New Roman" panose="02020603050405020304" pitchFamily="18" charset="0"/>
                  <a:cs typeface="David" panose="020E0502060401010101" pitchFamily="34" charset="-79"/>
                  <a:sym typeface="Symbol" panose="05050102010706020507" pitchFamily="18" charset="2"/>
                </a:rPr>
                <a:t> </a:t>
              </a:r>
              <a:r>
                <a:rPr lang="he-IL" altLang="he-IL" sz="2000" b="1" dirty="0">
                  <a:latin typeface="Symbol" panose="05050102010706020507" pitchFamily="18" charset="2"/>
                  <a:cs typeface="David" panose="020E0502060401010101" pitchFamily="34" charset="-79"/>
                </a:rPr>
                <a:t></a:t>
              </a:r>
              <a:r>
                <a:rPr lang="he-IL" altLang="he-IL" sz="2000" b="1" dirty="0">
                  <a:latin typeface="Times New Roman" panose="02020603050405020304" pitchFamily="18" charset="0"/>
                  <a:cs typeface="David" panose="020E0502060401010101" pitchFamily="34" charset="-79"/>
                </a:rPr>
                <a:t> </a:t>
              </a:r>
              <a:endParaRPr lang="he-IL" alt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23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CD3A28FE-0071-434D-A91A-DCD35FA6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7951"/>
            <a:ext cx="8229600" cy="8794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14 – תשובה 2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6E1BA3-92D2-47B7-A91C-44B1EF4A9125}"/>
              </a:ext>
            </a:extLst>
          </p:cNvPr>
          <p:cNvSpPr txBox="1"/>
          <p:nvPr/>
        </p:nvSpPr>
        <p:spPr>
          <a:xfrm>
            <a:off x="564238" y="983247"/>
            <a:ext cx="11063523" cy="212551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,L</a:t>
            </a:r>
            <a:r>
              <a:rPr lang="en-US" sz="2400" baseline="-20000" dirty="0"/>
              <a:t>3</a:t>
            </a:r>
            <a:r>
              <a:rPr lang="en-US" sz="2400" dirty="0"/>
              <a:t> ,L</a:t>
            </a:r>
            <a:r>
              <a:rPr lang="en-US" sz="2400" baseline="-20000" dirty="0"/>
              <a:t>2</a:t>
            </a:r>
            <a:r>
              <a:rPr lang="en-US" sz="2400" dirty="0"/>
              <a:t> ,L</a:t>
            </a:r>
            <a:r>
              <a:rPr lang="en-US" sz="2400" baseline="-20000" dirty="0"/>
              <a:t>1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0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1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מכילה את הרצף 010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u="sng" dirty="0"/>
              <a:t>אינה</a:t>
            </a:r>
            <a:r>
              <a:rPr lang="he-IL" sz="2400" dirty="0"/>
              <a:t> מכילה את הרצף 00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 w</a:t>
            </a:r>
            <a:r>
              <a:rPr lang="he-IL" sz="2400" dirty="0"/>
              <a:t> שונה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1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 הוא אי-זוגי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endParaRPr lang="en-US" sz="2400" dirty="0"/>
          </a:p>
          <a:p>
            <a:pPr algn="l" rtl="0">
              <a:spcAft>
                <a:spcPts val="600"/>
              </a:spcAft>
            </a:pPr>
            <a:endParaRPr lang="he-IL" sz="2400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AC13767E-17B6-4A9B-9199-46325723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30" y="3299307"/>
            <a:ext cx="5923431" cy="4838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2A7FDF8B-75F3-48D9-A37A-544CA807C3D2}"/>
              </a:ext>
            </a:extLst>
          </p:cNvPr>
          <p:cNvGrpSpPr/>
          <p:nvPr/>
        </p:nvGrpSpPr>
        <p:grpSpPr>
          <a:xfrm>
            <a:off x="215902" y="3819072"/>
            <a:ext cx="8598814" cy="2431435"/>
            <a:chOff x="-986970" y="3848100"/>
            <a:chExt cx="10150022" cy="2431435"/>
          </a:xfrm>
        </p:grpSpPr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5877980D-C0E2-468C-A7E7-B3A7BA385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6970" y="3848100"/>
              <a:ext cx="10150022" cy="243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rtl="1">
                <a:spcAft>
                  <a:spcPts val="600"/>
                </a:spcAft>
              </a:pPr>
              <a:r>
                <a:rPr lang="he-IL" altLang="he-IL" sz="22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(2)	 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טענה נכונה.</a:t>
              </a:r>
            </a:p>
            <a:p>
              <a:pPr algn="r" rtl="1"/>
              <a:r>
                <a:rPr lang="en-US" altLang="he-IL" sz="2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	</a:t>
              </a:r>
              <a:r>
                <a:rPr lang="en-US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1 </a:t>
              </a:r>
              <a:r>
                <a:rPr lang="he-IL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 </a:t>
              </a:r>
              <a:r>
                <a:rPr lang="he-IL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  <a:sym typeface="Symbol" panose="05050102010706020507" pitchFamily="18" charset="2"/>
                </a:rPr>
                <a:t> 00100</a:t>
              </a:r>
              <a:r>
                <a:rPr lang="he-IL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 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כי המילה מכילה את הרצף 010.</a:t>
              </a:r>
            </a:p>
            <a:p>
              <a:pPr algn="r" rtl="1">
                <a:spcBef>
                  <a:spcPts val="600"/>
                </a:spcBef>
              </a:pPr>
              <a:r>
                <a:rPr lang="he-IL" altLang="he-IL" sz="2200" b="1" dirty="0">
                  <a:solidFill>
                    <a:srgbClr val="00B050"/>
                  </a:solidFill>
                  <a:latin typeface="Symbol" panose="05050102010706020507" pitchFamily="18" charset="2"/>
                  <a:cs typeface="David" panose="020E0502060401010101" pitchFamily="34" charset="-79"/>
                </a:rPr>
                <a:t>	</a:t>
              </a:r>
              <a:r>
                <a:rPr lang="en-US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4 </a:t>
              </a:r>
              <a:r>
                <a:rPr lang="he-IL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 </a:t>
              </a:r>
              <a:r>
                <a:rPr lang="he-IL" altLang="he-IL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  <a:sym typeface="Symbol" panose="05050102010706020507" pitchFamily="18" charset="2"/>
                </a:rPr>
                <a:t></a:t>
              </a:r>
              <a:r>
                <a:rPr lang="he-IL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  <a:sym typeface="Symbol" panose="05050102010706020507" pitchFamily="18" charset="2"/>
                </a:rPr>
                <a:t> 00010</a:t>
              </a:r>
              <a:r>
                <a:rPr lang="he-IL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 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כי המילה מכילה מספר 0</a:t>
              </a:r>
              <a:r>
                <a:rPr lang="he-IL" altLang="he-IL" sz="2400" b="1" baseline="30000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ים זוגי. מכך נובע ש</a:t>
              </a:r>
              <a:r>
                <a:rPr lang="he-IL" altLang="he-IL" sz="2400" b="1" baseline="30000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	</a:t>
              </a:r>
            </a:p>
            <a:p>
              <a:pPr algn="r" rtl="1">
                <a:spcBef>
                  <a:spcPts val="600"/>
                </a:spcBef>
              </a:pP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	</a:t>
              </a:r>
              <a:r>
                <a:rPr lang="en-US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4 </a:t>
              </a:r>
              <a:r>
                <a:rPr lang="he-IL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</a:t>
              </a:r>
              <a:r>
                <a:rPr lang="he-IL" altLang="he-IL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  <a:sym typeface="Symbol" panose="05050102010706020507" pitchFamily="18" charset="2"/>
                </a:rPr>
                <a:t></a:t>
              </a:r>
              <a:r>
                <a:rPr lang="he-IL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  <a:sym typeface="Symbol" panose="05050102010706020507" pitchFamily="18" charset="2"/>
                </a:rPr>
                <a:t> 00100</a:t>
              </a:r>
              <a:r>
                <a:rPr lang="he-IL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</a:t>
              </a:r>
              <a:endParaRPr lang="he-IL" alt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r" rtl="1"/>
              <a:r>
                <a:rPr lang="he-IL" altLang="he-IL" sz="10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	</a:t>
              </a:r>
            </a:p>
            <a:p>
              <a:pPr algn="r" rtl="1"/>
              <a:r>
                <a:rPr lang="he-IL" altLang="he-IL" sz="22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	</a:t>
              </a:r>
              <a:r>
                <a:rPr lang="he-IL" altLang="he-IL" sz="2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המילה 00100 שייכת לחיתוך של השפות </a:t>
              </a:r>
              <a:r>
                <a:rPr lang="en-US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400" b="1" baseline="-14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1</a:t>
              </a:r>
              <a:r>
                <a:rPr lang="he-IL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ו</a:t>
              </a:r>
              <a:r>
                <a:rPr lang="he-IL" altLang="he-IL" sz="2400" b="1" baseline="30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- </a:t>
              </a:r>
              <a:r>
                <a:rPr lang="en-US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400" b="1" baseline="-14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4</a:t>
              </a:r>
              <a:r>
                <a:rPr lang="he-IL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he-IL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54B1B715-2916-4C24-BFA9-F1E9229A08DB}"/>
                </a:ext>
              </a:extLst>
            </p:cNvPr>
            <p:cNvCxnSpPr/>
            <p:nvPr/>
          </p:nvCxnSpPr>
          <p:spPr>
            <a:xfrm>
              <a:off x="7524219" y="5300663"/>
              <a:ext cx="36957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09337EFD-7546-4507-801A-2E61F6F3D8F5}"/>
                </a:ext>
              </a:extLst>
            </p:cNvPr>
            <p:cNvCxnSpPr/>
            <p:nvPr/>
          </p:nvCxnSpPr>
          <p:spPr>
            <a:xfrm>
              <a:off x="1489062" y="5824538"/>
              <a:ext cx="369574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1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CD3A28FE-0071-434D-A91A-DCD35FA6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7951"/>
            <a:ext cx="8229600" cy="8794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14 – תשובה 3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6E1BA3-92D2-47B7-A91C-44B1EF4A9125}"/>
              </a:ext>
            </a:extLst>
          </p:cNvPr>
          <p:cNvSpPr txBox="1"/>
          <p:nvPr/>
        </p:nvSpPr>
        <p:spPr>
          <a:xfrm>
            <a:off x="564238" y="983247"/>
            <a:ext cx="11063523" cy="212551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,L</a:t>
            </a:r>
            <a:r>
              <a:rPr lang="en-US" sz="2400" baseline="-20000" dirty="0"/>
              <a:t>3</a:t>
            </a:r>
            <a:r>
              <a:rPr lang="en-US" sz="2400" dirty="0"/>
              <a:t> ,L</a:t>
            </a:r>
            <a:r>
              <a:rPr lang="en-US" sz="2400" baseline="-20000" dirty="0"/>
              <a:t>2</a:t>
            </a:r>
            <a:r>
              <a:rPr lang="en-US" sz="2400" dirty="0"/>
              <a:t> ,L</a:t>
            </a:r>
            <a:r>
              <a:rPr lang="en-US" sz="2400" baseline="-20000" dirty="0"/>
              <a:t>1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0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1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מכילה את הרצף 010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u="sng" dirty="0"/>
              <a:t>אינה</a:t>
            </a:r>
            <a:r>
              <a:rPr lang="he-IL" sz="2400" dirty="0"/>
              <a:t> מכילה את הרצף 00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 w</a:t>
            </a:r>
            <a:r>
              <a:rPr lang="he-IL" sz="2400" dirty="0"/>
              <a:t> שונה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1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 הוא אי-זוגי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endParaRPr lang="en-US" sz="2400" dirty="0"/>
          </a:p>
          <a:p>
            <a:pPr algn="l" rtl="0">
              <a:spcAft>
                <a:spcPts val="600"/>
              </a:spcAft>
            </a:pPr>
            <a:endParaRPr lang="he-IL" sz="2400" dirty="0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BAB42126-D9C3-466B-AAB3-46C225B78B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71" y="3149581"/>
            <a:ext cx="4539390" cy="4961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F48DFC9-D70E-4D2F-9BDE-6807C2A85D59}"/>
              </a:ext>
            </a:extLst>
          </p:cNvPr>
          <p:cNvGrpSpPr/>
          <p:nvPr/>
        </p:nvGrpSpPr>
        <p:grpSpPr>
          <a:xfrm>
            <a:off x="-1232126" y="3472542"/>
            <a:ext cx="8280401" cy="3216265"/>
            <a:chOff x="1271588" y="3848101"/>
            <a:chExt cx="8280401" cy="3216265"/>
          </a:xfrm>
        </p:grpSpPr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1AFBEB0D-F9C1-4DDD-BE56-958518B4F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3848101"/>
              <a:ext cx="8280401" cy="32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rtl="1"/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(3)</a:t>
              </a:r>
              <a:r>
                <a:rPr lang="he-IL" altLang="he-IL" sz="22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	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טענה אינה נכונה.</a:t>
              </a:r>
            </a:p>
            <a:p>
              <a:pPr algn="r" rtl="1"/>
              <a:r>
                <a:rPr lang="en-US" altLang="he-IL" sz="2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	</a:t>
              </a:r>
              <a:r>
                <a:rPr lang="en-US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L</a:t>
              </a:r>
              <a:r>
                <a:rPr lang="en-US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2 </a:t>
              </a:r>
              <a:r>
                <a:rPr lang="he-IL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</a:t>
              </a:r>
              <a:r>
                <a:rPr lang="he-IL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- </a:t>
              </a:r>
              <a:r>
                <a:rPr lang="he-IL" altLang="he-IL" sz="2400" b="1" u="sng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אינה</a:t>
              </a:r>
              <a:r>
                <a:rPr lang="he-IL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מכילה את הרצף 00. מכך נובע ש</a:t>
              </a:r>
              <a:r>
                <a:rPr lang="he-IL" altLang="he-IL" sz="2400" b="1" baseline="30000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</a:t>
              </a:r>
            </a:p>
            <a:p>
              <a:pPr algn="r" rtl="1">
                <a:spcBef>
                  <a:spcPts val="600"/>
                </a:spcBef>
              </a:pPr>
              <a:r>
                <a:rPr lang="he-IL" altLang="he-IL" sz="2200" b="1" dirty="0">
                  <a:solidFill>
                    <a:srgbClr val="00B050"/>
                  </a:solidFill>
                  <a:latin typeface="Symbol" panose="05050102010706020507" pitchFamily="18" charset="2"/>
                  <a:cs typeface="David" panose="020E0502060401010101" pitchFamily="34" charset="-79"/>
                </a:rPr>
                <a:t>	</a:t>
              </a:r>
              <a:r>
                <a:rPr lang="en-US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L</a:t>
              </a:r>
              <a:r>
                <a:rPr lang="en-US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2 </a:t>
              </a:r>
              <a:r>
                <a:rPr lang="he-IL" altLang="he-IL" sz="2400" b="1" baseline="-14000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</a:t>
              </a:r>
              <a:r>
                <a:rPr lang="he-IL" altLang="he-IL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David" panose="020E0502060401010101" pitchFamily="34" charset="-79"/>
                </a:rPr>
                <a:t> - </a:t>
              </a:r>
              <a:r>
                <a:rPr lang="he-IL" altLang="he-IL" sz="2400" b="1" u="sng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מכילה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את הרצף 00. </a:t>
              </a:r>
            </a:p>
            <a:p>
              <a:pPr algn="r" rtl="1">
                <a:spcBef>
                  <a:spcPts val="600"/>
                </a:spcBef>
              </a:pP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		    היא </a:t>
              </a:r>
              <a:r>
                <a:rPr lang="he-IL" altLang="he-IL" sz="2400" b="1" u="sng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יכולה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גם להכיל את הרצף 11,</a:t>
              </a:r>
            </a:p>
            <a:p>
              <a:pPr algn="r" rtl="1">
                <a:spcBef>
                  <a:spcPts val="600"/>
                </a:spcBef>
              </a:pP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		    אך, </a:t>
              </a:r>
              <a:r>
                <a:rPr lang="he-IL" altLang="he-IL" sz="2400" b="1" u="sng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altLang="he-IL" sz="2400" b="1" u="sng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חייבת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altLang="he-IL" sz="2400" b="1" u="sng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בהכרח</a:t>
              </a:r>
              <a:r>
                <a:rPr lang="he-IL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להכיל רצף 11.</a:t>
              </a:r>
              <a:br>
                <a:rPr lang="en-US" altLang="he-IL" sz="2400" b="1" dirty="0">
                  <a:solidFill>
                    <a:srgbClr val="00B05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endParaRPr lang="he-IL" altLang="he-IL" sz="1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r" rtl="1">
                <a:spcBef>
                  <a:spcPts val="600"/>
                </a:spcBef>
              </a:pPr>
              <a:r>
                <a:rPr lang="he-IL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לדוגמה:  המילה 1001 שייכת ל- </a:t>
              </a:r>
              <a:r>
                <a:rPr lang="en-US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L2</a:t>
              </a:r>
              <a:r>
                <a:rPr lang="he-IL" alt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ואין בה 11.</a:t>
              </a:r>
            </a:p>
            <a:p>
              <a:pPr algn="r" rtl="1">
                <a:spcBef>
                  <a:spcPts val="600"/>
                </a:spcBef>
              </a:pPr>
              <a:r>
                <a:rPr lang="he-IL" altLang="he-IL" sz="2400" b="1" dirty="0">
                  <a:solidFill>
                    <a:srgbClr val="007A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	</a:t>
              </a:r>
              <a:endParaRPr lang="he-IL" altLang="he-IL" sz="2200" b="1" dirty="0">
                <a:solidFill>
                  <a:srgbClr val="78FE6E"/>
                </a:solidFill>
              </a:endParaRP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E93C6C76-D004-4DFA-BA24-F7851B7B870B}"/>
                </a:ext>
              </a:extLst>
            </p:cNvPr>
            <p:cNvCxnSpPr/>
            <p:nvPr/>
          </p:nvCxnSpPr>
          <p:spPr>
            <a:xfrm>
              <a:off x="8195310" y="4689476"/>
              <a:ext cx="287338" cy="0"/>
            </a:xfrm>
            <a:prstGeom prst="line">
              <a:avLst/>
            </a:prstGeom>
            <a:ln w="19050">
              <a:solidFill>
                <a:srgbClr val="00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6662420E-8C80-42F1-BFCB-E943BC31B11D}"/>
                </a:ext>
              </a:extLst>
            </p:cNvPr>
            <p:cNvCxnSpPr/>
            <p:nvPr/>
          </p:nvCxnSpPr>
          <p:spPr>
            <a:xfrm>
              <a:off x="5473700" y="6184850"/>
              <a:ext cx="287338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1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מודלים חישוביים - פעולות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659668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 ב' – נגשים לבגרות 5 </a:t>
            </a:r>
            <a:r>
              <a:rPr lang="he-IL" dirty="0" err="1">
                <a:sym typeface="Varela Round"/>
              </a:rPr>
              <a:t>יח"ל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549189"/>
            <a:ext cx="10800000" cy="720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e-IL" dirty="0">
                <a:sym typeface="Varela Round"/>
              </a:rPr>
              <a:t>שם המורה: דפנה מינסטר</a:t>
            </a:r>
          </a:p>
          <a:p>
            <a:r>
              <a:rPr lang="he-IL" dirty="0">
                <a:sym typeface="Varela Round"/>
              </a:rPr>
              <a:t>שם מורה בודק: דפנה לוי רשתי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תמונה 10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DB375DB7-B1CD-41A4-9878-6340C37E8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3" y="4513363"/>
            <a:ext cx="5670096" cy="217740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F3F2960-4A94-4DF7-A239-870CCAB23B7C}"/>
              </a:ext>
            </a:extLst>
          </p:cNvPr>
          <p:cNvSpPr txBox="1"/>
          <p:nvPr/>
        </p:nvSpPr>
        <p:spPr>
          <a:xfrm>
            <a:off x="4693920" y="6059582"/>
            <a:ext cx="12115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/>
              <a:t>{ a , b }</a:t>
            </a:r>
            <a:endParaRPr lang="he-IL" sz="2400" b="1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6BF8D4C-F8A8-46E3-84DE-3DE487B5E94F}"/>
              </a:ext>
            </a:extLst>
          </p:cNvPr>
          <p:cNvSpPr txBox="1"/>
          <p:nvPr/>
        </p:nvSpPr>
        <p:spPr>
          <a:xfrm>
            <a:off x="8839200" y="4920987"/>
            <a:ext cx="2852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/>
              <a:t>{ I , II , III , IV , V }</a:t>
            </a:r>
            <a:endParaRPr lang="he-IL" sz="2400" b="1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7BC84381-8A63-4932-A26E-5379B519AE2E}"/>
              </a:ext>
            </a:extLst>
          </p:cNvPr>
          <p:cNvSpPr/>
          <p:nvPr/>
        </p:nvSpPr>
        <p:spPr>
          <a:xfrm>
            <a:off x="696000" y="8886"/>
            <a:ext cx="3657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/>
              <a:t>שעור מס'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CD3A28FE-0071-434D-A91A-DCD35FA6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7951"/>
            <a:ext cx="8229600" cy="8794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14 – תשובה 4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6E1BA3-92D2-47B7-A91C-44B1EF4A9125}"/>
              </a:ext>
            </a:extLst>
          </p:cNvPr>
          <p:cNvSpPr txBox="1"/>
          <p:nvPr/>
        </p:nvSpPr>
        <p:spPr>
          <a:xfrm>
            <a:off x="564238" y="983247"/>
            <a:ext cx="11063523" cy="212551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,L</a:t>
            </a:r>
            <a:r>
              <a:rPr lang="en-US" sz="2400" baseline="-20000" dirty="0"/>
              <a:t>3</a:t>
            </a:r>
            <a:r>
              <a:rPr lang="en-US" sz="2400" dirty="0"/>
              <a:t> ,L</a:t>
            </a:r>
            <a:r>
              <a:rPr lang="en-US" sz="2400" baseline="-20000" dirty="0"/>
              <a:t>2</a:t>
            </a:r>
            <a:r>
              <a:rPr lang="en-US" sz="2400" dirty="0"/>
              <a:t> ,L</a:t>
            </a:r>
            <a:r>
              <a:rPr lang="en-US" sz="2400" baseline="-20000" dirty="0"/>
              <a:t>1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0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1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מכילה את הרצף 010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u="sng" dirty="0"/>
              <a:t>אינה</a:t>
            </a:r>
            <a:r>
              <a:rPr lang="he-IL" sz="2400" dirty="0"/>
              <a:t> מכילה את הרצף 00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 w</a:t>
            </a:r>
            <a:r>
              <a:rPr lang="he-IL" sz="2400" dirty="0"/>
              <a:t> שונה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1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 הוא אי-זוגי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endParaRPr lang="en-US" sz="2400" dirty="0"/>
          </a:p>
          <a:p>
            <a:pPr algn="l" rtl="0">
              <a:spcAft>
                <a:spcPts val="600"/>
              </a:spcAft>
            </a:pPr>
            <a:endParaRPr lang="he-IL" sz="2400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2DAB2E1-5BB1-4DCF-9658-EBAF6862EAF5}"/>
              </a:ext>
            </a:extLst>
          </p:cNvPr>
          <p:cNvSpPr/>
          <p:nvPr/>
        </p:nvSpPr>
        <p:spPr>
          <a:xfrm>
            <a:off x="174172" y="3984056"/>
            <a:ext cx="8532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32000" rtl="1">
              <a:defRPr/>
            </a:pP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(4)		טענה אינה נכונה.</a:t>
            </a:r>
          </a:p>
          <a:p>
            <a:pPr algn="r" defTabSz="432000" rtl="1">
              <a:defRPr/>
            </a:pP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sz="2400" b="1" dirty="0">
                <a:solidFill>
                  <a:srgbClr val="00B050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לדוגמה:  אם 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w = 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1010</a:t>
            </a:r>
            <a:endParaRPr lang="he-IL" sz="2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marL="800100" lvl="1" indent="-342900" defTabSz="432000">
              <a:buFont typeface="Symbol" panose="05050102010706020507" pitchFamily="18" charset="2"/>
              <a:buChar char=" "/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1  </a:t>
            </a:r>
            <a:r>
              <a:rPr lang="he-IL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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w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he-IL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 מכילה את הרצף 010.</a:t>
            </a:r>
          </a:p>
          <a:p>
            <a:pPr marL="800100" lvl="1" indent="-342900" defTabSz="432000">
              <a:buFont typeface="Symbol" panose="05050102010706020507" pitchFamily="18" charset="2"/>
              <a:buChar char=" "/>
              <a:defRPr/>
            </a:pPr>
            <a:r>
              <a:rPr lang="he-IL" sz="2400" b="1" dirty="0">
                <a:solidFill>
                  <a:srgbClr val="00B050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3 </a:t>
            </a:r>
            <a:r>
              <a:rPr lang="he-IL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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w</a:t>
            </a: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he-IL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המופעים של 1 שווה למספר המופעים של 0.</a:t>
            </a:r>
          </a:p>
          <a:p>
            <a:pPr algn="r" defTabSz="432000" rtl="1">
              <a:defRPr/>
            </a:pPr>
            <a:r>
              <a:rPr lang="he-IL" sz="2000" b="1" dirty="0">
                <a:solidFill>
                  <a:srgbClr val="78FE6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  <a:p>
            <a:pPr algn="r" defTabSz="432000" rtl="1">
              <a:defRPr/>
            </a:pPr>
            <a:r>
              <a:rPr lang="he-IL" sz="2400" b="1" dirty="0">
                <a:solidFill>
                  <a:srgbClr val="78FE6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 	</a:t>
            </a:r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לכן השפה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1 </a:t>
            </a:r>
            <a:r>
              <a:rPr lang="he-IL" sz="2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יכולה להיות מוכלת או שווה לשפה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L3</a:t>
            </a:r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F2AF5DA5-C7D5-495D-8C2A-56E9D26C51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9" y="3239362"/>
            <a:ext cx="4533212" cy="5379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1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CD3A28FE-0071-434D-A91A-DCD35FA6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7951"/>
            <a:ext cx="8229600" cy="8794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14 – תשובה 5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6E1BA3-92D2-47B7-A91C-44B1EF4A9125}"/>
              </a:ext>
            </a:extLst>
          </p:cNvPr>
          <p:cNvSpPr txBox="1"/>
          <p:nvPr/>
        </p:nvSpPr>
        <p:spPr>
          <a:xfrm>
            <a:off x="564238" y="983247"/>
            <a:ext cx="11063523" cy="212551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,L</a:t>
            </a:r>
            <a:r>
              <a:rPr lang="en-US" sz="2400" baseline="-20000" dirty="0"/>
              <a:t>3</a:t>
            </a:r>
            <a:r>
              <a:rPr lang="en-US" sz="2400" dirty="0"/>
              <a:t> ,L</a:t>
            </a:r>
            <a:r>
              <a:rPr lang="en-US" sz="2400" baseline="-20000" dirty="0"/>
              <a:t>2</a:t>
            </a:r>
            <a:r>
              <a:rPr lang="en-US" sz="2400" dirty="0"/>
              <a:t> ,L</a:t>
            </a:r>
            <a:r>
              <a:rPr lang="en-US" sz="2400" baseline="-20000" dirty="0"/>
              <a:t>1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0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1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מכילה את הרצף 010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u="sng" dirty="0"/>
              <a:t>אינה</a:t>
            </a:r>
            <a:r>
              <a:rPr lang="he-IL" sz="2400" dirty="0"/>
              <a:t> מכילה את הרצף 00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 w</a:t>
            </a:r>
            <a:r>
              <a:rPr lang="he-IL" sz="2400" dirty="0"/>
              <a:t> שונה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1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 הוא אי-זוגי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endParaRPr lang="en-US" sz="2400" dirty="0"/>
          </a:p>
          <a:p>
            <a:pPr algn="l" rtl="0">
              <a:spcAft>
                <a:spcPts val="600"/>
              </a:spcAft>
            </a:pPr>
            <a:endParaRPr lang="he-IL" sz="2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9F2331D-32D7-4697-B891-CE27D93D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94" y="3949700"/>
            <a:ext cx="78914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rtl="1">
              <a:spcAft>
                <a:spcPts val="600"/>
              </a:spcAft>
            </a:pPr>
            <a:r>
              <a:rPr lang="he-IL" alt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(5)</a:t>
            </a:r>
            <a:r>
              <a:rPr lang="he-IL" alt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alt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טענה נכונה.</a:t>
            </a:r>
          </a:p>
          <a:p>
            <a:pPr algn="r" rtl="1">
              <a:spcAft>
                <a:spcPts val="600"/>
              </a:spcAft>
            </a:pPr>
            <a:r>
              <a:rPr lang="he-IL" alt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מספר המופעים של 0 </a:t>
            </a:r>
            <a:r>
              <a:rPr lang="he-IL" altLang="he-IL" sz="2400" b="1" u="sng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אינו</a:t>
            </a:r>
            <a:r>
              <a:rPr lang="he-IL" alt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תלוי בכיוון הקריאה של המילה:</a:t>
            </a:r>
          </a:p>
          <a:p>
            <a:pPr algn="r" rtl="1">
              <a:spcAft>
                <a:spcPts val="1200"/>
              </a:spcAft>
            </a:pPr>
            <a:r>
              <a:rPr lang="he-IL" alt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משמאל לימין או להיפך מימין לשמאל.</a:t>
            </a:r>
          </a:p>
          <a:p>
            <a:pPr algn="r" rtl="1"/>
            <a:r>
              <a:rPr lang="he-IL" altLang="he-IL" sz="2400" b="1" dirty="0">
                <a:solidFill>
                  <a:srgbClr val="78FE6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</a:t>
            </a:r>
            <a:r>
              <a:rPr lang="he-IL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לכן השפה</a:t>
            </a:r>
            <a:r>
              <a:rPr lang="en-US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altLang="he-IL" sz="2400" b="1" baseline="-14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4 </a:t>
            </a:r>
            <a:r>
              <a:rPr lang="he-IL" altLang="he-IL" sz="2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זהה</a:t>
            </a:r>
            <a:r>
              <a:rPr lang="he-IL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להיפוך של השפה</a:t>
            </a:r>
            <a:r>
              <a:rPr lang="en-US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altLang="he-IL" sz="2400" b="1" baseline="-14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4 </a:t>
            </a:r>
            <a:r>
              <a:rPr lang="he-IL" altLang="he-IL" sz="2400" b="1" baseline="-14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, </a:t>
            </a:r>
          </a:p>
          <a:p>
            <a:pPr algn="r" rtl="1"/>
            <a:r>
              <a:rPr lang="he-IL" altLang="he-IL" sz="2400" b="1" baseline="-14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			</a:t>
            </a:r>
            <a:r>
              <a:rPr lang="he-IL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מבחינת מספר המופעים של </a:t>
            </a:r>
            <a:r>
              <a:rPr lang="he-IL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0</a:t>
            </a:r>
            <a:r>
              <a:rPr lang="he-IL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altLang="he-IL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2F0F7BE-69EB-459E-AFD8-C39F1DBAB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08" y="3239362"/>
            <a:ext cx="4533212" cy="4685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4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CD3A28FE-0071-434D-A91A-DCD35FA6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07951"/>
            <a:ext cx="8229600" cy="8794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14 – תשובה 6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6E1BA3-92D2-47B7-A91C-44B1EF4A9125}"/>
              </a:ext>
            </a:extLst>
          </p:cNvPr>
          <p:cNvSpPr txBox="1"/>
          <p:nvPr/>
        </p:nvSpPr>
        <p:spPr>
          <a:xfrm>
            <a:off x="564238" y="896982"/>
            <a:ext cx="11063523" cy="212551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,L</a:t>
            </a:r>
            <a:r>
              <a:rPr lang="en-US" sz="2400" baseline="-20000" dirty="0"/>
              <a:t>3</a:t>
            </a:r>
            <a:r>
              <a:rPr lang="en-US" sz="2400" dirty="0"/>
              <a:t> ,L</a:t>
            </a:r>
            <a:r>
              <a:rPr lang="en-US" sz="2400" baseline="-20000" dirty="0"/>
              <a:t>2</a:t>
            </a:r>
            <a:r>
              <a:rPr lang="en-US" sz="2400" dirty="0"/>
              <a:t> ,L</a:t>
            </a:r>
            <a:r>
              <a:rPr lang="en-US" sz="2400" baseline="-20000" dirty="0"/>
              <a:t>1</a:t>
            </a:r>
            <a:r>
              <a:rPr lang="he-IL" sz="2400" dirty="0"/>
              <a:t> 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0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1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מכילה את הרצף 010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u="sng" dirty="0"/>
              <a:t>אינה</a:t>
            </a:r>
            <a:r>
              <a:rPr lang="he-IL" sz="2400" dirty="0"/>
              <a:t> מכילה את הרצף 00 </a:t>
            </a:r>
            <a:r>
              <a:rPr lang="en-US" sz="2400" dirty="0"/>
              <a:t> - w 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 w</a:t>
            </a:r>
            <a:r>
              <a:rPr lang="he-IL" sz="2400" dirty="0"/>
              <a:t> שונה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1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4</a:t>
            </a:r>
            <a:r>
              <a:rPr lang="en-US" sz="2400" dirty="0"/>
              <a:t> = { w</a:t>
            </a:r>
            <a:r>
              <a:rPr lang="en-US" sz="1400" dirty="0"/>
              <a:t> </a:t>
            </a:r>
            <a:r>
              <a:rPr lang="en-US" sz="2400" dirty="0"/>
              <a:t>| </a:t>
            </a:r>
            <a:r>
              <a:rPr lang="he-IL" sz="2400" dirty="0"/>
              <a:t> הוא אי-זוגי </a:t>
            </a:r>
            <a:r>
              <a:rPr lang="en-US" sz="2400" dirty="0"/>
              <a:t>w</a:t>
            </a:r>
            <a:r>
              <a:rPr lang="he-IL" sz="2400" dirty="0"/>
              <a:t> מספר ה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he-IL" sz="2400" dirty="0"/>
              <a:t>0</a:t>
            </a:r>
            <a:r>
              <a:rPr lang="he-IL" sz="2400" baseline="30000" dirty="0"/>
              <a:t>-</a:t>
            </a:r>
            <a:r>
              <a:rPr lang="he-IL" sz="2400" dirty="0"/>
              <a:t>ים ב</a:t>
            </a:r>
            <a:r>
              <a:rPr lang="he-IL" sz="2400" baseline="30000" dirty="0"/>
              <a:t>-</a:t>
            </a:r>
            <a:r>
              <a:rPr lang="he-IL" sz="1000" dirty="0"/>
              <a:t> </a:t>
            </a:r>
            <a:r>
              <a:rPr lang="en-US" sz="2400" dirty="0"/>
              <a:t>}</a:t>
            </a:r>
          </a:p>
          <a:p>
            <a:pPr algn="l" rtl="0">
              <a:spcAft>
                <a:spcPts val="600"/>
              </a:spcAft>
            </a:pPr>
            <a:endParaRPr lang="en-US" sz="2400" dirty="0"/>
          </a:p>
          <a:p>
            <a:pPr algn="l" rtl="0">
              <a:spcAft>
                <a:spcPts val="600"/>
              </a:spcAft>
            </a:pPr>
            <a:endParaRPr lang="he-IL" sz="24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AF874BD-7234-49D6-90DA-86974210CE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0" y="2952601"/>
            <a:ext cx="4533211" cy="4685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800365AA-6505-4CA0-A775-1FF17376C563}"/>
              </a:ext>
            </a:extLst>
          </p:cNvPr>
          <p:cNvSpPr/>
          <p:nvPr/>
        </p:nvSpPr>
        <p:spPr>
          <a:xfrm>
            <a:off x="159657" y="3448331"/>
            <a:ext cx="909615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	טענה אינה נכונה.</a:t>
            </a:r>
          </a:p>
          <a:p>
            <a:pPr algn="l" rtl="0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3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∩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4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= { w |  </a:t>
            </a:r>
            <a:r>
              <a:rPr lang="he-IL" sz="20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כך ש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המופעים</a:t>
            </a:r>
            <a:r>
              <a:rPr lang="he-IL" sz="20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{</a:t>
            </a:r>
            <a:r>
              <a:rPr lang="en-US" altLang="he-IL" sz="8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0</a:t>
            </a:r>
            <a:r>
              <a:rPr lang="en-US" altLang="he-IL" sz="8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,</a:t>
            </a:r>
            <a:r>
              <a:rPr lang="en-US" altLang="he-IL" sz="8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1</a:t>
            </a:r>
            <a:r>
              <a:rPr lang="en-US" altLang="he-IL" sz="8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}</a:t>
            </a:r>
            <a:r>
              <a:rPr lang="en-US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 מילה מעל הא"ב </a:t>
            </a:r>
            <a:r>
              <a:rPr lang="en-US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w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}</a:t>
            </a:r>
          </a:p>
          <a:p>
            <a:pPr>
              <a:defRPr/>
            </a:pP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      של 1 שונה ממספר של 0 וגם מספר ה- 0</a:t>
            </a:r>
            <a:r>
              <a:rPr lang="he-IL" sz="2000" b="1" baseline="30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ים  הוא אי</a:t>
            </a:r>
            <a:r>
              <a:rPr lang="he-IL" sz="2000" b="1" baseline="30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זוגי 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>
              <a:defRPr/>
            </a:pPr>
            <a:endParaRPr lang="en-US" sz="400" b="1" dirty="0">
              <a:solidFill>
                <a:srgbClr val="00B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3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∩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4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= { w | 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#</a:t>
            </a:r>
            <a:r>
              <a:rPr lang="en-US" altLang="he-IL" sz="2800" b="1" baseline="-25000" dirty="0">
                <a:solidFill>
                  <a:srgbClr val="00B050"/>
                </a:solidFill>
                <a:latin typeface="Constantia" panose="02030602050306030303" pitchFamily="18" charset="0"/>
              </a:rPr>
              <a:t>0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(w) ≠ #</a:t>
            </a:r>
            <a:r>
              <a:rPr lang="en-US" altLang="he-IL" sz="2800" b="1" baseline="-25000" dirty="0">
                <a:solidFill>
                  <a:srgbClr val="00B050"/>
                </a:solidFill>
                <a:latin typeface="Constantia" panose="02030602050306030303" pitchFamily="18" charset="0"/>
              </a:rPr>
              <a:t>1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(w) , #</a:t>
            </a:r>
            <a:r>
              <a:rPr lang="en-US" altLang="he-IL" sz="2800" b="1" baseline="-25000" dirty="0">
                <a:solidFill>
                  <a:srgbClr val="00B050"/>
                </a:solidFill>
                <a:latin typeface="Constantia" panose="02030602050306030303" pitchFamily="18" charset="0"/>
              </a:rPr>
              <a:t>0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(w) % 2 = 1 , </a:t>
            </a:r>
            <a:r>
              <a:rPr lang="en-US" altLang="he-IL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∑ = {</a:t>
            </a:r>
            <a:r>
              <a:rPr lang="en-US" altLang="he-IL" sz="10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altLang="he-IL" sz="2200" b="1" dirty="0">
                <a:solidFill>
                  <a:srgbClr val="00B050"/>
                </a:solidFill>
                <a:latin typeface="Constantia" panose="02030602050306030303" pitchFamily="18" charset="0"/>
              </a:rPr>
              <a:t>0</a:t>
            </a:r>
            <a:r>
              <a:rPr lang="en-US" altLang="he-IL" sz="10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altLang="he-IL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,</a:t>
            </a:r>
            <a:r>
              <a:rPr lang="en-US" altLang="he-IL" sz="10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altLang="he-IL" sz="2200" b="1" dirty="0">
                <a:solidFill>
                  <a:srgbClr val="00B050"/>
                </a:solidFill>
                <a:latin typeface="Constantia" panose="02030602050306030303" pitchFamily="18" charset="0"/>
              </a:rPr>
              <a:t>1</a:t>
            </a:r>
            <a:r>
              <a:rPr lang="en-US" altLang="he-IL" sz="12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altLang="he-IL" sz="2000" b="1" dirty="0">
                <a:solidFill>
                  <a:srgbClr val="00B050"/>
                </a:solidFill>
                <a:latin typeface="Constantia" panose="02030602050306030303" pitchFamily="18" charset="0"/>
              </a:rPr>
              <a:t>}</a:t>
            </a:r>
            <a:r>
              <a:rPr lang="en-US" altLang="he-IL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}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או</a:t>
            </a:r>
            <a:endParaRPr lang="en-US" sz="800" b="1" dirty="0">
              <a:solidFill>
                <a:srgbClr val="00B05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defRPr/>
            </a:pPr>
            <a:endParaRPr lang="he-IL" sz="800" b="1" dirty="0">
              <a:solidFill>
                <a:srgbClr val="007A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defRPr/>
            </a:pPr>
            <a:r>
              <a:rPr lang="he-IL" sz="2400" b="1" dirty="0">
                <a:solidFill>
                  <a:srgbClr val="007A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	 </a:t>
            </a:r>
            <a:r>
              <a:rPr lang="he-IL" sz="2400" b="1" dirty="0">
                <a:solidFill>
                  <a:srgbClr val="00B050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לדוגמה:  אם 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w = 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0010	</a:t>
            </a:r>
            <a:r>
              <a:rPr lang="he-IL" sz="2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4    </a:t>
            </a:r>
            <a:r>
              <a:rPr lang="he-IL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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w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he-IL" sz="20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 מספר ה</a:t>
            </a:r>
            <a:r>
              <a:rPr lang="he-IL" sz="2000" b="1" baseline="30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0</a:t>
            </a:r>
            <a:r>
              <a:rPr lang="he-IL" sz="2000" b="1" baseline="30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ים  הוא אי</a:t>
            </a:r>
            <a:r>
              <a:rPr lang="he-IL" sz="2000" b="1" baseline="30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זוגי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342900" indent="-342900" algn="r" rtl="1">
              <a:buFont typeface="Symbol" panose="05050102010706020507" pitchFamily="18" charset="2"/>
              <a:buChar char=" "/>
              <a:defRPr/>
            </a:pPr>
            <a:r>
              <a:rPr lang="he-IL" sz="2400" b="1" dirty="0">
                <a:solidFill>
                  <a:srgbClr val="00B050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 		  </a:t>
            </a:r>
            <a:r>
              <a:rPr lang="en-US" sz="1050" b="1" dirty="0">
                <a:solidFill>
                  <a:srgbClr val="00B050"/>
                </a:solidFill>
                <a:latin typeface="Symbol" panose="05050102010706020507" pitchFamily="18" charset="2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3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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w</a:t>
            </a:r>
            <a:r>
              <a:rPr lang="en-US" sz="1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he-IL" sz="20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המופעים של 1 שונה ממספר המופעים של 0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1000" b="1" dirty="0">
              <a:solidFill>
                <a:srgbClr val="00B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		L</a:t>
            </a:r>
            <a:r>
              <a:rPr lang="en-US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2   </a:t>
            </a:r>
            <a:r>
              <a:rPr lang="he-IL" sz="24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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w</a:t>
            </a: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he-IL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 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he-IL" sz="2000" b="1" baseline="-14000" dirty="0">
                <a:solidFill>
                  <a:srgbClr val="00B05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 מכילה את הרצף 00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r" rtl="1">
              <a:spcBef>
                <a:spcPts val="600"/>
              </a:spcBef>
              <a:defRPr/>
            </a:pPr>
            <a:r>
              <a:rPr lang="he-IL" sz="2400" b="1" dirty="0">
                <a:solidFill>
                  <a:srgbClr val="78FE6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sz="2400" b="1" dirty="0">
                <a:solidFill>
                  <a:srgbClr val="6CF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לכן השפה</a:t>
            </a:r>
            <a:r>
              <a:rPr lang="en-US" sz="2400" b="1" dirty="0">
                <a:solidFill>
                  <a:srgbClr val="6CF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>
                <a:solidFill>
                  <a:srgbClr val="6CF0FF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6CF0FF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2 </a:t>
            </a:r>
            <a:r>
              <a:rPr lang="he-IL" sz="2400" b="1" u="sng" dirty="0">
                <a:solidFill>
                  <a:srgbClr val="6CF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he-IL" sz="2400" b="1" dirty="0">
                <a:solidFill>
                  <a:srgbClr val="6CF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יכולה להיות החיתוך בין השפות </a:t>
            </a:r>
            <a:r>
              <a:rPr lang="en-US" sz="2400" b="1" dirty="0">
                <a:solidFill>
                  <a:srgbClr val="6CF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L3 </a:t>
            </a:r>
            <a:r>
              <a:rPr lang="he-IL" sz="2400" b="1" dirty="0">
                <a:solidFill>
                  <a:srgbClr val="6CF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6CF0FF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ו</a:t>
            </a:r>
            <a:r>
              <a:rPr lang="he-IL" sz="2400" b="1" baseline="30000" dirty="0">
                <a:solidFill>
                  <a:srgbClr val="6CF0FF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- </a:t>
            </a:r>
            <a:r>
              <a:rPr lang="en-US" sz="2400" b="1" dirty="0">
                <a:solidFill>
                  <a:srgbClr val="6CF0FF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="1" baseline="-14000" dirty="0">
                <a:solidFill>
                  <a:srgbClr val="6CF0FF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4</a:t>
            </a:r>
            <a:r>
              <a:rPr lang="he-IL" sz="2400" b="1" dirty="0">
                <a:solidFill>
                  <a:srgbClr val="6CF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400" b="1" dirty="0">
              <a:solidFill>
                <a:srgbClr val="6CF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+mj-lt"/>
              </a:rPr>
              <a:t>מודלים חישוביים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97588" y="1187359"/>
            <a:ext cx="9802368" cy="431447"/>
          </a:xfrm>
        </p:spPr>
        <p:txBody>
          <a:bodyPr/>
          <a:lstStyle/>
          <a:p>
            <a:r>
              <a:rPr lang="he-IL" altLang="he-IL" sz="4000" b="1" dirty="0"/>
              <a:t>ביבליוגרפיה: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850" y="1930717"/>
            <a:ext cx="11476107" cy="3105977"/>
          </a:xfrm>
        </p:spPr>
        <p:txBody>
          <a:bodyPr>
            <a:normAutofit/>
          </a:bodyPr>
          <a:lstStyle/>
          <a:p>
            <a:r>
              <a:rPr lang="he-IL" sz="2800" dirty="0"/>
              <a:t>ארמוני, מ'. (1998). </a:t>
            </a:r>
            <a:r>
              <a:rPr lang="he-IL" sz="2800" i="1" dirty="0"/>
              <a:t>מודלים חישוביים</a:t>
            </a:r>
            <a:r>
              <a:rPr lang="he-IL" sz="2800" dirty="0"/>
              <a:t>. תל-אביב : האוניברסיטה הפתוחה.</a:t>
            </a:r>
          </a:p>
          <a:p>
            <a:pPr marL="96848" indent="0">
              <a:buNone/>
            </a:pPr>
            <a:endParaRPr lang="he-IL" sz="1000" dirty="0"/>
          </a:p>
          <a:p>
            <a:pPr>
              <a:spcAft>
                <a:spcPts val="1200"/>
              </a:spcAft>
              <a:defRPr/>
            </a:pPr>
            <a:r>
              <a:rPr lang="he-IL" sz="2800" dirty="0"/>
              <a:t>זקס, ש', </a:t>
            </a:r>
            <a:r>
              <a:rPr lang="he-IL" sz="2800" dirty="0" err="1"/>
              <a:t>פרנסיז</a:t>
            </a:r>
            <a:r>
              <a:rPr lang="he-IL" sz="2800" dirty="0"/>
              <a:t> נ'. (2000)</a:t>
            </a:r>
            <a:r>
              <a:rPr lang="he-IL" sz="2800" i="1" dirty="0"/>
              <a:t>  אוטומטים ושפות פורמאליות</a:t>
            </a:r>
            <a:r>
              <a:rPr lang="he-IL" sz="2800" dirty="0"/>
              <a:t>. כרכים א'-ב'. תל אביב: האוניברסיטה הפתוחה, 2001. </a:t>
            </a:r>
          </a:p>
          <a:p>
            <a:pPr>
              <a:spcAft>
                <a:spcPts val="1200"/>
              </a:spcAft>
              <a:defRPr/>
            </a:pPr>
            <a:r>
              <a:rPr lang="he-IL" sz="2800" dirty="0"/>
              <a:t>בחינות הבגרות – מדעי  המחשב – משרד החינוך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0B8282A-152E-4F3D-A4D0-6BC36E5D2199}"/>
              </a:ext>
            </a:extLst>
          </p:cNvPr>
          <p:cNvSpPr/>
          <p:nvPr/>
        </p:nvSpPr>
        <p:spPr>
          <a:xfrm>
            <a:off x="1844558" y="4927282"/>
            <a:ext cx="3451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</a:t>
            </a:r>
            <a:endParaRPr lang="he-I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7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דרישות קדם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מציין מיקום טקסט 2"/>
          <p:cNvSpPr txBox="1">
            <a:spLocks/>
          </p:cNvSpPr>
          <p:nvPr/>
        </p:nvSpPr>
        <p:spPr>
          <a:xfrm>
            <a:off x="609790" y="1343937"/>
            <a:ext cx="9996297" cy="3416323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אוטומט סופי דטרמיניסטי </a:t>
            </a:r>
            <a:r>
              <a:rPr lang="he-IL" dirty="0" err="1"/>
              <a:t>ושקוליו</a:t>
            </a:r>
            <a:r>
              <a:rPr lang="he-IL" dirty="0"/>
              <a:t>.</a:t>
            </a:r>
          </a:p>
          <a:p>
            <a:r>
              <a:rPr lang="he-IL" dirty="0"/>
              <a:t>תורת הקבוצות.</a:t>
            </a:r>
          </a:p>
          <a:p>
            <a:r>
              <a:rPr lang="he-IL" dirty="0"/>
              <a:t>מושגים: שפה, מילה וא"ב.</a:t>
            </a:r>
          </a:p>
          <a:p>
            <a:r>
              <a:rPr lang="he-IL" dirty="0"/>
              <a:t>יחסים בין קבוצות.</a:t>
            </a:r>
          </a:p>
          <a:p>
            <a:r>
              <a:rPr lang="he-IL" dirty="0"/>
              <a:t>פעולות על מילים ושפות.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A381013-2569-421C-BD80-2F1ACD2B8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45773"/>
            <a:ext cx="2030303" cy="12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370115" y="1438835"/>
            <a:ext cx="9421586" cy="1799486"/>
          </a:xfrm>
        </p:spPr>
        <p:txBody>
          <a:bodyPr>
            <a:normAutofit fontScale="77500" lnSpcReduction="20000"/>
          </a:bodyPr>
          <a:lstStyle/>
          <a:p>
            <a:r>
              <a:rPr lang="he-IL" sz="3200" dirty="0"/>
              <a:t>בחינת בגרות 2006 - שאלה 15</a:t>
            </a:r>
            <a:r>
              <a:rPr lang="he-IL" sz="3200" dirty="0">
                <a:cs typeface="Varela Round" panose="00000500000000000000"/>
              </a:rPr>
              <a:t>.</a:t>
            </a:r>
          </a:p>
          <a:p>
            <a:r>
              <a:rPr lang="he-IL" sz="3200" dirty="0"/>
              <a:t>בחינת בגרות 2002 - שאלה 15</a:t>
            </a:r>
            <a:r>
              <a:rPr lang="he-IL" sz="3200" dirty="0">
                <a:cs typeface="Varela Round" panose="00000500000000000000"/>
              </a:rPr>
              <a:t>.</a:t>
            </a:r>
          </a:p>
          <a:p>
            <a:r>
              <a:rPr lang="he-IL" sz="3200" dirty="0"/>
              <a:t>בחינת בגרות 2016 - שאלה 14.</a:t>
            </a:r>
            <a:endParaRPr lang="he-IL" sz="3200" dirty="0">
              <a:cs typeface="Varela Round" panose="0000050000000000000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8F81CC1-CD5D-4829-9F44-1B84B5C66826}"/>
              </a:ext>
            </a:extLst>
          </p:cNvPr>
          <p:cNvSpPr/>
          <p:nvPr/>
        </p:nvSpPr>
        <p:spPr>
          <a:xfrm>
            <a:off x="0" y="4991100"/>
            <a:ext cx="53257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שפה היא סוג של קבוצה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95950" y="1919888"/>
            <a:ext cx="11953200" cy="1260000"/>
          </a:xfrm>
        </p:spPr>
        <p:txBody>
          <a:bodyPr/>
          <a:lstStyle/>
          <a:p>
            <a:r>
              <a:rPr lang="he-IL" dirty="0"/>
              <a:t>בחינת בגרות 2006 - שאלה 15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4FB2771-C39A-4AF9-BA07-F6C235423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קיץ תשס"ו - 899205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AE743B8-B298-4DCC-A37A-F4429736E17B}"/>
              </a:ext>
            </a:extLst>
          </p:cNvPr>
          <p:cNvSpPr txBox="1"/>
          <p:nvPr/>
        </p:nvSpPr>
        <p:spPr>
          <a:xfrm>
            <a:off x="5433105" y="2875403"/>
            <a:ext cx="6654546" cy="122587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defTabSz="432000"/>
            <a:r>
              <a:rPr lang="he-IL" sz="2400" dirty="0"/>
              <a:t>א.	בעבור כל אחת מהשפות שבתת</a:t>
            </a:r>
            <a:r>
              <a:rPr lang="he-IL" sz="2400" baseline="30000" dirty="0"/>
              <a:t>-</a:t>
            </a:r>
            <a:r>
              <a:rPr lang="he-IL" sz="2400" dirty="0"/>
              <a:t>סעיפים </a:t>
            </a:r>
            <a:r>
              <a:rPr lang="en-US" sz="2400" dirty="0"/>
              <a:t>ii-</a:t>
            </a:r>
            <a:r>
              <a:rPr lang="en-US" sz="2400" dirty="0" err="1"/>
              <a:t>i</a:t>
            </a:r>
            <a:r>
              <a:rPr lang="he-IL" sz="2400" dirty="0"/>
              <a:t>: </a:t>
            </a:r>
          </a:p>
          <a:p>
            <a:pPr defTabSz="432000"/>
            <a:r>
              <a:rPr lang="en-US" sz="2400" dirty="0"/>
              <a:t>	i	  L</a:t>
            </a:r>
            <a:r>
              <a:rPr lang="en-US" sz="2400" baseline="-20000" dirty="0"/>
              <a:t>1</a:t>
            </a:r>
            <a:r>
              <a:rPr lang="en-US" sz="2400" dirty="0"/>
              <a:t>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endParaRPr lang="he-IL" sz="2400" baseline="-20000" dirty="0"/>
          </a:p>
          <a:p>
            <a:pPr defTabSz="432000"/>
            <a:r>
              <a:rPr lang="en-US" sz="2400" dirty="0"/>
              <a:t>	ii	  L</a:t>
            </a:r>
            <a:r>
              <a:rPr lang="en-US" sz="2400" baseline="-20000" dirty="0"/>
              <a:t>2</a:t>
            </a:r>
            <a:r>
              <a:rPr lang="en-US" sz="2400" dirty="0"/>
              <a:t>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endParaRPr lang="he-IL" sz="2400" baseline="-20000" dirty="0"/>
          </a:p>
          <a:p>
            <a:pPr defTabSz="432000"/>
            <a:endParaRPr lang="he-IL" sz="2400" dirty="0"/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15 סעיף א'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E6275A0-10AF-4BFE-B816-F2B6905683CB}"/>
              </a:ext>
            </a:extLst>
          </p:cNvPr>
          <p:cNvSpPr txBox="1"/>
          <p:nvPr/>
        </p:nvSpPr>
        <p:spPr>
          <a:xfrm>
            <a:off x="6239555" y="1157528"/>
            <a:ext cx="5848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he-IL" sz="2400" dirty="0"/>
              <a:t> –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he-IL" sz="2400" dirty="0"/>
              <a:t>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7963582-F3A5-43D3-97BB-A3FF66E3FDF4}"/>
              </a:ext>
            </a:extLst>
          </p:cNvPr>
          <p:cNvSpPr/>
          <p:nvPr/>
        </p:nvSpPr>
        <p:spPr>
          <a:xfrm>
            <a:off x="528179" y="1506372"/>
            <a:ext cx="7838581" cy="15081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 </a:t>
            </a:r>
            <a:r>
              <a:rPr lang="en-US" sz="2400" dirty="0"/>
              <a:t>= { c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k</a:t>
            </a:r>
            <a:r>
              <a:rPr lang="en-US" sz="1000" baseline="30000" dirty="0"/>
              <a:t> </a:t>
            </a:r>
            <a:r>
              <a:rPr lang="en-US" sz="2400" dirty="0" err="1"/>
              <a:t>a</a:t>
            </a:r>
            <a:r>
              <a:rPr lang="en-US" sz="3600" baseline="30000" dirty="0" err="1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2400" dirty="0"/>
              <a:t> , k ≥ 0 }</a:t>
            </a:r>
          </a:p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R(w)  | 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היא מילה מעל א"ב </a:t>
            </a:r>
            <a:r>
              <a:rPr lang="en-US" sz="2400" dirty="0"/>
              <a:t> - w }</a:t>
            </a:r>
          </a:p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 </a:t>
            </a:r>
            <a:r>
              <a:rPr lang="en-US" sz="2400" dirty="0"/>
              <a:t>= { a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2400" dirty="0"/>
              <a:t>c</a:t>
            </a:r>
            <a:r>
              <a:rPr lang="en-US" sz="3600" baseline="30000" dirty="0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2400" dirty="0"/>
              <a:t> , k ≥ 0 }</a:t>
            </a:r>
          </a:p>
        </p:txBody>
      </p:sp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2596A548-0310-423F-8130-80C3CAAA3F94}"/>
              </a:ext>
            </a:extLst>
          </p:cNvPr>
          <p:cNvSpPr txBox="1">
            <a:spLocks/>
          </p:cNvSpPr>
          <p:nvPr/>
        </p:nvSpPr>
        <p:spPr>
          <a:xfrm>
            <a:off x="-347171" y="3822223"/>
            <a:ext cx="9589280" cy="1876073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32000">
              <a:buNone/>
            </a:pPr>
            <a:r>
              <a:rPr lang="he-IL" sz="2400" dirty="0"/>
              <a:t>רשום/י מילה לא ריקה השייכת לשפה, שהאורך שלה הוא הקצר ביותר.</a:t>
            </a:r>
          </a:p>
          <a:p>
            <a:pPr marL="0" indent="0" defTabSz="432000">
              <a:buNone/>
            </a:pPr>
            <a:r>
              <a:rPr lang="he-IL" sz="2400" dirty="0"/>
              <a:t>הסבר/י מדוע המילה שרשמת שייכת לשפה, ומדוע היא המילה הלא</a:t>
            </a:r>
          </a:p>
          <a:p>
            <a:pPr marL="0" indent="0" defTabSz="432000">
              <a:buNone/>
            </a:pPr>
            <a:r>
              <a:rPr lang="he-IL" sz="2400" dirty="0"/>
              <a:t>			 ריקה הקצרה ביותר בשפה</a:t>
            </a:r>
          </a:p>
        </p:txBody>
      </p:sp>
    </p:spTree>
    <p:extLst>
      <p:ext uri="{BB962C8B-B14F-4D97-AF65-F5344CB8AC3E}">
        <p14:creationId xmlns:p14="http://schemas.microsoft.com/office/powerpoint/2010/main" val="359825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AE743B8-B298-4DCC-A37A-F4429736E17B}"/>
              </a:ext>
            </a:extLst>
          </p:cNvPr>
          <p:cNvSpPr txBox="1"/>
          <p:nvPr/>
        </p:nvSpPr>
        <p:spPr>
          <a:xfrm>
            <a:off x="175911" y="3096870"/>
            <a:ext cx="7719860" cy="517834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 defTabSz="432000" rtl="0">
              <a:spcAft>
                <a:spcPts val="600"/>
              </a:spcAft>
            </a:pPr>
            <a:r>
              <a:rPr lang="en-US" sz="2400" dirty="0"/>
              <a:t>(</a:t>
            </a:r>
            <a:r>
              <a:rPr lang="en-US" sz="800" dirty="0"/>
              <a:t> </a:t>
            </a:r>
            <a:r>
              <a:rPr lang="en-US" sz="2400" dirty="0" err="1"/>
              <a:t>i</a:t>
            </a:r>
            <a:r>
              <a:rPr lang="en-US" sz="800" dirty="0"/>
              <a:t> </a:t>
            </a:r>
            <a:r>
              <a:rPr lang="en-US" sz="2400" dirty="0"/>
              <a:t>) L</a:t>
            </a:r>
            <a:r>
              <a:rPr lang="en-US" sz="2400" baseline="-20000" dirty="0"/>
              <a:t>1</a:t>
            </a:r>
            <a:r>
              <a:rPr lang="en-US" sz="2400" dirty="0"/>
              <a:t>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 </a:t>
            </a:r>
            <a:r>
              <a:rPr lang="en-US" sz="2400" dirty="0"/>
              <a:t>L</a:t>
            </a:r>
            <a:r>
              <a:rPr lang="en-US" sz="2400" baseline="-20000" dirty="0"/>
              <a:t>3 </a:t>
            </a:r>
            <a:r>
              <a:rPr lang="en-US" sz="2400" dirty="0"/>
              <a:t>= { c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k</a:t>
            </a:r>
            <a:r>
              <a:rPr lang="en-US" sz="1000" baseline="30000" dirty="0"/>
              <a:t> </a:t>
            </a:r>
            <a:r>
              <a:rPr lang="en-US" sz="2400" dirty="0" err="1"/>
              <a:t>a</a:t>
            </a:r>
            <a:r>
              <a:rPr lang="en-US" sz="3600" baseline="30000" dirty="0" err="1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1000" dirty="0"/>
              <a:t> </a:t>
            </a:r>
            <a:r>
              <a:rPr lang="en-US" sz="2400" dirty="0"/>
              <a:t>,</a:t>
            </a:r>
            <a:r>
              <a:rPr lang="en-US" sz="1000" dirty="0"/>
              <a:t> </a:t>
            </a:r>
            <a:r>
              <a:rPr lang="en-US" sz="2400" dirty="0"/>
              <a:t>k ≥ 0 } </a:t>
            </a: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</a:t>
            </a:r>
            <a:r>
              <a:rPr lang="en-US" sz="2400" dirty="0"/>
              <a:t> { a</a:t>
            </a:r>
            <a:r>
              <a:rPr lang="en-US" sz="1000" dirty="0"/>
              <a:t> </a:t>
            </a:r>
            <a:r>
              <a:rPr lang="en-US" sz="3600" baseline="30000" dirty="0"/>
              <a:t>j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1000" dirty="0"/>
              <a:t> </a:t>
            </a:r>
            <a:r>
              <a:rPr lang="en-US" sz="3600" baseline="30000" dirty="0"/>
              <a:t>j</a:t>
            </a:r>
            <a:r>
              <a:rPr lang="en-US" sz="1000" baseline="30000" dirty="0"/>
              <a:t> </a:t>
            </a:r>
            <a:r>
              <a:rPr lang="en-US" sz="2400" dirty="0" err="1"/>
              <a:t>c</a:t>
            </a:r>
            <a:r>
              <a:rPr lang="en-US" sz="3600" baseline="30000" dirty="0" err="1"/>
              <a:t>f</a:t>
            </a:r>
            <a:r>
              <a:rPr lang="en-US" sz="2400" dirty="0"/>
              <a:t> | j</a:t>
            </a:r>
            <a:r>
              <a:rPr lang="en-US" sz="1000" dirty="0"/>
              <a:t> </a:t>
            </a:r>
            <a:r>
              <a:rPr lang="en-US" sz="2400" dirty="0"/>
              <a:t>,</a:t>
            </a:r>
            <a:r>
              <a:rPr lang="en-US" sz="1000" dirty="0"/>
              <a:t> </a:t>
            </a:r>
            <a:r>
              <a:rPr lang="en-US" sz="2400" dirty="0"/>
              <a:t>f ≥ 0 } =</a:t>
            </a:r>
          </a:p>
          <a:p>
            <a:pPr defTabSz="432000"/>
            <a:endParaRPr lang="he-IL" sz="2400" dirty="0"/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15 סעיף א' והתשובה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E6275A0-10AF-4BFE-B816-F2B6905683CB}"/>
              </a:ext>
            </a:extLst>
          </p:cNvPr>
          <p:cNvSpPr txBox="1"/>
          <p:nvPr/>
        </p:nvSpPr>
        <p:spPr>
          <a:xfrm>
            <a:off x="6239555" y="1087858"/>
            <a:ext cx="5848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he-IL" sz="2400" dirty="0"/>
              <a:t> –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he-IL" sz="2400" dirty="0"/>
              <a:t>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7963582-F3A5-43D3-97BB-A3FF66E3FDF4}"/>
              </a:ext>
            </a:extLst>
          </p:cNvPr>
          <p:cNvSpPr/>
          <p:nvPr/>
        </p:nvSpPr>
        <p:spPr>
          <a:xfrm>
            <a:off x="383037" y="1388360"/>
            <a:ext cx="7838581" cy="15081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 </a:t>
            </a:r>
            <a:r>
              <a:rPr lang="en-US" sz="2400" dirty="0"/>
              <a:t>= { c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k</a:t>
            </a:r>
            <a:r>
              <a:rPr lang="en-US" sz="1000" baseline="30000" dirty="0"/>
              <a:t> </a:t>
            </a:r>
            <a:r>
              <a:rPr lang="en-US" sz="2400" dirty="0" err="1"/>
              <a:t>a</a:t>
            </a:r>
            <a:r>
              <a:rPr lang="en-US" sz="3600" baseline="30000" dirty="0" err="1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2400" dirty="0"/>
              <a:t> , k ≥ 0 }</a:t>
            </a:r>
          </a:p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R(w)  | 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היא מילה מעל א"ב </a:t>
            </a:r>
            <a:r>
              <a:rPr lang="en-US" sz="2400" dirty="0"/>
              <a:t> - w }</a:t>
            </a:r>
          </a:p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 </a:t>
            </a:r>
            <a:r>
              <a:rPr lang="en-US" sz="2400" dirty="0"/>
              <a:t>= { a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2400" dirty="0"/>
              <a:t>c</a:t>
            </a:r>
            <a:r>
              <a:rPr lang="en-US" sz="3600" baseline="30000" dirty="0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2400" dirty="0"/>
              <a:t> , k ≥ 0 }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B4CF7DB-ACED-4BF4-B263-162C5D2F1F03}"/>
              </a:ext>
            </a:extLst>
          </p:cNvPr>
          <p:cNvSpPr/>
          <p:nvPr/>
        </p:nvSpPr>
        <p:spPr>
          <a:xfrm>
            <a:off x="7749463" y="3070472"/>
            <a:ext cx="3623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B050"/>
                </a:solidFill>
              </a:rPr>
              <a:t>{ </a:t>
            </a:r>
            <a:r>
              <a:rPr lang="en-US" sz="2400" b="1" dirty="0" err="1">
                <a:solidFill>
                  <a:srgbClr val="00B050"/>
                </a:solidFill>
              </a:rPr>
              <a:t>c</a:t>
            </a:r>
            <a:r>
              <a:rPr lang="en-US" sz="3200" b="1" baseline="30000" dirty="0" err="1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00B050"/>
                </a:solidFill>
              </a:rPr>
              <a:t> | n ≥ 0 } </a:t>
            </a:r>
            <a:r>
              <a:rPr lang="he-IL" sz="2400" b="1" dirty="0">
                <a:solidFill>
                  <a:srgbClr val="00B050"/>
                </a:solidFill>
              </a:rPr>
              <a:t>החיתוך הוא: 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endParaRPr lang="he-IL" sz="2400" b="1" dirty="0">
              <a:solidFill>
                <a:srgbClr val="00B050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870A08F-1542-4C7A-888D-7427A28E211C}"/>
              </a:ext>
            </a:extLst>
          </p:cNvPr>
          <p:cNvSpPr/>
          <p:nvPr/>
        </p:nvSpPr>
        <p:spPr>
          <a:xfrm>
            <a:off x="10826496" y="2855922"/>
            <a:ext cx="1028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/>
            <a:r>
              <a:rPr lang="he-IL" sz="3200" dirty="0"/>
              <a:t>א.	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DFE8218-5D9C-48B9-9794-9B80EDF91BB8}"/>
              </a:ext>
            </a:extLst>
          </p:cNvPr>
          <p:cNvSpPr txBox="1"/>
          <p:nvPr/>
        </p:nvSpPr>
        <p:spPr>
          <a:xfrm>
            <a:off x="154437" y="4392071"/>
            <a:ext cx="8212323" cy="830997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 defTabSz="432000" rtl="0">
              <a:spcAft>
                <a:spcPts val="600"/>
              </a:spcAft>
            </a:pPr>
            <a:r>
              <a:rPr lang="en-US" sz="2400" dirty="0"/>
              <a:t>(</a:t>
            </a:r>
            <a:r>
              <a:rPr lang="en-US" sz="800" dirty="0"/>
              <a:t> </a:t>
            </a:r>
            <a:r>
              <a:rPr lang="en-US" sz="2400" dirty="0"/>
              <a:t>ii</a:t>
            </a:r>
            <a:r>
              <a:rPr lang="en-US" sz="800" dirty="0"/>
              <a:t> </a:t>
            </a:r>
            <a:r>
              <a:rPr lang="en-US" sz="2400" dirty="0"/>
              <a:t>) L</a:t>
            </a:r>
            <a:r>
              <a:rPr lang="en-US" sz="2400" baseline="-20000" dirty="0"/>
              <a:t>2</a:t>
            </a:r>
            <a:r>
              <a:rPr lang="en-US" sz="2400" dirty="0"/>
              <a:t>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 </a:t>
            </a:r>
            <a:r>
              <a:rPr lang="en-US" sz="2400" dirty="0"/>
              <a:t>L</a:t>
            </a:r>
            <a:r>
              <a:rPr lang="en-US" sz="2400" baseline="-20000" dirty="0"/>
              <a:t>3 </a:t>
            </a:r>
            <a:r>
              <a:rPr lang="en-US" sz="2400" dirty="0"/>
              <a:t>= { 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R(w)  | 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היא מילה מעל א"ב </a:t>
            </a:r>
            <a:r>
              <a:rPr lang="en-US" sz="2400" dirty="0"/>
              <a:t> - w } </a:t>
            </a: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</a:t>
            </a:r>
          </a:p>
          <a:p>
            <a:pPr algn="l" defTabSz="432000" rtl="0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 </a:t>
            </a:r>
            <a:r>
              <a:rPr 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/>
              <a:t>{ a</a:t>
            </a:r>
            <a:r>
              <a:rPr lang="en-US" sz="1000" dirty="0"/>
              <a:t> </a:t>
            </a:r>
            <a:r>
              <a:rPr lang="en-US" sz="3600" baseline="30000" dirty="0" err="1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1000" dirty="0"/>
              <a:t> </a:t>
            </a:r>
            <a:r>
              <a:rPr lang="en-US" sz="3600" baseline="30000" dirty="0"/>
              <a:t>i</a:t>
            </a:r>
            <a:r>
              <a:rPr lang="en-US" sz="2400" dirty="0"/>
              <a:t>c</a:t>
            </a:r>
            <a:r>
              <a:rPr lang="en-US" sz="3600" baseline="30000" dirty="0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1000" dirty="0"/>
              <a:t> </a:t>
            </a:r>
            <a:r>
              <a:rPr lang="en-US" sz="2400" dirty="0"/>
              <a:t>,</a:t>
            </a:r>
            <a:r>
              <a:rPr lang="en-US" sz="1000" dirty="0"/>
              <a:t> </a:t>
            </a:r>
            <a:r>
              <a:rPr lang="en-US" sz="2400" dirty="0"/>
              <a:t>k ≥ 0 } = </a:t>
            </a:r>
          </a:p>
          <a:p>
            <a:pPr algn="l" defTabSz="432000" rtl="0"/>
            <a:endParaRPr lang="he-IL" sz="2400" baseline="-20000" dirty="0"/>
          </a:p>
          <a:p>
            <a:pPr defTabSz="432000"/>
            <a:endParaRPr lang="he-IL" sz="2400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CB7EB9D-1631-4095-8EE9-7562E5422326}"/>
              </a:ext>
            </a:extLst>
          </p:cNvPr>
          <p:cNvSpPr/>
          <p:nvPr/>
        </p:nvSpPr>
        <p:spPr>
          <a:xfrm>
            <a:off x="137811" y="3575358"/>
            <a:ext cx="11158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>
              <a:spcAft>
                <a:spcPts val="600"/>
              </a:spcAft>
            </a:pPr>
            <a:r>
              <a:rPr lang="he-IL" sz="2400" dirty="0"/>
              <a:t>החיתוך של שתי השפות </a:t>
            </a:r>
            <a:r>
              <a:rPr lang="he-IL" sz="2400" dirty="0" err="1"/>
              <a:t>ייתקיים</a:t>
            </a:r>
            <a:r>
              <a:rPr lang="he-IL" sz="2400" dirty="0"/>
              <a:t> רק כאשר לא יהיה הרצף של </a:t>
            </a:r>
            <a:r>
              <a:rPr lang="en-US" sz="2400" dirty="0"/>
              <a:t>a</a:t>
            </a:r>
            <a:r>
              <a:rPr lang="he-IL" sz="2400" dirty="0"/>
              <a:t> וגם לא הרצף של </a:t>
            </a:r>
            <a:r>
              <a:rPr lang="en-US" sz="2400" dirty="0"/>
              <a:t>b</a:t>
            </a:r>
            <a:r>
              <a:rPr lang="he-IL" sz="2400" dirty="0"/>
              <a:t>, בשתי השפות  </a:t>
            </a: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he-IL" sz="2400" dirty="0"/>
              <a:t> ו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he-IL" sz="2400" baseline="-20000" dirty="0"/>
              <a:t>. </a:t>
            </a:r>
            <a:r>
              <a:rPr lang="he-IL" sz="2400" dirty="0"/>
              <a:t>ולכן המילה השנייה הכי קצרה היא: </a:t>
            </a:r>
            <a:r>
              <a:rPr lang="en-US" sz="2400" b="1" dirty="0">
                <a:solidFill>
                  <a:srgbClr val="00B050"/>
                </a:solidFill>
              </a:rPr>
              <a:t>c</a:t>
            </a:r>
            <a:r>
              <a:rPr lang="he-IL" sz="2400" dirty="0"/>
              <a:t>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A1D0F42F-2FEA-40F8-AC9A-426AB136BBB4}"/>
              </a:ext>
            </a:extLst>
          </p:cNvPr>
          <p:cNvSpPr/>
          <p:nvPr/>
        </p:nvSpPr>
        <p:spPr>
          <a:xfrm>
            <a:off x="4848953" y="4811360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00B050"/>
                </a:solidFill>
              </a:rPr>
              <a:t>{ </a:t>
            </a:r>
            <a:r>
              <a:rPr lang="en-US" sz="2400" b="1" dirty="0" err="1">
                <a:solidFill>
                  <a:srgbClr val="00B050"/>
                </a:solidFill>
              </a:rPr>
              <a:t>c</a:t>
            </a:r>
            <a:r>
              <a:rPr lang="en-US" sz="3200" b="1" baseline="30000" dirty="0" err="1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00B050"/>
                </a:solidFill>
              </a:rPr>
              <a:t> | n ≥ 0 , </a:t>
            </a:r>
            <a:r>
              <a:rPr lang="he-IL" sz="2400" b="1" dirty="0">
                <a:solidFill>
                  <a:srgbClr val="00B050"/>
                </a:solidFill>
              </a:rPr>
              <a:t>זוגי</a:t>
            </a:r>
            <a:r>
              <a:rPr lang="en-US" sz="2400" b="1" dirty="0">
                <a:solidFill>
                  <a:srgbClr val="00B050"/>
                </a:solidFill>
              </a:rPr>
              <a:t> n }  </a:t>
            </a:r>
            <a:endParaRPr lang="he-IL" sz="2400" b="1" dirty="0">
              <a:solidFill>
                <a:srgbClr val="00B050"/>
              </a:solidFill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C582832-0E34-4FD3-A835-117556624006}"/>
              </a:ext>
            </a:extLst>
          </p:cNvPr>
          <p:cNvSpPr/>
          <p:nvPr/>
        </p:nvSpPr>
        <p:spPr>
          <a:xfrm>
            <a:off x="137811" y="5255560"/>
            <a:ext cx="8177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>
              <a:spcAft>
                <a:spcPts val="600"/>
              </a:spcAft>
            </a:pPr>
            <a:r>
              <a:rPr lang="he-IL" sz="2400" dirty="0"/>
              <a:t>אורך המילים ב</a:t>
            </a:r>
            <a:r>
              <a:rPr lang="he-IL" sz="2400" baseline="30000" dirty="0"/>
              <a:t>-</a:t>
            </a: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he-IL" sz="2400" baseline="-20000" dirty="0"/>
              <a:t> </a:t>
            </a:r>
            <a:r>
              <a:rPr lang="he-IL" sz="2400" dirty="0"/>
              <a:t>הוא זוגי  (</a:t>
            </a:r>
            <a:r>
              <a:rPr lang="en-US" sz="2400" dirty="0"/>
              <a:t>|</a:t>
            </a:r>
            <a:r>
              <a:rPr lang="en-US" sz="1200" dirty="0"/>
              <a:t> </a:t>
            </a:r>
            <a:r>
              <a:rPr lang="en-US" sz="2000" dirty="0"/>
              <a:t>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000" dirty="0"/>
              <a:t>R</a:t>
            </a:r>
            <a:r>
              <a:rPr lang="en-US" sz="2400" dirty="0"/>
              <a:t>(</a:t>
            </a:r>
            <a:r>
              <a:rPr lang="en-US" sz="2000" dirty="0"/>
              <a:t>w</a:t>
            </a:r>
            <a:r>
              <a:rPr lang="en-US" sz="2400" dirty="0"/>
              <a:t>)</a:t>
            </a:r>
            <a:r>
              <a:rPr lang="en-US" sz="1200" dirty="0"/>
              <a:t> </a:t>
            </a:r>
            <a:r>
              <a:rPr lang="en-US" sz="2400" dirty="0"/>
              <a:t>|</a:t>
            </a:r>
            <a:r>
              <a:rPr lang="en-US" sz="1200" dirty="0"/>
              <a:t> </a:t>
            </a:r>
            <a:r>
              <a:rPr lang="en-US" sz="2000" b="1" dirty="0"/>
              <a:t>%</a:t>
            </a:r>
            <a:r>
              <a:rPr lang="en-US" sz="1200" dirty="0"/>
              <a:t> </a:t>
            </a:r>
            <a:r>
              <a:rPr lang="en-US" sz="2000" b="1" dirty="0"/>
              <a:t>2</a:t>
            </a:r>
            <a:r>
              <a:rPr lang="en-US" sz="1200" dirty="0"/>
              <a:t> </a:t>
            </a:r>
            <a:r>
              <a:rPr lang="en-US" sz="2000" dirty="0"/>
              <a:t>=</a:t>
            </a:r>
            <a:r>
              <a:rPr lang="en-US" sz="1200" dirty="0"/>
              <a:t> </a:t>
            </a:r>
            <a:r>
              <a:rPr lang="en-US" sz="2000" dirty="0"/>
              <a:t>0</a:t>
            </a:r>
            <a:r>
              <a:rPr lang="he-IL" sz="1200" dirty="0"/>
              <a:t> </a:t>
            </a:r>
            <a:r>
              <a:rPr lang="he-IL" sz="2400" dirty="0"/>
              <a:t>).  החיתוך </a:t>
            </a:r>
            <a:r>
              <a:rPr lang="he-IL" sz="2400" dirty="0" err="1"/>
              <a:t>ייתקיים</a:t>
            </a:r>
            <a:r>
              <a:rPr lang="he-IL" sz="2400" dirty="0"/>
              <a:t> </a:t>
            </a:r>
            <a:r>
              <a:rPr lang="he-IL" sz="2200" dirty="0"/>
              <a:t>רק כאשר </a:t>
            </a:r>
            <a:r>
              <a:rPr lang="he-IL" sz="2400" dirty="0"/>
              <a:t>לא </a:t>
            </a:r>
            <a:r>
              <a:rPr lang="he-IL" sz="2200" dirty="0"/>
              <a:t>יהיה הרצף של </a:t>
            </a:r>
            <a:r>
              <a:rPr lang="en-US" sz="2400" dirty="0"/>
              <a:t>a</a:t>
            </a:r>
            <a:r>
              <a:rPr lang="he-IL" sz="2400" dirty="0"/>
              <a:t> </a:t>
            </a:r>
            <a:r>
              <a:rPr lang="he-IL" sz="2200" dirty="0"/>
              <a:t>וגם </a:t>
            </a:r>
            <a:r>
              <a:rPr lang="he-IL" sz="2400" dirty="0"/>
              <a:t>לא</a:t>
            </a:r>
            <a:r>
              <a:rPr lang="he-IL" sz="2200" dirty="0"/>
              <a:t> הרצף של </a:t>
            </a:r>
            <a:r>
              <a:rPr lang="en-US" sz="2400" dirty="0"/>
              <a:t>b</a:t>
            </a:r>
            <a:r>
              <a:rPr lang="he-IL" sz="2400" dirty="0"/>
              <a:t>, בשתי השפות  </a:t>
            </a: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he-IL" sz="800" dirty="0"/>
              <a:t> </a:t>
            </a:r>
            <a:r>
              <a:rPr lang="he-IL" sz="2400" dirty="0"/>
              <a:t>ו</a:t>
            </a:r>
            <a:r>
              <a:rPr lang="he-IL" sz="2400" baseline="30000" dirty="0"/>
              <a:t>-</a:t>
            </a:r>
            <a:r>
              <a:rPr lang="he-IL" sz="800" dirty="0"/>
              <a:t>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he-IL" sz="2400" baseline="-20000" dirty="0"/>
              <a:t> </a:t>
            </a:r>
            <a:r>
              <a:rPr lang="he-IL" sz="2400" dirty="0"/>
              <a:t>ואורך המילה חייב להיות זוגי. ולכן המילה השנייה הכי קצרה היא: </a:t>
            </a:r>
            <a:r>
              <a:rPr lang="en-US" sz="2400" b="1" dirty="0">
                <a:solidFill>
                  <a:srgbClr val="00B050"/>
                </a:solidFill>
              </a:rPr>
              <a:t>cc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1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  <p:bldP spid="12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15 סעיף ב' והתשובה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E6275A0-10AF-4BFE-B816-F2B6905683CB}"/>
              </a:ext>
            </a:extLst>
          </p:cNvPr>
          <p:cNvSpPr txBox="1"/>
          <p:nvPr/>
        </p:nvSpPr>
        <p:spPr>
          <a:xfrm>
            <a:off x="6239555" y="1087858"/>
            <a:ext cx="5848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he-IL" sz="2400" dirty="0"/>
              <a:t> –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he-IL" sz="2400" dirty="0"/>
              <a:t>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7963582-F3A5-43D3-97BB-A3FF66E3FDF4}"/>
              </a:ext>
            </a:extLst>
          </p:cNvPr>
          <p:cNvSpPr/>
          <p:nvPr/>
        </p:nvSpPr>
        <p:spPr>
          <a:xfrm>
            <a:off x="383037" y="1388360"/>
            <a:ext cx="7838581" cy="15081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 </a:t>
            </a:r>
            <a:r>
              <a:rPr lang="en-US" sz="2400" dirty="0"/>
              <a:t>= { c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k</a:t>
            </a:r>
            <a:r>
              <a:rPr lang="en-US" sz="1000" baseline="30000" dirty="0"/>
              <a:t> </a:t>
            </a:r>
            <a:r>
              <a:rPr lang="en-US" sz="2400" dirty="0" err="1"/>
              <a:t>a</a:t>
            </a:r>
            <a:r>
              <a:rPr lang="en-US" sz="3600" baseline="30000" dirty="0" err="1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2400" dirty="0"/>
              <a:t> , k ≥ 0 }</a:t>
            </a:r>
          </a:p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R(w)  | 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היא מילה מעל א"ב </a:t>
            </a:r>
            <a:r>
              <a:rPr lang="en-US" sz="2400" dirty="0"/>
              <a:t> - w }</a:t>
            </a:r>
          </a:p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 </a:t>
            </a:r>
            <a:r>
              <a:rPr lang="en-US" sz="2400" dirty="0"/>
              <a:t>= { a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2400" dirty="0"/>
              <a:t>c</a:t>
            </a:r>
            <a:r>
              <a:rPr lang="en-US" sz="3600" baseline="30000" dirty="0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2400" dirty="0"/>
              <a:t> , k ≥ 0 }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DFE8218-5D9C-48B9-9794-9B80EDF91BB8}"/>
              </a:ext>
            </a:extLst>
          </p:cNvPr>
          <p:cNvSpPr txBox="1"/>
          <p:nvPr/>
        </p:nvSpPr>
        <p:spPr>
          <a:xfrm>
            <a:off x="476714" y="4565654"/>
            <a:ext cx="7838581" cy="52192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 defTabSz="432000" rtl="0"/>
            <a:r>
              <a:rPr lang="en-US" sz="800" b="1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{ c</a:t>
            </a:r>
            <a:r>
              <a:rPr lang="en-US" sz="3600" b="1" baseline="30000" dirty="0">
                <a:solidFill>
                  <a:srgbClr val="00B050"/>
                </a:solidFill>
              </a:rPr>
              <a:t>i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3600" b="1" baseline="30000" dirty="0">
                <a:solidFill>
                  <a:srgbClr val="00B050"/>
                </a:solidFill>
              </a:rPr>
              <a:t>k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</a:t>
            </a:r>
            <a:r>
              <a:rPr lang="en-US" sz="3600" b="1" baseline="30000" dirty="0" err="1">
                <a:solidFill>
                  <a:srgbClr val="00B050"/>
                </a:solidFill>
              </a:rPr>
              <a:t>k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</a:t>
            </a:r>
            <a:r>
              <a:rPr lang="en-US" sz="3600" b="1" baseline="30000" dirty="0" err="1">
                <a:solidFill>
                  <a:srgbClr val="00B050"/>
                </a:solidFill>
              </a:rPr>
              <a:t>k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8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3600" b="1" baseline="30000" dirty="0">
                <a:solidFill>
                  <a:srgbClr val="00B050"/>
                </a:solidFill>
              </a:rPr>
              <a:t>k</a:t>
            </a:r>
            <a:r>
              <a:rPr lang="en-US" sz="800" b="1" baseline="300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c</a:t>
            </a:r>
            <a:r>
              <a:rPr lang="en-US" sz="800" b="1" dirty="0">
                <a:solidFill>
                  <a:srgbClr val="00B050"/>
                </a:solidFill>
              </a:rPr>
              <a:t> </a:t>
            </a:r>
            <a:r>
              <a:rPr lang="en-US" sz="3600" b="1" baseline="30000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|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10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,</a:t>
            </a:r>
            <a:r>
              <a:rPr lang="en-US" sz="10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k ≥ 0 } = { c</a:t>
            </a:r>
            <a:r>
              <a:rPr lang="en-US" sz="3600" b="1" baseline="30000" dirty="0">
                <a:solidFill>
                  <a:srgbClr val="00B050"/>
                </a:solidFill>
              </a:rPr>
              <a:t>i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3600" b="1" baseline="30000" dirty="0">
                <a:solidFill>
                  <a:srgbClr val="00B050"/>
                </a:solidFill>
              </a:rPr>
              <a:t>k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a</a:t>
            </a:r>
            <a:r>
              <a:rPr lang="en-US" sz="3600" b="1" baseline="30000" dirty="0">
                <a:solidFill>
                  <a:srgbClr val="00B050"/>
                </a:solidFill>
              </a:rPr>
              <a:t>2k</a:t>
            </a:r>
            <a:r>
              <a:rPr lang="en-US" sz="10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3600" b="1" baseline="30000" dirty="0">
                <a:solidFill>
                  <a:srgbClr val="00B050"/>
                </a:solidFill>
              </a:rPr>
              <a:t>k</a:t>
            </a:r>
            <a:r>
              <a:rPr lang="en-US" sz="800" b="1" baseline="300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c</a:t>
            </a:r>
            <a:r>
              <a:rPr lang="en-US" sz="800" b="1" dirty="0">
                <a:solidFill>
                  <a:srgbClr val="00B050"/>
                </a:solidFill>
              </a:rPr>
              <a:t> </a:t>
            </a:r>
            <a:r>
              <a:rPr lang="en-US" sz="3600" b="1" baseline="30000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|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10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,</a:t>
            </a:r>
            <a:r>
              <a:rPr lang="en-US" sz="10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k ≥ 0 } </a:t>
            </a:r>
          </a:p>
          <a:p>
            <a:pPr algn="l" defTabSz="432000" rtl="0"/>
            <a:endParaRPr lang="he-IL" sz="2400" b="1" baseline="-20000" dirty="0">
              <a:solidFill>
                <a:srgbClr val="00B050"/>
              </a:solidFill>
            </a:endParaRPr>
          </a:p>
          <a:p>
            <a:pPr defTabSz="432000"/>
            <a:endParaRPr lang="he-IL" sz="2400" b="1" dirty="0">
              <a:solidFill>
                <a:srgbClr val="00B050"/>
              </a:solidFill>
            </a:endParaRP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991632F-84B8-48EE-A813-878F609C6D48}"/>
              </a:ext>
            </a:extLst>
          </p:cNvPr>
          <p:cNvGrpSpPr/>
          <p:nvPr/>
        </p:nvGrpSpPr>
        <p:grpSpPr>
          <a:xfrm>
            <a:off x="6614862" y="2722882"/>
            <a:ext cx="5472789" cy="584775"/>
            <a:chOff x="6381750" y="2855922"/>
            <a:chExt cx="5472789" cy="584775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2870A08F-1542-4C7A-888D-7427A28E211C}"/>
                </a:ext>
              </a:extLst>
            </p:cNvPr>
            <p:cNvSpPr/>
            <p:nvPr/>
          </p:nvSpPr>
          <p:spPr>
            <a:xfrm>
              <a:off x="10826496" y="2855922"/>
              <a:ext cx="10280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32000"/>
              <a:r>
                <a:rPr lang="he-IL" sz="3200" dirty="0"/>
                <a:t>ב.	</a:t>
              </a:r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ACB7EB9D-1631-4095-8EE9-7562E5422326}"/>
                </a:ext>
              </a:extLst>
            </p:cNvPr>
            <p:cNvSpPr/>
            <p:nvPr/>
          </p:nvSpPr>
          <p:spPr>
            <a:xfrm>
              <a:off x="6381750" y="2966134"/>
              <a:ext cx="49884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32000">
                <a:spcAft>
                  <a:spcPts val="600"/>
                </a:spcAft>
              </a:pPr>
              <a:r>
                <a:rPr lang="he-IL" sz="2400" dirty="0"/>
                <a:t>מהי השפה </a:t>
              </a:r>
              <a:r>
                <a:rPr lang="en-US" sz="2400" dirty="0"/>
                <a:t>L</a:t>
              </a:r>
              <a:r>
                <a:rPr lang="en-US" sz="2400" baseline="-20000" dirty="0"/>
                <a:t>3</a:t>
              </a:r>
              <a:r>
                <a:rPr lang="en-US" sz="2400" dirty="0"/>
                <a:t>) </a:t>
              </a:r>
              <a:r>
                <a:rPr lang="en-US" sz="2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∩ </a:t>
              </a:r>
              <a:r>
                <a:rPr lang="en-US" sz="2400" dirty="0"/>
                <a:t>L</a:t>
              </a:r>
              <a:r>
                <a:rPr lang="en-US" sz="2400" baseline="-20000" dirty="0"/>
                <a:t>2</a:t>
              </a:r>
              <a:r>
                <a:rPr lang="he-IL" sz="2400" dirty="0"/>
                <a:t> </a:t>
              </a:r>
              <a:r>
                <a:rPr lang="en-US" sz="2400" dirty="0"/>
                <a:t>(L</a:t>
              </a:r>
              <a:r>
                <a:rPr lang="en-US" sz="2400" baseline="-20000" dirty="0"/>
                <a:t>1</a:t>
              </a:r>
              <a:r>
                <a:rPr lang="en-US" sz="2400" baseline="-20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•</a:t>
              </a:r>
              <a:r>
                <a:rPr lang="he-IL" sz="2400" dirty="0"/>
                <a:t> ?  נמק/י.</a:t>
              </a:r>
            </a:p>
          </p:txBody>
        </p:sp>
      </p:grpSp>
      <p:sp>
        <p:nvSpPr>
          <p:cNvPr id="13" name="מלבן 12">
            <a:extLst>
              <a:ext uri="{FF2B5EF4-FFF2-40B4-BE49-F238E27FC236}">
                <a16:creationId xmlns:a16="http://schemas.microsoft.com/office/drawing/2014/main" id="{7C582832-0E34-4FD3-A835-117556624006}"/>
              </a:ext>
            </a:extLst>
          </p:cNvPr>
          <p:cNvSpPr/>
          <p:nvPr/>
        </p:nvSpPr>
        <p:spPr>
          <a:xfrm>
            <a:off x="82234" y="5087577"/>
            <a:ext cx="8177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>
              <a:spcAft>
                <a:spcPts val="600"/>
              </a:spcAft>
            </a:pPr>
            <a:r>
              <a:rPr lang="he-IL" sz="2400" dirty="0"/>
              <a:t>היות שהשפה </a:t>
            </a: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he-IL" sz="2400" baseline="-20000" dirty="0"/>
              <a:t> </a:t>
            </a:r>
            <a:r>
              <a:rPr lang="he-IL" sz="2400" dirty="0"/>
              <a:t>היא </a:t>
            </a:r>
            <a:r>
              <a:rPr lang="he-IL" sz="2400" dirty="0" err="1"/>
              <a:t>פלינדרום</a:t>
            </a:r>
            <a:r>
              <a:rPr lang="he-IL" sz="2400" dirty="0"/>
              <a:t> - </a:t>
            </a:r>
            <a:r>
              <a:rPr lang="en-US" sz="2000" dirty="0"/>
              <a:t>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000" dirty="0"/>
              <a:t>R</a:t>
            </a:r>
            <a:r>
              <a:rPr lang="en-US" sz="2400" dirty="0"/>
              <a:t>(</a:t>
            </a:r>
            <a:r>
              <a:rPr lang="en-US" sz="2000" dirty="0"/>
              <a:t>w</a:t>
            </a:r>
            <a:r>
              <a:rPr lang="en-US" sz="2400" dirty="0"/>
              <a:t>)</a:t>
            </a:r>
            <a:r>
              <a:rPr lang="he-IL" sz="2400" dirty="0"/>
              <a:t>.  השרשור של השפות </a:t>
            </a: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he-IL" sz="800" dirty="0"/>
              <a:t> </a:t>
            </a:r>
            <a:r>
              <a:rPr lang="he-IL" sz="2400" dirty="0"/>
              <a:t>ו</a:t>
            </a:r>
            <a:r>
              <a:rPr lang="he-IL" sz="2400" baseline="30000" dirty="0"/>
              <a:t>-</a:t>
            </a:r>
            <a:r>
              <a:rPr lang="he-IL" sz="800" dirty="0"/>
              <a:t>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he-IL" sz="2400" baseline="-20000" dirty="0"/>
              <a:t> </a:t>
            </a:r>
            <a:r>
              <a:rPr lang="he-IL" sz="2400" dirty="0"/>
              <a:t>גם מייצר מבנה של </a:t>
            </a:r>
            <a:r>
              <a:rPr lang="he-IL" sz="2400" dirty="0" err="1"/>
              <a:t>פלינדרום</a:t>
            </a:r>
            <a:r>
              <a:rPr lang="he-IL" sz="2400" dirty="0"/>
              <a:t>. ולכן חייבת להיות התאמה בין החזקות של </a:t>
            </a:r>
            <a:r>
              <a:rPr lang="en-US" sz="2400" dirty="0" err="1"/>
              <a:t>a,b</a:t>
            </a:r>
            <a:r>
              <a:rPr lang="he-IL" sz="2400" dirty="0"/>
              <a:t> ו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c</a:t>
            </a:r>
            <a:r>
              <a:rPr lang="he-IL" sz="2400" dirty="0"/>
              <a:t> בהתאמה.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238B625D-1AF8-4207-9D0C-CCA405641785}"/>
              </a:ext>
            </a:extLst>
          </p:cNvPr>
          <p:cNvSpPr/>
          <p:nvPr/>
        </p:nvSpPr>
        <p:spPr>
          <a:xfrm>
            <a:off x="383037" y="3412787"/>
            <a:ext cx="84307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>
              <a:spcAft>
                <a:spcPts val="1200"/>
              </a:spcAft>
            </a:pPr>
            <a:r>
              <a:rPr lang="en-US" sz="2400" dirty="0"/>
              <a:t>(L</a:t>
            </a:r>
            <a:r>
              <a:rPr lang="en-US" sz="2400" baseline="-20000" dirty="0"/>
              <a:t>1</a:t>
            </a:r>
            <a:r>
              <a:rPr lang="en-US" sz="2400" baseline="-20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en-US" sz="2400" dirty="0"/>
              <a:t>)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 </a:t>
            </a:r>
            <a:r>
              <a:rPr lang="en-US" sz="2400" dirty="0"/>
              <a:t>L</a:t>
            </a:r>
            <a:r>
              <a:rPr lang="en-US" sz="2400" baseline="-20000" dirty="0"/>
              <a:t>2 </a:t>
            </a:r>
            <a:r>
              <a:rPr lang="en-US" sz="2400" dirty="0"/>
              <a:t>= { c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k</a:t>
            </a:r>
            <a:r>
              <a:rPr lang="en-US" sz="1000" baseline="30000" dirty="0"/>
              <a:t> </a:t>
            </a:r>
            <a:r>
              <a:rPr lang="en-US" sz="2400" dirty="0" err="1"/>
              <a:t>a</a:t>
            </a:r>
            <a:r>
              <a:rPr lang="en-US" sz="3600" baseline="30000" dirty="0" err="1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1000" dirty="0"/>
              <a:t> </a:t>
            </a:r>
            <a:r>
              <a:rPr lang="en-US" sz="2400" dirty="0"/>
              <a:t>,</a:t>
            </a:r>
            <a:r>
              <a:rPr lang="en-US" sz="1000" dirty="0"/>
              <a:t> </a:t>
            </a:r>
            <a:r>
              <a:rPr lang="en-US" sz="2400" dirty="0"/>
              <a:t>k ≥ 0 } </a:t>
            </a: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</a:t>
            </a:r>
            <a:r>
              <a:rPr lang="en-US" sz="2400" dirty="0"/>
              <a:t> { a</a:t>
            </a:r>
            <a:r>
              <a:rPr lang="en-US" sz="1000" dirty="0"/>
              <a:t> </a:t>
            </a:r>
            <a:r>
              <a:rPr lang="en-US" sz="3600" baseline="30000" dirty="0"/>
              <a:t>j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1000" dirty="0"/>
              <a:t> </a:t>
            </a:r>
            <a:r>
              <a:rPr lang="en-US" sz="3600" baseline="30000" dirty="0"/>
              <a:t>j</a:t>
            </a:r>
            <a:r>
              <a:rPr lang="en-US" sz="1000" baseline="30000" dirty="0"/>
              <a:t> </a:t>
            </a:r>
            <a:r>
              <a:rPr lang="en-US" sz="2400" dirty="0" err="1"/>
              <a:t>c</a:t>
            </a:r>
            <a:r>
              <a:rPr lang="en-US" sz="3600" baseline="30000" dirty="0" err="1"/>
              <a:t>f</a:t>
            </a:r>
            <a:r>
              <a:rPr lang="en-US" sz="2400" dirty="0"/>
              <a:t> | j</a:t>
            </a:r>
            <a:r>
              <a:rPr lang="en-US" sz="1000" dirty="0"/>
              <a:t> </a:t>
            </a:r>
            <a:r>
              <a:rPr lang="en-US" sz="2400" dirty="0"/>
              <a:t>,</a:t>
            </a:r>
            <a:r>
              <a:rPr lang="en-US" sz="1000" dirty="0"/>
              <a:t> </a:t>
            </a:r>
            <a:r>
              <a:rPr lang="en-US" sz="2400" dirty="0"/>
              <a:t>f ≥ 0 } </a:t>
            </a: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∩ </a:t>
            </a:r>
          </a:p>
          <a:p>
            <a:pPr algn="l" defTabSz="432000" rtl="0">
              <a:spcAft>
                <a:spcPts val="600"/>
              </a:spcAft>
            </a:pP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   </a:t>
            </a:r>
            <a:r>
              <a:rPr lang="en-US" sz="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/>
              <a:t>{ 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R(w)  | 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היא מילה מעל א"ב </a:t>
            </a:r>
            <a:r>
              <a:rPr lang="en-US" sz="2400" dirty="0"/>
              <a:t> - w } = 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563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15 סעיף ג' והתשובה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E6275A0-10AF-4BFE-B816-F2B6905683CB}"/>
              </a:ext>
            </a:extLst>
          </p:cNvPr>
          <p:cNvSpPr txBox="1"/>
          <p:nvPr/>
        </p:nvSpPr>
        <p:spPr>
          <a:xfrm>
            <a:off x="6239555" y="1087858"/>
            <a:ext cx="5848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לפניך השפות </a:t>
            </a:r>
            <a:r>
              <a:rPr lang="en-US" sz="2400" dirty="0"/>
              <a:t>L</a:t>
            </a:r>
            <a:r>
              <a:rPr lang="en-US" sz="2400" baseline="-20000" dirty="0"/>
              <a:t>1</a:t>
            </a:r>
            <a:r>
              <a:rPr lang="he-IL" sz="2400" dirty="0"/>
              <a:t> – </a:t>
            </a:r>
            <a:r>
              <a:rPr lang="en-US" sz="2400" dirty="0"/>
              <a:t>L</a:t>
            </a:r>
            <a:r>
              <a:rPr lang="en-US" sz="2400" baseline="-20000" dirty="0"/>
              <a:t>3</a:t>
            </a:r>
            <a:r>
              <a:rPr lang="he-IL" sz="2400" dirty="0"/>
              <a:t> מעל הא"ב </a:t>
            </a:r>
            <a:r>
              <a:rPr lang="en-US" sz="2400" dirty="0"/>
              <a:t>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 :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7963582-F3A5-43D3-97BB-A3FF66E3FDF4}"/>
              </a:ext>
            </a:extLst>
          </p:cNvPr>
          <p:cNvSpPr/>
          <p:nvPr/>
        </p:nvSpPr>
        <p:spPr>
          <a:xfrm>
            <a:off x="383037" y="1388360"/>
            <a:ext cx="7838581" cy="15081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1 </a:t>
            </a:r>
            <a:r>
              <a:rPr lang="en-US" sz="2400" dirty="0"/>
              <a:t>= { c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k</a:t>
            </a:r>
            <a:r>
              <a:rPr lang="en-US" sz="1000" baseline="30000" dirty="0"/>
              <a:t> </a:t>
            </a:r>
            <a:r>
              <a:rPr lang="en-US" sz="2400" dirty="0" err="1"/>
              <a:t>a</a:t>
            </a:r>
            <a:r>
              <a:rPr lang="en-US" sz="3600" baseline="30000" dirty="0" err="1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2400" dirty="0"/>
              <a:t> , k ≥ 0 }</a:t>
            </a:r>
          </a:p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2</a:t>
            </a:r>
            <a:r>
              <a:rPr lang="en-US" sz="2400" dirty="0"/>
              <a:t> = { 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R(w)  | {</a:t>
            </a:r>
            <a:r>
              <a:rPr lang="en-US" sz="800" dirty="0"/>
              <a:t> </a:t>
            </a:r>
            <a:r>
              <a:rPr lang="en-US" sz="2400" dirty="0"/>
              <a:t>a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800" dirty="0"/>
              <a:t> </a:t>
            </a:r>
            <a:r>
              <a:rPr lang="en-US" sz="2400" dirty="0"/>
              <a:t>,</a:t>
            </a:r>
            <a:r>
              <a:rPr lang="en-US" sz="800" dirty="0"/>
              <a:t> </a:t>
            </a:r>
            <a:r>
              <a:rPr lang="en-US" sz="2400" dirty="0"/>
              <a:t>c</a:t>
            </a:r>
            <a:r>
              <a:rPr lang="en-US" sz="800" dirty="0"/>
              <a:t> </a:t>
            </a:r>
            <a:r>
              <a:rPr lang="en-US" sz="2400" dirty="0"/>
              <a:t>}</a:t>
            </a:r>
            <a:r>
              <a:rPr lang="he-IL" sz="2400" dirty="0"/>
              <a:t>היא מילה מעל א"ב </a:t>
            </a:r>
            <a:r>
              <a:rPr lang="en-US" sz="2400" dirty="0"/>
              <a:t> - w }</a:t>
            </a:r>
          </a:p>
          <a:p>
            <a:pPr algn="l" defTabSz="432000" rtl="0">
              <a:spcAft>
                <a:spcPts val="1200"/>
              </a:spcAft>
            </a:pPr>
            <a:r>
              <a:rPr lang="en-US" sz="2400" dirty="0"/>
              <a:t>L</a:t>
            </a:r>
            <a:r>
              <a:rPr lang="en-US" sz="2400" baseline="-20000" dirty="0"/>
              <a:t>3 </a:t>
            </a:r>
            <a:r>
              <a:rPr lang="en-US" sz="2400" dirty="0"/>
              <a:t>= { a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800" dirty="0"/>
              <a:t> </a:t>
            </a:r>
            <a:r>
              <a:rPr lang="en-US" sz="2400" dirty="0"/>
              <a:t>b</a:t>
            </a:r>
            <a:r>
              <a:rPr lang="en-US" sz="3600" baseline="30000" dirty="0"/>
              <a:t>i</a:t>
            </a:r>
            <a:r>
              <a:rPr lang="en-US" sz="1000" baseline="30000" dirty="0"/>
              <a:t> </a:t>
            </a:r>
            <a:r>
              <a:rPr lang="en-US" sz="2400" dirty="0"/>
              <a:t>c</a:t>
            </a:r>
            <a:r>
              <a:rPr lang="en-US" sz="3600" baseline="30000" dirty="0"/>
              <a:t>k</a:t>
            </a:r>
            <a:r>
              <a:rPr lang="en-US" sz="2400" dirty="0"/>
              <a:t> | </a:t>
            </a:r>
            <a:r>
              <a:rPr lang="en-US" sz="2400" dirty="0" err="1"/>
              <a:t>i</a:t>
            </a:r>
            <a:r>
              <a:rPr lang="en-US" sz="2400" dirty="0"/>
              <a:t> , k ≥ 0 }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991632F-84B8-48EE-A813-878F609C6D48}"/>
              </a:ext>
            </a:extLst>
          </p:cNvPr>
          <p:cNvGrpSpPr/>
          <p:nvPr/>
        </p:nvGrpSpPr>
        <p:grpSpPr>
          <a:xfrm>
            <a:off x="673100" y="2932432"/>
            <a:ext cx="11414551" cy="584775"/>
            <a:chOff x="439988" y="2855922"/>
            <a:chExt cx="11414551" cy="584775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2870A08F-1542-4C7A-888D-7427A28E211C}"/>
                </a:ext>
              </a:extLst>
            </p:cNvPr>
            <p:cNvSpPr/>
            <p:nvPr/>
          </p:nvSpPr>
          <p:spPr>
            <a:xfrm>
              <a:off x="10826496" y="2855922"/>
              <a:ext cx="10280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32000"/>
              <a:r>
                <a:rPr lang="he-IL" sz="3200" dirty="0"/>
                <a:t>ג.	</a:t>
              </a:r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ACB7EB9D-1631-4095-8EE9-7562E5422326}"/>
                </a:ext>
              </a:extLst>
            </p:cNvPr>
            <p:cNvSpPr/>
            <p:nvPr/>
          </p:nvSpPr>
          <p:spPr>
            <a:xfrm>
              <a:off x="439988" y="2966134"/>
              <a:ext cx="109302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32000">
                <a:spcAft>
                  <a:spcPts val="600"/>
                </a:spcAft>
              </a:pPr>
              <a:r>
                <a:rPr lang="he-IL" sz="2400" dirty="0"/>
                <a:t>לכל אחד מהתת-סעיפים </a:t>
              </a:r>
              <a:r>
                <a:rPr lang="en-US" sz="2400" dirty="0"/>
                <a:t>ii-</a:t>
              </a:r>
              <a:r>
                <a:rPr lang="en-US" sz="2400" dirty="0" err="1"/>
                <a:t>i</a:t>
              </a:r>
              <a:r>
                <a:rPr lang="he-IL" sz="2400" dirty="0"/>
                <a:t>, קבע/י אם הוא נכון או לא נכון. נמק/י את קביעותיך.</a:t>
              </a:r>
            </a:p>
          </p:txBody>
        </p:sp>
      </p:grpSp>
      <p:sp>
        <p:nvSpPr>
          <p:cNvPr id="14" name="מלבן 13">
            <a:extLst>
              <a:ext uri="{FF2B5EF4-FFF2-40B4-BE49-F238E27FC236}">
                <a16:creationId xmlns:a16="http://schemas.microsoft.com/office/drawing/2014/main" id="{238B625D-1AF8-4207-9D0C-CCA405641785}"/>
              </a:ext>
            </a:extLst>
          </p:cNvPr>
          <p:cNvSpPr/>
          <p:nvPr/>
        </p:nvSpPr>
        <p:spPr>
          <a:xfrm>
            <a:off x="383036" y="3628215"/>
            <a:ext cx="2451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>
              <a:spcAft>
                <a:spcPts val="1200"/>
              </a:spcAft>
            </a:pPr>
            <a:r>
              <a:rPr lang="en-US" sz="2400" dirty="0"/>
              <a:t>(</a:t>
            </a:r>
            <a:r>
              <a:rPr lang="en-US" sz="800" dirty="0"/>
              <a:t> </a:t>
            </a:r>
            <a:r>
              <a:rPr lang="en-US" sz="2400" dirty="0" err="1"/>
              <a:t>i</a:t>
            </a:r>
            <a:r>
              <a:rPr lang="en-US" sz="800" dirty="0"/>
              <a:t> </a:t>
            </a:r>
            <a:r>
              <a:rPr lang="en-US" sz="2400" dirty="0"/>
              <a:t>) R(L</a:t>
            </a:r>
            <a:r>
              <a:rPr lang="en-US" sz="2400" baseline="-20000" dirty="0"/>
              <a:t>2</a:t>
            </a:r>
            <a:r>
              <a:rPr lang="en-US" sz="2400" dirty="0"/>
              <a:t>)</a:t>
            </a:r>
            <a:r>
              <a:rPr lang="en-US" sz="2400" baseline="-20000" dirty="0"/>
              <a:t> </a:t>
            </a:r>
            <a:r>
              <a:rPr lang="en-US" sz="2400" dirty="0"/>
              <a:t>= L</a:t>
            </a:r>
            <a:r>
              <a:rPr lang="en-US" sz="2400" baseline="-20000" dirty="0"/>
              <a:t>2</a:t>
            </a:r>
            <a:r>
              <a:rPr lang="en-US" sz="2400" dirty="0"/>
              <a:t>  </a:t>
            </a:r>
            <a:endParaRPr lang="he-IL" sz="2400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8FC1203F-82F9-4EB6-ADF2-F46E9639C0C9}"/>
              </a:ext>
            </a:extLst>
          </p:cNvPr>
          <p:cNvSpPr/>
          <p:nvPr/>
        </p:nvSpPr>
        <p:spPr>
          <a:xfrm>
            <a:off x="383035" y="4556551"/>
            <a:ext cx="2451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>
              <a:spcAft>
                <a:spcPts val="1200"/>
              </a:spcAft>
            </a:pPr>
            <a:r>
              <a:rPr lang="en-US" sz="2400" dirty="0"/>
              <a:t>(</a:t>
            </a:r>
            <a:r>
              <a:rPr lang="en-US" sz="800" dirty="0"/>
              <a:t> </a:t>
            </a:r>
            <a:r>
              <a:rPr lang="en-US" sz="2400" dirty="0"/>
              <a:t>ii</a:t>
            </a:r>
            <a:r>
              <a:rPr lang="en-US" sz="800" dirty="0"/>
              <a:t> </a:t>
            </a:r>
            <a:r>
              <a:rPr lang="en-US" sz="2400" dirty="0"/>
              <a:t>) R(L</a:t>
            </a:r>
            <a:r>
              <a:rPr lang="en-US" sz="2400" baseline="-20000" dirty="0"/>
              <a:t>1</a:t>
            </a:r>
            <a:r>
              <a:rPr lang="en-US" sz="2400" dirty="0"/>
              <a:t>)</a:t>
            </a:r>
            <a:r>
              <a:rPr lang="en-US" sz="2400" baseline="-20000" dirty="0"/>
              <a:t> </a:t>
            </a:r>
            <a:r>
              <a:rPr lang="en-US" sz="2400" dirty="0"/>
              <a:t>= L</a:t>
            </a:r>
            <a:r>
              <a:rPr lang="en-US" sz="2400" baseline="-20000" dirty="0"/>
              <a:t>3</a:t>
            </a:r>
            <a:r>
              <a:rPr lang="en-US" sz="2400" dirty="0"/>
              <a:t>  </a:t>
            </a:r>
            <a:endParaRPr lang="he-IL" sz="24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B6DD7EC-2F85-4CBC-B280-392098083F52}"/>
              </a:ext>
            </a:extLst>
          </p:cNvPr>
          <p:cNvSpPr/>
          <p:nvPr/>
        </p:nvSpPr>
        <p:spPr>
          <a:xfrm>
            <a:off x="2150229" y="3711375"/>
            <a:ext cx="942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B050"/>
                </a:solidFill>
              </a:rPr>
              <a:t>טענה נכונה:</a:t>
            </a:r>
          </a:p>
          <a:p>
            <a:r>
              <a:rPr lang="he-IL" sz="2400" b="1" dirty="0">
                <a:solidFill>
                  <a:srgbClr val="00B050"/>
                </a:solidFill>
              </a:rPr>
              <a:t>שפה המכילה מילים שהן </a:t>
            </a:r>
            <a:r>
              <a:rPr lang="he-IL" sz="2400" b="1" dirty="0" err="1">
                <a:solidFill>
                  <a:srgbClr val="00B050"/>
                </a:solidFill>
              </a:rPr>
              <a:t>פלינדרום</a:t>
            </a:r>
            <a:r>
              <a:rPr lang="he-IL" sz="2400" b="1" dirty="0">
                <a:solidFill>
                  <a:srgbClr val="00B050"/>
                </a:solidFill>
              </a:rPr>
              <a:t> (באורך זוגי), ההיפוך שלה היא עצמה.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E4254A4-98F6-46DF-B431-21E4B6005FBD}"/>
              </a:ext>
            </a:extLst>
          </p:cNvPr>
          <p:cNvSpPr/>
          <p:nvPr/>
        </p:nvSpPr>
        <p:spPr>
          <a:xfrm>
            <a:off x="2089749" y="4821630"/>
            <a:ext cx="61318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B050"/>
                </a:solidFill>
              </a:rPr>
              <a:t>טענה נכונה:</a:t>
            </a:r>
          </a:p>
          <a:p>
            <a:pPr algn="l" rtl="0"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</a:rPr>
              <a:t>R(L</a:t>
            </a:r>
            <a:r>
              <a:rPr lang="en-US" sz="2400" b="1" baseline="-20000" dirty="0">
                <a:solidFill>
                  <a:srgbClr val="00B050"/>
                </a:solidFill>
              </a:rPr>
              <a:t>1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  <a:r>
              <a:rPr lang="en-US" sz="2400" b="1" baseline="-200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= { R(c</a:t>
            </a:r>
            <a:r>
              <a:rPr lang="en-US" sz="3600" b="1" baseline="30000" dirty="0">
                <a:solidFill>
                  <a:srgbClr val="00B050"/>
                </a:solidFill>
              </a:rPr>
              <a:t>i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8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3600" b="1" baseline="30000" dirty="0">
                <a:solidFill>
                  <a:srgbClr val="00B050"/>
                </a:solidFill>
              </a:rPr>
              <a:t>k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</a:t>
            </a:r>
            <a:r>
              <a:rPr lang="en-US" sz="3600" b="1" baseline="30000" dirty="0" err="1">
                <a:solidFill>
                  <a:srgbClr val="00B050"/>
                </a:solidFill>
              </a:rPr>
              <a:t>k</a:t>
            </a:r>
            <a:r>
              <a:rPr lang="en-US" sz="2400" b="1" dirty="0">
                <a:solidFill>
                  <a:srgbClr val="00B050"/>
                </a:solidFill>
              </a:rPr>
              <a:t>)|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, k ≥ 0 } = </a:t>
            </a:r>
          </a:p>
          <a:p>
            <a:pPr algn="l" rtl="0"/>
            <a:r>
              <a:rPr lang="en-US" sz="2400" b="1" dirty="0">
                <a:solidFill>
                  <a:srgbClr val="00B050"/>
                </a:solidFill>
              </a:rPr>
              <a:t>	  { a</a:t>
            </a:r>
            <a:r>
              <a:rPr lang="en-US" sz="3600" b="1" baseline="30000" dirty="0">
                <a:solidFill>
                  <a:srgbClr val="00B050"/>
                </a:solidFill>
              </a:rPr>
              <a:t>i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8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3600" b="1" baseline="30000" dirty="0">
                <a:solidFill>
                  <a:srgbClr val="00B050"/>
                </a:solidFill>
              </a:rPr>
              <a:t>i</a:t>
            </a:r>
            <a:r>
              <a:rPr lang="en-US" sz="1000" b="1" baseline="300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c</a:t>
            </a:r>
            <a:r>
              <a:rPr lang="en-US" sz="3600" b="1" baseline="30000" dirty="0">
                <a:solidFill>
                  <a:srgbClr val="00B050"/>
                </a:solidFill>
              </a:rPr>
              <a:t>k</a:t>
            </a:r>
            <a:r>
              <a:rPr lang="en-US" sz="2400" b="1" dirty="0">
                <a:solidFill>
                  <a:srgbClr val="00B050"/>
                </a:solidFill>
              </a:rPr>
              <a:t> |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, k ≥ 0 } = L</a:t>
            </a:r>
            <a:r>
              <a:rPr lang="en-US" sz="2400" b="1" baseline="-20000" dirty="0">
                <a:solidFill>
                  <a:srgbClr val="00B050"/>
                </a:solidFill>
              </a:rPr>
              <a:t>3</a:t>
            </a:r>
            <a:endParaRPr lang="he-IL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16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קבוצות מילים ושפות 1 - דפנה מינסטר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10114</TotalTime>
  <Words>2796</Words>
  <Application>Microsoft Macintosh PowerPoint</Application>
  <PresentationFormat>Widescreen</PresentationFormat>
  <Paragraphs>239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Century Gothic</vt:lpstr>
      <vt:lpstr>Constantia</vt:lpstr>
      <vt:lpstr>David</vt:lpstr>
      <vt:lpstr>Lucida Sans Unicode</vt:lpstr>
      <vt:lpstr>Symbol</vt:lpstr>
      <vt:lpstr>Times New Roman</vt:lpstr>
      <vt:lpstr>Varela Round</vt:lpstr>
      <vt:lpstr>ערכת נושא Office</vt:lpstr>
      <vt:lpstr>קבוצות מילים ושפות 1 - דפנה מינסטר</vt:lpstr>
      <vt:lpstr>מערכת שידורים לאומית</vt:lpstr>
      <vt:lpstr>מודלים חישוביים - פעולות</vt:lpstr>
      <vt:lpstr>דרישות קדם</vt:lpstr>
      <vt:lpstr>מה נלמד היום </vt:lpstr>
      <vt:lpstr>בחינת בגרות 2006 - שאלה 15 </vt:lpstr>
      <vt:lpstr>שאלה 15 סעיף א'</vt:lpstr>
      <vt:lpstr>שאלה 15 סעיף א' והתשובה</vt:lpstr>
      <vt:lpstr>שאלה 15 סעיף ב' והתשובה</vt:lpstr>
      <vt:lpstr>שאלה 15 סעיף ג' והתשובה</vt:lpstr>
      <vt:lpstr>בחינת בגרות 2002 - שאלה 15 </vt:lpstr>
      <vt:lpstr>שאלה 15</vt:lpstr>
      <vt:lpstr>שאלה 15 והתשובה</vt:lpstr>
      <vt:lpstr>שאלה 15 והתשובה (המשך)</vt:lpstr>
      <vt:lpstr>ה פ ס ק ה</vt:lpstr>
      <vt:lpstr>בחינת בגרות 2016 - שאלה 14 </vt:lpstr>
      <vt:lpstr>שאלה 14</vt:lpstr>
      <vt:lpstr>שאלה 14 – תשובה 1</vt:lpstr>
      <vt:lpstr>שאלה 14 – תשובה 2</vt:lpstr>
      <vt:lpstr>שאלה 14 – תשובה 3</vt:lpstr>
      <vt:lpstr>שאלה 14 – תשובה 4</vt:lpstr>
      <vt:lpstr>שאלה 14 – תשובה 5</vt:lpstr>
      <vt:lpstr>שאלה 14 – תשובה 6</vt:lpstr>
      <vt:lpstr>מודלים חישוביים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מודלים חישוביים - פתרון בחינות בגרות</dc:title>
  <dc:subject>שפות מילים - פתרון בחינות בגרות</dc:subject>
  <dc:creator>דפנה מינסטר</dc:creator>
  <cp:keywords>מודלים חישוביים; קבוצה; תורת הקבוצות; א"ב; מילה; שפה; Language; Group</cp:keywords>
  <cp:lastModifiedBy>Yuval Yadai</cp:lastModifiedBy>
  <cp:revision>212</cp:revision>
  <dcterms:created xsi:type="dcterms:W3CDTF">2020-07-17T16:31:47Z</dcterms:created>
  <dcterms:modified xsi:type="dcterms:W3CDTF">2020-08-05T15:12:20Z</dcterms:modified>
</cp:coreProperties>
</file>