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3"/>
  </p:notesMasterIdLst>
  <p:sldIdLst>
    <p:sldId id="257" r:id="rId2"/>
    <p:sldId id="262" r:id="rId3"/>
    <p:sldId id="263" r:id="rId4"/>
    <p:sldId id="295" r:id="rId5"/>
    <p:sldId id="296" r:id="rId6"/>
    <p:sldId id="297" r:id="rId7"/>
    <p:sldId id="298" r:id="rId8"/>
    <p:sldId id="299" r:id="rId9"/>
    <p:sldId id="300" r:id="rId10"/>
    <p:sldId id="301" r:id="rId11"/>
    <p:sldId id="302" r:id="rId12"/>
    <p:sldId id="303" r:id="rId13"/>
    <p:sldId id="310" r:id="rId14"/>
    <p:sldId id="307" r:id="rId15"/>
    <p:sldId id="309" r:id="rId16"/>
    <p:sldId id="308" r:id="rId17"/>
    <p:sldId id="306" r:id="rId18"/>
    <p:sldId id="311" r:id="rId19"/>
    <p:sldId id="312" r:id="rId20"/>
    <p:sldId id="313" r:id="rId21"/>
    <p:sldId id="314" r:id="rId22"/>
  </p:sldIdLst>
  <p:sldSz cx="12190413"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snapToObjects="1">
      <p:cViewPr varScale="1">
        <p:scale>
          <a:sx n="60" d="100"/>
          <a:sy n="60" d="100"/>
        </p:scale>
        <p:origin x="816" y="68"/>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כ"ד/ניסן/תש"פ</a:t>
            </a:fld>
            <a:endParaRPr lang="he-IL"/>
          </a:p>
        </p:txBody>
      </p:sp>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281" y="2693988"/>
            <a:ext cx="10361851"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2"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1488616" y="6410587"/>
            <a:ext cx="3245977"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מעוגל 9"/>
          <p:cNvSpPr/>
          <p:nvPr userDrawn="1"/>
        </p:nvSpPr>
        <p:spPr>
          <a:xfrm>
            <a:off x="8258395"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6" y="369916"/>
            <a:ext cx="1301261" cy="159743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2"/>
            <a:ext cx="10872000" cy="72000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738117" y="3655832"/>
            <a:ext cx="10872000" cy="720000"/>
          </a:xfrm>
        </p:spPr>
        <p:txBody>
          <a:bodyP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p:spPr>
        <p:txBody>
          <a:bodyPr lIns="36000" tIns="0" rIns="36000" bIns="0">
            <a:noAutofit/>
          </a:bodyPr>
          <a:lstStyle>
            <a:lvl1pPr>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6" y="1195757"/>
            <a:ext cx="11160000"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6" y="1185681"/>
            <a:ext cx="11159999"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06" y="1725681"/>
            <a:ext cx="11160000"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1" name="מלבן מעוגל 10"/>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2" name="מלבן מעוגל 11"/>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כ"ד/ניסן/תש"פ</a:t>
            </a:fld>
            <a:endParaRPr lang="he-IL"/>
          </a:p>
        </p:txBody>
      </p:sp>
      <p:sp>
        <p:nvSpPr>
          <p:cNvPr id="5" name="מציין מיקום של כותרת תחתונה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50" r:id="rId3"/>
    <p:sldLayoutId id="2147483653" r:id="rId4"/>
    <p:sldLayoutId id="2147483663" r:id="rId5"/>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Etgar_Keret" TargetMode="External"/><Relationship Id="rId2" Type="http://schemas.openxmlformats.org/officeDocument/2006/relationships/image" Target="../media/image2.jpg"/><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hyperlink" Target="https://www.youtube.com/watch?v=EiZRK-GriS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a:extLst>
              <a:ext uri="{FF2B5EF4-FFF2-40B4-BE49-F238E27FC236}">
                <a16:creationId xmlns:a16="http://schemas.microsoft.com/office/drawing/2014/main" id="{D44E38D2-DCBB-4D0B-88D2-1C838602561B}"/>
              </a:ext>
            </a:extLst>
          </p:cNvPr>
          <p:cNvSpPr/>
          <p:nvPr/>
        </p:nvSpPr>
        <p:spPr>
          <a:xfrm>
            <a:off x="1" y="0"/>
            <a:ext cx="12190412" cy="5553828"/>
          </a:xfrm>
          <a:prstGeom prst="rect">
            <a:avLst/>
          </a:prstGeom>
        </p:spPr>
        <p:txBody>
          <a:bodyPr wrap="square">
            <a:spAutoFit/>
          </a:bodyPr>
          <a:lstStyle/>
          <a:p>
            <a:pPr marL="228600">
              <a:lnSpc>
                <a:spcPct val="150000"/>
              </a:lnSpc>
              <a:spcAft>
                <a:spcPts val="800"/>
              </a:spcAft>
            </a:pPr>
            <a:r>
              <a:rPr lang="he-IL" sz="3200" b="1" dirty="0">
                <a:solidFill>
                  <a:srgbClr val="002060"/>
                </a:solidFill>
                <a:latin typeface="Calibri" panose="020F0502020204030204" pitchFamily="34" charset="0"/>
                <a:ea typeface="Calibri" panose="020F0502020204030204" pitchFamily="34" charset="0"/>
                <a:cs typeface="Varela Round" panose="00000500000000000000"/>
              </a:rPr>
              <a:t>אקספוזיציה:</a:t>
            </a:r>
            <a:endParaRPr lang="en-US" sz="3200" dirty="0">
              <a:solidFill>
                <a:srgbClr val="002060"/>
              </a:solidFill>
              <a:latin typeface="Calibri" panose="020F0502020204030204" pitchFamily="34" charset="0"/>
              <a:ea typeface="Calibri" panose="020F0502020204030204" pitchFamily="34" charset="0"/>
              <a:cs typeface="Varela Round" panose="00000500000000000000"/>
            </a:endParaRPr>
          </a:p>
          <a:p>
            <a:pPr marL="228600">
              <a:lnSpc>
                <a:spcPct val="150000"/>
              </a:lnSpc>
              <a:spcAft>
                <a:spcPts val="800"/>
              </a:spcAft>
            </a:pPr>
            <a:r>
              <a:rPr lang="he-IL" sz="2000" dirty="0">
                <a:latin typeface="Calibri" panose="020F0502020204030204" pitchFamily="34" charset="0"/>
                <a:ea typeface="Calibri" panose="020F0502020204030204" pitchFamily="34" charset="0"/>
                <a:cs typeface="Varela Round" panose="00000500000000000000"/>
              </a:rPr>
              <a:t>הסיפור נפתח בתיאור תיכוניסטים שנמצאים באולם ההתעמלות, ממתינים לתחילתו של טקס יום השואה. </a:t>
            </a:r>
            <a:endParaRPr lang="en-US" dirty="0">
              <a:latin typeface="Calibri" panose="020F0502020204030204" pitchFamily="34" charset="0"/>
              <a:ea typeface="Calibri" panose="020F0502020204030204" pitchFamily="34" charset="0"/>
              <a:cs typeface="Varela Round" panose="00000500000000000000"/>
            </a:endParaRPr>
          </a:p>
          <a:p>
            <a:pPr marL="228600">
              <a:lnSpc>
                <a:spcPct val="150000"/>
              </a:lnSpc>
              <a:spcAft>
                <a:spcPts val="800"/>
              </a:spcAft>
            </a:pPr>
            <a:r>
              <a:rPr lang="he-IL" sz="2000" dirty="0">
                <a:latin typeface="Calibri" panose="020F0502020204030204" pitchFamily="34" charset="0"/>
                <a:ea typeface="Calibri" panose="020F0502020204030204" pitchFamily="34" charset="0"/>
                <a:cs typeface="Varela Round" panose="00000500000000000000"/>
              </a:rPr>
              <a:t>אלי המספר (הדמות הראשית) יושב תחילה ליד סיוון, אך כעבור מספר דקות היא עוברת אחורה עם גלעד. ניכר כי הדבר היחידי שמעניין את אלי בשלב הזה הוא סיוון.</a:t>
            </a:r>
            <a:endParaRPr lang="en-US" dirty="0">
              <a:latin typeface="Calibri" panose="020F0502020204030204" pitchFamily="34" charset="0"/>
              <a:ea typeface="Calibri" panose="020F0502020204030204" pitchFamily="34" charset="0"/>
              <a:cs typeface="Varela Round" panose="00000500000000000000"/>
            </a:endParaRPr>
          </a:p>
          <a:p>
            <a:pPr marL="228600">
              <a:lnSpc>
                <a:spcPct val="150000"/>
              </a:lnSpc>
              <a:spcAft>
                <a:spcPts val="800"/>
              </a:spcAft>
            </a:pPr>
            <a:r>
              <a:rPr lang="he-IL" sz="2000" dirty="0">
                <a:latin typeface="Calibri" panose="020F0502020204030204" pitchFamily="34" charset="0"/>
                <a:ea typeface="Calibri" panose="020F0502020204030204" pitchFamily="34" charset="0"/>
                <a:cs typeface="Varela Round" panose="00000500000000000000"/>
              </a:rPr>
              <a:t>אלי ושאר התלמידים לא מוצאים עניין בטקס: </a:t>
            </a:r>
            <a:r>
              <a:rPr lang="he-IL" sz="2000" b="1" dirty="0">
                <a:latin typeface="Calibri" panose="020F0502020204030204" pitchFamily="34" charset="0"/>
                <a:ea typeface="Calibri" panose="020F0502020204030204" pitchFamily="34" charset="0"/>
                <a:cs typeface="Varela Round" panose="00000500000000000000"/>
              </a:rPr>
              <a:t>"אחרי שכל התלמידים דקלמו את הקטעים הרגילים, עלה על הבמה איש אחד די מבוגר עם סוודר בורדו וסיפר על אושוויץ". </a:t>
            </a:r>
            <a:r>
              <a:rPr lang="he-IL" sz="2000" dirty="0">
                <a:latin typeface="Calibri" panose="020F0502020204030204" pitchFamily="34" charset="0"/>
                <a:ea typeface="Calibri" panose="020F0502020204030204" pitchFamily="34" charset="0"/>
                <a:cs typeface="Varela Round" panose="00000500000000000000"/>
              </a:rPr>
              <a:t>ההתייחסות ליום השואה אדישה ומרוחקת.</a:t>
            </a:r>
            <a:endParaRPr lang="en-US" dirty="0">
              <a:latin typeface="Calibri" panose="020F0502020204030204" pitchFamily="34" charset="0"/>
              <a:ea typeface="Calibri" panose="020F0502020204030204" pitchFamily="34" charset="0"/>
              <a:cs typeface="Varela Round" panose="00000500000000000000"/>
            </a:endParaRPr>
          </a:p>
          <a:p>
            <a:pPr marL="228600">
              <a:lnSpc>
                <a:spcPct val="150000"/>
              </a:lnSpc>
              <a:spcAft>
                <a:spcPts val="800"/>
              </a:spcAft>
            </a:pPr>
            <a:r>
              <a:rPr lang="he-IL" sz="2000" dirty="0">
                <a:latin typeface="Calibri" panose="020F0502020204030204" pitchFamily="34" charset="0"/>
                <a:ea typeface="Calibri" panose="020F0502020204030204" pitchFamily="34" charset="0"/>
                <a:cs typeface="Varela Round" panose="00000500000000000000"/>
              </a:rPr>
              <a:t>לאחר הטקס, הם חוזרים ללמוד כרגיל. </a:t>
            </a:r>
            <a:r>
              <a:rPr lang="en-US" sz="2000" dirty="0">
                <a:latin typeface="Calibri" panose="020F0502020204030204" pitchFamily="34" charset="0"/>
                <a:ea typeface="Calibri" panose="020F0502020204030204" pitchFamily="34" charset="0"/>
                <a:cs typeface="Varela Round" panose="00000500000000000000"/>
              </a:rPr>
              <a:t> </a:t>
            </a:r>
            <a:endParaRPr lang="en-US" dirty="0">
              <a:latin typeface="Calibri" panose="020F0502020204030204" pitchFamily="34" charset="0"/>
              <a:ea typeface="Calibri" panose="020F0502020204030204" pitchFamily="34" charset="0"/>
              <a:cs typeface="Varela Round" panose="00000500000000000000"/>
            </a:endParaRPr>
          </a:p>
          <a:p>
            <a:pPr marL="228600">
              <a:lnSpc>
                <a:spcPct val="150000"/>
              </a:lnSpc>
              <a:spcAft>
                <a:spcPts val="800"/>
              </a:spcAft>
            </a:pPr>
            <a:r>
              <a:rPr lang="he-IL" sz="2000" dirty="0">
                <a:latin typeface="Calibri" panose="020F0502020204030204" pitchFamily="34" charset="0"/>
                <a:ea typeface="Calibri" panose="020F0502020204030204" pitchFamily="34" charset="0"/>
                <a:cs typeface="Varela Round" panose="00000500000000000000"/>
              </a:rPr>
              <a:t>בדרכו לכיתה רואה אלי את שולם השרת, ניצול השואה, הזקן והחלש, בוכה. אלי היחידי שמחליט לגשת אליו. השרת מספר לאלי שהוא מכיר את העד, ואף הוא היה </a:t>
            </a:r>
            <a:r>
              <a:rPr lang="he-IL" sz="2000" dirty="0" err="1">
                <a:latin typeface="Calibri" panose="020F0502020204030204" pitchFamily="34" charset="0"/>
                <a:ea typeface="Calibri" panose="020F0502020204030204" pitchFamily="34" charset="0"/>
                <a:cs typeface="Varela Round" panose="00000500000000000000"/>
              </a:rPr>
              <a:t>ב"זונדרן</a:t>
            </a:r>
            <a:r>
              <a:rPr lang="he-IL" sz="2000" dirty="0">
                <a:latin typeface="Calibri" panose="020F0502020204030204" pitchFamily="34" charset="0"/>
                <a:ea typeface="Calibri" panose="020F0502020204030204" pitchFamily="34" charset="0"/>
                <a:cs typeface="Varela Round" panose="00000500000000000000"/>
              </a:rPr>
              <a:t> קומנדו". </a:t>
            </a:r>
            <a:r>
              <a:rPr lang="en-US" sz="2000" dirty="0">
                <a:latin typeface="Calibri" panose="020F0502020204030204" pitchFamily="34" charset="0"/>
                <a:ea typeface="Calibri" panose="020F0502020204030204" pitchFamily="34" charset="0"/>
                <a:cs typeface="Varela Round" panose="00000500000000000000"/>
              </a:rPr>
              <a:t> </a:t>
            </a:r>
            <a:endParaRPr lang="en-US" dirty="0">
              <a:latin typeface="Calibri" panose="020F0502020204030204" pitchFamily="34" charset="0"/>
              <a:ea typeface="Calibri" panose="020F0502020204030204" pitchFamily="34" charset="0"/>
              <a:cs typeface="Varela Round" panose="00000500000000000000"/>
            </a:endParaRPr>
          </a:p>
          <a:p>
            <a:pPr marL="228600">
              <a:lnSpc>
                <a:spcPct val="150000"/>
              </a:lnSpc>
              <a:spcAft>
                <a:spcPts val="800"/>
              </a:spcAft>
            </a:pPr>
            <a:endParaRPr lang="en-US" sz="2000" dirty="0">
              <a:latin typeface="Calibri" panose="020F0502020204030204" pitchFamily="34" charset="0"/>
              <a:ea typeface="Calibri" panose="020F0502020204030204" pitchFamily="34" charset="0"/>
              <a:cs typeface="Varela Round" panose="00000500000000000000"/>
            </a:endParaRPr>
          </a:p>
        </p:txBody>
      </p:sp>
    </p:spTree>
    <p:extLst>
      <p:ext uri="{BB962C8B-B14F-4D97-AF65-F5344CB8AC3E}">
        <p14:creationId xmlns:p14="http://schemas.microsoft.com/office/powerpoint/2010/main" val="1523512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a:extLst>
              <a:ext uri="{FF2B5EF4-FFF2-40B4-BE49-F238E27FC236}">
                <a16:creationId xmlns:a16="http://schemas.microsoft.com/office/drawing/2014/main" id="{E65A2474-A5CF-4B70-9C42-1FC20B043685}"/>
              </a:ext>
            </a:extLst>
          </p:cNvPr>
          <p:cNvSpPr/>
          <p:nvPr/>
        </p:nvSpPr>
        <p:spPr>
          <a:xfrm>
            <a:off x="965200" y="464761"/>
            <a:ext cx="10861040" cy="4559197"/>
          </a:xfrm>
          <a:prstGeom prst="rect">
            <a:avLst/>
          </a:prstGeom>
        </p:spPr>
        <p:txBody>
          <a:bodyPr wrap="square">
            <a:spAutoFit/>
          </a:bodyPr>
          <a:lstStyle/>
          <a:p>
            <a:pPr marL="228600">
              <a:lnSpc>
                <a:spcPct val="150000"/>
              </a:lnSpc>
              <a:spcAft>
                <a:spcPts val="800"/>
              </a:spcAft>
            </a:pPr>
            <a:r>
              <a:rPr lang="he-IL" sz="3200" b="1" dirty="0">
                <a:effectLst>
                  <a:outerShdw blurRad="38100" dist="38100" dir="2700000" algn="tl">
                    <a:srgbClr val="000000">
                      <a:alpha val="43137"/>
                    </a:srgbClr>
                  </a:outerShdw>
                </a:effectLst>
                <a:latin typeface="Varela Round" panose="00000500000000000000" pitchFamily="2" charset="-79"/>
                <a:ea typeface="Calibri" panose="020F0502020204030204" pitchFamily="34" charset="0"/>
                <a:cs typeface="Varela Round" panose="00000500000000000000" pitchFamily="2" charset="-79"/>
              </a:rPr>
              <a:t>מן החלק הזה עולים שני רעיונות מרכזיים:</a:t>
            </a:r>
            <a:endParaRPr lang="en-US" sz="3200" dirty="0">
              <a:effectLst>
                <a:outerShdw blurRad="38100" dist="38100" dir="2700000" algn="tl">
                  <a:srgbClr val="000000">
                    <a:alpha val="43137"/>
                  </a:srgbClr>
                </a:outerShdw>
              </a:effectLst>
              <a:latin typeface="Varela Round" panose="00000500000000000000" pitchFamily="2" charset="-79"/>
              <a:ea typeface="Calibri" panose="020F0502020204030204" pitchFamily="34" charset="0"/>
              <a:cs typeface="Varela Round" panose="00000500000000000000" pitchFamily="2" charset="-79"/>
            </a:endParaRPr>
          </a:p>
          <a:p>
            <a:pPr marL="342900" lvl="0" indent="-342900">
              <a:lnSpc>
                <a:spcPct val="150000"/>
              </a:lnSpc>
              <a:buFont typeface="+mj-lt"/>
              <a:buAutoNum type="arabicPeriod"/>
            </a:pPr>
            <a:r>
              <a:rPr lang="en-US" sz="3200" dirty="0">
                <a:latin typeface="Varela Round" panose="00000500000000000000" pitchFamily="2" charset="-79"/>
                <a:ea typeface="Calibri" panose="020F0502020204030204" pitchFamily="34" charset="0"/>
                <a:cs typeface="Varela Round" panose="00000500000000000000" pitchFamily="2" charset="-79"/>
              </a:rPr>
              <a:t> </a:t>
            </a:r>
            <a:r>
              <a:rPr lang="he-IL" sz="3200" dirty="0">
                <a:latin typeface="Varela Round" panose="00000500000000000000" pitchFamily="2" charset="-79"/>
                <a:ea typeface="Calibri" panose="020F0502020204030204" pitchFamily="34" charset="0"/>
                <a:cs typeface="Varela Round" panose="00000500000000000000" pitchFamily="2" charset="-79"/>
              </a:rPr>
              <a:t>הנוער הישראלי שלא מתעניין בזיכרון השואה, ולא מעוניין להבין אותו לעומק.</a:t>
            </a:r>
            <a:endParaRPr lang="en-US" sz="3200" dirty="0">
              <a:latin typeface="Varela Round" panose="00000500000000000000" pitchFamily="2" charset="-79"/>
              <a:ea typeface="Calibri" panose="020F0502020204030204" pitchFamily="34" charset="0"/>
              <a:cs typeface="Varela Round" panose="00000500000000000000" pitchFamily="2" charset="-79"/>
            </a:endParaRPr>
          </a:p>
          <a:p>
            <a:pPr marL="342900" lvl="0" indent="-342900">
              <a:lnSpc>
                <a:spcPct val="150000"/>
              </a:lnSpc>
              <a:spcAft>
                <a:spcPts val="800"/>
              </a:spcAft>
              <a:buFont typeface="+mj-lt"/>
              <a:buAutoNum type="arabicPeriod"/>
            </a:pPr>
            <a:r>
              <a:rPr lang="he-IL" sz="3200" dirty="0">
                <a:latin typeface="Varela Round" panose="00000500000000000000" pitchFamily="2" charset="-79"/>
                <a:ea typeface="Calibri" panose="020F0502020204030204" pitchFamily="34" charset="0"/>
                <a:cs typeface="Varela Round" panose="00000500000000000000" pitchFamily="2" charset="-79"/>
              </a:rPr>
              <a:t> מצד שני, בזמן ההמתנה לתחילת הטקס, בני הנוער משוחחים על שאיפתם לשרת ביחידות צבאיות נבחרות, להיות תלמידים מצטיינים ולתרום למדינה.</a:t>
            </a:r>
            <a:endParaRPr lang="en-US" sz="3200" dirty="0">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873707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a:extLst>
              <a:ext uri="{FF2B5EF4-FFF2-40B4-BE49-F238E27FC236}">
                <a16:creationId xmlns:a16="http://schemas.microsoft.com/office/drawing/2014/main" id="{E3441BE2-3312-4EF5-8840-B083A41DE212}"/>
              </a:ext>
            </a:extLst>
          </p:cNvPr>
          <p:cNvSpPr/>
          <p:nvPr/>
        </p:nvSpPr>
        <p:spPr>
          <a:xfrm>
            <a:off x="499730" y="135388"/>
            <a:ext cx="11605116" cy="5766194"/>
          </a:xfrm>
          <a:prstGeom prst="rect">
            <a:avLst/>
          </a:prstGeom>
        </p:spPr>
        <p:txBody>
          <a:bodyPr wrap="square">
            <a:spAutoFit/>
          </a:bodyPr>
          <a:lstStyle/>
          <a:p>
            <a:pPr marL="457200" indent="-192088" algn="just">
              <a:lnSpc>
                <a:spcPct val="150000"/>
              </a:lnSpc>
            </a:pPr>
            <a:r>
              <a:rPr lang="he-IL" sz="3200" b="1" dirty="0">
                <a:solidFill>
                  <a:srgbClr val="002060"/>
                </a:solidFill>
                <a:latin typeface="Varela Round" panose="00000500000000000000" pitchFamily="2" charset="-79"/>
                <a:ea typeface="Calibri" panose="020F0502020204030204" pitchFamily="34" charset="0"/>
                <a:cs typeface="Varela Round" panose="00000500000000000000" pitchFamily="2" charset="-79"/>
              </a:rPr>
              <a:t>האירוע המרכזי – המעשה של אלי</a:t>
            </a:r>
            <a:r>
              <a:rPr lang="he-IL" sz="3200" dirty="0">
                <a:solidFill>
                  <a:srgbClr val="002060"/>
                </a:solidFill>
                <a:latin typeface="Varela Round" panose="00000500000000000000" pitchFamily="2" charset="-79"/>
                <a:ea typeface="Calibri" panose="020F0502020204030204" pitchFamily="34" charset="0"/>
                <a:cs typeface="Varela Round" panose="00000500000000000000" pitchFamily="2" charset="-79"/>
              </a:rPr>
              <a:t>:</a:t>
            </a:r>
            <a:endParaRPr lang="en-US" sz="3200"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marL="228600" algn="just">
              <a:lnSpc>
                <a:spcPct val="150000"/>
              </a:lnSpc>
            </a:pPr>
            <a:r>
              <a:rPr lang="he-IL" sz="2400" dirty="0">
                <a:latin typeface="Varela Round" panose="00000500000000000000" pitchFamily="2" charset="-79"/>
                <a:ea typeface="Calibri" panose="020F0502020204030204" pitchFamily="34" charset="0"/>
                <a:cs typeface="Varela Round" panose="00000500000000000000" pitchFamily="2" charset="-79"/>
              </a:rPr>
              <a:t>חלק זה של הסיפור נפתח במפגש בפלאפל, בשעת אחר הצהריים של יום השואה. אלי מתאר את תוכן השיחה ואת צורת האכילה הגסה של חבריו.</a:t>
            </a:r>
            <a:endParaRPr lang="en-US" sz="2400" dirty="0">
              <a:latin typeface="Varela Round" panose="00000500000000000000" pitchFamily="2" charset="-79"/>
              <a:ea typeface="Calibri" panose="020F0502020204030204" pitchFamily="34" charset="0"/>
              <a:cs typeface="Varela Round" panose="00000500000000000000" pitchFamily="2" charset="-79"/>
            </a:endParaRPr>
          </a:p>
          <a:p>
            <a:pPr marL="228600" algn="just">
              <a:lnSpc>
                <a:spcPct val="150000"/>
              </a:lnSpc>
            </a:pPr>
            <a:r>
              <a:rPr lang="he-IL" sz="2400" dirty="0">
                <a:latin typeface="Varela Round" panose="00000500000000000000" pitchFamily="2" charset="-79"/>
                <a:ea typeface="Calibri" panose="020F0502020204030204" pitchFamily="34" charset="0"/>
                <a:cs typeface="Varela Round" panose="00000500000000000000" pitchFamily="2" charset="-79"/>
              </a:rPr>
              <a:t>בשיחה צורי מספר על חגיגות ההצלחה של שרון וגלעד בעקבות המבחנים שעבר שרון כדי להתקבל לשייטת: "בשתיית בירות ובעשיית </a:t>
            </a:r>
            <a:r>
              <a:rPr lang="he-IL" sz="2400" dirty="0" err="1">
                <a:latin typeface="Varela Round" panose="00000500000000000000" pitchFamily="2" charset="-79"/>
                <a:ea typeface="Calibri" panose="020F0502020204030204" pitchFamily="34" charset="0"/>
                <a:cs typeface="Varela Round" panose="00000500000000000000" pitchFamily="2" charset="-79"/>
              </a:rPr>
              <a:t>חארקות</a:t>
            </a:r>
            <a:r>
              <a:rPr lang="he-IL" sz="2400" dirty="0">
                <a:latin typeface="Varela Round" panose="00000500000000000000" pitchFamily="2" charset="-79"/>
                <a:ea typeface="Calibri" panose="020F0502020204030204" pitchFamily="34" charset="0"/>
                <a:cs typeface="Varela Round" panose="00000500000000000000" pitchFamily="2" charset="-79"/>
              </a:rPr>
              <a:t>" באופניים של שולם השרת וזריקת האופניים הרוסים במקום כלשהו</a:t>
            </a:r>
            <a:r>
              <a:rPr lang="en-US" sz="2400" dirty="0">
                <a:latin typeface="Varela Round" panose="00000500000000000000" pitchFamily="2" charset="-79"/>
                <a:ea typeface="Calibri" panose="020F0502020204030204" pitchFamily="34" charset="0"/>
                <a:cs typeface="Varela Round" panose="00000500000000000000" pitchFamily="2" charset="-79"/>
              </a:rPr>
              <a:t>.</a:t>
            </a:r>
          </a:p>
          <a:p>
            <a:pPr marL="228600" algn="just">
              <a:lnSpc>
                <a:spcPct val="150000"/>
              </a:lnSpc>
              <a:spcAft>
                <a:spcPts val="800"/>
              </a:spcAft>
            </a:pPr>
            <a:r>
              <a:rPr lang="he-IL" sz="2400" dirty="0">
                <a:latin typeface="Varela Round" panose="00000500000000000000" pitchFamily="2" charset="-79"/>
                <a:ea typeface="Calibri" panose="020F0502020204030204" pitchFamily="34" charset="0"/>
                <a:cs typeface="Varela Round" panose="00000500000000000000" pitchFamily="2" charset="-79"/>
              </a:rPr>
              <a:t>אלי מחליט לספר למנהל מי האשמים, והמנהל מבטיח לו שלא יגלה שהוא זה שהלשין עליהם. בימים הראשונים באמת נראה כי כך הדבר, אך בהמשך שוטר מגיע לכיתה, והאשמים נתפסים. בניסיון לבקש סליחה, אבא של שרון קונה לשולם אופניים חדשים אותן הוא מסרב לקחת ובסוף מסכים ולוקח אותן. </a:t>
            </a:r>
            <a:endParaRPr lang="en-US" sz="2400" dirty="0">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1224953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a:extLst>
              <a:ext uri="{FF2B5EF4-FFF2-40B4-BE49-F238E27FC236}">
                <a16:creationId xmlns:a16="http://schemas.microsoft.com/office/drawing/2014/main" id="{573AFEFC-3BAA-4305-9BAF-D0394A0246C1}"/>
              </a:ext>
            </a:extLst>
          </p:cNvPr>
          <p:cNvSpPr/>
          <p:nvPr/>
        </p:nvSpPr>
        <p:spPr>
          <a:xfrm>
            <a:off x="765545" y="749164"/>
            <a:ext cx="10877106" cy="3717941"/>
          </a:xfrm>
          <a:prstGeom prst="rect">
            <a:avLst/>
          </a:prstGeom>
        </p:spPr>
        <p:txBody>
          <a:bodyPr wrap="square">
            <a:spAutoFit/>
          </a:bodyPr>
          <a:lstStyle/>
          <a:p>
            <a:pPr marL="228600" algn="just">
              <a:lnSpc>
                <a:spcPct val="150000"/>
              </a:lnSpc>
            </a:pPr>
            <a:r>
              <a:rPr lang="he-IL" sz="3200" dirty="0">
                <a:latin typeface="Varela Round" panose="00000500000000000000" pitchFamily="2" charset="-79"/>
                <a:ea typeface="Calibri" panose="020F0502020204030204" pitchFamily="34" charset="0"/>
                <a:cs typeface="Varela Round" panose="00000500000000000000" pitchFamily="2" charset="-79"/>
              </a:rPr>
              <a:t>בקטע זה מוצג שולם כקורבן – בעברו בשואה ועכשיו בחברה הישראלית.</a:t>
            </a:r>
            <a:endParaRPr lang="en-US" sz="3200" dirty="0">
              <a:latin typeface="Varela Round" panose="00000500000000000000" pitchFamily="2" charset="-79"/>
              <a:ea typeface="Calibri" panose="020F0502020204030204" pitchFamily="34" charset="0"/>
              <a:cs typeface="Varela Round" panose="00000500000000000000" pitchFamily="2" charset="-79"/>
            </a:endParaRPr>
          </a:p>
          <a:p>
            <a:pPr marL="228600" algn="just">
              <a:lnSpc>
                <a:spcPct val="150000"/>
              </a:lnSpc>
              <a:spcAft>
                <a:spcPts val="800"/>
              </a:spcAft>
            </a:pPr>
            <a:r>
              <a:rPr lang="he-IL" sz="3200" dirty="0">
                <a:latin typeface="Varela Round" panose="00000500000000000000" pitchFamily="2" charset="-79"/>
                <a:ea typeface="Calibri" panose="020F0502020204030204" pitchFamily="34" charset="0"/>
                <a:cs typeface="Varela Round" panose="00000500000000000000" pitchFamily="2" charset="-79"/>
              </a:rPr>
              <a:t>ביום החמישי אלי מבין כי שרון וגלעד יודעים שהוא זה שהלשין. סיוון מנסה "לעזור" לו אבל בעצם היא  שולחת אותו היישר לידיים של שרון וגלעד</a:t>
            </a:r>
            <a:r>
              <a:rPr lang="en-US" sz="3200" dirty="0">
                <a:latin typeface="Varela Round" panose="00000500000000000000" pitchFamily="2" charset="-79"/>
                <a:ea typeface="Calibri" panose="020F0502020204030204" pitchFamily="34" charset="0"/>
                <a:cs typeface="Varela Round" panose="00000500000000000000" pitchFamily="2" charset="-79"/>
              </a:rPr>
              <a:t>.</a:t>
            </a:r>
          </a:p>
        </p:txBody>
      </p:sp>
    </p:spTree>
    <p:extLst>
      <p:ext uri="{BB962C8B-B14F-4D97-AF65-F5344CB8AC3E}">
        <p14:creationId xmlns:p14="http://schemas.microsoft.com/office/powerpoint/2010/main" val="2054761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a:extLst>
              <a:ext uri="{FF2B5EF4-FFF2-40B4-BE49-F238E27FC236}">
                <a16:creationId xmlns:a16="http://schemas.microsoft.com/office/drawing/2014/main" id="{AD9A98AC-1782-4221-8165-BB89151A620C}"/>
              </a:ext>
            </a:extLst>
          </p:cNvPr>
          <p:cNvSpPr/>
          <p:nvPr/>
        </p:nvSpPr>
        <p:spPr>
          <a:xfrm>
            <a:off x="680484" y="599588"/>
            <a:ext cx="10972800" cy="1642437"/>
          </a:xfrm>
          <a:prstGeom prst="rect">
            <a:avLst/>
          </a:prstGeom>
        </p:spPr>
        <p:txBody>
          <a:bodyPr wrap="square">
            <a:spAutoFit/>
          </a:bodyPr>
          <a:lstStyle/>
          <a:p>
            <a:pPr algn="ctr">
              <a:lnSpc>
                <a:spcPct val="107000"/>
              </a:lnSpc>
              <a:spcAft>
                <a:spcPts val="800"/>
              </a:spcAft>
            </a:pPr>
            <a:r>
              <a:rPr lang="he-IL" sz="3200" b="1" dirty="0">
                <a:solidFill>
                  <a:srgbClr val="002060"/>
                </a:solidFill>
                <a:latin typeface="Varela Round" panose="00000500000000000000" pitchFamily="2" charset="-79"/>
                <a:ea typeface="Calibri" panose="020F0502020204030204" pitchFamily="34" charset="0"/>
                <a:cs typeface="Varela Round" panose="00000500000000000000" pitchFamily="2" charset="-79"/>
              </a:rPr>
              <a:t>שאלה למחשבה: </a:t>
            </a:r>
          </a:p>
          <a:p>
            <a:pPr>
              <a:lnSpc>
                <a:spcPct val="107000"/>
              </a:lnSpc>
              <a:spcAft>
                <a:spcPts val="800"/>
              </a:spcAft>
            </a:pPr>
            <a:endParaRPr lang="en-US" dirty="0">
              <a:latin typeface="Varela Round" panose="00000500000000000000" pitchFamily="2" charset="-79"/>
              <a:ea typeface="Calibri" panose="020F0502020204030204" pitchFamily="34" charset="0"/>
              <a:cs typeface="Varela Round" panose="00000500000000000000" pitchFamily="2" charset="-79"/>
            </a:endParaRPr>
          </a:p>
          <a:p>
            <a:pPr algn="ctr">
              <a:lnSpc>
                <a:spcPct val="107000"/>
              </a:lnSpc>
              <a:spcAft>
                <a:spcPts val="800"/>
              </a:spcAft>
            </a:pPr>
            <a:r>
              <a:rPr lang="he-IL" sz="3200" dirty="0">
                <a:latin typeface="Varela Round" panose="00000500000000000000" pitchFamily="2" charset="-79"/>
                <a:ea typeface="Calibri" panose="020F0502020204030204" pitchFamily="34" charset="0"/>
                <a:cs typeface="Varela Round" panose="00000500000000000000" pitchFamily="2" charset="-79"/>
              </a:rPr>
              <a:t>מה היו המניעים של אלי במעשה? האם הייתם נוהגים באותה הדרך?</a:t>
            </a:r>
            <a:endParaRPr lang="en-US" sz="3200" dirty="0">
              <a:latin typeface="Varela Round" panose="00000500000000000000" pitchFamily="2" charset="-79"/>
              <a:ea typeface="Calibri" panose="020F0502020204030204" pitchFamily="34" charset="0"/>
              <a:cs typeface="Varela Round" panose="00000500000000000000" pitchFamily="2" charset="-79"/>
            </a:endParaRPr>
          </a:p>
        </p:txBody>
      </p:sp>
      <p:pic>
        <p:nvPicPr>
          <p:cNvPr id="4098" name="Picture 2" descr="Question Mark, Road, Away, Forward, Uncertain">
            <a:extLst>
              <a:ext uri="{FF2B5EF4-FFF2-40B4-BE49-F238E27FC236}">
                <a16:creationId xmlns:a16="http://schemas.microsoft.com/office/drawing/2014/main" id="{2BAA1C68-9039-43B1-BD56-A2369CE038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0551" y="2875495"/>
            <a:ext cx="6529310" cy="2870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8218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AE0850CF-D37B-4BD8-B826-B55EC757AB65}"/>
              </a:ext>
            </a:extLst>
          </p:cNvPr>
          <p:cNvSpPr/>
          <p:nvPr/>
        </p:nvSpPr>
        <p:spPr>
          <a:xfrm>
            <a:off x="455074" y="0"/>
            <a:ext cx="11460480" cy="838948"/>
          </a:xfrm>
          <a:prstGeom prst="rect">
            <a:avLst/>
          </a:prstGeom>
        </p:spPr>
        <p:txBody>
          <a:bodyPr wrap="square">
            <a:spAutoFit/>
          </a:bodyPr>
          <a:lstStyle/>
          <a:p>
            <a:pPr marL="457200">
              <a:lnSpc>
                <a:spcPct val="150000"/>
              </a:lnSpc>
            </a:pPr>
            <a:br>
              <a:rPr lang="en-US" b="1" u="sng" dirty="0">
                <a:solidFill>
                  <a:srgbClr val="002060"/>
                </a:solidFill>
                <a:latin typeface="Calibri" panose="020F0502020204030204" pitchFamily="34" charset="0"/>
                <a:ea typeface="Calibri" panose="020F0502020204030204" pitchFamily="34" charset="0"/>
                <a:cs typeface="Varela Round" panose="00000500000000000000" pitchFamily="2" charset="-79"/>
              </a:rPr>
            </a:b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מלבן 1">
            <a:extLst>
              <a:ext uri="{FF2B5EF4-FFF2-40B4-BE49-F238E27FC236}">
                <a16:creationId xmlns:a16="http://schemas.microsoft.com/office/drawing/2014/main" id="{E421DB43-9A22-4660-8268-8E0EA33C7DF8}"/>
              </a:ext>
            </a:extLst>
          </p:cNvPr>
          <p:cNvSpPr/>
          <p:nvPr/>
        </p:nvSpPr>
        <p:spPr>
          <a:xfrm>
            <a:off x="3912781" y="287988"/>
            <a:ext cx="7844598" cy="4629152"/>
          </a:xfrm>
          <a:prstGeom prst="rect">
            <a:avLst/>
          </a:prstGeom>
        </p:spPr>
        <p:txBody>
          <a:bodyPr wrap="square">
            <a:spAutoFit/>
          </a:bodyPr>
          <a:lstStyle/>
          <a:p>
            <a:pPr marL="228600" algn="just">
              <a:lnSpc>
                <a:spcPct val="150000"/>
              </a:lnSpc>
            </a:pPr>
            <a:r>
              <a:rPr lang="he-IL" sz="3200" b="1" dirty="0">
                <a:effectLst>
                  <a:outerShdw blurRad="38100" dist="38100" dir="2700000" algn="tl">
                    <a:srgbClr val="000000">
                      <a:alpha val="43137"/>
                    </a:srgbClr>
                  </a:outerShdw>
                </a:effectLst>
                <a:latin typeface="Varela Round" panose="00000500000000000000" pitchFamily="2" charset="-79"/>
                <a:ea typeface="Calibri" panose="020F0502020204030204" pitchFamily="34" charset="0"/>
                <a:cs typeface="Varela Round" panose="00000500000000000000" pitchFamily="2" charset="-79"/>
              </a:rPr>
              <a:t>בחלק השני – </a:t>
            </a:r>
            <a:r>
              <a:rPr lang="he-IL" sz="3200" b="1" dirty="0">
                <a:latin typeface="Varela Round" panose="00000500000000000000" pitchFamily="2" charset="-79"/>
                <a:ea typeface="Calibri" panose="020F0502020204030204" pitchFamily="34" charset="0"/>
                <a:cs typeface="Varela Round" panose="00000500000000000000" pitchFamily="2" charset="-79"/>
              </a:rPr>
              <a:t> </a:t>
            </a:r>
          </a:p>
          <a:p>
            <a:pPr marL="685800" indent="-457200" algn="just">
              <a:lnSpc>
                <a:spcPct val="150000"/>
              </a:lnSpc>
              <a:buFont typeface="Arial" panose="020B0604020202020204" pitchFamily="34" charset="0"/>
              <a:buChar char="•"/>
            </a:pPr>
            <a:r>
              <a:rPr lang="he-IL" sz="2800" dirty="0">
                <a:latin typeface="Varela Round" panose="00000500000000000000" pitchFamily="2" charset="-79"/>
                <a:ea typeface="Calibri" panose="020F0502020204030204" pitchFamily="34" charset="0"/>
                <a:cs typeface="Varela Round" panose="00000500000000000000" pitchFamily="2" charset="-79"/>
              </a:rPr>
              <a:t>שרון וגלעד מוצגים כחסרי רגישות, תוקפנים, יהירים ובעלי ביטחון עצמי מופרז – תכונות המאפיינות את הדימוי של הצבר הישראלי החדש.</a:t>
            </a:r>
          </a:p>
          <a:p>
            <a:pPr marL="685800" indent="-457200" algn="just">
              <a:lnSpc>
                <a:spcPct val="150000"/>
              </a:lnSpc>
              <a:buFont typeface="Arial" panose="020B0604020202020204" pitchFamily="34" charset="0"/>
              <a:buChar char="•"/>
            </a:pPr>
            <a:r>
              <a:rPr lang="he-IL" sz="2800" dirty="0">
                <a:latin typeface="Varela Round" panose="00000500000000000000" pitchFamily="2" charset="-79"/>
                <a:ea typeface="Calibri" panose="020F0502020204030204" pitchFamily="34" charset="0"/>
                <a:cs typeface="Varela Round" panose="00000500000000000000" pitchFamily="2" charset="-79"/>
              </a:rPr>
              <a:t>לעומתם אלי הרגיש ובעל החמלה, שרוצה לעזור לשולם החלש, ואף מוכן לסכן את עצמו לשם כך. אלי מייצג את יוצאי הדופן ולא את החברה כולה</a:t>
            </a:r>
            <a:r>
              <a:rPr lang="en-US" sz="2800" dirty="0">
                <a:latin typeface="Varela Round" panose="00000500000000000000" pitchFamily="2" charset="-79"/>
                <a:ea typeface="Calibri" panose="020F0502020204030204" pitchFamily="34" charset="0"/>
                <a:cs typeface="Varela Round" panose="00000500000000000000" pitchFamily="2" charset="-79"/>
              </a:rPr>
              <a:t>.</a:t>
            </a:r>
          </a:p>
        </p:txBody>
      </p:sp>
      <p:pic>
        <p:nvPicPr>
          <p:cNvPr id="5122" name="Picture 2" descr="Cactus, Prickly, Desert Plant, Spur">
            <a:extLst>
              <a:ext uri="{FF2B5EF4-FFF2-40B4-BE49-F238E27FC236}">
                <a16:creationId xmlns:a16="http://schemas.microsoft.com/office/drawing/2014/main" id="{7BF52687-203C-47A7-BEB9-893FDFF7748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887"/>
          <a:stretch/>
        </p:blipFill>
        <p:spPr bwMode="auto">
          <a:xfrm>
            <a:off x="212651" y="1258794"/>
            <a:ext cx="3260172" cy="323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6442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B82306B4-03EC-4051-87EE-B1FCA504B87A}"/>
              </a:ext>
            </a:extLst>
          </p:cNvPr>
          <p:cNvSpPr/>
          <p:nvPr/>
        </p:nvSpPr>
        <p:spPr>
          <a:xfrm>
            <a:off x="106326" y="162800"/>
            <a:ext cx="11515061" cy="466731"/>
          </a:xfrm>
          <a:prstGeom prst="rect">
            <a:avLst/>
          </a:prstGeom>
        </p:spPr>
        <p:txBody>
          <a:bodyPr wrap="square">
            <a:spAutoFit/>
          </a:bodyPr>
          <a:lstStyle/>
          <a:p>
            <a:pPr marL="228600">
              <a:lnSpc>
                <a:spcPct val="150000"/>
              </a:lnSpc>
              <a:spcAft>
                <a:spcPts val="800"/>
              </a:spcAft>
            </a:pPr>
            <a:r>
              <a:rPr lang="he-IL" dirty="0">
                <a:latin typeface="Calibri" panose="020F0502020204030204" pitchFamily="34" charset="0"/>
                <a:ea typeface="Calibri" panose="020F0502020204030204" pitchFamily="34" charset="0"/>
                <a:cs typeface="Varela Round" panose="00000500000000000000" pitchFamily="2" charset="-79"/>
              </a:rPr>
              <a:t> </a:t>
            </a:r>
            <a:endParaRPr lang="he-IL" dirty="0"/>
          </a:p>
        </p:txBody>
      </p:sp>
      <p:sp>
        <p:nvSpPr>
          <p:cNvPr id="2" name="מלבן 1">
            <a:extLst>
              <a:ext uri="{FF2B5EF4-FFF2-40B4-BE49-F238E27FC236}">
                <a16:creationId xmlns:a16="http://schemas.microsoft.com/office/drawing/2014/main" id="{E5D1F488-853C-4879-97C2-B9BEFA2A2EE6}"/>
              </a:ext>
            </a:extLst>
          </p:cNvPr>
          <p:cNvSpPr/>
          <p:nvPr/>
        </p:nvSpPr>
        <p:spPr>
          <a:xfrm>
            <a:off x="3689494" y="64038"/>
            <a:ext cx="8536527" cy="5275483"/>
          </a:xfrm>
          <a:prstGeom prst="rect">
            <a:avLst/>
          </a:prstGeom>
        </p:spPr>
        <p:txBody>
          <a:bodyPr wrap="square">
            <a:spAutoFit/>
          </a:bodyPr>
          <a:lstStyle/>
          <a:p>
            <a:pPr marL="457200">
              <a:lnSpc>
                <a:spcPct val="150000"/>
              </a:lnSpc>
            </a:pPr>
            <a:r>
              <a:rPr lang="he-IL" sz="3200" b="1" dirty="0">
                <a:solidFill>
                  <a:srgbClr val="002060"/>
                </a:solidFill>
                <a:latin typeface="Varela Round" panose="00000500000000000000" pitchFamily="2" charset="-79"/>
                <a:ea typeface="Calibri" panose="020F0502020204030204" pitchFamily="34" charset="0"/>
                <a:cs typeface="Varela Round" panose="00000500000000000000" pitchFamily="2" charset="-79"/>
              </a:rPr>
              <a:t>הצפירה</a:t>
            </a:r>
            <a:r>
              <a:rPr lang="en-US" sz="3200" b="1" dirty="0">
                <a:solidFill>
                  <a:srgbClr val="002060"/>
                </a:solidFill>
                <a:latin typeface="Varela Round" panose="00000500000000000000" pitchFamily="2" charset="-79"/>
                <a:ea typeface="Calibri" panose="020F0502020204030204" pitchFamily="34" charset="0"/>
                <a:cs typeface="Varela Round" panose="00000500000000000000" pitchFamily="2" charset="-79"/>
              </a:rPr>
              <a:t> </a:t>
            </a:r>
            <a:r>
              <a:rPr lang="he-IL" sz="3200" b="1" dirty="0">
                <a:solidFill>
                  <a:srgbClr val="002060"/>
                </a:solidFill>
                <a:latin typeface="Varela Round" panose="00000500000000000000" pitchFamily="2" charset="-79"/>
                <a:ea typeface="Calibri" panose="020F0502020204030204" pitchFamily="34" charset="0"/>
                <a:cs typeface="Varela Round" panose="00000500000000000000" pitchFamily="2" charset="-79"/>
              </a:rPr>
              <a:t>– ההצלה</a:t>
            </a:r>
            <a:endParaRPr lang="en-US" sz="3200"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marL="457200" algn="just">
              <a:lnSpc>
                <a:spcPct val="150000"/>
              </a:lnSpc>
            </a:pPr>
            <a:r>
              <a:rPr lang="he-IL" sz="2800" dirty="0">
                <a:latin typeface="Varela Round" panose="00000500000000000000" pitchFamily="2" charset="-79"/>
                <a:ea typeface="Calibri" panose="020F0502020204030204" pitchFamily="34" charset="0"/>
                <a:cs typeface="Varela Round" panose="00000500000000000000" pitchFamily="2" charset="-79"/>
              </a:rPr>
              <a:t>בחלקו האחרון של הסיפור, אלי לכוד בידי גלעד ושרון, שמתכננים להכות אותו על כך שהלשין עליהם, תוך שהם מקללים אותו ומטיחים בפניו עלבונות.</a:t>
            </a:r>
            <a:endParaRPr lang="en-US" sz="2800" dirty="0">
              <a:latin typeface="Varela Round" panose="00000500000000000000" pitchFamily="2" charset="-79"/>
              <a:ea typeface="Calibri" panose="020F0502020204030204" pitchFamily="34" charset="0"/>
              <a:cs typeface="Varela Round" panose="00000500000000000000" pitchFamily="2" charset="-79"/>
            </a:endParaRPr>
          </a:p>
          <a:p>
            <a:pPr marL="457200" algn="just">
              <a:lnSpc>
                <a:spcPct val="150000"/>
              </a:lnSpc>
              <a:spcAft>
                <a:spcPts val="800"/>
              </a:spcAft>
            </a:pPr>
            <a:r>
              <a:rPr lang="he-IL" sz="2800" dirty="0">
                <a:latin typeface="Varela Round" panose="00000500000000000000" pitchFamily="2" charset="-79"/>
                <a:ea typeface="Calibri" panose="020F0502020204030204" pitchFamily="34" charset="0"/>
                <a:cs typeface="Varela Round" panose="00000500000000000000" pitchFamily="2" charset="-79"/>
              </a:rPr>
              <a:t>כאשר גלעד ושרון מרימים כבר את ידיהם להכותו, הם נעצרים על ידי צפירת יום הזיכרון, ונעמדים דום (נקודת הפואנטה). ברגע זה אלי מנצל את הצפירה הקדושה והולך מן המקום. הוא ניצל מן הבריונות.</a:t>
            </a:r>
            <a:endParaRPr lang="en-US" sz="2800" dirty="0">
              <a:latin typeface="Varela Round" panose="00000500000000000000" pitchFamily="2" charset="-79"/>
              <a:ea typeface="Calibri" panose="020F0502020204030204" pitchFamily="34" charset="0"/>
              <a:cs typeface="Varela Round" panose="00000500000000000000" pitchFamily="2" charset="-79"/>
            </a:endParaRPr>
          </a:p>
        </p:txBody>
      </p:sp>
      <p:pic>
        <p:nvPicPr>
          <p:cNvPr id="6146" name="Picture 2" descr="Loudspeakers, Speaker, Sound, Loud">
            <a:extLst>
              <a:ext uri="{FF2B5EF4-FFF2-40B4-BE49-F238E27FC236}">
                <a16:creationId xmlns:a16="http://schemas.microsoft.com/office/drawing/2014/main" id="{3E4FFD24-61B5-4F9E-9C78-6F680F2F34A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1071"/>
          <a:stretch/>
        </p:blipFill>
        <p:spPr bwMode="auto">
          <a:xfrm>
            <a:off x="290033" y="1365276"/>
            <a:ext cx="2974163" cy="323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6148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a:extLst>
              <a:ext uri="{FF2B5EF4-FFF2-40B4-BE49-F238E27FC236}">
                <a16:creationId xmlns:a16="http://schemas.microsoft.com/office/drawing/2014/main" id="{C42E93A4-5F5B-4926-BA19-FBC6484FDD0C}"/>
              </a:ext>
            </a:extLst>
          </p:cNvPr>
          <p:cNvSpPr/>
          <p:nvPr/>
        </p:nvSpPr>
        <p:spPr>
          <a:xfrm>
            <a:off x="560388" y="-101600"/>
            <a:ext cx="11630025" cy="5356403"/>
          </a:xfrm>
          <a:prstGeom prst="rect">
            <a:avLst/>
          </a:prstGeom>
        </p:spPr>
        <p:txBody>
          <a:bodyPr wrap="square">
            <a:spAutoFit/>
          </a:bodyPr>
          <a:lstStyle/>
          <a:p>
            <a:pPr marL="457200">
              <a:lnSpc>
                <a:spcPct val="150000"/>
              </a:lnSpc>
            </a:pPr>
            <a:r>
              <a:rPr lang="he-IL" sz="3200" b="1" dirty="0">
                <a:effectLst>
                  <a:outerShdw blurRad="38100" dist="38100" dir="2700000" algn="tl">
                    <a:srgbClr val="000000">
                      <a:alpha val="43137"/>
                    </a:srgbClr>
                  </a:outerShdw>
                </a:effectLst>
                <a:latin typeface="Varela Round" panose="00000500000000000000" pitchFamily="2" charset="-79"/>
                <a:ea typeface="Calibri" panose="020F0502020204030204" pitchFamily="34" charset="0"/>
                <a:cs typeface="Varela Round" panose="00000500000000000000" pitchFamily="2" charset="-79"/>
              </a:rPr>
              <a:t>בחלק זה – </a:t>
            </a:r>
            <a:endParaRPr lang="en-US" sz="3200" dirty="0">
              <a:effectLst>
                <a:outerShdw blurRad="38100" dist="38100" dir="2700000" algn="tl">
                  <a:srgbClr val="000000">
                    <a:alpha val="43137"/>
                  </a:srgbClr>
                </a:outerShdw>
              </a:effectLst>
              <a:latin typeface="Varela Round" panose="00000500000000000000" pitchFamily="2" charset="-79"/>
              <a:ea typeface="Calibri" panose="020F0502020204030204" pitchFamily="34" charset="0"/>
              <a:cs typeface="Varela Round" panose="00000500000000000000" pitchFamily="2" charset="-79"/>
            </a:endParaRPr>
          </a:p>
          <a:p>
            <a:pPr marL="457200" algn="just">
              <a:lnSpc>
                <a:spcPct val="150000"/>
              </a:lnSpc>
            </a:pPr>
            <a:r>
              <a:rPr lang="he-IL" sz="2800" dirty="0">
                <a:latin typeface="Varela Round" panose="00000500000000000000" pitchFamily="2" charset="-79"/>
                <a:ea typeface="Calibri" panose="020F0502020204030204" pitchFamily="34" charset="0"/>
                <a:cs typeface="Varela Round" panose="00000500000000000000" pitchFamily="2" charset="-79"/>
              </a:rPr>
              <a:t>ההליכה של אלי בזמן הצפירה נתפסת כשבירת מוסכמות וחוסר כבוד, בעוד ששרון וגלעד נתפסים כדמויות חיוביות, המכבדות את קדושת היום:</a:t>
            </a:r>
          </a:p>
          <a:p>
            <a:pPr marL="989013" lvl="0" indent="-446088" algn="just">
              <a:lnSpc>
                <a:spcPct val="150000"/>
              </a:lnSpc>
              <a:buFont typeface="Arial" panose="020B0604020202020204" pitchFamily="34" charset="0"/>
              <a:buChar char="•"/>
            </a:pPr>
            <a:r>
              <a:rPr lang="he-IL" sz="2800" dirty="0">
                <a:latin typeface="Varela Round" panose="00000500000000000000" pitchFamily="2" charset="-79"/>
                <a:ea typeface="Calibri" panose="020F0502020204030204" pitchFamily="34" charset="0"/>
                <a:cs typeface="Varela Round" panose="00000500000000000000" pitchFamily="2" charset="-79"/>
              </a:rPr>
              <a:t>שרון וגלעד הם תלמידים מצטיינים, ששואפים להתגייס ליחידות מובחרות ומכבדים את טקס יום הזיכרון בעצם עמידתם דום. אך מאחורי הדמות האידיאלית שלהם, מסתתרת אישיותם התוקפנית, האלימה והיהירה. </a:t>
            </a:r>
            <a:endParaRPr lang="en-US" sz="2800" dirty="0">
              <a:latin typeface="Varela Round" panose="00000500000000000000" pitchFamily="2" charset="-79"/>
              <a:ea typeface="Calibri" panose="020F0502020204030204" pitchFamily="34" charset="0"/>
              <a:cs typeface="Varela Round" panose="00000500000000000000" pitchFamily="2" charset="-79"/>
            </a:endParaRPr>
          </a:p>
          <a:p>
            <a:pPr marL="989013" lvl="0" indent="-446088" algn="just">
              <a:lnSpc>
                <a:spcPct val="150000"/>
              </a:lnSpc>
              <a:spcAft>
                <a:spcPts val="800"/>
              </a:spcAft>
              <a:buFont typeface="Arial" panose="020B0604020202020204" pitchFamily="34" charset="0"/>
              <a:buChar char="•"/>
            </a:pPr>
            <a:r>
              <a:rPr lang="he-IL" sz="2800" dirty="0">
                <a:latin typeface="Varela Round" panose="00000500000000000000" pitchFamily="2" charset="-79"/>
                <a:ea typeface="Calibri" panose="020F0502020204030204" pitchFamily="34" charset="0"/>
                <a:cs typeface="Varela Round" panose="00000500000000000000" pitchFamily="2" charset="-79"/>
              </a:rPr>
              <a:t>אלי, לעומתם, שמר על המוסריות בכך שהראה רגישות לסבל הזולת, למרות שהפר את עמידת הדום בזמן הצפירה.</a:t>
            </a:r>
            <a:endParaRPr lang="en-US" sz="3200" dirty="0">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3316061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a:extLst>
              <a:ext uri="{FF2B5EF4-FFF2-40B4-BE49-F238E27FC236}">
                <a16:creationId xmlns:a16="http://schemas.microsoft.com/office/drawing/2014/main" id="{9E4447B1-9049-4F8C-A72B-943C1BA43A59}"/>
              </a:ext>
            </a:extLst>
          </p:cNvPr>
          <p:cNvSpPr>
            <a:spLocks noGrp="1"/>
          </p:cNvSpPr>
          <p:nvPr>
            <p:ph sz="quarter" idx="4"/>
          </p:nvPr>
        </p:nvSpPr>
        <p:spPr>
          <a:xfrm>
            <a:off x="4040372" y="182542"/>
            <a:ext cx="7956645" cy="5244079"/>
          </a:xfrm>
        </p:spPr>
        <p:txBody>
          <a:bodyPr>
            <a:normAutofit fontScale="70000" lnSpcReduction="20000"/>
          </a:bodyPr>
          <a:lstStyle/>
          <a:p>
            <a:pPr marL="114300" indent="0" algn="just">
              <a:lnSpc>
                <a:spcPct val="150000"/>
              </a:lnSpc>
              <a:spcAft>
                <a:spcPts val="800"/>
              </a:spcAft>
              <a:buNone/>
            </a:pPr>
            <a:r>
              <a:rPr lang="he-IL" sz="5100" b="1" dirty="0">
                <a:ea typeface="Calibri" panose="020F0502020204030204" pitchFamily="34" charset="0"/>
              </a:rPr>
              <a:t>הדמויות בסיפור:</a:t>
            </a:r>
          </a:p>
          <a:p>
            <a:pPr marL="457200" algn="just">
              <a:lnSpc>
                <a:spcPct val="150000"/>
              </a:lnSpc>
              <a:spcAft>
                <a:spcPts val="800"/>
              </a:spcAft>
            </a:pPr>
            <a:r>
              <a:rPr lang="he-IL" sz="4000" b="1" dirty="0">
                <a:solidFill>
                  <a:schemeClr val="tx1"/>
                </a:solidFill>
                <a:ea typeface="Calibri" panose="020F0502020204030204" pitchFamily="34" charset="0"/>
              </a:rPr>
              <a:t>אלי –</a:t>
            </a:r>
            <a:r>
              <a:rPr lang="he-IL" sz="4000" dirty="0">
                <a:solidFill>
                  <a:schemeClr val="tx1"/>
                </a:solidFill>
                <a:ea typeface="Calibri" panose="020F0502020204030204" pitchFamily="34" charset="0"/>
              </a:rPr>
              <a:t> הדמות הראשית (המספר) - מוצג כלוזר, טיפוס אאוטסיידר ומיושן, אך יחד עם זאת רגיש, שואף לצדק ולתיקון העוול גם במחיר סיכונו האישי.</a:t>
            </a:r>
            <a:endParaRPr lang="en-US" sz="4000" dirty="0">
              <a:solidFill>
                <a:schemeClr val="tx1"/>
              </a:solidFill>
              <a:ea typeface="Calibri" panose="020F0502020204030204" pitchFamily="34" charset="0"/>
            </a:endParaRPr>
          </a:p>
          <a:p>
            <a:pPr marL="457200" algn="just">
              <a:lnSpc>
                <a:spcPct val="150000"/>
              </a:lnSpc>
              <a:spcAft>
                <a:spcPts val="800"/>
              </a:spcAft>
            </a:pPr>
            <a:r>
              <a:rPr lang="he-IL" sz="4000" b="1" dirty="0">
                <a:solidFill>
                  <a:schemeClr val="tx1"/>
                </a:solidFill>
                <a:ea typeface="Calibri" panose="020F0502020204030204" pitchFamily="34" charset="0"/>
              </a:rPr>
              <a:t>שרון –</a:t>
            </a:r>
            <a:r>
              <a:rPr lang="he-IL" sz="4000" dirty="0">
                <a:solidFill>
                  <a:schemeClr val="tx1"/>
                </a:solidFill>
                <a:ea typeface="Calibri" panose="020F0502020204030204" pitchFamily="34" charset="0"/>
              </a:rPr>
              <a:t> מוצג כמצליחן השכבתי, מנהיגם הבלתי מעורער של השמיניסטים, שאחריו נשרכים </a:t>
            </a:r>
            <a:r>
              <a:rPr lang="he-IL" sz="4000" b="1" dirty="0">
                <a:solidFill>
                  <a:schemeClr val="tx1"/>
                </a:solidFill>
                <a:ea typeface="Calibri" panose="020F0502020204030204" pitchFamily="34" charset="0"/>
              </a:rPr>
              <a:t>גלעד, צורי ואביב</a:t>
            </a:r>
            <a:r>
              <a:rPr lang="he-IL" sz="4000" dirty="0">
                <a:solidFill>
                  <a:schemeClr val="tx1"/>
                </a:solidFill>
                <a:ea typeface="Calibri" panose="020F0502020204030204" pitchFamily="34" charset="0"/>
              </a:rPr>
              <a:t>. החבורה מצטיירת כנוער הטוב והמובחר, אולם במהותם הם מתגלים כמקולקלים מוסרית. </a:t>
            </a:r>
            <a:endParaRPr lang="en-US" sz="4000" dirty="0">
              <a:solidFill>
                <a:schemeClr val="tx1"/>
              </a:solidFill>
              <a:ea typeface="Calibri" panose="020F0502020204030204" pitchFamily="34" charset="0"/>
            </a:endParaRPr>
          </a:p>
          <a:p>
            <a:pPr algn="just"/>
            <a:endParaRPr lang="he-IL" dirty="0"/>
          </a:p>
        </p:txBody>
      </p:sp>
      <p:pic>
        <p:nvPicPr>
          <p:cNvPr id="7170" name="Picture 2" descr="Eye, Fingerprint, Eye-Print Check, Iris">
            <a:extLst>
              <a:ext uri="{FF2B5EF4-FFF2-40B4-BE49-F238E27FC236}">
                <a16:creationId xmlns:a16="http://schemas.microsoft.com/office/drawing/2014/main" id="{AFB402BC-A0CB-4D64-A3D1-084C9D24F0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396" y="1702535"/>
            <a:ext cx="3572170" cy="2367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2189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a:extLst>
              <a:ext uri="{FF2B5EF4-FFF2-40B4-BE49-F238E27FC236}">
                <a16:creationId xmlns:a16="http://schemas.microsoft.com/office/drawing/2014/main" id="{C3FF9261-E1F6-4ECB-9CCB-AEA68E9B191B}"/>
              </a:ext>
            </a:extLst>
          </p:cNvPr>
          <p:cNvSpPr>
            <a:spLocks noGrp="1"/>
          </p:cNvSpPr>
          <p:nvPr>
            <p:ph sz="quarter" idx="4"/>
          </p:nvPr>
        </p:nvSpPr>
        <p:spPr>
          <a:xfrm>
            <a:off x="677766" y="526801"/>
            <a:ext cx="11160000" cy="5183119"/>
          </a:xfrm>
        </p:spPr>
        <p:txBody>
          <a:bodyPr>
            <a:normAutofit/>
          </a:bodyPr>
          <a:lstStyle/>
          <a:p>
            <a:pPr marL="457200" algn="just">
              <a:lnSpc>
                <a:spcPct val="150000"/>
              </a:lnSpc>
              <a:spcAft>
                <a:spcPts val="800"/>
              </a:spcAft>
            </a:pPr>
            <a:r>
              <a:rPr lang="he-IL" sz="2800" b="1" dirty="0">
                <a:solidFill>
                  <a:schemeClr val="tx1"/>
                </a:solidFill>
                <a:ea typeface="Calibri" panose="020F0502020204030204" pitchFamily="34" charset="0"/>
              </a:rPr>
              <a:t>סיוון</a:t>
            </a:r>
            <a:r>
              <a:rPr lang="en-US" sz="2800" b="1" dirty="0">
                <a:solidFill>
                  <a:schemeClr val="tx1"/>
                </a:solidFill>
                <a:ea typeface="Calibri" panose="020F0502020204030204" pitchFamily="34" charset="0"/>
              </a:rPr>
              <a:t> </a:t>
            </a:r>
            <a:r>
              <a:rPr lang="he-IL" sz="2800" dirty="0">
                <a:solidFill>
                  <a:schemeClr val="tx1"/>
                </a:solidFill>
                <a:ea typeface="Calibri" panose="020F0502020204030204" pitchFamily="34" charset="0"/>
              </a:rPr>
              <a:t>– היפה והחלשה, אשר מצייתת לשרון מבלי להפעיל שיקול דעת מוסרי וערכי, מהתלת באלי שנותן בה אמון, ומובילה אותו ישר לידיהם העוינות של שרון וגלעד.</a:t>
            </a:r>
          </a:p>
          <a:p>
            <a:pPr marL="457200" algn="just">
              <a:lnSpc>
                <a:spcPct val="150000"/>
              </a:lnSpc>
              <a:spcAft>
                <a:spcPts val="800"/>
              </a:spcAft>
            </a:pPr>
            <a:endParaRPr lang="en-US" sz="2800" dirty="0">
              <a:solidFill>
                <a:schemeClr val="tx1"/>
              </a:solidFill>
              <a:ea typeface="Calibri" panose="020F0502020204030204" pitchFamily="34" charset="0"/>
            </a:endParaRPr>
          </a:p>
          <a:p>
            <a:pPr marL="457200" algn="just">
              <a:lnSpc>
                <a:spcPct val="150000"/>
              </a:lnSpc>
              <a:spcAft>
                <a:spcPts val="800"/>
              </a:spcAft>
            </a:pPr>
            <a:r>
              <a:rPr lang="he-IL" sz="2800" b="1" dirty="0">
                <a:solidFill>
                  <a:schemeClr val="tx1"/>
                </a:solidFill>
                <a:ea typeface="Calibri" panose="020F0502020204030204" pitchFamily="34" charset="0"/>
              </a:rPr>
              <a:t>דמויות המבוגרים בסיפור: המנהל, איש החינוך; השוטר, איש החוק; ואבא של שרון, </a:t>
            </a:r>
            <a:r>
              <a:rPr lang="he-IL" sz="2800" dirty="0">
                <a:solidFill>
                  <a:schemeClr val="tx1"/>
                </a:solidFill>
                <a:ea typeface="Calibri" panose="020F0502020204030204" pitchFamily="34" charset="0"/>
              </a:rPr>
              <a:t>הסמכות ההורית. בעזרתם יוצא הצדק לאור והפשע מתגלה, אולם הם מותירים את אלי חשוף, ללא הגנה.</a:t>
            </a:r>
            <a:endParaRPr lang="en-US" sz="2800" dirty="0">
              <a:solidFill>
                <a:schemeClr val="tx1"/>
              </a:solidFill>
              <a:ea typeface="Calibri" panose="020F0502020204030204" pitchFamily="34" charset="0"/>
            </a:endParaRPr>
          </a:p>
          <a:p>
            <a:pPr algn="just"/>
            <a:endParaRPr lang="he-IL" sz="2800" dirty="0"/>
          </a:p>
        </p:txBody>
      </p:sp>
    </p:spTree>
    <p:extLst>
      <p:ext uri="{BB962C8B-B14F-4D97-AF65-F5344CB8AC3E}">
        <p14:creationId xmlns:p14="http://schemas.microsoft.com/office/powerpoint/2010/main" val="1924165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570516" y="2676292"/>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p:txBody>
          <a:bodyPr/>
          <a:lstStyle/>
          <a:p>
            <a:r>
              <a:rPr lang="he-IL" dirty="0"/>
              <a:t>צפירה / אתגר קרת</a:t>
            </a:r>
          </a:p>
        </p:txBody>
      </p:sp>
      <p:sp>
        <p:nvSpPr>
          <p:cNvPr id="7" name="כותרת משנה 6"/>
          <p:cNvSpPr>
            <a:spLocks noGrp="1"/>
          </p:cNvSpPr>
          <p:nvPr>
            <p:ph type="subTitle" idx="1"/>
          </p:nvPr>
        </p:nvSpPr>
        <p:spPr/>
        <p:txBody>
          <a:bodyPr/>
          <a:lstStyle/>
          <a:p>
            <a:r>
              <a:rPr lang="he-IL" dirty="0">
                <a:sym typeface="Varela Round"/>
              </a:rPr>
              <a:t>ספרות </a:t>
            </a:r>
            <a:r>
              <a:rPr lang="he-IL" dirty="0" err="1">
                <a:sym typeface="Varela Round"/>
              </a:rPr>
              <a:t>לחט"ע</a:t>
            </a:r>
            <a:r>
              <a:rPr lang="he-IL" dirty="0">
                <a:sym typeface="Varela Round"/>
              </a:rPr>
              <a:t> – י', י"א, י"ב</a:t>
            </a:r>
          </a:p>
        </p:txBody>
      </p:sp>
      <p:sp>
        <p:nvSpPr>
          <p:cNvPr id="4" name="מציין מיקום תוכן 3"/>
          <p:cNvSpPr>
            <a:spLocks noGrp="1"/>
          </p:cNvSpPr>
          <p:nvPr>
            <p:ph idx="10"/>
          </p:nvPr>
        </p:nvSpPr>
        <p:spPr/>
        <p:txBody>
          <a:bodyPr/>
          <a:lstStyle/>
          <a:p>
            <a:r>
              <a:rPr lang="he-IL" dirty="0">
                <a:sym typeface="Varela Round"/>
              </a:rPr>
              <a:t>המורה:</a:t>
            </a:r>
            <a:r>
              <a:rPr lang="en-US" dirty="0">
                <a:sym typeface="Varela Round"/>
              </a:rPr>
              <a:t> </a:t>
            </a:r>
            <a:r>
              <a:rPr lang="he-IL" dirty="0">
                <a:sym typeface="Varela Round"/>
              </a:rPr>
              <a:t>שירלי שושנה</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a:extLst>
              <a:ext uri="{FF2B5EF4-FFF2-40B4-BE49-F238E27FC236}">
                <a16:creationId xmlns:a16="http://schemas.microsoft.com/office/drawing/2014/main" id="{675C3492-FEF3-40F7-A36C-4F79C4934394}"/>
              </a:ext>
            </a:extLst>
          </p:cNvPr>
          <p:cNvSpPr>
            <a:spLocks noGrp="1"/>
          </p:cNvSpPr>
          <p:nvPr>
            <p:ph sz="quarter" idx="4"/>
          </p:nvPr>
        </p:nvSpPr>
        <p:spPr>
          <a:xfrm>
            <a:off x="4890976" y="340850"/>
            <a:ext cx="7124707" cy="5111999"/>
          </a:xfrm>
        </p:spPr>
        <p:txBody>
          <a:bodyPr>
            <a:normAutofit fontScale="85000" lnSpcReduction="20000"/>
          </a:bodyPr>
          <a:lstStyle/>
          <a:p>
            <a:pPr marL="114300" indent="0">
              <a:lnSpc>
                <a:spcPct val="150000"/>
              </a:lnSpc>
              <a:spcAft>
                <a:spcPts val="800"/>
              </a:spcAft>
              <a:buNone/>
            </a:pPr>
            <a:r>
              <a:rPr lang="he-IL" sz="3200" b="1" dirty="0">
                <a:ea typeface="Calibri" panose="020F0502020204030204" pitchFamily="34" charset="0"/>
              </a:rPr>
              <a:t>מוטיב הצפירה</a:t>
            </a:r>
            <a:endParaRPr lang="en-US" sz="3200" dirty="0">
              <a:ea typeface="Calibri" panose="020F0502020204030204" pitchFamily="34" charset="0"/>
            </a:endParaRPr>
          </a:p>
          <a:p>
            <a:pPr marL="114300" indent="0" algn="just">
              <a:lnSpc>
                <a:spcPct val="150000"/>
              </a:lnSpc>
              <a:spcAft>
                <a:spcPts val="800"/>
              </a:spcAft>
              <a:buNone/>
            </a:pPr>
            <a:r>
              <a:rPr lang="he-IL" sz="2800" dirty="0">
                <a:solidFill>
                  <a:schemeClr val="tx1"/>
                </a:solidFill>
                <a:ea typeface="Calibri" panose="020F0502020204030204" pitchFamily="34" charset="0"/>
              </a:rPr>
              <a:t>הצפירה, מסמלת כבוד והכרת תודה של החברה הישראלית לאלו שבמותם ציוו לנו את החיים. אולם בסיפור, הצפירה של יום הזיכרון מוזכרת בעוד זו של יום השואה איננה. </a:t>
            </a:r>
          </a:p>
          <a:p>
            <a:pPr marL="114300" indent="0" algn="just">
              <a:lnSpc>
                <a:spcPct val="150000"/>
              </a:lnSpc>
              <a:spcAft>
                <a:spcPts val="800"/>
              </a:spcAft>
              <a:buNone/>
            </a:pPr>
            <a:r>
              <a:rPr lang="he-IL" sz="2800" dirty="0">
                <a:solidFill>
                  <a:schemeClr val="tx1"/>
                </a:solidFill>
                <a:ea typeface="Calibri" panose="020F0502020204030204" pitchFamily="34" charset="0"/>
              </a:rPr>
              <a:t>נציגי החברה הישראלית מצטיירים כמגוחכים – בני הנוער בסיפור מראים כי הכבוד הוא חיצוני בלבד. הם עומדים בצפירה רגע אחרי שהתעללו בניצול שואה ורגע לפני שתכננו להכות את בן גילם. הצפירה מנעה משרון וגלעד להכות את אלי ברגע שתפסו אותו, אך אין זה אומר שלא יתפסו אותו מיד לאחריה.</a:t>
            </a:r>
            <a:endParaRPr lang="en-US" sz="2800" dirty="0">
              <a:solidFill>
                <a:schemeClr val="tx1"/>
              </a:solidFill>
              <a:ea typeface="Calibri" panose="020F0502020204030204" pitchFamily="34" charset="0"/>
            </a:endParaRPr>
          </a:p>
        </p:txBody>
      </p:sp>
      <p:pic>
        <p:nvPicPr>
          <p:cNvPr id="3" name="Picture 2" descr="A Loudspeaker, Megaphone">
            <a:extLst>
              <a:ext uri="{FF2B5EF4-FFF2-40B4-BE49-F238E27FC236}">
                <a16:creationId xmlns:a16="http://schemas.microsoft.com/office/drawing/2014/main" id="{8A2ACAF6-70BD-4C7E-A28B-AF7AF79810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767" y="1355294"/>
            <a:ext cx="4314825" cy="323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20366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a:extLst>
              <a:ext uri="{FF2B5EF4-FFF2-40B4-BE49-F238E27FC236}">
                <a16:creationId xmlns:a16="http://schemas.microsoft.com/office/drawing/2014/main" id="{6A842DE8-855C-4191-832F-55000E24CAB9}"/>
              </a:ext>
            </a:extLst>
          </p:cNvPr>
          <p:cNvSpPr>
            <a:spLocks noGrp="1"/>
          </p:cNvSpPr>
          <p:nvPr>
            <p:ph sz="quarter" idx="4"/>
          </p:nvPr>
        </p:nvSpPr>
        <p:spPr>
          <a:xfrm>
            <a:off x="3763926" y="384561"/>
            <a:ext cx="8307520" cy="5101839"/>
          </a:xfrm>
        </p:spPr>
        <p:txBody>
          <a:bodyPr>
            <a:normAutofit lnSpcReduction="10000"/>
          </a:bodyPr>
          <a:lstStyle/>
          <a:p>
            <a:pPr marL="114300" indent="0" algn="just">
              <a:lnSpc>
                <a:spcPct val="150000"/>
              </a:lnSpc>
              <a:spcAft>
                <a:spcPts val="800"/>
              </a:spcAft>
              <a:buNone/>
            </a:pPr>
            <a:r>
              <a:rPr lang="he-IL" sz="3500" b="1" dirty="0">
                <a:ea typeface="Calibri" panose="020F0502020204030204" pitchFamily="34" charset="0"/>
              </a:rPr>
              <a:t>הביקורת בסיפור</a:t>
            </a:r>
          </a:p>
          <a:p>
            <a:pPr marL="114300" indent="0" algn="just">
              <a:lnSpc>
                <a:spcPct val="150000"/>
              </a:lnSpc>
              <a:spcAft>
                <a:spcPts val="800"/>
              </a:spcAft>
              <a:buNone/>
            </a:pPr>
            <a:r>
              <a:rPr lang="he-IL" sz="3000" dirty="0">
                <a:solidFill>
                  <a:schemeClr val="tx1"/>
                </a:solidFill>
                <a:ea typeface="Calibri" panose="020F0502020204030204" pitchFamily="34" charset="0"/>
              </a:rPr>
              <a:t>הסיפור מציג ביקורת נוקבת לגבי היחס המזלזל והבורות של החברה הישראלית בכל הנוגע לתרבות ולהיסטוריה שלנו. אמנם אנו מקיימים את הטקסים כהלכתם, אך לא ניכר כי זיכרון השואה וזכר הנופלים נובע מערכי מוסר שהופנמו בחברה. טקסים אלו מציגים חוסר סבלנות, בורות, וכן התנהגות אטומה ואוטומטית</a:t>
            </a:r>
            <a:r>
              <a:rPr lang="he-IL" sz="3000" dirty="0">
                <a:solidFill>
                  <a:schemeClr val="tx1"/>
                </a:solidFill>
                <a:latin typeface="Calibri" panose="020F0502020204030204" pitchFamily="34" charset="0"/>
                <a:ea typeface="Calibri" panose="020F0502020204030204" pitchFamily="34" charset="0"/>
                <a:cs typeface="David" panose="020E0502060401010101" pitchFamily="34" charset="-79"/>
              </a:rPr>
              <a:t>.</a:t>
            </a:r>
            <a:endParaRPr lang="en-US" sz="3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algn="just"/>
            <a:endParaRPr lang="he-IL" dirty="0"/>
          </a:p>
        </p:txBody>
      </p:sp>
      <p:pic>
        <p:nvPicPr>
          <p:cNvPr id="8194" name="Picture 2" descr="טלאי צהוב - גם בתקשורת הזרה | מגפון ניוז Megafon News">
            <a:extLst>
              <a:ext uri="{FF2B5EF4-FFF2-40B4-BE49-F238E27FC236}">
                <a16:creationId xmlns:a16="http://schemas.microsoft.com/office/drawing/2014/main" id="{B04ABF7D-BAC8-4FF4-81C7-1BB7BD9473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372"/>
          <a:stretch/>
        </p:blipFill>
        <p:spPr bwMode="auto">
          <a:xfrm>
            <a:off x="355378" y="1335944"/>
            <a:ext cx="3124614" cy="3682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7241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a:xfrm>
            <a:off x="6792499" y="349266"/>
            <a:ext cx="5397914" cy="720000"/>
          </a:xfrm>
        </p:spPr>
        <p:txBody>
          <a:bodyPr/>
          <a:lstStyle/>
          <a:p>
            <a:r>
              <a:rPr lang="he-IL" dirty="0"/>
              <a:t>מה נלמד היום? </a:t>
            </a:r>
          </a:p>
        </p:txBody>
      </p:sp>
      <p:sp>
        <p:nvSpPr>
          <p:cNvPr id="3" name="מציין מיקום טקסט 2"/>
          <p:cNvSpPr>
            <a:spLocks noGrp="1"/>
          </p:cNvSpPr>
          <p:nvPr>
            <p:ph type="body" sz="quarter" idx="3"/>
          </p:nvPr>
        </p:nvSpPr>
        <p:spPr>
          <a:xfrm>
            <a:off x="419514" y="2507672"/>
            <a:ext cx="11160000" cy="540000"/>
          </a:xfrm>
        </p:spPr>
        <p:txBody>
          <a:bodyPr/>
          <a:lstStyle/>
          <a:p>
            <a:pPr algn="ctr"/>
            <a:r>
              <a:rPr lang="he-IL" sz="4000" dirty="0"/>
              <a:t>נושא:   </a:t>
            </a:r>
          </a:p>
          <a:p>
            <a:pPr algn="ctr"/>
            <a:r>
              <a:rPr lang="he-IL" dirty="0"/>
              <a:t>שיעור זה יעסוק בסיפור הקצר "צפירה" מאת אתגר קרת</a:t>
            </a:r>
            <a:endParaRPr lang="en-US" dirty="0"/>
          </a:p>
        </p:txBody>
      </p:sp>
      <p:sp>
        <p:nvSpPr>
          <p:cNvPr id="8" name="מציין מיקום תוכן 7"/>
          <p:cNvSpPr>
            <a:spLocks noGrp="1"/>
          </p:cNvSpPr>
          <p:nvPr>
            <p:ph sz="quarter" idx="4"/>
          </p:nvPr>
        </p:nvSpPr>
        <p:spPr>
          <a:xfrm>
            <a:off x="1020726" y="3429000"/>
            <a:ext cx="10558788" cy="1778341"/>
          </a:xfrm>
        </p:spPr>
        <p:txBody>
          <a:bodyPr>
            <a:normAutofit fontScale="47500" lnSpcReduction="20000"/>
          </a:bodyPr>
          <a:lstStyle/>
          <a:p>
            <a:pPr marL="0" indent="0" algn="ctr">
              <a:lnSpc>
                <a:spcPct val="200000"/>
              </a:lnSpc>
              <a:buNone/>
            </a:pPr>
            <a:r>
              <a:rPr lang="he-IL" sz="5700" b="1" dirty="0"/>
              <a:t>מטרת השיעור:</a:t>
            </a:r>
            <a:r>
              <a:rPr lang="he-IL" sz="5700" dirty="0"/>
              <a:t> </a:t>
            </a:r>
          </a:p>
          <a:p>
            <a:pPr marL="0" indent="0" algn="ctr">
              <a:lnSpc>
                <a:spcPct val="200000"/>
              </a:lnSpc>
              <a:buNone/>
            </a:pPr>
            <a:r>
              <a:rPr lang="he-IL" sz="5100" b="1" dirty="0"/>
              <a:t>למידת תוכן הסיפור, משמעויותיו ומאפייניו.</a:t>
            </a:r>
            <a:endParaRPr lang="en-US" sz="5100" b="1" dirty="0"/>
          </a:p>
          <a:p>
            <a:pPr>
              <a:lnSpc>
                <a:spcPct val="200000"/>
              </a:lnSpc>
            </a:pPr>
            <a:endParaRPr lang="he-I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משנה 6">
            <a:extLst>
              <a:ext uri="{FF2B5EF4-FFF2-40B4-BE49-F238E27FC236}">
                <a16:creationId xmlns:a16="http://schemas.microsoft.com/office/drawing/2014/main" id="{0ECEB2E6-6EDB-4988-889A-2750F7EF4A57}"/>
              </a:ext>
            </a:extLst>
          </p:cNvPr>
          <p:cNvSpPr txBox="1">
            <a:spLocks/>
          </p:cNvSpPr>
          <p:nvPr/>
        </p:nvSpPr>
        <p:spPr>
          <a:xfrm>
            <a:off x="3253563" y="1024712"/>
            <a:ext cx="8724211" cy="4938114"/>
          </a:xfrm>
          <a:prstGeom prst="rect">
            <a:avLst/>
          </a:prstGeom>
        </p:spPr>
        <p:txBody>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dirty="0"/>
          </a:p>
          <a:p>
            <a:endParaRPr lang="he-IL" dirty="0">
              <a:sym typeface="Varela Round"/>
            </a:endParaRPr>
          </a:p>
        </p:txBody>
      </p:sp>
      <p:sp>
        <p:nvSpPr>
          <p:cNvPr id="3" name="מלבן 2">
            <a:extLst>
              <a:ext uri="{FF2B5EF4-FFF2-40B4-BE49-F238E27FC236}">
                <a16:creationId xmlns:a16="http://schemas.microsoft.com/office/drawing/2014/main" id="{8C720A44-CAB4-4C11-9C86-549ED1397CD8}"/>
              </a:ext>
            </a:extLst>
          </p:cNvPr>
          <p:cNvSpPr/>
          <p:nvPr/>
        </p:nvSpPr>
        <p:spPr>
          <a:xfrm>
            <a:off x="3046897" y="415731"/>
            <a:ext cx="8724211" cy="3797001"/>
          </a:xfrm>
          <a:prstGeom prst="rect">
            <a:avLst/>
          </a:prstGeom>
        </p:spPr>
        <p:txBody>
          <a:bodyPr wrap="square">
            <a:spAutoFit/>
          </a:bodyPr>
          <a:lstStyle/>
          <a:p>
            <a:pPr>
              <a:lnSpc>
                <a:spcPct val="150000"/>
              </a:lnSpc>
              <a:spcAft>
                <a:spcPts val="800"/>
              </a:spcAft>
            </a:pPr>
            <a:r>
              <a:rPr lang="he-IL" sz="3200" b="1" dirty="0">
                <a:effectLst>
                  <a:outerShdw blurRad="38100" dist="38100" dir="2700000" algn="tl">
                    <a:srgbClr val="000000">
                      <a:alpha val="43137"/>
                    </a:srgbClr>
                  </a:outerShdw>
                </a:effectLst>
                <a:latin typeface="Varela Round" panose="00000500000000000000" pitchFamily="2" charset="-79"/>
                <a:ea typeface="Calibri" panose="020F0502020204030204" pitchFamily="34" charset="0"/>
                <a:cs typeface="Varela Round" panose="00000500000000000000" pitchFamily="2" charset="-79"/>
              </a:rPr>
              <a:t>אתגר קרת:</a:t>
            </a:r>
            <a:endParaRPr lang="en-US" sz="3200" dirty="0">
              <a:effectLst>
                <a:outerShdw blurRad="38100" dist="38100" dir="2700000" algn="tl">
                  <a:srgbClr val="000000">
                    <a:alpha val="43137"/>
                  </a:srgbClr>
                </a:outerShdw>
              </a:effectLst>
              <a:latin typeface="Varela Round" panose="00000500000000000000" pitchFamily="2" charset="-79"/>
              <a:ea typeface="Calibri" panose="020F0502020204030204" pitchFamily="34" charset="0"/>
              <a:cs typeface="Varela Round" panose="00000500000000000000" pitchFamily="2" charset="-79"/>
            </a:endParaRPr>
          </a:p>
          <a:p>
            <a:pPr>
              <a:lnSpc>
                <a:spcPct val="150000"/>
              </a:lnSpc>
              <a:spcAft>
                <a:spcPts val="800"/>
              </a:spcAft>
            </a:pPr>
            <a:r>
              <a:rPr lang="he-IL" sz="3200" dirty="0">
                <a:latin typeface="Varela Round" panose="00000500000000000000" pitchFamily="2" charset="-79"/>
                <a:ea typeface="Calibri" panose="020F0502020204030204" pitchFamily="34" charset="0"/>
                <a:cs typeface="Varela Round" panose="00000500000000000000" pitchFamily="2" charset="-79"/>
              </a:rPr>
              <a:t>איש מחשבים, סופר, תסריטאי ויוצר קומיקס ישראלי, נולד ב-1967 ברמת-גן להורים ניצולי שואה</a:t>
            </a:r>
            <a:r>
              <a:rPr lang="en-US" sz="3200" dirty="0">
                <a:latin typeface="Varela Round" panose="00000500000000000000" pitchFamily="2" charset="-79"/>
                <a:ea typeface="Calibri" panose="020F0502020204030204" pitchFamily="34" charset="0"/>
                <a:cs typeface="Varela Round" panose="00000500000000000000" pitchFamily="2" charset="-79"/>
              </a:rPr>
              <a:t>.</a:t>
            </a:r>
            <a:r>
              <a:rPr lang="he-IL" sz="3200" dirty="0">
                <a:latin typeface="Varela Round" panose="00000500000000000000" pitchFamily="2" charset="-79"/>
                <a:ea typeface="Calibri" panose="020F0502020204030204" pitchFamily="34" charset="0"/>
                <a:cs typeface="Varela Round" panose="00000500000000000000" pitchFamily="2" charset="-79"/>
              </a:rPr>
              <a:t> עד כה הוציא לאור כשישה קובצי סיפורים, ספרי קומיקס וספרי ילדים. במקביל כותב לטלוויזיה, לקולנוע ולתיאטרון</a:t>
            </a:r>
            <a:r>
              <a:rPr lang="en-US" sz="3200" dirty="0">
                <a:latin typeface="Varela Round" panose="00000500000000000000" pitchFamily="2" charset="-79"/>
                <a:ea typeface="Calibri" panose="020F0502020204030204" pitchFamily="34" charset="0"/>
                <a:cs typeface="Varela Round" panose="00000500000000000000" pitchFamily="2" charset="-79"/>
              </a:rPr>
              <a:t>.</a:t>
            </a:r>
          </a:p>
        </p:txBody>
      </p:sp>
      <p:pic>
        <p:nvPicPr>
          <p:cNvPr id="7" name="תמונה 6">
            <a:extLst>
              <a:ext uri="{FF2B5EF4-FFF2-40B4-BE49-F238E27FC236}">
                <a16:creationId xmlns:a16="http://schemas.microsoft.com/office/drawing/2014/main" id="{3B95179A-61A4-4A7A-96BB-956E264D651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24281" y="1120053"/>
            <a:ext cx="2095500" cy="3086100"/>
          </a:xfrm>
          <a:prstGeom prst="rect">
            <a:avLst/>
          </a:prstGeom>
        </p:spPr>
      </p:pic>
      <p:sp>
        <p:nvSpPr>
          <p:cNvPr id="4" name="תיבת טקסט 3">
            <a:extLst>
              <a:ext uri="{FF2B5EF4-FFF2-40B4-BE49-F238E27FC236}">
                <a16:creationId xmlns:a16="http://schemas.microsoft.com/office/drawing/2014/main" id="{CAB93A0B-01CB-4399-867D-AAAA4E15784E}"/>
              </a:ext>
            </a:extLst>
          </p:cNvPr>
          <p:cNvSpPr txBox="1"/>
          <p:nvPr/>
        </p:nvSpPr>
        <p:spPr>
          <a:xfrm>
            <a:off x="723014" y="4338084"/>
            <a:ext cx="1850065" cy="369332"/>
          </a:xfrm>
          <a:prstGeom prst="rect">
            <a:avLst/>
          </a:prstGeom>
          <a:noFill/>
        </p:spPr>
        <p:txBody>
          <a:bodyPr wrap="square" rtlCol="0">
            <a:spAutoFit/>
          </a:bodyPr>
          <a:lstStyle/>
          <a:p>
            <a:pPr algn="ctr"/>
            <a:r>
              <a:rPr lang="he-IL" dirty="0">
                <a:hlinkClick r:id="rId4"/>
              </a:rPr>
              <a:t>שיחה אישית </a:t>
            </a:r>
            <a:endParaRPr lang="en-IL" dirty="0"/>
          </a:p>
        </p:txBody>
      </p:sp>
      <p:pic>
        <p:nvPicPr>
          <p:cNvPr id="9" name="תמונה 8">
            <a:extLst>
              <a:ext uri="{FF2B5EF4-FFF2-40B4-BE49-F238E27FC236}">
                <a16:creationId xmlns:a16="http://schemas.microsoft.com/office/drawing/2014/main" id="{B36AC0FF-4F90-4A88-BBDF-B39E927634F3}"/>
              </a:ext>
            </a:extLst>
          </p:cNvPr>
          <p:cNvPicPr>
            <a:picLocks noChangeAspect="1"/>
          </p:cNvPicPr>
          <p:nvPr/>
        </p:nvPicPr>
        <p:blipFill>
          <a:blip r:embed="rId5"/>
          <a:stretch>
            <a:fillRect/>
          </a:stretch>
        </p:blipFill>
        <p:spPr>
          <a:xfrm>
            <a:off x="5269253" y="4436797"/>
            <a:ext cx="1651905" cy="2303973"/>
          </a:xfrm>
          <a:prstGeom prst="rect">
            <a:avLst/>
          </a:prstGeom>
        </p:spPr>
      </p:pic>
      <p:sp>
        <p:nvSpPr>
          <p:cNvPr id="10" name="תיבת טקסט 9">
            <a:extLst>
              <a:ext uri="{FF2B5EF4-FFF2-40B4-BE49-F238E27FC236}">
                <a16:creationId xmlns:a16="http://schemas.microsoft.com/office/drawing/2014/main" id="{85E739C2-2A52-45AC-AF3E-55CBB8A4CF69}"/>
              </a:ext>
            </a:extLst>
          </p:cNvPr>
          <p:cNvSpPr txBox="1"/>
          <p:nvPr/>
        </p:nvSpPr>
        <p:spPr>
          <a:xfrm>
            <a:off x="6792051" y="5833288"/>
            <a:ext cx="2309419" cy="369332"/>
          </a:xfrm>
          <a:prstGeom prst="rect">
            <a:avLst/>
          </a:prstGeom>
          <a:noFill/>
        </p:spPr>
        <p:txBody>
          <a:bodyPr wrap="square" rtlCol="0">
            <a:spAutoFit/>
          </a:bodyPr>
          <a:lstStyle/>
          <a:p>
            <a:r>
              <a:rPr lang="he-IL" dirty="0"/>
              <a:t>כריכת הספר "צינורות"</a:t>
            </a:r>
            <a:endParaRPr lang="en-IL" dirty="0"/>
          </a:p>
        </p:txBody>
      </p:sp>
    </p:spTree>
    <p:extLst>
      <p:ext uri="{BB962C8B-B14F-4D97-AF65-F5344CB8AC3E}">
        <p14:creationId xmlns:p14="http://schemas.microsoft.com/office/powerpoint/2010/main" val="3933508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a:extLst>
              <a:ext uri="{FF2B5EF4-FFF2-40B4-BE49-F238E27FC236}">
                <a16:creationId xmlns:a16="http://schemas.microsoft.com/office/drawing/2014/main" id="{D92A2E41-8046-4134-8DA1-97209D462189}"/>
              </a:ext>
            </a:extLst>
          </p:cNvPr>
          <p:cNvSpPr/>
          <p:nvPr/>
        </p:nvSpPr>
        <p:spPr>
          <a:xfrm>
            <a:off x="822960" y="859130"/>
            <a:ext cx="10657840" cy="4268926"/>
          </a:xfrm>
          <a:prstGeom prst="rect">
            <a:avLst/>
          </a:prstGeom>
        </p:spPr>
        <p:txBody>
          <a:bodyPr wrap="square">
            <a:spAutoFit/>
          </a:bodyPr>
          <a:lstStyle/>
          <a:p>
            <a:pPr algn="just">
              <a:lnSpc>
                <a:spcPct val="150000"/>
              </a:lnSpc>
              <a:spcAft>
                <a:spcPts val="800"/>
              </a:spcAft>
            </a:pPr>
            <a:r>
              <a:rPr lang="he-IL" sz="3200" dirty="0">
                <a:latin typeface="Varela Round" panose="00000500000000000000" pitchFamily="2" charset="-79"/>
                <a:ea typeface="Calibri" panose="020F0502020204030204" pitchFamily="34" charset="0"/>
                <a:cs typeface="Varela Round" panose="00000500000000000000" pitchFamily="2" charset="-79"/>
              </a:rPr>
              <a:t>לרוב, גיבורי סיפוריו של קרת הם ילדים, מתבגרים או מבוגרים הנמצאים בשולי החברה, עובדים בעבודות מזדמנות, נפגשים עם חברים ומתנסים באהבה. </a:t>
            </a:r>
          </a:p>
          <a:p>
            <a:pPr algn="just">
              <a:lnSpc>
                <a:spcPct val="150000"/>
              </a:lnSpc>
              <a:spcAft>
                <a:spcPts val="800"/>
              </a:spcAft>
            </a:pPr>
            <a:endParaRPr lang="en-US" sz="1000" dirty="0">
              <a:latin typeface="Varela Round" panose="00000500000000000000" pitchFamily="2" charset="-79"/>
              <a:ea typeface="Calibri" panose="020F0502020204030204" pitchFamily="34" charset="0"/>
              <a:cs typeface="Varela Round" panose="00000500000000000000" pitchFamily="2" charset="-79"/>
            </a:endParaRPr>
          </a:p>
          <a:p>
            <a:pPr algn="just">
              <a:lnSpc>
                <a:spcPct val="150000"/>
              </a:lnSpc>
              <a:spcAft>
                <a:spcPts val="800"/>
              </a:spcAft>
            </a:pPr>
            <a:r>
              <a:rPr lang="he-IL" sz="3200" dirty="0">
                <a:latin typeface="Varela Round" panose="00000500000000000000" pitchFamily="2" charset="-79"/>
                <a:ea typeface="Calibri" panose="020F0502020204030204" pitchFamily="34" charset="0"/>
                <a:cs typeface="Varela Round" panose="00000500000000000000" pitchFamily="2" charset="-79"/>
              </a:rPr>
              <a:t>הדמויות שלו בדרך כלל מאופיינות בגרוטסקיות ובחוסר מודעות, ומתמודדות עם אירועים בלתי סבירים, כאילו היו שגרתיים ובנאליים.</a:t>
            </a:r>
            <a:endParaRPr lang="en-US" sz="3200" dirty="0">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2622358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a:extLst>
              <a:ext uri="{FF2B5EF4-FFF2-40B4-BE49-F238E27FC236}">
                <a16:creationId xmlns:a16="http://schemas.microsoft.com/office/drawing/2014/main" id="{2FE50AD4-1D10-45F2-A63C-C4F1351EE115}"/>
              </a:ext>
            </a:extLst>
          </p:cNvPr>
          <p:cNvSpPr/>
          <p:nvPr/>
        </p:nvSpPr>
        <p:spPr>
          <a:xfrm>
            <a:off x="907311" y="778795"/>
            <a:ext cx="10739120" cy="4392036"/>
          </a:xfrm>
          <a:prstGeom prst="rect">
            <a:avLst/>
          </a:prstGeom>
        </p:spPr>
        <p:txBody>
          <a:bodyPr wrap="square">
            <a:spAutoFit/>
          </a:bodyPr>
          <a:lstStyle/>
          <a:p>
            <a:pPr algn="just">
              <a:lnSpc>
                <a:spcPct val="150000"/>
              </a:lnSpc>
              <a:spcAft>
                <a:spcPts val="800"/>
              </a:spcAft>
            </a:pPr>
            <a:r>
              <a:rPr lang="he-IL" sz="3200" dirty="0">
                <a:latin typeface="Varela Round" panose="00000500000000000000" pitchFamily="2" charset="-79"/>
                <a:ea typeface="Calibri" panose="020F0502020204030204" pitchFamily="34" charset="0"/>
                <a:cs typeface="Varela Round" panose="00000500000000000000" pitchFamily="2" charset="-79"/>
              </a:rPr>
              <a:t>לצד אירועים פנטסטיים הוא מתאר תמונות משגרת הילדות בשנות השבעים והשמונים, תוך התמודדות ביקורתית עם החינוך הציוני, ושבירת מוסכמות כגון: שירות צבאי, יום השואה ועוד.</a:t>
            </a:r>
          </a:p>
          <a:p>
            <a:pPr algn="just">
              <a:spcAft>
                <a:spcPts val="800"/>
              </a:spcAft>
            </a:pPr>
            <a:endParaRPr lang="en-US" sz="3200" dirty="0">
              <a:latin typeface="Varela Round" panose="00000500000000000000" pitchFamily="2" charset="-79"/>
              <a:ea typeface="Calibri" panose="020F0502020204030204" pitchFamily="34" charset="0"/>
              <a:cs typeface="Varela Round" panose="00000500000000000000" pitchFamily="2" charset="-79"/>
            </a:endParaRPr>
          </a:p>
          <a:p>
            <a:pPr algn="just">
              <a:lnSpc>
                <a:spcPct val="150000"/>
              </a:lnSpc>
              <a:spcAft>
                <a:spcPts val="800"/>
              </a:spcAft>
            </a:pPr>
            <a:r>
              <a:rPr lang="he-IL" sz="3200" dirty="0">
                <a:latin typeface="Varela Round" panose="00000500000000000000" pitchFamily="2" charset="-79"/>
                <a:ea typeface="Calibri" panose="020F0502020204030204" pitchFamily="34" charset="0"/>
                <a:cs typeface="Varela Round" panose="00000500000000000000" pitchFamily="2" charset="-79"/>
              </a:rPr>
              <a:t>כתיבתו של קרת מאופיינת בסלנג, שפה יומיומית, לעתים גסה, מתוך ניסיון לשקף את המציאות החברתית אותה הוא יוצר בסיפוריו.</a:t>
            </a:r>
            <a:endParaRPr lang="en-US" sz="3200" dirty="0">
              <a:latin typeface="Varela Round" panose="00000500000000000000" pitchFamily="2" charset="-79"/>
              <a:ea typeface="Calibri" panose="020F0502020204030204" pitchFamily="34" charset="0"/>
              <a:cs typeface="Varela Round" panose="00000500000000000000" pitchFamily="2" charset="-79"/>
            </a:endParaRPr>
          </a:p>
        </p:txBody>
      </p:sp>
    </p:spTree>
    <p:extLst>
      <p:ext uri="{BB962C8B-B14F-4D97-AF65-F5344CB8AC3E}">
        <p14:creationId xmlns:p14="http://schemas.microsoft.com/office/powerpoint/2010/main" val="2753715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a:extLst>
              <a:ext uri="{FF2B5EF4-FFF2-40B4-BE49-F238E27FC236}">
                <a16:creationId xmlns:a16="http://schemas.microsoft.com/office/drawing/2014/main" id="{5312DCE1-6F64-49D9-A0C7-7B780D2A10F6}"/>
              </a:ext>
            </a:extLst>
          </p:cNvPr>
          <p:cNvSpPr/>
          <p:nvPr/>
        </p:nvSpPr>
        <p:spPr>
          <a:xfrm>
            <a:off x="2594343" y="260832"/>
            <a:ext cx="9420447" cy="4742004"/>
          </a:xfrm>
          <a:prstGeom prst="rect">
            <a:avLst/>
          </a:prstGeom>
        </p:spPr>
        <p:txBody>
          <a:bodyPr wrap="square">
            <a:spAutoFit/>
          </a:bodyPr>
          <a:lstStyle/>
          <a:p>
            <a:pPr>
              <a:lnSpc>
                <a:spcPct val="150000"/>
              </a:lnSpc>
              <a:spcAft>
                <a:spcPts val="800"/>
              </a:spcAft>
            </a:pPr>
            <a:r>
              <a:rPr lang="he-IL" sz="2800" b="1" dirty="0">
                <a:solidFill>
                  <a:srgbClr val="002060"/>
                </a:solidFill>
                <a:latin typeface="Varela Round" panose="00000500000000000000" pitchFamily="2" charset="-79"/>
                <a:ea typeface="Calibri" panose="020F0502020204030204" pitchFamily="34" charset="0"/>
                <a:cs typeface="Varela Round" panose="00000500000000000000" pitchFamily="2" charset="-79"/>
              </a:rPr>
              <a:t>נושא הסיפור:</a:t>
            </a:r>
            <a:endParaRPr lang="en-US" sz="2800"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gn="just">
              <a:lnSpc>
                <a:spcPct val="150000"/>
              </a:lnSpc>
              <a:spcAft>
                <a:spcPts val="800"/>
              </a:spcAft>
            </a:pPr>
            <a:r>
              <a:rPr lang="he-IL" sz="2800" dirty="0">
                <a:latin typeface="Varela Round" panose="00000500000000000000" pitchFamily="2" charset="-79"/>
                <a:ea typeface="Calibri" panose="020F0502020204030204" pitchFamily="34" charset="0"/>
                <a:cs typeface="Varela Round" panose="00000500000000000000" pitchFamily="2" charset="-79"/>
              </a:rPr>
              <a:t>עלילת הסיפור "צפירה" מתוך הקובץ "צינורות" שהתפרסם ב-1992, נעה בין צפירת יום השואה לצפירת יום הזיכרון. </a:t>
            </a:r>
          </a:p>
          <a:p>
            <a:pPr algn="just">
              <a:lnSpc>
                <a:spcPct val="150000"/>
              </a:lnSpc>
              <a:spcAft>
                <a:spcPts val="800"/>
              </a:spcAft>
            </a:pPr>
            <a:r>
              <a:rPr lang="he-IL" sz="2800" dirty="0">
                <a:latin typeface="Varela Round" panose="00000500000000000000" pitchFamily="2" charset="-79"/>
                <a:ea typeface="Calibri" panose="020F0502020204030204" pitchFamily="34" charset="0"/>
                <a:cs typeface="Varela Round" panose="00000500000000000000" pitchFamily="2" charset="-79"/>
              </a:rPr>
              <a:t>ביום השואה אלי, גיבור הסיפור, מסתבך בעימות עם תלמידים, כיוון שהלשין עליהם שגנבו את אופניו של שרת בית הספר, ניצול שואה. מן העימות הזה הוא מצליח להינצל כאשר הצפירה של יום הזיכרון עוצרת את התוקפים, שנעמדים דום.</a:t>
            </a:r>
            <a:endParaRPr lang="en-US" sz="2800" dirty="0">
              <a:latin typeface="Varela Round" panose="00000500000000000000" pitchFamily="2" charset="-79"/>
              <a:ea typeface="Calibri" panose="020F0502020204030204" pitchFamily="34" charset="0"/>
              <a:cs typeface="Varela Round" panose="00000500000000000000" pitchFamily="2" charset="-79"/>
            </a:endParaRPr>
          </a:p>
        </p:txBody>
      </p:sp>
      <p:pic>
        <p:nvPicPr>
          <p:cNvPr id="1026" name="Picture 2" descr="דגל ישראל 60×80 - Family-IL">
            <a:extLst>
              <a:ext uri="{FF2B5EF4-FFF2-40B4-BE49-F238E27FC236}">
                <a16:creationId xmlns:a16="http://schemas.microsoft.com/office/drawing/2014/main" id="{6746BD4D-B960-4B5F-8BC6-6CFCC7DD3F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729" y="3439633"/>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ב. טלאי צהוב - כיתה ו'">
            <a:extLst>
              <a:ext uri="{FF2B5EF4-FFF2-40B4-BE49-F238E27FC236}">
                <a16:creationId xmlns:a16="http://schemas.microsoft.com/office/drawing/2014/main" id="{A232A94A-383E-401C-9FCF-1370171AAC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729" y="712381"/>
            <a:ext cx="2143125" cy="2101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8563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BB8DBDB3-A356-4F6C-9FA6-4C8A54860B55}"/>
              </a:ext>
            </a:extLst>
          </p:cNvPr>
          <p:cNvSpPr/>
          <p:nvPr/>
        </p:nvSpPr>
        <p:spPr>
          <a:xfrm>
            <a:off x="691116" y="571559"/>
            <a:ext cx="11015331" cy="719492"/>
          </a:xfrm>
          <a:prstGeom prst="rect">
            <a:avLst/>
          </a:prstGeom>
        </p:spPr>
        <p:txBody>
          <a:bodyPr wrap="square">
            <a:spAutoFit/>
          </a:bodyPr>
          <a:lstStyle/>
          <a:p>
            <a:pPr marL="457200">
              <a:lnSpc>
                <a:spcPct val="150000"/>
              </a:lnSpc>
              <a:spcAft>
                <a:spcPts val="800"/>
              </a:spcAft>
            </a:pPr>
            <a:r>
              <a:rPr lang="he-IL" sz="3000" dirty="0">
                <a:latin typeface="Calibri" panose="020F0502020204030204" pitchFamily="34" charset="0"/>
                <a:ea typeface="Calibri" panose="020F0502020204030204" pitchFamily="34" charset="0"/>
                <a:cs typeface="Varela Round" panose="00000500000000000000" pitchFamily="2" charset="-79"/>
              </a:rPr>
              <a:t> </a:t>
            </a:r>
            <a:endParaRPr lang="en-US" sz="3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מלבן 1">
            <a:extLst>
              <a:ext uri="{FF2B5EF4-FFF2-40B4-BE49-F238E27FC236}">
                <a16:creationId xmlns:a16="http://schemas.microsoft.com/office/drawing/2014/main" id="{AA7C6EB5-64B5-4FB0-B44F-D192CA7DAA8C}"/>
              </a:ext>
            </a:extLst>
          </p:cNvPr>
          <p:cNvSpPr/>
          <p:nvPr/>
        </p:nvSpPr>
        <p:spPr>
          <a:xfrm>
            <a:off x="4008473" y="571559"/>
            <a:ext cx="7697973" cy="4290598"/>
          </a:xfrm>
          <a:prstGeom prst="rect">
            <a:avLst/>
          </a:prstGeom>
        </p:spPr>
        <p:txBody>
          <a:bodyPr wrap="square">
            <a:spAutoFit/>
          </a:bodyPr>
          <a:lstStyle/>
          <a:p>
            <a:pPr algn="just">
              <a:lnSpc>
                <a:spcPct val="150000"/>
              </a:lnSpc>
              <a:spcAft>
                <a:spcPts val="800"/>
              </a:spcAft>
            </a:pPr>
            <a:r>
              <a:rPr lang="en-US" sz="1200" dirty="0">
                <a:latin typeface="David" panose="020E0502060401010101" pitchFamily="34" charset="-79"/>
                <a:ea typeface="Calibri" panose="020F0502020204030204" pitchFamily="34" charset="0"/>
                <a:cs typeface="Arial" panose="020B0604020202020204" pitchFamily="34" charset="0"/>
              </a:rPr>
              <a:t> </a:t>
            </a:r>
            <a:r>
              <a:rPr lang="he-IL" sz="3200" b="1" dirty="0">
                <a:solidFill>
                  <a:srgbClr val="002060"/>
                </a:solidFill>
                <a:latin typeface="Varela Round" panose="00000500000000000000" pitchFamily="2" charset="-79"/>
                <a:ea typeface="Calibri" panose="020F0502020204030204" pitchFamily="34" charset="0"/>
                <a:cs typeface="Varela Round" panose="00000500000000000000" pitchFamily="2" charset="-79"/>
              </a:rPr>
              <a:t>הנושאים החברתיים במרכז הסיפור:</a:t>
            </a:r>
          </a:p>
          <a:p>
            <a:pPr algn="just">
              <a:lnSpc>
                <a:spcPct val="150000"/>
              </a:lnSpc>
              <a:spcAft>
                <a:spcPts val="800"/>
              </a:spcAft>
            </a:pPr>
            <a:r>
              <a:rPr lang="he-IL" sz="2800" dirty="0">
                <a:latin typeface="Varela Round" panose="00000500000000000000" pitchFamily="2" charset="-79"/>
                <a:ea typeface="Calibri" panose="020F0502020204030204" pitchFamily="34" charset="0"/>
                <a:cs typeface="Varela Round" panose="00000500000000000000" pitchFamily="2" charset="-79"/>
              </a:rPr>
              <a:t>1. מיתוס טקסי השואה והזיכרון, המקודשים בתרבותנו.</a:t>
            </a:r>
            <a:endParaRPr lang="en-US" sz="2800" dirty="0">
              <a:latin typeface="Varela Round" panose="00000500000000000000" pitchFamily="2" charset="-79"/>
              <a:ea typeface="Calibri" panose="020F0502020204030204" pitchFamily="34" charset="0"/>
              <a:cs typeface="Varela Round" panose="00000500000000000000" pitchFamily="2" charset="-79"/>
            </a:endParaRPr>
          </a:p>
          <a:p>
            <a:pPr algn="just">
              <a:lnSpc>
                <a:spcPct val="150000"/>
              </a:lnSpc>
              <a:spcAft>
                <a:spcPts val="800"/>
              </a:spcAft>
            </a:pPr>
            <a:r>
              <a:rPr lang="he-IL" sz="2800" dirty="0">
                <a:latin typeface="Varela Round" panose="00000500000000000000" pitchFamily="2" charset="-79"/>
                <a:ea typeface="Calibri" panose="020F0502020204030204" pitchFamily="34" charset="0"/>
                <a:cs typeface="Varela Round" panose="00000500000000000000" pitchFamily="2" charset="-79"/>
              </a:rPr>
              <a:t>2. מיתוס גבורת הלוחמים, המקדש את מותם למען ההגנה על המולדת. </a:t>
            </a:r>
            <a:endParaRPr lang="en-US" sz="2800" dirty="0">
              <a:latin typeface="Varela Round" panose="00000500000000000000" pitchFamily="2" charset="-79"/>
              <a:ea typeface="Calibri" panose="020F0502020204030204" pitchFamily="34" charset="0"/>
              <a:cs typeface="Varela Round" panose="00000500000000000000" pitchFamily="2" charset="-79"/>
            </a:endParaRPr>
          </a:p>
          <a:p>
            <a:pPr algn="just">
              <a:lnSpc>
                <a:spcPct val="150000"/>
              </a:lnSpc>
              <a:spcAft>
                <a:spcPts val="800"/>
              </a:spcAft>
            </a:pPr>
            <a:r>
              <a:rPr lang="he-IL" sz="2800" dirty="0">
                <a:latin typeface="Varela Round" panose="00000500000000000000" pitchFamily="2" charset="-79"/>
                <a:ea typeface="Calibri" panose="020F0502020204030204" pitchFamily="34" charset="0"/>
                <a:cs typeface="Varela Round" panose="00000500000000000000" pitchFamily="2" charset="-79"/>
              </a:rPr>
              <a:t>3. דילמות מרכזיות הנוגעות במשמעות הכבוד, הנאמנות, והמוסריות.</a:t>
            </a:r>
            <a:endParaRPr lang="en-US" sz="2800" dirty="0">
              <a:latin typeface="Varela Round" panose="00000500000000000000" pitchFamily="2" charset="-79"/>
              <a:ea typeface="Calibri" panose="020F0502020204030204" pitchFamily="34" charset="0"/>
              <a:cs typeface="Varela Round" panose="00000500000000000000" pitchFamily="2" charset="-79"/>
            </a:endParaRPr>
          </a:p>
        </p:txBody>
      </p:sp>
      <p:pic>
        <p:nvPicPr>
          <p:cNvPr id="2050" name="Picture 2" descr="Display Dummy, Human, Wood, Model, Army">
            <a:extLst>
              <a:ext uri="{FF2B5EF4-FFF2-40B4-BE49-F238E27FC236}">
                <a16:creationId xmlns:a16="http://schemas.microsoft.com/office/drawing/2014/main" id="{33A0B740-0C92-46CE-A5CE-5ABB4BDD22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966" y="931305"/>
            <a:ext cx="3072101" cy="40961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4481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A2D2A339-28C7-42A5-AE81-5DFC5A843A39}"/>
              </a:ext>
            </a:extLst>
          </p:cNvPr>
          <p:cNvSpPr/>
          <p:nvPr/>
        </p:nvSpPr>
        <p:spPr>
          <a:xfrm>
            <a:off x="786809" y="1010059"/>
            <a:ext cx="11185451" cy="468590"/>
          </a:xfrm>
          <a:prstGeom prst="rect">
            <a:avLst/>
          </a:prstGeom>
        </p:spPr>
        <p:txBody>
          <a:bodyPr wrap="square">
            <a:spAutoFit/>
          </a:bodyPr>
          <a:lstStyle/>
          <a:p>
            <a:pPr marL="457200">
              <a:lnSpc>
                <a:spcPct val="150000"/>
              </a:lnSpc>
              <a:spcAft>
                <a:spcPts val="800"/>
              </a:spcAft>
            </a:pPr>
            <a:r>
              <a:rPr lang="he-IL" dirty="0">
                <a:latin typeface="Calibri" panose="020F0502020204030204" pitchFamily="34" charset="0"/>
                <a:ea typeface="Calibri" panose="020F0502020204030204" pitchFamily="34" charset="0"/>
                <a:cs typeface="Varela Round" panose="00000500000000000000" pitchFamily="2" charset="-79"/>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תיבת טקסט 1">
            <a:extLst>
              <a:ext uri="{FF2B5EF4-FFF2-40B4-BE49-F238E27FC236}">
                <a16:creationId xmlns:a16="http://schemas.microsoft.com/office/drawing/2014/main" id="{10949126-B9B0-449E-8DBE-E6659FFC5635}"/>
              </a:ext>
            </a:extLst>
          </p:cNvPr>
          <p:cNvSpPr txBox="1"/>
          <p:nvPr/>
        </p:nvSpPr>
        <p:spPr>
          <a:xfrm>
            <a:off x="6528390" y="2876107"/>
            <a:ext cx="914400" cy="914400"/>
          </a:xfrm>
          <a:prstGeom prst="rect">
            <a:avLst/>
          </a:prstGeom>
          <a:noFill/>
        </p:spPr>
        <p:txBody>
          <a:bodyPr wrap="square" rtlCol="0">
            <a:spAutoFit/>
          </a:bodyPr>
          <a:lstStyle/>
          <a:p>
            <a:endParaRPr lang="en-IL" dirty="0"/>
          </a:p>
        </p:txBody>
      </p:sp>
      <p:sp>
        <p:nvSpPr>
          <p:cNvPr id="3" name="מלבן 2">
            <a:extLst>
              <a:ext uri="{FF2B5EF4-FFF2-40B4-BE49-F238E27FC236}">
                <a16:creationId xmlns:a16="http://schemas.microsoft.com/office/drawing/2014/main" id="{7A7A2E32-2248-4635-9530-62D7AD726D3F}"/>
              </a:ext>
            </a:extLst>
          </p:cNvPr>
          <p:cNvSpPr/>
          <p:nvPr/>
        </p:nvSpPr>
        <p:spPr>
          <a:xfrm>
            <a:off x="1137920" y="447488"/>
            <a:ext cx="10265684" cy="3899594"/>
          </a:xfrm>
          <a:prstGeom prst="rect">
            <a:avLst/>
          </a:prstGeom>
        </p:spPr>
        <p:txBody>
          <a:bodyPr wrap="square">
            <a:spAutoFit/>
          </a:bodyPr>
          <a:lstStyle/>
          <a:p>
            <a:pPr>
              <a:lnSpc>
                <a:spcPct val="150000"/>
              </a:lnSpc>
              <a:spcAft>
                <a:spcPts val="800"/>
              </a:spcAft>
            </a:pPr>
            <a:r>
              <a:rPr lang="he-IL" sz="3200" b="1" dirty="0">
                <a:solidFill>
                  <a:srgbClr val="002060"/>
                </a:solidFill>
                <a:latin typeface="Varela Round" panose="00000500000000000000" pitchFamily="2" charset="-79"/>
                <a:ea typeface="Calibri" panose="020F0502020204030204" pitchFamily="34" charset="0"/>
                <a:cs typeface="Varela Round" panose="00000500000000000000" pitchFamily="2" charset="-79"/>
              </a:rPr>
              <a:t>מבנה הסיפור ותקציר:</a:t>
            </a:r>
            <a:endParaRPr lang="en-US" sz="3200" dirty="0">
              <a:solidFill>
                <a:srgbClr val="002060"/>
              </a:solidFill>
              <a:latin typeface="Varela Round" panose="00000500000000000000" pitchFamily="2" charset="-79"/>
              <a:ea typeface="Calibri" panose="020F0502020204030204" pitchFamily="34" charset="0"/>
              <a:cs typeface="Varela Round" panose="00000500000000000000" pitchFamily="2" charset="-79"/>
            </a:endParaRPr>
          </a:p>
          <a:p>
            <a:pPr>
              <a:lnSpc>
                <a:spcPct val="150000"/>
              </a:lnSpc>
              <a:spcAft>
                <a:spcPts val="800"/>
              </a:spcAft>
            </a:pPr>
            <a:r>
              <a:rPr lang="he-IL" sz="3200" b="1" u="sng" dirty="0">
                <a:effectLst>
                  <a:outerShdw blurRad="38100" dist="38100" dir="2700000" algn="tl">
                    <a:srgbClr val="000000">
                      <a:alpha val="43137"/>
                    </a:srgbClr>
                  </a:outerShdw>
                </a:effectLst>
                <a:latin typeface="Varela Round" panose="00000500000000000000" pitchFamily="2" charset="-79"/>
                <a:ea typeface="Calibri" panose="020F0502020204030204" pitchFamily="34" charset="0"/>
                <a:cs typeface="Varela Round" panose="00000500000000000000" pitchFamily="2" charset="-79"/>
              </a:rPr>
              <a:t>ניתן לחלק את הסיפור "צפירה" לשלושה חלקים:</a:t>
            </a:r>
          </a:p>
          <a:p>
            <a:pPr marL="342900" lvl="0" indent="-342900">
              <a:lnSpc>
                <a:spcPct val="150000"/>
              </a:lnSpc>
              <a:buFont typeface="+mj-lt"/>
              <a:buAutoNum type="arabicPeriod"/>
            </a:pPr>
            <a:r>
              <a:rPr lang="he-IL" sz="3200" dirty="0">
                <a:latin typeface="Varela Round" panose="00000500000000000000" pitchFamily="2" charset="-79"/>
                <a:ea typeface="Calibri" panose="020F0502020204030204" pitchFamily="34" charset="0"/>
                <a:cs typeface="Varela Round" panose="00000500000000000000" pitchFamily="2" charset="-79"/>
              </a:rPr>
              <a:t>אקספוזיציה</a:t>
            </a:r>
            <a:endParaRPr lang="en-US" sz="3200" dirty="0">
              <a:latin typeface="Varela Round" panose="00000500000000000000" pitchFamily="2" charset="-79"/>
              <a:ea typeface="Calibri" panose="020F0502020204030204" pitchFamily="34" charset="0"/>
              <a:cs typeface="Varela Round" panose="00000500000000000000" pitchFamily="2" charset="-79"/>
            </a:endParaRPr>
          </a:p>
          <a:p>
            <a:pPr marL="342900" lvl="0" indent="-342900">
              <a:lnSpc>
                <a:spcPct val="150000"/>
              </a:lnSpc>
              <a:buFont typeface="+mj-lt"/>
              <a:buAutoNum type="arabicPeriod"/>
            </a:pPr>
            <a:r>
              <a:rPr lang="he-IL" sz="3200" dirty="0">
                <a:latin typeface="Varela Round" panose="00000500000000000000" pitchFamily="2" charset="-79"/>
                <a:ea typeface="Calibri" panose="020F0502020204030204" pitchFamily="34" charset="0"/>
                <a:cs typeface="Varela Round" panose="00000500000000000000" pitchFamily="2" charset="-79"/>
              </a:rPr>
              <a:t>האירוע המרכזי – המעשה של אלי.</a:t>
            </a:r>
            <a:endParaRPr lang="en-US" sz="3200" dirty="0">
              <a:latin typeface="Varela Round" panose="00000500000000000000" pitchFamily="2" charset="-79"/>
              <a:ea typeface="Calibri" panose="020F0502020204030204" pitchFamily="34" charset="0"/>
              <a:cs typeface="Varela Round" panose="00000500000000000000" pitchFamily="2" charset="-79"/>
            </a:endParaRPr>
          </a:p>
          <a:p>
            <a:pPr marL="342900" lvl="0" indent="-342900">
              <a:lnSpc>
                <a:spcPct val="150000"/>
              </a:lnSpc>
              <a:spcAft>
                <a:spcPts val="800"/>
              </a:spcAft>
              <a:buFont typeface="+mj-lt"/>
              <a:buAutoNum type="arabicPeriod"/>
            </a:pPr>
            <a:r>
              <a:rPr lang="he-IL" sz="3200" dirty="0">
                <a:latin typeface="Varela Round" panose="00000500000000000000" pitchFamily="2" charset="-79"/>
                <a:ea typeface="Calibri" panose="020F0502020204030204" pitchFamily="34" charset="0"/>
                <a:cs typeface="Varela Round" panose="00000500000000000000" pitchFamily="2" charset="-79"/>
              </a:rPr>
              <a:t>הצפירה – ההצלה.</a:t>
            </a:r>
            <a:endParaRPr lang="en-US" sz="3200" dirty="0">
              <a:latin typeface="Varela Round" panose="00000500000000000000" pitchFamily="2" charset="-79"/>
              <a:ea typeface="Calibri" panose="020F0502020204030204" pitchFamily="34" charset="0"/>
              <a:cs typeface="Varela Round" panose="00000500000000000000" pitchFamily="2" charset="-79"/>
            </a:endParaRPr>
          </a:p>
        </p:txBody>
      </p:sp>
      <p:pic>
        <p:nvPicPr>
          <p:cNvPr id="3074" name="Picture 2" descr="A Loudspeaker, Megaphone">
            <a:extLst>
              <a:ext uri="{FF2B5EF4-FFF2-40B4-BE49-F238E27FC236}">
                <a16:creationId xmlns:a16="http://schemas.microsoft.com/office/drawing/2014/main" id="{75D9D92F-4F25-4A33-B496-564642D691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767" y="2290959"/>
            <a:ext cx="4314825" cy="323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2090536"/>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TotalTime>
  <Words>1018</Words>
  <Application>Microsoft Office PowerPoint</Application>
  <PresentationFormat>מותאם אישית</PresentationFormat>
  <Paragraphs>74</Paragraphs>
  <Slides>21</Slides>
  <Notes>2</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21</vt:i4>
      </vt:variant>
    </vt:vector>
  </HeadingPairs>
  <TitlesOfParts>
    <vt:vector size="26" baseType="lpstr">
      <vt:lpstr>Arial</vt:lpstr>
      <vt:lpstr>Calibri</vt:lpstr>
      <vt:lpstr>David</vt:lpstr>
      <vt:lpstr>Varela Round</vt:lpstr>
      <vt:lpstr>ערכת נושא Office</vt:lpstr>
      <vt:lpstr>מערכת שידורים לאומית</vt:lpstr>
      <vt:lpstr>צפירה / אתגר קרת</vt:lpstr>
      <vt:lpstr>מה נלמד היום? </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ענת בורגר</cp:lastModifiedBy>
  <cp:revision>83</cp:revision>
  <dcterms:created xsi:type="dcterms:W3CDTF">2020-03-15T19:13:03Z</dcterms:created>
  <dcterms:modified xsi:type="dcterms:W3CDTF">2020-04-18T15:26:43Z</dcterms:modified>
</cp:coreProperties>
</file>