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5"/>
  </p:notesMasterIdLst>
  <p:sldIdLst>
    <p:sldId id="257" r:id="rId2"/>
    <p:sldId id="262" r:id="rId3"/>
    <p:sldId id="263" r:id="rId4"/>
    <p:sldId id="359" r:id="rId5"/>
    <p:sldId id="418" r:id="rId6"/>
    <p:sldId id="373" r:id="rId7"/>
    <p:sldId id="419" r:id="rId8"/>
    <p:sldId id="391" r:id="rId9"/>
    <p:sldId id="392" r:id="rId10"/>
    <p:sldId id="439" r:id="rId11"/>
    <p:sldId id="394" r:id="rId12"/>
    <p:sldId id="395" r:id="rId13"/>
    <p:sldId id="362" r:id="rId14"/>
    <p:sldId id="371" r:id="rId15"/>
    <p:sldId id="370" r:id="rId16"/>
    <p:sldId id="378" r:id="rId17"/>
    <p:sldId id="379" r:id="rId18"/>
    <p:sldId id="643" r:id="rId19"/>
    <p:sldId id="440" r:id="rId20"/>
    <p:sldId id="647" r:id="rId21"/>
    <p:sldId id="644" r:id="rId22"/>
    <p:sldId id="646" r:id="rId23"/>
    <p:sldId id="423" r:id="rId24"/>
    <p:sldId id="397" r:id="rId25"/>
    <p:sldId id="415" r:id="rId26"/>
    <p:sldId id="383" r:id="rId27"/>
    <p:sldId id="384" r:id="rId28"/>
    <p:sldId id="402" r:id="rId29"/>
    <p:sldId id="403" r:id="rId30"/>
    <p:sldId id="404" r:id="rId31"/>
    <p:sldId id="405" r:id="rId32"/>
    <p:sldId id="385" r:id="rId33"/>
    <p:sldId id="417" r:id="rId34"/>
    <p:sldId id="399" r:id="rId35"/>
    <p:sldId id="407" r:id="rId36"/>
    <p:sldId id="400" r:id="rId37"/>
    <p:sldId id="424" r:id="rId38"/>
    <p:sldId id="408" r:id="rId39"/>
    <p:sldId id="409" r:id="rId40"/>
    <p:sldId id="411" r:id="rId41"/>
    <p:sldId id="426" r:id="rId42"/>
    <p:sldId id="430" r:id="rId43"/>
    <p:sldId id="431" r:id="rId44"/>
    <p:sldId id="432" r:id="rId45"/>
    <p:sldId id="433" r:id="rId46"/>
    <p:sldId id="434" r:id="rId47"/>
    <p:sldId id="435" r:id="rId48"/>
    <p:sldId id="422" r:id="rId49"/>
    <p:sldId id="420" r:id="rId50"/>
    <p:sldId id="438" r:id="rId51"/>
    <p:sldId id="421" r:id="rId52"/>
    <p:sldId id="441" r:id="rId53"/>
    <p:sldId id="291" r:id="rId5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איילת בוקאי" initials="אב" lastIdx="1" clrIdx="0">
    <p:extLst>
      <p:ext uri="{19B8F6BF-5375-455C-9EA6-DF929625EA0E}">
        <p15:presenceInfo xmlns:p15="http://schemas.microsoft.com/office/powerpoint/2012/main" userId="c34099e46c21fa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4AB"/>
    <a:srgbClr val="33CC33"/>
    <a:srgbClr val="192A72"/>
    <a:srgbClr val="12B4BC"/>
    <a:srgbClr val="92D050"/>
    <a:srgbClr val="EEF7E9"/>
    <a:srgbClr val="E6E6E6"/>
    <a:srgbClr val="FF66FF"/>
    <a:srgbClr val="E0E0E0"/>
    <a:srgbClr val="8DD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סגנון כהה 1 - הדגשה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סגנון כהה 1 - הדגשה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סגנון בהיר 3 - הדגשה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סגנון בהיר 3 - הדגשה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סגנון ערכת נושא 1 - הדגשה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סגנון בהיר 3 - הדגשה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סגנון בהיר 3 - הדגשה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סגנון בהיר 3 - הדגשה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סגנון בהיר 3 - הדגשה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 autoAdjust="0"/>
    <p:restoredTop sz="93466" autoAdjust="0"/>
  </p:normalViewPr>
  <p:slideViewPr>
    <p:cSldViewPr snapToGrid="0" snapToObjects="1">
      <p:cViewPr varScale="1">
        <p:scale>
          <a:sx n="76" d="100"/>
          <a:sy n="76" d="100"/>
        </p:scale>
        <p:origin x="224" y="448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כ"ב.אב.תש"ף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7388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נצא להפסקה ונראה לאיזו קבוצה אנחנו שייכים </a:t>
            </a:r>
            <a:r>
              <a:rPr lang="he-IL" dirty="0">
                <a:sym typeface="Wingdings" panose="05000000000000000000" pitchFamily="2" charset="2"/>
              </a:rPr>
              <a:t>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7155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178C3FD2-B816-4FF9-A4DE-F668367B281B}"/>
              </a:ext>
            </a:extLst>
          </p:cNvPr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8">
            <a:extLst>
              <a:ext uri="{FF2B5EF4-FFF2-40B4-BE49-F238E27FC236}">
                <a16:creationId xmlns:a16="http://schemas.microsoft.com/office/drawing/2014/main" id="{96B6C689-EDD3-47C9-8676-920212CDB7B3}"/>
              </a:ext>
            </a:extLst>
          </p:cNvPr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9" name="מציין מיקום טקסט 4">
            <a:extLst>
              <a:ext uri="{FF2B5EF4-FFF2-40B4-BE49-F238E27FC236}">
                <a16:creationId xmlns:a16="http://schemas.microsoft.com/office/drawing/2014/main" id="{4ADB1CFF-1472-44F7-8E69-B55F4CD02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6041" y="6370858"/>
            <a:ext cx="5512409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27856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2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178C3FD2-B816-4FF9-A4DE-F668367B281B}"/>
              </a:ext>
            </a:extLst>
          </p:cNvPr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8">
            <a:extLst>
              <a:ext uri="{FF2B5EF4-FFF2-40B4-BE49-F238E27FC236}">
                <a16:creationId xmlns:a16="http://schemas.microsoft.com/office/drawing/2014/main" id="{96B6C689-EDD3-47C9-8676-920212CDB7B3}"/>
              </a:ext>
            </a:extLst>
          </p:cNvPr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509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46401" y="133997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04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6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כ"ב.אב.תש"ף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209541" y="193480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74" r:id="rId3"/>
    <p:sldLayoutId id="2147483675" r:id="rId4"/>
    <p:sldLayoutId id="2147483650" r:id="rId5"/>
    <p:sldLayoutId id="2147483676" r:id="rId6"/>
    <p:sldLayoutId id="2147483653" r:id="rId7"/>
    <p:sldLayoutId id="2147483666" r:id="rId8"/>
    <p:sldLayoutId id="2147483677" r:id="rId9"/>
    <p:sldLayoutId id="2147483678" r:id="rId10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9IgGTwbF0&amp;feature=youtu.be" TargetMode="External"/><Relationship Id="rId2" Type="http://schemas.openxmlformats.org/officeDocument/2006/relationships/hyperlink" Target="https://youtu.be/NN9IgGTwbF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rive.google.com/open?id=1825Jnh59ECpyLkwk_TBAzvosMxiEoCG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96B80-AF29-435E-8795-1A387C87F6BD}"/>
              </a:ext>
            </a:extLst>
          </p:cNvPr>
          <p:cNvSpPr/>
          <p:nvPr/>
        </p:nvSpPr>
        <p:spPr>
          <a:xfrm>
            <a:off x="12279398" y="6653"/>
            <a:ext cx="2404790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94B9A1-1541-45E7-9ACE-02721554E39F}"/>
              </a:ext>
            </a:extLst>
          </p:cNvPr>
          <p:cNvSpPr/>
          <p:nvPr/>
        </p:nvSpPr>
        <p:spPr>
          <a:xfrm>
            <a:off x="12279398" y="746985"/>
            <a:ext cx="2404790" cy="4239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עליכם להתקין את הפונט </a:t>
            </a:r>
            <a:r>
              <a:rPr lang="en-US" b="1" dirty="0">
                <a:solidFill>
                  <a:srgbClr val="002060"/>
                </a:solidFill>
              </a:rPr>
              <a:t>Varela</a:t>
            </a:r>
            <a:r>
              <a:rPr lang="he-IL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Round</a:t>
            </a:r>
            <a:r>
              <a:rPr lang="he-IL" b="1" dirty="0">
                <a:solidFill>
                  <a:srgbClr val="002060"/>
                </a:solidFill>
              </a:rPr>
              <a:t> לפני תחילת העבודה.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אם ברצונכם לצפות בהנחיות להתקנת פונט </a:t>
            </a:r>
            <a:r>
              <a:rPr lang="en-US" dirty="0">
                <a:solidFill>
                  <a:srgbClr val="002060"/>
                </a:solidFill>
              </a:rPr>
              <a:t>Varela Round</a:t>
            </a:r>
            <a:r>
              <a:rPr lang="he-IL" dirty="0">
                <a:solidFill>
                  <a:srgbClr val="002060"/>
                </a:solidFill>
              </a:rPr>
              <a:t>, תוכלו לעשות זאת בקלות.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צפו בסרטון הבא: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he-IL" dirty="0">
              <a:solidFill>
                <a:srgbClr val="002060"/>
              </a:solidFill>
            </a:endParaRPr>
          </a:p>
          <a:p>
            <a:pPr algn="ctr"/>
            <a:br>
              <a:rPr lang="en-US" dirty="0">
                <a:solidFill>
                  <a:srgbClr val="002060"/>
                </a:solidFill>
                <a:hlinkClick r:id="rId2"/>
              </a:rPr>
            </a:br>
            <a:r>
              <a:rPr lang="en-US" dirty="0">
                <a:solidFill>
                  <a:srgbClr val="002060"/>
                </a:solidFill>
                <a:hlinkClick r:id="rId3"/>
              </a:rPr>
              <a:t>https://www.youtube.com/watch?v=NN9IgGTwbF0&amp;feature=youtu.be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7336567-3BEF-48E7-A00C-1582E175DD05}"/>
              </a:ext>
            </a:extLst>
          </p:cNvPr>
          <p:cNvSpPr/>
          <p:nvPr/>
        </p:nvSpPr>
        <p:spPr>
          <a:xfrm>
            <a:off x="12279398" y="5063135"/>
            <a:ext cx="2404790" cy="1156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  <a:hlinkClick r:id="rId4"/>
              </a:rPr>
              <a:t>קישור</a:t>
            </a:r>
            <a:r>
              <a:rPr lang="he-IL" dirty="0">
                <a:solidFill>
                  <a:srgbClr val="002060"/>
                </a:solidFill>
              </a:rPr>
              <a:t> להורדת הפונט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(אשרו את הודעת האבטחה)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8DCC78F-F12C-4023-8DC4-A5D83752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907" y="169048"/>
            <a:ext cx="9802368" cy="720000"/>
          </a:xfrm>
        </p:spPr>
        <p:txBody>
          <a:bodyPr/>
          <a:lstStyle/>
          <a:p>
            <a:r>
              <a:rPr lang="he-IL" dirty="0"/>
              <a:t>מערך דו ממדי ריבועי – מטריצה ריבועית</a:t>
            </a:r>
          </a:p>
        </p:txBody>
      </p:sp>
      <p:sp>
        <p:nvSpPr>
          <p:cNvPr id="8" name="מציין מיקום תוכן 3">
            <a:extLst>
              <a:ext uri="{FF2B5EF4-FFF2-40B4-BE49-F238E27FC236}">
                <a16:creationId xmlns:a16="http://schemas.microsoft.com/office/drawing/2014/main" id="{B7E14F46-4F20-465B-8B44-586EFAEE1548}"/>
              </a:ext>
            </a:extLst>
          </p:cNvPr>
          <p:cNvSpPr txBox="1">
            <a:spLocks/>
          </p:cNvSpPr>
          <p:nvPr/>
        </p:nvSpPr>
        <p:spPr>
          <a:xfrm>
            <a:off x="3964941" y="1353577"/>
            <a:ext cx="7000626" cy="2102930"/>
          </a:xfrm>
          <a:prstGeom prst="rect">
            <a:avLst/>
          </a:prstGeom>
        </p:spPr>
        <p:txBody>
          <a:bodyPr>
            <a:normAutofit/>
          </a:bodyPr>
          <a:lstStyle>
            <a:lvl1pPr marL="342934" indent="-342934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latin typeface="+mj-lt"/>
                <a:ea typeface="+mj-ea"/>
              </a:rPr>
              <a:t>במערך ריבועי ניתן להתייחס לשני אלכסונים</a:t>
            </a:r>
            <a:r>
              <a:rPr lang="en-US" dirty="0">
                <a:latin typeface="+mj-lt"/>
                <a:ea typeface="+mj-ea"/>
              </a:rPr>
              <a:t> </a:t>
            </a:r>
            <a:r>
              <a:rPr lang="he-IL" b="1" dirty="0">
                <a:latin typeface="+mj-lt"/>
                <a:ea typeface="+mj-ea"/>
              </a:rPr>
              <a:t>ראשי</a:t>
            </a:r>
            <a:r>
              <a:rPr lang="he-IL" dirty="0">
                <a:latin typeface="+mj-lt"/>
                <a:ea typeface="+mj-ea"/>
              </a:rPr>
              <a:t> </a:t>
            </a:r>
            <a:r>
              <a:rPr lang="he-IL" b="1" dirty="0">
                <a:latin typeface="+mj-lt"/>
                <a:ea typeface="+mj-ea"/>
              </a:rPr>
              <a:t>ומשני</a:t>
            </a:r>
          </a:p>
          <a:p>
            <a:endParaRPr lang="en-US" b="1" dirty="0">
              <a:latin typeface="+mj-lt"/>
              <a:ea typeface="+mj-ea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he-IL" sz="3200" b="1" dirty="0">
              <a:latin typeface="+mj-lt"/>
              <a:ea typeface="+mj-ea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3200" b="1" dirty="0">
              <a:latin typeface="+mj-lt"/>
              <a:ea typeface="+mj-ea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3200" b="1" dirty="0">
              <a:latin typeface="+mj-lt"/>
              <a:ea typeface="+mj-ea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4000" dirty="0">
              <a:latin typeface="+mj-lt"/>
              <a:ea typeface="+mj-ea"/>
            </a:endParaRPr>
          </a:p>
        </p:txBody>
      </p:sp>
      <p:graphicFrame>
        <p:nvGraphicFramePr>
          <p:cNvPr id="9" name="טבלה 9">
            <a:extLst>
              <a:ext uri="{FF2B5EF4-FFF2-40B4-BE49-F238E27FC236}">
                <a16:creationId xmlns:a16="http://schemas.microsoft.com/office/drawing/2014/main" id="{AF870009-071B-4F9F-A7D3-B52C2BC0DFD4}"/>
              </a:ext>
            </a:extLst>
          </p:cNvPr>
          <p:cNvGraphicFramePr>
            <a:graphicFrameLocks noGrp="1"/>
          </p:cNvGraphicFramePr>
          <p:nvPr/>
        </p:nvGraphicFramePr>
        <p:xfrm>
          <a:off x="673101" y="1447800"/>
          <a:ext cx="3291840" cy="32537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182213090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20534462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82105292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25197202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48259121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33747158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[n-1]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1609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1602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386428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555757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200389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[n-1]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90161"/>
                  </a:ext>
                </a:extLst>
              </a:tr>
            </a:tbl>
          </a:graphicData>
        </a:graphic>
      </p:graphicFrame>
      <p:sp>
        <p:nvSpPr>
          <p:cNvPr id="3" name="משולש ישר-זווית 2">
            <a:extLst>
              <a:ext uri="{FF2B5EF4-FFF2-40B4-BE49-F238E27FC236}">
                <a16:creationId xmlns:a16="http://schemas.microsoft.com/office/drawing/2014/main" id="{CE5C35B0-E1DD-4C44-A746-71D23CDA8DA2}"/>
              </a:ext>
            </a:extLst>
          </p:cNvPr>
          <p:cNvSpPr/>
          <p:nvPr/>
        </p:nvSpPr>
        <p:spPr>
          <a:xfrm>
            <a:off x="2319021" y="3074670"/>
            <a:ext cx="590548" cy="541643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60379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כותרת 1">
            <a:extLst>
              <a:ext uri="{FF2B5EF4-FFF2-40B4-BE49-F238E27FC236}">
                <a16:creationId xmlns:a16="http://schemas.microsoft.com/office/drawing/2014/main" id="{995F5AB3-5BEA-4756-B5FB-03342943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5" y="109804"/>
            <a:ext cx="8761413" cy="706964"/>
          </a:xfrm>
        </p:spPr>
        <p:txBody>
          <a:bodyPr>
            <a:normAutofit/>
          </a:bodyPr>
          <a:lstStyle/>
          <a:p>
            <a:pPr rtl="1"/>
            <a:r>
              <a:rPr lang="he-IL" dirty="0"/>
              <a:t>מערך ריבועי/מטריצה ריבועית</a:t>
            </a:r>
            <a:endParaRPr lang="en-US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F42E746-351C-4472-9C0C-237109A4F314}"/>
              </a:ext>
            </a:extLst>
          </p:cNvPr>
          <p:cNvSpPr txBox="1"/>
          <p:nvPr/>
        </p:nvSpPr>
        <p:spPr>
          <a:xfrm>
            <a:off x="4817122" y="1559217"/>
            <a:ext cx="69231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latin typeface="+mj-lt"/>
                <a:ea typeface="+mj-ea"/>
              </a:rPr>
              <a:t>מטריצה ריבועית </a:t>
            </a:r>
            <a:r>
              <a:rPr lang="en-US" sz="2400" dirty="0">
                <a:latin typeface="+mj-lt"/>
                <a:ea typeface="+mj-ea"/>
              </a:rPr>
              <a:t>nXn</a:t>
            </a:r>
            <a:endParaRPr lang="he-IL" sz="2400" dirty="0">
              <a:latin typeface="+mj-lt"/>
              <a:ea typeface="+mj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latin typeface="+mj-lt"/>
                <a:ea typeface="+mj-ea"/>
              </a:rPr>
              <a:t>האלכסון הראשי מתחיל מ</a:t>
            </a:r>
            <a:r>
              <a:rPr lang="en-US" sz="2400" dirty="0">
                <a:latin typeface="+mj-lt"/>
                <a:ea typeface="+mj-ea"/>
              </a:rPr>
              <a:t>[0][0]</a:t>
            </a:r>
            <a:r>
              <a:rPr lang="he-IL" sz="2400" dirty="0">
                <a:latin typeface="+mj-lt"/>
                <a:ea typeface="+mj-ea"/>
              </a:rPr>
              <a:t> ועד </a:t>
            </a:r>
            <a:r>
              <a:rPr lang="en-US" sz="2400" dirty="0">
                <a:latin typeface="+mj-lt"/>
                <a:ea typeface="+mj-ea"/>
              </a:rPr>
              <a:t>[n-1][n-1]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latin typeface="+mj-lt"/>
                <a:ea typeface="+mj-ea"/>
              </a:rPr>
              <a:t>אברי האלכסון הראשי במטריצה </a:t>
            </a:r>
            <a:r>
              <a:rPr lang="en-US" sz="2400" dirty="0">
                <a:latin typeface="+mj-lt"/>
                <a:ea typeface="+mj-ea"/>
              </a:rPr>
              <a:t>4x4</a:t>
            </a:r>
            <a:r>
              <a:rPr lang="he-IL" sz="2400" dirty="0">
                <a:latin typeface="+mj-lt"/>
                <a:ea typeface="+mj-ea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[0][0]</a:t>
            </a:r>
            <a:r>
              <a:rPr lang="he-IL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[1][1]</a:t>
            </a:r>
            <a:r>
              <a:rPr lang="he-IL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[2][2]</a:t>
            </a:r>
            <a:r>
              <a:rPr lang="he-IL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[3][3]</a:t>
            </a:r>
            <a:endParaRPr lang="he-IL" sz="240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dk1"/>
                </a:solidFill>
              </a:rPr>
              <a:t>מה החוקיות?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כל איברי המטריצה בהם מציין השורה ומציין העמודה זהים</a:t>
            </a:r>
            <a:endParaRPr lang="en-US" sz="240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ea typeface="+mj-ea"/>
            </a:endParaRPr>
          </a:p>
          <a:p>
            <a:endParaRPr lang="he-IL" sz="2400" dirty="0">
              <a:latin typeface="+mj-lt"/>
              <a:ea typeface="+mj-ea"/>
            </a:endParaRP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74B0ED38-6652-4E2D-BC4D-41AADE5C9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73464" y="1044461"/>
            <a:ext cx="9802368" cy="431447"/>
          </a:xfrm>
        </p:spPr>
        <p:txBody>
          <a:bodyPr/>
          <a:lstStyle/>
          <a:p>
            <a:r>
              <a:rPr lang="he-IL" dirty="0"/>
              <a:t>סריקת אברי האלכסון הראשי</a:t>
            </a:r>
          </a:p>
        </p:txBody>
      </p:sp>
      <p:graphicFrame>
        <p:nvGraphicFramePr>
          <p:cNvPr id="2" name="טבלה 9">
            <a:extLst>
              <a:ext uri="{FF2B5EF4-FFF2-40B4-BE49-F238E27FC236}">
                <a16:creationId xmlns:a16="http://schemas.microsoft.com/office/drawing/2014/main" id="{A73112B3-97DF-4A72-912A-7D3B99F46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76753"/>
              </p:ext>
            </p:extLst>
          </p:nvPr>
        </p:nvGraphicFramePr>
        <p:xfrm>
          <a:off x="859518" y="1011249"/>
          <a:ext cx="3859268" cy="3297113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957039">
                  <a:extLst>
                    <a:ext uri="{9D8B030D-6E8A-4147-A177-3AD203B41FA5}">
                      <a16:colId xmlns:a16="http://schemas.microsoft.com/office/drawing/2014/main" val="3205344627"/>
                    </a:ext>
                  </a:extLst>
                </a:gridCol>
                <a:gridCol w="957039">
                  <a:extLst>
                    <a:ext uri="{9D8B030D-6E8A-4147-A177-3AD203B41FA5}">
                      <a16:colId xmlns:a16="http://schemas.microsoft.com/office/drawing/2014/main" val="821052920"/>
                    </a:ext>
                  </a:extLst>
                </a:gridCol>
                <a:gridCol w="988151">
                  <a:extLst>
                    <a:ext uri="{9D8B030D-6E8A-4147-A177-3AD203B41FA5}">
                      <a16:colId xmlns:a16="http://schemas.microsoft.com/office/drawing/2014/main" val="1251972024"/>
                    </a:ext>
                  </a:extLst>
                </a:gridCol>
                <a:gridCol w="957039">
                  <a:extLst>
                    <a:ext uri="{9D8B030D-6E8A-4147-A177-3AD203B41FA5}">
                      <a16:colId xmlns:a16="http://schemas.microsoft.com/office/drawing/2014/main" val="3833747158"/>
                    </a:ext>
                  </a:extLst>
                </a:gridCol>
              </a:tblGrid>
              <a:tr h="81515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16022"/>
                  </a:ext>
                </a:extLst>
              </a:tr>
              <a:tr h="851651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3864282"/>
                  </a:ext>
                </a:extLst>
              </a:tr>
              <a:tr h="81515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555757"/>
                  </a:ext>
                </a:extLst>
              </a:tr>
              <a:tr h="81515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9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78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כותרת 1">
            <a:extLst>
              <a:ext uri="{FF2B5EF4-FFF2-40B4-BE49-F238E27FC236}">
                <a16:creationId xmlns:a16="http://schemas.microsoft.com/office/drawing/2014/main" id="{995F5AB3-5BEA-4756-B5FB-03342943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5" y="109804"/>
            <a:ext cx="8761413" cy="706964"/>
          </a:xfrm>
        </p:spPr>
        <p:txBody>
          <a:bodyPr>
            <a:normAutofit/>
          </a:bodyPr>
          <a:lstStyle/>
          <a:p>
            <a:pPr rtl="1"/>
            <a:r>
              <a:rPr lang="he-IL" dirty="0"/>
              <a:t>מערך ריבועי/מטריצה ריבועית</a:t>
            </a:r>
            <a:endParaRPr lang="en-US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F42E746-351C-4472-9C0C-237109A4F314}"/>
              </a:ext>
            </a:extLst>
          </p:cNvPr>
          <p:cNvSpPr txBox="1"/>
          <p:nvPr/>
        </p:nvSpPr>
        <p:spPr>
          <a:xfrm>
            <a:off x="4817122" y="1559217"/>
            <a:ext cx="69231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latin typeface="+mj-lt"/>
                <a:ea typeface="+mj-ea"/>
              </a:rPr>
              <a:t>מטריצה ריבועית </a:t>
            </a:r>
            <a:r>
              <a:rPr lang="en-US" sz="2400" dirty="0">
                <a:latin typeface="+mj-lt"/>
                <a:ea typeface="+mj-ea"/>
              </a:rPr>
              <a:t>nXn</a:t>
            </a:r>
            <a:endParaRPr lang="he-IL" sz="2400" dirty="0">
              <a:latin typeface="+mj-lt"/>
              <a:ea typeface="+mj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latin typeface="+mj-lt"/>
                <a:ea typeface="+mj-ea"/>
              </a:rPr>
              <a:t>האלכסון המשני מתחיל מ</a:t>
            </a:r>
            <a:r>
              <a:rPr lang="en-US" sz="2400" dirty="0">
                <a:latin typeface="+mj-lt"/>
                <a:ea typeface="+mj-ea"/>
              </a:rPr>
              <a:t>[0][n-1]</a:t>
            </a:r>
            <a:r>
              <a:rPr lang="he-IL" sz="2400" dirty="0">
                <a:latin typeface="+mj-lt"/>
                <a:ea typeface="+mj-ea"/>
              </a:rPr>
              <a:t> ועד </a:t>
            </a:r>
            <a:r>
              <a:rPr lang="en-US" sz="2400" dirty="0">
                <a:latin typeface="+mj-lt"/>
                <a:ea typeface="+mj-ea"/>
              </a:rPr>
              <a:t>[n-1][0]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latin typeface="+mj-lt"/>
                <a:ea typeface="+mj-ea"/>
              </a:rPr>
              <a:t>אברי האלכסון הראשי במטריצה </a:t>
            </a:r>
            <a:r>
              <a:rPr lang="en-US" sz="2400" dirty="0">
                <a:latin typeface="+mj-lt"/>
                <a:ea typeface="+mj-ea"/>
              </a:rPr>
              <a:t>4x4</a:t>
            </a:r>
            <a:r>
              <a:rPr lang="he-IL" sz="2400" dirty="0">
                <a:latin typeface="+mj-lt"/>
                <a:ea typeface="+mj-ea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[0][3]</a:t>
            </a:r>
            <a:r>
              <a:rPr lang="he-IL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[1][2]</a:t>
            </a:r>
            <a:r>
              <a:rPr lang="he-IL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[2][1]</a:t>
            </a:r>
            <a:r>
              <a:rPr lang="he-IL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[3][0]</a:t>
            </a:r>
            <a:endParaRPr lang="he-IL" sz="240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dk1"/>
                </a:solidFill>
              </a:rPr>
              <a:t>מה החוקיות?</a:t>
            </a:r>
            <a:br>
              <a:rPr lang="en-US" sz="2400" dirty="0">
                <a:solidFill>
                  <a:schemeClr val="dk1"/>
                </a:solidFill>
              </a:rPr>
            </a:br>
            <a:r>
              <a:rPr lang="he-IL" sz="2400" dirty="0">
                <a:solidFill>
                  <a:schemeClr val="dk1"/>
                </a:solidFill>
              </a:rPr>
              <a:t>אברי המטריצה בהם סכום המציינים שווה ל</a:t>
            </a:r>
            <a:r>
              <a:rPr lang="en-US" sz="2400" dirty="0">
                <a:solidFill>
                  <a:schemeClr val="dk1"/>
                </a:solidFill>
              </a:rPr>
              <a:t>n-1</a:t>
            </a:r>
            <a:r>
              <a:rPr lang="he-IL" sz="2400" dirty="0">
                <a:solidFill>
                  <a:schemeClr val="dk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kern="1200" dirty="0">
                <a:solidFill>
                  <a:schemeClr val="dk1"/>
                </a:solidFill>
              </a:rPr>
              <a:t>מכאן התבנית </a:t>
            </a:r>
            <a:r>
              <a:rPr lang="en-US" sz="2400" dirty="0">
                <a:solidFill>
                  <a:schemeClr val="dk1"/>
                </a:solidFill>
              </a:rPr>
              <a:t>[n-1- i]</a:t>
            </a:r>
            <a:r>
              <a:rPr lang="he-IL" sz="2400" dirty="0">
                <a:solidFill>
                  <a:schemeClr val="dk1"/>
                </a:solidFill>
              </a:rPr>
              <a:t> </a:t>
            </a:r>
            <a:r>
              <a:rPr lang="en-US" sz="2400" dirty="0">
                <a:solidFill>
                  <a:schemeClr val="dk1"/>
                </a:solidFill>
              </a:rPr>
              <a:t>mat [i]</a:t>
            </a:r>
            <a:endParaRPr lang="en-US" sz="2400" kern="1200" dirty="0">
              <a:solidFill>
                <a:schemeClr val="dk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ea typeface="+mj-ea"/>
            </a:endParaRPr>
          </a:p>
          <a:p>
            <a:endParaRPr lang="he-IL" sz="2400" dirty="0">
              <a:latin typeface="+mj-lt"/>
              <a:ea typeface="+mj-ea"/>
            </a:endParaRP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74B0ED38-6652-4E2D-BC4D-41AADE5C9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73464" y="972269"/>
            <a:ext cx="9802368" cy="431447"/>
          </a:xfrm>
        </p:spPr>
        <p:txBody>
          <a:bodyPr/>
          <a:lstStyle/>
          <a:p>
            <a:r>
              <a:rPr lang="he-IL" dirty="0"/>
              <a:t>סריקת אברי האלכסון המשני</a:t>
            </a:r>
          </a:p>
        </p:txBody>
      </p:sp>
      <p:graphicFrame>
        <p:nvGraphicFramePr>
          <p:cNvPr id="2" name="טבלה 9">
            <a:extLst>
              <a:ext uri="{FF2B5EF4-FFF2-40B4-BE49-F238E27FC236}">
                <a16:creationId xmlns:a16="http://schemas.microsoft.com/office/drawing/2014/main" id="{A73112B3-97DF-4A72-912A-7D3B99F46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58746"/>
              </p:ext>
            </p:extLst>
          </p:nvPr>
        </p:nvGraphicFramePr>
        <p:xfrm>
          <a:off x="859518" y="939057"/>
          <a:ext cx="3859268" cy="3297113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957039">
                  <a:extLst>
                    <a:ext uri="{9D8B030D-6E8A-4147-A177-3AD203B41FA5}">
                      <a16:colId xmlns:a16="http://schemas.microsoft.com/office/drawing/2014/main" val="3205344627"/>
                    </a:ext>
                  </a:extLst>
                </a:gridCol>
                <a:gridCol w="957039">
                  <a:extLst>
                    <a:ext uri="{9D8B030D-6E8A-4147-A177-3AD203B41FA5}">
                      <a16:colId xmlns:a16="http://schemas.microsoft.com/office/drawing/2014/main" val="821052920"/>
                    </a:ext>
                  </a:extLst>
                </a:gridCol>
                <a:gridCol w="988151">
                  <a:extLst>
                    <a:ext uri="{9D8B030D-6E8A-4147-A177-3AD203B41FA5}">
                      <a16:colId xmlns:a16="http://schemas.microsoft.com/office/drawing/2014/main" val="1251972024"/>
                    </a:ext>
                  </a:extLst>
                </a:gridCol>
                <a:gridCol w="957039">
                  <a:extLst>
                    <a:ext uri="{9D8B030D-6E8A-4147-A177-3AD203B41FA5}">
                      <a16:colId xmlns:a16="http://schemas.microsoft.com/office/drawing/2014/main" val="3833747158"/>
                    </a:ext>
                  </a:extLst>
                </a:gridCol>
              </a:tblGrid>
              <a:tr h="81515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16022"/>
                  </a:ext>
                </a:extLst>
              </a:tr>
              <a:tr h="851651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64282"/>
                  </a:ext>
                </a:extLst>
              </a:tr>
              <a:tr h="81515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55757"/>
                  </a:ext>
                </a:extLst>
              </a:tr>
              <a:tr h="81515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9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8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6E511A32-AD30-47EB-8D88-6B2183ECF9A5}"/>
              </a:ext>
            </a:extLst>
          </p:cNvPr>
          <p:cNvSpPr txBox="1"/>
          <p:nvPr/>
        </p:nvSpPr>
        <p:spPr>
          <a:xfrm>
            <a:off x="347299" y="1499386"/>
            <a:ext cx="7717202" cy="1569660"/>
          </a:xfrm>
          <a:prstGeom prst="rect">
            <a:avLst/>
          </a:prstGeom>
          <a:solidFill>
            <a:schemeClr val="bg1"/>
          </a:solidFill>
          <a:ln w="19050">
            <a:solidFill>
              <a:srgbClr val="12B4BC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nn-NO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//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Principal diagonal</a:t>
            </a:r>
            <a:endParaRPr lang="nn-NO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nn-NO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nn-NO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for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(i=0; i&lt; n; i++)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System.</a:t>
            </a:r>
            <a:r>
              <a:rPr lang="en-US" sz="24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out</a:t>
            </a:r>
            <a:r>
              <a:rPr lang="en-US" sz="2400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.println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400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mat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[i][i]);</a:t>
            </a:r>
            <a:br>
              <a:rPr lang="en-US" sz="2400" b="1" i="1" u="sng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endParaRPr lang="en-US" sz="2400" b="1" dirty="0">
              <a:latin typeface="+mj-lt"/>
            </a:endParaRPr>
          </a:p>
        </p:txBody>
      </p:sp>
      <p:pic>
        <p:nvPicPr>
          <p:cNvPr id="12" name="תמונה 11" descr="תמונה שמכילה ישיבה, שעון, גדול, חדר&#10;&#10;התיאור נוצר באופן אוטומטי">
            <a:extLst>
              <a:ext uri="{FF2B5EF4-FFF2-40B4-BE49-F238E27FC236}">
                <a16:creationId xmlns:a16="http://schemas.microsoft.com/office/drawing/2014/main" id="{AA21ED97-F542-44C2-8CE6-7255AAADF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58" y="1532914"/>
            <a:ext cx="2888968" cy="2626831"/>
          </a:xfrm>
          <a:prstGeom prst="rect">
            <a:avLst/>
          </a:prstGeom>
        </p:spPr>
      </p:pic>
      <p:sp>
        <p:nvSpPr>
          <p:cNvPr id="17" name="מציין מיקום טקסט 16">
            <a:extLst>
              <a:ext uri="{FF2B5EF4-FFF2-40B4-BE49-F238E27FC236}">
                <a16:creationId xmlns:a16="http://schemas.microsoft.com/office/drawing/2014/main" id="{0C559FE7-2B20-4370-AE29-7F338D618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הדפסת ערכי אלכסון ראשי ומשני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458AFF6-3B08-48CD-A33B-4765A301163E}"/>
              </a:ext>
            </a:extLst>
          </p:cNvPr>
          <p:cNvSpPr txBox="1"/>
          <p:nvPr/>
        </p:nvSpPr>
        <p:spPr>
          <a:xfrm>
            <a:off x="347297" y="3456018"/>
            <a:ext cx="7717203" cy="1569660"/>
          </a:xfrm>
          <a:prstGeom prst="rect">
            <a:avLst/>
          </a:prstGeom>
          <a:solidFill>
            <a:schemeClr val="bg1"/>
          </a:solidFill>
          <a:ln w="19050">
            <a:solidFill>
              <a:srgbClr val="12B4BC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nn-NO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//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Secondary diagonal</a:t>
            </a:r>
            <a:endParaRPr lang="nn-NO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nn-NO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nn-NO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for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(i=0; i&lt; n; i++)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System.</a:t>
            </a:r>
            <a:r>
              <a:rPr lang="en-US" sz="24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out</a:t>
            </a:r>
            <a:r>
              <a:rPr lang="en-US" sz="2400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.println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400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mat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[i][n-1-i]);</a:t>
            </a:r>
            <a:b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endParaRPr lang="en-US" sz="2400" b="1" dirty="0">
              <a:latin typeface="+mj-lt"/>
            </a:endParaRPr>
          </a:p>
        </p:txBody>
      </p:sp>
      <p:graphicFrame>
        <p:nvGraphicFramePr>
          <p:cNvPr id="26" name="טבלה 9">
            <a:extLst>
              <a:ext uri="{FF2B5EF4-FFF2-40B4-BE49-F238E27FC236}">
                <a16:creationId xmlns:a16="http://schemas.microsoft.com/office/drawing/2014/main" id="{DE97C855-B1BE-4573-8308-6ACDCE1B8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972198"/>
              </p:ext>
            </p:extLst>
          </p:nvPr>
        </p:nvGraphicFramePr>
        <p:xfrm>
          <a:off x="8787756" y="1499386"/>
          <a:ext cx="2888970" cy="2688348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577794">
                  <a:extLst>
                    <a:ext uri="{9D8B030D-6E8A-4147-A177-3AD203B41FA5}">
                      <a16:colId xmlns:a16="http://schemas.microsoft.com/office/drawing/2014/main" val="3205344627"/>
                    </a:ext>
                  </a:extLst>
                </a:gridCol>
                <a:gridCol w="577794">
                  <a:extLst>
                    <a:ext uri="{9D8B030D-6E8A-4147-A177-3AD203B41FA5}">
                      <a16:colId xmlns:a16="http://schemas.microsoft.com/office/drawing/2014/main" val="821052920"/>
                    </a:ext>
                  </a:extLst>
                </a:gridCol>
                <a:gridCol w="577794">
                  <a:extLst>
                    <a:ext uri="{9D8B030D-6E8A-4147-A177-3AD203B41FA5}">
                      <a16:colId xmlns:a16="http://schemas.microsoft.com/office/drawing/2014/main" val="1251972024"/>
                    </a:ext>
                  </a:extLst>
                </a:gridCol>
                <a:gridCol w="577794">
                  <a:extLst>
                    <a:ext uri="{9D8B030D-6E8A-4147-A177-3AD203B41FA5}">
                      <a16:colId xmlns:a16="http://schemas.microsoft.com/office/drawing/2014/main" val="3833747158"/>
                    </a:ext>
                  </a:extLst>
                </a:gridCol>
                <a:gridCol w="577794">
                  <a:extLst>
                    <a:ext uri="{9D8B030D-6E8A-4147-A177-3AD203B41FA5}">
                      <a16:colId xmlns:a16="http://schemas.microsoft.com/office/drawing/2014/main" val="4027646822"/>
                    </a:ext>
                  </a:extLst>
                </a:gridCol>
              </a:tblGrid>
              <a:tr h="51206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A4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A4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A4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A4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A4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16022"/>
                  </a:ext>
                </a:extLst>
              </a:tr>
              <a:tr h="57856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</a:t>
                      </a:r>
                    </a:p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A4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64282"/>
                  </a:ext>
                </a:extLst>
              </a:tr>
              <a:tr h="51206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A4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55757"/>
                  </a:ext>
                </a:extLst>
              </a:tr>
              <a:tr h="51206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A4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90161"/>
                  </a:ext>
                </a:extLst>
              </a:tr>
              <a:tr h="51206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A4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70631"/>
                  </a:ext>
                </a:extLst>
              </a:tr>
            </a:tbl>
          </a:graphicData>
        </a:graphic>
      </p:graphicFrame>
      <p:sp>
        <p:nvSpPr>
          <p:cNvPr id="10" name="כותרת 1">
            <a:extLst>
              <a:ext uri="{FF2B5EF4-FFF2-40B4-BE49-F238E27FC236}">
                <a16:creationId xmlns:a16="http://schemas.microsoft.com/office/drawing/2014/main" id="{43FA9C22-A4E6-4480-90A5-970FD2569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5" y="109804"/>
            <a:ext cx="8761413" cy="706964"/>
          </a:xfrm>
        </p:spPr>
        <p:txBody>
          <a:bodyPr>
            <a:normAutofit/>
          </a:bodyPr>
          <a:lstStyle/>
          <a:p>
            <a:r>
              <a:rPr lang="he-IL" dirty="0"/>
              <a:t>מערך ריבועי/מטריצה ריבועית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542932A-669A-430D-833F-975E5F8C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04" y="3162317"/>
            <a:ext cx="4214030" cy="21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DB976F0-13FE-42E2-B3E8-074D821C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דוגמה 1: מטריצה ריבועית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829BB19-796C-4747-822D-7BB6167FB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0150" y="1033485"/>
            <a:ext cx="9626346" cy="4090988"/>
          </a:xfrm>
        </p:spPr>
        <p:txBody>
          <a:bodyPr/>
          <a:lstStyle/>
          <a:p>
            <a:r>
              <a:rPr lang="he-IL" dirty="0"/>
              <a:t>נכתוב תכנית הבונה מטריצה בגודל </a:t>
            </a:r>
            <a:r>
              <a:rPr lang="en-US" dirty="0"/>
              <a:t>NXN</a:t>
            </a:r>
          </a:p>
          <a:p>
            <a:r>
              <a:rPr lang="he-IL" dirty="0" err="1"/>
              <a:t>התכנית</a:t>
            </a:r>
            <a:r>
              <a:rPr lang="he-IL" dirty="0"/>
              <a:t> הראשית תגריל את ערכי אברי המערך</a:t>
            </a:r>
          </a:p>
          <a:p>
            <a:r>
              <a:rPr lang="he-IL" dirty="0"/>
              <a:t>נכתוב פעולה שתדפיס את המטריצה</a:t>
            </a:r>
          </a:p>
          <a:p>
            <a:r>
              <a:rPr lang="he-IL" dirty="0"/>
              <a:t>נכתוב פעולה שתדפיס את סכום האיברים בכל אלכסון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3780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8435DA-6442-4089-9A51-5ED4AF0A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922" y="177351"/>
            <a:ext cx="9802368" cy="720000"/>
          </a:xfrm>
        </p:spPr>
        <p:txBody>
          <a:bodyPr/>
          <a:lstStyle/>
          <a:p>
            <a:pPr algn="r"/>
            <a:r>
              <a:rPr lang="he-IL" dirty="0"/>
              <a:t>דוגמה 1: מטריצה ריבועית – אלכסונים</a:t>
            </a:r>
          </a:p>
        </p:txBody>
      </p:sp>
      <p:pic>
        <p:nvPicPr>
          <p:cNvPr id="25" name="תמונה 24">
            <a:extLst>
              <a:ext uri="{FF2B5EF4-FFF2-40B4-BE49-F238E27FC236}">
                <a16:creationId xmlns:a16="http://schemas.microsoft.com/office/drawing/2014/main" id="{BBAB8C87-7853-4E14-800A-3F6353159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55" y="1576166"/>
            <a:ext cx="8910920" cy="2799107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6" name="בועת דיבור: אליפסה 25">
            <a:extLst>
              <a:ext uri="{FF2B5EF4-FFF2-40B4-BE49-F238E27FC236}">
                <a16:creationId xmlns:a16="http://schemas.microsoft.com/office/drawing/2014/main" id="{A02D0BF1-E68C-4A4E-BE2F-25893D8B91EC}"/>
              </a:ext>
            </a:extLst>
          </p:cNvPr>
          <p:cNvSpPr/>
          <p:nvPr/>
        </p:nvSpPr>
        <p:spPr>
          <a:xfrm>
            <a:off x="7292340" y="982980"/>
            <a:ext cx="4423409" cy="1717735"/>
          </a:xfrm>
          <a:prstGeom prst="wedgeEllipseCallout">
            <a:avLst>
              <a:gd name="adj1" fmla="val -48998"/>
              <a:gd name="adj2" fmla="val 706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/>
              <a:t>כדי לקבל מטריצה יפה וסימטרית בהדפסה בחרתי להגריל מספרים זוגיים בני שתי ספרות מ10 עד 60</a:t>
            </a:r>
          </a:p>
        </p:txBody>
      </p:sp>
    </p:spTree>
    <p:extLst>
      <p:ext uri="{BB962C8B-B14F-4D97-AF65-F5344CB8AC3E}">
        <p14:creationId xmlns:p14="http://schemas.microsoft.com/office/powerpoint/2010/main" val="304960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8435DA-6442-4089-9A51-5ED4AF0A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922" y="177351"/>
            <a:ext cx="9802368" cy="720000"/>
          </a:xfrm>
        </p:spPr>
        <p:txBody>
          <a:bodyPr/>
          <a:lstStyle/>
          <a:p>
            <a:pPr algn="r"/>
            <a:r>
              <a:rPr lang="he-IL" dirty="0"/>
              <a:t>דוגמה 1: מטריצה ריבועית – אלכסונים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665C4BB-F809-435E-AB2C-87BF0B161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58" b="34344"/>
          <a:stretch/>
        </p:blipFill>
        <p:spPr>
          <a:xfrm>
            <a:off x="2528811" y="3730424"/>
            <a:ext cx="5124181" cy="197996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4517699-1C1A-4E75-9D5C-082FE2D1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56" y="1298776"/>
            <a:ext cx="7472252" cy="2431648"/>
          </a:xfrm>
          <a:prstGeom prst="rect">
            <a:avLst/>
          </a:prstGeom>
          <a:ln>
            <a:solidFill>
              <a:srgbClr val="11A4AB"/>
            </a:solidFill>
          </a:ln>
        </p:spPr>
      </p:pic>
    </p:spTree>
    <p:extLst>
      <p:ext uri="{BB962C8B-B14F-4D97-AF65-F5344CB8AC3E}">
        <p14:creationId xmlns:p14="http://schemas.microsoft.com/office/powerpoint/2010/main" val="368712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8435DA-6442-4089-9A51-5ED4AF0A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922" y="177351"/>
            <a:ext cx="9802368" cy="720000"/>
          </a:xfrm>
        </p:spPr>
        <p:txBody>
          <a:bodyPr/>
          <a:lstStyle/>
          <a:p>
            <a:pPr algn="r"/>
            <a:r>
              <a:rPr lang="he-IL" dirty="0"/>
              <a:t>דוגמה 1: מטריצה ריבועית – אלכסונים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665C4BB-F809-435E-AB2C-87BF0B161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79" y="4033741"/>
            <a:ext cx="4394890" cy="202110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D7832B7-D720-4C6E-9ECA-831B8165A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11" y="1124902"/>
            <a:ext cx="8696345" cy="2681288"/>
          </a:xfrm>
          <a:prstGeom prst="rect">
            <a:avLst/>
          </a:prstGeom>
          <a:ln>
            <a:solidFill>
              <a:srgbClr val="11A4AB"/>
            </a:solidFill>
          </a:ln>
        </p:spPr>
      </p:pic>
    </p:spTree>
    <p:extLst>
      <p:ext uri="{BB962C8B-B14F-4D97-AF65-F5344CB8AC3E}">
        <p14:creationId xmlns:p14="http://schemas.microsoft.com/office/powerpoint/2010/main" val="255349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B8EAFB-0CBF-4084-AD94-ACAEA80A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דוגמא 2– האם האלכסונים זהים?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AC833CB4-488F-4F25-8848-DF5B33FE4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928349"/>
            <a:ext cx="11161453" cy="352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2800" b="1" dirty="0">
                <a:solidFill>
                  <a:srgbClr val="12B4BC"/>
                </a:solidFill>
              </a:rPr>
              <a:t>כתבו פעולה המקבלת מטריצה ומחזירה </a:t>
            </a:r>
            <a:r>
              <a:rPr lang="en-US" sz="2800" b="1" dirty="0">
                <a:solidFill>
                  <a:srgbClr val="12B4BC"/>
                </a:solidFill>
              </a:rPr>
              <a:t>true</a:t>
            </a:r>
            <a:r>
              <a:rPr lang="he-IL" sz="2800" b="1" dirty="0">
                <a:solidFill>
                  <a:srgbClr val="12B4BC"/>
                </a:solidFill>
              </a:rPr>
              <a:t> אם האלכסונים זהים בערכים שלהם לפי סדר הופעתם , אחרת </a:t>
            </a:r>
            <a:r>
              <a:rPr lang="en-US" sz="2800" b="1" dirty="0">
                <a:solidFill>
                  <a:srgbClr val="12B4BC"/>
                </a:solidFill>
              </a:rPr>
              <a:t>false</a:t>
            </a:r>
            <a:endParaRPr lang="he-IL" sz="2800" b="1" dirty="0">
              <a:solidFill>
                <a:srgbClr val="12B4BC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C2EB534-E4F9-430D-B9BD-565B938C4CDD}"/>
              </a:ext>
            </a:extLst>
          </p:cNvPr>
          <p:cNvSpPr txBox="1"/>
          <p:nvPr/>
        </p:nvSpPr>
        <p:spPr>
          <a:xfrm>
            <a:off x="412750" y="2142212"/>
            <a:ext cx="8016547" cy="1754326"/>
          </a:xfrm>
          <a:prstGeom prst="rect">
            <a:avLst/>
          </a:prstGeom>
          <a:noFill/>
          <a:ln w="28575">
            <a:solidFill>
              <a:srgbClr val="12B4BC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areDiagonalsSame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[][] </a:t>
            </a:r>
            <a:r>
              <a:rPr lang="en-US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</a:p>
          <a:p>
            <a:pPr algn="l" rtl="0"/>
            <a:r>
              <a:rPr lang="nn-NO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for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nn-NO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n-NO" b="1" dirty="0">
                <a:solidFill>
                  <a:srgbClr val="000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</a:p>
          <a:p>
            <a:pPr algn="l" rtl="0"/>
            <a:r>
              <a:rPr lang="nn-NO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nn-NO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][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!= 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][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n-NO" b="1" dirty="0">
                <a:solidFill>
                  <a:srgbClr val="000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- 1 - </a:t>
            </a:r>
            <a:r>
              <a:rPr lang="nn-NO" b="1" dirty="0">
                <a:solidFill>
                  <a:srgbClr val="6A3E3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	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rtl="0"/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return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rtl="0"/>
            <a:r>
              <a:rPr lang="he-IL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endParaRPr lang="he-I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DE6A8A1A-2F13-4320-BE71-7E6BA16B3A8B}"/>
              </a:ext>
            </a:extLst>
          </p:cNvPr>
          <p:cNvSpPr/>
          <p:nvPr/>
        </p:nvSpPr>
        <p:spPr>
          <a:xfrm>
            <a:off x="1235057" y="4941146"/>
            <a:ext cx="2984500" cy="811213"/>
          </a:xfrm>
          <a:prstGeom prst="wedgeEllipseCallout">
            <a:avLst>
              <a:gd name="adj1" fmla="val 2171"/>
              <a:gd name="adj2" fmla="val -29162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/>
              <a:t>איברי האלכסון הראשי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12D85E61-BCA5-4B5B-AD00-B419799D8B1A}"/>
              </a:ext>
            </a:extLst>
          </p:cNvPr>
          <p:cNvSpPr/>
          <p:nvPr/>
        </p:nvSpPr>
        <p:spPr>
          <a:xfrm>
            <a:off x="4520872" y="4643927"/>
            <a:ext cx="2984500" cy="811213"/>
          </a:xfrm>
          <a:prstGeom prst="wedgeEllipseCallout">
            <a:avLst>
              <a:gd name="adj1" fmla="val 6910"/>
              <a:gd name="adj2" fmla="val -2429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/>
              <a:t>איברי האלכסון המשני</a:t>
            </a:r>
          </a:p>
        </p:txBody>
      </p:sp>
    </p:spTree>
    <p:extLst>
      <p:ext uri="{BB962C8B-B14F-4D97-AF65-F5344CB8AC3E}">
        <p14:creationId xmlns:p14="http://schemas.microsoft.com/office/powerpoint/2010/main" val="2923000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735DB19F-7D6F-414A-B522-1DD74146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2" y="1514216"/>
            <a:ext cx="8877300" cy="2247900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FB8EAFB-0CBF-4084-AD94-ACAEA80A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דוגמא 3–האלכסון הראשי ומתחתיו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AC833CB4-488F-4F25-8848-DF5B33FE4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9701" y="928349"/>
            <a:ext cx="11537026" cy="3522187"/>
          </a:xfrm>
        </p:spPr>
        <p:txBody>
          <a:bodyPr/>
          <a:lstStyle/>
          <a:p>
            <a:pPr marL="0" indent="0">
              <a:buNone/>
            </a:pPr>
            <a:r>
              <a:rPr lang="he-IL" sz="3000" b="1" dirty="0">
                <a:solidFill>
                  <a:srgbClr val="12B4BC"/>
                </a:solidFill>
              </a:rPr>
              <a:t>כתבו פעולה המדפיסה את סכום של האלכסון הראשי וכל מה שמתחתיו</a:t>
            </a:r>
          </a:p>
        </p:txBody>
      </p:sp>
      <p:graphicFrame>
        <p:nvGraphicFramePr>
          <p:cNvPr id="3" name="טבלה 9">
            <a:extLst>
              <a:ext uri="{FF2B5EF4-FFF2-40B4-BE49-F238E27FC236}">
                <a16:creationId xmlns:a16="http://schemas.microsoft.com/office/drawing/2014/main" id="{EE3514DC-6E8D-42C8-9D3A-8246DD38BFE9}"/>
              </a:ext>
            </a:extLst>
          </p:cNvPr>
          <p:cNvGraphicFramePr>
            <a:graphicFrameLocks noGrp="1"/>
          </p:cNvGraphicFramePr>
          <p:nvPr/>
        </p:nvGraphicFramePr>
        <p:xfrm>
          <a:off x="3684637" y="3762116"/>
          <a:ext cx="3009902" cy="2460625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746409">
                  <a:extLst>
                    <a:ext uri="{9D8B030D-6E8A-4147-A177-3AD203B41FA5}">
                      <a16:colId xmlns:a16="http://schemas.microsoft.com/office/drawing/2014/main" val="3205344627"/>
                    </a:ext>
                  </a:extLst>
                </a:gridCol>
                <a:gridCol w="746409">
                  <a:extLst>
                    <a:ext uri="{9D8B030D-6E8A-4147-A177-3AD203B41FA5}">
                      <a16:colId xmlns:a16="http://schemas.microsoft.com/office/drawing/2014/main" val="821052920"/>
                    </a:ext>
                  </a:extLst>
                </a:gridCol>
                <a:gridCol w="770675">
                  <a:extLst>
                    <a:ext uri="{9D8B030D-6E8A-4147-A177-3AD203B41FA5}">
                      <a16:colId xmlns:a16="http://schemas.microsoft.com/office/drawing/2014/main" val="1251972024"/>
                    </a:ext>
                  </a:extLst>
                </a:gridCol>
                <a:gridCol w="746409">
                  <a:extLst>
                    <a:ext uri="{9D8B030D-6E8A-4147-A177-3AD203B41FA5}">
                      <a16:colId xmlns:a16="http://schemas.microsoft.com/office/drawing/2014/main" val="3833747158"/>
                    </a:ext>
                  </a:extLst>
                </a:gridCol>
              </a:tblGrid>
              <a:tr h="60834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16022"/>
                  </a:ext>
                </a:extLst>
              </a:tr>
              <a:tr h="63558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64282"/>
                  </a:ext>
                </a:extLst>
              </a:tr>
              <a:tr h="60834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55757"/>
                  </a:ext>
                </a:extLst>
              </a:tr>
              <a:tr h="60834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9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15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מערך דו-ממדי שיעור 2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יסודות מדעי המחשב בשפת </a:t>
            </a:r>
            <a:r>
              <a:rPr lang="en-US" dirty="0">
                <a:sym typeface="Varela Round"/>
              </a:rPr>
              <a:t>Java</a:t>
            </a:r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ד"ר איילת בוקאי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A74E6191-7C5B-4A1C-9C8E-D8AAF2D0D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" y="1518815"/>
            <a:ext cx="10630644" cy="2722985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FB8EAFB-0CBF-4084-AD94-ACAEA80A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דוגמא 4– מעל האלכסון המשני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AC833CB4-488F-4F25-8848-DF5B33FE4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928349"/>
            <a:ext cx="11161453" cy="3522187"/>
          </a:xfrm>
        </p:spPr>
        <p:txBody>
          <a:bodyPr/>
          <a:lstStyle/>
          <a:p>
            <a:pPr marL="0" indent="0">
              <a:buNone/>
            </a:pPr>
            <a:r>
              <a:rPr lang="he-IL" sz="3000" b="1" dirty="0">
                <a:solidFill>
                  <a:srgbClr val="12B4BC"/>
                </a:solidFill>
              </a:rPr>
              <a:t>כתבו פעולה המדפיסה את סכום הערכים מעל לאלכסון המשני</a:t>
            </a:r>
          </a:p>
        </p:txBody>
      </p:sp>
      <p:graphicFrame>
        <p:nvGraphicFramePr>
          <p:cNvPr id="3" name="טבלה 9">
            <a:extLst>
              <a:ext uri="{FF2B5EF4-FFF2-40B4-BE49-F238E27FC236}">
                <a16:creationId xmlns:a16="http://schemas.microsoft.com/office/drawing/2014/main" id="{EE3514DC-6E8D-42C8-9D3A-8246DD38BFE9}"/>
              </a:ext>
            </a:extLst>
          </p:cNvPr>
          <p:cNvGraphicFramePr>
            <a:graphicFrameLocks noGrp="1"/>
          </p:cNvGraphicFramePr>
          <p:nvPr/>
        </p:nvGraphicFramePr>
        <p:xfrm>
          <a:off x="2685124" y="3810689"/>
          <a:ext cx="3009902" cy="2460625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746409">
                  <a:extLst>
                    <a:ext uri="{9D8B030D-6E8A-4147-A177-3AD203B41FA5}">
                      <a16:colId xmlns:a16="http://schemas.microsoft.com/office/drawing/2014/main" val="3205344627"/>
                    </a:ext>
                  </a:extLst>
                </a:gridCol>
                <a:gridCol w="746409">
                  <a:extLst>
                    <a:ext uri="{9D8B030D-6E8A-4147-A177-3AD203B41FA5}">
                      <a16:colId xmlns:a16="http://schemas.microsoft.com/office/drawing/2014/main" val="821052920"/>
                    </a:ext>
                  </a:extLst>
                </a:gridCol>
                <a:gridCol w="770675">
                  <a:extLst>
                    <a:ext uri="{9D8B030D-6E8A-4147-A177-3AD203B41FA5}">
                      <a16:colId xmlns:a16="http://schemas.microsoft.com/office/drawing/2014/main" val="1251972024"/>
                    </a:ext>
                  </a:extLst>
                </a:gridCol>
                <a:gridCol w="746409">
                  <a:extLst>
                    <a:ext uri="{9D8B030D-6E8A-4147-A177-3AD203B41FA5}">
                      <a16:colId xmlns:a16="http://schemas.microsoft.com/office/drawing/2014/main" val="3833747158"/>
                    </a:ext>
                  </a:extLst>
                </a:gridCol>
              </a:tblGrid>
              <a:tr h="60834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16022"/>
                  </a:ext>
                </a:extLst>
              </a:tr>
              <a:tr h="635584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64282"/>
                  </a:ext>
                </a:extLst>
              </a:tr>
              <a:tr h="60834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55757"/>
                  </a:ext>
                </a:extLst>
              </a:tr>
              <a:tr h="608347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9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1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9E75AEA-E377-4C33-B825-A77BBC8F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55448"/>
            <a:ext cx="10050272" cy="720000"/>
          </a:xfrm>
        </p:spPr>
        <p:txBody>
          <a:bodyPr/>
          <a:lstStyle/>
          <a:p>
            <a:r>
              <a:rPr lang="he-IL" dirty="0"/>
              <a:t>דוגמא 5 – החלפת איברים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9A95A04-0F76-4BDE-A601-C13D068BF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כתוב פעולה שתחליף בין האיברים מעל ומתחת לאלכסון המשני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C4779C1-D4E5-4FDB-9629-8D627D45D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2524" y="1774126"/>
            <a:ext cx="6251904" cy="3020157"/>
          </a:xfrm>
        </p:spPr>
        <p:txBody>
          <a:bodyPr>
            <a:normAutofit/>
          </a:bodyPr>
          <a:lstStyle/>
          <a:p>
            <a:pPr marL="0" indent="0" rtl="0">
              <a:lnSpc>
                <a:spcPct val="130000"/>
              </a:lnSpc>
              <a:buNone/>
            </a:pPr>
            <a:r>
              <a:rPr lang="he-IL" b="1" dirty="0"/>
              <a:t>בואו נבדוק מה החוקיות: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he-IL" sz="2000" b="1" dirty="0"/>
              <a:t>לולאת השורות תרוץ על כל השורות פרט לאחרונה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he-IL" sz="2000" b="1" dirty="0"/>
              <a:t>לולאת העמודות, תרוץ על כל העמודות פרט לאחרונה</a:t>
            </a:r>
            <a:endParaRPr lang="he-IL" dirty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he-IL" sz="2000" b="1" dirty="0"/>
              <a:t>כל איבר יתחלף עם המשלים לו, כך שסכום מצייני השורות והעמודות של המתחלפים משלימים ל</a:t>
            </a:r>
            <a:r>
              <a:rPr lang="en-US" sz="2000" b="1" dirty="0"/>
              <a:t>n-1 </a:t>
            </a:r>
            <a:endParaRPr lang="he-IL" sz="2000" b="1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30D4305-C9DE-4E20-BCC9-48600739DD12}"/>
              </a:ext>
            </a:extLst>
          </p:cNvPr>
          <p:cNvSpPr txBox="1"/>
          <p:nvPr/>
        </p:nvSpPr>
        <p:spPr>
          <a:xfrm>
            <a:off x="3825326" y="1998786"/>
            <a:ext cx="1787198" cy="2308324"/>
          </a:xfrm>
          <a:prstGeom prst="rect">
            <a:avLst/>
          </a:prstGeom>
          <a:noFill/>
          <a:ln>
            <a:solidFill>
              <a:srgbClr val="12B4BC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+mj-lt"/>
                <a:ea typeface="+mj-ea"/>
              </a:rPr>
              <a:t>0 0 </a:t>
            </a:r>
            <a:r>
              <a:rPr lang="en-US" sz="24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lang="en-US" sz="2400" dirty="0">
                <a:latin typeface="+mj-lt"/>
                <a:ea typeface="+mj-ea"/>
              </a:rPr>
              <a:t> 3,3</a:t>
            </a:r>
          </a:p>
          <a:p>
            <a:pPr algn="ctr"/>
            <a:r>
              <a:rPr lang="en-US" sz="2400" dirty="0">
                <a:latin typeface="+mj-lt"/>
                <a:ea typeface="+mj-ea"/>
              </a:rPr>
              <a:t>0,1 </a:t>
            </a:r>
            <a:r>
              <a:rPr lang="en-US" sz="24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lang="en-US" sz="2400" dirty="0">
                <a:latin typeface="+mj-lt"/>
                <a:ea typeface="+mj-ea"/>
              </a:rPr>
              <a:t> 3,2</a:t>
            </a:r>
          </a:p>
          <a:p>
            <a:pPr algn="ctr"/>
            <a:r>
              <a:rPr lang="en-US" sz="2400" dirty="0">
                <a:latin typeface="+mj-lt"/>
                <a:ea typeface="+mj-ea"/>
              </a:rPr>
              <a:t>0,2 </a:t>
            </a:r>
            <a:r>
              <a:rPr lang="en-US" sz="24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lang="en-US" sz="2400" dirty="0">
                <a:latin typeface="+mj-lt"/>
                <a:ea typeface="+mj-ea"/>
              </a:rPr>
              <a:t> 3,1</a:t>
            </a:r>
          </a:p>
          <a:p>
            <a:pPr algn="ctr"/>
            <a:r>
              <a:rPr lang="en-US" sz="2400" dirty="0">
                <a:latin typeface="+mj-lt"/>
                <a:ea typeface="+mj-ea"/>
              </a:rPr>
              <a:t>1,0 </a:t>
            </a:r>
            <a:r>
              <a:rPr lang="en-US" sz="24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lang="en-US" sz="2400" dirty="0">
                <a:latin typeface="+mj-lt"/>
                <a:ea typeface="+mj-ea"/>
              </a:rPr>
              <a:t> 3,2</a:t>
            </a:r>
          </a:p>
          <a:p>
            <a:pPr algn="ctr"/>
            <a:r>
              <a:rPr lang="en-US" sz="2400" dirty="0">
                <a:latin typeface="+mj-lt"/>
                <a:ea typeface="+mj-ea"/>
              </a:rPr>
              <a:t>1,1 </a:t>
            </a:r>
            <a:r>
              <a:rPr lang="en-US" sz="24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lang="en-US" sz="2400" dirty="0">
                <a:latin typeface="+mj-lt"/>
                <a:ea typeface="+mj-ea"/>
              </a:rPr>
              <a:t> 2,2</a:t>
            </a:r>
          </a:p>
          <a:p>
            <a:pPr algn="ctr"/>
            <a:r>
              <a:rPr lang="en-US" sz="2400" dirty="0">
                <a:latin typeface="+mj-lt"/>
                <a:ea typeface="+mj-ea"/>
              </a:rPr>
              <a:t>2,0 </a:t>
            </a:r>
            <a:r>
              <a:rPr lang="en-US" sz="24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lang="en-US" sz="2400" dirty="0">
                <a:latin typeface="+mj-lt"/>
                <a:ea typeface="+mj-ea"/>
              </a:rPr>
              <a:t> 1,3</a:t>
            </a:r>
            <a:endParaRPr lang="he-IL" sz="2400" dirty="0">
              <a:latin typeface="+mj-lt"/>
              <a:ea typeface="+mj-ea"/>
            </a:endParaRPr>
          </a:p>
        </p:txBody>
      </p:sp>
      <p:graphicFrame>
        <p:nvGraphicFramePr>
          <p:cNvPr id="8" name="טבלה 9">
            <a:extLst>
              <a:ext uri="{FF2B5EF4-FFF2-40B4-BE49-F238E27FC236}">
                <a16:creationId xmlns:a16="http://schemas.microsoft.com/office/drawing/2014/main" id="{69D4B7D9-44C0-49B8-B1F0-9D85184B08CF}"/>
              </a:ext>
            </a:extLst>
          </p:cNvPr>
          <p:cNvGraphicFramePr>
            <a:graphicFrameLocks noGrp="1"/>
          </p:cNvGraphicFramePr>
          <p:nvPr/>
        </p:nvGraphicFramePr>
        <p:xfrm>
          <a:off x="430293" y="1780443"/>
          <a:ext cx="3163806" cy="3020156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784575">
                  <a:extLst>
                    <a:ext uri="{9D8B030D-6E8A-4147-A177-3AD203B41FA5}">
                      <a16:colId xmlns:a16="http://schemas.microsoft.com/office/drawing/2014/main" val="3205344627"/>
                    </a:ext>
                  </a:extLst>
                </a:gridCol>
                <a:gridCol w="784575">
                  <a:extLst>
                    <a:ext uri="{9D8B030D-6E8A-4147-A177-3AD203B41FA5}">
                      <a16:colId xmlns:a16="http://schemas.microsoft.com/office/drawing/2014/main" val="821052920"/>
                    </a:ext>
                  </a:extLst>
                </a:gridCol>
                <a:gridCol w="810081">
                  <a:extLst>
                    <a:ext uri="{9D8B030D-6E8A-4147-A177-3AD203B41FA5}">
                      <a16:colId xmlns:a16="http://schemas.microsoft.com/office/drawing/2014/main" val="1251972024"/>
                    </a:ext>
                  </a:extLst>
                </a:gridCol>
                <a:gridCol w="784575">
                  <a:extLst>
                    <a:ext uri="{9D8B030D-6E8A-4147-A177-3AD203B41FA5}">
                      <a16:colId xmlns:a16="http://schemas.microsoft.com/office/drawing/2014/main" val="3833747158"/>
                    </a:ext>
                  </a:extLst>
                </a:gridCol>
              </a:tblGrid>
              <a:tr h="746681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[0][3]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16022"/>
                  </a:ext>
                </a:extLst>
              </a:tr>
              <a:tr h="780113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64282"/>
                  </a:ext>
                </a:extLst>
              </a:tr>
              <a:tr h="746681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55757"/>
                  </a:ext>
                </a:extLst>
              </a:tr>
              <a:tr h="746681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[3][2]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[3][3]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9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96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9E75AEA-E377-4C33-B825-A77BBC8F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55448"/>
            <a:ext cx="10050272" cy="720000"/>
          </a:xfrm>
        </p:spPr>
        <p:txBody>
          <a:bodyPr/>
          <a:lstStyle/>
          <a:p>
            <a:r>
              <a:rPr lang="he-IL" dirty="0"/>
              <a:t>דוגמא 5 – החלפת איברים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9A95A04-0F76-4BDE-A601-C13D068BF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3" y="810091"/>
            <a:ext cx="11161453" cy="457200"/>
          </a:xfrm>
        </p:spPr>
        <p:txBody>
          <a:bodyPr/>
          <a:lstStyle/>
          <a:p>
            <a:r>
              <a:rPr lang="he-IL" dirty="0"/>
              <a:t>כתוב פעולה שתחליף בין האיברים מעל ומתחת לאלכסון המשני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17713D9-F3ED-482E-93A6-FFEA9EC9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8" y="1819058"/>
            <a:ext cx="8374748" cy="2818232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4" name="בועת דיבור: אליפסה 23">
            <a:extLst>
              <a:ext uri="{FF2B5EF4-FFF2-40B4-BE49-F238E27FC236}">
                <a16:creationId xmlns:a16="http://schemas.microsoft.com/office/drawing/2014/main" id="{29D557E8-0D99-473D-9875-989842CB091C}"/>
              </a:ext>
            </a:extLst>
          </p:cNvPr>
          <p:cNvSpPr/>
          <p:nvPr/>
        </p:nvSpPr>
        <p:spPr>
          <a:xfrm>
            <a:off x="8440945" y="1375355"/>
            <a:ext cx="3351662" cy="1852819"/>
          </a:xfrm>
          <a:prstGeom prst="wedgeEllipseCallout">
            <a:avLst>
              <a:gd name="adj1" fmla="val -97661"/>
              <a:gd name="adj2" fmla="val 424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lnSpc>
                <a:spcPct val="130000"/>
              </a:lnSpc>
            </a:pPr>
            <a:r>
              <a:rPr lang="he-IL" sz="1400" dirty="0"/>
              <a:t>כל איבר יתחלף עם המשלים לו, כך שסכום מצייני השורות והעמודות של המתחלפים משלימים ל</a:t>
            </a:r>
            <a:r>
              <a:rPr lang="en-US" sz="1400" dirty="0"/>
              <a:t>n-1 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2775042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C0105-88B4-47B5-9437-5D0E4B69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sp>
        <p:nvSpPr>
          <p:cNvPr id="9227" name="צורה חופשית: צורה 9226">
            <a:extLst>
              <a:ext uri="{FF2B5EF4-FFF2-40B4-BE49-F238E27FC236}">
                <a16:creationId xmlns:a16="http://schemas.microsoft.com/office/drawing/2014/main" id="{D298C9F1-769E-427A-AB76-799278248504}"/>
              </a:ext>
            </a:extLst>
          </p:cNvPr>
          <p:cNvSpPr/>
          <p:nvPr/>
        </p:nvSpPr>
        <p:spPr>
          <a:xfrm>
            <a:off x="5323972" y="2014299"/>
            <a:ext cx="6329871" cy="756752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  <a:solidFill>
            <a:srgbClr val="192A7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/>
              <a:t>נחשב סכום השורה הראשונה – זה יהיה הסכום שאליו נשווה את כל האחרים</a:t>
            </a:r>
            <a:endParaRPr lang="he-IL" sz="2000" kern="1200" dirty="0"/>
          </a:p>
        </p:txBody>
      </p:sp>
      <p:sp>
        <p:nvSpPr>
          <p:cNvPr id="9228" name="צורה חופשית: צורה 9227">
            <a:extLst>
              <a:ext uri="{FF2B5EF4-FFF2-40B4-BE49-F238E27FC236}">
                <a16:creationId xmlns:a16="http://schemas.microsoft.com/office/drawing/2014/main" id="{2DD23F9F-9409-47DF-9C7E-754A486ED53E}"/>
              </a:ext>
            </a:extLst>
          </p:cNvPr>
          <p:cNvSpPr/>
          <p:nvPr/>
        </p:nvSpPr>
        <p:spPr>
          <a:xfrm>
            <a:off x="5323972" y="2784748"/>
            <a:ext cx="6329871" cy="601174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>
                <a:solidFill>
                  <a:srgbClr val="192A72"/>
                </a:solidFill>
              </a:rPr>
              <a:t>נחשב ונשווה את ערכי סכום כל שורה לשורה הראשונה</a:t>
            </a:r>
            <a:endParaRPr lang="he-IL" sz="2000" kern="1200" dirty="0">
              <a:solidFill>
                <a:srgbClr val="192A72"/>
              </a:solidFill>
            </a:endParaRPr>
          </a:p>
        </p:txBody>
      </p:sp>
      <p:sp>
        <p:nvSpPr>
          <p:cNvPr id="9229" name="צורה חופשית: צורה 9228">
            <a:extLst>
              <a:ext uri="{FF2B5EF4-FFF2-40B4-BE49-F238E27FC236}">
                <a16:creationId xmlns:a16="http://schemas.microsoft.com/office/drawing/2014/main" id="{7125580B-A720-4F91-A10F-E20AF1131D20}"/>
              </a:ext>
            </a:extLst>
          </p:cNvPr>
          <p:cNvSpPr/>
          <p:nvPr/>
        </p:nvSpPr>
        <p:spPr>
          <a:xfrm>
            <a:off x="5323972" y="3383014"/>
            <a:ext cx="6329871" cy="598701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/>
              <a:t>נחשב ונשווה את ערכי סכום כל עמודה לשורה הראשונה</a:t>
            </a:r>
            <a:endParaRPr lang="he-IL" sz="2000" kern="1200" dirty="0"/>
          </a:p>
        </p:txBody>
      </p:sp>
      <p:sp>
        <p:nvSpPr>
          <p:cNvPr id="9230" name="צורה חופשית: צורה 9229">
            <a:extLst>
              <a:ext uri="{FF2B5EF4-FFF2-40B4-BE49-F238E27FC236}">
                <a16:creationId xmlns:a16="http://schemas.microsoft.com/office/drawing/2014/main" id="{F90A45BE-52DF-4246-9840-991E2163FED3}"/>
              </a:ext>
            </a:extLst>
          </p:cNvPr>
          <p:cNvSpPr/>
          <p:nvPr/>
        </p:nvSpPr>
        <p:spPr>
          <a:xfrm>
            <a:off x="5308233" y="3981715"/>
            <a:ext cx="6329871" cy="598266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/>
              <a:t>נחשב ונשווה את האלכסונים לשורה הראשונה</a:t>
            </a:r>
            <a:endParaRPr lang="he-IL" sz="2000" kern="12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4CFAA35-7F84-4F33-B0B6-1361F235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1" y="1510871"/>
            <a:ext cx="3276600" cy="32766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217" name="חץ: למטה 9216">
            <a:extLst>
              <a:ext uri="{FF2B5EF4-FFF2-40B4-BE49-F238E27FC236}">
                <a16:creationId xmlns:a16="http://schemas.microsoft.com/office/drawing/2014/main" id="{B3DDEF6F-6276-4A98-8CCD-AF97574B5EF0}"/>
              </a:ext>
            </a:extLst>
          </p:cNvPr>
          <p:cNvSpPr/>
          <p:nvPr/>
        </p:nvSpPr>
        <p:spPr>
          <a:xfrm rot="16200000">
            <a:off x="1976147" y="123359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9219" name="חץ: למטה 9218">
            <a:extLst>
              <a:ext uri="{FF2B5EF4-FFF2-40B4-BE49-F238E27FC236}">
                <a16:creationId xmlns:a16="http://schemas.microsoft.com/office/drawing/2014/main" id="{E97CFB87-BACE-43B0-A8D3-0DD93EFD0B32}"/>
              </a:ext>
            </a:extLst>
          </p:cNvPr>
          <p:cNvSpPr/>
          <p:nvPr/>
        </p:nvSpPr>
        <p:spPr>
          <a:xfrm rot="16200000">
            <a:off x="1976144" y="731851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9220" name="חץ: למטה 9219">
            <a:extLst>
              <a:ext uri="{FF2B5EF4-FFF2-40B4-BE49-F238E27FC236}">
                <a16:creationId xmlns:a16="http://schemas.microsoft.com/office/drawing/2014/main" id="{493544E2-6684-4C58-AF50-54087CBE3A12}"/>
              </a:ext>
            </a:extLst>
          </p:cNvPr>
          <p:cNvSpPr/>
          <p:nvPr/>
        </p:nvSpPr>
        <p:spPr>
          <a:xfrm rot="16200000">
            <a:off x="1976144" y="1361355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9221" name="חץ: למטה 9220">
            <a:extLst>
              <a:ext uri="{FF2B5EF4-FFF2-40B4-BE49-F238E27FC236}">
                <a16:creationId xmlns:a16="http://schemas.microsoft.com/office/drawing/2014/main" id="{417D8357-2C2D-45CC-8B46-326D6D69E4E4}"/>
              </a:ext>
            </a:extLst>
          </p:cNvPr>
          <p:cNvSpPr/>
          <p:nvPr/>
        </p:nvSpPr>
        <p:spPr>
          <a:xfrm rot="16200000">
            <a:off x="1976147" y="1957147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9222" name="חץ: למטה 9221">
            <a:extLst>
              <a:ext uri="{FF2B5EF4-FFF2-40B4-BE49-F238E27FC236}">
                <a16:creationId xmlns:a16="http://schemas.microsoft.com/office/drawing/2014/main" id="{F1177A7E-E14E-4043-B6A2-150B4761418E}"/>
              </a:ext>
            </a:extLst>
          </p:cNvPr>
          <p:cNvSpPr/>
          <p:nvPr/>
        </p:nvSpPr>
        <p:spPr>
          <a:xfrm rot="16200000">
            <a:off x="1976143" y="2586650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49" name="חץ: למטה 48">
            <a:extLst>
              <a:ext uri="{FF2B5EF4-FFF2-40B4-BE49-F238E27FC236}">
                <a16:creationId xmlns:a16="http://schemas.microsoft.com/office/drawing/2014/main" id="{F82BED49-C5BF-4DBE-965E-9652621FC646}"/>
              </a:ext>
            </a:extLst>
          </p:cNvPr>
          <p:cNvSpPr/>
          <p:nvPr/>
        </p:nvSpPr>
        <p:spPr>
          <a:xfrm>
            <a:off x="579144" y="1515024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0" name="חץ: למטה 49">
            <a:extLst>
              <a:ext uri="{FF2B5EF4-FFF2-40B4-BE49-F238E27FC236}">
                <a16:creationId xmlns:a16="http://schemas.microsoft.com/office/drawing/2014/main" id="{D1BBF682-70EA-4E51-89CB-3C15E2078483}"/>
              </a:ext>
            </a:extLst>
          </p:cNvPr>
          <p:cNvSpPr/>
          <p:nvPr/>
        </p:nvSpPr>
        <p:spPr>
          <a:xfrm>
            <a:off x="1468144" y="1506717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1" name="חץ: למטה 50">
            <a:extLst>
              <a:ext uri="{FF2B5EF4-FFF2-40B4-BE49-F238E27FC236}">
                <a16:creationId xmlns:a16="http://schemas.microsoft.com/office/drawing/2014/main" id="{0C480505-5A22-41B5-B2C2-7FA0A8E92A46}"/>
              </a:ext>
            </a:extLst>
          </p:cNvPr>
          <p:cNvSpPr/>
          <p:nvPr/>
        </p:nvSpPr>
        <p:spPr>
          <a:xfrm>
            <a:off x="2158852" y="1506716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2" name="חץ: למטה 51">
            <a:extLst>
              <a:ext uri="{FF2B5EF4-FFF2-40B4-BE49-F238E27FC236}">
                <a16:creationId xmlns:a16="http://schemas.microsoft.com/office/drawing/2014/main" id="{A3A9F8F1-C1C4-4D51-8428-C18B7C7A6DA6}"/>
              </a:ext>
            </a:extLst>
          </p:cNvPr>
          <p:cNvSpPr/>
          <p:nvPr/>
        </p:nvSpPr>
        <p:spPr>
          <a:xfrm>
            <a:off x="2833825" y="1515024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3" name="חץ: למטה 52">
            <a:extLst>
              <a:ext uri="{FF2B5EF4-FFF2-40B4-BE49-F238E27FC236}">
                <a16:creationId xmlns:a16="http://schemas.microsoft.com/office/drawing/2014/main" id="{C1A2506B-AC3D-4347-9138-019A487166DB}"/>
              </a:ext>
            </a:extLst>
          </p:cNvPr>
          <p:cNvSpPr/>
          <p:nvPr/>
        </p:nvSpPr>
        <p:spPr>
          <a:xfrm>
            <a:off x="3474594" y="1515024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4" name="חץ: למטה 53">
            <a:extLst>
              <a:ext uri="{FF2B5EF4-FFF2-40B4-BE49-F238E27FC236}">
                <a16:creationId xmlns:a16="http://schemas.microsoft.com/office/drawing/2014/main" id="{B0C69F09-2BF6-475F-B04A-F535AA4C6249}"/>
              </a:ext>
            </a:extLst>
          </p:cNvPr>
          <p:cNvSpPr/>
          <p:nvPr/>
        </p:nvSpPr>
        <p:spPr>
          <a:xfrm rot="2711370" flipH="1">
            <a:off x="1837366" y="1043332"/>
            <a:ext cx="290791" cy="4266674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6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55" name="חץ: למטה 54">
            <a:extLst>
              <a:ext uri="{FF2B5EF4-FFF2-40B4-BE49-F238E27FC236}">
                <a16:creationId xmlns:a16="http://schemas.microsoft.com/office/drawing/2014/main" id="{81A984FF-9220-43ED-B6BC-07F9246D774E}"/>
              </a:ext>
            </a:extLst>
          </p:cNvPr>
          <p:cNvSpPr/>
          <p:nvPr/>
        </p:nvSpPr>
        <p:spPr>
          <a:xfrm rot="18917849" flipH="1">
            <a:off x="1920553" y="987810"/>
            <a:ext cx="290791" cy="4266674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6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57" name="תיבת טקסט 56">
            <a:extLst>
              <a:ext uri="{FF2B5EF4-FFF2-40B4-BE49-F238E27FC236}">
                <a16:creationId xmlns:a16="http://schemas.microsoft.com/office/drawing/2014/main" id="{982BE6C4-4FDA-4143-9046-EFA0CC58FA81}"/>
              </a:ext>
            </a:extLst>
          </p:cNvPr>
          <p:cNvSpPr txBox="1"/>
          <p:nvPr/>
        </p:nvSpPr>
        <p:spPr>
          <a:xfrm>
            <a:off x="3693858" y="958246"/>
            <a:ext cx="79442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2800" b="1" dirty="0">
                <a:latin typeface="+mj-lt"/>
              </a:rPr>
              <a:t>כתבו פעולה המקבלת מטריצה ריבועית ומחזירה </a:t>
            </a:r>
            <a:r>
              <a:rPr lang="en-US" sz="2800" b="1" dirty="0">
                <a:latin typeface="+mj-lt"/>
              </a:rPr>
              <a:t>true </a:t>
            </a:r>
            <a:r>
              <a:rPr lang="he-IL" sz="2800" b="1" dirty="0">
                <a:latin typeface="+mj-lt"/>
              </a:rPr>
              <a:t> אם היא מהווה ריבוע קסם, אחרת  </a:t>
            </a:r>
            <a:r>
              <a:rPr lang="en-US" sz="2800" b="1" dirty="0">
                <a:latin typeface="+mj-lt"/>
              </a:rPr>
              <a:t>false</a:t>
            </a:r>
            <a:endParaRPr lang="he-IL" sz="2800" b="1" dirty="0">
              <a:latin typeface="+mj-lt"/>
            </a:endParaRPr>
          </a:p>
        </p:txBody>
      </p:sp>
      <p:sp>
        <p:nvSpPr>
          <p:cNvPr id="9232" name="תיבת טקסט 9231">
            <a:extLst>
              <a:ext uri="{FF2B5EF4-FFF2-40B4-BE49-F238E27FC236}">
                <a16:creationId xmlns:a16="http://schemas.microsoft.com/office/drawing/2014/main" id="{61D7853F-DB69-47A8-B78D-88B607190718}"/>
              </a:ext>
            </a:extLst>
          </p:cNvPr>
          <p:cNvSpPr txBox="1"/>
          <p:nvPr/>
        </p:nvSpPr>
        <p:spPr>
          <a:xfrm>
            <a:off x="1257299" y="4865922"/>
            <a:ext cx="69577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2800" b="1" dirty="0">
                <a:latin typeface="+mj-lt"/>
              </a:rPr>
              <a:t>בכל שלב אם הם לא שווים נחזיר </a:t>
            </a:r>
            <a:r>
              <a:rPr lang="en-US" sz="2800" b="1" dirty="0">
                <a:latin typeface="+mj-lt"/>
              </a:rPr>
              <a:t>false</a:t>
            </a:r>
          </a:p>
          <a:p>
            <a:pPr marL="0" indent="0">
              <a:buNone/>
            </a:pPr>
            <a:r>
              <a:rPr lang="he-IL" sz="2800" b="1" dirty="0">
                <a:latin typeface="+mj-lt"/>
              </a:rPr>
              <a:t>אם </a:t>
            </a:r>
            <a:r>
              <a:rPr lang="he-IL" sz="2800" b="1" dirty="0" err="1">
                <a:latin typeface="+mj-lt"/>
              </a:rPr>
              <a:t>הכל</a:t>
            </a:r>
            <a:r>
              <a:rPr lang="he-IL" sz="2800" b="1" dirty="0">
                <a:latin typeface="+mj-lt"/>
              </a:rPr>
              <a:t> "עובר בשלום" נחזיר </a:t>
            </a:r>
            <a:r>
              <a:rPr lang="en-US" sz="2800" b="1" dirty="0">
                <a:latin typeface="+mj-lt"/>
              </a:rPr>
              <a:t>true</a:t>
            </a:r>
            <a:endParaRPr lang="he-IL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299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 animBg="1"/>
      <p:bldP spid="9228" grpId="0" animBg="1"/>
      <p:bldP spid="9229" grpId="0" animBg="1"/>
      <p:bldP spid="9230" grpId="0" animBg="1"/>
      <p:bldP spid="9217" grpId="0" animBg="1"/>
      <p:bldP spid="9217" grpId="1" animBg="1"/>
      <p:bldP spid="9219" grpId="0" animBg="1"/>
      <p:bldP spid="9219" grpId="1" animBg="1"/>
      <p:bldP spid="9220" grpId="0" animBg="1"/>
      <p:bldP spid="9220" grpId="1" animBg="1"/>
      <p:bldP spid="9221" grpId="0" animBg="1"/>
      <p:bldP spid="9221" grpId="1" animBg="1"/>
      <p:bldP spid="9222" grpId="0" animBg="1"/>
      <p:bldP spid="9222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 animBg="1"/>
      <p:bldP spid="92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C0105-88B4-47B5-9437-5D0E4B69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sp>
        <p:nvSpPr>
          <p:cNvPr id="9" name="צורה חופשית: צורה 8">
            <a:extLst>
              <a:ext uri="{FF2B5EF4-FFF2-40B4-BE49-F238E27FC236}">
                <a16:creationId xmlns:a16="http://schemas.microsoft.com/office/drawing/2014/main" id="{16A43149-0CA8-4503-A748-A80CABFD8325}"/>
              </a:ext>
            </a:extLst>
          </p:cNvPr>
          <p:cNvSpPr/>
          <p:nvPr/>
        </p:nvSpPr>
        <p:spPr>
          <a:xfrm>
            <a:off x="3858697" y="1432624"/>
            <a:ext cx="7608082" cy="2657820"/>
          </a:xfrm>
          <a:custGeom>
            <a:avLst/>
            <a:gdLst>
              <a:gd name="connsiteX0" fmla="*/ 0 w 11188720"/>
              <a:gd name="connsiteY0" fmla="*/ 0 h 2657820"/>
              <a:gd name="connsiteX1" fmla="*/ 11188720 w 11188720"/>
              <a:gd name="connsiteY1" fmla="*/ 0 h 2657820"/>
              <a:gd name="connsiteX2" fmla="*/ 11188720 w 11188720"/>
              <a:gd name="connsiteY2" fmla="*/ 2657820 h 2657820"/>
              <a:gd name="connsiteX3" fmla="*/ 0 w 11188720"/>
              <a:gd name="connsiteY3" fmla="*/ 2657820 h 2657820"/>
              <a:gd name="connsiteX4" fmla="*/ 0 w 11188720"/>
              <a:gd name="connsiteY4" fmla="*/ 0 h 265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8720" h="2657820">
                <a:moveTo>
                  <a:pt x="0" y="0"/>
                </a:moveTo>
                <a:lnTo>
                  <a:pt x="11188720" y="0"/>
                </a:lnTo>
                <a:lnTo>
                  <a:pt x="11188720" y="2657820"/>
                </a:lnTo>
                <a:lnTo>
                  <a:pt x="0" y="26578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</a:rPr>
              <a:t>Narayana Pandit</a:t>
            </a:r>
            <a:r>
              <a:rPr lang="he-IL" sz="3200" kern="1200" dirty="0">
                <a:solidFill>
                  <a:schemeClr val="tx1"/>
                </a:solidFill>
              </a:rPr>
              <a:t> מתמטיקאי הודי שחי במאה ה14 כתב שמטרתם של ריבועי קסם היא להרוס למתמטיקאים גרועים את האגו, ולגרום הנאה לטובים שבהם. </a:t>
            </a:r>
          </a:p>
        </p:txBody>
      </p:sp>
      <p:sp>
        <p:nvSpPr>
          <p:cNvPr id="10" name="מלבן 9" descr="בינה מלאכותית">
            <a:extLst>
              <a:ext uri="{FF2B5EF4-FFF2-40B4-BE49-F238E27FC236}">
                <a16:creationId xmlns:a16="http://schemas.microsoft.com/office/drawing/2014/main" id="{5C499445-1E8D-4146-B2A6-30AA70BAAED9}"/>
              </a:ext>
            </a:extLst>
          </p:cNvPr>
          <p:cNvSpPr/>
          <p:nvPr/>
        </p:nvSpPr>
        <p:spPr>
          <a:xfrm>
            <a:off x="1758" y="875448"/>
            <a:ext cx="3856939" cy="411692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817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2D3FA86-2A60-4658-8D1E-61C972ADA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הפסקה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762D288-E86C-4E50-B303-4B11510172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88625EE-1036-4997-80B5-B1FC2AE9472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8708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C0105-88B4-47B5-9437-5D0E4B69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sp>
        <p:nvSpPr>
          <p:cNvPr id="9227" name="צורה חופשית: צורה 9226">
            <a:extLst>
              <a:ext uri="{FF2B5EF4-FFF2-40B4-BE49-F238E27FC236}">
                <a16:creationId xmlns:a16="http://schemas.microsoft.com/office/drawing/2014/main" id="{D298C9F1-769E-427A-AB76-799278248504}"/>
              </a:ext>
            </a:extLst>
          </p:cNvPr>
          <p:cNvSpPr/>
          <p:nvPr/>
        </p:nvSpPr>
        <p:spPr>
          <a:xfrm>
            <a:off x="5323972" y="2014299"/>
            <a:ext cx="6329871" cy="756752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  <a:solidFill>
            <a:srgbClr val="192A7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/>
              <a:t>נחשב סכום השורה הראשונה – זה יהיה הסכום שאליו נשווה את כל האחרים</a:t>
            </a:r>
            <a:endParaRPr lang="he-IL" sz="2000" kern="1200" dirty="0"/>
          </a:p>
        </p:txBody>
      </p:sp>
      <p:sp>
        <p:nvSpPr>
          <p:cNvPr id="9228" name="צורה חופשית: צורה 9227">
            <a:extLst>
              <a:ext uri="{FF2B5EF4-FFF2-40B4-BE49-F238E27FC236}">
                <a16:creationId xmlns:a16="http://schemas.microsoft.com/office/drawing/2014/main" id="{2DD23F9F-9409-47DF-9C7E-754A486ED53E}"/>
              </a:ext>
            </a:extLst>
          </p:cNvPr>
          <p:cNvSpPr/>
          <p:nvPr/>
        </p:nvSpPr>
        <p:spPr>
          <a:xfrm>
            <a:off x="5323972" y="2784748"/>
            <a:ext cx="6329871" cy="601174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>
                <a:solidFill>
                  <a:srgbClr val="192A72"/>
                </a:solidFill>
              </a:rPr>
              <a:t>נחשב ונשווה את ערכי סכום כל שורה לשורה הראשונה</a:t>
            </a:r>
            <a:endParaRPr lang="he-IL" sz="2000" kern="1200" dirty="0">
              <a:solidFill>
                <a:srgbClr val="192A72"/>
              </a:solidFill>
            </a:endParaRPr>
          </a:p>
        </p:txBody>
      </p:sp>
      <p:sp>
        <p:nvSpPr>
          <p:cNvPr id="9229" name="צורה חופשית: צורה 9228">
            <a:extLst>
              <a:ext uri="{FF2B5EF4-FFF2-40B4-BE49-F238E27FC236}">
                <a16:creationId xmlns:a16="http://schemas.microsoft.com/office/drawing/2014/main" id="{7125580B-A720-4F91-A10F-E20AF1131D20}"/>
              </a:ext>
            </a:extLst>
          </p:cNvPr>
          <p:cNvSpPr/>
          <p:nvPr/>
        </p:nvSpPr>
        <p:spPr>
          <a:xfrm>
            <a:off x="5323972" y="3383014"/>
            <a:ext cx="6329871" cy="598701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/>
              <a:t>נחשב ונשווה את ערכי סכום כל עמודה לשורה הראשונה</a:t>
            </a:r>
            <a:endParaRPr lang="he-IL" sz="2000" kern="1200" dirty="0"/>
          </a:p>
        </p:txBody>
      </p:sp>
      <p:sp>
        <p:nvSpPr>
          <p:cNvPr id="9230" name="צורה חופשית: צורה 9229">
            <a:extLst>
              <a:ext uri="{FF2B5EF4-FFF2-40B4-BE49-F238E27FC236}">
                <a16:creationId xmlns:a16="http://schemas.microsoft.com/office/drawing/2014/main" id="{F90A45BE-52DF-4246-9840-991E2163FED3}"/>
              </a:ext>
            </a:extLst>
          </p:cNvPr>
          <p:cNvSpPr/>
          <p:nvPr/>
        </p:nvSpPr>
        <p:spPr>
          <a:xfrm>
            <a:off x="5308233" y="3981715"/>
            <a:ext cx="6329871" cy="598266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/>
              <a:t>נחשב ונשווה את האלכסונים לשורה הראשונה</a:t>
            </a:r>
            <a:endParaRPr lang="he-IL" sz="2000" kern="12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4CFAA35-7F84-4F33-B0B6-1361F235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1" y="1510871"/>
            <a:ext cx="3276600" cy="32766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217" name="חץ: למטה 9216">
            <a:extLst>
              <a:ext uri="{FF2B5EF4-FFF2-40B4-BE49-F238E27FC236}">
                <a16:creationId xmlns:a16="http://schemas.microsoft.com/office/drawing/2014/main" id="{B3DDEF6F-6276-4A98-8CCD-AF97574B5EF0}"/>
              </a:ext>
            </a:extLst>
          </p:cNvPr>
          <p:cNvSpPr/>
          <p:nvPr/>
        </p:nvSpPr>
        <p:spPr>
          <a:xfrm rot="16200000">
            <a:off x="1976147" y="123359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9219" name="חץ: למטה 9218">
            <a:extLst>
              <a:ext uri="{FF2B5EF4-FFF2-40B4-BE49-F238E27FC236}">
                <a16:creationId xmlns:a16="http://schemas.microsoft.com/office/drawing/2014/main" id="{E97CFB87-BACE-43B0-A8D3-0DD93EFD0B32}"/>
              </a:ext>
            </a:extLst>
          </p:cNvPr>
          <p:cNvSpPr/>
          <p:nvPr/>
        </p:nvSpPr>
        <p:spPr>
          <a:xfrm rot="16200000">
            <a:off x="1976144" y="731851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9220" name="חץ: למטה 9219">
            <a:extLst>
              <a:ext uri="{FF2B5EF4-FFF2-40B4-BE49-F238E27FC236}">
                <a16:creationId xmlns:a16="http://schemas.microsoft.com/office/drawing/2014/main" id="{493544E2-6684-4C58-AF50-54087CBE3A12}"/>
              </a:ext>
            </a:extLst>
          </p:cNvPr>
          <p:cNvSpPr/>
          <p:nvPr/>
        </p:nvSpPr>
        <p:spPr>
          <a:xfrm rot="16200000">
            <a:off x="1976144" y="1361355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9221" name="חץ: למטה 9220">
            <a:extLst>
              <a:ext uri="{FF2B5EF4-FFF2-40B4-BE49-F238E27FC236}">
                <a16:creationId xmlns:a16="http://schemas.microsoft.com/office/drawing/2014/main" id="{417D8357-2C2D-45CC-8B46-326D6D69E4E4}"/>
              </a:ext>
            </a:extLst>
          </p:cNvPr>
          <p:cNvSpPr/>
          <p:nvPr/>
        </p:nvSpPr>
        <p:spPr>
          <a:xfrm rot="16200000">
            <a:off x="1976147" y="1957147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9222" name="חץ: למטה 9221">
            <a:extLst>
              <a:ext uri="{FF2B5EF4-FFF2-40B4-BE49-F238E27FC236}">
                <a16:creationId xmlns:a16="http://schemas.microsoft.com/office/drawing/2014/main" id="{F1177A7E-E14E-4043-B6A2-150B4761418E}"/>
              </a:ext>
            </a:extLst>
          </p:cNvPr>
          <p:cNvSpPr/>
          <p:nvPr/>
        </p:nvSpPr>
        <p:spPr>
          <a:xfrm rot="16200000">
            <a:off x="1976143" y="2586650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49" name="חץ: למטה 48">
            <a:extLst>
              <a:ext uri="{FF2B5EF4-FFF2-40B4-BE49-F238E27FC236}">
                <a16:creationId xmlns:a16="http://schemas.microsoft.com/office/drawing/2014/main" id="{F82BED49-C5BF-4DBE-965E-9652621FC646}"/>
              </a:ext>
            </a:extLst>
          </p:cNvPr>
          <p:cNvSpPr/>
          <p:nvPr/>
        </p:nvSpPr>
        <p:spPr>
          <a:xfrm>
            <a:off x="579144" y="1515024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0" name="חץ: למטה 49">
            <a:extLst>
              <a:ext uri="{FF2B5EF4-FFF2-40B4-BE49-F238E27FC236}">
                <a16:creationId xmlns:a16="http://schemas.microsoft.com/office/drawing/2014/main" id="{D1BBF682-70EA-4E51-89CB-3C15E2078483}"/>
              </a:ext>
            </a:extLst>
          </p:cNvPr>
          <p:cNvSpPr/>
          <p:nvPr/>
        </p:nvSpPr>
        <p:spPr>
          <a:xfrm>
            <a:off x="1468144" y="1506717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1" name="חץ: למטה 50">
            <a:extLst>
              <a:ext uri="{FF2B5EF4-FFF2-40B4-BE49-F238E27FC236}">
                <a16:creationId xmlns:a16="http://schemas.microsoft.com/office/drawing/2014/main" id="{0C480505-5A22-41B5-B2C2-7FA0A8E92A46}"/>
              </a:ext>
            </a:extLst>
          </p:cNvPr>
          <p:cNvSpPr/>
          <p:nvPr/>
        </p:nvSpPr>
        <p:spPr>
          <a:xfrm>
            <a:off x="2158852" y="1506716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2" name="חץ: למטה 51">
            <a:extLst>
              <a:ext uri="{FF2B5EF4-FFF2-40B4-BE49-F238E27FC236}">
                <a16:creationId xmlns:a16="http://schemas.microsoft.com/office/drawing/2014/main" id="{A3A9F8F1-C1C4-4D51-8428-C18B7C7A6DA6}"/>
              </a:ext>
            </a:extLst>
          </p:cNvPr>
          <p:cNvSpPr/>
          <p:nvPr/>
        </p:nvSpPr>
        <p:spPr>
          <a:xfrm>
            <a:off x="2833825" y="1515024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3" name="חץ: למטה 52">
            <a:extLst>
              <a:ext uri="{FF2B5EF4-FFF2-40B4-BE49-F238E27FC236}">
                <a16:creationId xmlns:a16="http://schemas.microsoft.com/office/drawing/2014/main" id="{C1A2506B-AC3D-4347-9138-019A487166DB}"/>
              </a:ext>
            </a:extLst>
          </p:cNvPr>
          <p:cNvSpPr/>
          <p:nvPr/>
        </p:nvSpPr>
        <p:spPr>
          <a:xfrm>
            <a:off x="3474594" y="1515024"/>
            <a:ext cx="248231" cy="3276601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sp>
        <p:nvSpPr>
          <p:cNvPr id="54" name="חץ: למטה 53">
            <a:extLst>
              <a:ext uri="{FF2B5EF4-FFF2-40B4-BE49-F238E27FC236}">
                <a16:creationId xmlns:a16="http://schemas.microsoft.com/office/drawing/2014/main" id="{B0C69F09-2BF6-475F-B04A-F535AA4C6249}"/>
              </a:ext>
            </a:extLst>
          </p:cNvPr>
          <p:cNvSpPr/>
          <p:nvPr/>
        </p:nvSpPr>
        <p:spPr>
          <a:xfrm rot="2711370" flipH="1">
            <a:off x="1837366" y="1043332"/>
            <a:ext cx="290791" cy="4266674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6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55" name="חץ: למטה 54">
            <a:extLst>
              <a:ext uri="{FF2B5EF4-FFF2-40B4-BE49-F238E27FC236}">
                <a16:creationId xmlns:a16="http://schemas.microsoft.com/office/drawing/2014/main" id="{81A984FF-9220-43ED-B6BC-07F9246D774E}"/>
              </a:ext>
            </a:extLst>
          </p:cNvPr>
          <p:cNvSpPr/>
          <p:nvPr/>
        </p:nvSpPr>
        <p:spPr>
          <a:xfrm rot="18917849" flipH="1">
            <a:off x="1920553" y="987810"/>
            <a:ext cx="290791" cy="4266674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FF6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57" name="תיבת טקסט 56">
            <a:extLst>
              <a:ext uri="{FF2B5EF4-FFF2-40B4-BE49-F238E27FC236}">
                <a16:creationId xmlns:a16="http://schemas.microsoft.com/office/drawing/2014/main" id="{982BE6C4-4FDA-4143-9046-EFA0CC58FA81}"/>
              </a:ext>
            </a:extLst>
          </p:cNvPr>
          <p:cNvSpPr txBox="1"/>
          <p:nvPr/>
        </p:nvSpPr>
        <p:spPr>
          <a:xfrm>
            <a:off x="2430604" y="958246"/>
            <a:ext cx="9207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2800" b="1" dirty="0">
                <a:latin typeface="+mj-lt"/>
              </a:rPr>
              <a:t>כתבו פעולה המקבלת מטריצה ריבועית ומחזירה </a:t>
            </a:r>
            <a:r>
              <a:rPr lang="en-US" sz="2800" b="1" dirty="0">
                <a:latin typeface="+mj-lt"/>
              </a:rPr>
              <a:t>true </a:t>
            </a:r>
            <a:r>
              <a:rPr lang="he-IL" sz="2800" b="1" dirty="0">
                <a:latin typeface="+mj-lt"/>
              </a:rPr>
              <a:t> אם היא מהווה ריבוע קסם, אחרת </a:t>
            </a:r>
            <a:r>
              <a:rPr lang="en-US" sz="2800" b="1" dirty="0">
                <a:latin typeface="+mj-lt"/>
              </a:rPr>
              <a:t>false</a:t>
            </a:r>
            <a:endParaRPr lang="he-IL" sz="2800" b="1" dirty="0">
              <a:latin typeface="+mj-lt"/>
            </a:endParaRPr>
          </a:p>
        </p:txBody>
      </p:sp>
      <p:sp>
        <p:nvSpPr>
          <p:cNvPr id="9232" name="תיבת טקסט 9231">
            <a:extLst>
              <a:ext uri="{FF2B5EF4-FFF2-40B4-BE49-F238E27FC236}">
                <a16:creationId xmlns:a16="http://schemas.microsoft.com/office/drawing/2014/main" id="{61D7853F-DB69-47A8-B78D-88B607190718}"/>
              </a:ext>
            </a:extLst>
          </p:cNvPr>
          <p:cNvSpPr txBox="1"/>
          <p:nvPr/>
        </p:nvSpPr>
        <p:spPr>
          <a:xfrm>
            <a:off x="1257299" y="4865922"/>
            <a:ext cx="69577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2800" b="1" dirty="0">
                <a:latin typeface="+mj-lt"/>
              </a:rPr>
              <a:t>בכל שלב אם הם לא שווים נחזיר </a:t>
            </a:r>
            <a:r>
              <a:rPr lang="en-US" sz="2800" b="1" dirty="0">
                <a:latin typeface="+mj-lt"/>
              </a:rPr>
              <a:t>false</a:t>
            </a:r>
          </a:p>
          <a:p>
            <a:pPr marL="0" indent="0">
              <a:buNone/>
            </a:pPr>
            <a:r>
              <a:rPr lang="he-IL" sz="2800" b="1" dirty="0">
                <a:latin typeface="+mj-lt"/>
              </a:rPr>
              <a:t>אם </a:t>
            </a:r>
            <a:r>
              <a:rPr lang="he-IL" sz="2800" b="1" dirty="0" err="1">
                <a:latin typeface="+mj-lt"/>
              </a:rPr>
              <a:t>הכל</a:t>
            </a:r>
            <a:r>
              <a:rPr lang="he-IL" sz="2800" b="1" dirty="0">
                <a:latin typeface="+mj-lt"/>
              </a:rPr>
              <a:t> "עובר בשלום" נחזיר </a:t>
            </a:r>
            <a:r>
              <a:rPr lang="en-US" sz="2800" b="1" dirty="0">
                <a:latin typeface="+mj-lt"/>
              </a:rPr>
              <a:t>true</a:t>
            </a:r>
            <a:endParaRPr lang="he-IL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9177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239C5B2-37B4-4BBB-9688-99C8E780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8026AFA6-3DF9-4755-9355-44B0EE83D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2" y="1780451"/>
            <a:ext cx="7869238" cy="2255136"/>
          </a:xfrm>
          <a:prstGeom prst="rect">
            <a:avLst/>
          </a:prstGeom>
        </p:spPr>
      </p:pic>
      <p:sp>
        <p:nvSpPr>
          <p:cNvPr id="9" name="צורה חופשית: צורה 8">
            <a:extLst>
              <a:ext uri="{FF2B5EF4-FFF2-40B4-BE49-F238E27FC236}">
                <a16:creationId xmlns:a16="http://schemas.microsoft.com/office/drawing/2014/main" id="{91E351D4-7015-49EC-865B-AFEF316D937A}"/>
              </a:ext>
            </a:extLst>
          </p:cNvPr>
          <p:cNvSpPr/>
          <p:nvPr/>
        </p:nvSpPr>
        <p:spPr>
          <a:xfrm>
            <a:off x="5411025" y="1186067"/>
            <a:ext cx="6329871" cy="756752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  <a:solidFill>
            <a:srgbClr val="192A7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/>
              <a:t>נחשב סכום השורה הראשונה – זה יהיה הסכום שאליו נשווה את כל האחרים</a:t>
            </a:r>
            <a:endParaRPr lang="he-IL" sz="2000" kern="1200" dirty="0"/>
          </a:p>
        </p:txBody>
      </p:sp>
    </p:spTree>
    <p:extLst>
      <p:ext uri="{BB962C8B-B14F-4D97-AF65-F5344CB8AC3E}">
        <p14:creationId xmlns:p14="http://schemas.microsoft.com/office/powerpoint/2010/main" val="3105481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9785264-52D6-48A0-A09C-60649351A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1082948"/>
            <a:ext cx="7264560" cy="4234078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00AA8C89-DB73-4F7F-9B2C-B9ED722D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D99F5052-5A31-4050-87BD-97C10644FE8A}"/>
              </a:ext>
            </a:extLst>
          </p:cNvPr>
          <p:cNvSpPr/>
          <p:nvPr/>
        </p:nvSpPr>
        <p:spPr>
          <a:xfrm>
            <a:off x="5273172" y="2827826"/>
            <a:ext cx="6329871" cy="601174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>
                <a:solidFill>
                  <a:srgbClr val="192A72"/>
                </a:solidFill>
              </a:rPr>
              <a:t>נחשב ונשווה את ערכי סכום כל שורה לשורה הראשונה</a:t>
            </a:r>
            <a:endParaRPr lang="he-IL" sz="2000" kern="1200" dirty="0">
              <a:solidFill>
                <a:srgbClr val="192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03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9785264-52D6-48A0-A09C-60649351A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1082948"/>
            <a:ext cx="7264560" cy="4234078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00AA8C89-DB73-4F7F-9B2C-B9ED722D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103ACBA-316A-4FFF-98D9-0F8A80DFD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28" y="3084512"/>
            <a:ext cx="4771866" cy="2232514"/>
          </a:xfrm>
          <a:prstGeom prst="rect">
            <a:avLst/>
          </a:prstGeom>
        </p:spPr>
      </p:pic>
      <p:sp>
        <p:nvSpPr>
          <p:cNvPr id="6" name="צורה חופשית: צורה 5">
            <a:extLst>
              <a:ext uri="{FF2B5EF4-FFF2-40B4-BE49-F238E27FC236}">
                <a16:creationId xmlns:a16="http://schemas.microsoft.com/office/drawing/2014/main" id="{6A6DB1E8-1466-40C7-99BC-41488F5A51B5}"/>
              </a:ext>
            </a:extLst>
          </p:cNvPr>
          <p:cNvSpPr/>
          <p:nvPr/>
        </p:nvSpPr>
        <p:spPr>
          <a:xfrm>
            <a:off x="5512879" y="2753247"/>
            <a:ext cx="6329871" cy="598701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/>
              <a:t>נחשב ונשווה את ערכי סכום כל עמודה לשורה הראשונה</a:t>
            </a:r>
            <a:endParaRPr lang="he-IL" sz="2000" kern="1200" dirty="0"/>
          </a:p>
        </p:txBody>
      </p:sp>
    </p:spTree>
    <p:extLst>
      <p:ext uri="{BB962C8B-B14F-4D97-AF65-F5344CB8AC3E}">
        <p14:creationId xmlns:p14="http://schemas.microsoft.com/office/powerpoint/2010/main" val="21103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6554228" y="997794"/>
            <a:ext cx="4789213" cy="720000"/>
          </a:xfrm>
        </p:spPr>
        <p:txBody>
          <a:bodyPr/>
          <a:lstStyle/>
          <a:p>
            <a:pPr algn="r"/>
            <a:r>
              <a:rPr lang="he-IL" dirty="0"/>
              <a:t>מה נלמד היום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idx="4294967295"/>
          </p:nvPr>
        </p:nvSpPr>
        <p:spPr>
          <a:xfrm>
            <a:off x="5948855" y="1850376"/>
            <a:ext cx="5560813" cy="2227416"/>
          </a:xfrm>
        </p:spPr>
        <p:txBody>
          <a:bodyPr>
            <a:normAutofit/>
          </a:bodyPr>
          <a:lstStyle/>
          <a:p>
            <a:r>
              <a:rPr lang="he-IL" sz="2800" dirty="0">
                <a:sym typeface="Varela Round"/>
              </a:rPr>
              <a:t>מטריצה ריבועית</a:t>
            </a:r>
          </a:p>
          <a:p>
            <a:r>
              <a:rPr lang="he-IL" sz="2800" dirty="0">
                <a:sym typeface="Varela Round"/>
              </a:rPr>
              <a:t>אלכסון ראשי ומשני</a:t>
            </a:r>
          </a:p>
          <a:p>
            <a:r>
              <a:rPr lang="he-IL" sz="2800" dirty="0">
                <a:sym typeface="Varela Round"/>
              </a:rPr>
              <a:t>ריבוע קסם</a:t>
            </a:r>
            <a:endParaRPr lang="he-IL" sz="2800" dirty="0"/>
          </a:p>
          <a:p>
            <a:endParaRPr lang="he-IL" sz="2800" dirty="0">
              <a:sym typeface="Varela Roun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58C303-E198-483E-A262-922AC5C18CB4}"/>
              </a:ext>
            </a:extLst>
          </p:cNvPr>
          <p:cNvSpPr/>
          <p:nvPr/>
        </p:nvSpPr>
        <p:spPr>
          <a:xfrm>
            <a:off x="12281852" y="0"/>
            <a:ext cx="2150428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פרטו בשקופית זו את נושאי הלימוד של השיעור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3409D61D-719F-4CC2-9DA3-BD03C6B4F976}"/>
              </a:ext>
            </a:extLst>
          </p:cNvPr>
          <p:cNvSpPr/>
          <p:nvPr/>
        </p:nvSpPr>
        <p:spPr>
          <a:xfrm>
            <a:off x="7069394" y="2212258"/>
            <a:ext cx="373625" cy="3539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7EB72880-E56A-490F-840E-25BF12C3C290}"/>
              </a:ext>
            </a:extLst>
          </p:cNvPr>
          <p:cNvSpPr/>
          <p:nvPr/>
        </p:nvSpPr>
        <p:spPr>
          <a:xfrm>
            <a:off x="7221794" y="2364658"/>
            <a:ext cx="373625" cy="3539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B22F7CFC-4A20-47A0-928C-92F5E98259FB}"/>
              </a:ext>
            </a:extLst>
          </p:cNvPr>
          <p:cNvSpPr/>
          <p:nvPr/>
        </p:nvSpPr>
        <p:spPr>
          <a:xfrm>
            <a:off x="7374194" y="2517058"/>
            <a:ext cx="373625" cy="3539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44" name="מחבר ישר 43">
            <a:extLst>
              <a:ext uri="{FF2B5EF4-FFF2-40B4-BE49-F238E27FC236}">
                <a16:creationId xmlns:a16="http://schemas.microsoft.com/office/drawing/2014/main" id="{9DE743BD-762A-4336-A381-EDE720249306}"/>
              </a:ext>
            </a:extLst>
          </p:cNvPr>
          <p:cNvCxnSpPr>
            <a:cxnSpLocks/>
          </p:cNvCxnSpPr>
          <p:nvPr/>
        </p:nvCxnSpPr>
        <p:spPr>
          <a:xfrm>
            <a:off x="2377645" y="2718619"/>
            <a:ext cx="383605" cy="315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תמונה 50" descr="תמונה שמכילה ציור&#10;&#10;התיאור נוצר באופן אוטומטי">
            <a:extLst>
              <a:ext uri="{FF2B5EF4-FFF2-40B4-BE49-F238E27FC236}">
                <a16:creationId xmlns:a16="http://schemas.microsoft.com/office/drawing/2014/main" id="{A17D836A-AA2D-4BEC-8496-746433BD9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07" y="1031268"/>
            <a:ext cx="5917704" cy="400600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9785264-52D6-48A0-A09C-60649351A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1082948"/>
            <a:ext cx="7264560" cy="4234078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00AA8C89-DB73-4F7F-9B2C-B9ED722D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B74B033-7340-48A0-97D3-C23A09987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3105414"/>
            <a:ext cx="7223795" cy="2211611"/>
          </a:xfrm>
          <a:prstGeom prst="rect">
            <a:avLst/>
          </a:prstGeom>
        </p:spPr>
      </p:pic>
      <p:sp>
        <p:nvSpPr>
          <p:cNvPr id="8" name="צורה חופשית: צורה 7">
            <a:extLst>
              <a:ext uri="{FF2B5EF4-FFF2-40B4-BE49-F238E27FC236}">
                <a16:creationId xmlns:a16="http://schemas.microsoft.com/office/drawing/2014/main" id="{6B9C4E31-9954-4196-BD5F-CBD527F5C568}"/>
              </a:ext>
            </a:extLst>
          </p:cNvPr>
          <p:cNvSpPr/>
          <p:nvPr/>
        </p:nvSpPr>
        <p:spPr>
          <a:xfrm>
            <a:off x="5512879" y="2900854"/>
            <a:ext cx="6329871" cy="598266"/>
          </a:xfrm>
          <a:custGeom>
            <a:avLst/>
            <a:gdLst>
              <a:gd name="connsiteX0" fmla="*/ 0 w 6329871"/>
              <a:gd name="connsiteY0" fmla="*/ 126128 h 756752"/>
              <a:gd name="connsiteX1" fmla="*/ 126128 w 6329871"/>
              <a:gd name="connsiteY1" fmla="*/ 0 h 756752"/>
              <a:gd name="connsiteX2" fmla="*/ 6203743 w 6329871"/>
              <a:gd name="connsiteY2" fmla="*/ 0 h 756752"/>
              <a:gd name="connsiteX3" fmla="*/ 6329871 w 6329871"/>
              <a:gd name="connsiteY3" fmla="*/ 126128 h 756752"/>
              <a:gd name="connsiteX4" fmla="*/ 6329871 w 6329871"/>
              <a:gd name="connsiteY4" fmla="*/ 630624 h 756752"/>
              <a:gd name="connsiteX5" fmla="*/ 6203743 w 6329871"/>
              <a:gd name="connsiteY5" fmla="*/ 756752 h 756752"/>
              <a:gd name="connsiteX6" fmla="*/ 126128 w 6329871"/>
              <a:gd name="connsiteY6" fmla="*/ 756752 h 756752"/>
              <a:gd name="connsiteX7" fmla="*/ 0 w 6329871"/>
              <a:gd name="connsiteY7" fmla="*/ 630624 h 756752"/>
              <a:gd name="connsiteX8" fmla="*/ 0 w 6329871"/>
              <a:gd name="connsiteY8" fmla="*/ 126128 h 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9871" h="756752">
                <a:moveTo>
                  <a:pt x="0" y="126128"/>
                </a:moveTo>
                <a:cubicBezTo>
                  <a:pt x="0" y="56469"/>
                  <a:pt x="56469" y="0"/>
                  <a:pt x="126128" y="0"/>
                </a:cubicBezTo>
                <a:lnTo>
                  <a:pt x="6203743" y="0"/>
                </a:lnTo>
                <a:cubicBezTo>
                  <a:pt x="6273402" y="0"/>
                  <a:pt x="6329871" y="56469"/>
                  <a:pt x="6329871" y="126128"/>
                </a:cubicBezTo>
                <a:lnTo>
                  <a:pt x="6329871" y="630624"/>
                </a:lnTo>
                <a:cubicBezTo>
                  <a:pt x="6329871" y="700283"/>
                  <a:pt x="6273402" y="756752"/>
                  <a:pt x="6203743" y="756752"/>
                </a:cubicBezTo>
                <a:lnTo>
                  <a:pt x="126128" y="756752"/>
                </a:lnTo>
                <a:cubicBezTo>
                  <a:pt x="56469" y="756752"/>
                  <a:pt x="0" y="700283"/>
                  <a:pt x="0" y="630624"/>
                </a:cubicBezTo>
                <a:lnTo>
                  <a:pt x="0" y="126128"/>
                </a:lnTo>
                <a:close/>
              </a:path>
            </a:pathLst>
          </a:cu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42" tIns="113142" rIns="113142" bIns="113142" numCol="1" spcCol="1270" anchor="ctr" anchorCtr="0">
            <a:noAutofit/>
          </a:bodyPr>
          <a:lstStyle/>
          <a:p>
            <a:pPr marL="0" lvl="0" indent="0" algn="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b="1" kern="1200" dirty="0"/>
              <a:t>נחשב ונשווה את האלכסונים לשורה הראשונה</a:t>
            </a:r>
            <a:endParaRPr lang="he-IL" sz="2000" kern="1200" dirty="0"/>
          </a:p>
        </p:txBody>
      </p:sp>
    </p:spTree>
    <p:extLst>
      <p:ext uri="{BB962C8B-B14F-4D97-AF65-F5344CB8AC3E}">
        <p14:creationId xmlns:p14="http://schemas.microsoft.com/office/powerpoint/2010/main" val="597659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A6B84BE-B95E-4A61-847C-87E5FC8F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87" y="226056"/>
            <a:ext cx="4901184" cy="5473752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00AA8C89-DB73-4F7F-9B2C-B9ED722D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ריבוע קסם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AAE5F96-9045-412A-A414-75A5CF041F33}"/>
              </a:ext>
            </a:extLst>
          </p:cNvPr>
          <p:cNvSpPr txBox="1"/>
          <p:nvPr/>
        </p:nvSpPr>
        <p:spPr>
          <a:xfrm>
            <a:off x="3048333" y="3244046"/>
            <a:ext cx="6957795" cy="954107"/>
          </a:xfrm>
          <a:prstGeom prst="rect">
            <a:avLst/>
          </a:prstGeom>
          <a:solidFill>
            <a:schemeClr val="bg1"/>
          </a:solidFill>
          <a:ln>
            <a:solidFill>
              <a:srgbClr val="12B4BC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2800" b="1" dirty="0">
                <a:latin typeface="+mj-lt"/>
              </a:rPr>
              <a:t>בכל שלב אם הם לא שווים נחזיר </a:t>
            </a:r>
            <a:r>
              <a:rPr lang="en-US" sz="2800" b="1" dirty="0">
                <a:latin typeface="+mj-lt"/>
              </a:rPr>
              <a:t>false</a:t>
            </a:r>
          </a:p>
          <a:p>
            <a:pPr marL="0" indent="0">
              <a:buNone/>
            </a:pPr>
            <a:r>
              <a:rPr lang="he-IL" sz="2800" b="1" dirty="0">
                <a:latin typeface="+mj-lt"/>
              </a:rPr>
              <a:t>אם </a:t>
            </a:r>
            <a:r>
              <a:rPr lang="he-IL" sz="2800" b="1" dirty="0" err="1">
                <a:latin typeface="+mj-lt"/>
              </a:rPr>
              <a:t>הכל</a:t>
            </a:r>
            <a:r>
              <a:rPr lang="he-IL" sz="2800" b="1" dirty="0">
                <a:latin typeface="+mj-lt"/>
              </a:rPr>
              <a:t> "עובר בשלום" נחזיר </a:t>
            </a:r>
            <a:r>
              <a:rPr lang="en-US" sz="2800" b="1" dirty="0">
                <a:latin typeface="+mj-lt"/>
              </a:rPr>
              <a:t>true</a:t>
            </a:r>
            <a:endParaRPr lang="he-IL" sz="2800" b="1" dirty="0">
              <a:latin typeface="+mj-lt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43E1451C-F68B-4EA7-A5FF-358DCBDF2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0"/>
          <a:stretch/>
        </p:blipFill>
        <p:spPr>
          <a:xfrm>
            <a:off x="1024128" y="5346178"/>
            <a:ext cx="2360448" cy="8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3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04DDA287-9A17-48C9-B660-D86601488F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4" y="875448"/>
            <a:ext cx="11161453" cy="4062435"/>
          </a:xfrm>
        </p:spPr>
        <p:txBody>
          <a:bodyPr>
            <a:normAutofit/>
          </a:bodyPr>
          <a:lstStyle/>
          <a:p>
            <a:r>
              <a:rPr lang="he-IL" sz="3600" dirty="0"/>
              <a:t>פעולה ראשית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04942060-38F3-45CD-A8B2-D84D4E29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79CA9319-171D-4CB1-A64E-FAAAD84D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04" y="1183968"/>
            <a:ext cx="6890190" cy="2622222"/>
          </a:xfrm>
          <a:prstGeom prst="rect">
            <a:avLst/>
          </a:prstGeom>
          <a:ln>
            <a:solidFill>
              <a:srgbClr val="11A4AB"/>
            </a:solidFill>
          </a:ln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E6494DC-C9A8-4339-BB5C-657CE7951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077" y="3924300"/>
            <a:ext cx="3806923" cy="2385060"/>
          </a:xfrm>
          <a:prstGeom prst="rect">
            <a:avLst/>
          </a:prstGeom>
        </p:spPr>
      </p:pic>
      <p:pic>
        <p:nvPicPr>
          <p:cNvPr id="8" name="מציין מיקום תוכן 5" descr="תמונה שמכילה זוחל, צב&#10;&#10;התיאור נוצר באופן אוטומטי">
            <a:extLst>
              <a:ext uri="{FF2B5EF4-FFF2-40B4-BE49-F238E27FC236}">
                <a16:creationId xmlns:a16="http://schemas.microsoft.com/office/drawing/2014/main" id="{A131EBA6-A4BB-402E-8957-B1281EF4F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12" y="1690289"/>
            <a:ext cx="2622222" cy="2622222"/>
          </a:xfrm>
          <a:prstGeom prst="rect">
            <a:avLst/>
          </a:prstGeom>
          <a:ln>
            <a:solidFill>
              <a:srgbClr val="12B4BC"/>
            </a:solidFill>
          </a:ln>
        </p:spPr>
      </p:pic>
    </p:spTree>
    <p:extLst>
      <p:ext uri="{BB962C8B-B14F-4D97-AF65-F5344CB8AC3E}">
        <p14:creationId xmlns:p14="http://schemas.microsoft.com/office/powerpoint/2010/main" val="8339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יהלום 2">
            <a:extLst>
              <a:ext uri="{FF2B5EF4-FFF2-40B4-BE49-F238E27FC236}">
                <a16:creationId xmlns:a16="http://schemas.microsoft.com/office/drawing/2014/main" id="{4400340D-BA77-443D-AF4A-8AE1A14F611E}"/>
              </a:ext>
            </a:extLst>
          </p:cNvPr>
          <p:cNvSpPr/>
          <p:nvPr/>
        </p:nvSpPr>
        <p:spPr>
          <a:xfrm>
            <a:off x="1739032" y="788456"/>
            <a:ext cx="5150412" cy="5150412"/>
          </a:xfrm>
          <a:prstGeom prst="diamond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צורה חופשית: צורה 3">
            <a:extLst>
              <a:ext uri="{FF2B5EF4-FFF2-40B4-BE49-F238E27FC236}">
                <a16:creationId xmlns:a16="http://schemas.microsoft.com/office/drawing/2014/main" id="{C4A63DEC-5D33-4ABC-B5EC-A745C3F37831}"/>
              </a:ext>
            </a:extLst>
          </p:cNvPr>
          <p:cNvSpPr/>
          <p:nvPr/>
        </p:nvSpPr>
        <p:spPr>
          <a:xfrm>
            <a:off x="2228322" y="1200489"/>
            <a:ext cx="2008660" cy="2008660"/>
          </a:xfrm>
          <a:custGeom>
            <a:avLst/>
            <a:gdLst>
              <a:gd name="connsiteX0" fmla="*/ 0 w 2008660"/>
              <a:gd name="connsiteY0" fmla="*/ 334783 h 2008660"/>
              <a:gd name="connsiteX1" fmla="*/ 334783 w 2008660"/>
              <a:gd name="connsiteY1" fmla="*/ 0 h 2008660"/>
              <a:gd name="connsiteX2" fmla="*/ 1673877 w 2008660"/>
              <a:gd name="connsiteY2" fmla="*/ 0 h 2008660"/>
              <a:gd name="connsiteX3" fmla="*/ 2008660 w 2008660"/>
              <a:gd name="connsiteY3" fmla="*/ 334783 h 2008660"/>
              <a:gd name="connsiteX4" fmla="*/ 2008660 w 2008660"/>
              <a:gd name="connsiteY4" fmla="*/ 1673877 h 2008660"/>
              <a:gd name="connsiteX5" fmla="*/ 1673877 w 2008660"/>
              <a:gd name="connsiteY5" fmla="*/ 2008660 h 2008660"/>
              <a:gd name="connsiteX6" fmla="*/ 334783 w 2008660"/>
              <a:gd name="connsiteY6" fmla="*/ 2008660 h 2008660"/>
              <a:gd name="connsiteX7" fmla="*/ 0 w 2008660"/>
              <a:gd name="connsiteY7" fmla="*/ 1673877 h 2008660"/>
              <a:gd name="connsiteX8" fmla="*/ 0 w 2008660"/>
              <a:gd name="connsiteY8" fmla="*/ 334783 h 20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660" h="2008660">
                <a:moveTo>
                  <a:pt x="0" y="334783"/>
                </a:moveTo>
                <a:cubicBezTo>
                  <a:pt x="0" y="149887"/>
                  <a:pt x="149887" y="0"/>
                  <a:pt x="334783" y="0"/>
                </a:cubicBezTo>
                <a:lnTo>
                  <a:pt x="1673877" y="0"/>
                </a:lnTo>
                <a:cubicBezTo>
                  <a:pt x="1858773" y="0"/>
                  <a:pt x="2008660" y="149887"/>
                  <a:pt x="2008660" y="334783"/>
                </a:cubicBezTo>
                <a:lnTo>
                  <a:pt x="2008660" y="1673877"/>
                </a:lnTo>
                <a:cubicBezTo>
                  <a:pt x="2008660" y="1858773"/>
                  <a:pt x="1858773" y="2008660"/>
                  <a:pt x="1673877" y="2008660"/>
                </a:cubicBezTo>
                <a:lnTo>
                  <a:pt x="334783" y="2008660"/>
                </a:lnTo>
                <a:cubicBezTo>
                  <a:pt x="149887" y="2008660"/>
                  <a:pt x="0" y="1858773"/>
                  <a:pt x="0" y="1673877"/>
                </a:cubicBezTo>
                <a:lnTo>
                  <a:pt x="0" y="33478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255" tIns="174255" rIns="174255" bIns="174255" numCol="1" spcCol="1270" anchor="ctr" anchorCtr="0">
            <a:noAutofit/>
          </a:bodyPr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kern="1200" dirty="0"/>
              <a:t>האיברים שונים זה מזה וערכם בין 1 ועד </a:t>
            </a:r>
            <a:r>
              <a:rPr lang="en-US" sz="2000" kern="1200" dirty="0"/>
              <a:t>n</a:t>
            </a:r>
            <a:r>
              <a:rPr lang="en-US" sz="2000" kern="1200" baseline="30000" dirty="0"/>
              <a:t>2</a:t>
            </a:r>
            <a:r>
              <a:rPr lang="he-IL" sz="2000" kern="1200" dirty="0"/>
              <a:t>. </a:t>
            </a:r>
          </a:p>
        </p:txBody>
      </p:sp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62C40ECF-9AC6-4DF9-A9CB-BECDF7595B40}"/>
              </a:ext>
            </a:extLst>
          </p:cNvPr>
          <p:cNvSpPr/>
          <p:nvPr/>
        </p:nvSpPr>
        <p:spPr>
          <a:xfrm>
            <a:off x="4391495" y="1200489"/>
            <a:ext cx="2008660" cy="2008660"/>
          </a:xfrm>
          <a:custGeom>
            <a:avLst/>
            <a:gdLst>
              <a:gd name="connsiteX0" fmla="*/ 0 w 2008660"/>
              <a:gd name="connsiteY0" fmla="*/ 334783 h 2008660"/>
              <a:gd name="connsiteX1" fmla="*/ 334783 w 2008660"/>
              <a:gd name="connsiteY1" fmla="*/ 0 h 2008660"/>
              <a:gd name="connsiteX2" fmla="*/ 1673877 w 2008660"/>
              <a:gd name="connsiteY2" fmla="*/ 0 h 2008660"/>
              <a:gd name="connsiteX3" fmla="*/ 2008660 w 2008660"/>
              <a:gd name="connsiteY3" fmla="*/ 334783 h 2008660"/>
              <a:gd name="connsiteX4" fmla="*/ 2008660 w 2008660"/>
              <a:gd name="connsiteY4" fmla="*/ 1673877 h 2008660"/>
              <a:gd name="connsiteX5" fmla="*/ 1673877 w 2008660"/>
              <a:gd name="connsiteY5" fmla="*/ 2008660 h 2008660"/>
              <a:gd name="connsiteX6" fmla="*/ 334783 w 2008660"/>
              <a:gd name="connsiteY6" fmla="*/ 2008660 h 2008660"/>
              <a:gd name="connsiteX7" fmla="*/ 0 w 2008660"/>
              <a:gd name="connsiteY7" fmla="*/ 1673877 h 2008660"/>
              <a:gd name="connsiteX8" fmla="*/ 0 w 2008660"/>
              <a:gd name="connsiteY8" fmla="*/ 334783 h 20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660" h="2008660">
                <a:moveTo>
                  <a:pt x="0" y="334783"/>
                </a:moveTo>
                <a:cubicBezTo>
                  <a:pt x="0" y="149887"/>
                  <a:pt x="149887" y="0"/>
                  <a:pt x="334783" y="0"/>
                </a:cubicBezTo>
                <a:lnTo>
                  <a:pt x="1673877" y="0"/>
                </a:lnTo>
                <a:cubicBezTo>
                  <a:pt x="1858773" y="0"/>
                  <a:pt x="2008660" y="149887"/>
                  <a:pt x="2008660" y="334783"/>
                </a:cubicBezTo>
                <a:lnTo>
                  <a:pt x="2008660" y="1673877"/>
                </a:lnTo>
                <a:cubicBezTo>
                  <a:pt x="2008660" y="1858773"/>
                  <a:pt x="1858773" y="2008660"/>
                  <a:pt x="1673877" y="2008660"/>
                </a:cubicBezTo>
                <a:lnTo>
                  <a:pt x="334783" y="2008660"/>
                </a:lnTo>
                <a:cubicBezTo>
                  <a:pt x="149887" y="2008660"/>
                  <a:pt x="0" y="1858773"/>
                  <a:pt x="0" y="1673877"/>
                </a:cubicBezTo>
                <a:lnTo>
                  <a:pt x="0" y="334783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255" tIns="174255" rIns="174255" bIns="174255" numCol="1" spcCol="1270" anchor="ctr" anchorCtr="0">
            <a:noAutofit/>
          </a:bodyPr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kern="1200" dirty="0">
                <a:solidFill>
                  <a:schemeClr val="tx1"/>
                </a:solidFill>
              </a:rPr>
              <a:t>מטריצה ריבועית בגודל </a:t>
            </a:r>
            <a:r>
              <a:rPr lang="en-US" sz="2000" kern="1200" dirty="0">
                <a:solidFill>
                  <a:schemeClr val="tx1"/>
                </a:solidFill>
              </a:rPr>
              <a:t>nXn</a:t>
            </a:r>
            <a:r>
              <a:rPr lang="he-IL" sz="2000" kern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צורה חופשית: צורה 6">
            <a:extLst>
              <a:ext uri="{FF2B5EF4-FFF2-40B4-BE49-F238E27FC236}">
                <a16:creationId xmlns:a16="http://schemas.microsoft.com/office/drawing/2014/main" id="{BA833EA0-CAA5-4344-AAB2-7B1FACDBC980}"/>
              </a:ext>
            </a:extLst>
          </p:cNvPr>
          <p:cNvSpPr/>
          <p:nvPr/>
        </p:nvSpPr>
        <p:spPr>
          <a:xfrm>
            <a:off x="2228322" y="3363662"/>
            <a:ext cx="2008660" cy="2008660"/>
          </a:xfrm>
          <a:custGeom>
            <a:avLst/>
            <a:gdLst>
              <a:gd name="connsiteX0" fmla="*/ 0 w 2008660"/>
              <a:gd name="connsiteY0" fmla="*/ 334783 h 2008660"/>
              <a:gd name="connsiteX1" fmla="*/ 334783 w 2008660"/>
              <a:gd name="connsiteY1" fmla="*/ 0 h 2008660"/>
              <a:gd name="connsiteX2" fmla="*/ 1673877 w 2008660"/>
              <a:gd name="connsiteY2" fmla="*/ 0 h 2008660"/>
              <a:gd name="connsiteX3" fmla="*/ 2008660 w 2008660"/>
              <a:gd name="connsiteY3" fmla="*/ 334783 h 2008660"/>
              <a:gd name="connsiteX4" fmla="*/ 2008660 w 2008660"/>
              <a:gd name="connsiteY4" fmla="*/ 1673877 h 2008660"/>
              <a:gd name="connsiteX5" fmla="*/ 1673877 w 2008660"/>
              <a:gd name="connsiteY5" fmla="*/ 2008660 h 2008660"/>
              <a:gd name="connsiteX6" fmla="*/ 334783 w 2008660"/>
              <a:gd name="connsiteY6" fmla="*/ 2008660 h 2008660"/>
              <a:gd name="connsiteX7" fmla="*/ 0 w 2008660"/>
              <a:gd name="connsiteY7" fmla="*/ 1673877 h 2008660"/>
              <a:gd name="connsiteX8" fmla="*/ 0 w 2008660"/>
              <a:gd name="connsiteY8" fmla="*/ 334783 h 20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660" h="2008660">
                <a:moveTo>
                  <a:pt x="0" y="334783"/>
                </a:moveTo>
                <a:cubicBezTo>
                  <a:pt x="0" y="149887"/>
                  <a:pt x="149887" y="0"/>
                  <a:pt x="334783" y="0"/>
                </a:cubicBezTo>
                <a:lnTo>
                  <a:pt x="1673877" y="0"/>
                </a:lnTo>
                <a:cubicBezTo>
                  <a:pt x="1858773" y="0"/>
                  <a:pt x="2008660" y="149887"/>
                  <a:pt x="2008660" y="334783"/>
                </a:cubicBezTo>
                <a:lnTo>
                  <a:pt x="2008660" y="1673877"/>
                </a:lnTo>
                <a:cubicBezTo>
                  <a:pt x="2008660" y="1858773"/>
                  <a:pt x="1858773" y="2008660"/>
                  <a:pt x="1673877" y="2008660"/>
                </a:cubicBezTo>
                <a:lnTo>
                  <a:pt x="334783" y="2008660"/>
                </a:lnTo>
                <a:cubicBezTo>
                  <a:pt x="149887" y="2008660"/>
                  <a:pt x="0" y="1858773"/>
                  <a:pt x="0" y="1673877"/>
                </a:cubicBezTo>
                <a:lnTo>
                  <a:pt x="0" y="334783"/>
                </a:lnTo>
                <a:close/>
              </a:path>
            </a:pathLst>
          </a:cu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74255" tIns="174255" rIns="174255" bIns="174255" numCol="1" spcCol="1270" rtlCol="1" anchor="ctr" anchorCtr="0">
            <a:noAutofit/>
          </a:bodyPr>
          <a:lstStyle/>
          <a:p>
            <a:pPr marL="0" lv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kern="1200" dirty="0">
                <a:solidFill>
                  <a:schemeClr val="bg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הסכום נקרא קבוע הקסם ומחושב על יד הנוסחה</a:t>
            </a:r>
          </a:p>
        </p:txBody>
      </p:sp>
      <p:sp>
        <p:nvSpPr>
          <p:cNvPr id="8" name="צורה חופשית: צורה 7">
            <a:extLst>
              <a:ext uri="{FF2B5EF4-FFF2-40B4-BE49-F238E27FC236}">
                <a16:creationId xmlns:a16="http://schemas.microsoft.com/office/drawing/2014/main" id="{95750664-D36C-4D32-8805-5B47B39A6AB1}"/>
              </a:ext>
            </a:extLst>
          </p:cNvPr>
          <p:cNvSpPr/>
          <p:nvPr/>
        </p:nvSpPr>
        <p:spPr>
          <a:xfrm>
            <a:off x="4391495" y="3363662"/>
            <a:ext cx="2008660" cy="2008660"/>
          </a:xfrm>
          <a:custGeom>
            <a:avLst/>
            <a:gdLst>
              <a:gd name="connsiteX0" fmla="*/ 0 w 2008660"/>
              <a:gd name="connsiteY0" fmla="*/ 334783 h 2008660"/>
              <a:gd name="connsiteX1" fmla="*/ 334783 w 2008660"/>
              <a:gd name="connsiteY1" fmla="*/ 0 h 2008660"/>
              <a:gd name="connsiteX2" fmla="*/ 1673877 w 2008660"/>
              <a:gd name="connsiteY2" fmla="*/ 0 h 2008660"/>
              <a:gd name="connsiteX3" fmla="*/ 2008660 w 2008660"/>
              <a:gd name="connsiteY3" fmla="*/ 334783 h 2008660"/>
              <a:gd name="connsiteX4" fmla="*/ 2008660 w 2008660"/>
              <a:gd name="connsiteY4" fmla="*/ 1673877 h 2008660"/>
              <a:gd name="connsiteX5" fmla="*/ 1673877 w 2008660"/>
              <a:gd name="connsiteY5" fmla="*/ 2008660 h 2008660"/>
              <a:gd name="connsiteX6" fmla="*/ 334783 w 2008660"/>
              <a:gd name="connsiteY6" fmla="*/ 2008660 h 2008660"/>
              <a:gd name="connsiteX7" fmla="*/ 0 w 2008660"/>
              <a:gd name="connsiteY7" fmla="*/ 1673877 h 2008660"/>
              <a:gd name="connsiteX8" fmla="*/ 0 w 2008660"/>
              <a:gd name="connsiteY8" fmla="*/ 334783 h 20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660" h="2008660">
                <a:moveTo>
                  <a:pt x="0" y="334783"/>
                </a:moveTo>
                <a:cubicBezTo>
                  <a:pt x="0" y="149887"/>
                  <a:pt x="149887" y="0"/>
                  <a:pt x="334783" y="0"/>
                </a:cubicBezTo>
                <a:lnTo>
                  <a:pt x="1673877" y="0"/>
                </a:lnTo>
                <a:cubicBezTo>
                  <a:pt x="1858773" y="0"/>
                  <a:pt x="2008660" y="149887"/>
                  <a:pt x="2008660" y="334783"/>
                </a:cubicBezTo>
                <a:lnTo>
                  <a:pt x="2008660" y="1673877"/>
                </a:lnTo>
                <a:cubicBezTo>
                  <a:pt x="2008660" y="1858773"/>
                  <a:pt x="1858773" y="2008660"/>
                  <a:pt x="1673877" y="2008660"/>
                </a:cubicBezTo>
                <a:lnTo>
                  <a:pt x="334783" y="2008660"/>
                </a:lnTo>
                <a:cubicBezTo>
                  <a:pt x="149887" y="2008660"/>
                  <a:pt x="0" y="1858773"/>
                  <a:pt x="0" y="1673877"/>
                </a:cubicBezTo>
                <a:lnTo>
                  <a:pt x="0" y="334783"/>
                </a:lnTo>
                <a:close/>
              </a:path>
            </a:pathLst>
          </a:custGeom>
          <a:solidFill>
            <a:srgbClr val="192A7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255" tIns="174255" rIns="174255" bIns="174255" numCol="1" spcCol="1270" anchor="ctr" anchorCtr="0">
            <a:noAutofit/>
          </a:bodyPr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000" kern="1200" dirty="0"/>
              <a:t>סכום כל שורה טור ואלכסון זהה.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01DFF753-52BB-4641-A3D5-D384D6C5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1524000"/>
            <a:ext cx="3050948" cy="276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3F565D4-4615-4312-8BDC-DA052E279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5057231"/>
            <a:ext cx="3053419" cy="1206678"/>
          </a:xfrm>
          <a:prstGeom prst="rect">
            <a:avLst/>
          </a:prstGeom>
          <a:ln w="57150">
            <a:solidFill>
              <a:srgbClr val="12B4BC"/>
            </a:solidFill>
          </a:ln>
        </p:spPr>
      </p:pic>
      <p:sp>
        <p:nvSpPr>
          <p:cNvPr id="19" name="כותרת 1">
            <a:extLst>
              <a:ext uri="{FF2B5EF4-FFF2-40B4-BE49-F238E27FC236}">
                <a16:creationId xmlns:a16="http://schemas.microsoft.com/office/drawing/2014/main" id="{813C4206-BA96-46D9-A7DE-E0EB0A2E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</p:spPr>
        <p:txBody>
          <a:bodyPr/>
          <a:lstStyle/>
          <a:p>
            <a:pPr algn="r"/>
            <a:r>
              <a:rPr lang="he-IL" dirty="0"/>
              <a:t>ריבוע קסם - הגדרה מתמטית</a:t>
            </a:r>
          </a:p>
        </p:txBody>
      </p:sp>
    </p:spTree>
    <p:extLst>
      <p:ext uri="{BB962C8B-B14F-4D97-AF65-F5344CB8AC3E}">
        <p14:creationId xmlns:p14="http://schemas.microsoft.com/office/powerpoint/2010/main" val="312662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3B501679-D79C-4B12-ABDF-8F6AB7AB45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7"/>
          <a:stretch/>
        </p:blipFill>
        <p:spPr>
          <a:xfrm>
            <a:off x="243794" y="1124089"/>
            <a:ext cx="5268006" cy="473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43C0105-88B4-47B5-9437-5D0E4B69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386CFA45-B2A0-481A-A8E4-8E8F86D7D3D5}"/>
              </a:ext>
            </a:extLst>
          </p:cNvPr>
          <p:cNvSpPr txBox="1"/>
          <p:nvPr/>
        </p:nvSpPr>
        <p:spPr>
          <a:xfrm>
            <a:off x="341607" y="5364579"/>
            <a:ext cx="5268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dirty="0">
                <a:solidFill>
                  <a:srgbClr val="192A72"/>
                </a:solidFill>
                <a:effectLst/>
                <a:highlight>
                  <a:srgbClr val="C0C0C0"/>
                </a:highlight>
                <a:latin typeface="Proxima Nova"/>
              </a:rPr>
              <a:t>Sagrada Familia, Barcelona, </a:t>
            </a:r>
            <a:r>
              <a:rPr lang="en-US" b="1" dirty="0">
                <a:solidFill>
                  <a:srgbClr val="192A72"/>
                </a:solidFill>
                <a:highlight>
                  <a:srgbClr val="C0C0C0"/>
                </a:highlight>
                <a:latin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pxhere</a:t>
            </a:r>
            <a:r>
              <a:rPr lang="en-US" dirty="0">
                <a:highlight>
                  <a:srgbClr val="C0C0C0"/>
                </a:highlight>
                <a:hlinkClick r:id="rId3"/>
              </a:rPr>
              <a:t>.</a:t>
            </a:r>
            <a:r>
              <a:rPr lang="en-US" b="1" dirty="0">
                <a:solidFill>
                  <a:srgbClr val="192A72"/>
                </a:solidFill>
                <a:highlight>
                  <a:srgbClr val="C0C0C0"/>
                </a:highlight>
                <a:latin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endParaRPr lang="he-IL" b="1" dirty="0">
              <a:solidFill>
                <a:srgbClr val="192A72"/>
              </a:solidFill>
              <a:highlight>
                <a:srgbClr val="C0C0C0"/>
              </a:highlight>
              <a:latin typeface="Proxima Nova"/>
            </a:endParaRP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1EFC987-5032-4B93-B850-8420525A0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09613" y="1016959"/>
            <a:ext cx="5969300" cy="3522187"/>
          </a:xfrm>
        </p:spPr>
        <p:txBody>
          <a:bodyPr>
            <a:normAutofit/>
          </a:bodyPr>
          <a:lstStyle/>
          <a:p>
            <a:r>
              <a:rPr lang="he-IL" dirty="0"/>
              <a:t>כפי שאמרנו בתחילת השיעור, ריבוע קסם עוררו עניין רב בתרבויות שונות לאורך ההיסטוריה</a:t>
            </a:r>
          </a:p>
          <a:p>
            <a:r>
              <a:rPr lang="he-IL" dirty="0"/>
              <a:t>כאן אנחנו רואים פסל של "נשיקת יהודה איש קריות" שניצב על היצירה המפוארת של גאודי </a:t>
            </a:r>
            <a:r>
              <a:rPr lang="en-US" dirty="0"/>
              <a:t>Sagrada Familia</a:t>
            </a:r>
            <a:r>
              <a:rPr lang="he-IL" dirty="0"/>
              <a:t> בברצלונה.</a:t>
            </a:r>
            <a:endParaRPr lang="en-US" dirty="0"/>
          </a:p>
          <a:p>
            <a:r>
              <a:rPr lang="he-IL" dirty="0"/>
              <a:t>ליד הפסל אנו רואים "ריבוע קסם" </a:t>
            </a:r>
            <a:r>
              <a:rPr lang="en-US" dirty="0"/>
              <a:t>4x4</a:t>
            </a:r>
            <a:r>
              <a:rPr lang="he-IL" dirty="0"/>
              <a:t> </a:t>
            </a:r>
            <a:br>
              <a:rPr lang="en-US" dirty="0"/>
            </a:br>
            <a:r>
              <a:rPr lang="he-IL" dirty="0"/>
              <a:t>בואו נסתכל מקרוב</a:t>
            </a:r>
          </a:p>
        </p:txBody>
      </p:sp>
    </p:spTree>
    <p:extLst>
      <p:ext uri="{BB962C8B-B14F-4D97-AF65-F5344CB8AC3E}">
        <p14:creationId xmlns:p14="http://schemas.microsoft.com/office/powerpoint/2010/main" val="2456308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3B501679-D79C-4B12-ABDF-8F6AB7AB45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7"/>
          <a:stretch/>
        </p:blipFill>
        <p:spPr>
          <a:xfrm>
            <a:off x="243794" y="1565708"/>
            <a:ext cx="4776794" cy="429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43C0105-88B4-47B5-9437-5D0E4B69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 - גאודי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DD005E9-8610-4305-956C-0FF01916E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57177" y="1355717"/>
            <a:ext cx="6633719" cy="3298392"/>
          </a:xfrm>
        </p:spPr>
        <p:txBody>
          <a:bodyPr>
            <a:normAutofit/>
          </a:bodyPr>
          <a:lstStyle/>
          <a:p>
            <a:r>
              <a:rPr lang="he-IL" dirty="0"/>
              <a:t>יש כמה מספרים שחוזרים פעמיים וכמה חסרים</a:t>
            </a:r>
          </a:p>
          <a:p>
            <a:r>
              <a:rPr lang="he-IL" dirty="0"/>
              <a:t>על פי הנוסחה קבוע הקסם צריך להיות 34, ואילו כאן הסכום הוא 33 </a:t>
            </a:r>
            <a:endParaRPr lang="he-IL" b="1" baseline="30000" dirty="0"/>
          </a:p>
          <a:p>
            <a:r>
              <a:rPr lang="he-IL" dirty="0"/>
              <a:t>מי שעיצב את הריבוע טען כי בחר במספר 33 כמספר שנותיו של ישו בזמן שנצלב</a:t>
            </a:r>
            <a:endParaRPr lang="en-US" dirty="0"/>
          </a:p>
          <a:p>
            <a:pPr lvl="1"/>
            <a:endParaRPr lang="he-IL" dirty="0"/>
          </a:p>
          <a:p>
            <a:pPr lvl="1"/>
            <a:endParaRPr lang="he-IL" dirty="0"/>
          </a:p>
          <a:p>
            <a:endParaRPr lang="he-IL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386CFA45-B2A0-481A-A8E4-8E8F86D7D3D5}"/>
              </a:ext>
            </a:extLst>
          </p:cNvPr>
          <p:cNvSpPr txBox="1"/>
          <p:nvPr/>
        </p:nvSpPr>
        <p:spPr>
          <a:xfrm>
            <a:off x="265321" y="5481842"/>
            <a:ext cx="5268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dirty="0">
                <a:solidFill>
                  <a:srgbClr val="192A72"/>
                </a:solidFill>
                <a:effectLst/>
                <a:highlight>
                  <a:srgbClr val="C0C0C0"/>
                </a:highlight>
                <a:latin typeface="Proxima Nova"/>
              </a:rPr>
              <a:t>Sagrada Familia, Barcelona, </a:t>
            </a:r>
            <a:r>
              <a:rPr lang="en-US" b="1" dirty="0">
                <a:solidFill>
                  <a:srgbClr val="192A72"/>
                </a:solidFill>
                <a:highlight>
                  <a:srgbClr val="C0C0C0"/>
                </a:highlight>
                <a:latin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pxhere</a:t>
            </a:r>
            <a:r>
              <a:rPr lang="en-US" dirty="0">
                <a:highlight>
                  <a:srgbClr val="C0C0C0"/>
                </a:highlight>
                <a:hlinkClick r:id="rId3"/>
              </a:rPr>
              <a:t>.</a:t>
            </a:r>
            <a:r>
              <a:rPr lang="en-US" b="1" dirty="0">
                <a:solidFill>
                  <a:srgbClr val="192A72"/>
                </a:solidFill>
                <a:highlight>
                  <a:srgbClr val="C0C0C0"/>
                </a:highlight>
                <a:latin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endParaRPr lang="he-IL" b="1" dirty="0">
              <a:solidFill>
                <a:srgbClr val="192A72"/>
              </a:solidFill>
              <a:highlight>
                <a:srgbClr val="C0C0C0"/>
              </a:highlight>
              <a:latin typeface="Proxima Nova"/>
            </a:endParaRPr>
          </a:p>
        </p:txBody>
      </p:sp>
      <p:sp>
        <p:nvSpPr>
          <p:cNvPr id="27" name="חץ: למטה 26">
            <a:extLst>
              <a:ext uri="{FF2B5EF4-FFF2-40B4-BE49-F238E27FC236}">
                <a16:creationId xmlns:a16="http://schemas.microsoft.com/office/drawing/2014/main" id="{BB9B320C-3C98-4186-93F0-B0EE35857318}"/>
              </a:ext>
            </a:extLst>
          </p:cNvPr>
          <p:cNvSpPr/>
          <p:nvPr/>
        </p:nvSpPr>
        <p:spPr>
          <a:xfrm>
            <a:off x="1338029" y="875447"/>
            <a:ext cx="3433572" cy="1159163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chemeClr val="bg1"/>
                </a:solidFill>
              </a:rPr>
              <a:t>לא ריבוע קסם מתמטי</a:t>
            </a:r>
          </a:p>
        </p:txBody>
      </p:sp>
      <p:pic>
        <p:nvPicPr>
          <p:cNvPr id="3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B2121C55-146C-4E9D-917C-AD98D14032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0867" r="57990" b="27675"/>
          <a:stretch/>
        </p:blipFill>
        <p:spPr>
          <a:xfrm>
            <a:off x="1338029" y="2034610"/>
            <a:ext cx="2715153" cy="2601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E68F9EF-B9A9-40AB-867C-820E3556EB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990" b="12368"/>
          <a:stretch/>
        </p:blipFill>
        <p:spPr>
          <a:xfrm>
            <a:off x="4168070" y="4226487"/>
            <a:ext cx="3514484" cy="911696"/>
          </a:xfrm>
          <a:prstGeom prst="rect">
            <a:avLst/>
          </a:prstGeom>
          <a:ln w="57150">
            <a:solidFill>
              <a:srgbClr val="12B4BC"/>
            </a:solidFill>
          </a:ln>
        </p:spPr>
      </p:pic>
    </p:spTree>
    <p:extLst>
      <p:ext uri="{BB962C8B-B14F-4D97-AF65-F5344CB8AC3E}">
        <p14:creationId xmlns:p14="http://schemas.microsoft.com/office/powerpoint/2010/main" val="9306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6867E00C-9380-4949-AB57-3E6F3550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72" y="1323717"/>
            <a:ext cx="4628988" cy="4267926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BBBF0248-870E-4D8F-82FE-447ECB4C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71AFD61-6D77-4C6C-BB20-6422A68FF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1056" y="1095117"/>
            <a:ext cx="11161453" cy="457200"/>
          </a:xfrm>
        </p:spPr>
        <p:txBody>
          <a:bodyPr/>
          <a:lstStyle/>
          <a:p>
            <a:r>
              <a:rPr lang="he-IL" dirty="0"/>
              <a:t>נתאים את </a:t>
            </a:r>
            <a:r>
              <a:rPr lang="he-IL" dirty="0" err="1"/>
              <a:t>התכנית</a:t>
            </a:r>
            <a:r>
              <a:rPr lang="he-IL" dirty="0"/>
              <a:t> שלנו לבדיקת ריבוע קסם מתמטי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751FDBA-0533-47D8-A6B0-6954E160E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94960" y="1667032"/>
            <a:ext cx="6111078" cy="3522187"/>
          </a:xfrm>
        </p:spPr>
        <p:txBody>
          <a:bodyPr>
            <a:normAutofit/>
          </a:bodyPr>
          <a:lstStyle/>
          <a:p>
            <a:r>
              <a:rPr lang="he-IL" dirty="0"/>
              <a:t>נבדוק שסכום האיברים שווה לקבוע הקסם</a:t>
            </a:r>
          </a:p>
          <a:p>
            <a:r>
              <a:rPr lang="he-IL" dirty="0"/>
              <a:t>נבדוק שכל מספר חוזר בדיוק פעם אחת</a:t>
            </a:r>
          </a:p>
          <a:p>
            <a:r>
              <a:rPr lang="he-IL" dirty="0"/>
              <a:t>נבדוק שהמספר נמצא בטווח 1 ל </a:t>
            </a:r>
            <a:r>
              <a:rPr lang="en-US" dirty="0"/>
              <a:t>n-1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64689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EC1E048E-EF71-45E3-8A8B-E80DCF79B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4"/>
          <a:stretch/>
        </p:blipFill>
        <p:spPr>
          <a:xfrm>
            <a:off x="423675" y="896345"/>
            <a:ext cx="7817355" cy="1707614"/>
          </a:xfrm>
          <a:prstGeom prst="rect">
            <a:avLst/>
          </a:prstGeom>
          <a:ln>
            <a:solidFill>
              <a:srgbClr val="12B4BC"/>
            </a:solidFill>
          </a:ln>
        </p:spPr>
      </p:pic>
      <p:graphicFrame>
        <p:nvGraphicFramePr>
          <p:cNvPr id="3" name="טבלה 3">
            <a:extLst>
              <a:ext uri="{FF2B5EF4-FFF2-40B4-BE49-F238E27FC236}">
                <a16:creationId xmlns:a16="http://schemas.microsoft.com/office/drawing/2014/main" id="{F4D395D8-0F99-4889-97D1-2BCCAF8DE28A}"/>
              </a:ext>
            </a:extLst>
          </p:cNvPr>
          <p:cNvGraphicFramePr>
            <a:graphicFrameLocks noGrp="1"/>
          </p:cNvGraphicFramePr>
          <p:nvPr/>
        </p:nvGraphicFramePr>
        <p:xfrm>
          <a:off x="629032" y="4649889"/>
          <a:ext cx="7406640" cy="7416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162887683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0927763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63383772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21416164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4151289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4043977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26545307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1584272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6716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[n</a:t>
                      </a:r>
                      <a:r>
                        <a:rPr lang="en-US" sz="1600" baseline="30000" dirty="0"/>
                        <a:t>2 </a:t>
                      </a:r>
                      <a:r>
                        <a:rPr lang="en-US" sz="1600" baseline="0" dirty="0"/>
                        <a:t>+1</a:t>
                      </a:r>
                      <a:r>
                        <a:rPr lang="en-US" sz="1600" dirty="0"/>
                        <a:t>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….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[3]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[2]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[1]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[0]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26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….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2795"/>
                  </a:ext>
                </a:extLst>
              </a:tr>
            </a:tbl>
          </a:graphicData>
        </a:graphic>
      </p:graphicFrame>
      <p:sp>
        <p:nvSpPr>
          <p:cNvPr id="14" name="מציין מיקום תוכן 7">
            <a:extLst>
              <a:ext uri="{FF2B5EF4-FFF2-40B4-BE49-F238E27FC236}">
                <a16:creationId xmlns:a16="http://schemas.microsoft.com/office/drawing/2014/main" id="{1357776C-04E1-4758-85DA-A0A790EEC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4400" y="2741973"/>
            <a:ext cx="10853925" cy="1844936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he-IL" sz="2000" dirty="0"/>
              <a:t>נבנה מערך בוליאניים חד ממדי שיעקוב אחר המספרים</a:t>
            </a:r>
          </a:p>
          <a:p>
            <a:pPr>
              <a:spcAft>
                <a:spcPts val="0"/>
              </a:spcAft>
            </a:pPr>
            <a:r>
              <a:rPr lang="he-IL" sz="2000" dirty="0"/>
              <a:t>גודל המערך </a:t>
            </a:r>
            <a:r>
              <a:rPr lang="en-US" sz="2000" dirty="0"/>
              <a:t>  n</a:t>
            </a:r>
            <a:r>
              <a:rPr lang="en-US" sz="2000" baseline="30000" dirty="0"/>
              <a:t>2 </a:t>
            </a:r>
            <a:r>
              <a:rPr lang="en-US" sz="2000" baseline="0" dirty="0"/>
              <a:t>+1</a:t>
            </a:r>
            <a:endParaRPr lang="he-IL" sz="20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000" dirty="0"/>
              <a:t>ערך ברירת המחדל של האיברים במערך הוא </a:t>
            </a:r>
            <a:r>
              <a:rPr lang="en-US" sz="2000" dirty="0"/>
              <a:t>false</a:t>
            </a:r>
            <a:r>
              <a:rPr lang="he-IL" sz="2000" dirty="0"/>
              <a:t>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000" dirty="0"/>
              <a:t>בכל איבר שנסרוק בריבוע הקסם, נשים את הערך </a:t>
            </a:r>
            <a:r>
              <a:rPr lang="en-US" sz="2000" dirty="0"/>
              <a:t>true</a:t>
            </a:r>
            <a:r>
              <a:rPr lang="he-IL" sz="2000" dirty="0"/>
              <a:t> באיבר התואם במערך הבוליאניים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000" dirty="0"/>
              <a:t>לדוגמא אם </a:t>
            </a:r>
            <a:r>
              <a:rPr lang="en-US" sz="2000" dirty="0"/>
              <a:t>mat[2][3]</a:t>
            </a:r>
            <a:r>
              <a:rPr lang="he-IL" sz="2000" dirty="0"/>
              <a:t> ערכו 3, נשנה את ערך </a:t>
            </a:r>
            <a:r>
              <a:rPr lang="en-US" sz="2000" dirty="0"/>
              <a:t>value[3]</a:t>
            </a:r>
            <a:r>
              <a:rPr lang="he-IL" sz="2000" dirty="0"/>
              <a:t> ל </a:t>
            </a:r>
            <a:r>
              <a:rPr lang="en-US" sz="2000" dirty="0"/>
              <a:t>true</a:t>
            </a:r>
            <a:endParaRPr lang="he-IL" sz="2000" dirty="0"/>
          </a:p>
        </p:txBody>
      </p:sp>
      <p:sp>
        <p:nvSpPr>
          <p:cNvPr id="6" name="בועת דיבור: מלבן עם פינות מעוגלות 5">
            <a:extLst>
              <a:ext uri="{FF2B5EF4-FFF2-40B4-BE49-F238E27FC236}">
                <a16:creationId xmlns:a16="http://schemas.microsoft.com/office/drawing/2014/main" id="{45AADE03-DC21-4CCD-B75F-BEDA8A5DAA46}"/>
              </a:ext>
            </a:extLst>
          </p:cNvPr>
          <p:cNvSpPr/>
          <p:nvPr/>
        </p:nvSpPr>
        <p:spPr>
          <a:xfrm>
            <a:off x="9292590" y="466803"/>
            <a:ext cx="2315715" cy="838187"/>
          </a:xfrm>
          <a:prstGeom prst="wedgeRoundRectCallout">
            <a:avLst>
              <a:gd name="adj1" fmla="val -174444"/>
              <a:gd name="adj2" fmla="val 7519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he-IL" sz="2000" dirty="0"/>
              <a:t>חישוב קבוע הקסם</a:t>
            </a:r>
          </a:p>
        </p:txBody>
      </p:sp>
      <p:sp>
        <p:nvSpPr>
          <p:cNvPr id="4" name="בועת דיבור: מלבן עם פינות מעוגלות 3">
            <a:extLst>
              <a:ext uri="{FF2B5EF4-FFF2-40B4-BE49-F238E27FC236}">
                <a16:creationId xmlns:a16="http://schemas.microsoft.com/office/drawing/2014/main" id="{9559FA6E-37E4-4E13-A1AE-35C7E1BAB832}"/>
              </a:ext>
            </a:extLst>
          </p:cNvPr>
          <p:cNvSpPr/>
          <p:nvPr/>
        </p:nvSpPr>
        <p:spPr>
          <a:xfrm>
            <a:off x="9155430" y="1469966"/>
            <a:ext cx="2612895" cy="838187"/>
          </a:xfrm>
          <a:prstGeom prst="wedgeRoundRectCallout">
            <a:avLst>
              <a:gd name="adj1" fmla="val -123788"/>
              <a:gd name="adj2" fmla="val 7154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he-IL" sz="2000" dirty="0"/>
              <a:t>מערך בוליאניים</a:t>
            </a: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9D681D8E-B6C8-4B19-9D44-3D186374E222}"/>
              </a:ext>
            </a:extLst>
          </p:cNvPr>
          <p:cNvGraphicFramePr>
            <a:graphicFrameLocks noGrp="1"/>
          </p:cNvGraphicFramePr>
          <p:nvPr/>
        </p:nvGraphicFramePr>
        <p:xfrm>
          <a:off x="3075435" y="4649889"/>
          <a:ext cx="822960" cy="7416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109638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[3]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4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55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true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4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04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3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04BC61F0-B351-4D0B-9351-1E023A6DE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1"/>
          <a:stretch/>
        </p:blipFill>
        <p:spPr>
          <a:xfrm>
            <a:off x="359091" y="1088408"/>
            <a:ext cx="6864669" cy="4546582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sp>
        <p:nvSpPr>
          <p:cNvPr id="16" name="סוגר מסולסל שמאלי 15">
            <a:extLst>
              <a:ext uri="{FF2B5EF4-FFF2-40B4-BE49-F238E27FC236}">
                <a16:creationId xmlns:a16="http://schemas.microsoft.com/office/drawing/2014/main" id="{6A33AB64-15F8-4C1B-93B6-3A1497F04FD6}"/>
              </a:ext>
            </a:extLst>
          </p:cNvPr>
          <p:cNvSpPr/>
          <p:nvPr/>
        </p:nvSpPr>
        <p:spPr>
          <a:xfrm>
            <a:off x="1628078" y="3708846"/>
            <a:ext cx="167268" cy="472861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סוגר מסולסל שמאלי 17">
            <a:extLst>
              <a:ext uri="{FF2B5EF4-FFF2-40B4-BE49-F238E27FC236}">
                <a16:creationId xmlns:a16="http://schemas.microsoft.com/office/drawing/2014/main" id="{6550AF62-90A3-4DE4-8E70-676E151BF957}"/>
              </a:ext>
            </a:extLst>
          </p:cNvPr>
          <p:cNvSpPr/>
          <p:nvPr/>
        </p:nvSpPr>
        <p:spPr>
          <a:xfrm>
            <a:off x="1628078" y="4271497"/>
            <a:ext cx="167268" cy="47286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סוגר מסולסל שמאלי 19">
            <a:extLst>
              <a:ext uri="{FF2B5EF4-FFF2-40B4-BE49-F238E27FC236}">
                <a16:creationId xmlns:a16="http://schemas.microsoft.com/office/drawing/2014/main" id="{882BC2A9-1755-4C0C-885E-BC9FFC9B0AE0}"/>
              </a:ext>
            </a:extLst>
          </p:cNvPr>
          <p:cNvSpPr/>
          <p:nvPr/>
        </p:nvSpPr>
        <p:spPr>
          <a:xfrm>
            <a:off x="1140398" y="4912806"/>
            <a:ext cx="167268" cy="472861"/>
          </a:xfrm>
          <a:prstGeom prst="leftBrace">
            <a:avLst/>
          </a:prstGeom>
          <a:ln>
            <a:solidFill>
              <a:srgbClr val="11A4A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ציין מיקום תוכן 3">
            <a:extLst>
              <a:ext uri="{FF2B5EF4-FFF2-40B4-BE49-F238E27FC236}">
                <a16:creationId xmlns:a16="http://schemas.microsoft.com/office/drawing/2014/main" id="{C3F263AB-F84A-4B91-9498-4CBBD0224D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23760" y="1351890"/>
            <a:ext cx="4558205" cy="2829817"/>
          </a:xfrm>
        </p:spPr>
        <p:txBody>
          <a:bodyPr>
            <a:normAutofit fontScale="92500" lnSpcReduction="20000"/>
          </a:bodyPr>
          <a:lstStyle/>
          <a:p>
            <a:r>
              <a:rPr lang="he-IL" sz="2400" dirty="0"/>
              <a:t>נסרוק האיברים שורה אחר שורה</a:t>
            </a:r>
          </a:p>
          <a:p>
            <a:r>
              <a:rPr lang="he-IL" sz="2400" dirty="0"/>
              <a:t>אם המספר אמת במערך הבוליאניים או שהמספר אינו בטווח – נחזיר שקר</a:t>
            </a:r>
          </a:p>
          <a:p>
            <a:r>
              <a:rPr lang="he-IL" dirty="0"/>
              <a:t>נשנה את ערך האיבר התואם במערך </a:t>
            </a:r>
            <a:r>
              <a:rPr lang="he-IL" dirty="0" err="1"/>
              <a:t>הבוליאנים</a:t>
            </a:r>
            <a:r>
              <a:rPr lang="he-IL" dirty="0"/>
              <a:t> לאמת</a:t>
            </a:r>
          </a:p>
          <a:p>
            <a:pPr marL="457200" lvl="1" indent="-342900">
              <a:buFont typeface="Varela Round" panose="00000500000000000000" pitchFamily="2" charset="-79"/>
              <a:buChar char="−"/>
            </a:pPr>
            <a:r>
              <a:rPr lang="he-IL" dirty="0"/>
              <a:t>נצבור כל שורה</a:t>
            </a:r>
          </a:p>
          <a:p>
            <a:pPr marL="342900" indent="-342900"/>
            <a:r>
              <a:rPr lang="he-IL" sz="2400" dirty="0"/>
              <a:t>נשווה לקבוע הקסם</a:t>
            </a:r>
          </a:p>
          <a:p>
            <a:endParaRPr lang="he-IL" sz="2400" dirty="0"/>
          </a:p>
          <a:p>
            <a:endParaRPr lang="he-IL" sz="2400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29306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B9B1DB3-09F3-41E1-B160-CD3B9E028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7"/>
          <a:stretch/>
        </p:blipFill>
        <p:spPr>
          <a:xfrm>
            <a:off x="254000" y="1208518"/>
            <a:ext cx="6616700" cy="4192178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sp>
        <p:nvSpPr>
          <p:cNvPr id="8" name="מציין מיקום תוכן 7">
            <a:extLst>
              <a:ext uri="{FF2B5EF4-FFF2-40B4-BE49-F238E27FC236}">
                <a16:creationId xmlns:a16="http://schemas.microsoft.com/office/drawing/2014/main" id="{D2B37B37-A125-4379-9930-EC480E4C7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0790" y="1617324"/>
            <a:ext cx="5171440" cy="233035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e-IL" sz="2200" dirty="0"/>
              <a:t>בודקים אם סכום כל עמודה ואלכסון שווים לקבוע הקסם</a:t>
            </a:r>
          </a:p>
          <a:p>
            <a:r>
              <a:rPr lang="he-IL" sz="2200" dirty="0"/>
              <a:t>אין כבר צורך לבדוק אם הערכים נכונים, כי בדקנו זאת בסריקת השורות</a:t>
            </a:r>
          </a:p>
          <a:p>
            <a:endParaRPr lang="he-IL" sz="2200" dirty="0"/>
          </a:p>
          <a:p>
            <a:endParaRPr lang="he-IL" sz="2200" dirty="0"/>
          </a:p>
        </p:txBody>
      </p:sp>
    </p:spTree>
    <p:extLst>
      <p:ext uri="{BB962C8B-B14F-4D97-AF65-F5344CB8AC3E}">
        <p14:creationId xmlns:p14="http://schemas.microsoft.com/office/powerpoint/2010/main" val="1257158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8DCC78F-F12C-4023-8DC4-A5D83752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907" y="169048"/>
            <a:ext cx="9802368" cy="720000"/>
          </a:xfrm>
        </p:spPr>
        <p:txBody>
          <a:bodyPr/>
          <a:lstStyle/>
          <a:p>
            <a:r>
              <a:rPr lang="he-IL" dirty="0"/>
              <a:t>מערך דו ממדי ריבועי – מטריצה ריבועית</a:t>
            </a:r>
          </a:p>
        </p:txBody>
      </p:sp>
      <p:sp>
        <p:nvSpPr>
          <p:cNvPr id="8" name="מציין מיקום תוכן 3">
            <a:extLst>
              <a:ext uri="{FF2B5EF4-FFF2-40B4-BE49-F238E27FC236}">
                <a16:creationId xmlns:a16="http://schemas.microsoft.com/office/drawing/2014/main" id="{B7E14F46-4F20-465B-8B44-586EFAEE1548}"/>
              </a:ext>
            </a:extLst>
          </p:cNvPr>
          <p:cNvSpPr txBox="1">
            <a:spLocks/>
          </p:cNvSpPr>
          <p:nvPr/>
        </p:nvSpPr>
        <p:spPr>
          <a:xfrm>
            <a:off x="4109649" y="1045157"/>
            <a:ext cx="7000626" cy="1583743"/>
          </a:xfrm>
          <a:prstGeom prst="rect">
            <a:avLst/>
          </a:prstGeom>
        </p:spPr>
        <p:txBody>
          <a:bodyPr>
            <a:normAutofit/>
          </a:bodyPr>
          <a:lstStyle>
            <a:lvl1pPr marL="342934" indent="-342934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latin typeface="+mj-lt"/>
                <a:ea typeface="+mj-ea"/>
              </a:rPr>
              <a:t>כאשר מספר העמודות שווה למספר השורות</a:t>
            </a:r>
            <a:r>
              <a:rPr lang="en-US" sz="2400" dirty="0">
                <a:latin typeface="+mj-lt"/>
                <a:ea typeface="+mj-ea"/>
              </a:rPr>
              <a:t> </a:t>
            </a:r>
            <a:r>
              <a:rPr lang="he-IL" sz="2400" dirty="0">
                <a:latin typeface="+mj-lt"/>
                <a:ea typeface="+mj-ea"/>
              </a:rPr>
              <a:t>המערך נקרא מערך ריבועי </a:t>
            </a:r>
            <a:r>
              <a:rPr lang="en-US" sz="2400" dirty="0">
                <a:latin typeface="+mj-lt"/>
                <a:ea typeface="+mj-ea"/>
              </a:rPr>
              <a:t>nXn</a:t>
            </a:r>
            <a:endParaRPr lang="he-IL" sz="2400" dirty="0">
              <a:latin typeface="+mj-lt"/>
              <a:ea typeface="+mj-ea"/>
            </a:endParaRPr>
          </a:p>
          <a:p>
            <a:endParaRPr lang="en-US" sz="2400" b="1" dirty="0">
              <a:latin typeface="+mj-lt"/>
              <a:ea typeface="+mj-ea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he-IL" sz="2400" b="1" dirty="0">
              <a:latin typeface="+mj-lt"/>
              <a:ea typeface="+mj-ea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400" b="1" dirty="0">
              <a:latin typeface="+mj-lt"/>
              <a:ea typeface="+mj-ea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400" b="1" dirty="0">
              <a:latin typeface="+mj-lt"/>
              <a:ea typeface="+mj-ea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+mj-lt"/>
              <a:ea typeface="+mj-ea"/>
            </a:endParaRPr>
          </a:p>
        </p:txBody>
      </p:sp>
      <p:graphicFrame>
        <p:nvGraphicFramePr>
          <p:cNvPr id="9" name="טבלה 9">
            <a:extLst>
              <a:ext uri="{FF2B5EF4-FFF2-40B4-BE49-F238E27FC236}">
                <a16:creationId xmlns:a16="http://schemas.microsoft.com/office/drawing/2014/main" id="{AF870009-071B-4F9F-A7D3-B52C2BC0D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683517"/>
              </p:ext>
            </p:extLst>
          </p:nvPr>
        </p:nvGraphicFramePr>
        <p:xfrm>
          <a:off x="558800" y="1219200"/>
          <a:ext cx="3201672" cy="274320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533612">
                  <a:extLst>
                    <a:ext uri="{9D8B030D-6E8A-4147-A177-3AD203B41FA5}">
                      <a16:colId xmlns:a16="http://schemas.microsoft.com/office/drawing/2014/main" val="1822130907"/>
                    </a:ext>
                  </a:extLst>
                </a:gridCol>
                <a:gridCol w="533612">
                  <a:extLst>
                    <a:ext uri="{9D8B030D-6E8A-4147-A177-3AD203B41FA5}">
                      <a16:colId xmlns:a16="http://schemas.microsoft.com/office/drawing/2014/main" val="3205344627"/>
                    </a:ext>
                  </a:extLst>
                </a:gridCol>
                <a:gridCol w="533612">
                  <a:extLst>
                    <a:ext uri="{9D8B030D-6E8A-4147-A177-3AD203B41FA5}">
                      <a16:colId xmlns:a16="http://schemas.microsoft.com/office/drawing/2014/main" val="821052920"/>
                    </a:ext>
                  </a:extLst>
                </a:gridCol>
                <a:gridCol w="533612">
                  <a:extLst>
                    <a:ext uri="{9D8B030D-6E8A-4147-A177-3AD203B41FA5}">
                      <a16:colId xmlns:a16="http://schemas.microsoft.com/office/drawing/2014/main" val="1251972024"/>
                    </a:ext>
                  </a:extLst>
                </a:gridCol>
                <a:gridCol w="533612">
                  <a:extLst>
                    <a:ext uri="{9D8B030D-6E8A-4147-A177-3AD203B41FA5}">
                      <a16:colId xmlns:a16="http://schemas.microsoft.com/office/drawing/2014/main" val="1482591217"/>
                    </a:ext>
                  </a:extLst>
                </a:gridCol>
                <a:gridCol w="533612">
                  <a:extLst>
                    <a:ext uri="{9D8B030D-6E8A-4147-A177-3AD203B41FA5}">
                      <a16:colId xmlns:a16="http://schemas.microsoft.com/office/drawing/2014/main" val="383374715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[n-1]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16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160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642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557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2003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[n-1]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90161"/>
                  </a:ext>
                </a:extLst>
              </a:tr>
            </a:tbl>
          </a:graphicData>
        </a:graphic>
      </p:graphicFrame>
      <p:pic>
        <p:nvPicPr>
          <p:cNvPr id="4" name="תמונה 3">
            <a:extLst>
              <a:ext uri="{FF2B5EF4-FFF2-40B4-BE49-F238E27FC236}">
                <a16:creationId xmlns:a16="http://schemas.microsoft.com/office/drawing/2014/main" id="{E1F28DCE-C668-42B0-8FCD-594920402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40" y="2025880"/>
            <a:ext cx="2867890" cy="3579127"/>
          </a:xfrm>
          <a:prstGeom prst="rect">
            <a:avLst/>
          </a:prstGeom>
        </p:spPr>
      </p:pic>
      <p:pic>
        <p:nvPicPr>
          <p:cNvPr id="5" name="Picture 2" descr="sudoku GIF by AARP">
            <a:extLst>
              <a:ext uri="{FF2B5EF4-FFF2-40B4-BE49-F238E27FC236}">
                <a16:creationId xmlns:a16="http://schemas.microsoft.com/office/drawing/2014/main" id="{7062615A-6B05-465D-933A-F6AE2EC55A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732" y="1924262"/>
            <a:ext cx="2622016" cy="262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06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0D436F7-92C4-4566-AE80-DB2F8DDFB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3" y="795528"/>
            <a:ext cx="11161453" cy="457200"/>
          </a:xfrm>
        </p:spPr>
        <p:txBody>
          <a:bodyPr/>
          <a:lstStyle/>
          <a:p>
            <a:r>
              <a:rPr lang="he-IL" dirty="0"/>
              <a:t>הרצת הפעולה הראשית עם ערכי ריבוע הקסם מברצלונה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745ACB0-1937-4E95-8744-0BC3B199E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2" y="1352550"/>
            <a:ext cx="7296325" cy="2800350"/>
          </a:xfrm>
          <a:prstGeom prst="rect">
            <a:avLst/>
          </a:prstGeom>
          <a:ln>
            <a:solidFill>
              <a:srgbClr val="12B4BC"/>
            </a:solidFill>
          </a:ln>
        </p:spPr>
      </p:pic>
      <p:pic>
        <p:nvPicPr>
          <p:cNvPr id="9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934F7C3C-FB36-48D4-A966-776EFEDC4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0867" r="57990" b="27675"/>
          <a:stretch/>
        </p:blipFill>
        <p:spPr>
          <a:xfrm>
            <a:off x="8740713" y="1900712"/>
            <a:ext cx="2006897" cy="192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כותרת 1">
            <a:extLst>
              <a:ext uri="{FF2B5EF4-FFF2-40B4-BE49-F238E27FC236}">
                <a16:creationId xmlns:a16="http://schemas.microsoft.com/office/drawing/2014/main" id="{320EE143-46D5-4A8C-9998-103303B3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</p:spPr>
        <p:txBody>
          <a:bodyPr/>
          <a:lstStyle/>
          <a:p>
            <a:r>
              <a:rPr lang="he-IL" dirty="0"/>
              <a:t>ריבוע קסם מתמטי</a:t>
            </a:r>
          </a:p>
        </p:txBody>
      </p:sp>
    </p:spTree>
    <p:extLst>
      <p:ext uri="{BB962C8B-B14F-4D97-AF65-F5344CB8AC3E}">
        <p14:creationId xmlns:p14="http://schemas.microsoft.com/office/powerpoint/2010/main" val="222257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E6222A7-9561-4221-BF29-0133D689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35" b="67344"/>
          <a:stretch/>
        </p:blipFill>
        <p:spPr>
          <a:xfrm>
            <a:off x="373229" y="1116327"/>
            <a:ext cx="8013092" cy="2057775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pic>
        <p:nvPicPr>
          <p:cNvPr id="5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56701CA0-76B6-4482-AE8A-D8EF2244A4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0867" r="57990" b="27675"/>
          <a:stretch/>
        </p:blipFill>
        <p:spPr>
          <a:xfrm>
            <a:off x="9269487" y="3003126"/>
            <a:ext cx="1711444" cy="163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7" name="טבלה 17">
            <a:extLst>
              <a:ext uri="{FF2B5EF4-FFF2-40B4-BE49-F238E27FC236}">
                <a16:creationId xmlns:a16="http://schemas.microsoft.com/office/drawing/2014/main" id="{4F075426-0404-4105-A497-D81DF99BE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612450"/>
              </p:ext>
            </p:extLst>
          </p:nvPr>
        </p:nvGraphicFramePr>
        <p:xfrm>
          <a:off x="8615969" y="1116327"/>
          <a:ext cx="2519880" cy="1645920"/>
        </p:xfrm>
        <a:graphic>
          <a:graphicData uri="http://schemas.openxmlformats.org/drawingml/2006/table">
            <a:tbl>
              <a:tblPr rtl="1">
                <a:tableStyleId>{8799B23B-EC83-4686-B30A-512413B5E67A}</a:tableStyleId>
              </a:tblPr>
              <a:tblGrid>
                <a:gridCol w="2519880">
                  <a:extLst>
                    <a:ext uri="{9D8B030D-6E8A-4147-A177-3AD203B41FA5}">
                      <a16:colId xmlns:a16="http://schemas.microsoft.com/office/drawing/2014/main" val="2903687184"/>
                    </a:ext>
                  </a:extLst>
                </a:gridCol>
              </a:tblGrid>
              <a:tr h="134623"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92A72"/>
                          </a:solidFill>
                        </a:rPr>
                        <a:t>n = 4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58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he-IL" sz="1800" dirty="0">
                          <a:solidFill>
                            <a:srgbClr val="192A72"/>
                          </a:solidFill>
                        </a:rPr>
                        <a:t>קבוע הקסם</a:t>
                      </a:r>
                      <a:endParaRPr lang="en-US" sz="1800" dirty="0">
                        <a:solidFill>
                          <a:srgbClr val="192A72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rgbClr val="192A72"/>
                          </a:solidFill>
                        </a:rPr>
                        <a:t>4(16 +1)/2 = 34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11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e-IL" sz="1800" dirty="0">
                          <a:solidFill>
                            <a:srgbClr val="192A72"/>
                          </a:solidFill>
                        </a:rPr>
                        <a:t>נבנה מערך בוליאניים בגודל 17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905674"/>
                  </a:ext>
                </a:extLst>
              </a:tr>
            </a:tbl>
          </a:graphicData>
        </a:graphic>
      </p:graphicFrame>
      <p:graphicFrame>
        <p:nvGraphicFramePr>
          <p:cNvPr id="19" name="טבלה 3">
            <a:extLst>
              <a:ext uri="{FF2B5EF4-FFF2-40B4-BE49-F238E27FC236}">
                <a16:creationId xmlns:a16="http://schemas.microsoft.com/office/drawing/2014/main" id="{8FAD96F7-CB5D-4E76-83B9-FBD82DB63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149266"/>
              </p:ext>
            </p:extLst>
          </p:nvPr>
        </p:nvGraphicFramePr>
        <p:xfrm>
          <a:off x="556109" y="4739176"/>
          <a:ext cx="6133184" cy="7670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950720">
                  <a:extLst>
                    <a:ext uri="{9D8B030D-6E8A-4147-A177-3AD203B41FA5}">
                      <a16:colId xmlns:a16="http://schemas.microsoft.com/office/drawing/2014/main" val="1628876837"/>
                    </a:ext>
                  </a:extLst>
                </a:gridCol>
                <a:gridCol w="820730">
                  <a:extLst>
                    <a:ext uri="{9D8B030D-6E8A-4147-A177-3AD203B41FA5}">
                      <a16:colId xmlns:a16="http://schemas.microsoft.com/office/drawing/2014/main" val="3109277630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1633837725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14161643"/>
                    </a:ext>
                  </a:extLst>
                </a:gridCol>
                <a:gridCol w="578678">
                  <a:extLst>
                    <a:ext uri="{9D8B030D-6E8A-4147-A177-3AD203B41FA5}">
                      <a16:colId xmlns:a16="http://schemas.microsoft.com/office/drawing/2014/main" val="2415128901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3265453076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715842727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26716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[16]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[15]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[14]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….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[2]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[0]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26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….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2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028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E6222A7-9561-4221-BF29-0133D689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01"/>
          <a:stretch/>
        </p:blipFill>
        <p:spPr>
          <a:xfrm>
            <a:off x="351342" y="1260001"/>
            <a:ext cx="6932695" cy="3217860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pic>
        <p:nvPicPr>
          <p:cNvPr id="5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56701CA0-76B6-4482-AE8A-D8EF2244A4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0867" r="57990" b="27675"/>
          <a:stretch/>
        </p:blipFill>
        <p:spPr>
          <a:xfrm>
            <a:off x="10150070" y="348479"/>
            <a:ext cx="1670014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טבלה 10">
            <a:extLst>
              <a:ext uri="{FF2B5EF4-FFF2-40B4-BE49-F238E27FC236}">
                <a16:creationId xmlns:a16="http://schemas.microsoft.com/office/drawing/2014/main" id="{27DFD067-D475-4541-B8DF-0E541E7C51DC}"/>
              </a:ext>
            </a:extLst>
          </p:cNvPr>
          <p:cNvGraphicFramePr>
            <a:graphicFrameLocks noGrp="1"/>
          </p:cNvGraphicFramePr>
          <p:nvPr/>
        </p:nvGraphicFramePr>
        <p:xfrm>
          <a:off x="6248418" y="2203494"/>
          <a:ext cx="5592240" cy="247137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828434">
                  <a:extLst>
                    <a:ext uri="{9D8B030D-6E8A-4147-A177-3AD203B41FA5}">
                      <a16:colId xmlns:a16="http://schemas.microsoft.com/office/drawing/2014/main" val="248071253"/>
                    </a:ext>
                  </a:extLst>
                </a:gridCol>
                <a:gridCol w="828434">
                  <a:extLst>
                    <a:ext uri="{9D8B030D-6E8A-4147-A177-3AD203B41FA5}">
                      <a16:colId xmlns:a16="http://schemas.microsoft.com/office/drawing/2014/main" val="925469943"/>
                    </a:ext>
                  </a:extLst>
                </a:gridCol>
                <a:gridCol w="1081197">
                  <a:extLst>
                    <a:ext uri="{9D8B030D-6E8A-4147-A177-3AD203B41FA5}">
                      <a16:colId xmlns:a16="http://schemas.microsoft.com/office/drawing/2014/main" val="3625899806"/>
                    </a:ext>
                  </a:extLst>
                </a:gridCol>
                <a:gridCol w="1172140">
                  <a:extLst>
                    <a:ext uri="{9D8B030D-6E8A-4147-A177-3AD203B41FA5}">
                      <a16:colId xmlns:a16="http://schemas.microsoft.com/office/drawing/2014/main" val="3166546994"/>
                    </a:ext>
                  </a:extLst>
                </a:gridCol>
                <a:gridCol w="668080">
                  <a:extLst>
                    <a:ext uri="{9D8B030D-6E8A-4147-A177-3AD203B41FA5}">
                      <a16:colId xmlns:a16="http://schemas.microsoft.com/office/drawing/2014/main" val="854631552"/>
                    </a:ext>
                  </a:extLst>
                </a:gridCol>
                <a:gridCol w="1013955">
                  <a:extLst>
                    <a:ext uri="{9D8B030D-6E8A-4147-A177-3AD203B41FA5}">
                      <a16:colId xmlns:a16="http://schemas.microsoft.com/office/drawing/2014/main" val="1100647973"/>
                    </a:ext>
                  </a:extLst>
                </a:gridCol>
              </a:tblGrid>
              <a:tr h="25545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sum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return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num &gt; 16</a:t>
                      </a:r>
                      <a:endParaRPr lang="he-IL" sz="1800" baseline="300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values []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num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7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mat[0][0]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64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98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mat[0][1]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3773"/>
                  </a:ext>
                </a:extLst>
              </a:tr>
              <a:tr h="342856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41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mat[0][2]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96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 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31910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A0FFC524-013F-4DC5-9D00-373B8C6746EE}"/>
              </a:ext>
            </a:extLst>
          </p:cNvPr>
          <p:cNvSpPr/>
          <p:nvPr/>
        </p:nvSpPr>
        <p:spPr>
          <a:xfrm>
            <a:off x="6248418" y="2868931"/>
            <a:ext cx="5592240" cy="1805940"/>
          </a:xfrm>
          <a:prstGeom prst="rect">
            <a:avLst/>
          </a:prstGeom>
          <a:solidFill>
            <a:srgbClr val="EEF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54CDCDF4-9E29-4983-9436-8D89E48715EB}"/>
              </a:ext>
            </a:extLst>
          </p:cNvPr>
          <p:cNvGraphicFramePr>
            <a:graphicFrameLocks noGrp="1"/>
          </p:cNvGraphicFramePr>
          <p:nvPr/>
        </p:nvGraphicFramePr>
        <p:xfrm>
          <a:off x="556109" y="4739176"/>
          <a:ext cx="6133184" cy="7670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950720">
                  <a:extLst>
                    <a:ext uri="{9D8B030D-6E8A-4147-A177-3AD203B41FA5}">
                      <a16:colId xmlns:a16="http://schemas.microsoft.com/office/drawing/2014/main" val="1628876837"/>
                    </a:ext>
                  </a:extLst>
                </a:gridCol>
                <a:gridCol w="820730">
                  <a:extLst>
                    <a:ext uri="{9D8B030D-6E8A-4147-A177-3AD203B41FA5}">
                      <a16:colId xmlns:a16="http://schemas.microsoft.com/office/drawing/2014/main" val="3109277630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1633837725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14161643"/>
                    </a:ext>
                  </a:extLst>
                </a:gridCol>
                <a:gridCol w="578678">
                  <a:extLst>
                    <a:ext uri="{9D8B030D-6E8A-4147-A177-3AD203B41FA5}">
                      <a16:colId xmlns:a16="http://schemas.microsoft.com/office/drawing/2014/main" val="2415128901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3265453076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715842727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26716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[16]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[15]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[14]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….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[2]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[0]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26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….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2795"/>
                  </a:ext>
                </a:extLst>
              </a:tr>
            </a:tbl>
          </a:graphicData>
        </a:graphic>
      </p:graphicFrame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EF50FB7-4DE3-436A-97B1-93AAE523B3FD}"/>
              </a:ext>
            </a:extLst>
          </p:cNvPr>
          <p:cNvSpPr txBox="1"/>
          <p:nvPr/>
        </p:nvSpPr>
        <p:spPr>
          <a:xfrm>
            <a:off x="7284037" y="1332969"/>
            <a:ext cx="266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3200" b="1" dirty="0">
                <a:solidFill>
                  <a:srgbClr val="12B4BC"/>
                </a:solidFill>
              </a:rPr>
              <a:t>טבלת מעקב</a:t>
            </a:r>
          </a:p>
        </p:txBody>
      </p:sp>
    </p:spTree>
    <p:extLst>
      <p:ext uri="{BB962C8B-B14F-4D97-AF65-F5344CB8AC3E}">
        <p14:creationId xmlns:p14="http://schemas.microsoft.com/office/powerpoint/2010/main" val="405035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E6222A7-9561-4221-BF29-0133D689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01"/>
          <a:stretch/>
        </p:blipFill>
        <p:spPr>
          <a:xfrm>
            <a:off x="351342" y="696826"/>
            <a:ext cx="6932695" cy="3217860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graphicFrame>
        <p:nvGraphicFramePr>
          <p:cNvPr id="10" name="טבלה 10">
            <a:extLst>
              <a:ext uri="{FF2B5EF4-FFF2-40B4-BE49-F238E27FC236}">
                <a16:creationId xmlns:a16="http://schemas.microsoft.com/office/drawing/2014/main" id="{27DFD067-D475-4541-B8DF-0E541E7C51DC}"/>
              </a:ext>
            </a:extLst>
          </p:cNvPr>
          <p:cNvGraphicFramePr>
            <a:graphicFrameLocks noGrp="1"/>
          </p:cNvGraphicFramePr>
          <p:nvPr/>
        </p:nvGraphicFramePr>
        <p:xfrm>
          <a:off x="6248418" y="2203494"/>
          <a:ext cx="5592240" cy="247137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828434">
                  <a:extLst>
                    <a:ext uri="{9D8B030D-6E8A-4147-A177-3AD203B41FA5}">
                      <a16:colId xmlns:a16="http://schemas.microsoft.com/office/drawing/2014/main" val="248071253"/>
                    </a:ext>
                  </a:extLst>
                </a:gridCol>
                <a:gridCol w="828434">
                  <a:extLst>
                    <a:ext uri="{9D8B030D-6E8A-4147-A177-3AD203B41FA5}">
                      <a16:colId xmlns:a16="http://schemas.microsoft.com/office/drawing/2014/main" val="925469943"/>
                    </a:ext>
                  </a:extLst>
                </a:gridCol>
                <a:gridCol w="1081197">
                  <a:extLst>
                    <a:ext uri="{9D8B030D-6E8A-4147-A177-3AD203B41FA5}">
                      <a16:colId xmlns:a16="http://schemas.microsoft.com/office/drawing/2014/main" val="3625899806"/>
                    </a:ext>
                  </a:extLst>
                </a:gridCol>
                <a:gridCol w="1172140">
                  <a:extLst>
                    <a:ext uri="{9D8B030D-6E8A-4147-A177-3AD203B41FA5}">
                      <a16:colId xmlns:a16="http://schemas.microsoft.com/office/drawing/2014/main" val="3166546994"/>
                    </a:ext>
                  </a:extLst>
                </a:gridCol>
                <a:gridCol w="668080">
                  <a:extLst>
                    <a:ext uri="{9D8B030D-6E8A-4147-A177-3AD203B41FA5}">
                      <a16:colId xmlns:a16="http://schemas.microsoft.com/office/drawing/2014/main" val="854631552"/>
                    </a:ext>
                  </a:extLst>
                </a:gridCol>
                <a:gridCol w="1013955">
                  <a:extLst>
                    <a:ext uri="{9D8B030D-6E8A-4147-A177-3AD203B41FA5}">
                      <a16:colId xmlns:a16="http://schemas.microsoft.com/office/drawing/2014/main" val="1100647973"/>
                    </a:ext>
                  </a:extLst>
                </a:gridCol>
              </a:tblGrid>
              <a:tr h="25545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sum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return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num &gt; 16</a:t>
                      </a:r>
                      <a:endParaRPr lang="he-IL" sz="1800" baseline="300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values []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num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7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mat[0][0]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64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98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mat[0][1]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3773"/>
                  </a:ext>
                </a:extLst>
              </a:tr>
              <a:tr h="342856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41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mat[0][2]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96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 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31910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A0FFC524-013F-4DC5-9D00-373B8C6746EE}"/>
              </a:ext>
            </a:extLst>
          </p:cNvPr>
          <p:cNvSpPr/>
          <p:nvPr/>
        </p:nvSpPr>
        <p:spPr>
          <a:xfrm>
            <a:off x="6248418" y="3211829"/>
            <a:ext cx="5592240" cy="1463041"/>
          </a:xfrm>
          <a:prstGeom prst="rect">
            <a:avLst/>
          </a:prstGeom>
          <a:solidFill>
            <a:srgbClr val="EEF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6" name="טבלה 3">
            <a:extLst>
              <a:ext uri="{FF2B5EF4-FFF2-40B4-BE49-F238E27FC236}">
                <a16:creationId xmlns:a16="http://schemas.microsoft.com/office/drawing/2014/main" id="{92A5DC1E-C803-4209-AEB2-F83DFD1BB265}"/>
              </a:ext>
            </a:extLst>
          </p:cNvPr>
          <p:cNvGraphicFramePr>
            <a:graphicFrameLocks noGrp="1"/>
          </p:cNvGraphicFramePr>
          <p:nvPr/>
        </p:nvGraphicFramePr>
        <p:xfrm>
          <a:off x="556109" y="4739176"/>
          <a:ext cx="6133184" cy="7670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950720">
                  <a:extLst>
                    <a:ext uri="{9D8B030D-6E8A-4147-A177-3AD203B41FA5}">
                      <a16:colId xmlns:a16="http://schemas.microsoft.com/office/drawing/2014/main" val="1628876837"/>
                    </a:ext>
                  </a:extLst>
                </a:gridCol>
                <a:gridCol w="820730">
                  <a:extLst>
                    <a:ext uri="{9D8B030D-6E8A-4147-A177-3AD203B41FA5}">
                      <a16:colId xmlns:a16="http://schemas.microsoft.com/office/drawing/2014/main" val="3109277630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1633837725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14161643"/>
                    </a:ext>
                  </a:extLst>
                </a:gridCol>
                <a:gridCol w="578678">
                  <a:extLst>
                    <a:ext uri="{9D8B030D-6E8A-4147-A177-3AD203B41FA5}">
                      <a16:colId xmlns:a16="http://schemas.microsoft.com/office/drawing/2014/main" val="2415128901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3265453076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715842727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26716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[16]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[15]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[14]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….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[2]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[0]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26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….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2795"/>
                  </a:ext>
                </a:extLst>
              </a:tr>
            </a:tbl>
          </a:graphicData>
        </a:graphic>
      </p:graphicFrame>
      <p:pic>
        <p:nvPicPr>
          <p:cNvPr id="3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CA43E0A4-9614-4AE2-AF32-0AE800F39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0867" r="57990" b="27675"/>
          <a:stretch/>
        </p:blipFill>
        <p:spPr>
          <a:xfrm>
            <a:off x="10150070" y="348479"/>
            <a:ext cx="1670014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1551E0F-E8E0-40AA-BF64-01B29761C593}"/>
              </a:ext>
            </a:extLst>
          </p:cNvPr>
          <p:cNvSpPr txBox="1"/>
          <p:nvPr/>
        </p:nvSpPr>
        <p:spPr>
          <a:xfrm>
            <a:off x="7284037" y="1332969"/>
            <a:ext cx="266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3200" b="1" dirty="0">
                <a:solidFill>
                  <a:srgbClr val="12B4BC"/>
                </a:solidFill>
              </a:rPr>
              <a:t>טבלת מעקב</a:t>
            </a:r>
          </a:p>
        </p:txBody>
      </p:sp>
    </p:spTree>
    <p:extLst>
      <p:ext uri="{BB962C8B-B14F-4D97-AF65-F5344CB8AC3E}">
        <p14:creationId xmlns:p14="http://schemas.microsoft.com/office/powerpoint/2010/main" val="1377670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E6222A7-9561-4221-BF29-0133D689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01"/>
          <a:stretch/>
        </p:blipFill>
        <p:spPr>
          <a:xfrm>
            <a:off x="351342" y="696826"/>
            <a:ext cx="6932695" cy="3217860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graphicFrame>
        <p:nvGraphicFramePr>
          <p:cNvPr id="10" name="טבלה 10">
            <a:extLst>
              <a:ext uri="{FF2B5EF4-FFF2-40B4-BE49-F238E27FC236}">
                <a16:creationId xmlns:a16="http://schemas.microsoft.com/office/drawing/2014/main" id="{27DFD067-D475-4541-B8DF-0E541E7C51DC}"/>
              </a:ext>
            </a:extLst>
          </p:cNvPr>
          <p:cNvGraphicFramePr>
            <a:graphicFrameLocks noGrp="1"/>
          </p:cNvGraphicFramePr>
          <p:nvPr/>
        </p:nvGraphicFramePr>
        <p:xfrm>
          <a:off x="6248418" y="2203494"/>
          <a:ext cx="5592240" cy="247137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828434">
                  <a:extLst>
                    <a:ext uri="{9D8B030D-6E8A-4147-A177-3AD203B41FA5}">
                      <a16:colId xmlns:a16="http://schemas.microsoft.com/office/drawing/2014/main" val="248071253"/>
                    </a:ext>
                  </a:extLst>
                </a:gridCol>
                <a:gridCol w="828434">
                  <a:extLst>
                    <a:ext uri="{9D8B030D-6E8A-4147-A177-3AD203B41FA5}">
                      <a16:colId xmlns:a16="http://schemas.microsoft.com/office/drawing/2014/main" val="925469943"/>
                    </a:ext>
                  </a:extLst>
                </a:gridCol>
                <a:gridCol w="1081197">
                  <a:extLst>
                    <a:ext uri="{9D8B030D-6E8A-4147-A177-3AD203B41FA5}">
                      <a16:colId xmlns:a16="http://schemas.microsoft.com/office/drawing/2014/main" val="3625899806"/>
                    </a:ext>
                  </a:extLst>
                </a:gridCol>
                <a:gridCol w="1172140">
                  <a:extLst>
                    <a:ext uri="{9D8B030D-6E8A-4147-A177-3AD203B41FA5}">
                      <a16:colId xmlns:a16="http://schemas.microsoft.com/office/drawing/2014/main" val="3166546994"/>
                    </a:ext>
                  </a:extLst>
                </a:gridCol>
                <a:gridCol w="668080">
                  <a:extLst>
                    <a:ext uri="{9D8B030D-6E8A-4147-A177-3AD203B41FA5}">
                      <a16:colId xmlns:a16="http://schemas.microsoft.com/office/drawing/2014/main" val="854631552"/>
                    </a:ext>
                  </a:extLst>
                </a:gridCol>
                <a:gridCol w="1013955">
                  <a:extLst>
                    <a:ext uri="{9D8B030D-6E8A-4147-A177-3AD203B41FA5}">
                      <a16:colId xmlns:a16="http://schemas.microsoft.com/office/drawing/2014/main" val="1100647973"/>
                    </a:ext>
                  </a:extLst>
                </a:gridCol>
              </a:tblGrid>
              <a:tr h="25545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sum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return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num &gt; 16</a:t>
                      </a:r>
                      <a:endParaRPr lang="he-IL" sz="1800" baseline="300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values []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num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7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mat[0][0]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64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98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mat[0][1]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3773"/>
                  </a:ext>
                </a:extLst>
              </a:tr>
              <a:tr h="342856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41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mat[0][2]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96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 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31910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A0FFC524-013F-4DC5-9D00-373B8C6746EE}"/>
              </a:ext>
            </a:extLst>
          </p:cNvPr>
          <p:cNvSpPr/>
          <p:nvPr/>
        </p:nvSpPr>
        <p:spPr>
          <a:xfrm>
            <a:off x="6248418" y="3600450"/>
            <a:ext cx="5592240" cy="1074420"/>
          </a:xfrm>
          <a:prstGeom prst="rect">
            <a:avLst/>
          </a:prstGeom>
          <a:solidFill>
            <a:srgbClr val="EEF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9" name="טבלה 3">
            <a:extLst>
              <a:ext uri="{FF2B5EF4-FFF2-40B4-BE49-F238E27FC236}">
                <a16:creationId xmlns:a16="http://schemas.microsoft.com/office/drawing/2014/main" id="{6A7B3F18-4FA7-47AD-91CE-7FDBD9FD62F0}"/>
              </a:ext>
            </a:extLst>
          </p:cNvPr>
          <p:cNvGraphicFramePr>
            <a:graphicFrameLocks noGrp="1"/>
          </p:cNvGraphicFramePr>
          <p:nvPr/>
        </p:nvGraphicFramePr>
        <p:xfrm>
          <a:off x="556109" y="4739176"/>
          <a:ext cx="6133184" cy="7670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950720">
                  <a:extLst>
                    <a:ext uri="{9D8B030D-6E8A-4147-A177-3AD203B41FA5}">
                      <a16:colId xmlns:a16="http://schemas.microsoft.com/office/drawing/2014/main" val="1628876837"/>
                    </a:ext>
                  </a:extLst>
                </a:gridCol>
                <a:gridCol w="820730">
                  <a:extLst>
                    <a:ext uri="{9D8B030D-6E8A-4147-A177-3AD203B41FA5}">
                      <a16:colId xmlns:a16="http://schemas.microsoft.com/office/drawing/2014/main" val="3109277630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1633837725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14161643"/>
                    </a:ext>
                  </a:extLst>
                </a:gridCol>
                <a:gridCol w="578678">
                  <a:extLst>
                    <a:ext uri="{9D8B030D-6E8A-4147-A177-3AD203B41FA5}">
                      <a16:colId xmlns:a16="http://schemas.microsoft.com/office/drawing/2014/main" val="2415128901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3265453076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715842727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26716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[16]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[15]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[14]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….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[2]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[0]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26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….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2795"/>
                  </a:ext>
                </a:extLst>
              </a:tr>
            </a:tbl>
          </a:graphicData>
        </a:graphic>
      </p:graphicFrame>
      <p:pic>
        <p:nvPicPr>
          <p:cNvPr id="3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7533B190-8D6B-4F09-9B49-9603A445A0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0867" r="57990" b="27675"/>
          <a:stretch/>
        </p:blipFill>
        <p:spPr>
          <a:xfrm>
            <a:off x="10150070" y="348479"/>
            <a:ext cx="1670014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4E296C8-B97A-418F-AABA-CED1A20EB5FF}"/>
              </a:ext>
            </a:extLst>
          </p:cNvPr>
          <p:cNvSpPr txBox="1"/>
          <p:nvPr/>
        </p:nvSpPr>
        <p:spPr>
          <a:xfrm>
            <a:off x="7284037" y="1332969"/>
            <a:ext cx="266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3200" b="1" dirty="0">
                <a:solidFill>
                  <a:srgbClr val="12B4BC"/>
                </a:solidFill>
              </a:rPr>
              <a:t>טבלת מעקב</a:t>
            </a:r>
          </a:p>
        </p:txBody>
      </p:sp>
    </p:spTree>
    <p:extLst>
      <p:ext uri="{BB962C8B-B14F-4D97-AF65-F5344CB8AC3E}">
        <p14:creationId xmlns:p14="http://schemas.microsoft.com/office/powerpoint/2010/main" val="45913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E6222A7-9561-4221-BF29-0133D689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01"/>
          <a:stretch/>
        </p:blipFill>
        <p:spPr>
          <a:xfrm>
            <a:off x="351342" y="696826"/>
            <a:ext cx="6932695" cy="3217860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graphicFrame>
        <p:nvGraphicFramePr>
          <p:cNvPr id="10" name="טבלה 10">
            <a:extLst>
              <a:ext uri="{FF2B5EF4-FFF2-40B4-BE49-F238E27FC236}">
                <a16:creationId xmlns:a16="http://schemas.microsoft.com/office/drawing/2014/main" id="{27DFD067-D475-4541-B8DF-0E541E7C51DC}"/>
              </a:ext>
            </a:extLst>
          </p:cNvPr>
          <p:cNvGraphicFramePr>
            <a:graphicFrameLocks noGrp="1"/>
          </p:cNvGraphicFramePr>
          <p:nvPr/>
        </p:nvGraphicFramePr>
        <p:xfrm>
          <a:off x="6248418" y="2203494"/>
          <a:ext cx="5592240" cy="247137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828434">
                  <a:extLst>
                    <a:ext uri="{9D8B030D-6E8A-4147-A177-3AD203B41FA5}">
                      <a16:colId xmlns:a16="http://schemas.microsoft.com/office/drawing/2014/main" val="248071253"/>
                    </a:ext>
                  </a:extLst>
                </a:gridCol>
                <a:gridCol w="828434">
                  <a:extLst>
                    <a:ext uri="{9D8B030D-6E8A-4147-A177-3AD203B41FA5}">
                      <a16:colId xmlns:a16="http://schemas.microsoft.com/office/drawing/2014/main" val="925469943"/>
                    </a:ext>
                  </a:extLst>
                </a:gridCol>
                <a:gridCol w="1081197">
                  <a:extLst>
                    <a:ext uri="{9D8B030D-6E8A-4147-A177-3AD203B41FA5}">
                      <a16:colId xmlns:a16="http://schemas.microsoft.com/office/drawing/2014/main" val="3625899806"/>
                    </a:ext>
                  </a:extLst>
                </a:gridCol>
                <a:gridCol w="1172140">
                  <a:extLst>
                    <a:ext uri="{9D8B030D-6E8A-4147-A177-3AD203B41FA5}">
                      <a16:colId xmlns:a16="http://schemas.microsoft.com/office/drawing/2014/main" val="3166546994"/>
                    </a:ext>
                  </a:extLst>
                </a:gridCol>
                <a:gridCol w="668080">
                  <a:extLst>
                    <a:ext uri="{9D8B030D-6E8A-4147-A177-3AD203B41FA5}">
                      <a16:colId xmlns:a16="http://schemas.microsoft.com/office/drawing/2014/main" val="854631552"/>
                    </a:ext>
                  </a:extLst>
                </a:gridCol>
                <a:gridCol w="1013955">
                  <a:extLst>
                    <a:ext uri="{9D8B030D-6E8A-4147-A177-3AD203B41FA5}">
                      <a16:colId xmlns:a16="http://schemas.microsoft.com/office/drawing/2014/main" val="1100647973"/>
                    </a:ext>
                  </a:extLst>
                </a:gridCol>
              </a:tblGrid>
              <a:tr h="25545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sum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return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num &gt; 16</a:t>
                      </a:r>
                      <a:endParaRPr lang="he-IL" sz="1800" baseline="300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values[]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num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7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mat[0][0]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64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98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mat[0][1]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3773"/>
                  </a:ext>
                </a:extLst>
              </a:tr>
              <a:tr h="342856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15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41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mat[0][2]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96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 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31910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A0FFC524-013F-4DC5-9D00-373B8C6746EE}"/>
              </a:ext>
            </a:extLst>
          </p:cNvPr>
          <p:cNvSpPr/>
          <p:nvPr/>
        </p:nvSpPr>
        <p:spPr>
          <a:xfrm>
            <a:off x="6248418" y="3907790"/>
            <a:ext cx="5592240" cy="767080"/>
          </a:xfrm>
          <a:prstGeom prst="rect">
            <a:avLst/>
          </a:prstGeom>
          <a:solidFill>
            <a:srgbClr val="EEF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9" name="טבלה 3">
            <a:extLst>
              <a:ext uri="{FF2B5EF4-FFF2-40B4-BE49-F238E27FC236}">
                <a16:creationId xmlns:a16="http://schemas.microsoft.com/office/drawing/2014/main" id="{23FCD656-F342-45F3-BA80-7CB5E9858E63}"/>
              </a:ext>
            </a:extLst>
          </p:cNvPr>
          <p:cNvGraphicFramePr>
            <a:graphicFrameLocks noGrp="1"/>
          </p:cNvGraphicFramePr>
          <p:nvPr/>
        </p:nvGraphicFramePr>
        <p:xfrm>
          <a:off x="556109" y="4739176"/>
          <a:ext cx="6133184" cy="7670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950720">
                  <a:extLst>
                    <a:ext uri="{9D8B030D-6E8A-4147-A177-3AD203B41FA5}">
                      <a16:colId xmlns:a16="http://schemas.microsoft.com/office/drawing/2014/main" val="1628876837"/>
                    </a:ext>
                  </a:extLst>
                </a:gridCol>
                <a:gridCol w="820730">
                  <a:extLst>
                    <a:ext uri="{9D8B030D-6E8A-4147-A177-3AD203B41FA5}">
                      <a16:colId xmlns:a16="http://schemas.microsoft.com/office/drawing/2014/main" val="3109277630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1633837725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14161643"/>
                    </a:ext>
                  </a:extLst>
                </a:gridCol>
                <a:gridCol w="578678">
                  <a:extLst>
                    <a:ext uri="{9D8B030D-6E8A-4147-A177-3AD203B41FA5}">
                      <a16:colId xmlns:a16="http://schemas.microsoft.com/office/drawing/2014/main" val="2415128901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3265453076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715842727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26716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[16]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[15]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[14]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….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[2]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[0]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26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….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2795"/>
                  </a:ext>
                </a:extLst>
              </a:tr>
            </a:tbl>
          </a:graphicData>
        </a:graphic>
      </p:graphicFrame>
      <p:pic>
        <p:nvPicPr>
          <p:cNvPr id="3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96C65D0F-9005-4EE1-B320-AA463C7B11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0867" r="57990" b="27675"/>
          <a:stretch/>
        </p:blipFill>
        <p:spPr>
          <a:xfrm>
            <a:off x="10150070" y="348479"/>
            <a:ext cx="1670014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244D2A5-06E0-4555-A2C7-A9297B77A96C}"/>
              </a:ext>
            </a:extLst>
          </p:cNvPr>
          <p:cNvSpPr txBox="1"/>
          <p:nvPr/>
        </p:nvSpPr>
        <p:spPr>
          <a:xfrm>
            <a:off x="7284037" y="1332969"/>
            <a:ext cx="266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3200" b="1" dirty="0">
                <a:solidFill>
                  <a:srgbClr val="12B4BC"/>
                </a:solidFill>
              </a:rPr>
              <a:t>טבלת מעקב</a:t>
            </a:r>
          </a:p>
        </p:txBody>
      </p:sp>
    </p:spTree>
    <p:extLst>
      <p:ext uri="{BB962C8B-B14F-4D97-AF65-F5344CB8AC3E}">
        <p14:creationId xmlns:p14="http://schemas.microsoft.com/office/powerpoint/2010/main" val="529574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E6222A7-9561-4221-BF29-0133D689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01"/>
          <a:stretch/>
        </p:blipFill>
        <p:spPr>
          <a:xfrm>
            <a:off x="351342" y="696826"/>
            <a:ext cx="6932695" cy="3217860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graphicFrame>
        <p:nvGraphicFramePr>
          <p:cNvPr id="10" name="טבלה 10">
            <a:extLst>
              <a:ext uri="{FF2B5EF4-FFF2-40B4-BE49-F238E27FC236}">
                <a16:creationId xmlns:a16="http://schemas.microsoft.com/office/drawing/2014/main" id="{27DFD067-D475-4541-B8DF-0E541E7C51DC}"/>
              </a:ext>
            </a:extLst>
          </p:cNvPr>
          <p:cNvGraphicFramePr>
            <a:graphicFrameLocks noGrp="1"/>
          </p:cNvGraphicFramePr>
          <p:nvPr/>
        </p:nvGraphicFramePr>
        <p:xfrm>
          <a:off x="6248418" y="2316300"/>
          <a:ext cx="5592240" cy="247137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828434">
                  <a:extLst>
                    <a:ext uri="{9D8B030D-6E8A-4147-A177-3AD203B41FA5}">
                      <a16:colId xmlns:a16="http://schemas.microsoft.com/office/drawing/2014/main" val="248071253"/>
                    </a:ext>
                  </a:extLst>
                </a:gridCol>
                <a:gridCol w="828434">
                  <a:extLst>
                    <a:ext uri="{9D8B030D-6E8A-4147-A177-3AD203B41FA5}">
                      <a16:colId xmlns:a16="http://schemas.microsoft.com/office/drawing/2014/main" val="925469943"/>
                    </a:ext>
                  </a:extLst>
                </a:gridCol>
                <a:gridCol w="1081197">
                  <a:extLst>
                    <a:ext uri="{9D8B030D-6E8A-4147-A177-3AD203B41FA5}">
                      <a16:colId xmlns:a16="http://schemas.microsoft.com/office/drawing/2014/main" val="3625899806"/>
                    </a:ext>
                  </a:extLst>
                </a:gridCol>
                <a:gridCol w="1172140">
                  <a:extLst>
                    <a:ext uri="{9D8B030D-6E8A-4147-A177-3AD203B41FA5}">
                      <a16:colId xmlns:a16="http://schemas.microsoft.com/office/drawing/2014/main" val="3166546994"/>
                    </a:ext>
                  </a:extLst>
                </a:gridCol>
                <a:gridCol w="668080">
                  <a:extLst>
                    <a:ext uri="{9D8B030D-6E8A-4147-A177-3AD203B41FA5}">
                      <a16:colId xmlns:a16="http://schemas.microsoft.com/office/drawing/2014/main" val="854631552"/>
                    </a:ext>
                  </a:extLst>
                </a:gridCol>
                <a:gridCol w="1013955">
                  <a:extLst>
                    <a:ext uri="{9D8B030D-6E8A-4147-A177-3AD203B41FA5}">
                      <a16:colId xmlns:a16="http://schemas.microsoft.com/office/drawing/2014/main" val="1100647973"/>
                    </a:ext>
                  </a:extLst>
                </a:gridCol>
              </a:tblGrid>
              <a:tr h="161514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sum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return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num &gt; 16</a:t>
                      </a:r>
                      <a:endParaRPr lang="he-IL" sz="1800" baseline="300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values []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num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7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mat[0][0]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64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98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mat[0][1]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3773"/>
                  </a:ext>
                </a:extLst>
              </a:tr>
              <a:tr h="342856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15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41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mat[0][2]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96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 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31910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A0FFC524-013F-4DC5-9D00-373B8C6746EE}"/>
              </a:ext>
            </a:extLst>
          </p:cNvPr>
          <p:cNvSpPr/>
          <p:nvPr/>
        </p:nvSpPr>
        <p:spPr>
          <a:xfrm>
            <a:off x="6248418" y="4274820"/>
            <a:ext cx="5592240" cy="400050"/>
          </a:xfrm>
          <a:prstGeom prst="rect">
            <a:avLst/>
          </a:prstGeom>
          <a:solidFill>
            <a:srgbClr val="EEF7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9" name="טבלה 3">
            <a:extLst>
              <a:ext uri="{FF2B5EF4-FFF2-40B4-BE49-F238E27FC236}">
                <a16:creationId xmlns:a16="http://schemas.microsoft.com/office/drawing/2014/main" id="{2639EEEA-D1F7-4785-A3BF-CD9A3C168596}"/>
              </a:ext>
            </a:extLst>
          </p:cNvPr>
          <p:cNvGraphicFramePr>
            <a:graphicFrameLocks noGrp="1"/>
          </p:cNvGraphicFramePr>
          <p:nvPr/>
        </p:nvGraphicFramePr>
        <p:xfrm>
          <a:off x="556109" y="4739176"/>
          <a:ext cx="6133184" cy="7670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950720">
                  <a:extLst>
                    <a:ext uri="{9D8B030D-6E8A-4147-A177-3AD203B41FA5}">
                      <a16:colId xmlns:a16="http://schemas.microsoft.com/office/drawing/2014/main" val="1628876837"/>
                    </a:ext>
                  </a:extLst>
                </a:gridCol>
                <a:gridCol w="820730">
                  <a:extLst>
                    <a:ext uri="{9D8B030D-6E8A-4147-A177-3AD203B41FA5}">
                      <a16:colId xmlns:a16="http://schemas.microsoft.com/office/drawing/2014/main" val="3109277630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1633837725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14161643"/>
                    </a:ext>
                  </a:extLst>
                </a:gridCol>
                <a:gridCol w="578678">
                  <a:extLst>
                    <a:ext uri="{9D8B030D-6E8A-4147-A177-3AD203B41FA5}">
                      <a16:colId xmlns:a16="http://schemas.microsoft.com/office/drawing/2014/main" val="2415128901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3265453076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715842727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26716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[16]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[15]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[14]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….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[2]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[0]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26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….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2795"/>
                  </a:ext>
                </a:extLst>
              </a:tr>
            </a:tbl>
          </a:graphicData>
        </a:graphic>
      </p:graphicFrame>
      <p:pic>
        <p:nvPicPr>
          <p:cNvPr id="3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0E077787-4988-4057-B34A-AD6986D72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0867" r="57990" b="27675"/>
          <a:stretch/>
        </p:blipFill>
        <p:spPr>
          <a:xfrm>
            <a:off x="10150070" y="348479"/>
            <a:ext cx="1670014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E3ED2F0-A9D0-41D5-B140-DC99BB189F05}"/>
              </a:ext>
            </a:extLst>
          </p:cNvPr>
          <p:cNvSpPr txBox="1"/>
          <p:nvPr/>
        </p:nvSpPr>
        <p:spPr>
          <a:xfrm>
            <a:off x="7284037" y="1332969"/>
            <a:ext cx="266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3200" b="1" dirty="0">
                <a:solidFill>
                  <a:srgbClr val="12B4BC"/>
                </a:solidFill>
              </a:rPr>
              <a:t>טבלת מעקב</a:t>
            </a:r>
          </a:p>
        </p:txBody>
      </p:sp>
    </p:spTree>
    <p:extLst>
      <p:ext uri="{BB962C8B-B14F-4D97-AF65-F5344CB8AC3E}">
        <p14:creationId xmlns:p14="http://schemas.microsoft.com/office/powerpoint/2010/main" val="4185796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E6222A7-9561-4221-BF29-0133D689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01"/>
          <a:stretch/>
        </p:blipFill>
        <p:spPr>
          <a:xfrm>
            <a:off x="351342" y="696826"/>
            <a:ext cx="6932695" cy="3217860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graphicFrame>
        <p:nvGraphicFramePr>
          <p:cNvPr id="10" name="טבלה 10">
            <a:extLst>
              <a:ext uri="{FF2B5EF4-FFF2-40B4-BE49-F238E27FC236}">
                <a16:creationId xmlns:a16="http://schemas.microsoft.com/office/drawing/2014/main" id="{27DFD067-D475-4541-B8DF-0E541E7C51DC}"/>
              </a:ext>
            </a:extLst>
          </p:cNvPr>
          <p:cNvGraphicFramePr>
            <a:graphicFrameLocks noGrp="1"/>
          </p:cNvGraphicFramePr>
          <p:nvPr/>
        </p:nvGraphicFramePr>
        <p:xfrm>
          <a:off x="6248418" y="2203494"/>
          <a:ext cx="5592240" cy="247137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828434">
                  <a:extLst>
                    <a:ext uri="{9D8B030D-6E8A-4147-A177-3AD203B41FA5}">
                      <a16:colId xmlns:a16="http://schemas.microsoft.com/office/drawing/2014/main" val="248071253"/>
                    </a:ext>
                  </a:extLst>
                </a:gridCol>
                <a:gridCol w="828434">
                  <a:extLst>
                    <a:ext uri="{9D8B030D-6E8A-4147-A177-3AD203B41FA5}">
                      <a16:colId xmlns:a16="http://schemas.microsoft.com/office/drawing/2014/main" val="925469943"/>
                    </a:ext>
                  </a:extLst>
                </a:gridCol>
                <a:gridCol w="1081197">
                  <a:extLst>
                    <a:ext uri="{9D8B030D-6E8A-4147-A177-3AD203B41FA5}">
                      <a16:colId xmlns:a16="http://schemas.microsoft.com/office/drawing/2014/main" val="3625899806"/>
                    </a:ext>
                  </a:extLst>
                </a:gridCol>
                <a:gridCol w="1172140">
                  <a:extLst>
                    <a:ext uri="{9D8B030D-6E8A-4147-A177-3AD203B41FA5}">
                      <a16:colId xmlns:a16="http://schemas.microsoft.com/office/drawing/2014/main" val="3166546994"/>
                    </a:ext>
                  </a:extLst>
                </a:gridCol>
                <a:gridCol w="668080">
                  <a:extLst>
                    <a:ext uri="{9D8B030D-6E8A-4147-A177-3AD203B41FA5}">
                      <a16:colId xmlns:a16="http://schemas.microsoft.com/office/drawing/2014/main" val="854631552"/>
                    </a:ext>
                  </a:extLst>
                </a:gridCol>
                <a:gridCol w="1013955">
                  <a:extLst>
                    <a:ext uri="{9D8B030D-6E8A-4147-A177-3AD203B41FA5}">
                      <a16:colId xmlns:a16="http://schemas.microsoft.com/office/drawing/2014/main" val="1100647973"/>
                    </a:ext>
                  </a:extLst>
                </a:gridCol>
              </a:tblGrid>
              <a:tr h="25545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sum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return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num &gt; 16</a:t>
                      </a:r>
                      <a:endParaRPr lang="he-IL" sz="1800" baseline="300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values []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num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7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mat[0][0]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64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98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mat[0][1]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3773"/>
                  </a:ext>
                </a:extLst>
              </a:tr>
              <a:tr h="342856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15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41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14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mat[0][2]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96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 false</a:t>
                      </a:r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31910"/>
                  </a:ext>
                </a:extLst>
              </a:tr>
            </a:tbl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DA348ABF-A0CF-437C-B14C-FCE42DDB6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424" y="3802306"/>
            <a:ext cx="4687888" cy="777612"/>
          </a:xfrm>
          <a:prstGeom prst="rect">
            <a:avLst/>
          </a:prstGeom>
        </p:spPr>
      </p:pic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FA9E7E88-15FD-4585-ABE5-E6B4532679E9}"/>
              </a:ext>
            </a:extLst>
          </p:cNvPr>
          <p:cNvGraphicFramePr>
            <a:graphicFrameLocks noGrp="1"/>
          </p:cNvGraphicFramePr>
          <p:nvPr/>
        </p:nvGraphicFramePr>
        <p:xfrm>
          <a:off x="556109" y="4739176"/>
          <a:ext cx="6133184" cy="7670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950720">
                  <a:extLst>
                    <a:ext uri="{9D8B030D-6E8A-4147-A177-3AD203B41FA5}">
                      <a16:colId xmlns:a16="http://schemas.microsoft.com/office/drawing/2014/main" val="1628876837"/>
                    </a:ext>
                  </a:extLst>
                </a:gridCol>
                <a:gridCol w="820730">
                  <a:extLst>
                    <a:ext uri="{9D8B030D-6E8A-4147-A177-3AD203B41FA5}">
                      <a16:colId xmlns:a16="http://schemas.microsoft.com/office/drawing/2014/main" val="3109277630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1633837725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14161643"/>
                    </a:ext>
                  </a:extLst>
                </a:gridCol>
                <a:gridCol w="578678">
                  <a:extLst>
                    <a:ext uri="{9D8B030D-6E8A-4147-A177-3AD203B41FA5}">
                      <a16:colId xmlns:a16="http://schemas.microsoft.com/office/drawing/2014/main" val="2415128901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3265453076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715842727"/>
                    </a:ext>
                  </a:extLst>
                </a:gridCol>
                <a:gridCol w="766648">
                  <a:extLst>
                    <a:ext uri="{9D8B030D-6E8A-4147-A177-3AD203B41FA5}">
                      <a16:colId xmlns:a16="http://schemas.microsoft.com/office/drawing/2014/main" val="26716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[16]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[15]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[14]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….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[2]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[1]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[0]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26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….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true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false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2795"/>
                  </a:ext>
                </a:extLst>
              </a:tr>
            </a:tbl>
          </a:graphicData>
        </a:graphic>
      </p:graphicFrame>
      <p:pic>
        <p:nvPicPr>
          <p:cNvPr id="3" name="מציין מיקום תוכן 5" descr="תמונה שמכילה בניין, אבן, רוק, לבנה&#10;&#10;התיאור נוצר באופן אוטומטי">
            <a:extLst>
              <a:ext uri="{FF2B5EF4-FFF2-40B4-BE49-F238E27FC236}">
                <a16:creationId xmlns:a16="http://schemas.microsoft.com/office/drawing/2014/main" id="{14DF35F4-5108-45D8-AB2E-DBE732F8B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50867" r="57990" b="27675"/>
          <a:stretch/>
        </p:blipFill>
        <p:spPr>
          <a:xfrm>
            <a:off x="10150070" y="348479"/>
            <a:ext cx="1670014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BE54B5A-D0B9-4CAC-9E9E-7CCDAF23D73C}"/>
              </a:ext>
            </a:extLst>
          </p:cNvPr>
          <p:cNvSpPr txBox="1"/>
          <p:nvPr/>
        </p:nvSpPr>
        <p:spPr>
          <a:xfrm>
            <a:off x="7284037" y="1332969"/>
            <a:ext cx="266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3200" b="1" dirty="0">
                <a:solidFill>
                  <a:srgbClr val="12B4BC"/>
                </a:solidFill>
              </a:rPr>
              <a:t>טבלת מעקב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47A3F7F9-4641-4D82-B28B-E0DEB7B4E851}"/>
              </a:ext>
            </a:extLst>
          </p:cNvPr>
          <p:cNvSpPr/>
          <p:nvPr/>
        </p:nvSpPr>
        <p:spPr>
          <a:xfrm>
            <a:off x="7006591" y="1951463"/>
            <a:ext cx="3732034" cy="3978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החלפה</a:t>
            </a:r>
          </a:p>
        </p:txBody>
      </p:sp>
    </p:spTree>
    <p:extLst>
      <p:ext uri="{BB962C8B-B14F-4D97-AF65-F5344CB8AC3E}">
        <p14:creationId xmlns:p14="http://schemas.microsoft.com/office/powerpoint/2010/main" val="3732784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56B9CA4-0533-4A2F-A59F-9D4B27774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29200" y="1228882"/>
            <a:ext cx="6850271" cy="28460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e-IL" b="1" dirty="0"/>
              <a:t>על האומן:</a:t>
            </a:r>
          </a:p>
          <a:p>
            <a:r>
              <a:rPr lang="he-IL" dirty="0"/>
              <a:t>נולד במאה ה-15, היה צייר, אמן הדפס עץ, תחריט ורישום</a:t>
            </a:r>
          </a:p>
          <a:p>
            <a:r>
              <a:rPr lang="he-IL" dirty="0"/>
              <a:t> שלח ידו גם במתמטיקה, גאומטריה</a:t>
            </a:r>
          </a:p>
          <a:p>
            <a:r>
              <a:rPr lang="he-IL" dirty="0"/>
              <a:t>חקר נושאי פרופורציות, פרספקטיבה, אנטומיה</a:t>
            </a:r>
          </a:p>
          <a:p>
            <a:r>
              <a:rPr lang="he-IL" dirty="0"/>
              <a:t>אפילו תכנן כלי תעופה.</a:t>
            </a:r>
          </a:p>
          <a:p>
            <a:pPr marL="0" indent="0" algn="ctr">
              <a:buNone/>
            </a:pPr>
            <a:r>
              <a:rPr lang="he-IL" sz="2800" b="1" dirty="0">
                <a:solidFill>
                  <a:srgbClr val="12B4BC"/>
                </a:solidFill>
              </a:rPr>
              <a:t>מנחשים? </a:t>
            </a:r>
          </a:p>
          <a:p>
            <a:pPr marL="0" indent="0">
              <a:buNone/>
            </a:pPr>
            <a:endParaRPr lang="he-IL" sz="2800" b="1" dirty="0">
              <a:solidFill>
                <a:srgbClr val="12B4BC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2DBFEA-10B7-4BF7-8670-480C5F236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6"/>
          <a:stretch/>
        </p:blipFill>
        <p:spPr bwMode="auto">
          <a:xfrm>
            <a:off x="786377" y="875448"/>
            <a:ext cx="4579859" cy="551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A218EE9-3702-449B-B70A-18D4CAB8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נבחן עוד יצירת אומנות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6E81B50-5419-460B-B746-B5C1A186A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25312" y="3830243"/>
            <a:ext cx="3458718" cy="489416"/>
          </a:xfrm>
        </p:spPr>
        <p:txBody>
          <a:bodyPr/>
          <a:lstStyle/>
          <a:p>
            <a:pPr algn="l" rtl="0"/>
            <a:r>
              <a:rPr lang="en-US" sz="2800" dirty="0"/>
              <a:t>Albrecht Durer</a:t>
            </a:r>
            <a:endParaRPr lang="he-IL" sz="2800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4062E6B2-D66F-4FF6-BEB0-A9909FEAE5F9}"/>
              </a:ext>
            </a:extLst>
          </p:cNvPr>
          <p:cNvSpPr txBox="1"/>
          <p:nvPr/>
        </p:nvSpPr>
        <p:spPr>
          <a:xfrm>
            <a:off x="1976392" y="1154189"/>
            <a:ext cx="3258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e-IL" sz="3200" b="1" dirty="0">
              <a:solidFill>
                <a:schemeClr val="bg1"/>
              </a:solidFill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36166A44-CC1D-423D-A919-EBAE47EC57AA}"/>
              </a:ext>
            </a:extLst>
          </p:cNvPr>
          <p:cNvSpPr/>
          <p:nvPr/>
        </p:nvSpPr>
        <p:spPr>
          <a:xfrm>
            <a:off x="5115857" y="1228882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33D4442-E387-473E-A15F-080F59411E1A}"/>
              </a:ext>
            </a:extLst>
          </p:cNvPr>
          <p:cNvSpPr/>
          <p:nvPr/>
        </p:nvSpPr>
        <p:spPr>
          <a:xfrm>
            <a:off x="990940" y="1023881"/>
            <a:ext cx="2353273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192A7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Melencolia</a:t>
            </a:r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192A7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126595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218EE9-3702-449B-B70A-18D4CAB8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נבחן עוד יצירת אומנות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6E81B50-5419-460B-B746-B5C1A186A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6754207" cy="370332"/>
          </a:xfrm>
        </p:spPr>
        <p:txBody>
          <a:bodyPr/>
          <a:lstStyle/>
          <a:p>
            <a:pPr algn="l" rtl="0"/>
            <a:r>
              <a:rPr lang="en-US" sz="3200" dirty="0" err="1"/>
              <a:t>Melencolia</a:t>
            </a:r>
            <a:r>
              <a:rPr lang="en-US" sz="3200" dirty="0"/>
              <a:t> 1’ by Albrecht Durer</a:t>
            </a:r>
            <a:endParaRPr lang="he-IL" sz="3200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56B9CA4-0533-4A2F-A59F-9D4B27774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3570" y="875449"/>
            <a:ext cx="6150754" cy="322792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e-IL" sz="2800" b="1" dirty="0"/>
              <a:t>על היצירה:</a:t>
            </a:r>
          </a:p>
          <a:p>
            <a:pPr>
              <a:lnSpc>
                <a:spcPct val="120000"/>
              </a:lnSpc>
            </a:pPr>
            <a:r>
              <a:rPr lang="he-IL" dirty="0"/>
              <a:t>תחריט נחושת משנת 1514</a:t>
            </a:r>
          </a:p>
          <a:p>
            <a:pPr>
              <a:lnSpc>
                <a:spcPct val="120000"/>
              </a:lnSpc>
            </a:pPr>
            <a:r>
              <a:rPr lang="he-IL" dirty="0"/>
              <a:t>מעל ראש </a:t>
            </a:r>
            <a:r>
              <a:rPr lang="he-IL" dirty="0" err="1"/>
              <a:t>האשה</a:t>
            </a:r>
            <a:r>
              <a:rPr lang="he-IL" dirty="0"/>
              <a:t> בתחריט נראה ריבוע קסם </a:t>
            </a:r>
            <a:r>
              <a:rPr lang="en-US" dirty="0"/>
              <a:t>4X4</a:t>
            </a:r>
            <a:endParaRPr lang="he-IL" dirty="0"/>
          </a:p>
          <a:p>
            <a:pPr>
              <a:lnSpc>
                <a:spcPct val="120000"/>
              </a:lnSpc>
            </a:pPr>
            <a:r>
              <a:rPr lang="he-IL" dirty="0"/>
              <a:t>השורה התחתונה מהווה מעין חתימה של דירר: </a:t>
            </a:r>
          </a:p>
          <a:p>
            <a:pPr lvl="1">
              <a:lnSpc>
                <a:spcPct val="120000"/>
              </a:lnSpc>
            </a:pPr>
            <a:r>
              <a:rPr lang="he-IL" dirty="0"/>
              <a:t>המספרים 14 ו-15 שבמרכזה מציינים את שנת היצירה</a:t>
            </a:r>
          </a:p>
          <a:p>
            <a:pPr lvl="1">
              <a:lnSpc>
                <a:spcPct val="120000"/>
              </a:lnSpc>
            </a:pPr>
            <a:r>
              <a:rPr lang="he-IL" dirty="0"/>
              <a:t>הספרות 1 ו-4 שמשני צידי שנת היצירה, מייצגות את האותיות </a:t>
            </a:r>
            <a:r>
              <a:rPr lang="en-US" dirty="0"/>
              <a:t>A </a:t>
            </a:r>
            <a:r>
              <a:rPr lang="he-IL" dirty="0"/>
              <a:t>ו-</a:t>
            </a:r>
            <a:r>
              <a:rPr lang="en-US" dirty="0"/>
              <a:t>D </a:t>
            </a:r>
            <a:r>
              <a:rPr lang="he-IL" dirty="0"/>
              <a:t>, ראשי תיבות שמו של </a:t>
            </a:r>
            <a:r>
              <a:rPr lang="he-IL" dirty="0" err="1"/>
              <a:t>דירר</a:t>
            </a:r>
            <a:r>
              <a:rPr lang="he-IL" dirty="0"/>
              <a:t>.</a:t>
            </a:r>
          </a:p>
        </p:txBody>
      </p:sp>
      <p:pic>
        <p:nvPicPr>
          <p:cNvPr id="6" name="Picture 4" descr="Melencolia 1' by Albrecht Durer | I heartily endorse this p… | Flickr">
            <a:extLst>
              <a:ext uri="{FF2B5EF4-FFF2-40B4-BE49-F238E27FC236}">
                <a16:creationId xmlns:a16="http://schemas.microsoft.com/office/drawing/2014/main" id="{C8358FAE-722E-4CE3-A111-FD81EC09C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r="5193" b="36498"/>
          <a:stretch/>
        </p:blipFill>
        <p:spPr bwMode="auto">
          <a:xfrm>
            <a:off x="515273" y="1481329"/>
            <a:ext cx="4399933" cy="386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F26EE732-47D8-4C5B-9B19-D07227D469E7}"/>
              </a:ext>
            </a:extLst>
          </p:cNvPr>
          <p:cNvGrpSpPr/>
          <p:nvPr/>
        </p:nvGrpSpPr>
        <p:grpSpPr>
          <a:xfrm>
            <a:off x="1057068" y="1758415"/>
            <a:ext cx="2743221" cy="2943017"/>
            <a:chOff x="2151656" y="1485327"/>
            <a:chExt cx="3289024" cy="3425325"/>
          </a:xfrm>
        </p:grpSpPr>
        <p:pic>
          <p:nvPicPr>
            <p:cNvPr id="3074" name="Picture 2" descr="The Mystery Of Durer's Magic Square - DailyArtMagazine.com - Art ...">
              <a:extLst>
                <a:ext uri="{FF2B5EF4-FFF2-40B4-BE49-F238E27FC236}">
                  <a16:creationId xmlns:a16="http://schemas.microsoft.com/office/drawing/2014/main" id="{5A270635-04F9-4CE9-A08E-DEE0F502C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656" y="1485327"/>
              <a:ext cx="3289024" cy="342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19356BC4-1AF8-4CA7-9962-E3AF977CA281}"/>
                </a:ext>
              </a:extLst>
            </p:cNvPr>
            <p:cNvSpPr/>
            <p:nvPr/>
          </p:nvSpPr>
          <p:spPr>
            <a:xfrm>
              <a:off x="2529839" y="2447515"/>
              <a:ext cx="49244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Garamond Pro" panose="02020502060506020403" pitchFamily="18" charset="0"/>
                </a:rPr>
                <a:t>5</a:t>
              </a:r>
              <a:endParaRPr lang="he-IL" sz="5400" b="0" cap="none" spc="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מלבן 10">
              <a:extLst>
                <a:ext uri="{FF2B5EF4-FFF2-40B4-BE49-F238E27FC236}">
                  <a16:creationId xmlns:a16="http://schemas.microsoft.com/office/drawing/2014/main" id="{E39A3FFA-5985-4833-8C52-C6DA890C5CED}"/>
                </a:ext>
              </a:extLst>
            </p:cNvPr>
            <p:cNvSpPr/>
            <p:nvPr/>
          </p:nvSpPr>
          <p:spPr>
            <a:xfrm>
              <a:off x="2503911" y="3197989"/>
              <a:ext cx="49244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Garamond Pro" panose="02020502060506020403" pitchFamily="18" charset="0"/>
                </a:rPr>
                <a:t>9</a:t>
              </a:r>
              <a:endParaRPr lang="he-IL" sz="5400" b="0" cap="none" spc="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7C3E54AB-ACCE-4162-9089-B477E629AE61}"/>
              </a:ext>
            </a:extLst>
          </p:cNvPr>
          <p:cNvSpPr/>
          <p:nvPr/>
        </p:nvSpPr>
        <p:spPr>
          <a:xfrm>
            <a:off x="1224346" y="3847033"/>
            <a:ext cx="2408663" cy="557561"/>
          </a:xfrm>
          <a:prstGeom prst="roundRect">
            <a:avLst/>
          </a:prstGeom>
          <a:noFill/>
          <a:ln w="38100">
            <a:solidFill>
              <a:srgbClr val="33CC3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בועת דיבור: אליפסה 15">
            <a:extLst>
              <a:ext uri="{FF2B5EF4-FFF2-40B4-BE49-F238E27FC236}">
                <a16:creationId xmlns:a16="http://schemas.microsoft.com/office/drawing/2014/main" id="{AAD6221B-7284-4C6C-84DA-92200213F32D}"/>
              </a:ext>
            </a:extLst>
          </p:cNvPr>
          <p:cNvSpPr/>
          <p:nvPr/>
        </p:nvSpPr>
        <p:spPr>
          <a:xfrm>
            <a:off x="4135755" y="4567038"/>
            <a:ext cx="3920489" cy="1063517"/>
          </a:xfrm>
          <a:prstGeom prst="wedgeEllipseCallout">
            <a:avLst>
              <a:gd name="adj1" fmla="val -58914"/>
              <a:gd name="adj2" fmla="val -948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/>
              <a:t>אך האם זה ריבוע קסם </a:t>
            </a:r>
            <a:r>
              <a:rPr lang="he-IL" sz="2000" dirty="0" err="1"/>
              <a:t>מתמטתי</a:t>
            </a:r>
            <a:r>
              <a:rPr lang="he-IL" sz="2000" dirty="0"/>
              <a:t> או שגם </a:t>
            </a:r>
            <a:r>
              <a:rPr lang="he-IL" sz="2000" dirty="0" err="1"/>
              <a:t>דירר</a:t>
            </a:r>
            <a:r>
              <a:rPr lang="he-IL" sz="2000" dirty="0"/>
              <a:t> "שיחק" עם המספרים </a:t>
            </a:r>
          </a:p>
        </p:txBody>
      </p:sp>
    </p:spTree>
    <p:extLst>
      <p:ext uri="{BB962C8B-B14F-4D97-AF65-F5344CB8AC3E}">
        <p14:creationId xmlns:p14="http://schemas.microsoft.com/office/powerpoint/2010/main" val="319459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8036B36-A575-4C46-9846-264594FAE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A0F4DFF-C5E1-4128-B76F-C0924F5BD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785981" y="905778"/>
            <a:ext cx="7779123" cy="352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/>
              <a:t>מטריצה ריבועית בגודל </a:t>
            </a:r>
            <a:r>
              <a:rPr lang="en-US" sz="3200" dirty="0"/>
              <a:t>nXn</a:t>
            </a:r>
            <a:r>
              <a:rPr lang="he-IL" sz="3200" dirty="0"/>
              <a:t> שבה סכום כל השורות, כל עמודות ושני האלכסונים שווה</a:t>
            </a:r>
          </a:p>
          <a:p>
            <a:pPr marL="0" indent="0">
              <a:buNone/>
            </a:pPr>
            <a:endParaRPr lang="he-IL" sz="28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4C5C2A8-5549-484C-AA4B-2E2CF2696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30" y="2228703"/>
            <a:ext cx="2934262" cy="276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242036A-7845-4747-A7E1-649EDEE34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16" y="2570620"/>
            <a:ext cx="3314449" cy="326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4E72608-F4AF-4256-9AB9-E97027C54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214" y="1982113"/>
            <a:ext cx="2429017" cy="247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624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E6222A7-9561-4221-BF29-0133D689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0" t="32901"/>
          <a:stretch/>
        </p:blipFill>
        <p:spPr>
          <a:xfrm>
            <a:off x="308068" y="1058683"/>
            <a:ext cx="5787932" cy="2904028"/>
          </a:xfrm>
          <a:prstGeom prst="rect">
            <a:avLst/>
          </a:prstGeom>
          <a:ln>
            <a:solidFill>
              <a:srgbClr val="12B4BC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5538230-8EBE-4627-B21E-CE85D8B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 מתמטי</a:t>
            </a:r>
          </a:p>
        </p:txBody>
      </p:sp>
      <p:graphicFrame>
        <p:nvGraphicFramePr>
          <p:cNvPr id="10" name="טבלה 10">
            <a:extLst>
              <a:ext uri="{FF2B5EF4-FFF2-40B4-BE49-F238E27FC236}">
                <a16:creationId xmlns:a16="http://schemas.microsoft.com/office/drawing/2014/main" id="{27DFD067-D475-4541-B8DF-0E541E7C51DC}"/>
              </a:ext>
            </a:extLst>
          </p:cNvPr>
          <p:cNvGraphicFramePr>
            <a:graphicFrameLocks noGrp="1"/>
          </p:cNvGraphicFramePr>
          <p:nvPr/>
        </p:nvGraphicFramePr>
        <p:xfrm>
          <a:off x="6294138" y="1098432"/>
          <a:ext cx="5592240" cy="3252511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828434">
                  <a:extLst>
                    <a:ext uri="{9D8B030D-6E8A-4147-A177-3AD203B41FA5}">
                      <a16:colId xmlns:a16="http://schemas.microsoft.com/office/drawing/2014/main" val="248071253"/>
                    </a:ext>
                  </a:extLst>
                </a:gridCol>
                <a:gridCol w="828434">
                  <a:extLst>
                    <a:ext uri="{9D8B030D-6E8A-4147-A177-3AD203B41FA5}">
                      <a16:colId xmlns:a16="http://schemas.microsoft.com/office/drawing/2014/main" val="925469943"/>
                    </a:ext>
                  </a:extLst>
                </a:gridCol>
                <a:gridCol w="1081197">
                  <a:extLst>
                    <a:ext uri="{9D8B030D-6E8A-4147-A177-3AD203B41FA5}">
                      <a16:colId xmlns:a16="http://schemas.microsoft.com/office/drawing/2014/main" val="3625899806"/>
                    </a:ext>
                  </a:extLst>
                </a:gridCol>
                <a:gridCol w="1172140">
                  <a:extLst>
                    <a:ext uri="{9D8B030D-6E8A-4147-A177-3AD203B41FA5}">
                      <a16:colId xmlns:a16="http://schemas.microsoft.com/office/drawing/2014/main" val="3166546994"/>
                    </a:ext>
                  </a:extLst>
                </a:gridCol>
                <a:gridCol w="668080">
                  <a:extLst>
                    <a:ext uri="{9D8B030D-6E8A-4147-A177-3AD203B41FA5}">
                      <a16:colId xmlns:a16="http://schemas.microsoft.com/office/drawing/2014/main" val="854631552"/>
                    </a:ext>
                  </a:extLst>
                </a:gridCol>
                <a:gridCol w="1013955">
                  <a:extLst>
                    <a:ext uri="{9D8B030D-6E8A-4147-A177-3AD203B41FA5}">
                      <a16:colId xmlns:a16="http://schemas.microsoft.com/office/drawing/2014/main" val="1100647973"/>
                    </a:ext>
                  </a:extLst>
                </a:gridCol>
              </a:tblGrid>
              <a:tr h="313775"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/>
                        <a:t>sum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/>
                        <a:t>return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num &gt; 16</a:t>
                      </a:r>
                      <a:endParaRPr lang="he-IL" sz="1600" baseline="300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values[]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num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7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16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mat[0][0]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64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16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true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98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3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mat[0][1]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3773"/>
                  </a:ext>
                </a:extLst>
              </a:tr>
              <a:tr h="342856"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19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true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41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2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mat[0][2]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96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21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true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31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false</a:t>
                      </a:r>
                      <a:endParaRPr lang="he-IL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false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13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mat[0][3]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4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34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true</a:t>
                      </a:r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730419"/>
                  </a:ext>
                </a:extLst>
              </a:tr>
            </a:tbl>
          </a:graphicData>
        </a:graphic>
      </p:graphicFrame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54CDCDF4-9E29-4983-9436-8D89E48715EB}"/>
              </a:ext>
            </a:extLst>
          </p:cNvPr>
          <p:cNvGraphicFramePr>
            <a:graphicFrameLocks noGrp="1"/>
          </p:cNvGraphicFramePr>
          <p:nvPr/>
        </p:nvGraphicFramePr>
        <p:xfrm>
          <a:off x="426068" y="4145946"/>
          <a:ext cx="5120640" cy="7416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62887683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10927763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63383772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21416164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151289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26545307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71584272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6716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[16]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…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[13]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…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[3]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[2]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[1]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/>
                        <a:t>[0]</a:t>
                      </a:r>
                      <a:endParaRPr lang="he-IL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26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true</a:t>
                      </a:r>
                      <a:endParaRPr lang="he-I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…</a:t>
                      </a:r>
                      <a:endParaRPr lang="he-I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true</a:t>
                      </a:r>
                      <a:endParaRPr lang="he-I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…</a:t>
                      </a:r>
                      <a:endParaRPr lang="he-I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true</a:t>
                      </a:r>
                      <a:endParaRPr lang="he-I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true</a:t>
                      </a:r>
                      <a:endParaRPr lang="he-I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false</a:t>
                      </a:r>
                      <a:endParaRPr lang="he-I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false</a:t>
                      </a:r>
                      <a:endParaRPr lang="he-I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982795"/>
                  </a:ext>
                </a:extLst>
              </a:tr>
            </a:tbl>
          </a:graphicData>
        </a:graphic>
      </p:graphicFrame>
      <p:pic>
        <p:nvPicPr>
          <p:cNvPr id="3" name="Picture 2" descr="The Mystery Of Durer's Magic Square - DailyArtMagazine.com - Art ...">
            <a:extLst>
              <a:ext uri="{FF2B5EF4-FFF2-40B4-BE49-F238E27FC236}">
                <a16:creationId xmlns:a16="http://schemas.microsoft.com/office/drawing/2014/main" id="{474AD628-72A0-4650-8E6E-DAFC472DB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72" y="4573927"/>
            <a:ext cx="1673851" cy="1768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21CA7129-4E68-4BAA-B703-6DAB7440024B}"/>
              </a:ext>
            </a:extLst>
          </p:cNvPr>
          <p:cNvSpPr txBox="1"/>
          <p:nvPr/>
        </p:nvSpPr>
        <p:spPr>
          <a:xfrm>
            <a:off x="8157591" y="402165"/>
            <a:ext cx="2668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3200" b="1" dirty="0">
                <a:solidFill>
                  <a:srgbClr val="12B4BC"/>
                </a:solidFill>
              </a:rPr>
              <a:t>טבלת מעקב</a:t>
            </a:r>
          </a:p>
        </p:txBody>
      </p:sp>
    </p:spTree>
    <p:extLst>
      <p:ext uri="{BB962C8B-B14F-4D97-AF65-F5344CB8AC3E}">
        <p14:creationId xmlns:p14="http://schemas.microsoft.com/office/powerpoint/2010/main" val="4164893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1AA23C9-9FDC-43AA-A7B9-6A0740B4C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3"/>
          <a:stretch/>
        </p:blipFill>
        <p:spPr>
          <a:xfrm>
            <a:off x="331211" y="995019"/>
            <a:ext cx="6932454" cy="2844894"/>
          </a:xfrm>
          <a:prstGeom prst="rect">
            <a:avLst/>
          </a:prstGeom>
          <a:ln>
            <a:solidFill>
              <a:srgbClr val="11A4AB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4039497-5B7F-4B38-B30A-F0D557FF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848" y="183289"/>
            <a:ext cx="9802368" cy="720000"/>
          </a:xfrm>
        </p:spPr>
        <p:txBody>
          <a:bodyPr/>
          <a:lstStyle/>
          <a:p>
            <a:r>
              <a:rPr lang="he-IL" dirty="0"/>
              <a:t>ריבוע קסם מתמטי - </a:t>
            </a:r>
            <a:r>
              <a:rPr lang="he-IL" dirty="0" err="1"/>
              <a:t>דירר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0D436F7-92C4-4566-AE80-DB2F8DDFB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47340" y="899801"/>
            <a:ext cx="3732876" cy="468308"/>
          </a:xfrm>
        </p:spPr>
        <p:txBody>
          <a:bodyPr/>
          <a:lstStyle/>
          <a:p>
            <a:r>
              <a:rPr lang="he-IL" dirty="0"/>
              <a:t>הפעולה הראשית</a:t>
            </a:r>
          </a:p>
        </p:txBody>
      </p: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E0646CB0-6822-47C0-A815-560FC7A4DF87}"/>
              </a:ext>
            </a:extLst>
          </p:cNvPr>
          <p:cNvGrpSpPr/>
          <p:nvPr/>
        </p:nvGrpSpPr>
        <p:grpSpPr>
          <a:xfrm>
            <a:off x="8414690" y="1368109"/>
            <a:ext cx="3129609" cy="3074987"/>
            <a:chOff x="1991636" y="1616403"/>
            <a:chExt cx="3289024" cy="3425325"/>
          </a:xfrm>
        </p:grpSpPr>
        <p:pic>
          <p:nvPicPr>
            <p:cNvPr id="13" name="Picture 2" descr="The Mystery Of Durer's Magic Square - DailyArtMagazine.com - Art ...">
              <a:extLst>
                <a:ext uri="{FF2B5EF4-FFF2-40B4-BE49-F238E27FC236}">
                  <a16:creationId xmlns:a16="http://schemas.microsoft.com/office/drawing/2014/main" id="{5329356C-303C-4333-8849-6484F545D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636" y="1616403"/>
              <a:ext cx="3289024" cy="342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E56A3E1B-CF44-4149-87A6-73DCB4CD226E}"/>
                </a:ext>
              </a:extLst>
            </p:cNvPr>
            <p:cNvSpPr/>
            <p:nvPr/>
          </p:nvSpPr>
          <p:spPr>
            <a:xfrm>
              <a:off x="2269713" y="2598003"/>
              <a:ext cx="520251" cy="878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Garamond Pro" panose="02020502060506020403" pitchFamily="18" charset="0"/>
                </a:rPr>
                <a:t>5</a:t>
              </a:r>
              <a:endParaRPr lang="he-IL" sz="4400" b="0" cap="none" spc="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מלבן 14">
              <a:extLst>
                <a:ext uri="{FF2B5EF4-FFF2-40B4-BE49-F238E27FC236}">
                  <a16:creationId xmlns:a16="http://schemas.microsoft.com/office/drawing/2014/main" id="{F534E64A-3152-4589-924C-96F7BA1E4D65}"/>
                </a:ext>
              </a:extLst>
            </p:cNvPr>
            <p:cNvSpPr/>
            <p:nvPr/>
          </p:nvSpPr>
          <p:spPr>
            <a:xfrm>
              <a:off x="2269713" y="3329065"/>
              <a:ext cx="520251" cy="878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Garamond Pro" panose="02020502060506020403" pitchFamily="18" charset="0"/>
                </a:rPr>
                <a:t>9</a:t>
              </a:r>
              <a:endParaRPr lang="he-IL" sz="4400" b="0" cap="none" spc="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512E1D20-3A14-412F-998A-2B0AC17FB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881" y="3978850"/>
            <a:ext cx="2220278" cy="2091359"/>
          </a:xfrm>
          <a:prstGeom prst="rect">
            <a:avLst/>
          </a:prstGeom>
        </p:spPr>
      </p:pic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243BF400-B36E-4F15-A7C4-25855B8051F9}"/>
              </a:ext>
            </a:extLst>
          </p:cNvPr>
          <p:cNvGrpSpPr/>
          <p:nvPr/>
        </p:nvGrpSpPr>
        <p:grpSpPr>
          <a:xfrm>
            <a:off x="54360" y="3978850"/>
            <a:ext cx="2471739" cy="2211556"/>
            <a:chOff x="54360" y="3978850"/>
            <a:chExt cx="2471739" cy="2211556"/>
          </a:xfrm>
        </p:grpSpPr>
        <p:pic>
          <p:nvPicPr>
            <p:cNvPr id="18" name="תמונה 17" descr="תמונה שמכילה אובייקט, שעון&#10;&#10;התיאור נוצר באופן אוטומטי">
              <a:extLst>
                <a:ext uri="{FF2B5EF4-FFF2-40B4-BE49-F238E27FC236}">
                  <a16:creationId xmlns:a16="http://schemas.microsoft.com/office/drawing/2014/main" id="{6C983474-90EC-4A3D-BA1C-51D4CC0D1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3F2EE"/>
                </a:clrFrom>
                <a:clrTo>
                  <a:srgbClr val="F3F2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8" t="21296" r="8702"/>
            <a:stretch/>
          </p:blipFill>
          <p:spPr>
            <a:xfrm flipH="1">
              <a:off x="54360" y="3978850"/>
              <a:ext cx="2471739" cy="2211556"/>
            </a:xfrm>
            <a:prstGeom prst="rect">
              <a:avLst/>
            </a:prstGeom>
          </p:spPr>
        </p:pic>
        <p:sp>
          <p:nvSpPr>
            <p:cNvPr id="20" name="מלבן 19">
              <a:extLst>
                <a:ext uri="{FF2B5EF4-FFF2-40B4-BE49-F238E27FC236}">
                  <a16:creationId xmlns:a16="http://schemas.microsoft.com/office/drawing/2014/main" id="{EA7717B3-B0FE-4245-B1AD-94F65D20DA89}"/>
                </a:ext>
              </a:extLst>
            </p:cNvPr>
            <p:cNvSpPr/>
            <p:nvPr/>
          </p:nvSpPr>
          <p:spPr>
            <a:xfrm>
              <a:off x="816977" y="5340578"/>
              <a:ext cx="170912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sz="2800" dirty="0">
                  <a:solidFill>
                    <a:srgbClr val="192A7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סרקו אותי</a:t>
              </a:r>
            </a:p>
          </p:txBody>
        </p:sp>
        <p:pic>
          <p:nvPicPr>
            <p:cNvPr id="24" name="תמונה 23">
              <a:extLst>
                <a:ext uri="{FF2B5EF4-FFF2-40B4-BE49-F238E27FC236}">
                  <a16:creationId xmlns:a16="http://schemas.microsoft.com/office/drawing/2014/main" id="{70432D72-AD4C-4341-978E-B4339A2EA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517" y="4268938"/>
              <a:ext cx="793473" cy="796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9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7A832EB3-FE8E-45A4-8A0C-9E517E9B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989" y="474804"/>
            <a:ext cx="3204411" cy="720000"/>
          </a:xfrm>
        </p:spPr>
        <p:txBody>
          <a:bodyPr/>
          <a:lstStyle/>
          <a:p>
            <a:r>
              <a:rPr lang="he-IL" dirty="0"/>
              <a:t>סיכום</a:t>
            </a:r>
          </a:p>
        </p:txBody>
      </p:sp>
      <p:sp>
        <p:nvSpPr>
          <p:cNvPr id="5" name="מציין מיקום תוכן 3">
            <a:extLst>
              <a:ext uri="{FF2B5EF4-FFF2-40B4-BE49-F238E27FC236}">
                <a16:creationId xmlns:a16="http://schemas.microsoft.com/office/drawing/2014/main" id="{73D38AF4-AE01-4334-B0CE-EDC137589B6A}"/>
              </a:ext>
            </a:extLst>
          </p:cNvPr>
          <p:cNvSpPr txBox="1">
            <a:spLocks/>
          </p:cNvSpPr>
          <p:nvPr/>
        </p:nvSpPr>
        <p:spPr>
          <a:xfrm>
            <a:off x="521749" y="262890"/>
            <a:ext cx="7818709" cy="6151232"/>
          </a:xfrm>
          <a:prstGeom prst="rect">
            <a:avLst/>
          </a:prstGeom>
        </p:spPr>
        <p:txBody>
          <a:bodyPr>
            <a:normAutofit/>
          </a:bodyPr>
          <a:lstStyle>
            <a:lvl1pPr marL="342934" indent="-342934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800" b="1" dirty="0"/>
              <a:t>מערך דו-ממדי/מטריצה ריבועית </a:t>
            </a:r>
            <a:r>
              <a:rPr lang="he-IL" sz="2800" dirty="0"/>
              <a:t>היא מטריצה בה מספר העמודות, השורות, והאלכסונים זהה</a:t>
            </a:r>
            <a:br>
              <a:rPr lang="en-US" sz="2800" dirty="0"/>
            </a:br>
            <a:endParaRPr lang="he-IL" sz="2800" dirty="0"/>
          </a:p>
          <a:p>
            <a:r>
              <a:rPr lang="he-IL" sz="2800" b="1" dirty="0"/>
              <a:t>אלכסונים</a:t>
            </a:r>
            <a:r>
              <a:rPr lang="en-US" sz="2800" dirty="0"/>
              <a:t>: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he-IL" sz="2800" b="1" dirty="0"/>
              <a:t>ריבוע קסם</a:t>
            </a:r>
          </a:p>
          <a:p>
            <a:pPr lvl="1"/>
            <a:r>
              <a:rPr lang="he-IL" sz="2400" dirty="0"/>
              <a:t>מטריצה ריבועית בה סכום כל אברי השורות העמודות והאלכסונים שווה</a:t>
            </a:r>
          </a:p>
          <a:p>
            <a:pPr lvl="1"/>
            <a:r>
              <a:rPr lang="he-IL" sz="2400" dirty="0"/>
              <a:t>בריבוע קסם מתמטי</a:t>
            </a:r>
          </a:p>
          <a:p>
            <a:pPr lvl="2"/>
            <a:r>
              <a:rPr lang="he-IL" dirty="0"/>
              <a:t> סכום האברים שווה ל"קבוע הקסם" </a:t>
            </a:r>
          </a:p>
          <a:p>
            <a:pPr lvl="2"/>
            <a:r>
              <a:rPr lang="he-IL" dirty="0"/>
              <a:t>כל המספרים הם מ1 ועד </a:t>
            </a:r>
            <a:r>
              <a:rPr lang="en-US" dirty="0"/>
              <a:t>n-1 </a:t>
            </a:r>
            <a:r>
              <a:rPr lang="he-IL" dirty="0"/>
              <a:t> כל מספר חוזר בדיוק פעם אחת</a:t>
            </a:r>
          </a:p>
          <a:p>
            <a:endParaRPr lang="he-IL" sz="2800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EE3B5BC-8FE6-45FD-B628-3C72CAA75ABF}"/>
              </a:ext>
            </a:extLst>
          </p:cNvPr>
          <p:cNvSpPr txBox="1"/>
          <p:nvPr/>
        </p:nvSpPr>
        <p:spPr>
          <a:xfrm>
            <a:off x="598980" y="1425637"/>
            <a:ext cx="5470571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12B4BC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nn-NO" b="1" dirty="0">
                <a:solidFill>
                  <a:srgbClr val="7F0055"/>
                </a:solidFill>
                <a:latin typeface="Courier New" panose="02070309020205020404" pitchFamily="49" charset="0"/>
              </a:rPr>
              <a:t>for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</a:rPr>
              <a:t>(i=0; i&lt; n; i++)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System.</a:t>
            </a:r>
            <a:r>
              <a:rPr lang="en-US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out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.println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mat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[i][i]);</a:t>
            </a:r>
            <a:endParaRPr lang="en-US" b="1" dirty="0">
              <a:latin typeface="+mj-lt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6E3ECD2-3225-4038-BF9D-399008891C2A}"/>
              </a:ext>
            </a:extLst>
          </p:cNvPr>
          <p:cNvSpPr txBox="1"/>
          <p:nvPr/>
        </p:nvSpPr>
        <p:spPr>
          <a:xfrm>
            <a:off x="625429" y="2243543"/>
            <a:ext cx="5470571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12B4BC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nn-NO" b="1" dirty="0">
                <a:solidFill>
                  <a:srgbClr val="7F0055"/>
                </a:solidFill>
                <a:latin typeface="Courier New" panose="02070309020205020404" pitchFamily="49" charset="0"/>
              </a:rPr>
              <a:t>for</a:t>
            </a:r>
            <a:r>
              <a:rPr lang="nn-NO" b="1" dirty="0">
                <a:solidFill>
                  <a:srgbClr val="000000"/>
                </a:solidFill>
                <a:latin typeface="Courier New" panose="02070309020205020404" pitchFamily="49" charset="0"/>
              </a:rPr>
              <a:t>(i=0; i&lt; n; i++)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System.</a:t>
            </a:r>
            <a:r>
              <a:rPr lang="en-US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out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.println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mat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[i][n-1-i]);</a:t>
            </a:r>
            <a:endParaRPr lang="en-US" sz="2000" b="1" dirty="0">
              <a:latin typeface="+mj-lt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37B56C7-9417-44CF-A2EE-11CC549FD859}"/>
              </a:ext>
            </a:extLst>
          </p:cNvPr>
          <p:cNvSpPr/>
          <p:nvPr/>
        </p:nvSpPr>
        <p:spPr>
          <a:xfrm>
            <a:off x="5217234" y="1411094"/>
            <a:ext cx="8787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400" b="0" cap="none" spc="0" dirty="0">
                <a:ln w="0"/>
                <a:solidFill>
                  <a:srgbClr val="11A4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ראשי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BB30A7D7-A3EE-4D87-90CD-D50989F71B62}"/>
              </a:ext>
            </a:extLst>
          </p:cNvPr>
          <p:cNvSpPr/>
          <p:nvPr/>
        </p:nvSpPr>
        <p:spPr>
          <a:xfrm>
            <a:off x="5270132" y="2211919"/>
            <a:ext cx="8258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400" b="0" cap="none" spc="0" dirty="0">
                <a:ln w="0"/>
                <a:solidFill>
                  <a:srgbClr val="11A4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משני</a:t>
            </a:r>
          </a:p>
        </p:txBody>
      </p:sp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D8166BBC-B531-4E92-885E-4C2614929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09567"/>
              </p:ext>
            </p:extLst>
          </p:nvPr>
        </p:nvGraphicFramePr>
        <p:xfrm>
          <a:off x="8534989" y="1425637"/>
          <a:ext cx="3291840" cy="274320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182213090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20534462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82105292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25197202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48259121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3374715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[n-1]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16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[0]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160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38642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5557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2003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[n-1]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A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9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5575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ECEB5F-1AF1-455B-9707-912205C838FF}"/>
              </a:ext>
            </a:extLst>
          </p:cNvPr>
          <p:cNvSpPr/>
          <p:nvPr/>
        </p:nvSpPr>
        <p:spPr>
          <a:xfrm>
            <a:off x="12279398" y="302487"/>
            <a:ext cx="2277745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0F4388B-AC63-4169-AA93-3B423EB6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837D4D9-DEB4-4AC8-9D10-0F6B9E0B3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007" y="814587"/>
            <a:ext cx="11161453" cy="457200"/>
          </a:xfrm>
        </p:spPr>
        <p:txBody>
          <a:bodyPr/>
          <a:lstStyle/>
          <a:p>
            <a:r>
              <a:rPr lang="he-IL" dirty="0"/>
              <a:t>קצת היסטוריה</a:t>
            </a:r>
          </a:p>
        </p:txBody>
      </p:sp>
      <p:pic>
        <p:nvPicPr>
          <p:cNvPr id="6" name="מציין מיקום תוכן 5" descr="תמונה שמכילה זוחל, צב&#10;&#10;התיאור נוצר באופן אוטומטי">
            <a:extLst>
              <a:ext uri="{FF2B5EF4-FFF2-40B4-BE49-F238E27FC236}">
                <a16:creationId xmlns:a16="http://schemas.microsoft.com/office/drawing/2014/main" id="{9D9D2436-813D-4561-B3AB-B20225A435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7" y="875448"/>
            <a:ext cx="4463807" cy="4463807"/>
          </a:xfr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4ED500B7-48BB-4143-A3C3-36B21F1EF729}"/>
              </a:ext>
            </a:extLst>
          </p:cNvPr>
          <p:cNvSpPr txBox="1"/>
          <p:nvPr/>
        </p:nvSpPr>
        <p:spPr>
          <a:xfrm>
            <a:off x="-480113" y="4997854"/>
            <a:ext cx="2913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Byerly Wiser Cline</a:t>
            </a:r>
            <a:endParaRPr lang="he-IL" dirty="0"/>
          </a:p>
        </p:txBody>
      </p:sp>
      <p:sp>
        <p:nvSpPr>
          <p:cNvPr id="12" name="מציין מיקום תוכן 3">
            <a:extLst>
              <a:ext uri="{FF2B5EF4-FFF2-40B4-BE49-F238E27FC236}">
                <a16:creationId xmlns:a16="http://schemas.microsoft.com/office/drawing/2014/main" id="{6C6AABB2-0310-4499-B453-551A18BD975C}"/>
              </a:ext>
            </a:extLst>
          </p:cNvPr>
          <p:cNvSpPr txBox="1">
            <a:spLocks/>
          </p:cNvSpPr>
          <p:nvPr/>
        </p:nvSpPr>
        <p:spPr>
          <a:xfrm>
            <a:off x="4192820" y="1450866"/>
            <a:ext cx="7501077" cy="352218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68288" indent="-268288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האזכור הקדום ביותר של ריבוע קסם הוא מסין, בערך מ-2800 לפני הספירה –לפני מעל 4800 שנה!</a:t>
            </a:r>
          </a:p>
          <a:p>
            <a:r>
              <a:rPr lang="he-IL" dirty="0"/>
              <a:t>האגדות מספרות כי ריבוע הקסם הזה נראה לראשונה על גבו של צב שמימי על הגדה של הנהר הצהוב, </a:t>
            </a:r>
            <a:r>
              <a:rPr lang="en-US" dirty="0"/>
              <a:t>lo.</a:t>
            </a:r>
            <a:endParaRPr lang="he-IL" dirty="0"/>
          </a:p>
        </p:txBody>
      </p:sp>
      <p:pic>
        <p:nvPicPr>
          <p:cNvPr id="54" name="תמונה 53" descr="תמונה שמכילה דשא, ירוק, ישיבה, כתום&#10;&#10;התיאור נוצר באופן אוטומטי">
            <a:extLst>
              <a:ext uri="{FF2B5EF4-FFF2-40B4-BE49-F238E27FC236}">
                <a16:creationId xmlns:a16="http://schemas.microsoft.com/office/drawing/2014/main" id="{4AB38B7B-0E80-45C7-911A-ACB1A628C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876">
            <a:off x="1193888" y="2025056"/>
            <a:ext cx="2169083" cy="2051170"/>
          </a:xfrm>
          <a:prstGeom prst="rect">
            <a:avLst/>
          </a:prstGeom>
        </p:spPr>
      </p:pic>
      <p:pic>
        <p:nvPicPr>
          <p:cNvPr id="56" name="תמונה 55" descr="תמונה שמכילה דשא, ירוק, ישיבה, כתום&#10;&#10;התיאור נוצר באופן אוטומטי">
            <a:extLst>
              <a:ext uri="{FF2B5EF4-FFF2-40B4-BE49-F238E27FC236}">
                <a16:creationId xmlns:a16="http://schemas.microsoft.com/office/drawing/2014/main" id="{76F60B67-C043-4F75-ABF4-E53A608E4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80" y="3947468"/>
            <a:ext cx="2169083" cy="2051170"/>
          </a:xfrm>
          <a:prstGeom prst="rect">
            <a:avLst/>
          </a:prstGeom>
        </p:spPr>
      </p:pic>
      <p:sp>
        <p:nvSpPr>
          <p:cNvPr id="59" name="בועת דיבור: מלבן עם פינות מעוגלות 58">
            <a:extLst>
              <a:ext uri="{FF2B5EF4-FFF2-40B4-BE49-F238E27FC236}">
                <a16:creationId xmlns:a16="http://schemas.microsoft.com/office/drawing/2014/main" id="{11D661DE-F59A-483D-B833-179446CC9C83}"/>
              </a:ext>
            </a:extLst>
          </p:cNvPr>
          <p:cNvSpPr/>
          <p:nvPr/>
        </p:nvSpPr>
        <p:spPr>
          <a:xfrm>
            <a:off x="7797800" y="3302000"/>
            <a:ext cx="2476500" cy="965200"/>
          </a:xfrm>
          <a:prstGeom prst="wedgeRoundRectCallout">
            <a:avLst>
              <a:gd name="adj1" fmla="val -65448"/>
              <a:gd name="adj2" fmla="val 10197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בכל שורה, עמודה ואלכסון סכום האיברים הוא 15</a:t>
            </a:r>
          </a:p>
        </p:txBody>
      </p:sp>
    </p:spTree>
    <p:extLst>
      <p:ext uri="{BB962C8B-B14F-4D97-AF65-F5344CB8AC3E}">
        <p14:creationId xmlns:p14="http://schemas.microsoft.com/office/powerpoint/2010/main" val="193508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8 0.00995 L 0.18398 0.00995 C 0.23997 0.00995 0.30898 0.07893 0.30898 0.13495 L 0.30898 0.2599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F217E30-5B28-4E09-BE4D-79E1D698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ריבוע קסם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BF5FA1F-D1E6-469E-91F0-817AE362C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3" y="1203663"/>
            <a:ext cx="11161453" cy="457200"/>
          </a:xfrm>
        </p:spPr>
        <p:txBody>
          <a:bodyPr/>
          <a:lstStyle/>
          <a:p>
            <a:r>
              <a:rPr lang="he-IL" dirty="0"/>
              <a:t>האם המטריצה הריבועית הנתונה היא ריבוע קסם?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21D7D78-0D87-475E-A06B-E5EEAF482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1989078"/>
            <a:ext cx="11161453" cy="3522187"/>
          </a:xfrm>
        </p:spPr>
        <p:txBody>
          <a:bodyPr>
            <a:normAutofit/>
          </a:bodyPr>
          <a:lstStyle/>
          <a:p>
            <a:r>
              <a:rPr lang="he-IL" sz="2800" dirty="0" err="1"/>
              <a:t>נסכום</a:t>
            </a:r>
            <a:r>
              <a:rPr lang="he-IL" sz="2800" dirty="0"/>
              <a:t> את אברי אחת השורות, עמודות או אלכסונים. </a:t>
            </a:r>
          </a:p>
          <a:p>
            <a:r>
              <a:rPr lang="he-IL" sz="2800" dirty="0"/>
              <a:t>נשווה לסכום זה את סכום איברי שאר השורות, עמודות ואלכסונים. </a:t>
            </a:r>
          </a:p>
          <a:p>
            <a:endParaRPr lang="he-IL" sz="2800" dirty="0"/>
          </a:p>
          <a:p>
            <a:pPr marL="0" indent="0">
              <a:buNone/>
            </a:pPr>
            <a:endParaRPr lang="he-IL" sz="2800" dirty="0"/>
          </a:p>
          <a:p>
            <a:endParaRPr lang="he-IL" sz="2800" dirty="0"/>
          </a:p>
          <a:p>
            <a:endParaRPr lang="he-IL" sz="2800" dirty="0"/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96E7C3FF-7111-4AC1-A45E-F9A5E47E857B}"/>
              </a:ext>
            </a:extLst>
          </p:cNvPr>
          <p:cNvGrpSpPr/>
          <p:nvPr/>
        </p:nvGrpSpPr>
        <p:grpSpPr>
          <a:xfrm>
            <a:off x="1371600" y="2887328"/>
            <a:ext cx="3124943" cy="3152775"/>
            <a:chOff x="2249905" y="3079833"/>
            <a:chExt cx="3124943" cy="3152775"/>
          </a:xfrm>
        </p:grpSpPr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7C960956-39AF-41E4-90F4-542407887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9905" y="3079833"/>
              <a:ext cx="3048000" cy="3152775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FD716A1B-8F07-4A36-B3AA-376411E17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611"/>
            <a:stretch/>
          </p:blipFill>
          <p:spPr>
            <a:xfrm>
              <a:off x="4146123" y="3079833"/>
              <a:ext cx="1228725" cy="3152775"/>
            </a:xfrm>
            <a:prstGeom prst="rect">
              <a:avLst/>
            </a:prstGeom>
          </p:spPr>
        </p:pic>
      </p:grpSp>
      <p:pic>
        <p:nvPicPr>
          <p:cNvPr id="15" name="גרפיקה 14" descr="סגור">
            <a:extLst>
              <a:ext uri="{FF2B5EF4-FFF2-40B4-BE49-F238E27FC236}">
                <a16:creationId xmlns:a16="http://schemas.microsoft.com/office/drawing/2014/main" id="{F411BEEC-20BE-4698-B37C-BA6F75167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253" y="3429000"/>
            <a:ext cx="1228726" cy="1228726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2ECDCFB-AD9D-4F6B-A4C9-C58705246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7459" y="2945266"/>
            <a:ext cx="3048000" cy="3083607"/>
          </a:xfrm>
          <a:prstGeom prst="rect">
            <a:avLst/>
          </a:prstGeom>
        </p:spPr>
      </p:pic>
      <p:pic>
        <p:nvPicPr>
          <p:cNvPr id="19" name="גרפיקה 18" descr="סימן ביקורת">
            <a:extLst>
              <a:ext uri="{FF2B5EF4-FFF2-40B4-BE49-F238E27FC236}">
                <a16:creationId xmlns:a16="http://schemas.microsoft.com/office/drawing/2014/main" id="{3FADF9F7-18CA-457A-A800-CD041906C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6271" y="3231986"/>
            <a:ext cx="1176108" cy="11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2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74058B-3AF2-4C66-BD9B-1A3727717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152134"/>
            <a:ext cx="8891524" cy="720000"/>
          </a:xfrm>
        </p:spPr>
        <p:txBody>
          <a:bodyPr/>
          <a:lstStyle/>
          <a:p>
            <a:r>
              <a:rPr lang="he-IL" dirty="0"/>
              <a:t>סכום השורות במטריצה ריבועית </a:t>
            </a:r>
            <a:r>
              <a:rPr lang="en-US" dirty="0" err="1"/>
              <a:t>nxn</a:t>
            </a:r>
            <a:endParaRPr lang="he-IL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3CBD540-E439-4303-AD57-F244CD2DB675}"/>
              </a:ext>
            </a:extLst>
          </p:cNvPr>
          <p:cNvSpPr txBox="1"/>
          <p:nvPr/>
        </p:nvSpPr>
        <p:spPr>
          <a:xfrm>
            <a:off x="768350" y="1120676"/>
            <a:ext cx="11042650" cy="2677656"/>
          </a:xfrm>
          <a:prstGeom prst="rect">
            <a:avLst/>
          </a:prstGeom>
          <a:noFill/>
          <a:ln w="19050">
            <a:solidFill>
              <a:srgbClr val="12B4B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nn-NO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for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nn-NO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nn-NO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0; </a:t>
            </a:r>
            <a:r>
              <a:rPr lang="nn-NO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&lt; </a:t>
            </a:r>
            <a:r>
              <a:rPr lang="nn-NO" sz="2400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mat.length</a:t>
            </a:r>
            <a:r>
              <a:rPr lang="nn-NO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 </a:t>
            </a:r>
            <a:r>
              <a:rPr lang="nn-NO" sz="2400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nn-NO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++) </a:t>
            </a:r>
          </a:p>
          <a:p>
            <a:pPr algn="l"/>
            <a:r>
              <a:rPr lang="he-IL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  <a:r>
              <a:rPr lang="he-IL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pPr algn="l"/>
            <a:r>
              <a:rPr lang="en-US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	    int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rowSum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0; </a:t>
            </a:r>
          </a:p>
          <a:p>
            <a:pPr algn="l"/>
            <a:r>
              <a:rPr lang="en-US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    for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0; </a:t>
            </a:r>
            <a:r>
              <a:rPr lang="en-US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&lt; </a:t>
            </a:r>
            <a:r>
              <a:rPr lang="nn-NO" sz="2400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mat[0].length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 </a:t>
            </a:r>
            <a:r>
              <a:rPr lang="en-US" sz="2400" b="1" i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++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</a:t>
            </a:r>
          </a:p>
          <a:p>
            <a:pPr algn="l"/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        </a:t>
            </a:r>
            <a:r>
              <a:rPr lang="en-US" sz="2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rowSum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+= </a:t>
            </a:r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mat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][</a:t>
            </a:r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]; 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System.</a:t>
            </a:r>
            <a:r>
              <a:rPr lang="en-US" sz="24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out</a:t>
            </a:r>
            <a:r>
              <a:rPr lang="en-US" sz="2400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.println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400" b="1" i="1" dirty="0">
                <a:solidFill>
                  <a:srgbClr val="2A00FF"/>
                </a:solidFill>
                <a:latin typeface="Courier New" panose="02070309020205020404" pitchFamily="49" charset="0"/>
              </a:rPr>
              <a:t>"Sum of row "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2400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2400" b="1" i="1" dirty="0">
                <a:solidFill>
                  <a:srgbClr val="2A00FF"/>
                </a:solidFill>
                <a:latin typeface="Courier New" panose="02070309020205020404" pitchFamily="49" charset="0"/>
              </a:rPr>
              <a:t>"="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2400" b="1" i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rowSum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);  </a:t>
            </a:r>
          </a:p>
          <a:p>
            <a:pPr algn="l"/>
            <a:r>
              <a:rPr lang="he-IL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    { </a:t>
            </a:r>
            <a:endParaRPr lang="he-IL" sz="2400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1CCB032-4236-45BB-AF3B-5388107E8810}"/>
              </a:ext>
            </a:extLst>
          </p:cNvPr>
          <p:cNvSpPr txBox="1"/>
          <p:nvPr/>
        </p:nvSpPr>
        <p:spPr>
          <a:xfrm>
            <a:off x="869950" y="4022752"/>
            <a:ext cx="731183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+mj-lt"/>
                <a:ea typeface="+mj-ea"/>
              </a:rPr>
              <a:t> </a:t>
            </a:r>
            <a:r>
              <a:rPr lang="he-IL" sz="5400" b="1" dirty="0">
                <a:solidFill>
                  <a:srgbClr val="33CC33"/>
                </a:solidFill>
                <a:latin typeface="+mj-lt"/>
                <a:ea typeface="+mj-ea"/>
              </a:rPr>
              <a:t>*</a:t>
            </a:r>
            <a:r>
              <a:rPr lang="he-IL" sz="2800" dirty="0">
                <a:latin typeface="+mj-lt"/>
                <a:ea typeface="+mj-ea"/>
              </a:rPr>
              <a:t>במטריצה ריבועית מספר השורות ומספר העמודות שווה, לכן מספר חזרות הלולאה שווה</a:t>
            </a:r>
            <a:endParaRPr lang="en-US" sz="2800" dirty="0">
              <a:latin typeface="+mj-lt"/>
              <a:ea typeface="+mj-ea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CF08817-1D0E-4EDA-8A7F-A11BFCD6D634}"/>
              </a:ext>
            </a:extLst>
          </p:cNvPr>
          <p:cNvSpPr txBox="1"/>
          <p:nvPr/>
        </p:nvSpPr>
        <p:spPr>
          <a:xfrm>
            <a:off x="768350" y="1108615"/>
            <a:ext cx="11042650" cy="2677656"/>
          </a:xfrm>
          <a:prstGeom prst="rect">
            <a:avLst/>
          </a:prstGeom>
          <a:solidFill>
            <a:schemeClr val="bg1"/>
          </a:solidFill>
          <a:ln w="19050">
            <a:solidFill>
              <a:srgbClr val="12B4B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nn-NO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for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nn-NO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nn-NO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0; </a:t>
            </a:r>
            <a:r>
              <a:rPr lang="nn-NO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&lt; </a:t>
            </a:r>
            <a:r>
              <a:rPr lang="nn-NO" sz="2400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mat.length</a:t>
            </a:r>
            <a:r>
              <a:rPr lang="nn-NO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 </a:t>
            </a:r>
            <a:r>
              <a:rPr lang="nn-NO" sz="2400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nn-NO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++) </a:t>
            </a:r>
          </a:p>
          <a:p>
            <a:pPr algn="l"/>
            <a:r>
              <a:rPr lang="he-IL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  <a:r>
              <a:rPr lang="he-IL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pPr algn="l"/>
            <a:r>
              <a:rPr lang="en-US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	    int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rowSum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0; </a:t>
            </a:r>
          </a:p>
          <a:p>
            <a:pPr algn="l"/>
            <a:r>
              <a:rPr lang="en-US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    for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0; </a:t>
            </a:r>
            <a:r>
              <a:rPr lang="en-US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&lt; </a:t>
            </a:r>
            <a:r>
              <a:rPr lang="nn-NO" sz="2400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mat.length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 </a:t>
            </a:r>
            <a:r>
              <a:rPr lang="en-US" sz="2400" b="1" i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++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</a:t>
            </a:r>
          </a:p>
          <a:p>
            <a:pPr algn="l"/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        </a:t>
            </a:r>
            <a:r>
              <a:rPr lang="en-US" sz="2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rowSum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+= </a:t>
            </a:r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mat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][</a:t>
            </a:r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]; 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System.</a:t>
            </a:r>
            <a:r>
              <a:rPr lang="en-US" sz="24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out</a:t>
            </a:r>
            <a:r>
              <a:rPr lang="en-US" sz="2400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.println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400" b="1" i="1" dirty="0">
                <a:solidFill>
                  <a:srgbClr val="2A00FF"/>
                </a:solidFill>
                <a:latin typeface="Courier New" panose="02070309020205020404" pitchFamily="49" charset="0"/>
              </a:rPr>
              <a:t>"Sum of row "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2400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2400" b="1" i="1" dirty="0">
                <a:solidFill>
                  <a:srgbClr val="2A00FF"/>
                </a:solidFill>
                <a:latin typeface="Courier New" panose="02070309020205020404" pitchFamily="49" charset="0"/>
              </a:rPr>
              <a:t>"="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2400" b="1" i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rowSum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);  </a:t>
            </a:r>
          </a:p>
          <a:p>
            <a:pPr algn="l"/>
            <a:r>
              <a:rPr lang="he-IL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    { </a:t>
            </a:r>
            <a:endParaRPr lang="he-IL" sz="2400" dirty="0"/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2C4863F7-350F-4E6D-8578-B0C620E2AF94}"/>
              </a:ext>
            </a:extLst>
          </p:cNvPr>
          <p:cNvSpPr/>
          <p:nvPr/>
        </p:nvSpPr>
        <p:spPr>
          <a:xfrm>
            <a:off x="5080000" y="2108200"/>
            <a:ext cx="2222500" cy="673100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3A4077DD-0D33-4182-A7E5-72B47D7C4192}"/>
              </a:ext>
            </a:extLst>
          </p:cNvPr>
          <p:cNvSpPr/>
          <p:nvPr/>
        </p:nvSpPr>
        <p:spPr>
          <a:xfrm>
            <a:off x="4279900" y="1038069"/>
            <a:ext cx="2222500" cy="673100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09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74058B-3AF2-4C66-BD9B-1A3727717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152134"/>
            <a:ext cx="8891524" cy="720000"/>
          </a:xfrm>
        </p:spPr>
        <p:txBody>
          <a:bodyPr/>
          <a:lstStyle/>
          <a:p>
            <a:r>
              <a:rPr lang="he-IL" dirty="0"/>
              <a:t>סכום העמודות במטריצה ריבועית </a:t>
            </a:r>
            <a:r>
              <a:rPr lang="en-US" dirty="0" err="1"/>
              <a:t>nxn</a:t>
            </a:r>
            <a:endParaRPr lang="he-IL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3CBD540-E439-4303-AD57-F244CD2DB675}"/>
              </a:ext>
            </a:extLst>
          </p:cNvPr>
          <p:cNvSpPr txBox="1"/>
          <p:nvPr/>
        </p:nvSpPr>
        <p:spPr>
          <a:xfrm>
            <a:off x="777875" y="1120676"/>
            <a:ext cx="11042650" cy="2677656"/>
          </a:xfrm>
          <a:prstGeom prst="rect">
            <a:avLst/>
          </a:prstGeom>
          <a:noFill/>
          <a:ln w="19050">
            <a:solidFill>
              <a:srgbClr val="12B4B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nn-NO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for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nn-NO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nn-NO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0; </a:t>
            </a:r>
            <a:r>
              <a:rPr lang="nn-NO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nn-NO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&lt; </a:t>
            </a:r>
            <a:r>
              <a:rPr lang="nn-NO" sz="2400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n</a:t>
            </a:r>
            <a:r>
              <a:rPr lang="nn-NO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 </a:t>
            </a:r>
            <a:r>
              <a:rPr lang="nn-NO" sz="2400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nn-NO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++) </a:t>
            </a:r>
          </a:p>
          <a:p>
            <a:pPr algn="l"/>
            <a:r>
              <a:rPr lang="he-IL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  <a:r>
              <a:rPr lang="he-IL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pPr algn="l"/>
            <a:r>
              <a:rPr lang="en-US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	    int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colSum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0; </a:t>
            </a:r>
          </a:p>
          <a:p>
            <a:pPr algn="l"/>
            <a:r>
              <a:rPr lang="en-US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    for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4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0; </a:t>
            </a:r>
            <a:r>
              <a:rPr lang="en-US" sz="2400" b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&lt; </a:t>
            </a:r>
            <a:r>
              <a:rPr lang="en-US" sz="2400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n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 </a:t>
            </a:r>
            <a:r>
              <a:rPr lang="en-US" sz="2400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++) </a:t>
            </a:r>
          </a:p>
          <a:p>
            <a:pPr algn="l"/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        </a:t>
            </a:r>
            <a:r>
              <a:rPr lang="en-US" sz="2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colSum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+= </a:t>
            </a:r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mat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][</a:t>
            </a:r>
            <a:r>
              <a:rPr lang="en-US" sz="2400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]; 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System.</a:t>
            </a:r>
            <a:r>
              <a:rPr lang="en-US" sz="24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out</a:t>
            </a:r>
            <a:r>
              <a:rPr lang="en-US" sz="2400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.println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400" b="1" i="1" dirty="0">
                <a:solidFill>
                  <a:srgbClr val="2A00FF"/>
                </a:solidFill>
                <a:latin typeface="Courier New" panose="02070309020205020404" pitchFamily="49" charset="0"/>
              </a:rPr>
              <a:t>"Sum of col "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2400" b="1" i="1" dirty="0">
                <a:solidFill>
                  <a:srgbClr val="6A3E3E"/>
                </a:solidFill>
                <a:latin typeface="Courier New" panose="02070309020205020404" pitchFamily="49" charset="0"/>
              </a:rPr>
              <a:t>j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2400" b="1" i="1" dirty="0">
                <a:solidFill>
                  <a:srgbClr val="2A00FF"/>
                </a:solidFill>
                <a:latin typeface="Courier New" panose="02070309020205020404" pitchFamily="49" charset="0"/>
              </a:rPr>
              <a:t>"="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2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colSum</a:t>
            </a:r>
            <a:r>
              <a:rPr lang="en-US" sz="2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);  </a:t>
            </a:r>
          </a:p>
          <a:p>
            <a:pPr algn="l"/>
            <a:r>
              <a:rPr lang="he-IL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     { </a:t>
            </a:r>
            <a:endParaRPr lang="he-IL" sz="2400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2DC17B4-83D4-4C8E-92DC-E96F899AD8F3}"/>
              </a:ext>
            </a:extLst>
          </p:cNvPr>
          <p:cNvSpPr txBox="1"/>
          <p:nvPr/>
        </p:nvSpPr>
        <p:spPr>
          <a:xfrm>
            <a:off x="1041400" y="4115193"/>
            <a:ext cx="70387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1" dirty="0">
                <a:solidFill>
                  <a:srgbClr val="33CC33"/>
                </a:solidFill>
                <a:latin typeface="+mj-lt"/>
                <a:ea typeface="+mj-ea"/>
              </a:rPr>
              <a:t>*</a:t>
            </a:r>
            <a:r>
              <a:rPr lang="he-IL" sz="2800" b="1" dirty="0">
                <a:solidFill>
                  <a:srgbClr val="33CC33"/>
                </a:solidFill>
                <a:latin typeface="+mj-lt"/>
                <a:ea typeface="+mj-ea"/>
              </a:rPr>
              <a:t> </a:t>
            </a:r>
            <a:r>
              <a:rPr lang="he-IL" sz="2800" dirty="0">
                <a:latin typeface="+mj-lt"/>
                <a:ea typeface="+mj-ea"/>
              </a:rPr>
              <a:t>אם אנו יודעים את גודל המטריצה </a:t>
            </a:r>
            <a:r>
              <a:rPr lang="he-IL" sz="2800" dirty="0" err="1">
                <a:latin typeface="+mj-lt"/>
                <a:ea typeface="+mj-ea"/>
              </a:rPr>
              <a:t>הרבועית</a:t>
            </a:r>
            <a:r>
              <a:rPr lang="he-IL" sz="2800" dirty="0">
                <a:latin typeface="+mj-lt"/>
                <a:ea typeface="+mj-ea"/>
              </a:rPr>
              <a:t> אפשר להשתמש ב-</a:t>
            </a:r>
            <a:r>
              <a:rPr lang="en-US" sz="2800" dirty="0">
                <a:latin typeface="+mj-lt"/>
                <a:ea typeface="+mj-ea"/>
              </a:rPr>
              <a:t>n</a:t>
            </a:r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6B3B2F8F-AD01-4C93-8B88-788AEB634E8A}"/>
              </a:ext>
            </a:extLst>
          </p:cNvPr>
          <p:cNvSpPr/>
          <p:nvPr/>
        </p:nvSpPr>
        <p:spPr>
          <a:xfrm>
            <a:off x="4356100" y="1082576"/>
            <a:ext cx="513080" cy="45990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44FA0EB7-22B9-4D28-A454-6C80BFA43528}"/>
              </a:ext>
            </a:extLst>
          </p:cNvPr>
          <p:cNvSpPr/>
          <p:nvPr/>
        </p:nvSpPr>
        <p:spPr>
          <a:xfrm>
            <a:off x="5125212" y="2122954"/>
            <a:ext cx="498348" cy="540236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553526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marL="342900" indent="-342900" algn="l">
          <a:buFont typeface="Arial" panose="020B0604020202020204" pitchFamily="34" charset="0"/>
          <a:buChar char="•"/>
          <a:defRPr sz="2400" dirty="0" smtClean="0">
            <a:latin typeface="+mj-lt"/>
            <a:ea typeface="+mj-e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21988</TotalTime>
  <Words>2914</Words>
  <Application>Microsoft Macintosh PowerPoint</Application>
  <PresentationFormat>Widescreen</PresentationFormat>
  <Paragraphs>684</Paragraphs>
  <Slides>53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Proxima Nova</vt:lpstr>
      <vt:lpstr>Adobe Garamond Pro</vt:lpstr>
      <vt:lpstr>Adobe Garamond Pro Bold</vt:lpstr>
      <vt:lpstr>Arial</vt:lpstr>
      <vt:lpstr>Calibri</vt:lpstr>
      <vt:lpstr>Courier New</vt:lpstr>
      <vt:lpstr>Varela Round</vt:lpstr>
      <vt:lpstr>ערכת נושא Office</vt:lpstr>
      <vt:lpstr>מערכת שידורים לאומית</vt:lpstr>
      <vt:lpstr>מערך דו-ממדי שיעור 2</vt:lpstr>
      <vt:lpstr>מה נלמד היום</vt:lpstr>
      <vt:lpstr>מערך דו ממדי ריבועי – מטריצה ריבועית</vt:lpstr>
      <vt:lpstr>ריבוע קסם</vt:lpstr>
      <vt:lpstr>ריבוע קסם</vt:lpstr>
      <vt:lpstr>ריבוע קסם</vt:lpstr>
      <vt:lpstr>סכום השורות במטריצה ריבועית nxn</vt:lpstr>
      <vt:lpstr>סכום העמודות במטריצה ריבועית nxn</vt:lpstr>
      <vt:lpstr>מערך דו ממדי ריבועי – מטריצה ריבועית</vt:lpstr>
      <vt:lpstr>מערך ריבועי/מטריצה ריבועית</vt:lpstr>
      <vt:lpstr>מערך ריבועי/מטריצה ריבועית</vt:lpstr>
      <vt:lpstr>מערך ריבועי/מטריצה ריבועית</vt:lpstr>
      <vt:lpstr>דוגמה 1: מטריצה ריבועית</vt:lpstr>
      <vt:lpstr>דוגמה 1: מטריצה ריבועית – אלכסונים</vt:lpstr>
      <vt:lpstr>דוגמה 1: מטריצה ריבועית – אלכסונים</vt:lpstr>
      <vt:lpstr>דוגמה 1: מטריצה ריבועית – אלכסונים</vt:lpstr>
      <vt:lpstr>דוגמא 2– האם האלכסונים זהים?</vt:lpstr>
      <vt:lpstr>דוגמא 3–האלכסון הראשי ומתחתיו</vt:lpstr>
      <vt:lpstr>דוגמא 4– מעל האלכסון המשני</vt:lpstr>
      <vt:lpstr>דוגמא 5 – החלפת איברים</vt:lpstr>
      <vt:lpstr>דוגמא 5 – החלפת איברים</vt:lpstr>
      <vt:lpstr>ריבוע קסם</vt:lpstr>
      <vt:lpstr>ריבוע קסם</vt:lpstr>
      <vt:lpstr>הפסקה</vt:lpstr>
      <vt:lpstr>ריבוע קסם</vt:lpstr>
      <vt:lpstr>ריבוע קסם</vt:lpstr>
      <vt:lpstr>ריבוע קסם</vt:lpstr>
      <vt:lpstr>ריבוע קסם</vt:lpstr>
      <vt:lpstr>ריבוע קסם</vt:lpstr>
      <vt:lpstr>ריבוע קסם</vt:lpstr>
      <vt:lpstr>ריבוע קסם</vt:lpstr>
      <vt:lpstr>ריבוע קסם - הגדרה מתמטית</vt:lpstr>
      <vt:lpstr>ריבוע קסם מתמטי</vt:lpstr>
      <vt:lpstr>ריבוע קסם מתמטי - גאודי</vt:lpstr>
      <vt:lpstr>ריבוע קסם מתמטי</vt:lpstr>
      <vt:lpstr>ריבוע קסם מתמטי</vt:lpstr>
      <vt:lpstr>ריבוע קסם מתמטי</vt:lpstr>
      <vt:lpstr>ריבוע קסם מתמטי</vt:lpstr>
      <vt:lpstr>ריבוע קסם מתמטי</vt:lpstr>
      <vt:lpstr>ריבוע קסם מתמטי</vt:lpstr>
      <vt:lpstr>ריבוע קסם מתמטי</vt:lpstr>
      <vt:lpstr>ריבוע קסם מתמטי</vt:lpstr>
      <vt:lpstr>ריבוע קסם מתמטי</vt:lpstr>
      <vt:lpstr>ריבוע קסם מתמטי</vt:lpstr>
      <vt:lpstr>ריבוע קסם מתמטי</vt:lpstr>
      <vt:lpstr>ריבוע קסם מתמטי</vt:lpstr>
      <vt:lpstr>נבחן עוד יצירת אומנות</vt:lpstr>
      <vt:lpstr>נבחן עוד יצירת אומנות</vt:lpstr>
      <vt:lpstr>ריבוע קסם מתמטי</vt:lpstr>
      <vt:lpstr>ריבוע קסם מתמטי - דירר</vt:lpstr>
      <vt:lpstr>סיכום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Yuval Yadai</cp:lastModifiedBy>
  <cp:revision>488</cp:revision>
  <dcterms:created xsi:type="dcterms:W3CDTF">2020-03-15T19:13:03Z</dcterms:created>
  <dcterms:modified xsi:type="dcterms:W3CDTF">2020-08-12T04:29:26Z</dcterms:modified>
</cp:coreProperties>
</file>