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7" r:id="rId2"/>
    <p:sldId id="262" r:id="rId3"/>
    <p:sldId id="607" r:id="rId4"/>
    <p:sldId id="263" r:id="rId5"/>
    <p:sldId id="586" r:id="rId6"/>
    <p:sldId id="609" r:id="rId7"/>
    <p:sldId id="610" r:id="rId8"/>
    <p:sldId id="615" r:id="rId9"/>
    <p:sldId id="614" r:id="rId10"/>
    <p:sldId id="611" r:id="rId11"/>
    <p:sldId id="616" r:id="rId12"/>
    <p:sldId id="612" r:id="rId13"/>
    <p:sldId id="613" r:id="rId14"/>
    <p:sldId id="603" r:id="rId15"/>
    <p:sldId id="602" r:id="rId16"/>
    <p:sldId id="314" r:id="rId17"/>
    <p:sldId id="319" r:id="rId18"/>
    <p:sldId id="291" r:id="rId19"/>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125" autoAdjust="0"/>
  </p:normalViewPr>
  <p:slideViewPr>
    <p:cSldViewPr snapToGrid="0" snapToObjects="1">
      <p:cViewPr varScale="1">
        <p:scale>
          <a:sx n="103" d="100"/>
          <a:sy n="103" d="100"/>
        </p:scale>
        <p:origin x="72" y="12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כ"ז/אב/תש"ף</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518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92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394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944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623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87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83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06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880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0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99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5991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כ"ז/אב/תש"ף</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kDhGPj5fA1A?start=18&amp;feature=oembed"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TRBaRquwoLE?start=679&amp;feature=oembed"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zskeoxSU5K8?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8" name="גרפיקה 7" descr="פרופיל נקבה">
            <a:extLst>
              <a:ext uri="{FF2B5EF4-FFF2-40B4-BE49-F238E27FC236}">
                <a16:creationId xmlns:a16="http://schemas.microsoft.com/office/drawing/2014/main" id="{9D85D2C0-F507-4C2B-B43F-F2C850F63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04311"/>
            <a:ext cx="1413769" cy="1413769"/>
          </a:xfrm>
          <a:prstGeom prst="rect">
            <a:avLst/>
          </a:prstGeom>
        </p:spPr>
      </p:pic>
      <p:sp>
        <p:nvSpPr>
          <p:cNvPr id="2" name="תיבת טקסט 1">
            <a:extLst>
              <a:ext uri="{FF2B5EF4-FFF2-40B4-BE49-F238E27FC236}">
                <a16:creationId xmlns:a16="http://schemas.microsoft.com/office/drawing/2014/main" id="{5C5577A8-D5C1-4159-86E6-C683B27432E6}"/>
              </a:ext>
            </a:extLst>
          </p:cNvPr>
          <p:cNvSpPr txBox="1"/>
          <p:nvPr/>
        </p:nvSpPr>
        <p:spPr>
          <a:xfrm>
            <a:off x="6525088" y="237474"/>
            <a:ext cx="5438259" cy="6001643"/>
          </a:xfrm>
          <a:prstGeom prst="rect">
            <a:avLst/>
          </a:prstGeom>
          <a:noFill/>
        </p:spPr>
        <p:txBody>
          <a:bodyPr wrap="square" rtlCol="1">
            <a:spAutoFit/>
          </a:bodyPr>
          <a:lstStyle/>
          <a:p>
            <a:r>
              <a:rPr lang="he-IL" sz="3200" dirty="0"/>
              <a:t>אלו החצבים.. </a:t>
            </a:r>
          </a:p>
          <a:p>
            <a:r>
              <a:rPr lang="he-IL" sz="3200" dirty="0"/>
              <a:t>עומדים זקופים לבנים בצידי הדרכים.</a:t>
            </a:r>
          </a:p>
          <a:p>
            <a:r>
              <a:rPr lang="he-IL" sz="3200" dirty="0"/>
              <a:t>שלום ילדים לאן אתם הולכים? </a:t>
            </a:r>
          </a:p>
          <a:p>
            <a:r>
              <a:rPr lang="he-IL" sz="3200" dirty="0"/>
              <a:t>אנחנו בדרכינו לחוני, אבל קצת הלכנו לאיבוד.. אתם יכולים להראות לנו את הדרך?</a:t>
            </a:r>
          </a:p>
          <a:p>
            <a:r>
              <a:rPr lang="he-IL" sz="3200" dirty="0"/>
              <a:t>כן.. הכיוון הוא מערב, היכן שהשמש שוקעת עכשיו.. </a:t>
            </a:r>
          </a:p>
          <a:p>
            <a:endParaRPr lang="he-IL" sz="3200" dirty="0"/>
          </a:p>
          <a:p>
            <a:r>
              <a:rPr lang="he-IL" sz="3200" dirty="0"/>
              <a:t>קדימה בואו נזדרז.. תרמיל על הגב.. </a:t>
            </a:r>
          </a:p>
        </p:txBody>
      </p:sp>
      <p:sp>
        <p:nvSpPr>
          <p:cNvPr id="4" name="תיבת טקסט 3">
            <a:extLst>
              <a:ext uri="{FF2B5EF4-FFF2-40B4-BE49-F238E27FC236}">
                <a16:creationId xmlns:a16="http://schemas.microsoft.com/office/drawing/2014/main" id="{A9A935A5-04CB-4931-A512-3D4AF448B45F}"/>
              </a:ext>
            </a:extLst>
          </p:cNvPr>
          <p:cNvSpPr txBox="1"/>
          <p:nvPr/>
        </p:nvSpPr>
        <p:spPr>
          <a:xfrm>
            <a:off x="683581" y="262838"/>
            <a:ext cx="6507332" cy="5632311"/>
          </a:xfrm>
          <a:prstGeom prst="rect">
            <a:avLst/>
          </a:prstGeom>
          <a:noFill/>
        </p:spPr>
        <p:txBody>
          <a:bodyPr wrap="square" rtlCol="1">
            <a:spAutoFit/>
          </a:bodyPr>
          <a:lstStyle/>
          <a:p>
            <a:r>
              <a:rPr lang="he-IL" sz="2400" dirty="0">
                <a:solidFill>
                  <a:srgbClr val="FF0000"/>
                </a:solidFill>
              </a:rPr>
              <a:t>והנה הגענו לביתו של חוני, בואו נקיש על הדלת</a:t>
            </a:r>
          </a:p>
          <a:p>
            <a:r>
              <a:rPr lang="he-IL" sz="2400" dirty="0">
                <a:solidFill>
                  <a:srgbClr val="FF0000"/>
                </a:solidFill>
              </a:rPr>
              <a:t>טוק </a:t>
            </a:r>
            <a:r>
              <a:rPr lang="he-IL" sz="2400" dirty="0" err="1">
                <a:solidFill>
                  <a:srgbClr val="FF0000"/>
                </a:solidFill>
              </a:rPr>
              <a:t>טוק</a:t>
            </a:r>
            <a:r>
              <a:rPr lang="he-IL" sz="2400" dirty="0">
                <a:solidFill>
                  <a:srgbClr val="FF0000"/>
                </a:solidFill>
              </a:rPr>
              <a:t>... </a:t>
            </a:r>
          </a:p>
          <a:p>
            <a:r>
              <a:rPr lang="he-IL" sz="2400" dirty="0">
                <a:solidFill>
                  <a:srgbClr val="FF0000"/>
                </a:solidFill>
              </a:rPr>
              <a:t>וחוני פותח לנו את הדלת, שלום ילדים, מדוע באתם אלי?</a:t>
            </a:r>
          </a:p>
          <a:p>
            <a:r>
              <a:rPr lang="he-IL" sz="2400" dirty="0">
                <a:solidFill>
                  <a:srgbClr val="FF0000"/>
                </a:solidFill>
              </a:rPr>
              <a:t>תוכל לעזור לנו לבקש ולהתפלל, שירד לנו גשם </a:t>
            </a:r>
          </a:p>
          <a:p>
            <a:r>
              <a:rPr lang="he-IL" sz="2400" dirty="0">
                <a:solidFill>
                  <a:srgbClr val="FF0000"/>
                </a:solidFill>
              </a:rPr>
              <a:t>שתחדל הבצורת, שיצמח הדגן והשיבולת</a:t>
            </a:r>
          </a:p>
          <a:p>
            <a:r>
              <a:rPr lang="he-IL" sz="2400" dirty="0">
                <a:solidFill>
                  <a:srgbClr val="FF0000"/>
                </a:solidFill>
              </a:rPr>
              <a:t>בוודאי בשמחה.. </a:t>
            </a:r>
          </a:p>
          <a:p>
            <a:r>
              <a:rPr lang="he-IL" sz="2400" dirty="0">
                <a:solidFill>
                  <a:srgbClr val="FF0000"/>
                </a:solidFill>
              </a:rPr>
              <a:t>אנא אלוקים, קרא נא לעננים</a:t>
            </a:r>
          </a:p>
          <a:p>
            <a:r>
              <a:rPr lang="he-IL" sz="2400" dirty="0">
                <a:solidFill>
                  <a:srgbClr val="FF0000"/>
                </a:solidFill>
              </a:rPr>
              <a:t>אמור לרוח לנשוב – שוב</a:t>
            </a:r>
          </a:p>
          <a:p>
            <a:r>
              <a:rPr lang="he-IL" sz="2400" dirty="0">
                <a:solidFill>
                  <a:srgbClr val="FF0000"/>
                </a:solidFill>
              </a:rPr>
              <a:t>אמור לרעם לרעום – </a:t>
            </a:r>
            <a:r>
              <a:rPr lang="he-IL" sz="2400" dirty="0" err="1">
                <a:solidFill>
                  <a:srgbClr val="FF0000"/>
                </a:solidFill>
              </a:rPr>
              <a:t>עום</a:t>
            </a:r>
            <a:endParaRPr lang="he-IL" sz="2400" dirty="0">
              <a:solidFill>
                <a:srgbClr val="FF0000"/>
              </a:solidFill>
            </a:endParaRPr>
          </a:p>
          <a:p>
            <a:r>
              <a:rPr lang="he-IL" sz="2400" dirty="0">
                <a:solidFill>
                  <a:srgbClr val="FF0000"/>
                </a:solidFill>
              </a:rPr>
              <a:t>אמור לגשם וירד והבצורת תיפסק</a:t>
            </a:r>
          </a:p>
          <a:p>
            <a:r>
              <a:rPr lang="he-IL" sz="2400" dirty="0">
                <a:solidFill>
                  <a:srgbClr val="FF0000"/>
                </a:solidFill>
              </a:rPr>
              <a:t>אבל הגשם לא ירד..</a:t>
            </a:r>
          </a:p>
          <a:p>
            <a:r>
              <a:rPr lang="he-IL" sz="2400" dirty="0">
                <a:solidFill>
                  <a:srgbClr val="FF0000"/>
                </a:solidFill>
              </a:rPr>
              <a:t>מה עשה חוני? על האדמה הצחיחה צייר עיגול עם מקל </a:t>
            </a:r>
          </a:p>
          <a:p>
            <a:r>
              <a:rPr lang="he-IL" sz="2400" dirty="0">
                <a:solidFill>
                  <a:srgbClr val="FF0000"/>
                </a:solidFill>
              </a:rPr>
              <a:t>עמד בתוכו והתפלל: ריבונו של עולם מן העיגול לא אצא</a:t>
            </a:r>
          </a:p>
          <a:p>
            <a:r>
              <a:rPr lang="he-IL" sz="2400" dirty="0">
                <a:solidFill>
                  <a:srgbClr val="FF0000"/>
                </a:solidFill>
              </a:rPr>
              <a:t>עד שהגשם אותנו ירצה..</a:t>
            </a:r>
          </a:p>
        </p:txBody>
      </p:sp>
    </p:spTree>
    <p:extLst>
      <p:ext uri="{BB962C8B-B14F-4D97-AF65-F5344CB8AC3E}">
        <p14:creationId xmlns:p14="http://schemas.microsoft.com/office/powerpoint/2010/main" val="43057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8" name="גרפיקה 7" descr="פרופיל נקבה">
            <a:extLst>
              <a:ext uri="{FF2B5EF4-FFF2-40B4-BE49-F238E27FC236}">
                <a16:creationId xmlns:a16="http://schemas.microsoft.com/office/drawing/2014/main" id="{9D85D2C0-F507-4C2B-B43F-F2C850F63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04311"/>
            <a:ext cx="1413769" cy="1413769"/>
          </a:xfrm>
          <a:prstGeom prst="rect">
            <a:avLst/>
          </a:prstGeom>
        </p:spPr>
      </p:pic>
      <p:sp>
        <p:nvSpPr>
          <p:cNvPr id="3" name="תיבת טקסט 2">
            <a:extLst>
              <a:ext uri="{FF2B5EF4-FFF2-40B4-BE49-F238E27FC236}">
                <a16:creationId xmlns:a16="http://schemas.microsoft.com/office/drawing/2014/main" id="{4F9B2F2D-BEF0-4955-9EBD-138C884D5C16}"/>
              </a:ext>
            </a:extLst>
          </p:cNvPr>
          <p:cNvSpPr txBox="1"/>
          <p:nvPr/>
        </p:nvSpPr>
        <p:spPr>
          <a:xfrm>
            <a:off x="1008301" y="104311"/>
            <a:ext cx="5743853" cy="5539978"/>
          </a:xfrm>
          <a:prstGeom prst="rect">
            <a:avLst/>
          </a:prstGeom>
          <a:noFill/>
        </p:spPr>
        <p:txBody>
          <a:bodyPr wrap="square" rtlCol="1">
            <a:spAutoFit/>
          </a:bodyPr>
          <a:lstStyle/>
          <a:p>
            <a:endParaRPr lang="he-IL" dirty="0"/>
          </a:p>
          <a:p>
            <a:r>
              <a:rPr lang="he-IL" sz="2400" b="1" dirty="0">
                <a:solidFill>
                  <a:srgbClr val="FF0000"/>
                </a:solidFill>
              </a:rPr>
              <a:t>אז החלה רוח חזקה לנשוב.. </a:t>
            </a:r>
          </a:p>
          <a:p>
            <a:r>
              <a:rPr lang="he-IL" sz="2400" b="1" dirty="0">
                <a:solidFill>
                  <a:srgbClr val="FF0000"/>
                </a:solidFill>
              </a:rPr>
              <a:t>הבריק הברק – בריק ברק בריק</a:t>
            </a:r>
          </a:p>
          <a:p>
            <a:r>
              <a:rPr lang="he-IL" sz="2400" b="1" dirty="0">
                <a:solidFill>
                  <a:srgbClr val="FF0000"/>
                </a:solidFill>
              </a:rPr>
              <a:t>הרעים הרעם – רם </a:t>
            </a:r>
            <a:r>
              <a:rPr lang="he-IL" sz="2400" b="1" dirty="0" err="1">
                <a:solidFill>
                  <a:srgbClr val="FF0000"/>
                </a:solidFill>
              </a:rPr>
              <a:t>רם</a:t>
            </a:r>
            <a:r>
              <a:rPr lang="he-IL" sz="2400" b="1" dirty="0">
                <a:solidFill>
                  <a:srgbClr val="FF0000"/>
                </a:solidFill>
              </a:rPr>
              <a:t> </a:t>
            </a:r>
            <a:r>
              <a:rPr lang="he-IL" sz="2400" b="1" dirty="0" err="1">
                <a:solidFill>
                  <a:srgbClr val="FF0000"/>
                </a:solidFill>
              </a:rPr>
              <a:t>רם</a:t>
            </a:r>
            <a:endParaRPr lang="he-IL" sz="2400" b="1" dirty="0">
              <a:solidFill>
                <a:srgbClr val="FF0000"/>
              </a:solidFill>
            </a:endParaRPr>
          </a:p>
          <a:p>
            <a:r>
              <a:rPr lang="he-IL" sz="2400" b="1" dirty="0">
                <a:solidFill>
                  <a:srgbClr val="FF0000"/>
                </a:solidFill>
              </a:rPr>
              <a:t>וסערה גדולה התרחשה</a:t>
            </a:r>
          </a:p>
          <a:p>
            <a:r>
              <a:rPr lang="he-IL" sz="2400" b="1" dirty="0">
                <a:solidFill>
                  <a:srgbClr val="FF0000"/>
                </a:solidFill>
              </a:rPr>
              <a:t>הרים חוני את ידיו אל השמים וקרא:</a:t>
            </a:r>
          </a:p>
          <a:p>
            <a:r>
              <a:rPr lang="he-IL" sz="2400" b="1" dirty="0">
                <a:solidFill>
                  <a:srgbClr val="FF0000"/>
                </a:solidFill>
              </a:rPr>
              <a:t>ריבונו של עולם לא אל הגשם הזה התפללנו</a:t>
            </a:r>
          </a:p>
          <a:p>
            <a:r>
              <a:rPr lang="he-IL" sz="2400" b="1" dirty="0">
                <a:solidFill>
                  <a:srgbClr val="FF0000"/>
                </a:solidFill>
              </a:rPr>
              <a:t>הסערה תשטוף את כולנו.. </a:t>
            </a:r>
          </a:p>
          <a:p>
            <a:r>
              <a:rPr lang="he-IL" sz="2400" b="1" dirty="0">
                <a:solidFill>
                  <a:srgbClr val="FF0000"/>
                </a:solidFill>
              </a:rPr>
              <a:t>ריבונו של עולם מן העיגול לא אצא עד שהגשם אותנו ירצה</a:t>
            </a:r>
          </a:p>
          <a:p>
            <a:endParaRPr lang="he-IL" sz="2400" b="1" dirty="0">
              <a:solidFill>
                <a:srgbClr val="FF0000"/>
              </a:solidFill>
            </a:endParaRPr>
          </a:p>
          <a:p>
            <a:r>
              <a:rPr lang="he-IL" sz="2400" b="1" dirty="0">
                <a:solidFill>
                  <a:srgbClr val="FF0000"/>
                </a:solidFill>
              </a:rPr>
              <a:t>אז קרה הנס, החלו לרדת טיפות של גשם, טיפות יפות, טיפות טובות, גשמי ברכה.. שמחו האנשים, שמחו האימהות, שמחו הילדים, שמחו ושרו - </a:t>
            </a:r>
          </a:p>
        </p:txBody>
      </p:sp>
      <p:sp>
        <p:nvSpPr>
          <p:cNvPr id="5" name="תיבת טקסט 4">
            <a:extLst>
              <a:ext uri="{FF2B5EF4-FFF2-40B4-BE49-F238E27FC236}">
                <a16:creationId xmlns:a16="http://schemas.microsoft.com/office/drawing/2014/main" id="{5EA1F68D-E531-4CDC-85E5-0525BA665885}"/>
              </a:ext>
            </a:extLst>
          </p:cNvPr>
          <p:cNvSpPr txBox="1"/>
          <p:nvPr/>
        </p:nvSpPr>
        <p:spPr>
          <a:xfrm>
            <a:off x="7288567" y="428178"/>
            <a:ext cx="4651900" cy="6001643"/>
          </a:xfrm>
          <a:prstGeom prst="rect">
            <a:avLst/>
          </a:prstGeom>
          <a:noFill/>
        </p:spPr>
        <p:txBody>
          <a:bodyPr wrap="square" rtlCol="1">
            <a:spAutoFit/>
          </a:bodyPr>
          <a:lstStyle/>
          <a:p>
            <a:r>
              <a:rPr lang="he-IL" sz="3200" dirty="0"/>
              <a:t>ואז החלו טיפות של גשם.. טיפה, טיפה, טיפין טיפין, טיפה פה וטיפה שם - אבל עדין מאוד מאוד חם..</a:t>
            </a:r>
          </a:p>
          <a:p>
            <a:endParaRPr lang="he-IL" sz="3200" dirty="0"/>
          </a:p>
          <a:p>
            <a:r>
              <a:rPr lang="he-IL" sz="3200" dirty="0"/>
              <a:t>הרים חוני את ידיו אל השמיים ואמר</a:t>
            </a:r>
          </a:p>
          <a:p>
            <a:r>
              <a:rPr lang="he-IL" sz="3200" dirty="0"/>
              <a:t>ריבונו של עולם לא אל הגשם הזה התפללנו</a:t>
            </a:r>
          </a:p>
          <a:p>
            <a:r>
              <a:rPr lang="he-IL" sz="3200" dirty="0"/>
              <a:t>אנו מבקשים גשם שישקה את השדות</a:t>
            </a:r>
          </a:p>
          <a:p>
            <a:r>
              <a:rPr lang="he-IL" sz="3200" dirty="0"/>
              <a:t>שייתן אוכל לאנשים ולבהמות</a:t>
            </a:r>
          </a:p>
        </p:txBody>
      </p:sp>
    </p:spTree>
    <p:extLst>
      <p:ext uri="{BB962C8B-B14F-4D97-AF65-F5344CB8AC3E}">
        <p14:creationId xmlns:p14="http://schemas.microsoft.com/office/powerpoint/2010/main" val="21704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מדיה מקוונת 2" title="חודש טבת: בואו עננים - חודשי השנה ב ילדות ישראלית">
            <a:hlinkClick r:id="" action="ppaction://media"/>
            <a:extLst>
              <a:ext uri="{FF2B5EF4-FFF2-40B4-BE49-F238E27FC236}">
                <a16:creationId xmlns:a16="http://schemas.microsoft.com/office/drawing/2014/main" id="{4B417C28-40B5-4F38-8755-7232634964C4}"/>
              </a:ext>
            </a:extLst>
          </p:cNvPr>
          <p:cNvPicPr>
            <a:picLocks noRot="1" noChangeAspect="1"/>
          </p:cNvPicPr>
          <p:nvPr>
            <a:videoFile r:link="rId1"/>
          </p:nvPr>
        </p:nvPicPr>
        <p:blipFill>
          <a:blip r:embed="rId4"/>
          <a:stretch>
            <a:fillRect/>
          </a:stretch>
        </p:blipFill>
        <p:spPr>
          <a:xfrm>
            <a:off x="1162050" y="330696"/>
            <a:ext cx="9656763" cy="5431929"/>
          </a:xfrm>
          <a:prstGeom prst="rect">
            <a:avLst/>
          </a:prstGeom>
        </p:spPr>
      </p:pic>
    </p:spTree>
    <p:extLst>
      <p:ext uri="{BB962C8B-B14F-4D97-AF65-F5344CB8AC3E}">
        <p14:creationId xmlns:p14="http://schemas.microsoft.com/office/powerpoint/2010/main" val="220424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8" name="גרפיקה 7" descr="פרופיל נקבה">
            <a:extLst>
              <a:ext uri="{FF2B5EF4-FFF2-40B4-BE49-F238E27FC236}">
                <a16:creationId xmlns:a16="http://schemas.microsoft.com/office/drawing/2014/main" id="{9D85D2C0-F507-4C2B-B43F-F2C850F63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04311"/>
            <a:ext cx="1413769" cy="1413769"/>
          </a:xfrm>
          <a:prstGeom prst="rect">
            <a:avLst/>
          </a:prstGeom>
        </p:spPr>
      </p:pic>
      <p:sp>
        <p:nvSpPr>
          <p:cNvPr id="3" name="תיבת טקסט 2">
            <a:extLst>
              <a:ext uri="{FF2B5EF4-FFF2-40B4-BE49-F238E27FC236}">
                <a16:creationId xmlns:a16="http://schemas.microsoft.com/office/drawing/2014/main" id="{4264EB4E-87F5-45BD-98A4-C408363622B2}"/>
              </a:ext>
            </a:extLst>
          </p:cNvPr>
          <p:cNvSpPr txBox="1"/>
          <p:nvPr/>
        </p:nvSpPr>
        <p:spPr>
          <a:xfrm>
            <a:off x="3994951" y="104311"/>
            <a:ext cx="5486401" cy="5632311"/>
          </a:xfrm>
          <a:prstGeom prst="rect">
            <a:avLst/>
          </a:prstGeom>
          <a:noFill/>
        </p:spPr>
        <p:txBody>
          <a:bodyPr wrap="square" rtlCol="1">
            <a:spAutoFit/>
          </a:bodyPr>
          <a:lstStyle/>
          <a:p>
            <a:r>
              <a:rPr lang="he-IL" sz="3600" dirty="0"/>
              <a:t>ואחרי ששמחנו בגשם, ולבשנו את המעילים, גרבנו את הגרביים נעלנו מגפיים, פתחנו מטריות וקפצנו בשלוליות</a:t>
            </a:r>
          </a:p>
          <a:p>
            <a:r>
              <a:rPr lang="he-IL" sz="3600" dirty="0"/>
              <a:t>חזרנו הביתה, עייפים אך שמחים על הגשם שירד לרוב </a:t>
            </a:r>
          </a:p>
          <a:p>
            <a:r>
              <a:rPr lang="he-IL" sz="3600" dirty="0"/>
              <a:t>והביא לעולם הרבה </a:t>
            </a:r>
            <a:r>
              <a:rPr lang="he-IL" sz="3600" dirty="0" err="1"/>
              <a:t>הרבה</a:t>
            </a:r>
            <a:r>
              <a:rPr lang="he-IL" sz="3600" dirty="0"/>
              <a:t> טוב..</a:t>
            </a:r>
          </a:p>
          <a:p>
            <a:endParaRPr lang="he-IL" sz="3600" dirty="0"/>
          </a:p>
          <a:p>
            <a:r>
              <a:rPr lang="he-IL" sz="3600" dirty="0"/>
              <a:t>אז בואו נראה מה עשינו היום..</a:t>
            </a:r>
          </a:p>
        </p:txBody>
      </p:sp>
    </p:spTree>
    <p:extLst>
      <p:ext uri="{BB962C8B-B14F-4D97-AF65-F5344CB8AC3E}">
        <p14:creationId xmlns:p14="http://schemas.microsoft.com/office/powerpoint/2010/main" val="269126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עשינו היום? </a:t>
            </a:r>
          </a:p>
        </p:txBody>
      </p:sp>
      <p:grpSp>
        <p:nvGrpSpPr>
          <p:cNvPr id="15" name="קבוצה 14">
            <a:extLst>
              <a:ext uri="{FF2B5EF4-FFF2-40B4-BE49-F238E27FC236}">
                <a16:creationId xmlns:a16="http://schemas.microsoft.com/office/drawing/2014/main" id="{B55981C0-08A4-41FE-9035-DCFD30DD36ED}"/>
              </a:ext>
            </a:extLst>
          </p:cNvPr>
          <p:cNvGrpSpPr/>
          <p:nvPr/>
        </p:nvGrpSpPr>
        <p:grpSpPr>
          <a:xfrm>
            <a:off x="2206329" y="3583807"/>
            <a:ext cx="7516896" cy="2055936"/>
            <a:chOff x="538357" y="1121861"/>
            <a:chExt cx="5168089" cy="2055936"/>
          </a:xfrm>
        </p:grpSpPr>
        <p:sp>
          <p:nvSpPr>
            <p:cNvPr id="22" name="מלבן: פינות מעוגלות 21">
              <a:extLst>
                <a:ext uri="{FF2B5EF4-FFF2-40B4-BE49-F238E27FC236}">
                  <a16:creationId xmlns:a16="http://schemas.microsoft.com/office/drawing/2014/main" id="{F58119F6-9BEA-4DB6-9662-09855DAEB904}"/>
                </a:ext>
              </a:extLst>
            </p:cNvPr>
            <p:cNvSpPr/>
            <p:nvPr/>
          </p:nvSpPr>
          <p:spPr>
            <a:xfrm>
              <a:off x="745528" y="1121861"/>
              <a:ext cx="4960918" cy="2055936"/>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latin typeface="Varela Round" panose="00000500000000000000" pitchFamily="2" charset="-79"/>
                <a:cs typeface="Varela Round" panose="00000500000000000000" pitchFamily="2" charset="-79"/>
              </a:endParaRPr>
            </a:p>
          </p:txBody>
        </p:sp>
        <p:sp>
          <p:nvSpPr>
            <p:cNvPr id="3" name="מלבן 2">
              <a:extLst>
                <a:ext uri="{FF2B5EF4-FFF2-40B4-BE49-F238E27FC236}">
                  <a16:creationId xmlns:a16="http://schemas.microsoft.com/office/drawing/2014/main" id="{3FDBBDEB-2EC6-45D3-BF69-C4EF326A86A6}"/>
                </a:ext>
              </a:extLst>
            </p:cNvPr>
            <p:cNvSpPr/>
            <p:nvPr/>
          </p:nvSpPr>
          <p:spPr>
            <a:xfrm>
              <a:off x="538357" y="2674745"/>
              <a:ext cx="4645181" cy="469744"/>
            </a:xfrm>
            <a:prstGeom prst="rect">
              <a:avLst/>
            </a:prstGeom>
          </p:spPr>
          <p:txBody>
            <a:bodyPr wrap="square">
              <a:spAutoFit/>
            </a:bodyPr>
            <a:lstStyle/>
            <a:p>
              <a:pPr>
                <a:lnSpc>
                  <a:spcPct val="150000"/>
                </a:lnSpc>
              </a:pPr>
              <a:endParaRPr lang="he-IL" b="1" dirty="0">
                <a:solidFill>
                  <a:srgbClr val="0070C0"/>
                </a:solidFill>
                <a:latin typeface="Varela Round" panose="00000500000000000000" pitchFamily="2" charset="-79"/>
                <a:cs typeface="Varela Round" panose="00000500000000000000" pitchFamily="2" charset="-79"/>
                <a:sym typeface="Varela Round"/>
              </a:endParaRPr>
            </a:p>
          </p:txBody>
        </p:sp>
        <p:sp>
          <p:nvSpPr>
            <p:cNvPr id="23" name="תרשים זרימה: מחבר 22">
              <a:extLst>
                <a:ext uri="{FF2B5EF4-FFF2-40B4-BE49-F238E27FC236}">
                  <a16:creationId xmlns:a16="http://schemas.microsoft.com/office/drawing/2014/main" id="{10405244-1DF5-4FB0-B9CD-3AED0ACE4162}"/>
                </a:ext>
              </a:extLst>
            </p:cNvPr>
            <p:cNvSpPr/>
            <p:nvPr/>
          </p:nvSpPr>
          <p:spPr>
            <a:xfrm>
              <a:off x="5078644" y="1245986"/>
              <a:ext cx="534766" cy="497384"/>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a:latin typeface="Varela Round" panose="00000500000000000000" pitchFamily="2" charset="-79"/>
                  <a:cs typeface="Varela Round" panose="00000500000000000000" pitchFamily="2" charset="-79"/>
                </a:rPr>
                <a:t>3</a:t>
              </a:r>
            </a:p>
          </p:txBody>
        </p:sp>
      </p:grpSp>
      <p:grpSp>
        <p:nvGrpSpPr>
          <p:cNvPr id="2" name="קבוצה 1">
            <a:extLst>
              <a:ext uri="{FF2B5EF4-FFF2-40B4-BE49-F238E27FC236}">
                <a16:creationId xmlns:a16="http://schemas.microsoft.com/office/drawing/2014/main" id="{0ACE5579-5CF0-4D6C-993C-AD5B31E0692B}"/>
              </a:ext>
            </a:extLst>
          </p:cNvPr>
          <p:cNvGrpSpPr/>
          <p:nvPr/>
        </p:nvGrpSpPr>
        <p:grpSpPr>
          <a:xfrm>
            <a:off x="6297066" y="1215086"/>
            <a:ext cx="4960918" cy="1962711"/>
            <a:chOff x="6880593" y="1170435"/>
            <a:chExt cx="4960918" cy="1962711"/>
          </a:xfrm>
        </p:grpSpPr>
        <p:sp>
          <p:nvSpPr>
            <p:cNvPr id="27" name="מלבן: פינות מעוגלות 26">
              <a:extLst>
                <a:ext uri="{FF2B5EF4-FFF2-40B4-BE49-F238E27FC236}">
                  <a16:creationId xmlns:a16="http://schemas.microsoft.com/office/drawing/2014/main" id="{469062F6-33DF-496A-A612-46C969E77053}"/>
                </a:ext>
              </a:extLst>
            </p:cNvPr>
            <p:cNvSpPr/>
            <p:nvPr/>
          </p:nvSpPr>
          <p:spPr>
            <a:xfrm>
              <a:off x="6880593" y="1170435"/>
              <a:ext cx="4960918" cy="19423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קבוצה 31">
              <a:extLst>
                <a:ext uri="{FF2B5EF4-FFF2-40B4-BE49-F238E27FC236}">
                  <a16:creationId xmlns:a16="http://schemas.microsoft.com/office/drawing/2014/main" id="{705E997C-D6AC-49DD-A0DE-C66AE230D29B}"/>
                </a:ext>
              </a:extLst>
            </p:cNvPr>
            <p:cNvGrpSpPr/>
            <p:nvPr/>
          </p:nvGrpSpPr>
          <p:grpSpPr>
            <a:xfrm>
              <a:off x="10767089" y="1245986"/>
              <a:ext cx="900748" cy="1887160"/>
              <a:chOff x="10767089" y="1245986"/>
              <a:chExt cx="900748" cy="1887160"/>
            </a:xfrm>
          </p:grpSpPr>
          <p:sp>
            <p:nvSpPr>
              <p:cNvPr id="34" name="מלבן 33">
                <a:extLst>
                  <a:ext uri="{FF2B5EF4-FFF2-40B4-BE49-F238E27FC236}">
                    <a16:creationId xmlns:a16="http://schemas.microsoft.com/office/drawing/2014/main" id="{67B3CF01-554D-452C-A560-488E32AE929F}"/>
                  </a:ext>
                </a:extLst>
              </p:cNvPr>
              <p:cNvSpPr/>
              <p:nvPr/>
            </p:nvSpPr>
            <p:spPr>
              <a:xfrm>
                <a:off x="10767089" y="2663402"/>
                <a:ext cx="184731" cy="469744"/>
              </a:xfrm>
              <a:prstGeom prst="rect">
                <a:avLst/>
              </a:prstGeom>
            </p:spPr>
            <p:txBody>
              <a:bodyPr wrap="none">
                <a:spAutoFit/>
              </a:bodyPr>
              <a:lstStyle/>
              <a:p>
                <a:pPr>
                  <a:lnSpc>
                    <a:spcPct val="150000"/>
                  </a:lnSpc>
                </a:pPr>
                <a:endParaRPr lang="he-IL" dirty="0">
                  <a:solidFill>
                    <a:srgbClr val="0070C0"/>
                  </a:solidFill>
                  <a:latin typeface="Varela Round" panose="00000500000000000000" pitchFamily="2" charset="-79"/>
                  <a:cs typeface="Varela Round" panose="00000500000000000000" pitchFamily="2" charset="-79"/>
                  <a:sym typeface="Varela Round"/>
                </a:endParaRPr>
              </a:p>
            </p:txBody>
          </p:sp>
          <p:sp>
            <p:nvSpPr>
              <p:cNvPr id="35" name="תרשים זרימה: מחבר 34">
                <a:extLst>
                  <a:ext uri="{FF2B5EF4-FFF2-40B4-BE49-F238E27FC236}">
                    <a16:creationId xmlns:a16="http://schemas.microsoft.com/office/drawing/2014/main" id="{FC2B5323-C67A-4591-8217-8472E68A2EA4}"/>
                  </a:ext>
                </a:extLst>
              </p:cNvPr>
              <p:cNvSpPr/>
              <p:nvPr/>
            </p:nvSpPr>
            <p:spPr>
              <a:xfrm>
                <a:off x="11133071" y="1245986"/>
                <a:ext cx="534766" cy="497384"/>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a:latin typeface="Varela Round" panose="00000500000000000000" pitchFamily="2" charset="-79"/>
                    <a:cs typeface="Varela Round" panose="00000500000000000000" pitchFamily="2" charset="-79"/>
                  </a:rPr>
                  <a:t>1</a:t>
                </a:r>
              </a:p>
            </p:txBody>
          </p:sp>
        </p:grpSp>
      </p:grpSp>
      <p:grpSp>
        <p:nvGrpSpPr>
          <p:cNvPr id="26" name="קבוצה 25">
            <a:extLst>
              <a:ext uri="{FF2B5EF4-FFF2-40B4-BE49-F238E27FC236}">
                <a16:creationId xmlns:a16="http://schemas.microsoft.com/office/drawing/2014/main" id="{AFE49F79-933C-4C98-A6B8-6559EADF2597}"/>
              </a:ext>
            </a:extLst>
          </p:cNvPr>
          <p:cNvGrpSpPr/>
          <p:nvPr/>
        </p:nvGrpSpPr>
        <p:grpSpPr>
          <a:xfrm>
            <a:off x="776301" y="1207102"/>
            <a:ext cx="4960918" cy="2086609"/>
            <a:chOff x="6880593" y="3676280"/>
            <a:chExt cx="4960918" cy="2086609"/>
          </a:xfrm>
        </p:grpSpPr>
        <p:sp>
          <p:nvSpPr>
            <p:cNvPr id="28" name="מלבן: פינות מעוגלות 27">
              <a:extLst>
                <a:ext uri="{FF2B5EF4-FFF2-40B4-BE49-F238E27FC236}">
                  <a16:creationId xmlns:a16="http://schemas.microsoft.com/office/drawing/2014/main" id="{8CF251E6-4801-4746-B3CA-E3693D92EE60}"/>
                </a:ext>
              </a:extLst>
            </p:cNvPr>
            <p:cNvSpPr/>
            <p:nvPr/>
          </p:nvSpPr>
          <p:spPr>
            <a:xfrm>
              <a:off x="6880593" y="3676280"/>
              <a:ext cx="4960918" cy="2055936"/>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9" name="מלבן 28">
              <a:extLst>
                <a:ext uri="{FF2B5EF4-FFF2-40B4-BE49-F238E27FC236}">
                  <a16:creationId xmlns:a16="http://schemas.microsoft.com/office/drawing/2014/main" id="{E528141C-267A-4622-B942-86CD16320BBF}"/>
                </a:ext>
              </a:extLst>
            </p:cNvPr>
            <p:cNvSpPr/>
            <p:nvPr/>
          </p:nvSpPr>
          <p:spPr>
            <a:xfrm>
              <a:off x="7000179" y="5293145"/>
              <a:ext cx="4586249" cy="469744"/>
            </a:xfrm>
            <a:prstGeom prst="rect">
              <a:avLst/>
            </a:prstGeom>
          </p:spPr>
          <p:txBody>
            <a:bodyPr wrap="square">
              <a:spAutoFit/>
            </a:bodyPr>
            <a:lstStyle/>
            <a:p>
              <a:pPr>
                <a:lnSpc>
                  <a:spcPct val="150000"/>
                </a:lnSpc>
              </a:pPr>
              <a:endParaRPr lang="he-IL" b="1" dirty="0">
                <a:solidFill>
                  <a:srgbClr val="0070C0"/>
                </a:solidFill>
                <a:latin typeface="Varela Round" panose="00000500000000000000" pitchFamily="2" charset="-79"/>
                <a:cs typeface="Varela Round" panose="00000500000000000000" pitchFamily="2" charset="-79"/>
                <a:sym typeface="Varela Round"/>
              </a:endParaRPr>
            </a:p>
          </p:txBody>
        </p:sp>
        <p:sp>
          <p:nvSpPr>
            <p:cNvPr id="30" name="תרשים זרימה: מחבר 29">
              <a:extLst>
                <a:ext uri="{FF2B5EF4-FFF2-40B4-BE49-F238E27FC236}">
                  <a16:creationId xmlns:a16="http://schemas.microsoft.com/office/drawing/2014/main" id="{1358432F-0DA2-4C56-8309-D4519EDDABA4}"/>
                </a:ext>
              </a:extLst>
            </p:cNvPr>
            <p:cNvSpPr/>
            <p:nvPr/>
          </p:nvSpPr>
          <p:spPr>
            <a:xfrm>
              <a:off x="11132097" y="3847609"/>
              <a:ext cx="534766" cy="497384"/>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a:latin typeface="Varela Round" panose="00000500000000000000" pitchFamily="2" charset="-79"/>
                  <a:cs typeface="Varela Round" panose="00000500000000000000" pitchFamily="2" charset="-79"/>
                </a:rPr>
                <a:t>2</a:t>
              </a:r>
            </a:p>
          </p:txBody>
        </p:sp>
      </p:grpSp>
      <p:sp>
        <p:nvSpPr>
          <p:cNvPr id="4" name="מלבן 3">
            <a:extLst>
              <a:ext uri="{FF2B5EF4-FFF2-40B4-BE49-F238E27FC236}">
                <a16:creationId xmlns:a16="http://schemas.microsoft.com/office/drawing/2014/main" id="{3EB22C90-5153-4228-A370-1C234BEDCBB4}"/>
              </a:ext>
            </a:extLst>
          </p:cNvPr>
          <p:cNvSpPr/>
          <p:nvPr/>
        </p:nvSpPr>
        <p:spPr>
          <a:xfrm>
            <a:off x="6703092" y="1738772"/>
            <a:ext cx="6092825" cy="1200329"/>
          </a:xfrm>
          <a:prstGeom prst="rect">
            <a:avLst/>
          </a:prstGeom>
        </p:spPr>
        <p:txBody>
          <a:bodyPr>
            <a:spAutoFit/>
          </a:bodyPr>
          <a:lstStyle/>
          <a:p>
            <a:pPr lvl="0" algn="ctr"/>
            <a:r>
              <a:rPr lang="he-IL" sz="3600" dirty="0">
                <a:solidFill>
                  <a:srgbClr val="1F497D">
                    <a:lumMod val="75000"/>
                  </a:srgbClr>
                </a:solidFill>
                <a:cs typeface="Varela Round" panose="00000500000000000000"/>
              </a:rPr>
              <a:t>שרנו שירי סתיו</a:t>
            </a:r>
          </a:p>
          <a:p>
            <a:pPr lvl="0" algn="ctr"/>
            <a:r>
              <a:rPr lang="he-IL" sz="3600" dirty="0">
                <a:solidFill>
                  <a:srgbClr val="1F497D">
                    <a:lumMod val="75000"/>
                  </a:srgbClr>
                </a:solidFill>
                <a:cs typeface="Varela Round" panose="00000500000000000000"/>
              </a:rPr>
              <a:t>וציפייה לגשם</a:t>
            </a:r>
          </a:p>
        </p:txBody>
      </p:sp>
      <p:pic>
        <p:nvPicPr>
          <p:cNvPr id="6" name="תמונה 5">
            <a:extLst>
              <a:ext uri="{FF2B5EF4-FFF2-40B4-BE49-F238E27FC236}">
                <a16:creationId xmlns:a16="http://schemas.microsoft.com/office/drawing/2014/main" id="{35204749-433A-495D-AAD8-58C1BE968A13}"/>
              </a:ext>
            </a:extLst>
          </p:cNvPr>
          <p:cNvPicPr>
            <a:picLocks noChangeAspect="1"/>
          </p:cNvPicPr>
          <p:nvPr/>
        </p:nvPicPr>
        <p:blipFill>
          <a:blip r:embed="rId3"/>
          <a:stretch>
            <a:fillRect/>
          </a:stretch>
        </p:blipFill>
        <p:spPr>
          <a:xfrm>
            <a:off x="6492343" y="1689145"/>
            <a:ext cx="1767993" cy="1176630"/>
          </a:xfrm>
          <a:prstGeom prst="rect">
            <a:avLst/>
          </a:prstGeom>
        </p:spPr>
      </p:pic>
      <p:sp>
        <p:nvSpPr>
          <p:cNvPr id="13" name="תיבת טקסט 12">
            <a:extLst>
              <a:ext uri="{FF2B5EF4-FFF2-40B4-BE49-F238E27FC236}">
                <a16:creationId xmlns:a16="http://schemas.microsoft.com/office/drawing/2014/main" id="{3D2B7578-9D8B-41B1-82A3-C6125AF1296B}"/>
              </a:ext>
            </a:extLst>
          </p:cNvPr>
          <p:cNvSpPr txBox="1"/>
          <p:nvPr/>
        </p:nvSpPr>
        <p:spPr>
          <a:xfrm>
            <a:off x="2538180" y="1597067"/>
            <a:ext cx="3063542" cy="1384995"/>
          </a:xfrm>
          <a:prstGeom prst="rect">
            <a:avLst/>
          </a:prstGeom>
          <a:noFill/>
        </p:spPr>
        <p:txBody>
          <a:bodyPr wrap="square" rtlCol="1">
            <a:spAutoFit/>
          </a:bodyPr>
          <a:lstStyle/>
          <a:p>
            <a:pPr algn="ctr"/>
            <a:r>
              <a:rPr lang="he-IL" sz="2800" dirty="0">
                <a:solidFill>
                  <a:srgbClr val="002060"/>
                </a:solidFill>
                <a:cs typeface="Varela Round" panose="00000500000000000000"/>
              </a:rPr>
              <a:t>הכרנו את מי</a:t>
            </a:r>
          </a:p>
          <a:p>
            <a:pPr algn="ctr"/>
            <a:r>
              <a:rPr lang="he-IL" sz="2800" dirty="0">
                <a:solidFill>
                  <a:srgbClr val="002060"/>
                </a:solidFill>
                <a:cs typeface="Varela Round" panose="00000500000000000000"/>
              </a:rPr>
              <a:t>שמבשרים לנו על </a:t>
            </a:r>
          </a:p>
          <a:p>
            <a:pPr algn="ctr"/>
            <a:r>
              <a:rPr lang="he-IL" sz="2800" dirty="0">
                <a:solidFill>
                  <a:srgbClr val="002060"/>
                </a:solidFill>
                <a:cs typeface="Varela Round" panose="00000500000000000000"/>
              </a:rPr>
              <a:t>בא הסתיו</a:t>
            </a:r>
          </a:p>
        </p:txBody>
      </p:sp>
      <p:pic>
        <p:nvPicPr>
          <p:cNvPr id="14" name="תמונה 13">
            <a:extLst>
              <a:ext uri="{FF2B5EF4-FFF2-40B4-BE49-F238E27FC236}">
                <a16:creationId xmlns:a16="http://schemas.microsoft.com/office/drawing/2014/main" id="{7BE0884F-C15C-4C17-B090-A0C727E06650}"/>
              </a:ext>
            </a:extLst>
          </p:cNvPr>
          <p:cNvPicPr>
            <a:picLocks noChangeAspect="1"/>
          </p:cNvPicPr>
          <p:nvPr/>
        </p:nvPicPr>
        <p:blipFill>
          <a:blip r:embed="rId4"/>
          <a:stretch>
            <a:fillRect/>
          </a:stretch>
        </p:blipFill>
        <p:spPr>
          <a:xfrm>
            <a:off x="944963" y="1696389"/>
            <a:ext cx="1769011" cy="1200329"/>
          </a:xfrm>
          <a:prstGeom prst="rect">
            <a:avLst/>
          </a:prstGeom>
        </p:spPr>
      </p:pic>
      <p:sp>
        <p:nvSpPr>
          <p:cNvPr id="16" name="תיבת טקסט 15">
            <a:extLst>
              <a:ext uri="{FF2B5EF4-FFF2-40B4-BE49-F238E27FC236}">
                <a16:creationId xmlns:a16="http://schemas.microsoft.com/office/drawing/2014/main" id="{1323B5AD-A5F5-4054-B704-2ADAFA145B6D}"/>
              </a:ext>
            </a:extLst>
          </p:cNvPr>
          <p:cNvSpPr txBox="1"/>
          <p:nvPr/>
        </p:nvSpPr>
        <p:spPr>
          <a:xfrm>
            <a:off x="4403239" y="3812978"/>
            <a:ext cx="4513306" cy="1754326"/>
          </a:xfrm>
          <a:prstGeom prst="rect">
            <a:avLst/>
          </a:prstGeom>
          <a:noFill/>
        </p:spPr>
        <p:txBody>
          <a:bodyPr wrap="square" rtlCol="1">
            <a:spAutoFit/>
          </a:bodyPr>
          <a:lstStyle/>
          <a:p>
            <a:pPr algn="ctr"/>
            <a:r>
              <a:rPr lang="he-IL" sz="3600" dirty="0">
                <a:solidFill>
                  <a:srgbClr val="002060"/>
                </a:solidFill>
                <a:cs typeface="Varela Round" panose="00000500000000000000"/>
              </a:rPr>
              <a:t>התנועענו בתנועות מגוונות - קפצנו, רצנו, התמתחנו.</a:t>
            </a:r>
          </a:p>
        </p:txBody>
      </p:sp>
      <p:pic>
        <p:nvPicPr>
          <p:cNvPr id="18" name="תמונה 17">
            <a:extLst>
              <a:ext uri="{FF2B5EF4-FFF2-40B4-BE49-F238E27FC236}">
                <a16:creationId xmlns:a16="http://schemas.microsoft.com/office/drawing/2014/main" id="{CEEFC68E-1924-4AC4-BAEB-B88FDE228297}"/>
              </a:ext>
            </a:extLst>
          </p:cNvPr>
          <p:cNvPicPr>
            <a:picLocks noChangeAspect="1"/>
          </p:cNvPicPr>
          <p:nvPr/>
        </p:nvPicPr>
        <p:blipFill>
          <a:blip r:embed="rId5"/>
          <a:stretch>
            <a:fillRect/>
          </a:stretch>
        </p:blipFill>
        <p:spPr>
          <a:xfrm>
            <a:off x="2602507" y="3956624"/>
            <a:ext cx="1774090" cy="1182727"/>
          </a:xfrm>
          <a:prstGeom prst="rect">
            <a:avLst/>
          </a:prstGeom>
        </p:spPr>
      </p:pic>
    </p:spTree>
    <p:extLst>
      <p:ext uri="{BB962C8B-B14F-4D97-AF65-F5344CB8AC3E}">
        <p14:creationId xmlns:p14="http://schemas.microsoft.com/office/powerpoint/2010/main" val="18927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ומה עוד?</a:t>
            </a:r>
          </a:p>
        </p:txBody>
      </p:sp>
      <p:grpSp>
        <p:nvGrpSpPr>
          <p:cNvPr id="13" name="קבוצה 12">
            <a:extLst>
              <a:ext uri="{FF2B5EF4-FFF2-40B4-BE49-F238E27FC236}">
                <a16:creationId xmlns:a16="http://schemas.microsoft.com/office/drawing/2014/main" id="{D4F55554-612C-4BDA-B97D-C4709ED00840}"/>
              </a:ext>
            </a:extLst>
          </p:cNvPr>
          <p:cNvGrpSpPr/>
          <p:nvPr/>
        </p:nvGrpSpPr>
        <p:grpSpPr>
          <a:xfrm>
            <a:off x="6941203" y="1074657"/>
            <a:ext cx="4960918" cy="2055936"/>
            <a:chOff x="6881567" y="1074657"/>
            <a:chExt cx="4960918" cy="2055936"/>
          </a:xfrm>
        </p:grpSpPr>
        <p:sp>
          <p:nvSpPr>
            <p:cNvPr id="4" name="מלבן: פינות מעוגלות 3">
              <a:extLst>
                <a:ext uri="{FF2B5EF4-FFF2-40B4-BE49-F238E27FC236}">
                  <a16:creationId xmlns:a16="http://schemas.microsoft.com/office/drawing/2014/main" id="{628C75C3-9A11-4876-8FD8-8B5ED4A45AF0}"/>
                </a:ext>
              </a:extLst>
            </p:cNvPr>
            <p:cNvSpPr/>
            <p:nvPr/>
          </p:nvSpPr>
          <p:spPr>
            <a:xfrm>
              <a:off x="6881567" y="1074657"/>
              <a:ext cx="4960918" cy="2055936"/>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2" name="תרשים זרימה: מחבר 11">
              <a:extLst>
                <a:ext uri="{FF2B5EF4-FFF2-40B4-BE49-F238E27FC236}">
                  <a16:creationId xmlns:a16="http://schemas.microsoft.com/office/drawing/2014/main" id="{6193300C-0926-493C-90D2-E23A04DD455D}"/>
                </a:ext>
              </a:extLst>
            </p:cNvPr>
            <p:cNvSpPr/>
            <p:nvPr/>
          </p:nvSpPr>
          <p:spPr>
            <a:xfrm>
              <a:off x="11133071" y="1129168"/>
              <a:ext cx="534766" cy="497384"/>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a:latin typeface="Varela Round" panose="00000500000000000000" pitchFamily="2" charset="-79"/>
                  <a:cs typeface="Varela Round" panose="00000500000000000000" pitchFamily="2" charset="-79"/>
                </a:rPr>
                <a:t>1</a:t>
              </a:r>
            </a:p>
          </p:txBody>
        </p:sp>
      </p:grpSp>
      <p:grpSp>
        <p:nvGrpSpPr>
          <p:cNvPr id="28" name="קבוצה 27">
            <a:extLst>
              <a:ext uri="{FF2B5EF4-FFF2-40B4-BE49-F238E27FC236}">
                <a16:creationId xmlns:a16="http://schemas.microsoft.com/office/drawing/2014/main" id="{AEB45B1F-C63B-4A21-A055-E181240DFB6A}"/>
              </a:ext>
            </a:extLst>
          </p:cNvPr>
          <p:cNvGrpSpPr/>
          <p:nvPr/>
        </p:nvGrpSpPr>
        <p:grpSpPr>
          <a:xfrm>
            <a:off x="827140" y="1074657"/>
            <a:ext cx="4960918" cy="2055936"/>
            <a:chOff x="827140" y="1074657"/>
            <a:chExt cx="4960918" cy="2055936"/>
          </a:xfrm>
        </p:grpSpPr>
        <p:sp>
          <p:nvSpPr>
            <p:cNvPr id="30" name="מלבן: פינות מעוגלות 29">
              <a:extLst>
                <a:ext uri="{FF2B5EF4-FFF2-40B4-BE49-F238E27FC236}">
                  <a16:creationId xmlns:a16="http://schemas.microsoft.com/office/drawing/2014/main" id="{50F68BCF-08D9-45E1-B477-021E6DB9CEFF}"/>
                </a:ext>
              </a:extLst>
            </p:cNvPr>
            <p:cNvSpPr/>
            <p:nvPr/>
          </p:nvSpPr>
          <p:spPr>
            <a:xfrm>
              <a:off x="827140" y="1074657"/>
              <a:ext cx="4960918" cy="2055936"/>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32" name="תרשים זרימה: מחבר 31">
              <a:extLst>
                <a:ext uri="{FF2B5EF4-FFF2-40B4-BE49-F238E27FC236}">
                  <a16:creationId xmlns:a16="http://schemas.microsoft.com/office/drawing/2014/main" id="{BD9B535B-6B47-4D33-88E1-E58650A1C071}"/>
                </a:ext>
              </a:extLst>
            </p:cNvPr>
            <p:cNvSpPr/>
            <p:nvPr/>
          </p:nvSpPr>
          <p:spPr>
            <a:xfrm>
              <a:off x="5078644" y="1245986"/>
              <a:ext cx="534766" cy="497384"/>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a:latin typeface="Varela Round" panose="00000500000000000000" pitchFamily="2" charset="-79"/>
                  <a:cs typeface="Varela Round" panose="00000500000000000000" pitchFamily="2" charset="-79"/>
                </a:rPr>
                <a:t>2</a:t>
              </a:r>
            </a:p>
          </p:txBody>
        </p:sp>
      </p:grpSp>
      <p:grpSp>
        <p:nvGrpSpPr>
          <p:cNvPr id="33" name="קבוצה 32">
            <a:extLst>
              <a:ext uri="{FF2B5EF4-FFF2-40B4-BE49-F238E27FC236}">
                <a16:creationId xmlns:a16="http://schemas.microsoft.com/office/drawing/2014/main" id="{878B3EFC-600F-40CC-A497-2D2AD66C00C3}"/>
              </a:ext>
            </a:extLst>
          </p:cNvPr>
          <p:cNvGrpSpPr/>
          <p:nvPr/>
        </p:nvGrpSpPr>
        <p:grpSpPr>
          <a:xfrm>
            <a:off x="827140" y="3575359"/>
            <a:ext cx="4960918" cy="2055936"/>
            <a:chOff x="792166" y="3608787"/>
            <a:chExt cx="4960918" cy="2055936"/>
          </a:xfrm>
        </p:grpSpPr>
        <p:grpSp>
          <p:nvGrpSpPr>
            <p:cNvPr id="34" name="קבוצה 33">
              <a:extLst>
                <a:ext uri="{FF2B5EF4-FFF2-40B4-BE49-F238E27FC236}">
                  <a16:creationId xmlns:a16="http://schemas.microsoft.com/office/drawing/2014/main" id="{D2F84DFF-6FC0-4E9B-84C3-7842D0D8E31B}"/>
                </a:ext>
              </a:extLst>
            </p:cNvPr>
            <p:cNvGrpSpPr/>
            <p:nvPr/>
          </p:nvGrpSpPr>
          <p:grpSpPr>
            <a:xfrm>
              <a:off x="792166" y="3608787"/>
              <a:ext cx="4960918" cy="2055936"/>
              <a:chOff x="792166" y="3608787"/>
              <a:chExt cx="4960918" cy="2055936"/>
            </a:xfrm>
          </p:grpSpPr>
          <p:sp>
            <p:nvSpPr>
              <p:cNvPr id="36" name="מלבן: פינות מעוגלות 35">
                <a:extLst>
                  <a:ext uri="{FF2B5EF4-FFF2-40B4-BE49-F238E27FC236}">
                    <a16:creationId xmlns:a16="http://schemas.microsoft.com/office/drawing/2014/main" id="{C0D7DCE4-4B0B-45AD-B32F-857CA273EC97}"/>
                  </a:ext>
                </a:extLst>
              </p:cNvPr>
              <p:cNvSpPr/>
              <p:nvPr/>
            </p:nvSpPr>
            <p:spPr>
              <a:xfrm>
                <a:off x="792166" y="3608787"/>
                <a:ext cx="4960918" cy="2055936"/>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
            <p:nvSpPr>
              <p:cNvPr id="37" name="מלבן 36">
                <a:extLst>
                  <a:ext uri="{FF2B5EF4-FFF2-40B4-BE49-F238E27FC236}">
                    <a16:creationId xmlns:a16="http://schemas.microsoft.com/office/drawing/2014/main" id="{B9A6A588-B3CA-4A4A-B071-6E10CC4671A3}"/>
                  </a:ext>
                </a:extLst>
              </p:cNvPr>
              <p:cNvSpPr/>
              <p:nvPr/>
            </p:nvSpPr>
            <p:spPr>
              <a:xfrm>
                <a:off x="2230253" y="4101480"/>
                <a:ext cx="3118040" cy="1300741"/>
              </a:xfrm>
              <a:prstGeom prst="rect">
                <a:avLst/>
              </a:prstGeom>
            </p:spPr>
            <p:txBody>
              <a:bodyPr wrap="square">
                <a:spAutoFit/>
              </a:bodyPr>
              <a:lstStyle/>
              <a:p>
                <a:pPr lvl="0">
                  <a:lnSpc>
                    <a:spcPct val="150000"/>
                  </a:lnSpc>
                  <a:defRPr/>
                </a:pPr>
                <a:r>
                  <a:rPr lang="he-IL" b="1" dirty="0">
                    <a:solidFill>
                      <a:srgbClr val="002060"/>
                    </a:solidFill>
                    <a:cs typeface="Varela Round" panose="00000500000000000000"/>
                    <a:sym typeface="Varela Round"/>
                  </a:rPr>
                  <a:t>בעזרת בני המשפחה שתפו אותנו בחוויה שלכם וברעיונות שהמצאתם בעקבות המפגש</a:t>
                </a:r>
              </a:p>
            </p:txBody>
          </p:sp>
          <p:sp>
            <p:nvSpPr>
              <p:cNvPr id="38" name="תרשים זרימה: מחבר 37">
                <a:extLst>
                  <a:ext uri="{FF2B5EF4-FFF2-40B4-BE49-F238E27FC236}">
                    <a16:creationId xmlns:a16="http://schemas.microsoft.com/office/drawing/2014/main" id="{FC9297B8-B24A-4572-AE4F-5E7A0AB96C26}"/>
                  </a:ext>
                </a:extLst>
              </p:cNvPr>
              <p:cNvSpPr/>
              <p:nvPr/>
            </p:nvSpPr>
            <p:spPr>
              <a:xfrm>
                <a:off x="5043670" y="3780116"/>
                <a:ext cx="534766" cy="497384"/>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a:t>4</a:t>
                </a:r>
              </a:p>
            </p:txBody>
          </p:sp>
        </p:grpSp>
        <p:pic>
          <p:nvPicPr>
            <p:cNvPr id="35" name="תמונה 34">
              <a:extLst>
                <a:ext uri="{FF2B5EF4-FFF2-40B4-BE49-F238E27FC236}">
                  <a16:creationId xmlns:a16="http://schemas.microsoft.com/office/drawing/2014/main" id="{000D62DC-834A-44B1-8A95-E975165F39AC}"/>
                </a:ext>
              </a:extLst>
            </p:cNvPr>
            <p:cNvPicPr>
              <a:picLocks noChangeAspect="1"/>
            </p:cNvPicPr>
            <p:nvPr/>
          </p:nvPicPr>
          <p:blipFill rotWithShape="1">
            <a:blip r:embed="rId3"/>
            <a:srcRect l="28004" t="45648" r="50000" b="7074"/>
            <a:stretch/>
          </p:blipFill>
          <p:spPr>
            <a:xfrm>
              <a:off x="948197" y="3738391"/>
              <a:ext cx="1512199" cy="1828327"/>
            </a:xfrm>
            <a:prstGeom prst="rect">
              <a:avLst/>
            </a:prstGeom>
          </p:spPr>
        </p:pic>
      </p:grpSp>
      <p:grpSp>
        <p:nvGrpSpPr>
          <p:cNvPr id="16" name="קבוצה 15">
            <a:extLst>
              <a:ext uri="{FF2B5EF4-FFF2-40B4-BE49-F238E27FC236}">
                <a16:creationId xmlns:a16="http://schemas.microsoft.com/office/drawing/2014/main" id="{7E0FE766-57BA-45CD-A035-7E31D3F2D933}"/>
              </a:ext>
            </a:extLst>
          </p:cNvPr>
          <p:cNvGrpSpPr/>
          <p:nvPr/>
        </p:nvGrpSpPr>
        <p:grpSpPr>
          <a:xfrm>
            <a:off x="6914557" y="3575359"/>
            <a:ext cx="4960918" cy="2055936"/>
            <a:chOff x="792166" y="3608787"/>
            <a:chExt cx="4960918" cy="2055936"/>
          </a:xfrm>
        </p:grpSpPr>
        <p:sp>
          <p:nvSpPr>
            <p:cNvPr id="24" name="מלבן: פינות מעוגלות 23">
              <a:extLst>
                <a:ext uri="{FF2B5EF4-FFF2-40B4-BE49-F238E27FC236}">
                  <a16:creationId xmlns:a16="http://schemas.microsoft.com/office/drawing/2014/main" id="{05E87044-CD37-40B1-9E46-64699B62EEC8}"/>
                </a:ext>
              </a:extLst>
            </p:cNvPr>
            <p:cNvSpPr/>
            <p:nvPr/>
          </p:nvSpPr>
          <p:spPr>
            <a:xfrm>
              <a:off x="792166" y="3608787"/>
              <a:ext cx="4960918" cy="2055936"/>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5" name="תרשים זרימה: מחבר 24">
              <a:extLst>
                <a:ext uri="{FF2B5EF4-FFF2-40B4-BE49-F238E27FC236}">
                  <a16:creationId xmlns:a16="http://schemas.microsoft.com/office/drawing/2014/main" id="{06F6DD4F-8A57-490D-A15E-E9D137A36F85}"/>
                </a:ext>
              </a:extLst>
            </p:cNvPr>
            <p:cNvSpPr/>
            <p:nvPr/>
          </p:nvSpPr>
          <p:spPr>
            <a:xfrm>
              <a:off x="5043670" y="3780116"/>
              <a:ext cx="534766" cy="497384"/>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a:latin typeface="Varela Round" panose="00000500000000000000" pitchFamily="2" charset="-79"/>
                  <a:cs typeface="Varela Round" panose="00000500000000000000" pitchFamily="2" charset="-79"/>
                </a:rPr>
                <a:t>3</a:t>
              </a:r>
            </a:p>
          </p:txBody>
        </p:sp>
      </p:grpSp>
      <p:sp>
        <p:nvSpPr>
          <p:cNvPr id="2" name="תיבת טקסט 1">
            <a:extLst>
              <a:ext uri="{FF2B5EF4-FFF2-40B4-BE49-F238E27FC236}">
                <a16:creationId xmlns:a16="http://schemas.microsoft.com/office/drawing/2014/main" id="{89875B5E-F61F-4331-A916-BF60324BF26B}"/>
              </a:ext>
            </a:extLst>
          </p:cNvPr>
          <p:cNvSpPr txBox="1"/>
          <p:nvPr/>
        </p:nvSpPr>
        <p:spPr>
          <a:xfrm>
            <a:off x="8870920" y="1581581"/>
            <a:ext cx="3038280" cy="1569660"/>
          </a:xfrm>
          <a:prstGeom prst="rect">
            <a:avLst/>
          </a:prstGeom>
          <a:noFill/>
        </p:spPr>
        <p:txBody>
          <a:bodyPr wrap="square" rtlCol="1">
            <a:spAutoFit/>
          </a:bodyPr>
          <a:lstStyle/>
          <a:p>
            <a:pPr algn="ctr"/>
            <a:r>
              <a:rPr lang="he-IL" sz="2400" b="1" dirty="0">
                <a:solidFill>
                  <a:srgbClr val="002060"/>
                </a:solidFill>
                <a:cs typeface="Varela Round" panose="00000500000000000000"/>
              </a:rPr>
              <a:t>לחשוב אלו אביזרים אפשר להוסיף לתרמיל כדי להיות מוכנים לגשם</a:t>
            </a:r>
          </a:p>
        </p:txBody>
      </p:sp>
      <p:pic>
        <p:nvPicPr>
          <p:cNvPr id="5" name="תמונה 4">
            <a:extLst>
              <a:ext uri="{FF2B5EF4-FFF2-40B4-BE49-F238E27FC236}">
                <a16:creationId xmlns:a16="http://schemas.microsoft.com/office/drawing/2014/main" id="{B9706F19-A71A-4700-AB2E-595E1FE355B0}"/>
              </a:ext>
            </a:extLst>
          </p:cNvPr>
          <p:cNvPicPr>
            <a:picLocks noChangeAspect="1"/>
          </p:cNvPicPr>
          <p:nvPr/>
        </p:nvPicPr>
        <p:blipFill>
          <a:blip r:embed="rId4"/>
          <a:stretch>
            <a:fillRect/>
          </a:stretch>
        </p:blipFill>
        <p:spPr>
          <a:xfrm>
            <a:off x="7083138" y="1532406"/>
            <a:ext cx="1766544" cy="1414643"/>
          </a:xfrm>
          <a:prstGeom prst="rect">
            <a:avLst/>
          </a:prstGeom>
        </p:spPr>
      </p:pic>
      <p:sp>
        <p:nvSpPr>
          <p:cNvPr id="6" name="תיבת טקסט 5">
            <a:extLst>
              <a:ext uri="{FF2B5EF4-FFF2-40B4-BE49-F238E27FC236}">
                <a16:creationId xmlns:a16="http://schemas.microsoft.com/office/drawing/2014/main" id="{2FDFCFE9-8B39-42D2-B0D2-59C4E6B5CA61}"/>
              </a:ext>
            </a:extLst>
          </p:cNvPr>
          <p:cNvSpPr txBox="1"/>
          <p:nvPr/>
        </p:nvSpPr>
        <p:spPr>
          <a:xfrm>
            <a:off x="8507100" y="4205404"/>
            <a:ext cx="3166589" cy="1200329"/>
          </a:xfrm>
          <a:prstGeom prst="rect">
            <a:avLst/>
          </a:prstGeom>
          <a:noFill/>
        </p:spPr>
        <p:txBody>
          <a:bodyPr wrap="square" rtlCol="1">
            <a:spAutoFit/>
          </a:bodyPr>
          <a:lstStyle/>
          <a:p>
            <a:pPr algn="ctr"/>
            <a:r>
              <a:rPr lang="he-IL" sz="2400" b="1" dirty="0">
                <a:solidFill>
                  <a:srgbClr val="002060"/>
                </a:solidFill>
                <a:cs typeface="Varela Round" panose="00000500000000000000"/>
              </a:rPr>
              <a:t>לחבר שירים נוספים המבקשים ומצפים לגשם </a:t>
            </a:r>
          </a:p>
        </p:txBody>
      </p:sp>
      <p:pic>
        <p:nvPicPr>
          <p:cNvPr id="8" name="תמונה 7">
            <a:extLst>
              <a:ext uri="{FF2B5EF4-FFF2-40B4-BE49-F238E27FC236}">
                <a16:creationId xmlns:a16="http://schemas.microsoft.com/office/drawing/2014/main" id="{B407AC65-A843-467A-AF8D-77CF7BAF87D2}"/>
              </a:ext>
            </a:extLst>
          </p:cNvPr>
          <p:cNvPicPr>
            <a:picLocks noChangeAspect="1"/>
          </p:cNvPicPr>
          <p:nvPr/>
        </p:nvPicPr>
        <p:blipFill>
          <a:blip r:embed="rId5"/>
          <a:stretch>
            <a:fillRect/>
          </a:stretch>
        </p:blipFill>
        <p:spPr>
          <a:xfrm>
            <a:off x="7379108" y="3808371"/>
            <a:ext cx="1292896" cy="1551475"/>
          </a:xfrm>
          <a:prstGeom prst="rect">
            <a:avLst/>
          </a:prstGeom>
        </p:spPr>
      </p:pic>
      <p:sp>
        <p:nvSpPr>
          <p:cNvPr id="9" name="תיבת טקסט 8">
            <a:extLst>
              <a:ext uri="{FF2B5EF4-FFF2-40B4-BE49-F238E27FC236}">
                <a16:creationId xmlns:a16="http://schemas.microsoft.com/office/drawing/2014/main" id="{7C7B76EB-6F43-4DC9-A702-673AFFB0C206}"/>
              </a:ext>
            </a:extLst>
          </p:cNvPr>
          <p:cNvSpPr txBox="1"/>
          <p:nvPr/>
        </p:nvSpPr>
        <p:spPr>
          <a:xfrm>
            <a:off x="2795678" y="1581484"/>
            <a:ext cx="2573561" cy="1200329"/>
          </a:xfrm>
          <a:prstGeom prst="rect">
            <a:avLst/>
          </a:prstGeom>
          <a:noFill/>
        </p:spPr>
        <p:txBody>
          <a:bodyPr wrap="square" rtlCol="1">
            <a:spAutoFit/>
          </a:bodyPr>
          <a:lstStyle/>
          <a:p>
            <a:pPr algn="ctr"/>
            <a:r>
              <a:rPr lang="he-IL" sz="2400" b="1" dirty="0">
                <a:solidFill>
                  <a:srgbClr val="002060"/>
                </a:solidFill>
                <a:cs typeface="Varela Round" panose="00000500000000000000"/>
              </a:rPr>
              <a:t> להניח כלי בחצר הבית ולבדוק כמה גשם יורד בכל יום</a:t>
            </a:r>
          </a:p>
        </p:txBody>
      </p:sp>
      <p:pic>
        <p:nvPicPr>
          <p:cNvPr id="10" name="תמונה 9">
            <a:extLst>
              <a:ext uri="{FF2B5EF4-FFF2-40B4-BE49-F238E27FC236}">
                <a16:creationId xmlns:a16="http://schemas.microsoft.com/office/drawing/2014/main" id="{370683FB-6885-49CF-A022-6EA246BCCD4B}"/>
              </a:ext>
            </a:extLst>
          </p:cNvPr>
          <p:cNvPicPr>
            <a:picLocks noChangeAspect="1"/>
          </p:cNvPicPr>
          <p:nvPr/>
        </p:nvPicPr>
        <p:blipFill>
          <a:blip r:embed="rId6"/>
          <a:stretch>
            <a:fillRect/>
          </a:stretch>
        </p:blipFill>
        <p:spPr>
          <a:xfrm>
            <a:off x="995653" y="1245986"/>
            <a:ext cx="1291164" cy="967127"/>
          </a:xfrm>
          <a:prstGeom prst="rect">
            <a:avLst/>
          </a:prstGeom>
        </p:spPr>
      </p:pic>
      <p:pic>
        <p:nvPicPr>
          <p:cNvPr id="11" name="גרפיקה 10" descr="מבחנה">
            <a:extLst>
              <a:ext uri="{FF2B5EF4-FFF2-40B4-BE49-F238E27FC236}">
                <a16:creationId xmlns:a16="http://schemas.microsoft.com/office/drawing/2014/main" id="{0AFB604D-6458-4631-8614-02997E2BC0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4035" y="2138957"/>
            <a:ext cx="914400" cy="914400"/>
          </a:xfrm>
          <a:prstGeom prst="rect">
            <a:avLst/>
          </a:prstGeom>
        </p:spPr>
      </p:pic>
    </p:spTree>
    <p:extLst>
      <p:ext uri="{BB962C8B-B14F-4D97-AF65-F5344CB8AC3E}">
        <p14:creationId xmlns:p14="http://schemas.microsoft.com/office/powerpoint/2010/main" val="335935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EABE1E-1825-4F77-A219-E165C65AAFF6}"/>
              </a:ext>
            </a:extLst>
          </p:cNvPr>
          <p:cNvSpPr>
            <a:spLocks noGrp="1"/>
          </p:cNvSpPr>
          <p:nvPr>
            <p:ph type="title"/>
          </p:nvPr>
        </p:nvSpPr>
        <p:spPr/>
        <p:txBody>
          <a:bodyPr/>
          <a:lstStyle/>
          <a:p>
            <a:r>
              <a:rPr lang="he-IL" dirty="0"/>
              <a:t>ערכו והכינו</a:t>
            </a:r>
          </a:p>
        </p:txBody>
      </p:sp>
      <p:sp>
        <p:nvSpPr>
          <p:cNvPr id="3" name="מציין מיקום תוכן 2">
            <a:extLst>
              <a:ext uri="{FF2B5EF4-FFF2-40B4-BE49-F238E27FC236}">
                <a16:creationId xmlns:a16="http://schemas.microsoft.com/office/drawing/2014/main" id="{8BF5F4BA-8660-4A38-BA38-3CDFFA9EB3AD}"/>
              </a:ext>
            </a:extLst>
          </p:cNvPr>
          <p:cNvSpPr>
            <a:spLocks noGrp="1"/>
          </p:cNvSpPr>
          <p:nvPr>
            <p:ph idx="1"/>
          </p:nvPr>
        </p:nvSpPr>
        <p:spPr/>
        <p:txBody>
          <a:bodyPr>
            <a:normAutofit fontScale="92500"/>
          </a:bodyPr>
          <a:lstStyle/>
          <a:p>
            <a:r>
              <a:rPr lang="he-IL" dirty="0"/>
              <a:t>ורד נוישטטר -  גננת בגן ממ"ד , ישוב סנסנה.</a:t>
            </a:r>
          </a:p>
          <a:p>
            <a:pPr>
              <a:lnSpc>
                <a:spcPct val="160000"/>
              </a:lnSpc>
            </a:pPr>
            <a:r>
              <a:rPr lang="he-IL" dirty="0"/>
              <a:t>הגב' אסתר חטב - מפקחת ארצית על החינוך הקדם יסודי,  ממ"ד </a:t>
            </a:r>
          </a:p>
          <a:p>
            <a:pPr>
              <a:lnSpc>
                <a:spcPct val="160000"/>
              </a:lnSpc>
            </a:pPr>
            <a:r>
              <a:rPr lang="he-IL" dirty="0"/>
              <a:t>הגב' בת שבע מלכה - מדריכה ארצית חמ"ד גנ"י</a:t>
            </a:r>
          </a:p>
          <a:p>
            <a:pPr>
              <a:lnSpc>
                <a:spcPct val="160000"/>
              </a:lnSpc>
            </a:pPr>
            <a:r>
              <a:rPr lang="he-IL" dirty="0"/>
              <a:t>הגב' דפי </a:t>
            </a:r>
            <a:r>
              <a:rPr lang="he-IL" dirty="0" err="1"/>
              <a:t>דיאור</a:t>
            </a:r>
            <a:r>
              <a:rPr lang="he-IL" dirty="0"/>
              <a:t> - מפקחת גנ"י חמ"ד מחוז דרום</a:t>
            </a:r>
          </a:p>
          <a:p>
            <a:pPr>
              <a:lnSpc>
                <a:spcPct val="160000"/>
              </a:lnSpc>
            </a:pPr>
            <a:r>
              <a:rPr lang="he-IL" dirty="0">
                <a:sym typeface="Varela Round"/>
              </a:rPr>
              <a:t>רינת אלפיה, </a:t>
            </a:r>
            <a:r>
              <a:rPr lang="he-IL" altLang="he-IL" dirty="0"/>
              <a:t>מדריכה ארצית ללמידה מרחוק, מינהל תקשוב טכנולוגיה ומערכות מידע, האגף לחינוך קדם יסודי</a:t>
            </a:r>
          </a:p>
          <a:p>
            <a:pPr>
              <a:lnSpc>
                <a:spcPct val="160000"/>
              </a:lnSpc>
            </a:pPr>
            <a:r>
              <a:rPr lang="he-IL" dirty="0"/>
              <a:t>אינה פלוטוב, מנהלת היחידה למידענות וטכנולוגיות דיגיטליות באגף לחינוך קדם יסודי</a:t>
            </a:r>
            <a:endParaRPr lang="en-US" dirty="0"/>
          </a:p>
        </p:txBody>
      </p:sp>
    </p:spTree>
    <p:extLst>
      <p:ext uri="{BB962C8B-B14F-4D97-AF65-F5344CB8AC3E}">
        <p14:creationId xmlns:p14="http://schemas.microsoft.com/office/powerpoint/2010/main" val="3518166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EABE1E-1825-4F77-A219-E165C65AAFF6}"/>
              </a:ext>
            </a:extLst>
          </p:cNvPr>
          <p:cNvSpPr>
            <a:spLocks noGrp="1"/>
          </p:cNvSpPr>
          <p:nvPr>
            <p:ph type="title"/>
          </p:nvPr>
        </p:nvSpPr>
        <p:spPr/>
        <p:txBody>
          <a:bodyPr/>
          <a:lstStyle/>
          <a:p>
            <a:r>
              <a:rPr lang="he-IL" dirty="0"/>
              <a:t>קרדיטים</a:t>
            </a:r>
          </a:p>
        </p:txBody>
      </p:sp>
      <p:sp>
        <p:nvSpPr>
          <p:cNvPr id="5" name="מציין מיקום תוכן 4">
            <a:extLst>
              <a:ext uri="{FF2B5EF4-FFF2-40B4-BE49-F238E27FC236}">
                <a16:creationId xmlns:a16="http://schemas.microsoft.com/office/drawing/2014/main" id="{3422D2A7-EFBD-480A-8102-AA64F47CD600}"/>
              </a:ext>
            </a:extLst>
          </p:cNvPr>
          <p:cNvSpPr>
            <a:spLocks noGrp="1"/>
          </p:cNvSpPr>
          <p:nvPr>
            <p:ph idx="1"/>
          </p:nvPr>
        </p:nvSpPr>
        <p:spPr/>
        <p:txBody>
          <a:bodyPr/>
          <a:lstStyle/>
          <a:p>
            <a:r>
              <a:rPr lang="he-IL" dirty="0"/>
              <a:t>תפילה לגשם, מילים: לוין קיפניס לחן: יצחק אדל</a:t>
            </a:r>
          </a:p>
          <a:p>
            <a:r>
              <a:rPr lang="he-IL" dirty="0"/>
              <a:t>פרפר נחמד: חורף, כאן חינוכית </a:t>
            </a:r>
          </a:p>
          <a:p>
            <a:r>
              <a:rPr lang="he-IL" dirty="0"/>
              <a:t>חודש טבת: בואו עננים - חודשי השנה </a:t>
            </a:r>
            <a:r>
              <a:rPr lang="he-IL" dirty="0" err="1"/>
              <a:t>בהופ</a:t>
            </a:r>
            <a:r>
              <a:rPr lang="he-IL" dirty="0"/>
              <a:t> ילדות ישראלית</a:t>
            </a:r>
          </a:p>
          <a:p>
            <a:r>
              <a:rPr lang="he-IL" dirty="0"/>
              <a:t>מעגל סתיו: טל כהן מגורי אדלר</a:t>
            </a:r>
            <a:r>
              <a:rPr lang="en-US" dirty="0"/>
              <a:t>;</a:t>
            </a:r>
            <a:r>
              <a:rPr lang="he-IL" dirty="0"/>
              <a:t> ורד נוישטטר</a:t>
            </a:r>
          </a:p>
          <a:p>
            <a:r>
              <a:rPr lang="he-IL" dirty="0"/>
              <a:t>נחליאלי קטן: לחן ומילים - עממי</a:t>
            </a:r>
          </a:p>
          <a:p>
            <a:r>
              <a:rPr lang="he-IL" dirty="0"/>
              <a:t>חצבים, דני דניאל מתוך </a:t>
            </a:r>
            <a:r>
              <a:rPr lang="he-IL" dirty="0" err="1"/>
              <a:t>יוטיוב</a:t>
            </a: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p:txBody>
      </p:sp>
    </p:spTree>
    <p:extLst>
      <p:ext uri="{BB962C8B-B14F-4D97-AF65-F5344CB8AC3E}">
        <p14:creationId xmlns:p14="http://schemas.microsoft.com/office/powerpoint/2010/main" val="317868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cstate="print"/>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7255" y="3016166"/>
            <a:ext cx="11172957" cy="2618133"/>
          </a:xfrm>
          <a:prstGeom prst="rect">
            <a:avLst/>
          </a:prstGeom>
          <a:noFill/>
        </p:spPr>
        <p:txBody>
          <a:bodyPr wrap="square" rtlCol="1">
            <a:spAutoFit/>
          </a:bodyPr>
          <a:lstStyle/>
          <a:p>
            <a:pPr marL="89526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ביצירות מוגנות בזכויות יוצרים ואיתור בעלי זכויות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287418" y="2719645"/>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4" name="מציין מיקום תוכן 3"/>
          <p:cNvSpPr>
            <a:spLocks noGrp="1"/>
          </p:cNvSpPr>
          <p:nvPr>
            <p:ph idx="10"/>
          </p:nvPr>
        </p:nvSpPr>
        <p:spPr>
          <a:xfrm>
            <a:off x="979913" y="3673278"/>
            <a:ext cx="10872000" cy="720000"/>
          </a:xfrm>
        </p:spPr>
        <p:txBody>
          <a:bodyPr/>
          <a:lstStyle/>
          <a:p>
            <a:r>
              <a:rPr lang="he-IL" dirty="0">
                <a:sym typeface="Varela Round"/>
              </a:rPr>
              <a:t>ורד נוישטטר</a:t>
            </a:r>
          </a:p>
        </p:txBody>
      </p:sp>
      <p:sp>
        <p:nvSpPr>
          <p:cNvPr id="3" name="כותרת 2">
            <a:extLst>
              <a:ext uri="{FF2B5EF4-FFF2-40B4-BE49-F238E27FC236}">
                <a16:creationId xmlns:a16="http://schemas.microsoft.com/office/drawing/2014/main" id="{BB31278B-964D-46BC-9B6E-579957121B28}"/>
              </a:ext>
            </a:extLst>
          </p:cNvPr>
          <p:cNvSpPr>
            <a:spLocks noGrp="1"/>
          </p:cNvSpPr>
          <p:nvPr>
            <p:ph type="ctrTitle"/>
          </p:nvPr>
        </p:nvSpPr>
        <p:spPr>
          <a:xfrm>
            <a:off x="1113491" y="2421845"/>
            <a:ext cx="10871177" cy="1260000"/>
          </a:xfrm>
        </p:spPr>
        <p:txBody>
          <a:bodyPr/>
          <a:lstStyle/>
          <a:p>
            <a:r>
              <a:rPr lang="he-IL" sz="4400" dirty="0">
                <a:solidFill>
                  <a:schemeClr val="tx2"/>
                </a:solidFill>
              </a:rPr>
              <a:t>הציפיה לגשם </a:t>
            </a:r>
            <a:endParaRPr lang="en-US" sz="4400" dirty="0">
              <a:solidFill>
                <a:schemeClr val="tx2"/>
              </a:solidFill>
            </a:endParaRPr>
          </a:p>
        </p:txBody>
      </p:sp>
      <p:pic>
        <p:nvPicPr>
          <p:cNvPr id="2" name="תמונה 1">
            <a:extLst>
              <a:ext uri="{FF2B5EF4-FFF2-40B4-BE49-F238E27FC236}">
                <a16:creationId xmlns:a16="http://schemas.microsoft.com/office/drawing/2014/main" id="{8E9D9CEF-B23F-4163-845A-267FCDC58A6D}"/>
              </a:ext>
            </a:extLst>
          </p:cNvPr>
          <p:cNvPicPr>
            <a:picLocks noChangeAspect="1"/>
          </p:cNvPicPr>
          <p:nvPr/>
        </p:nvPicPr>
        <p:blipFill>
          <a:blip r:embed="rId3"/>
          <a:stretch>
            <a:fillRect/>
          </a:stretch>
        </p:blipFill>
        <p:spPr>
          <a:xfrm>
            <a:off x="4934776" y="848317"/>
            <a:ext cx="2962275" cy="1543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719392" y="2512411"/>
            <a:ext cx="11160000" cy="720000"/>
          </a:xfrm>
        </p:spPr>
        <p:txBody>
          <a:bodyPr/>
          <a:lstStyle/>
          <a:p>
            <a:br>
              <a:rPr lang="he-IL" sz="4000" dirty="0"/>
            </a:br>
            <a:br>
              <a:rPr lang="he-IL" sz="4000" dirty="0"/>
            </a:br>
            <a:r>
              <a:rPr lang="he-IL" sz="4000" dirty="0"/>
              <a:t>שלום ילדים, מקוה ששלומכם טוב הבוקר.</a:t>
            </a:r>
            <a:br>
              <a:rPr lang="he-IL" sz="4000" dirty="0"/>
            </a:br>
            <a:r>
              <a:rPr lang="he-IL" sz="4000" dirty="0"/>
              <a:t>שמי ורד והיום אני מזמינה אתכם לצאת איתי למסע בעקבות סיפור שקרה לפני הרבה הרבה שנים.. בתקופה הזו, שבה אנו מקוים ומתפללים ומייחלים שירד גשם. </a:t>
            </a:r>
            <a:br>
              <a:rPr lang="he-IL" sz="4000" dirty="0"/>
            </a:br>
            <a:br>
              <a:rPr lang="he-IL" sz="4000" dirty="0"/>
            </a:br>
            <a:r>
              <a:rPr lang="he-IL" sz="4000" dirty="0"/>
              <a:t>אז מה נעשה היום? בואו נראה</a:t>
            </a:r>
            <a:br>
              <a:rPr lang="he-IL" sz="3200" dirty="0"/>
            </a:br>
            <a:endParaRPr lang="he-IL" sz="3200" dirty="0"/>
          </a:p>
        </p:txBody>
      </p:sp>
      <p:pic>
        <p:nvPicPr>
          <p:cNvPr id="5" name="גרפיקה 4" descr="פרופיל נקבה">
            <a:extLst>
              <a:ext uri="{FF2B5EF4-FFF2-40B4-BE49-F238E27FC236}">
                <a16:creationId xmlns:a16="http://schemas.microsoft.com/office/drawing/2014/main" id="{20C0B195-A83E-46BC-A054-C30F371211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392" y="335131"/>
            <a:ext cx="1475914" cy="1475914"/>
          </a:xfrm>
          <a:prstGeom prst="rect">
            <a:avLst/>
          </a:prstGeom>
        </p:spPr>
      </p:pic>
    </p:spTree>
    <p:extLst>
      <p:ext uri="{BB962C8B-B14F-4D97-AF65-F5344CB8AC3E}">
        <p14:creationId xmlns:p14="http://schemas.microsoft.com/office/powerpoint/2010/main" val="327253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נעשה היום? </a:t>
            </a:r>
          </a:p>
        </p:txBody>
      </p:sp>
      <p:grpSp>
        <p:nvGrpSpPr>
          <p:cNvPr id="15" name="קבוצה 14">
            <a:extLst>
              <a:ext uri="{FF2B5EF4-FFF2-40B4-BE49-F238E27FC236}">
                <a16:creationId xmlns:a16="http://schemas.microsoft.com/office/drawing/2014/main" id="{B55981C0-08A4-41FE-9035-DCFD30DD36ED}"/>
              </a:ext>
            </a:extLst>
          </p:cNvPr>
          <p:cNvGrpSpPr/>
          <p:nvPr/>
        </p:nvGrpSpPr>
        <p:grpSpPr>
          <a:xfrm>
            <a:off x="3612234" y="3692750"/>
            <a:ext cx="5168089" cy="2055936"/>
            <a:chOff x="538357" y="1121861"/>
            <a:chExt cx="5168089" cy="2055936"/>
          </a:xfrm>
        </p:grpSpPr>
        <p:sp>
          <p:nvSpPr>
            <p:cNvPr id="22" name="מלבן: פינות מעוגלות 21">
              <a:extLst>
                <a:ext uri="{FF2B5EF4-FFF2-40B4-BE49-F238E27FC236}">
                  <a16:creationId xmlns:a16="http://schemas.microsoft.com/office/drawing/2014/main" id="{F58119F6-9BEA-4DB6-9662-09855DAEB904}"/>
                </a:ext>
              </a:extLst>
            </p:cNvPr>
            <p:cNvSpPr/>
            <p:nvPr/>
          </p:nvSpPr>
          <p:spPr>
            <a:xfrm>
              <a:off x="745528" y="1121861"/>
              <a:ext cx="4960918" cy="2055936"/>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latin typeface="Varela Round" panose="00000500000000000000" pitchFamily="2" charset="-79"/>
                <a:cs typeface="Varela Round" panose="00000500000000000000" pitchFamily="2" charset="-79"/>
              </a:endParaRPr>
            </a:p>
          </p:txBody>
        </p:sp>
        <p:sp>
          <p:nvSpPr>
            <p:cNvPr id="3" name="מלבן 2">
              <a:extLst>
                <a:ext uri="{FF2B5EF4-FFF2-40B4-BE49-F238E27FC236}">
                  <a16:creationId xmlns:a16="http://schemas.microsoft.com/office/drawing/2014/main" id="{3FDBBDEB-2EC6-45D3-BF69-C4EF326A86A6}"/>
                </a:ext>
              </a:extLst>
            </p:cNvPr>
            <p:cNvSpPr/>
            <p:nvPr/>
          </p:nvSpPr>
          <p:spPr>
            <a:xfrm>
              <a:off x="538357" y="2674745"/>
              <a:ext cx="4645181" cy="469744"/>
            </a:xfrm>
            <a:prstGeom prst="rect">
              <a:avLst/>
            </a:prstGeom>
          </p:spPr>
          <p:txBody>
            <a:bodyPr wrap="square">
              <a:spAutoFit/>
            </a:bodyPr>
            <a:lstStyle/>
            <a:p>
              <a:pPr>
                <a:lnSpc>
                  <a:spcPct val="150000"/>
                </a:lnSpc>
              </a:pPr>
              <a:endParaRPr lang="he-IL" b="1" dirty="0">
                <a:solidFill>
                  <a:srgbClr val="0070C0"/>
                </a:solidFill>
                <a:latin typeface="Varela Round" panose="00000500000000000000" pitchFamily="2" charset="-79"/>
                <a:cs typeface="Varela Round" panose="00000500000000000000" pitchFamily="2" charset="-79"/>
                <a:sym typeface="Varela Round"/>
              </a:endParaRPr>
            </a:p>
          </p:txBody>
        </p:sp>
        <p:sp>
          <p:nvSpPr>
            <p:cNvPr id="23" name="תרשים זרימה: מחבר 22">
              <a:extLst>
                <a:ext uri="{FF2B5EF4-FFF2-40B4-BE49-F238E27FC236}">
                  <a16:creationId xmlns:a16="http://schemas.microsoft.com/office/drawing/2014/main" id="{10405244-1DF5-4FB0-B9CD-3AED0ACE4162}"/>
                </a:ext>
              </a:extLst>
            </p:cNvPr>
            <p:cNvSpPr/>
            <p:nvPr/>
          </p:nvSpPr>
          <p:spPr>
            <a:xfrm>
              <a:off x="5078644" y="1245986"/>
              <a:ext cx="534766" cy="497384"/>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a:latin typeface="Varela Round" panose="00000500000000000000" pitchFamily="2" charset="-79"/>
                  <a:cs typeface="Varela Round" panose="00000500000000000000" pitchFamily="2" charset="-79"/>
                </a:rPr>
                <a:t>3</a:t>
              </a:r>
            </a:p>
          </p:txBody>
        </p:sp>
      </p:grpSp>
      <p:grpSp>
        <p:nvGrpSpPr>
          <p:cNvPr id="2" name="קבוצה 1">
            <a:extLst>
              <a:ext uri="{FF2B5EF4-FFF2-40B4-BE49-F238E27FC236}">
                <a16:creationId xmlns:a16="http://schemas.microsoft.com/office/drawing/2014/main" id="{0ACE5579-5CF0-4D6C-993C-AD5B31E0692B}"/>
              </a:ext>
            </a:extLst>
          </p:cNvPr>
          <p:cNvGrpSpPr/>
          <p:nvPr/>
        </p:nvGrpSpPr>
        <p:grpSpPr>
          <a:xfrm>
            <a:off x="6297066" y="1215086"/>
            <a:ext cx="4960918" cy="1962711"/>
            <a:chOff x="6880593" y="1170435"/>
            <a:chExt cx="4960918" cy="1962711"/>
          </a:xfrm>
        </p:grpSpPr>
        <p:sp>
          <p:nvSpPr>
            <p:cNvPr id="27" name="מלבן: פינות מעוגלות 26">
              <a:extLst>
                <a:ext uri="{FF2B5EF4-FFF2-40B4-BE49-F238E27FC236}">
                  <a16:creationId xmlns:a16="http://schemas.microsoft.com/office/drawing/2014/main" id="{469062F6-33DF-496A-A612-46C969E77053}"/>
                </a:ext>
              </a:extLst>
            </p:cNvPr>
            <p:cNvSpPr/>
            <p:nvPr/>
          </p:nvSpPr>
          <p:spPr>
            <a:xfrm>
              <a:off x="6880593" y="1170435"/>
              <a:ext cx="4960918" cy="19423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קבוצה 31">
              <a:extLst>
                <a:ext uri="{FF2B5EF4-FFF2-40B4-BE49-F238E27FC236}">
                  <a16:creationId xmlns:a16="http://schemas.microsoft.com/office/drawing/2014/main" id="{705E997C-D6AC-49DD-A0DE-C66AE230D29B}"/>
                </a:ext>
              </a:extLst>
            </p:cNvPr>
            <p:cNvGrpSpPr/>
            <p:nvPr/>
          </p:nvGrpSpPr>
          <p:grpSpPr>
            <a:xfrm>
              <a:off x="10767089" y="1245986"/>
              <a:ext cx="900748" cy="1887160"/>
              <a:chOff x="10767089" y="1245986"/>
              <a:chExt cx="900748" cy="1887160"/>
            </a:xfrm>
          </p:grpSpPr>
          <p:sp>
            <p:nvSpPr>
              <p:cNvPr id="34" name="מלבן 33">
                <a:extLst>
                  <a:ext uri="{FF2B5EF4-FFF2-40B4-BE49-F238E27FC236}">
                    <a16:creationId xmlns:a16="http://schemas.microsoft.com/office/drawing/2014/main" id="{67B3CF01-554D-452C-A560-488E32AE929F}"/>
                  </a:ext>
                </a:extLst>
              </p:cNvPr>
              <p:cNvSpPr/>
              <p:nvPr/>
            </p:nvSpPr>
            <p:spPr>
              <a:xfrm>
                <a:off x="10767089" y="2663402"/>
                <a:ext cx="184731" cy="469744"/>
              </a:xfrm>
              <a:prstGeom prst="rect">
                <a:avLst/>
              </a:prstGeom>
            </p:spPr>
            <p:txBody>
              <a:bodyPr wrap="none">
                <a:spAutoFit/>
              </a:bodyPr>
              <a:lstStyle/>
              <a:p>
                <a:pPr>
                  <a:lnSpc>
                    <a:spcPct val="150000"/>
                  </a:lnSpc>
                </a:pPr>
                <a:endParaRPr lang="he-IL" b="1" dirty="0">
                  <a:solidFill>
                    <a:srgbClr val="0070C0"/>
                  </a:solidFill>
                  <a:latin typeface="Varela Round" panose="00000500000000000000" pitchFamily="2" charset="-79"/>
                  <a:cs typeface="Varela Round" panose="00000500000000000000" pitchFamily="2" charset="-79"/>
                  <a:sym typeface="Varela Round"/>
                </a:endParaRPr>
              </a:p>
            </p:txBody>
          </p:sp>
          <p:sp>
            <p:nvSpPr>
              <p:cNvPr id="35" name="תרשים זרימה: מחבר 34">
                <a:extLst>
                  <a:ext uri="{FF2B5EF4-FFF2-40B4-BE49-F238E27FC236}">
                    <a16:creationId xmlns:a16="http://schemas.microsoft.com/office/drawing/2014/main" id="{FC2B5323-C67A-4591-8217-8472E68A2EA4}"/>
                  </a:ext>
                </a:extLst>
              </p:cNvPr>
              <p:cNvSpPr/>
              <p:nvPr/>
            </p:nvSpPr>
            <p:spPr>
              <a:xfrm>
                <a:off x="11133071" y="1245986"/>
                <a:ext cx="534766" cy="497384"/>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a:latin typeface="Varela Round" panose="00000500000000000000" pitchFamily="2" charset="-79"/>
                    <a:cs typeface="Varela Round" panose="00000500000000000000" pitchFamily="2" charset="-79"/>
                  </a:rPr>
                  <a:t>1</a:t>
                </a:r>
              </a:p>
            </p:txBody>
          </p:sp>
        </p:grpSp>
      </p:grpSp>
      <p:grpSp>
        <p:nvGrpSpPr>
          <p:cNvPr id="26" name="קבוצה 25">
            <a:extLst>
              <a:ext uri="{FF2B5EF4-FFF2-40B4-BE49-F238E27FC236}">
                <a16:creationId xmlns:a16="http://schemas.microsoft.com/office/drawing/2014/main" id="{AFE49F79-933C-4C98-A6B8-6559EADF2597}"/>
              </a:ext>
            </a:extLst>
          </p:cNvPr>
          <p:cNvGrpSpPr/>
          <p:nvPr/>
        </p:nvGrpSpPr>
        <p:grpSpPr>
          <a:xfrm>
            <a:off x="892502" y="1225013"/>
            <a:ext cx="4960918" cy="2086609"/>
            <a:chOff x="6880593" y="3676280"/>
            <a:chExt cx="4960918" cy="2086609"/>
          </a:xfrm>
        </p:grpSpPr>
        <p:sp>
          <p:nvSpPr>
            <p:cNvPr id="28" name="מלבן: פינות מעוגלות 27">
              <a:extLst>
                <a:ext uri="{FF2B5EF4-FFF2-40B4-BE49-F238E27FC236}">
                  <a16:creationId xmlns:a16="http://schemas.microsoft.com/office/drawing/2014/main" id="{8CF251E6-4801-4746-B3CA-E3693D92EE60}"/>
                </a:ext>
              </a:extLst>
            </p:cNvPr>
            <p:cNvSpPr/>
            <p:nvPr/>
          </p:nvSpPr>
          <p:spPr>
            <a:xfrm>
              <a:off x="6880593" y="3676280"/>
              <a:ext cx="4960918" cy="2055936"/>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9" name="מלבן 28">
              <a:extLst>
                <a:ext uri="{FF2B5EF4-FFF2-40B4-BE49-F238E27FC236}">
                  <a16:creationId xmlns:a16="http://schemas.microsoft.com/office/drawing/2014/main" id="{E528141C-267A-4622-B942-86CD16320BBF}"/>
                </a:ext>
              </a:extLst>
            </p:cNvPr>
            <p:cNvSpPr/>
            <p:nvPr/>
          </p:nvSpPr>
          <p:spPr>
            <a:xfrm>
              <a:off x="7000179" y="5293145"/>
              <a:ext cx="4586249" cy="469744"/>
            </a:xfrm>
            <a:prstGeom prst="rect">
              <a:avLst/>
            </a:prstGeom>
          </p:spPr>
          <p:txBody>
            <a:bodyPr wrap="square">
              <a:spAutoFit/>
            </a:bodyPr>
            <a:lstStyle/>
            <a:p>
              <a:pPr>
                <a:lnSpc>
                  <a:spcPct val="150000"/>
                </a:lnSpc>
              </a:pPr>
              <a:endParaRPr lang="he-IL" b="1" dirty="0">
                <a:solidFill>
                  <a:srgbClr val="0070C0"/>
                </a:solidFill>
                <a:latin typeface="Varela Round" panose="00000500000000000000" pitchFamily="2" charset="-79"/>
                <a:cs typeface="Varela Round" panose="00000500000000000000" pitchFamily="2" charset="-79"/>
                <a:sym typeface="Varela Round"/>
              </a:endParaRPr>
            </a:p>
          </p:txBody>
        </p:sp>
        <p:sp>
          <p:nvSpPr>
            <p:cNvPr id="30" name="תרשים זרימה: מחבר 29">
              <a:extLst>
                <a:ext uri="{FF2B5EF4-FFF2-40B4-BE49-F238E27FC236}">
                  <a16:creationId xmlns:a16="http://schemas.microsoft.com/office/drawing/2014/main" id="{1358432F-0DA2-4C56-8309-D4519EDDABA4}"/>
                </a:ext>
              </a:extLst>
            </p:cNvPr>
            <p:cNvSpPr/>
            <p:nvPr/>
          </p:nvSpPr>
          <p:spPr>
            <a:xfrm>
              <a:off x="11132097" y="3847609"/>
              <a:ext cx="534766" cy="497384"/>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a:latin typeface="Varela Round" panose="00000500000000000000" pitchFamily="2" charset="-79"/>
                  <a:cs typeface="Varela Round" panose="00000500000000000000" pitchFamily="2" charset="-79"/>
                </a:rPr>
                <a:t>2</a:t>
              </a:r>
            </a:p>
          </p:txBody>
        </p:sp>
      </p:grpSp>
      <p:sp>
        <p:nvSpPr>
          <p:cNvPr id="4" name="תיבת טקסט 3">
            <a:extLst>
              <a:ext uri="{FF2B5EF4-FFF2-40B4-BE49-F238E27FC236}">
                <a16:creationId xmlns:a16="http://schemas.microsoft.com/office/drawing/2014/main" id="{93274DAD-43CA-42CC-8562-0EDCF5CA3A8B}"/>
              </a:ext>
            </a:extLst>
          </p:cNvPr>
          <p:cNvSpPr txBox="1"/>
          <p:nvPr/>
        </p:nvSpPr>
        <p:spPr>
          <a:xfrm>
            <a:off x="7500733" y="1676655"/>
            <a:ext cx="4310893" cy="1077218"/>
          </a:xfrm>
          <a:prstGeom prst="rect">
            <a:avLst/>
          </a:prstGeom>
          <a:noFill/>
        </p:spPr>
        <p:txBody>
          <a:bodyPr wrap="square" rtlCol="1">
            <a:spAutoFit/>
          </a:bodyPr>
          <a:lstStyle/>
          <a:p>
            <a:pPr algn="ctr"/>
            <a:r>
              <a:rPr lang="he-IL" sz="3200" b="1" dirty="0">
                <a:solidFill>
                  <a:schemeClr val="tx2">
                    <a:lumMod val="75000"/>
                  </a:schemeClr>
                </a:solidFill>
                <a:cs typeface="Varela Round" panose="00000500000000000000"/>
              </a:rPr>
              <a:t>נשיר שירי סתיו </a:t>
            </a:r>
          </a:p>
          <a:p>
            <a:pPr algn="ctr"/>
            <a:r>
              <a:rPr lang="he-IL" sz="3200" b="1" dirty="0">
                <a:solidFill>
                  <a:schemeClr val="tx2">
                    <a:lumMod val="75000"/>
                  </a:schemeClr>
                </a:solidFill>
                <a:cs typeface="Varela Round" panose="00000500000000000000"/>
              </a:rPr>
              <a:t>וציפייה לגשם</a:t>
            </a:r>
          </a:p>
        </p:txBody>
      </p:sp>
      <p:pic>
        <p:nvPicPr>
          <p:cNvPr id="5" name="תמונה 4">
            <a:extLst>
              <a:ext uri="{FF2B5EF4-FFF2-40B4-BE49-F238E27FC236}">
                <a16:creationId xmlns:a16="http://schemas.microsoft.com/office/drawing/2014/main" id="{D3131E40-CC2D-402F-A9D4-97D27E5A76D8}"/>
              </a:ext>
            </a:extLst>
          </p:cNvPr>
          <p:cNvPicPr>
            <a:picLocks noChangeAspect="1"/>
          </p:cNvPicPr>
          <p:nvPr/>
        </p:nvPicPr>
        <p:blipFill>
          <a:blip r:embed="rId3"/>
          <a:stretch>
            <a:fillRect/>
          </a:stretch>
        </p:blipFill>
        <p:spPr>
          <a:xfrm>
            <a:off x="6382013" y="1689402"/>
            <a:ext cx="1765459" cy="1174833"/>
          </a:xfrm>
          <a:prstGeom prst="rect">
            <a:avLst/>
          </a:prstGeom>
        </p:spPr>
      </p:pic>
      <p:sp>
        <p:nvSpPr>
          <p:cNvPr id="6" name="תיבת טקסט 5">
            <a:extLst>
              <a:ext uri="{FF2B5EF4-FFF2-40B4-BE49-F238E27FC236}">
                <a16:creationId xmlns:a16="http://schemas.microsoft.com/office/drawing/2014/main" id="{4F84E1AF-DFB4-417F-9A39-2A08D6F8D8F5}"/>
              </a:ext>
            </a:extLst>
          </p:cNvPr>
          <p:cNvSpPr txBox="1"/>
          <p:nvPr/>
        </p:nvSpPr>
        <p:spPr>
          <a:xfrm>
            <a:off x="1741685" y="1605945"/>
            <a:ext cx="4769957" cy="1384995"/>
          </a:xfrm>
          <a:prstGeom prst="rect">
            <a:avLst/>
          </a:prstGeom>
          <a:noFill/>
        </p:spPr>
        <p:txBody>
          <a:bodyPr wrap="square" rtlCol="1">
            <a:spAutoFit/>
          </a:bodyPr>
          <a:lstStyle/>
          <a:p>
            <a:pPr algn="ctr"/>
            <a:r>
              <a:rPr lang="he-IL" sz="2800" b="1" dirty="0">
                <a:solidFill>
                  <a:schemeClr val="tx2">
                    <a:lumMod val="75000"/>
                  </a:schemeClr>
                </a:solidFill>
                <a:cs typeface="Varela Round" panose="00000500000000000000"/>
              </a:rPr>
              <a:t>נכיר את מי</a:t>
            </a:r>
          </a:p>
          <a:p>
            <a:pPr algn="ctr"/>
            <a:r>
              <a:rPr lang="he-IL" sz="2800" b="1" dirty="0">
                <a:solidFill>
                  <a:schemeClr val="tx2">
                    <a:lumMod val="75000"/>
                  </a:schemeClr>
                </a:solidFill>
                <a:cs typeface="Varela Round" panose="00000500000000000000"/>
              </a:rPr>
              <a:t>שמבשרים </a:t>
            </a:r>
          </a:p>
          <a:p>
            <a:pPr algn="ctr"/>
            <a:r>
              <a:rPr lang="he-IL" sz="2800" b="1" dirty="0">
                <a:solidFill>
                  <a:schemeClr val="tx2">
                    <a:lumMod val="75000"/>
                  </a:schemeClr>
                </a:solidFill>
                <a:cs typeface="Varela Round" panose="00000500000000000000"/>
              </a:rPr>
              <a:t>לנו על בא הסתיו</a:t>
            </a:r>
          </a:p>
        </p:txBody>
      </p:sp>
      <p:pic>
        <p:nvPicPr>
          <p:cNvPr id="9" name="תמונה 8">
            <a:extLst>
              <a:ext uri="{FF2B5EF4-FFF2-40B4-BE49-F238E27FC236}">
                <a16:creationId xmlns:a16="http://schemas.microsoft.com/office/drawing/2014/main" id="{B0E6C841-37D6-48F1-9FB8-9E45FBCC2D0D}"/>
              </a:ext>
            </a:extLst>
          </p:cNvPr>
          <p:cNvPicPr>
            <a:picLocks noChangeAspect="1"/>
          </p:cNvPicPr>
          <p:nvPr/>
        </p:nvPicPr>
        <p:blipFill>
          <a:blip r:embed="rId4"/>
          <a:stretch>
            <a:fillRect/>
          </a:stretch>
        </p:blipFill>
        <p:spPr>
          <a:xfrm>
            <a:off x="957734" y="1696390"/>
            <a:ext cx="1774578" cy="1204106"/>
          </a:xfrm>
          <a:prstGeom prst="rect">
            <a:avLst/>
          </a:prstGeom>
        </p:spPr>
      </p:pic>
      <p:sp>
        <p:nvSpPr>
          <p:cNvPr id="10" name="תיבת טקסט 9">
            <a:extLst>
              <a:ext uri="{FF2B5EF4-FFF2-40B4-BE49-F238E27FC236}">
                <a16:creationId xmlns:a16="http://schemas.microsoft.com/office/drawing/2014/main" id="{E5306873-F37A-41E8-BD0B-95D65EFC401D}"/>
              </a:ext>
            </a:extLst>
          </p:cNvPr>
          <p:cNvSpPr txBox="1"/>
          <p:nvPr/>
        </p:nvSpPr>
        <p:spPr>
          <a:xfrm>
            <a:off x="5547731" y="3855426"/>
            <a:ext cx="2916855" cy="1569660"/>
          </a:xfrm>
          <a:prstGeom prst="rect">
            <a:avLst/>
          </a:prstGeom>
          <a:noFill/>
        </p:spPr>
        <p:txBody>
          <a:bodyPr wrap="square" rtlCol="1">
            <a:spAutoFit/>
          </a:bodyPr>
          <a:lstStyle/>
          <a:p>
            <a:pPr algn="ctr"/>
            <a:r>
              <a:rPr lang="he-IL" sz="3200" b="1" dirty="0">
                <a:solidFill>
                  <a:schemeClr val="tx2">
                    <a:lumMod val="75000"/>
                  </a:schemeClr>
                </a:solidFill>
                <a:cs typeface="Varela Round" panose="00000500000000000000"/>
              </a:rPr>
              <a:t>ננוע בתנועות מגוונות ומעניינות </a:t>
            </a:r>
          </a:p>
        </p:txBody>
      </p:sp>
      <p:pic>
        <p:nvPicPr>
          <p:cNvPr id="12" name="תמונה 11">
            <a:extLst>
              <a:ext uri="{FF2B5EF4-FFF2-40B4-BE49-F238E27FC236}">
                <a16:creationId xmlns:a16="http://schemas.microsoft.com/office/drawing/2014/main" id="{ACD266EF-8951-4995-958E-71861671D6F8}"/>
              </a:ext>
            </a:extLst>
          </p:cNvPr>
          <p:cNvPicPr>
            <a:picLocks noChangeAspect="1"/>
          </p:cNvPicPr>
          <p:nvPr/>
        </p:nvPicPr>
        <p:blipFill>
          <a:blip r:embed="rId5"/>
          <a:stretch>
            <a:fillRect/>
          </a:stretch>
        </p:blipFill>
        <p:spPr>
          <a:xfrm>
            <a:off x="4037892" y="4100681"/>
            <a:ext cx="1773869" cy="11865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3746678" y="3338034"/>
            <a:ext cx="11160000" cy="720000"/>
          </a:xfrm>
        </p:spPr>
        <p:txBody>
          <a:bodyPr/>
          <a:lstStyle/>
          <a:p>
            <a:r>
              <a:rPr lang="he-IL" sz="2800" dirty="0"/>
              <a:t>בבקר כשהשמש זרחה בשמיים</a:t>
            </a:r>
            <a:br>
              <a:rPr lang="he-IL" sz="2800" dirty="0"/>
            </a:br>
            <a:r>
              <a:rPr lang="he-IL" sz="2800" dirty="0"/>
              <a:t>פקחתי את העיניים</a:t>
            </a:r>
            <a:br>
              <a:rPr lang="he-IL" sz="2800" dirty="0"/>
            </a:br>
            <a:r>
              <a:rPr lang="he-IL" sz="2800" dirty="0"/>
              <a:t>פיהקתי פיהוק או שניים </a:t>
            </a:r>
            <a:br>
              <a:rPr lang="he-IL" sz="2800" dirty="0"/>
            </a:br>
            <a:r>
              <a:rPr lang="he-IL" sz="2800" dirty="0"/>
              <a:t>ואחת ושתיים עמדתי על הרגליים</a:t>
            </a:r>
            <a:br>
              <a:rPr lang="he-IL" sz="2800" dirty="0"/>
            </a:br>
            <a:r>
              <a:rPr lang="he-IL" sz="2800" dirty="0"/>
              <a:t>אני יכול להיות גבוה</a:t>
            </a:r>
            <a:br>
              <a:rPr lang="he-IL" sz="2800" dirty="0"/>
            </a:br>
            <a:r>
              <a:rPr lang="he-IL" sz="2800" dirty="0"/>
              <a:t>אני יכול להיות נמוך</a:t>
            </a:r>
            <a:br>
              <a:rPr lang="he-IL" sz="2800" dirty="0"/>
            </a:br>
            <a:r>
              <a:rPr lang="he-IL" sz="2800" dirty="0"/>
              <a:t>אני יכול לפרוש את הידיים</a:t>
            </a:r>
            <a:br>
              <a:rPr lang="he-IL" sz="2800" dirty="0"/>
            </a:br>
            <a:r>
              <a:rPr lang="he-IL" sz="2800" dirty="0"/>
              <a:t>ולעשות סיבוב</a:t>
            </a:r>
            <a:br>
              <a:rPr lang="he-IL" sz="2800" dirty="0"/>
            </a:br>
            <a:r>
              <a:rPr lang="he-IL" sz="2800" dirty="0"/>
              <a:t>אני יכול למחוא כפיים</a:t>
            </a:r>
            <a:br>
              <a:rPr lang="he-IL" sz="2800" dirty="0"/>
            </a:br>
            <a:r>
              <a:rPr lang="he-IL" sz="2800" dirty="0"/>
              <a:t>גם מלפנים וגם מאחור</a:t>
            </a:r>
            <a:br>
              <a:rPr lang="he-IL" sz="2800" dirty="0"/>
            </a:br>
            <a:r>
              <a:rPr lang="he-IL" sz="2800" dirty="0"/>
              <a:t>ושוב לפרוש את הידיים </a:t>
            </a:r>
            <a:br>
              <a:rPr lang="he-IL" sz="2800" dirty="0"/>
            </a:br>
            <a:r>
              <a:rPr lang="he-IL" sz="2800" dirty="0"/>
              <a:t>ולעשות סיבוב גדול גדול.. </a:t>
            </a:r>
            <a:br>
              <a:rPr lang="he-IL" sz="2800" dirty="0"/>
            </a:br>
            <a:r>
              <a:rPr lang="he-IL" sz="2800" dirty="0"/>
              <a:t>ועכשיו נכופף את הברכיים </a:t>
            </a:r>
            <a:br>
              <a:rPr lang="he-IL" sz="2800" dirty="0"/>
            </a:br>
            <a:r>
              <a:rPr lang="he-IL" sz="2800" dirty="0"/>
              <a:t>ונקרב את האוזניים</a:t>
            </a:r>
            <a:br>
              <a:rPr lang="he-IL" sz="2800" dirty="0"/>
            </a:br>
            <a:br>
              <a:rPr lang="he-IL" sz="2800" dirty="0"/>
            </a:br>
            <a:endParaRPr lang="he-IL" sz="2800" dirty="0"/>
          </a:p>
        </p:txBody>
      </p:sp>
      <p:sp>
        <p:nvSpPr>
          <p:cNvPr id="4" name="תיבת טקסט 3">
            <a:extLst>
              <a:ext uri="{FF2B5EF4-FFF2-40B4-BE49-F238E27FC236}">
                <a16:creationId xmlns:a16="http://schemas.microsoft.com/office/drawing/2014/main" id="{3181516D-54BB-4748-914C-3D769FCB4CBA}"/>
              </a:ext>
            </a:extLst>
          </p:cNvPr>
          <p:cNvSpPr txBox="1"/>
          <p:nvPr/>
        </p:nvSpPr>
        <p:spPr>
          <a:xfrm>
            <a:off x="2175972" y="225537"/>
            <a:ext cx="3759200" cy="5262979"/>
          </a:xfrm>
          <a:prstGeom prst="rect">
            <a:avLst/>
          </a:prstGeom>
          <a:noFill/>
        </p:spPr>
        <p:txBody>
          <a:bodyPr wrap="square" rtlCol="1">
            <a:spAutoFit/>
          </a:bodyPr>
          <a:lstStyle/>
          <a:p>
            <a:r>
              <a:rPr lang="he-IL" sz="2800" dirty="0" err="1">
                <a:cs typeface="Varela Round" panose="00000500000000000000"/>
              </a:rPr>
              <a:t>שששש</a:t>
            </a:r>
            <a:r>
              <a:rPr lang="he-IL" sz="2800" dirty="0">
                <a:cs typeface="Varela Round" panose="00000500000000000000"/>
              </a:rPr>
              <a:t> שומעים?</a:t>
            </a:r>
          </a:p>
          <a:p>
            <a:r>
              <a:rPr lang="he-IL" sz="2800" dirty="0">
                <a:cs typeface="Varela Round" panose="00000500000000000000"/>
              </a:rPr>
              <a:t>אח אח </a:t>
            </a:r>
            <a:r>
              <a:rPr lang="he-IL" sz="2800" dirty="0" err="1">
                <a:cs typeface="Varela Round" panose="00000500000000000000"/>
              </a:rPr>
              <a:t>אח</a:t>
            </a:r>
            <a:r>
              <a:rPr lang="he-IL" sz="2800" dirty="0">
                <a:cs typeface="Varela Round" panose="00000500000000000000"/>
              </a:rPr>
              <a:t>, מישהו נאנח</a:t>
            </a:r>
          </a:p>
          <a:p>
            <a:r>
              <a:rPr lang="he-IL" sz="2800" dirty="0">
                <a:cs typeface="Varela Round" panose="00000500000000000000"/>
              </a:rPr>
              <a:t>אח </a:t>
            </a:r>
            <a:r>
              <a:rPr lang="he-IL" sz="2800" dirty="0" err="1">
                <a:cs typeface="Varela Round" panose="00000500000000000000"/>
              </a:rPr>
              <a:t>אח</a:t>
            </a:r>
            <a:r>
              <a:rPr lang="he-IL" sz="2800" dirty="0">
                <a:cs typeface="Varela Round" panose="00000500000000000000"/>
              </a:rPr>
              <a:t> </a:t>
            </a:r>
            <a:r>
              <a:rPr lang="he-IL" sz="2800" dirty="0" err="1">
                <a:cs typeface="Varela Round" panose="00000500000000000000"/>
              </a:rPr>
              <a:t>אח</a:t>
            </a:r>
            <a:r>
              <a:rPr lang="he-IL" sz="2800" dirty="0">
                <a:cs typeface="Varela Round" panose="00000500000000000000"/>
              </a:rPr>
              <a:t>, מישהו נאנח</a:t>
            </a:r>
          </a:p>
          <a:p>
            <a:r>
              <a:rPr lang="he-IL" sz="2800" dirty="0">
                <a:cs typeface="Varela Round" panose="00000500000000000000"/>
              </a:rPr>
              <a:t>אח </a:t>
            </a:r>
            <a:r>
              <a:rPr lang="he-IL" sz="2800" dirty="0" err="1">
                <a:cs typeface="Varela Round" panose="00000500000000000000"/>
              </a:rPr>
              <a:t>אח</a:t>
            </a:r>
            <a:r>
              <a:rPr lang="he-IL" sz="2800" dirty="0">
                <a:cs typeface="Varela Round" panose="00000500000000000000"/>
              </a:rPr>
              <a:t> </a:t>
            </a:r>
            <a:r>
              <a:rPr lang="he-IL" sz="2800" dirty="0" err="1">
                <a:cs typeface="Varela Round" panose="00000500000000000000"/>
              </a:rPr>
              <a:t>אח</a:t>
            </a:r>
            <a:r>
              <a:rPr lang="he-IL" sz="2800" dirty="0">
                <a:cs typeface="Varela Round" panose="00000500000000000000"/>
              </a:rPr>
              <a:t>, מי כאן נאנח?</a:t>
            </a:r>
          </a:p>
          <a:p>
            <a:r>
              <a:rPr lang="he-IL" sz="2800" dirty="0">
                <a:cs typeface="Varela Round" panose="00000500000000000000"/>
              </a:rPr>
              <a:t>זאת האדמה, אני צמאה, אני צמאה..</a:t>
            </a:r>
          </a:p>
          <a:p>
            <a:r>
              <a:rPr lang="he-IL" sz="2800" dirty="0">
                <a:cs typeface="Varela Round" panose="00000500000000000000"/>
              </a:rPr>
              <a:t>ובאמת הביטו אל השמיים</a:t>
            </a:r>
          </a:p>
          <a:p>
            <a:r>
              <a:rPr lang="he-IL" sz="2800" dirty="0">
                <a:cs typeface="Varela Round" panose="00000500000000000000"/>
              </a:rPr>
              <a:t>עננים יש ומים – אין.. </a:t>
            </a:r>
          </a:p>
          <a:p>
            <a:endParaRPr lang="he-IL" sz="2800" dirty="0">
              <a:cs typeface="Varela Round" panose="00000500000000000000"/>
            </a:endParaRPr>
          </a:p>
          <a:p>
            <a:r>
              <a:rPr lang="he-IL" sz="2800" dirty="0">
                <a:cs typeface="Varela Round" panose="00000500000000000000"/>
              </a:rPr>
              <a:t>מה נעשה? בואו נבקש ונתפלל שירד גשם</a:t>
            </a:r>
          </a:p>
          <a:p>
            <a:r>
              <a:rPr lang="he-IL" sz="2800" dirty="0">
                <a:cs typeface="Varela Round" panose="00000500000000000000"/>
              </a:rPr>
              <a:t>גשם, גשם... </a:t>
            </a:r>
          </a:p>
        </p:txBody>
      </p:sp>
      <p:pic>
        <p:nvPicPr>
          <p:cNvPr id="6" name="גרפיקה 5" descr="פרופיל נקבה">
            <a:extLst>
              <a:ext uri="{FF2B5EF4-FFF2-40B4-BE49-F238E27FC236}">
                <a16:creationId xmlns:a16="http://schemas.microsoft.com/office/drawing/2014/main" id="{A47BF8EA-AE0D-497C-B3E6-122CDAFFF4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478" y="300181"/>
            <a:ext cx="1547091" cy="1547091"/>
          </a:xfrm>
          <a:prstGeom prst="rect">
            <a:avLst/>
          </a:prstGeom>
        </p:spPr>
      </p:pic>
    </p:spTree>
    <p:extLst>
      <p:ext uri="{BB962C8B-B14F-4D97-AF65-F5344CB8AC3E}">
        <p14:creationId xmlns:p14="http://schemas.microsoft.com/office/powerpoint/2010/main" val="240964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5" name="תיבת טקסט 4">
            <a:extLst>
              <a:ext uri="{FF2B5EF4-FFF2-40B4-BE49-F238E27FC236}">
                <a16:creationId xmlns:a16="http://schemas.microsoft.com/office/drawing/2014/main" id="{CC68C524-B6A1-4045-823D-8DA66983FB0C}"/>
              </a:ext>
            </a:extLst>
          </p:cNvPr>
          <p:cNvSpPr txBox="1"/>
          <p:nvPr/>
        </p:nvSpPr>
        <p:spPr>
          <a:xfrm>
            <a:off x="6454713" y="382012"/>
            <a:ext cx="5166804" cy="6093976"/>
          </a:xfrm>
          <a:prstGeom prst="rect">
            <a:avLst/>
          </a:prstGeom>
          <a:noFill/>
        </p:spPr>
        <p:txBody>
          <a:bodyPr wrap="square" rtlCol="1">
            <a:spAutoFit/>
          </a:bodyPr>
          <a:lstStyle/>
          <a:p>
            <a:r>
              <a:rPr lang="he-IL" sz="3000" dirty="0"/>
              <a:t>אבל הגשם לא ירד.. </a:t>
            </a:r>
          </a:p>
          <a:p>
            <a:r>
              <a:rPr lang="he-IL" sz="3000" dirty="0"/>
              <a:t>והרגבים יבשים יבשים, והאדמה חריצים ובקיעים..</a:t>
            </a:r>
          </a:p>
          <a:p>
            <a:r>
              <a:rPr lang="he-IL" sz="3000" dirty="0"/>
              <a:t>מה נעשה?</a:t>
            </a:r>
          </a:p>
          <a:p>
            <a:r>
              <a:rPr lang="he-IL" sz="3000" dirty="0"/>
              <a:t>יש לי רעיון, נלך לחוני.. חוני, מי זה חוני?</a:t>
            </a:r>
          </a:p>
          <a:p>
            <a:r>
              <a:rPr lang="he-IL" sz="3000" dirty="0"/>
              <a:t>בבית קטן בעיר ירושלים </a:t>
            </a:r>
          </a:p>
          <a:p>
            <a:r>
              <a:rPr lang="he-IL" sz="3000" dirty="0"/>
              <a:t>בית קטן וצנוע</a:t>
            </a:r>
          </a:p>
          <a:p>
            <a:r>
              <a:rPr lang="he-IL" sz="3000" dirty="0"/>
              <a:t>חי לו חוני החכם, חי לו חוני הידוע.. </a:t>
            </a:r>
          </a:p>
          <a:p>
            <a:r>
              <a:rPr lang="he-IL" sz="3000" dirty="0"/>
              <a:t>אולי הוא יוכל לעזור לנו..</a:t>
            </a:r>
          </a:p>
          <a:p>
            <a:r>
              <a:rPr lang="he-IL" sz="3000" dirty="0"/>
              <a:t>אבל, חוני גר בירושלים.. והדרך אליו רחוקה</a:t>
            </a:r>
          </a:p>
        </p:txBody>
      </p:sp>
      <p:pic>
        <p:nvPicPr>
          <p:cNvPr id="8" name="גרפיקה 7" descr="פרופיל נקבה">
            <a:extLst>
              <a:ext uri="{FF2B5EF4-FFF2-40B4-BE49-F238E27FC236}">
                <a16:creationId xmlns:a16="http://schemas.microsoft.com/office/drawing/2014/main" id="{9D85D2C0-F507-4C2B-B43F-F2C850F63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7359" y="137038"/>
            <a:ext cx="1046880" cy="1046880"/>
          </a:xfrm>
          <a:prstGeom prst="rect">
            <a:avLst/>
          </a:prstGeom>
        </p:spPr>
      </p:pic>
      <p:sp>
        <p:nvSpPr>
          <p:cNvPr id="2" name="תיבת טקסט 1">
            <a:extLst>
              <a:ext uri="{FF2B5EF4-FFF2-40B4-BE49-F238E27FC236}">
                <a16:creationId xmlns:a16="http://schemas.microsoft.com/office/drawing/2014/main" id="{2964C82B-C812-41A8-8833-61E49AEEE539}"/>
              </a:ext>
            </a:extLst>
          </p:cNvPr>
          <p:cNvSpPr txBox="1"/>
          <p:nvPr/>
        </p:nvSpPr>
        <p:spPr>
          <a:xfrm>
            <a:off x="650470" y="346229"/>
            <a:ext cx="5636292" cy="5693866"/>
          </a:xfrm>
          <a:prstGeom prst="rect">
            <a:avLst/>
          </a:prstGeom>
          <a:noFill/>
        </p:spPr>
        <p:txBody>
          <a:bodyPr wrap="square" rtlCol="1">
            <a:spAutoFit/>
          </a:bodyPr>
          <a:lstStyle/>
          <a:p>
            <a:r>
              <a:rPr lang="he-IL" sz="2800" dirty="0">
                <a:solidFill>
                  <a:srgbClr val="FF0000"/>
                </a:solidFill>
              </a:rPr>
              <a:t>אז בואו ניקח תרמיל</a:t>
            </a:r>
          </a:p>
          <a:p>
            <a:r>
              <a:rPr lang="he-IL" sz="2800" dirty="0">
                <a:solidFill>
                  <a:srgbClr val="FF0000"/>
                </a:solidFill>
              </a:rPr>
              <a:t>נשים בו: בקבוק של מים, לחמניות שתיים, </a:t>
            </a:r>
          </a:p>
          <a:p>
            <a:r>
              <a:rPr lang="he-IL" sz="2800" dirty="0">
                <a:solidFill>
                  <a:srgbClr val="FF0000"/>
                </a:solidFill>
              </a:rPr>
              <a:t>ומה כדאי עוד לשים בתיק אם ירד גשם? </a:t>
            </a:r>
          </a:p>
          <a:p>
            <a:r>
              <a:rPr lang="he-IL" sz="2800" dirty="0">
                <a:solidFill>
                  <a:srgbClr val="FF0000"/>
                </a:solidFill>
              </a:rPr>
              <a:t>מעיל? וגם גרביים? מטריה? ומגפיים? </a:t>
            </a:r>
          </a:p>
          <a:p>
            <a:r>
              <a:rPr lang="he-IL" sz="2800" dirty="0">
                <a:solidFill>
                  <a:srgbClr val="FF0000"/>
                </a:solidFill>
              </a:rPr>
              <a:t>נסגור את התרמיל, נעמיס על הגב,</a:t>
            </a:r>
          </a:p>
          <a:p>
            <a:r>
              <a:rPr lang="he-IL" sz="2800" dirty="0">
                <a:solidFill>
                  <a:srgbClr val="FF0000"/>
                </a:solidFill>
              </a:rPr>
              <a:t>אפשר לצאת לדרך עכשיו?</a:t>
            </a:r>
          </a:p>
          <a:p>
            <a:r>
              <a:rPr lang="he-IL" sz="2800" dirty="0">
                <a:solidFill>
                  <a:srgbClr val="FF0000"/>
                </a:solidFill>
              </a:rPr>
              <a:t>תרמיל על הגב, הגיע הסתיו</a:t>
            </a:r>
          </a:p>
          <a:p>
            <a:r>
              <a:rPr lang="he-IL" sz="2800" dirty="0">
                <a:solidFill>
                  <a:srgbClr val="FF0000"/>
                </a:solidFill>
              </a:rPr>
              <a:t>נלך לביתו של חוני עכשיו</a:t>
            </a:r>
          </a:p>
          <a:p>
            <a:r>
              <a:rPr lang="he-IL" sz="2800" dirty="0">
                <a:solidFill>
                  <a:srgbClr val="FF0000"/>
                </a:solidFill>
              </a:rPr>
              <a:t>תרמיל על הגב, הרוח נשב</a:t>
            </a:r>
          </a:p>
          <a:p>
            <a:r>
              <a:rPr lang="he-IL" sz="2800" dirty="0">
                <a:solidFill>
                  <a:srgbClr val="FF0000"/>
                </a:solidFill>
              </a:rPr>
              <a:t>נלך לביתו של חוני עכשיו</a:t>
            </a:r>
          </a:p>
          <a:p>
            <a:endParaRPr lang="he-IL" sz="2800" dirty="0">
              <a:solidFill>
                <a:srgbClr val="FF0000"/>
              </a:solidFill>
            </a:endParaRPr>
          </a:p>
          <a:p>
            <a:r>
              <a:rPr lang="he-IL" sz="2800" dirty="0">
                <a:solidFill>
                  <a:srgbClr val="FF0000"/>
                </a:solidFill>
              </a:rPr>
              <a:t>הי הביטו מי זה פה? </a:t>
            </a:r>
          </a:p>
        </p:txBody>
      </p:sp>
    </p:spTree>
    <p:extLst>
      <p:ext uri="{BB962C8B-B14F-4D97-AF65-F5344CB8AC3E}">
        <p14:creationId xmlns:p14="http://schemas.microsoft.com/office/powerpoint/2010/main" val="2859592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2" name="מדיה מקוונת 1" title="פרפר נחמד - חורף">
            <a:hlinkClick r:id="" action="ppaction://media"/>
            <a:extLst>
              <a:ext uri="{FF2B5EF4-FFF2-40B4-BE49-F238E27FC236}">
                <a16:creationId xmlns:a16="http://schemas.microsoft.com/office/drawing/2014/main" id="{DC81AEC3-EE1F-422D-8E16-A6DE22457E54}"/>
              </a:ext>
            </a:extLst>
          </p:cNvPr>
          <p:cNvPicPr>
            <a:picLocks noRot="1" noChangeAspect="1"/>
          </p:cNvPicPr>
          <p:nvPr>
            <a:videoFile r:link="rId1"/>
          </p:nvPr>
        </p:nvPicPr>
        <p:blipFill>
          <a:blip r:embed="rId4"/>
          <a:stretch>
            <a:fillRect/>
          </a:stretch>
        </p:blipFill>
        <p:spPr>
          <a:xfrm>
            <a:off x="1962150" y="332053"/>
            <a:ext cx="7353300" cy="5396753"/>
          </a:xfrm>
          <a:prstGeom prst="rect">
            <a:avLst/>
          </a:prstGeom>
        </p:spPr>
      </p:pic>
      <p:sp>
        <p:nvSpPr>
          <p:cNvPr id="3" name="תיבת טקסט 2">
            <a:extLst>
              <a:ext uri="{FF2B5EF4-FFF2-40B4-BE49-F238E27FC236}">
                <a16:creationId xmlns:a16="http://schemas.microsoft.com/office/drawing/2014/main" id="{3D22DF78-74CC-4F24-BBB0-6A8CD2B6F3AD}"/>
              </a:ext>
            </a:extLst>
          </p:cNvPr>
          <p:cNvSpPr txBox="1"/>
          <p:nvPr/>
        </p:nvSpPr>
        <p:spPr>
          <a:xfrm>
            <a:off x="-622852" y="6294783"/>
            <a:ext cx="4943061" cy="461665"/>
          </a:xfrm>
          <a:prstGeom prst="rect">
            <a:avLst/>
          </a:prstGeom>
          <a:noFill/>
        </p:spPr>
        <p:txBody>
          <a:bodyPr wrap="square" rtlCol="1">
            <a:spAutoFit/>
          </a:bodyPr>
          <a:lstStyle/>
          <a:p>
            <a:r>
              <a:rPr lang="he-IL" sz="2400" dirty="0">
                <a:solidFill>
                  <a:schemeClr val="bg1"/>
                </a:solidFill>
                <a:latin typeface="Varela Round" panose="00000500000000000000" pitchFamily="2" charset="-79"/>
                <a:cs typeface="Varela Round" panose="00000500000000000000" pitchFamily="2" charset="-79"/>
              </a:rPr>
              <a:t>פרפר נחמד: חורף, כאן חינוכית</a:t>
            </a:r>
          </a:p>
        </p:txBody>
      </p:sp>
    </p:spTree>
    <p:extLst>
      <p:ext uri="{BB962C8B-B14F-4D97-AF65-F5344CB8AC3E}">
        <p14:creationId xmlns:p14="http://schemas.microsoft.com/office/powerpoint/2010/main" val="42197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5" name="תיבת טקסט 4">
            <a:extLst>
              <a:ext uri="{FF2B5EF4-FFF2-40B4-BE49-F238E27FC236}">
                <a16:creationId xmlns:a16="http://schemas.microsoft.com/office/drawing/2014/main" id="{CC68C524-B6A1-4045-823D-8DA66983FB0C}"/>
              </a:ext>
            </a:extLst>
          </p:cNvPr>
          <p:cNvSpPr txBox="1"/>
          <p:nvPr/>
        </p:nvSpPr>
        <p:spPr>
          <a:xfrm>
            <a:off x="4199138" y="420781"/>
            <a:ext cx="6951217" cy="6555641"/>
          </a:xfrm>
          <a:prstGeom prst="rect">
            <a:avLst/>
          </a:prstGeom>
          <a:noFill/>
        </p:spPr>
        <p:txBody>
          <a:bodyPr wrap="square" rtlCol="1">
            <a:spAutoFit/>
          </a:bodyPr>
          <a:lstStyle/>
          <a:p>
            <a:r>
              <a:rPr lang="he-IL" sz="2400" dirty="0"/>
              <a:t>הי שלום לך חילזון</a:t>
            </a:r>
          </a:p>
          <a:p>
            <a:r>
              <a:rPr lang="he-IL" sz="2400" dirty="0"/>
              <a:t>ילדים לאן אתם הולכים? </a:t>
            </a:r>
          </a:p>
          <a:p>
            <a:r>
              <a:rPr lang="he-IL" sz="2400" dirty="0"/>
              <a:t>אנחנו בדרכנו לביתו של חוני</a:t>
            </a:r>
          </a:p>
          <a:p>
            <a:r>
              <a:rPr lang="he-IL" sz="2400" dirty="0"/>
              <a:t>אפשר להצטרף? </a:t>
            </a:r>
          </a:p>
          <a:p>
            <a:r>
              <a:rPr lang="he-IL" sz="2400" dirty="0"/>
              <a:t>כן! אבל בגלל שאתה קצת איטי, בא ושב כאן על כתפי.. </a:t>
            </a:r>
          </a:p>
          <a:p>
            <a:r>
              <a:rPr lang="he-IL" sz="2400" dirty="0"/>
              <a:t>נמשיך?</a:t>
            </a:r>
          </a:p>
          <a:p>
            <a:r>
              <a:rPr lang="he-IL" sz="2400" dirty="0"/>
              <a:t>תרמיל על הגב.... </a:t>
            </a:r>
          </a:p>
          <a:p>
            <a:r>
              <a:rPr lang="he-IL" sz="2400" dirty="0"/>
              <a:t>הי הביטו מי זה פה עם כיפה שחורה – נחליאלי</a:t>
            </a:r>
          </a:p>
          <a:p>
            <a:r>
              <a:rPr lang="he-IL" sz="2400" dirty="0"/>
              <a:t>נחליאלי קטן ראיתי בגן, זנב לו ארוך ויפה</a:t>
            </a:r>
          </a:p>
          <a:p>
            <a:r>
              <a:rPr lang="he-IL" sz="2400" dirty="0" err="1"/>
              <a:t>סינור</a:t>
            </a:r>
            <a:r>
              <a:rPr lang="he-IL" sz="2400" dirty="0"/>
              <a:t> שחור על החזה</a:t>
            </a:r>
          </a:p>
          <a:p>
            <a:r>
              <a:rPr lang="he-IL" sz="2400" dirty="0"/>
              <a:t>לא ניתר, לא קפץ, רק רץ </a:t>
            </a:r>
            <a:r>
              <a:rPr lang="he-IL" sz="2400" dirty="0" err="1"/>
              <a:t>רץ</a:t>
            </a:r>
            <a:r>
              <a:rPr lang="he-IL" sz="2400" dirty="0"/>
              <a:t> </a:t>
            </a:r>
            <a:r>
              <a:rPr lang="he-IL" sz="2400" dirty="0" err="1"/>
              <a:t>רץ</a:t>
            </a:r>
            <a:r>
              <a:rPr lang="he-IL" sz="2400" dirty="0"/>
              <a:t> </a:t>
            </a:r>
          </a:p>
          <a:p>
            <a:r>
              <a:rPr lang="he-IL" sz="2400" dirty="0"/>
              <a:t>ותראו מי פה עם כיפה אפורה:</a:t>
            </a:r>
          </a:p>
          <a:p>
            <a:r>
              <a:rPr lang="he-IL" sz="2400" dirty="0" err="1"/>
              <a:t>נחליאלית</a:t>
            </a:r>
            <a:r>
              <a:rPr lang="he-IL" sz="2400" dirty="0"/>
              <a:t> קטנה ראיתי בגינה </a:t>
            </a:r>
          </a:p>
          <a:p>
            <a:r>
              <a:rPr lang="he-IL" sz="2400" dirty="0"/>
              <a:t>זנב לה ארוך ויפה </a:t>
            </a:r>
            <a:r>
              <a:rPr lang="he-IL" sz="2400" dirty="0" err="1"/>
              <a:t>סינור</a:t>
            </a:r>
            <a:r>
              <a:rPr lang="he-IL" sz="2400" dirty="0"/>
              <a:t> שחור קטן על החזה</a:t>
            </a:r>
          </a:p>
          <a:p>
            <a:r>
              <a:rPr lang="he-IL" sz="2400" dirty="0"/>
              <a:t>לא ניתרה, ולא קפצה</a:t>
            </a:r>
          </a:p>
          <a:p>
            <a:r>
              <a:rPr lang="he-IL" sz="2400" dirty="0"/>
              <a:t>רק רצה, רצה </a:t>
            </a:r>
            <a:r>
              <a:rPr lang="he-IL" sz="2400" dirty="0" err="1"/>
              <a:t>רצה</a:t>
            </a:r>
            <a:r>
              <a:rPr lang="he-IL" sz="2400" dirty="0"/>
              <a:t>.. </a:t>
            </a:r>
          </a:p>
          <a:p>
            <a:endParaRPr lang="he-IL" dirty="0"/>
          </a:p>
          <a:p>
            <a:endParaRPr lang="he-IL" dirty="0"/>
          </a:p>
        </p:txBody>
      </p:sp>
      <p:pic>
        <p:nvPicPr>
          <p:cNvPr id="8" name="גרפיקה 7" descr="פרופיל נקבה">
            <a:extLst>
              <a:ext uri="{FF2B5EF4-FFF2-40B4-BE49-F238E27FC236}">
                <a16:creationId xmlns:a16="http://schemas.microsoft.com/office/drawing/2014/main" id="{9D85D2C0-F507-4C2B-B43F-F2C850F63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04311"/>
            <a:ext cx="1413769" cy="1413769"/>
          </a:xfrm>
          <a:prstGeom prst="rect">
            <a:avLst/>
          </a:prstGeom>
        </p:spPr>
      </p:pic>
      <p:sp>
        <p:nvSpPr>
          <p:cNvPr id="2" name="תיבת טקסט 1">
            <a:extLst>
              <a:ext uri="{FF2B5EF4-FFF2-40B4-BE49-F238E27FC236}">
                <a16:creationId xmlns:a16="http://schemas.microsoft.com/office/drawing/2014/main" id="{85435D19-B412-41B3-AEB2-BAA0E1ADB4F6}"/>
              </a:ext>
            </a:extLst>
          </p:cNvPr>
          <p:cNvSpPr txBox="1"/>
          <p:nvPr/>
        </p:nvSpPr>
        <p:spPr>
          <a:xfrm>
            <a:off x="905523" y="2121763"/>
            <a:ext cx="3027286" cy="3108543"/>
          </a:xfrm>
          <a:prstGeom prst="rect">
            <a:avLst/>
          </a:prstGeom>
          <a:noFill/>
        </p:spPr>
        <p:txBody>
          <a:bodyPr wrap="square" rtlCol="1">
            <a:spAutoFit/>
          </a:bodyPr>
          <a:lstStyle/>
          <a:p>
            <a:r>
              <a:rPr lang="he-IL" sz="2800" dirty="0">
                <a:solidFill>
                  <a:srgbClr val="FF0000"/>
                </a:solidFill>
              </a:rPr>
              <a:t>הי ילדים לאן אתם הולכים?</a:t>
            </a:r>
          </a:p>
          <a:p>
            <a:r>
              <a:rPr lang="he-IL" sz="2800" dirty="0">
                <a:solidFill>
                  <a:srgbClr val="FF0000"/>
                </a:solidFill>
              </a:rPr>
              <a:t>אנחנו בדרכינו לחוני.</a:t>
            </a:r>
          </a:p>
          <a:p>
            <a:r>
              <a:rPr lang="he-IL" sz="2800" dirty="0">
                <a:solidFill>
                  <a:srgbClr val="FF0000"/>
                </a:solidFill>
              </a:rPr>
              <a:t>אפשר להצטרף? כן, רוצו אחרינו</a:t>
            </a:r>
          </a:p>
          <a:p>
            <a:r>
              <a:rPr lang="he-IL" sz="2800" dirty="0">
                <a:solidFill>
                  <a:srgbClr val="FF0000"/>
                </a:solidFill>
              </a:rPr>
              <a:t>תרמיל על הגב.. </a:t>
            </a:r>
          </a:p>
          <a:p>
            <a:r>
              <a:rPr lang="he-IL" sz="2800" dirty="0">
                <a:solidFill>
                  <a:srgbClr val="FF0000"/>
                </a:solidFill>
              </a:rPr>
              <a:t>הי, הביטו מי כאן...</a:t>
            </a:r>
          </a:p>
        </p:txBody>
      </p:sp>
    </p:spTree>
    <p:extLst>
      <p:ext uri="{BB962C8B-B14F-4D97-AF65-F5344CB8AC3E}">
        <p14:creationId xmlns:p14="http://schemas.microsoft.com/office/powerpoint/2010/main" val="38423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5" name="מדיה מקוונת 4" title="חצבים">
            <a:hlinkClick r:id="" action="ppaction://media"/>
            <a:extLst>
              <a:ext uri="{FF2B5EF4-FFF2-40B4-BE49-F238E27FC236}">
                <a16:creationId xmlns:a16="http://schemas.microsoft.com/office/drawing/2014/main" id="{9F2AF632-3BCD-4E3C-8E39-86EA97EF925F}"/>
              </a:ext>
            </a:extLst>
          </p:cNvPr>
          <p:cNvPicPr>
            <a:picLocks noRot="1" noChangeAspect="1"/>
          </p:cNvPicPr>
          <p:nvPr>
            <a:videoFile r:link="rId1"/>
          </p:nvPr>
        </p:nvPicPr>
        <p:blipFill>
          <a:blip r:embed="rId4"/>
          <a:stretch>
            <a:fillRect/>
          </a:stretch>
        </p:blipFill>
        <p:spPr>
          <a:xfrm>
            <a:off x="1085850" y="320654"/>
            <a:ext cx="9086321" cy="5251471"/>
          </a:xfrm>
          <a:prstGeom prst="rect">
            <a:avLst/>
          </a:prstGeom>
        </p:spPr>
      </p:pic>
      <p:sp>
        <p:nvSpPr>
          <p:cNvPr id="2" name="תיבת טקסט 1">
            <a:extLst>
              <a:ext uri="{FF2B5EF4-FFF2-40B4-BE49-F238E27FC236}">
                <a16:creationId xmlns:a16="http://schemas.microsoft.com/office/drawing/2014/main" id="{EF78B7C8-BA12-48BB-91EB-DC9B839316BB}"/>
              </a:ext>
            </a:extLst>
          </p:cNvPr>
          <p:cNvSpPr txBox="1"/>
          <p:nvPr/>
        </p:nvSpPr>
        <p:spPr>
          <a:xfrm>
            <a:off x="-212035" y="6306513"/>
            <a:ext cx="4465983" cy="461665"/>
          </a:xfrm>
          <a:prstGeom prst="rect">
            <a:avLst/>
          </a:prstGeom>
          <a:noFill/>
        </p:spPr>
        <p:txBody>
          <a:bodyPr wrap="square" rtlCol="1">
            <a:spAutoFit/>
          </a:bodyPr>
          <a:lstStyle/>
          <a:p>
            <a:r>
              <a:rPr lang="he-IL" sz="2400" dirty="0">
                <a:solidFill>
                  <a:schemeClr val="bg1"/>
                </a:solidFill>
                <a:latin typeface="Varela Round" panose="00000500000000000000" pitchFamily="2" charset="-79"/>
                <a:cs typeface="Varela Round" panose="00000500000000000000" pitchFamily="2" charset="-79"/>
              </a:rPr>
              <a:t>חצבים, דני דניאל מתוך </a:t>
            </a:r>
            <a:r>
              <a:rPr lang="he-IL" sz="2400" dirty="0" err="1">
                <a:solidFill>
                  <a:schemeClr val="bg1"/>
                </a:solidFill>
                <a:latin typeface="Varela Round" panose="00000500000000000000" pitchFamily="2" charset="-79"/>
                <a:cs typeface="Varela Round" panose="00000500000000000000" pitchFamily="2" charset="-79"/>
              </a:rPr>
              <a:t>יוטיוב</a:t>
            </a:r>
            <a:endParaRPr lang="he-IL" sz="2400" dirty="0">
              <a:solidFill>
                <a:schemeClr val="bg1"/>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98356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19399</TotalTime>
  <Words>1052</Words>
  <Application>Microsoft Office PowerPoint</Application>
  <PresentationFormat>מותאם אישית</PresentationFormat>
  <Paragraphs>149</Paragraphs>
  <Slides>18</Slides>
  <Notes>14</Notes>
  <HiddenSlides>0</HiddenSlides>
  <MMClips>3</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18</vt:i4>
      </vt:variant>
    </vt:vector>
  </HeadingPairs>
  <TitlesOfParts>
    <vt:vector size="22" baseType="lpstr">
      <vt:lpstr>Arial</vt:lpstr>
      <vt:lpstr>Calibri</vt:lpstr>
      <vt:lpstr>Varela Round</vt:lpstr>
      <vt:lpstr>ערכת נושא Office</vt:lpstr>
      <vt:lpstr>מערכת שידורים לאומית</vt:lpstr>
      <vt:lpstr>הציפיה לגשם </vt:lpstr>
      <vt:lpstr>  שלום ילדים, מקוה ששלומכם טוב הבוקר. שמי ורד והיום אני מזמינה אתכם לצאת איתי למסע בעקבות סיפור שקרה לפני הרבה הרבה שנים.. בתקופה הזו, שבה אנו מקוים ומתפללים ומייחלים שירד גשם.   אז מה נעשה היום? בואו נראה </vt:lpstr>
      <vt:lpstr>מה נעשה היום? </vt:lpstr>
      <vt:lpstr>בבקר כשהשמש זרחה בשמיים פקחתי את העיניים פיהקתי פיהוק או שניים  ואחת ושתיים עמדתי על הרגליים אני יכול להיות גבוה אני יכול להיות נמוך אני יכול לפרוש את הידיים ולעשות סיבוב אני יכול למחוא כפיים גם מלפנים וגם מאחור ושוב לפרוש את הידיים  ולעשות סיבוב גדול גדול..  ועכשיו נכופף את הברכיים  ונקרב את האוזניים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מה עשינו היום? </vt:lpstr>
      <vt:lpstr>ומה עוד?</vt:lpstr>
      <vt:lpstr>ערכו והכינו</vt:lpstr>
      <vt:lpstr>קרדיטים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נעמה כהן-לוז</cp:lastModifiedBy>
  <cp:revision>256</cp:revision>
  <dcterms:created xsi:type="dcterms:W3CDTF">2020-03-15T19:13:03Z</dcterms:created>
  <dcterms:modified xsi:type="dcterms:W3CDTF">2020-08-17T11:16:20Z</dcterms:modified>
</cp:coreProperties>
</file>