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62" r:id="rId3"/>
    <p:sldId id="295" r:id="rId4"/>
    <p:sldId id="296" r:id="rId5"/>
    <p:sldId id="297" r:id="rId6"/>
    <p:sldId id="298" r:id="rId7"/>
    <p:sldId id="299" r:id="rId8"/>
    <p:sldId id="301" r:id="rId9"/>
    <p:sldId id="300" r:id="rId10"/>
    <p:sldId id="302" r:id="rId11"/>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snapToObjects="1">
      <p:cViewPr varScale="1">
        <p:scale>
          <a:sx n="60" d="100"/>
          <a:sy n="60" d="100"/>
        </p:scale>
        <p:origin x="816" y="0"/>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כ"ו/אדר/תש"פ</a:t>
            </a:fld>
            <a:endParaRPr lang="he-IL"/>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914281" y="2693988"/>
            <a:ext cx="10361851"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2"/>
            <a:ext cx="10872000" cy="72000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738117" y="3655832"/>
            <a:ext cx="10872000" cy="720000"/>
          </a:xfrm>
        </p:spPr>
        <p:txBody>
          <a:bodyP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p:spPr>
        <p:txBody>
          <a:bodyPr lIns="36000" tIns="0" rIns="36000" bIns="0">
            <a:noAutofit/>
          </a:bodyPr>
          <a:lstStyle>
            <a:lvl1pPr>
              <a:defRPr sz="48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11160000" cy="4680000"/>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8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6" y="1185681"/>
            <a:ext cx="11159999" cy="540000"/>
          </a:xfrm>
        </p:spPr>
        <p:txBody>
          <a:bodyPr anchor="b">
            <a:noAutofit/>
          </a:bodyPr>
          <a:lstStyle>
            <a:lvl1pPr marL="0" indent="0">
              <a:buNone/>
              <a:defRPr sz="3200" b="1">
                <a:solidFill>
                  <a:srgbClr val="0070C0"/>
                </a:solidFill>
                <a:latin typeface="Varela Round" pitchFamily="2" charset="-79"/>
                <a:cs typeface="Varela Round"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1"/>
            <a:ext cx="11160000" cy="4152517"/>
          </a:xfrm>
        </p:spPr>
        <p:txBody>
          <a:bodyPr>
            <a:normAutofit/>
          </a:bodyPr>
          <a:lstStyle>
            <a:lvl1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10" name="מלבן מעוגל 9"/>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1" name="מלבן מעוגל 10"/>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2" name="מלבן מעוגל 11"/>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כ"ו/אדר/תש"פ</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50" r:id="rId3"/>
    <p:sldLayoutId id="2147483653" r:id="rId4"/>
    <p:sldLayoutId id="2147483663" r:id="rId5"/>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youtube.com/watch?v=DQdtE0ZY0xA"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p:txBody>
          <a:bodyPr>
            <a:normAutofit/>
          </a:bodyPr>
          <a:lstStyle/>
          <a:p>
            <a:r>
              <a:rPr lang="he-IL" dirty="0"/>
              <a:t>מערכת שידורים לאומית</a:t>
            </a: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7059F35-29E6-497F-8187-BE686F7F043B}"/>
              </a:ext>
            </a:extLst>
          </p:cNvPr>
          <p:cNvSpPr>
            <a:spLocks noGrp="1"/>
          </p:cNvSpPr>
          <p:nvPr>
            <p:ph type="title"/>
          </p:nvPr>
        </p:nvSpPr>
        <p:spPr/>
        <p:txBody>
          <a:bodyPr/>
          <a:lstStyle/>
          <a:p>
            <a:r>
              <a:rPr lang="he-IL" dirty="0"/>
              <a:t>סיפור קצר ומוסר השכל</a:t>
            </a:r>
          </a:p>
        </p:txBody>
      </p:sp>
      <p:sp>
        <p:nvSpPr>
          <p:cNvPr id="3" name="מציין מיקום תוכן 2">
            <a:extLst>
              <a:ext uri="{FF2B5EF4-FFF2-40B4-BE49-F238E27FC236}">
                <a16:creationId xmlns:a16="http://schemas.microsoft.com/office/drawing/2014/main" id="{4AAD3ADF-9851-4468-A34D-7CC64F742B38}"/>
              </a:ext>
            </a:extLst>
          </p:cNvPr>
          <p:cNvSpPr>
            <a:spLocks noGrp="1"/>
          </p:cNvSpPr>
          <p:nvPr>
            <p:ph idx="1"/>
          </p:nvPr>
        </p:nvSpPr>
        <p:spPr/>
        <p:txBody>
          <a:bodyPr>
            <a:normAutofit fontScale="92500" lnSpcReduction="20000"/>
          </a:bodyPr>
          <a:lstStyle/>
          <a:p>
            <a:pPr marL="0" indent="0">
              <a:buNone/>
            </a:pPr>
            <a:r>
              <a:rPr lang="he-IL" dirty="0"/>
              <a:t>שני חברים הלכו במדבר. בנקודה מסוימת במסעם החל ויכוח ביניהם. אחד החברים סטר לחברו על הלחי. החבר שקיבל את הסטירה נפגע מאוד אך ללא מילה כתב על החול:</a:t>
            </a:r>
            <a:br>
              <a:rPr lang="en-US" dirty="0"/>
            </a:br>
            <a:r>
              <a:rPr lang="en-US" b="1" dirty="0"/>
              <a:t>"</a:t>
            </a:r>
            <a:r>
              <a:rPr lang="he-IL" b="1" dirty="0"/>
              <a:t>החבר הכי טוב שלי סטר לי היום על הלחי</a:t>
            </a:r>
            <a:r>
              <a:rPr lang="en-US" b="1" dirty="0"/>
              <a:t>"</a:t>
            </a:r>
            <a:br>
              <a:rPr lang="en-US" dirty="0"/>
            </a:br>
            <a:r>
              <a:rPr lang="he-IL" dirty="0"/>
              <a:t>הם המשיכו במסעם עד שהגיעו לנאות מדבר שופעת במימי אגם. אותו חבר שקיבל את הסטירה שקע בבוץ והחל לטבוע. אבל חברו הטוב בא והציל אותו. אחרי שהתאושש מהטראומה שעבר חרט על אבן</a:t>
            </a:r>
            <a:r>
              <a:rPr lang="en-US" dirty="0"/>
              <a:t>:</a:t>
            </a:r>
            <a:br>
              <a:rPr lang="en-US" dirty="0"/>
            </a:br>
            <a:r>
              <a:rPr lang="en-US" b="1" dirty="0"/>
              <a:t>"</a:t>
            </a:r>
            <a:r>
              <a:rPr lang="he-IL" b="1" dirty="0"/>
              <a:t>החבר הכי טוב שלי הציל היום את חיי</a:t>
            </a:r>
            <a:r>
              <a:rPr lang="en-US" b="1" dirty="0"/>
              <a:t>"</a:t>
            </a:r>
            <a:br>
              <a:rPr lang="en-US" dirty="0"/>
            </a:br>
            <a:r>
              <a:rPr lang="he-IL" dirty="0"/>
              <a:t>החבר שסטר לשני על הלחי שאל אותו "אחרי שסטרתי לך כתבת בחול ועכשיו חרטת באבן. למה?" החבר השיב לו</a:t>
            </a:r>
            <a:r>
              <a:rPr lang="en-US" dirty="0"/>
              <a:t>:</a:t>
            </a:r>
            <a:br>
              <a:rPr lang="en-US" dirty="0"/>
            </a:br>
            <a:r>
              <a:rPr lang="en-US" b="1" dirty="0"/>
              <a:t>"</a:t>
            </a:r>
            <a:r>
              <a:rPr lang="he-IL" b="1" dirty="0"/>
              <a:t>כשמישהו פוגע בנו אנו צריכים לרשום בחול כדי שרוח המחילה והסלחנות תוכל למחוק את זה, אבל כאשר מישהו עושה לנו מעשה טוב חייבים לחרוט על אבן כדי ששום רוח לא תוכל למחוק</a:t>
            </a:r>
            <a:r>
              <a:rPr lang="en-US" b="1" dirty="0"/>
              <a:t>"!</a:t>
            </a:r>
            <a:endParaRPr lang="en-US" dirty="0"/>
          </a:p>
          <a:p>
            <a:pPr marL="0" indent="0">
              <a:buNone/>
            </a:pPr>
            <a:endParaRPr lang="en-US" dirty="0"/>
          </a:p>
          <a:p>
            <a:endParaRPr lang="he-IL" dirty="0"/>
          </a:p>
        </p:txBody>
      </p:sp>
    </p:spTree>
    <p:extLst>
      <p:ext uri="{BB962C8B-B14F-4D97-AF65-F5344CB8AC3E}">
        <p14:creationId xmlns:p14="http://schemas.microsoft.com/office/powerpoint/2010/main" val="699191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p:nvPr>
        </p:nvSpPr>
        <p:spPr/>
        <p:txBody>
          <a:bodyPr/>
          <a:lstStyle/>
          <a:p>
            <a:r>
              <a:rPr lang="he-IL" dirty="0"/>
              <a:t>השיר ילדות / יונתן רטוש</a:t>
            </a:r>
          </a:p>
        </p:txBody>
      </p:sp>
      <p:sp>
        <p:nvSpPr>
          <p:cNvPr id="7" name="כותרת משנה 6"/>
          <p:cNvSpPr>
            <a:spLocks noGrp="1"/>
          </p:cNvSpPr>
          <p:nvPr>
            <p:ph type="subTitle" idx="1"/>
          </p:nvPr>
        </p:nvSpPr>
        <p:spPr/>
        <p:txBody>
          <a:bodyPr/>
          <a:lstStyle/>
          <a:p>
            <a:r>
              <a:rPr lang="he-IL" dirty="0">
                <a:sym typeface="Varela Round"/>
              </a:rPr>
              <a:t>ספרות לכיתות ז', ח'</a:t>
            </a:r>
          </a:p>
        </p:txBody>
      </p:sp>
      <p:sp>
        <p:nvSpPr>
          <p:cNvPr id="4" name="מציין מיקום תוכן 3"/>
          <p:cNvSpPr>
            <a:spLocks noGrp="1"/>
          </p:cNvSpPr>
          <p:nvPr>
            <p:ph idx="10"/>
          </p:nvPr>
        </p:nvSpPr>
        <p:spPr/>
        <p:txBody>
          <a:bodyPr/>
          <a:lstStyle/>
          <a:p>
            <a:r>
              <a:rPr lang="he-IL" dirty="0">
                <a:sym typeface="Varela Round"/>
              </a:rPr>
              <a:t>שם המורה: מירב סגל</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6211C76-DE5C-4F8A-AD4E-75A2D83A3354}"/>
              </a:ext>
            </a:extLst>
          </p:cNvPr>
          <p:cNvSpPr>
            <a:spLocks noGrp="1"/>
          </p:cNvSpPr>
          <p:nvPr>
            <p:ph type="title"/>
          </p:nvPr>
        </p:nvSpPr>
        <p:spPr/>
        <p:txBody>
          <a:bodyPr/>
          <a:lstStyle/>
          <a:p>
            <a:r>
              <a:rPr lang="he-IL" dirty="0"/>
              <a:t>מיהו חבר טוב?</a:t>
            </a:r>
          </a:p>
        </p:txBody>
      </p:sp>
      <p:sp>
        <p:nvSpPr>
          <p:cNvPr id="4" name="מציין מיקום תוכן 3">
            <a:extLst>
              <a:ext uri="{FF2B5EF4-FFF2-40B4-BE49-F238E27FC236}">
                <a16:creationId xmlns:a16="http://schemas.microsoft.com/office/drawing/2014/main" id="{B8BB9289-9FF1-4F30-8063-E7AA50735BEF}"/>
              </a:ext>
            </a:extLst>
          </p:cNvPr>
          <p:cNvSpPr>
            <a:spLocks noGrp="1"/>
          </p:cNvSpPr>
          <p:nvPr>
            <p:ph sz="quarter" idx="4"/>
          </p:nvPr>
        </p:nvSpPr>
        <p:spPr>
          <a:xfrm>
            <a:off x="515206" y="1162155"/>
            <a:ext cx="11160000" cy="4152517"/>
          </a:xfrm>
        </p:spPr>
        <p:txBody>
          <a:bodyPr>
            <a:normAutofit/>
          </a:bodyPr>
          <a:lstStyle/>
          <a:p>
            <a:pPr>
              <a:lnSpc>
                <a:spcPct val="200000"/>
              </a:lnSpc>
            </a:pPr>
            <a:r>
              <a:rPr lang="he-IL" sz="2800" dirty="0"/>
              <a:t>מהי בעיניכם חברות טובה? על מה מבוסס קשר חברי?</a:t>
            </a:r>
          </a:p>
          <a:p>
            <a:pPr>
              <a:lnSpc>
                <a:spcPct val="200000"/>
              </a:lnSpc>
            </a:pPr>
            <a:r>
              <a:rPr lang="he-IL" sz="2800" dirty="0"/>
              <a:t>מה אתם יכולים לתרום לקשר חברי? </a:t>
            </a:r>
          </a:p>
          <a:p>
            <a:pPr marL="0" indent="0">
              <a:lnSpc>
                <a:spcPct val="200000"/>
              </a:lnSpc>
              <a:buNone/>
            </a:pPr>
            <a:r>
              <a:rPr lang="he-IL" sz="2800" dirty="0"/>
              <a:t>	(קחו נייר ותכתבו לעצמכם את התשובה)</a:t>
            </a:r>
            <a:endParaRPr lang="en-US" sz="2800" dirty="0"/>
          </a:p>
          <a:p>
            <a:pPr marL="0" indent="0">
              <a:lnSpc>
                <a:spcPct val="200000"/>
              </a:lnSpc>
              <a:buNone/>
            </a:pPr>
            <a:r>
              <a:rPr lang="he-IL" sz="2800" dirty="0"/>
              <a:t> </a:t>
            </a:r>
            <a:endParaRPr lang="en-US" sz="2800" dirty="0"/>
          </a:p>
          <a:p>
            <a:pPr>
              <a:lnSpc>
                <a:spcPct val="200000"/>
              </a:lnSpc>
            </a:pPr>
            <a:endParaRPr lang="he-IL" sz="2800" dirty="0"/>
          </a:p>
        </p:txBody>
      </p:sp>
      <p:pic>
        <p:nvPicPr>
          <p:cNvPr id="1026" name="Picture 2" descr="Two dogs outdoors, friendship, relationship, together. Nova Scotia Duck Tolling Retriever and a border collie">
            <a:extLst>
              <a:ext uri="{FF2B5EF4-FFF2-40B4-BE49-F238E27FC236}">
                <a16:creationId xmlns:a16="http://schemas.microsoft.com/office/drawing/2014/main" id="{3CD866A3-D831-4837-9DBE-7F0421F941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206" y="2659677"/>
            <a:ext cx="4337383" cy="3036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2183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AD3B670-4D8E-47E1-878F-5FA114DC77E4}"/>
              </a:ext>
            </a:extLst>
          </p:cNvPr>
          <p:cNvSpPr>
            <a:spLocks noGrp="1"/>
          </p:cNvSpPr>
          <p:nvPr>
            <p:ph type="title"/>
          </p:nvPr>
        </p:nvSpPr>
        <p:spPr>
          <a:xfrm>
            <a:off x="515206" y="213094"/>
            <a:ext cx="11160000" cy="1362488"/>
          </a:xfrm>
        </p:spPr>
        <p:txBody>
          <a:bodyPr/>
          <a:lstStyle/>
          <a:p>
            <a:r>
              <a:rPr lang="he-IL" dirty="0"/>
              <a:t>ילדות/ יונתן רטוש</a:t>
            </a:r>
            <a:br>
              <a:rPr lang="en-US" dirty="0"/>
            </a:br>
            <a:endParaRPr lang="he-IL" dirty="0"/>
          </a:p>
        </p:txBody>
      </p:sp>
      <p:sp>
        <p:nvSpPr>
          <p:cNvPr id="4" name="מציין מיקום תוכן 3">
            <a:extLst>
              <a:ext uri="{FF2B5EF4-FFF2-40B4-BE49-F238E27FC236}">
                <a16:creationId xmlns:a16="http://schemas.microsoft.com/office/drawing/2014/main" id="{D2259B81-EFF2-451C-9CA0-7983A788BC73}"/>
              </a:ext>
            </a:extLst>
          </p:cNvPr>
          <p:cNvSpPr>
            <a:spLocks noGrp="1"/>
          </p:cNvSpPr>
          <p:nvPr>
            <p:ph sz="quarter" idx="4"/>
          </p:nvPr>
        </p:nvSpPr>
        <p:spPr>
          <a:xfrm>
            <a:off x="238757" y="1352741"/>
            <a:ext cx="11160000" cy="4473901"/>
          </a:xfrm>
        </p:spPr>
        <p:txBody>
          <a:bodyPr>
            <a:normAutofit fontScale="92500" lnSpcReduction="20000"/>
          </a:bodyPr>
          <a:lstStyle/>
          <a:p>
            <a:pPr marL="0" indent="0">
              <a:buNone/>
            </a:pPr>
            <a:r>
              <a:rPr lang="he-IL" dirty="0"/>
              <a:t>א</a:t>
            </a:r>
            <a:r>
              <a:rPr lang="he-IL" sz="2600" dirty="0"/>
              <a:t>ֲבָל </a:t>
            </a:r>
            <a:r>
              <a:rPr lang="he-IL" sz="2600" dirty="0" err="1"/>
              <a:t>עַכְשָׁו</a:t>
            </a:r>
            <a:r>
              <a:rPr lang="he-IL" sz="2600" dirty="0"/>
              <a:t> יֵשׁ לִי חֲבֵרוֹת,</a:t>
            </a:r>
          </a:p>
          <a:p>
            <a:pPr marL="0" indent="0">
              <a:buNone/>
            </a:pPr>
            <a:r>
              <a:rPr lang="he-IL" sz="2600" dirty="0"/>
              <a:t>                      בֶּאֱמֶת.</a:t>
            </a:r>
          </a:p>
          <a:p>
            <a:pPr marL="0" indent="0">
              <a:buNone/>
            </a:pPr>
            <a:r>
              <a:rPr lang="he-IL" sz="2600" dirty="0"/>
              <a:t> </a:t>
            </a:r>
          </a:p>
          <a:p>
            <a:pPr marL="0" indent="0">
              <a:buNone/>
            </a:pPr>
            <a:r>
              <a:rPr lang="he-IL" sz="2600" dirty="0"/>
              <a:t>אַף פַּעַם לֹא הָיוּ לִי חֲבֵרוֹת.</a:t>
            </a:r>
          </a:p>
          <a:p>
            <a:pPr marL="0" indent="0">
              <a:buNone/>
            </a:pPr>
            <a:r>
              <a:rPr lang="he-IL" sz="2600" dirty="0"/>
              <a:t>וְהִנֵּה </a:t>
            </a:r>
            <a:r>
              <a:rPr lang="he-IL" sz="2600" dirty="0" err="1"/>
              <a:t>עַכְשָׁו</a:t>
            </a:r>
            <a:r>
              <a:rPr lang="he-IL" sz="2600" dirty="0"/>
              <a:t>,</a:t>
            </a:r>
          </a:p>
          <a:p>
            <a:pPr marL="0" indent="0">
              <a:buNone/>
            </a:pPr>
            <a:r>
              <a:rPr lang="he-IL" sz="2600" dirty="0"/>
              <a:t>כְּשֶׁכְּבָר אֵינֶנִּי יַלְדָּה,</a:t>
            </a:r>
          </a:p>
          <a:p>
            <a:pPr marL="0" indent="0">
              <a:buNone/>
            </a:pPr>
            <a:r>
              <a:rPr lang="he-IL" sz="2600" dirty="0"/>
              <a:t>וְאֵינֶנִּי עוֹד רְצִינִית,</a:t>
            </a:r>
          </a:p>
          <a:p>
            <a:pPr marL="0" indent="0">
              <a:buNone/>
            </a:pPr>
            <a:r>
              <a:rPr lang="he-IL" sz="2600" dirty="0"/>
              <a:t>וְאֵינֶנִּי חֲרֵדָה לְדַעַת הַקָּהָל</a:t>
            </a:r>
          </a:p>
          <a:p>
            <a:pPr marL="0" indent="0">
              <a:buNone/>
            </a:pPr>
            <a:r>
              <a:rPr lang="he-IL" sz="2600" dirty="0"/>
              <a:t> -  יֵשׁ לִי חֲבֵרוֹת.</a:t>
            </a:r>
          </a:p>
          <a:p>
            <a:pPr marL="0" indent="0">
              <a:buNone/>
            </a:pPr>
            <a:r>
              <a:rPr lang="he-IL" sz="2600" dirty="0"/>
              <a:t> </a:t>
            </a:r>
          </a:p>
          <a:p>
            <a:pPr marL="0" indent="0">
              <a:buNone/>
            </a:pPr>
            <a:r>
              <a:rPr lang="he-IL" sz="2600" dirty="0"/>
              <a:t>וְהֵן כָּל מָה שֶׁהָיִיתִי</a:t>
            </a:r>
          </a:p>
          <a:p>
            <a:pPr marL="0" indent="0">
              <a:buNone/>
            </a:pPr>
            <a:r>
              <a:rPr lang="he-IL" sz="2600" dirty="0"/>
              <a:t>      וְלֹא </a:t>
            </a:r>
            <a:r>
              <a:rPr lang="he-IL" sz="2600" dirty="0" err="1"/>
              <a:t>יָכֹלְתִּי</a:t>
            </a:r>
            <a:r>
              <a:rPr lang="he-IL" sz="2600" dirty="0"/>
              <a:t> לִהְיוֹת.</a:t>
            </a:r>
          </a:p>
        </p:txBody>
      </p:sp>
      <p:pic>
        <p:nvPicPr>
          <p:cNvPr id="2050" name="Picture 2" descr="Child Sitting On Dock">
            <a:extLst>
              <a:ext uri="{FF2B5EF4-FFF2-40B4-BE49-F238E27FC236}">
                <a16:creationId xmlns:a16="http://schemas.microsoft.com/office/drawing/2014/main" id="{D47E844A-7DE6-40FE-BADE-38D4F219E14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7332" y="1575582"/>
            <a:ext cx="5894515" cy="3929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8554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0EC5A8C-E6F5-4158-A3A9-12AC5232DD5B}"/>
              </a:ext>
            </a:extLst>
          </p:cNvPr>
          <p:cNvSpPr>
            <a:spLocks noGrp="1"/>
          </p:cNvSpPr>
          <p:nvPr>
            <p:ph type="title"/>
          </p:nvPr>
        </p:nvSpPr>
        <p:spPr/>
        <p:txBody>
          <a:bodyPr/>
          <a:lstStyle/>
          <a:p>
            <a:r>
              <a:rPr lang="he-IL" dirty="0"/>
              <a:t>בית ראשון</a:t>
            </a:r>
          </a:p>
        </p:txBody>
      </p:sp>
      <p:sp>
        <p:nvSpPr>
          <p:cNvPr id="4" name="מציין מיקום תוכן 3">
            <a:extLst>
              <a:ext uri="{FF2B5EF4-FFF2-40B4-BE49-F238E27FC236}">
                <a16:creationId xmlns:a16="http://schemas.microsoft.com/office/drawing/2014/main" id="{9BC2B2B9-5E8F-42F5-897E-BEDCDAB4B945}"/>
              </a:ext>
            </a:extLst>
          </p:cNvPr>
          <p:cNvSpPr>
            <a:spLocks noGrp="1"/>
          </p:cNvSpPr>
          <p:nvPr>
            <p:ph sz="quarter" idx="4"/>
          </p:nvPr>
        </p:nvSpPr>
        <p:spPr>
          <a:xfrm>
            <a:off x="871870" y="1491764"/>
            <a:ext cx="10803336" cy="4152517"/>
          </a:xfrm>
        </p:spPr>
        <p:txBody>
          <a:bodyPr>
            <a:normAutofit/>
          </a:bodyPr>
          <a:lstStyle/>
          <a:p>
            <a:pPr marL="0" indent="0">
              <a:buNone/>
            </a:pPr>
            <a:r>
              <a:rPr lang="he-IL" sz="2800" dirty="0"/>
              <a:t>אֲבָל </a:t>
            </a:r>
            <a:r>
              <a:rPr lang="he-IL" sz="2800" dirty="0" err="1"/>
              <a:t>עַכְשָׁו</a:t>
            </a:r>
            <a:r>
              <a:rPr lang="he-IL" sz="2800" dirty="0"/>
              <a:t> יֵשׁ לִי חֲבֵרוֹת,</a:t>
            </a:r>
          </a:p>
          <a:p>
            <a:pPr marL="0" indent="0">
              <a:buNone/>
            </a:pPr>
            <a:r>
              <a:rPr lang="he-IL" sz="2800" dirty="0"/>
              <a:t>                      בֶּאֱמֶת.</a:t>
            </a:r>
          </a:p>
          <a:p>
            <a:pPr marL="0" indent="0">
              <a:buNone/>
            </a:pPr>
            <a:r>
              <a:rPr lang="he-IL" sz="2800" dirty="0"/>
              <a:t> </a:t>
            </a:r>
          </a:p>
          <a:p>
            <a:r>
              <a:rPr lang="he-IL" sz="2800" dirty="0"/>
              <a:t>נקרא אותו פעם אחת עם המילה "אבל" ופעם בלי. מה ההבדל בין שתי הקריאות? </a:t>
            </a:r>
            <a:endParaRPr lang="en-US" sz="2800" dirty="0"/>
          </a:p>
          <a:p>
            <a:pPr marL="0" indent="0">
              <a:buNone/>
            </a:pPr>
            <a:endParaRPr lang="he-IL" sz="2800" dirty="0"/>
          </a:p>
          <a:p>
            <a:r>
              <a:rPr lang="he-IL" sz="2800" dirty="0"/>
              <a:t>מה משמעות המילה "באמת"? מדוע היא ממוקמת כך?</a:t>
            </a:r>
          </a:p>
        </p:txBody>
      </p:sp>
    </p:spTree>
    <p:extLst>
      <p:ext uri="{BB962C8B-B14F-4D97-AF65-F5344CB8AC3E}">
        <p14:creationId xmlns:p14="http://schemas.microsoft.com/office/powerpoint/2010/main" val="1945004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E78C99E-5699-4E8A-AABB-1FDB8ACD7BF0}"/>
              </a:ext>
            </a:extLst>
          </p:cNvPr>
          <p:cNvSpPr>
            <a:spLocks noGrp="1"/>
          </p:cNvSpPr>
          <p:nvPr>
            <p:ph type="title"/>
          </p:nvPr>
        </p:nvSpPr>
        <p:spPr/>
        <p:txBody>
          <a:bodyPr/>
          <a:lstStyle/>
          <a:p>
            <a:r>
              <a:rPr lang="he-IL" dirty="0"/>
              <a:t>בית שני</a:t>
            </a:r>
          </a:p>
        </p:txBody>
      </p:sp>
      <p:sp>
        <p:nvSpPr>
          <p:cNvPr id="3" name="מציין מיקום תוכן 2">
            <a:extLst>
              <a:ext uri="{FF2B5EF4-FFF2-40B4-BE49-F238E27FC236}">
                <a16:creationId xmlns:a16="http://schemas.microsoft.com/office/drawing/2014/main" id="{8CBCA565-BC2D-492D-B204-97184F6E8D66}"/>
              </a:ext>
            </a:extLst>
          </p:cNvPr>
          <p:cNvSpPr>
            <a:spLocks noGrp="1"/>
          </p:cNvSpPr>
          <p:nvPr>
            <p:ph idx="1"/>
          </p:nvPr>
        </p:nvSpPr>
        <p:spPr/>
        <p:txBody>
          <a:bodyPr>
            <a:normAutofit/>
          </a:bodyPr>
          <a:lstStyle/>
          <a:p>
            <a:pPr marL="0" indent="0">
              <a:buNone/>
            </a:pPr>
            <a:r>
              <a:rPr lang="he-IL" dirty="0">
                <a:solidFill>
                  <a:srgbClr val="FF0000"/>
                </a:solidFill>
              </a:rPr>
              <a:t>אף פעם </a:t>
            </a:r>
            <a:r>
              <a:rPr lang="he-IL" dirty="0"/>
              <a:t>לא היו לי </a:t>
            </a:r>
            <a:r>
              <a:rPr lang="he-IL" dirty="0">
                <a:solidFill>
                  <a:schemeClr val="tx2">
                    <a:lumMod val="60000"/>
                    <a:lumOff val="40000"/>
                  </a:schemeClr>
                </a:solidFill>
              </a:rPr>
              <a:t>חברות</a:t>
            </a:r>
            <a:r>
              <a:rPr lang="en-US" dirty="0"/>
              <a:t>.</a:t>
            </a:r>
          </a:p>
          <a:p>
            <a:pPr marL="0" indent="0">
              <a:buNone/>
            </a:pPr>
            <a:r>
              <a:rPr lang="he-IL" dirty="0">
                <a:solidFill>
                  <a:srgbClr val="FF0000"/>
                </a:solidFill>
              </a:rPr>
              <a:t>והנה עכשיו</a:t>
            </a:r>
            <a:r>
              <a:rPr lang="en-US" dirty="0"/>
              <a:t>,</a:t>
            </a:r>
          </a:p>
          <a:p>
            <a:pPr marL="0" indent="0">
              <a:buNone/>
            </a:pPr>
            <a:r>
              <a:rPr lang="he-IL" dirty="0"/>
              <a:t>כשכבר </a:t>
            </a:r>
            <a:r>
              <a:rPr lang="he-IL" dirty="0">
                <a:solidFill>
                  <a:srgbClr val="FFC000"/>
                </a:solidFill>
              </a:rPr>
              <a:t>אינני</a:t>
            </a:r>
            <a:r>
              <a:rPr lang="he-IL" dirty="0"/>
              <a:t> ילדה</a:t>
            </a:r>
            <a:r>
              <a:rPr lang="en-US" dirty="0"/>
              <a:t>,</a:t>
            </a:r>
          </a:p>
          <a:p>
            <a:pPr marL="0" indent="0">
              <a:buNone/>
            </a:pPr>
            <a:r>
              <a:rPr lang="he-IL" dirty="0"/>
              <a:t>ו</a:t>
            </a:r>
            <a:r>
              <a:rPr lang="he-IL" dirty="0">
                <a:solidFill>
                  <a:srgbClr val="FFC000"/>
                </a:solidFill>
              </a:rPr>
              <a:t>אינני</a:t>
            </a:r>
            <a:r>
              <a:rPr lang="he-IL" dirty="0"/>
              <a:t> עוד רצינית</a:t>
            </a:r>
            <a:r>
              <a:rPr lang="en-US" dirty="0"/>
              <a:t>,</a:t>
            </a:r>
          </a:p>
          <a:p>
            <a:pPr marL="0" indent="0">
              <a:buNone/>
            </a:pPr>
            <a:r>
              <a:rPr lang="he-IL" dirty="0"/>
              <a:t>ו</a:t>
            </a:r>
            <a:r>
              <a:rPr lang="he-IL" dirty="0">
                <a:solidFill>
                  <a:srgbClr val="FFC000"/>
                </a:solidFill>
              </a:rPr>
              <a:t>אינני</a:t>
            </a:r>
            <a:r>
              <a:rPr lang="he-IL" dirty="0"/>
              <a:t> חרדה לדעת הקהל</a:t>
            </a:r>
            <a:endParaRPr lang="en-US" dirty="0"/>
          </a:p>
          <a:p>
            <a:pPr marL="0" indent="0">
              <a:buNone/>
            </a:pPr>
            <a:r>
              <a:rPr lang="en-US" dirty="0"/>
              <a:t> -  </a:t>
            </a:r>
            <a:r>
              <a:rPr lang="he-IL" dirty="0"/>
              <a:t>יש לי </a:t>
            </a:r>
            <a:r>
              <a:rPr lang="he-IL" dirty="0">
                <a:solidFill>
                  <a:schemeClr val="tx2">
                    <a:lumMod val="60000"/>
                    <a:lumOff val="40000"/>
                  </a:schemeClr>
                </a:solidFill>
              </a:rPr>
              <a:t>חברות</a:t>
            </a:r>
            <a:r>
              <a:rPr lang="en-US" dirty="0">
                <a:solidFill>
                  <a:schemeClr val="tx2">
                    <a:lumMod val="60000"/>
                    <a:lumOff val="40000"/>
                  </a:schemeClr>
                </a:solidFill>
              </a:rPr>
              <a:t>.</a:t>
            </a:r>
          </a:p>
          <a:p>
            <a:endParaRPr lang="he-IL" dirty="0"/>
          </a:p>
        </p:txBody>
      </p:sp>
      <p:sp>
        <p:nvSpPr>
          <p:cNvPr id="5" name="מציין מיקום תוכן 3">
            <a:extLst>
              <a:ext uri="{FF2B5EF4-FFF2-40B4-BE49-F238E27FC236}">
                <a16:creationId xmlns:a16="http://schemas.microsoft.com/office/drawing/2014/main" id="{C4CCC47A-16D7-4A84-A825-16A995054E3E}"/>
              </a:ext>
            </a:extLst>
          </p:cNvPr>
          <p:cNvSpPr txBox="1">
            <a:spLocks/>
          </p:cNvSpPr>
          <p:nvPr/>
        </p:nvSpPr>
        <p:spPr>
          <a:xfrm>
            <a:off x="-563526" y="2689128"/>
            <a:ext cx="6507125" cy="4152517"/>
          </a:xfrm>
          <a:prstGeom prst="rect">
            <a:avLst/>
          </a:prstGeom>
        </p:spPr>
        <p:txBody>
          <a:bodyPr>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he-IL" sz="2400" dirty="0"/>
              <a:t>תיאורי הזמן</a:t>
            </a:r>
          </a:p>
          <a:p>
            <a:r>
              <a:rPr lang="he-IL" sz="2400" dirty="0"/>
              <a:t>חזרות</a:t>
            </a:r>
          </a:p>
          <a:p>
            <a:r>
              <a:rPr lang="he-IL" sz="2400" dirty="0"/>
              <a:t>תיאור על דרך השלילה</a:t>
            </a:r>
            <a:endParaRPr lang="en-US" sz="2400" dirty="0"/>
          </a:p>
        </p:txBody>
      </p:sp>
    </p:spTree>
    <p:extLst>
      <p:ext uri="{BB962C8B-B14F-4D97-AF65-F5344CB8AC3E}">
        <p14:creationId xmlns:p14="http://schemas.microsoft.com/office/powerpoint/2010/main" val="602563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1C95091-8C53-45CE-932D-14074CAABE76}"/>
              </a:ext>
            </a:extLst>
          </p:cNvPr>
          <p:cNvSpPr>
            <a:spLocks noGrp="1"/>
          </p:cNvSpPr>
          <p:nvPr>
            <p:ph type="title"/>
          </p:nvPr>
        </p:nvSpPr>
        <p:spPr/>
        <p:txBody>
          <a:bodyPr/>
          <a:lstStyle/>
          <a:p>
            <a:r>
              <a:rPr lang="he-IL" dirty="0"/>
              <a:t>בית שלישי</a:t>
            </a:r>
          </a:p>
        </p:txBody>
      </p:sp>
      <p:sp>
        <p:nvSpPr>
          <p:cNvPr id="3" name="מציין מיקום תוכן 2">
            <a:extLst>
              <a:ext uri="{FF2B5EF4-FFF2-40B4-BE49-F238E27FC236}">
                <a16:creationId xmlns:a16="http://schemas.microsoft.com/office/drawing/2014/main" id="{20B6F238-BAF0-4C57-9F74-BD22F2FE9DD1}"/>
              </a:ext>
            </a:extLst>
          </p:cNvPr>
          <p:cNvSpPr>
            <a:spLocks noGrp="1"/>
          </p:cNvSpPr>
          <p:nvPr>
            <p:ph idx="1"/>
          </p:nvPr>
        </p:nvSpPr>
        <p:spPr/>
        <p:txBody>
          <a:bodyPr/>
          <a:lstStyle/>
          <a:p>
            <a:pPr marL="0" indent="0">
              <a:buNone/>
            </a:pPr>
            <a:r>
              <a:rPr lang="he-IL" dirty="0"/>
              <a:t>וְהֵן כָּל מָה שֶׁהָיִיתִי</a:t>
            </a:r>
          </a:p>
          <a:p>
            <a:pPr marL="0" indent="0">
              <a:buNone/>
            </a:pPr>
            <a:r>
              <a:rPr lang="he-IL" dirty="0"/>
              <a:t>      וְלֹא </a:t>
            </a:r>
            <a:r>
              <a:rPr lang="he-IL" dirty="0" err="1"/>
              <a:t>יָכֹלְתִּי</a:t>
            </a:r>
            <a:r>
              <a:rPr lang="he-IL" dirty="0"/>
              <a:t> לִהְיוֹת.</a:t>
            </a:r>
          </a:p>
          <a:p>
            <a:pPr marL="0" indent="0">
              <a:buNone/>
            </a:pPr>
            <a:endParaRPr lang="he-IL" dirty="0"/>
          </a:p>
          <a:p>
            <a:r>
              <a:rPr lang="he-IL" dirty="0"/>
              <a:t>כיצד ניתן להסביר את הניגוד בשורות הללו?</a:t>
            </a:r>
          </a:p>
          <a:p>
            <a:r>
              <a:rPr lang="he-IL" dirty="0"/>
              <a:t>מהי האווירה בשיר, לאור הבתים הקודמים ובית זה?</a:t>
            </a:r>
          </a:p>
          <a:p>
            <a:r>
              <a:rPr lang="he-IL" dirty="0"/>
              <a:t>מהו המסר שניתן להפיק מן השיר?</a:t>
            </a:r>
          </a:p>
        </p:txBody>
      </p:sp>
    </p:spTree>
    <p:extLst>
      <p:ext uri="{BB962C8B-B14F-4D97-AF65-F5344CB8AC3E}">
        <p14:creationId xmlns:p14="http://schemas.microsoft.com/office/powerpoint/2010/main" val="3733670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12951A2-C818-4FFC-9697-C4DD640EC240}"/>
              </a:ext>
            </a:extLst>
          </p:cNvPr>
          <p:cNvSpPr>
            <a:spLocks noGrp="1"/>
          </p:cNvSpPr>
          <p:nvPr>
            <p:ph type="title"/>
          </p:nvPr>
        </p:nvSpPr>
        <p:spPr>
          <a:xfrm>
            <a:off x="515206" y="213094"/>
            <a:ext cx="11160000" cy="2079940"/>
          </a:xfrm>
        </p:spPr>
        <p:txBody>
          <a:bodyPr/>
          <a:lstStyle/>
          <a:p>
            <a:r>
              <a:rPr lang="he-IL" dirty="0"/>
              <a:t>הסרטון </a:t>
            </a:r>
            <a:r>
              <a:rPr lang="he-IL" dirty="0">
                <a:hlinkClick r:id="rId2"/>
              </a:rPr>
              <a:t>"בידיים שלה"</a:t>
            </a:r>
            <a:r>
              <a:rPr lang="he-IL" dirty="0"/>
              <a:t> </a:t>
            </a:r>
            <a:r>
              <a:rPr lang="he-IL" sz="2800" dirty="0"/>
              <a:t>(מתוך האתר: בין הצלצולים)</a:t>
            </a:r>
          </a:p>
        </p:txBody>
      </p:sp>
      <p:pic>
        <p:nvPicPr>
          <p:cNvPr id="3074" name="Picture 2" descr="Female High School Basketball...">
            <a:extLst>
              <a:ext uri="{FF2B5EF4-FFF2-40B4-BE49-F238E27FC236}">
                <a16:creationId xmlns:a16="http://schemas.microsoft.com/office/drawing/2014/main" id="{EC22C668-082F-45B1-AEC7-1C4DFE70E2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9711" y="2072112"/>
            <a:ext cx="5061098" cy="3947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0671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1B99769-9269-49F8-A9FA-268CEEDC8D3E}"/>
              </a:ext>
            </a:extLst>
          </p:cNvPr>
          <p:cNvSpPr>
            <a:spLocks noGrp="1"/>
          </p:cNvSpPr>
          <p:nvPr>
            <p:ph type="title"/>
          </p:nvPr>
        </p:nvSpPr>
        <p:spPr/>
        <p:txBody>
          <a:bodyPr/>
          <a:lstStyle/>
          <a:p>
            <a:r>
              <a:rPr lang="he-IL" dirty="0"/>
              <a:t>ועוד שאלות... הארות...</a:t>
            </a:r>
          </a:p>
        </p:txBody>
      </p:sp>
      <p:sp>
        <p:nvSpPr>
          <p:cNvPr id="3" name="מציין מיקום תוכן 2">
            <a:extLst>
              <a:ext uri="{FF2B5EF4-FFF2-40B4-BE49-F238E27FC236}">
                <a16:creationId xmlns:a16="http://schemas.microsoft.com/office/drawing/2014/main" id="{560CCEE2-9353-4957-8C60-0558212E7ABA}"/>
              </a:ext>
            </a:extLst>
          </p:cNvPr>
          <p:cNvSpPr>
            <a:spLocks noGrp="1"/>
          </p:cNvSpPr>
          <p:nvPr>
            <p:ph idx="1"/>
          </p:nvPr>
        </p:nvSpPr>
        <p:spPr/>
        <p:txBody>
          <a:bodyPr>
            <a:normAutofit fontScale="92500"/>
          </a:bodyPr>
          <a:lstStyle/>
          <a:p>
            <a:r>
              <a:rPr lang="he-IL" dirty="0"/>
              <a:t>מאיזו נקודת מבט נכתב השיר? מהו ההסבר לכך?</a:t>
            </a:r>
            <a:endParaRPr lang="en-US" dirty="0"/>
          </a:p>
          <a:p>
            <a:r>
              <a:rPr lang="he-IL" dirty="0"/>
              <a:t>חישבו על זיכרון כואב שלכם. מה מאפיין זיכרון כזה? כיצד ניתן להתמודד עם זיכרונות שכאלה? </a:t>
            </a:r>
          </a:p>
          <a:p>
            <a:r>
              <a:rPr lang="he-IL" dirty="0"/>
              <a:t>מה יכול לסייע לנו להתגבר על זיכרונות צורבים? </a:t>
            </a:r>
          </a:p>
          <a:p>
            <a:r>
              <a:rPr lang="he-IL" dirty="0"/>
              <a:t>המבע האומנותי – השיר כתוב בשפה פשוטה, חשופה. בשיר יש ריבוי של ו"ו החיבור. מה ההסבר האפשרי לכך? </a:t>
            </a:r>
            <a:endParaRPr lang="en-US" dirty="0"/>
          </a:p>
          <a:p>
            <a:r>
              <a:rPr lang="he-IL" dirty="0"/>
              <a:t>מבנה השיר – לשיר מבנה מיוחד. </a:t>
            </a:r>
            <a:endParaRPr lang="en-US" dirty="0"/>
          </a:p>
          <a:p>
            <a:r>
              <a:rPr lang="he-IL" dirty="0"/>
              <a:t>השיר כתוב כמעין שיח/מכתב וידוי. למי הייתם מפנים אותו, ומדוע?</a:t>
            </a:r>
            <a:endParaRPr lang="en-US" dirty="0"/>
          </a:p>
          <a:p>
            <a:r>
              <a:rPr lang="he-IL" dirty="0"/>
              <a:t>בתום המפגש: כתבו מכתב קצר לחבר אמיתי או חבר בדיוני, וספרו לו כמה חשובה חברותו. </a:t>
            </a:r>
            <a:endParaRPr lang="en-US" dirty="0"/>
          </a:p>
          <a:p>
            <a:endParaRPr lang="he-IL" dirty="0"/>
          </a:p>
        </p:txBody>
      </p:sp>
    </p:spTree>
    <p:extLst>
      <p:ext uri="{BB962C8B-B14F-4D97-AF65-F5344CB8AC3E}">
        <p14:creationId xmlns:p14="http://schemas.microsoft.com/office/powerpoint/2010/main" val="947904073"/>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TotalTime>
  <Words>353</Words>
  <Application>Microsoft Office PowerPoint</Application>
  <PresentationFormat>מותאם אישית</PresentationFormat>
  <Paragraphs>57</Paragraphs>
  <Slides>10</Slides>
  <Notes>1</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10</vt:i4>
      </vt:variant>
    </vt:vector>
  </HeadingPairs>
  <TitlesOfParts>
    <vt:vector size="14" baseType="lpstr">
      <vt:lpstr>Arial</vt:lpstr>
      <vt:lpstr>Calibri</vt:lpstr>
      <vt:lpstr>Varela Round</vt:lpstr>
      <vt:lpstr>ערכת נושא Office</vt:lpstr>
      <vt:lpstr>מערכת שידורים לאומית</vt:lpstr>
      <vt:lpstr>השיר ילדות / יונתן רטוש</vt:lpstr>
      <vt:lpstr>מיהו חבר טוב?</vt:lpstr>
      <vt:lpstr>ילדות/ יונתן רטוש </vt:lpstr>
      <vt:lpstr>בית ראשון</vt:lpstr>
      <vt:lpstr>בית שני</vt:lpstr>
      <vt:lpstr>בית שלישי</vt:lpstr>
      <vt:lpstr>הסרטון "בידיים שלה" (מתוך האתר: בין הצלצולים)</vt:lpstr>
      <vt:lpstr>ועוד שאלות... הארות...</vt:lpstr>
      <vt:lpstr>סיפור קצר ומוסר השכל</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ענת בורגר</cp:lastModifiedBy>
  <cp:revision>41</cp:revision>
  <dcterms:created xsi:type="dcterms:W3CDTF">2020-03-15T19:13:03Z</dcterms:created>
  <dcterms:modified xsi:type="dcterms:W3CDTF">2020-03-22T19:07:35Z</dcterms:modified>
</cp:coreProperties>
</file>