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257" r:id="rId2"/>
    <p:sldId id="262" r:id="rId3"/>
    <p:sldId id="263" r:id="rId4"/>
    <p:sldId id="288" r:id="rId5"/>
    <p:sldId id="303" r:id="rId6"/>
    <p:sldId id="324" r:id="rId7"/>
    <p:sldId id="325" r:id="rId8"/>
    <p:sldId id="326" r:id="rId9"/>
    <p:sldId id="327" r:id="rId10"/>
    <p:sldId id="329" r:id="rId11"/>
    <p:sldId id="330" r:id="rId12"/>
    <p:sldId id="331" r:id="rId13"/>
    <p:sldId id="332" r:id="rId14"/>
    <p:sldId id="333" r:id="rId15"/>
    <p:sldId id="328" r:id="rId16"/>
    <p:sldId id="346" r:id="rId17"/>
    <p:sldId id="347" r:id="rId18"/>
    <p:sldId id="348" r:id="rId19"/>
    <p:sldId id="349" r:id="rId20"/>
    <p:sldId id="350" r:id="rId21"/>
    <p:sldId id="289" r:id="rId22"/>
    <p:sldId id="334" r:id="rId23"/>
    <p:sldId id="305" r:id="rId24"/>
    <p:sldId id="306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08" r:id="rId37"/>
    <p:sldId id="291" r:id="rId3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am" initials="m" lastIdx="12" clrIdx="0"/>
  <p:cmAuthor id="1" name="אלעד מלמד" initials="אמ" lastIdx="3" clrIdx="1">
    <p:extLst>
      <p:ext uri="{19B8F6BF-5375-455C-9EA6-DF929625EA0E}">
        <p15:presenceInfo xmlns:p15="http://schemas.microsoft.com/office/powerpoint/2012/main" userId="אלעד מלמד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96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702" y="102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כ"ז/ניסן/תש"ף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7676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222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6103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5793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50930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394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6287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362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3278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945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5516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6796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4056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81231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6219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2111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950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7312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1336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32168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0721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5</a:t>
            </a:fld>
            <a:endParaRPr lang="he-I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8946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65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4357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4285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565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כ"ז/ניסן/תש"ף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Ul5uIpJWbQ?start=187&amp;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6 מי אני?</a:t>
            </a:r>
          </a:p>
        </p:txBody>
      </p:sp>
      <p:pic>
        <p:nvPicPr>
          <p:cNvPr id="2" name="Picture 1" descr="A close up of a green plant&#10;&#10;Description automatically generated">
            <a:extLst>
              <a:ext uri="{FF2B5EF4-FFF2-40B4-BE49-F238E27FC236}">
                <a16:creationId xmlns:a16="http://schemas.microsoft.com/office/drawing/2014/main" id="{E77D39DA-F805-4E90-96A5-5F6ED13C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096" y="1350169"/>
            <a:ext cx="5246904" cy="3914998"/>
          </a:xfrm>
          <a:prstGeom prst="rect">
            <a:avLst/>
          </a:prstGeom>
        </p:spPr>
      </p:pic>
      <p:pic>
        <p:nvPicPr>
          <p:cNvPr id="7172" name="Picture 4" descr="חלמית מצויה – Malva nicaeensis All. | צמחיית ישראל ברשת">
            <a:extLst>
              <a:ext uri="{FF2B5EF4-FFF2-40B4-BE49-F238E27FC236}">
                <a16:creationId xmlns:a16="http://schemas.microsoft.com/office/drawing/2014/main" id="{798D72B9-A688-443F-B93C-B99B2F47E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3841"/>
            <a:ext cx="5338440" cy="433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96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7 מי אני?</a:t>
            </a:r>
          </a:p>
        </p:txBody>
      </p:sp>
      <p:pic>
        <p:nvPicPr>
          <p:cNvPr id="8194" name="Picture 2" descr="האזוב – מלך צמחי המרפא | | בידיים">
            <a:extLst>
              <a:ext uri="{FF2B5EF4-FFF2-40B4-BE49-F238E27FC236}">
                <a16:creationId xmlns:a16="http://schemas.microsoft.com/office/drawing/2014/main" id="{7D26D476-2DAA-48F5-B6D5-C9648B1C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87" y="1643062"/>
            <a:ext cx="5391513" cy="404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עלי אזוב מצוי אורגניים - שירת המדבר">
            <a:extLst>
              <a:ext uri="{FF2B5EF4-FFF2-40B4-BE49-F238E27FC236}">
                <a16:creationId xmlns:a16="http://schemas.microsoft.com/office/drawing/2014/main" id="{68DF5217-8C66-45D8-A992-F9137890F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3137081"/>
            <a:ext cx="5536600" cy="3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8 מי אני?</a:t>
            </a:r>
          </a:p>
        </p:txBody>
      </p:sp>
      <p:pic>
        <p:nvPicPr>
          <p:cNvPr id="9218" name="Picture 2" descr="לוף ארץ-ישראלי – Arum palaestinum Boiss. | צמחיית ישראל ברשת">
            <a:extLst>
              <a:ext uri="{FF2B5EF4-FFF2-40B4-BE49-F238E27FC236}">
                <a16:creationId xmlns:a16="http://schemas.microsoft.com/office/drawing/2014/main" id="{7E0D5997-DD74-4108-89EE-D9A107E6E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38" y="1673162"/>
            <a:ext cx="5695462" cy="37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A5EB6F-1956-4D17-ADE5-3DE12E7D9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7890"/>
            <a:ext cx="5435490" cy="36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80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9 מי אני?</a:t>
            </a:r>
          </a:p>
        </p:txBody>
      </p:sp>
      <p:pic>
        <p:nvPicPr>
          <p:cNvPr id="10242" name="Picture 2" descr="Salvia triloba / fruticosa - מרווה משולשת - רפואה טבעית Pardes Rimonim">
            <a:extLst>
              <a:ext uri="{FF2B5EF4-FFF2-40B4-BE49-F238E27FC236}">
                <a16:creationId xmlns:a16="http://schemas.microsoft.com/office/drawing/2014/main" id="{61807027-185F-443F-B1E5-F76D4DB1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98" y="1947711"/>
            <a:ext cx="6052802" cy="333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מרווה משולשת - Salvia fruticosa Mill - TO KEEP השער לעולם הגינון">
            <a:extLst>
              <a:ext uri="{FF2B5EF4-FFF2-40B4-BE49-F238E27FC236}">
                <a16:creationId xmlns:a16="http://schemas.microsoft.com/office/drawing/2014/main" id="{83D46B5C-6926-4E5B-B600-EF1E957AE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1979"/>
            <a:ext cx="5248275" cy="39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72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10 מי אני?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073A7-19AF-47A1-BA6E-D27AE18A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866"/>
            <a:ext cx="4462347" cy="3342453"/>
          </a:xfrm>
          <a:prstGeom prst="rect">
            <a:avLst/>
          </a:prstGeom>
        </p:spPr>
      </p:pic>
      <p:pic>
        <p:nvPicPr>
          <p:cNvPr id="11266" name="Picture 2" descr="אספרג החורש">
            <a:extLst>
              <a:ext uri="{FF2B5EF4-FFF2-40B4-BE49-F238E27FC236}">
                <a16:creationId xmlns:a16="http://schemas.microsoft.com/office/drawing/2014/main" id="{8B3AC21E-7EC8-427F-BC24-87FC04E0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550045"/>
            <a:ext cx="4810125" cy="375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שפונדרה » אספרג החורש">
            <a:extLst>
              <a:ext uri="{FF2B5EF4-FFF2-40B4-BE49-F238E27FC236}">
                <a16:creationId xmlns:a16="http://schemas.microsoft.com/office/drawing/2014/main" id="{064217D1-EB3E-4AA8-A7A7-D2764712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60" y="3858189"/>
            <a:ext cx="4004902" cy="29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חידה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D2C13-7671-4840-A52B-D05EF4003FCF}"/>
              </a:ext>
            </a:extLst>
          </p:cNvPr>
          <p:cNvSpPr txBox="1"/>
          <p:nvPr/>
        </p:nvSpPr>
        <p:spPr>
          <a:xfrm>
            <a:off x="1246763" y="1010049"/>
            <a:ext cx="950798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מדוע אוכלים בליל הסדר חסה </a:t>
            </a:r>
            <a:r>
              <a:rPr lang="he-IL" sz="4400" b="1" dirty="0"/>
              <a:t>כמרור</a:t>
            </a:r>
            <a:r>
              <a:rPr lang="he-IL" sz="3600" dirty="0"/>
              <a:t> אם החסה בכלל לא מרה?</a:t>
            </a:r>
          </a:p>
        </p:txBody>
      </p:sp>
      <p:pic>
        <p:nvPicPr>
          <p:cNvPr id="1026" name="Picture 2" descr="מדריך מפורט: ככה מכינים את 'קערת ליל הסדר' בקלות ובמהירות - לא ...">
            <a:extLst>
              <a:ext uri="{FF2B5EF4-FFF2-40B4-BE49-F238E27FC236}">
                <a16:creationId xmlns:a16="http://schemas.microsoft.com/office/drawing/2014/main" id="{D969F1D9-20B9-4473-85DA-47454845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85" y="3036829"/>
            <a:ext cx="4342430" cy="35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CC1F1-CB6B-4F9D-8EF5-26C7CD87E5C0}"/>
              </a:ext>
            </a:extLst>
          </p:cNvPr>
          <p:cNvSpPr txBox="1"/>
          <p:nvPr/>
        </p:nvSpPr>
        <p:spPr>
          <a:xfrm>
            <a:off x="497150" y="5166804"/>
            <a:ext cx="258172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התשובה בסוף השיעור....</a:t>
            </a:r>
          </a:p>
        </p:txBody>
      </p:sp>
    </p:spTree>
    <p:extLst>
      <p:ext uri="{BB962C8B-B14F-4D97-AF65-F5344CB8AC3E}">
        <p14:creationId xmlns:p14="http://schemas.microsoft.com/office/powerpoint/2010/main" val="217011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 anchor="ctr">
            <a:normAutofit/>
          </a:bodyPr>
          <a:lstStyle/>
          <a:p>
            <a:r>
              <a:rPr lang="he-IL"/>
              <a:t>כללים לליקוט</a:t>
            </a:r>
            <a:endParaRPr lang="he-I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7986D0-BE1F-44A0-A4FC-1E49C0041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0" r="10830" b="-1"/>
          <a:stretch/>
        </p:blipFill>
        <p:spPr>
          <a:xfrm>
            <a:off x="2168583" y="1123220"/>
            <a:ext cx="8031962" cy="4611559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8E80CD9-6475-4E2C-A577-56E6ADBCD49B}"/>
              </a:ext>
            </a:extLst>
          </p:cNvPr>
          <p:cNvSpPr/>
          <p:nvPr/>
        </p:nvSpPr>
        <p:spPr>
          <a:xfrm>
            <a:off x="3262617" y="1280005"/>
            <a:ext cx="59435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4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אם לא בטוחים לא מלקטים!</a:t>
            </a:r>
          </a:p>
        </p:txBody>
      </p:sp>
    </p:spTree>
    <p:extLst>
      <p:ext uri="{BB962C8B-B14F-4D97-AF65-F5344CB8AC3E}">
        <p14:creationId xmlns:p14="http://schemas.microsoft.com/office/powerpoint/2010/main" val="377780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dirty="0"/>
              <a:t>כללים לליקוט</a:t>
            </a:r>
          </a:p>
        </p:txBody>
      </p:sp>
      <p:pic>
        <p:nvPicPr>
          <p:cNvPr id="25604" name="Picture 4" descr="זוטה לבנה Micromeria fruticosa | צמחי מרפא">
            <a:extLst>
              <a:ext uri="{FF2B5EF4-FFF2-40B4-BE49-F238E27FC236}">
                <a16:creationId xmlns:a16="http://schemas.microsoft.com/office/drawing/2014/main" id="{1E97E4D7-C8FD-48C5-AE3E-B864C6CF4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64" y="1101786"/>
            <a:ext cx="8437857" cy="466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5E9D52-16F8-4EDE-96E7-3B592B70762A}"/>
              </a:ext>
            </a:extLst>
          </p:cNvPr>
          <p:cNvSpPr/>
          <p:nvPr/>
        </p:nvSpPr>
        <p:spPr>
          <a:xfrm>
            <a:off x="3262617" y="1280005"/>
            <a:ext cx="59435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4400" b="1" dirty="0">
                <a:ln w="0"/>
                <a:solidFill>
                  <a:srgbClr val="FFFF00"/>
                </a:solidFill>
              </a:rPr>
              <a:t>מלקטים רק מה שצריכים ולא מעבר</a:t>
            </a:r>
          </a:p>
        </p:txBody>
      </p:sp>
    </p:spTree>
    <p:extLst>
      <p:ext uri="{BB962C8B-B14F-4D97-AF65-F5344CB8AC3E}">
        <p14:creationId xmlns:p14="http://schemas.microsoft.com/office/powerpoint/2010/main" val="133853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כללים לליקוט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B7C3D5-6265-438B-B586-DBCA6DCF1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455" y="1239210"/>
            <a:ext cx="8765911" cy="4930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660FB5-E71E-4B9C-94ED-4B588A45813C}"/>
              </a:ext>
            </a:extLst>
          </p:cNvPr>
          <p:cNvSpPr/>
          <p:nvPr/>
        </p:nvSpPr>
        <p:spPr>
          <a:xfrm>
            <a:off x="3262617" y="1280005"/>
            <a:ext cx="59435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4400" b="1" dirty="0">
                <a:ln w="0"/>
                <a:solidFill>
                  <a:srgbClr val="FFFF00"/>
                </a:solidFill>
              </a:rPr>
              <a:t>להתחיל מהמוכר והקרוב</a:t>
            </a:r>
          </a:p>
        </p:txBody>
      </p:sp>
    </p:spTree>
    <p:extLst>
      <p:ext uri="{BB962C8B-B14F-4D97-AF65-F5344CB8AC3E}">
        <p14:creationId xmlns:p14="http://schemas.microsoft.com/office/powerpoint/2010/main" val="9762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חומעה יפה – Rumex pulcher L. | צמחיית ישראל ברשת">
            <a:extLst>
              <a:ext uri="{FF2B5EF4-FFF2-40B4-BE49-F238E27FC236}">
                <a16:creationId xmlns:a16="http://schemas.microsoft.com/office/drawing/2014/main" id="{CD92AB64-1A88-4560-8F95-5DDF6F523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7" r="-2" b="28738"/>
          <a:stretch/>
        </p:blipFill>
        <p:spPr bwMode="auto">
          <a:xfrm>
            <a:off x="6796681" y="1472253"/>
            <a:ext cx="5395321" cy="36389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1235146" y="215498"/>
            <a:ext cx="10221024" cy="63735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sz="3700" dirty="0"/>
              <a:t>כללים לליקוט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692E3-B1C3-4660-B3C1-A8FA50465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27" r="-2" b="-2"/>
          <a:stretch/>
        </p:blipFill>
        <p:spPr>
          <a:xfrm>
            <a:off x="0" y="1472253"/>
            <a:ext cx="5808617" cy="363892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E6B74-A53D-4650-8A57-11758DFD9BD6}"/>
              </a:ext>
            </a:extLst>
          </p:cNvPr>
          <p:cNvSpPr/>
          <p:nvPr/>
        </p:nvSpPr>
        <p:spPr>
          <a:xfrm>
            <a:off x="3373864" y="5630428"/>
            <a:ext cx="59435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4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ללמוד איך מלקטים</a:t>
            </a:r>
          </a:p>
        </p:txBody>
      </p:sp>
    </p:spTree>
    <p:extLst>
      <p:ext uri="{BB962C8B-B14F-4D97-AF65-F5344CB8AC3E}">
        <p14:creationId xmlns:p14="http://schemas.microsoft.com/office/powerpoint/2010/main" val="296628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sz="5400" dirty="0">
                <a:solidFill>
                  <a:srgbClr val="192A72"/>
                </a:solidFill>
              </a:rPr>
              <a:t>ליקוט צמחי בר בישראל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sz="3200" dirty="0">
                <a:sym typeface="Varela Round"/>
              </a:rPr>
              <a:t>דורון שפט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 anchor="ctr">
            <a:normAutofit/>
          </a:bodyPr>
          <a:lstStyle/>
          <a:p>
            <a:r>
              <a:rPr lang="he-IL" dirty="0"/>
              <a:t>כללים לליקוט</a:t>
            </a:r>
          </a:p>
        </p:txBody>
      </p:sp>
      <p:pic>
        <p:nvPicPr>
          <p:cNvPr id="28674" name="Picture 2" descr="Two children in nature - INANLOGO">
            <a:extLst>
              <a:ext uri="{FF2B5EF4-FFF2-40B4-BE49-F238E27FC236}">
                <a16:creationId xmlns:a16="http://schemas.microsoft.com/office/drawing/2014/main" id="{61E8611B-829B-4485-911C-FF2E623E9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/>
          <a:stretch/>
        </p:blipFill>
        <p:spPr bwMode="auto">
          <a:xfrm>
            <a:off x="2080019" y="1123220"/>
            <a:ext cx="8031962" cy="46115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A5F646-6730-48AE-9934-F089A78EE70B}"/>
              </a:ext>
            </a:extLst>
          </p:cNvPr>
          <p:cNvSpPr/>
          <p:nvPr/>
        </p:nvSpPr>
        <p:spPr>
          <a:xfrm>
            <a:off x="2767211" y="1068990"/>
            <a:ext cx="59435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4400" b="1" dirty="0">
                <a:ln w="0"/>
                <a:solidFill>
                  <a:srgbClr val="FFFF00"/>
                </a:solidFill>
              </a:rPr>
              <a:t>ללמד אחרים</a:t>
            </a:r>
          </a:p>
        </p:txBody>
      </p:sp>
    </p:spTree>
    <p:extLst>
      <p:ext uri="{BB962C8B-B14F-4D97-AF65-F5344CB8AC3E}">
        <p14:creationId xmlns:p14="http://schemas.microsoft.com/office/powerpoint/2010/main" val="30817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כללים לליקוט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7EA19-8260-4DA1-AB6B-258092996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04316" y="1497464"/>
            <a:ext cx="8031963" cy="4152517"/>
          </a:xfrm>
        </p:spPr>
        <p:txBody>
          <a:bodyPr>
            <a:normAutofit/>
          </a:bodyPr>
          <a:lstStyle/>
          <a:p>
            <a:r>
              <a:rPr lang="he-IL" dirty="0"/>
              <a:t>אם לא בטוחים לא מלקטים!</a:t>
            </a:r>
          </a:p>
          <a:p>
            <a:r>
              <a:rPr lang="he-IL" dirty="0"/>
              <a:t>מלקטים מה שצריך ולא מעבר</a:t>
            </a:r>
          </a:p>
          <a:p>
            <a:r>
              <a:rPr lang="he-IL" dirty="0"/>
              <a:t>להתחיל מהמוכר</a:t>
            </a:r>
          </a:p>
          <a:p>
            <a:r>
              <a:rPr lang="he-IL" dirty="0"/>
              <a:t>ללמוד איך מלקטים</a:t>
            </a:r>
          </a:p>
          <a:p>
            <a:r>
              <a:rPr lang="he-IL" dirty="0"/>
              <a:t>ללמד אחרים</a:t>
            </a:r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FD11-6647-4C1B-909B-81C2922779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60367" y="295374"/>
            <a:ext cx="8074879" cy="400050"/>
          </a:xfrm>
        </p:spPr>
        <p:txBody>
          <a:bodyPr/>
          <a:lstStyle/>
          <a:p>
            <a:r>
              <a:rPr lang="en-US" dirty="0"/>
              <a:t>The life of an Il </a:t>
            </a:r>
            <a:r>
              <a:rPr lang="en-US" dirty="0" err="1"/>
              <a:t>Torobo</a:t>
            </a:r>
            <a:r>
              <a:rPr lang="en-US" dirty="0"/>
              <a:t> hunter-gatherer</a:t>
            </a:r>
          </a:p>
          <a:p>
            <a:endParaRPr lang="he-IL" dirty="0"/>
          </a:p>
        </p:txBody>
      </p:sp>
      <p:pic>
        <p:nvPicPr>
          <p:cNvPr id="7" name="Online Media 6" title="The life of an Il Torobo hunter-gatherer">
            <a:hlinkClick r:id="" action="ppaction://media"/>
            <a:extLst>
              <a:ext uri="{FF2B5EF4-FFF2-40B4-BE49-F238E27FC236}">
                <a16:creationId xmlns:a16="http://schemas.microsoft.com/office/drawing/2014/main" id="{89043817-6DB5-4F11-BF5D-CCCEDE5E4649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4050" y="639763"/>
            <a:ext cx="10885488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A78FD0-E9D3-4A65-8120-F80EBC2C4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2" r="-2" b="-2"/>
          <a:stretch/>
        </p:blipFill>
        <p:spPr>
          <a:xfrm>
            <a:off x="5751165" y="1431933"/>
            <a:ext cx="6405555" cy="4320282"/>
          </a:xfrm>
          <a:prstGeom prst="rect">
            <a:avLst/>
          </a:prstGeom>
          <a:noFill/>
        </p:spPr>
      </p:pic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sz="3700"/>
              <a:t>ליקוט- בשביל מה זה טוב?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54DEE-F9A8-4044-B271-41D4DAC15F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71" b="-4"/>
          <a:stretch/>
        </p:blipFill>
        <p:spPr>
          <a:xfrm>
            <a:off x="1241442" y="1030562"/>
            <a:ext cx="4114650" cy="2743100"/>
          </a:xfrm>
          <a:prstGeom prst="rect">
            <a:avLst/>
          </a:prstGeom>
          <a:noFill/>
        </p:spPr>
      </p:pic>
      <p:pic>
        <p:nvPicPr>
          <p:cNvPr id="12290" name="Picture 2" descr="How the Language of Domination Drives Deforestation | WRM in English">
            <a:extLst>
              <a:ext uri="{FF2B5EF4-FFF2-40B4-BE49-F238E27FC236}">
                <a16:creationId xmlns:a16="http://schemas.microsoft.com/office/drawing/2014/main" id="{E8AFF2C7-733C-4633-B123-D75211731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501"/>
          <a:stretch/>
        </p:blipFill>
        <p:spPr bwMode="auto">
          <a:xfrm>
            <a:off x="1241442" y="3932962"/>
            <a:ext cx="4114650" cy="27431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210472D-328B-40A2-B1E1-AF26D9F888D6}"/>
              </a:ext>
            </a:extLst>
          </p:cNvPr>
          <p:cNvSpPr/>
          <p:nvPr/>
        </p:nvSpPr>
        <p:spPr>
          <a:xfrm rot="20611803">
            <a:off x="3982824" y="1867034"/>
            <a:ext cx="591577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239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ניכור</a:t>
            </a:r>
            <a:endParaRPr lang="en-US" sz="9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0E60C-1899-41AD-8F9F-D1318D27E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5" r="-1" b="-1"/>
          <a:stretch/>
        </p:blipFill>
        <p:spPr>
          <a:xfrm>
            <a:off x="2475178" y="823611"/>
            <a:ext cx="8105737" cy="5466985"/>
          </a:xfrm>
          <a:prstGeom prst="rect">
            <a:avLst/>
          </a:prstGeom>
          <a:noFill/>
        </p:spPr>
      </p:pic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1404201" y="12087"/>
            <a:ext cx="10247689" cy="63735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sz="3700" dirty="0"/>
              <a:t>ליקוט- בשביל מה זה טוב?</a:t>
            </a:r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1 מי אני?</a:t>
            </a:r>
          </a:p>
        </p:txBody>
      </p:sp>
      <p:pic>
        <p:nvPicPr>
          <p:cNvPr id="2052" name="Picture 4" descr="סרפד צורב - מגדיר הצמחים של טיולי | טיולי">
            <a:extLst>
              <a:ext uri="{FF2B5EF4-FFF2-40B4-BE49-F238E27FC236}">
                <a16:creationId xmlns:a16="http://schemas.microsoft.com/office/drawing/2014/main" id="{7065C6A2-2EC2-4B88-9566-F0775BB98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385888"/>
            <a:ext cx="52387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סרפד צורב - מגדיר הצמחים של טיולי | טיולי">
            <a:extLst>
              <a:ext uri="{FF2B5EF4-FFF2-40B4-BE49-F238E27FC236}">
                <a16:creationId xmlns:a16="http://schemas.microsoft.com/office/drawing/2014/main" id="{FA80BC37-5544-4F31-84E4-AC1C33455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523875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DBEE9F-22F9-4EA1-8001-E13E1BD23844}"/>
              </a:ext>
            </a:extLst>
          </p:cNvPr>
          <p:cNvSpPr/>
          <p:nvPr/>
        </p:nvSpPr>
        <p:spPr>
          <a:xfrm rot="20611803">
            <a:off x="3982824" y="2428726"/>
            <a:ext cx="591577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b="1" dirty="0">
                <a:ln w="0"/>
                <a:solidFill>
                  <a:srgbClr val="FFFF00"/>
                </a:solidFill>
              </a:rPr>
              <a:t>סרפד</a:t>
            </a:r>
            <a:endParaRPr lang="en-US" sz="9600" b="1" dirty="0">
              <a:ln w="0"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2 מי אני?</a:t>
            </a:r>
          </a:p>
        </p:txBody>
      </p:sp>
      <p:pic>
        <p:nvPicPr>
          <p:cNvPr id="3074" name="Picture 2" descr="חרצית עטורה – ויקיפדיה">
            <a:extLst>
              <a:ext uri="{FF2B5EF4-FFF2-40B4-BE49-F238E27FC236}">
                <a16:creationId xmlns:a16="http://schemas.microsoft.com/office/drawing/2014/main" id="{6E8077D7-5218-4A35-A2FE-650DCD47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17494"/>
            <a:ext cx="4181051" cy="44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חרצית עטורה – Glebionis coronarium (L.) N.N. Tzvel. | צמחיית ישראל ...">
            <a:extLst>
              <a:ext uri="{FF2B5EF4-FFF2-40B4-BE49-F238E27FC236}">
                <a16:creationId xmlns:a16="http://schemas.microsoft.com/office/drawing/2014/main" id="{FC0C92BB-3643-469B-861E-BF3B37B2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350"/>
            <a:ext cx="5513273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8F87C6-F925-4769-A0F5-11122380074A}"/>
              </a:ext>
            </a:extLst>
          </p:cNvPr>
          <p:cNvSpPr/>
          <p:nvPr/>
        </p:nvSpPr>
        <p:spPr>
          <a:xfrm rot="20611803">
            <a:off x="3982824" y="2428726"/>
            <a:ext cx="591577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b="1" dirty="0">
                <a:ln w="0"/>
                <a:solidFill>
                  <a:srgbClr val="FFFF00"/>
                </a:solidFill>
              </a:rPr>
              <a:t>חרצית</a:t>
            </a:r>
            <a:endParaRPr lang="en-US" sz="9600" b="1" dirty="0">
              <a:ln w="0"/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8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3 מי אני?</a:t>
            </a:r>
          </a:p>
        </p:txBody>
      </p:sp>
      <p:pic>
        <p:nvPicPr>
          <p:cNvPr id="4098" name="Picture 2" descr="חרדל לבן - מגדיר הצמחים של טיולי | טיולי">
            <a:extLst>
              <a:ext uri="{FF2B5EF4-FFF2-40B4-BE49-F238E27FC236}">
                <a16:creationId xmlns:a16="http://schemas.microsoft.com/office/drawing/2014/main" id="{847AC0DE-E1C4-433D-9DAF-FA65EB7F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430382"/>
            <a:ext cx="5895975" cy="44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חרדל לבן - 1 ק&quot;ג - 130000 זרעים - Sinapis arvensis – Garden Seeds ...">
            <a:extLst>
              <a:ext uri="{FF2B5EF4-FFF2-40B4-BE49-F238E27FC236}">
                <a16:creationId xmlns:a16="http://schemas.microsoft.com/office/drawing/2014/main" id="{48C38C7B-7588-47D1-943E-75B336F8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275"/>
            <a:ext cx="46577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D686CB-7611-4797-BC18-880F4DA5CF2A}"/>
              </a:ext>
            </a:extLst>
          </p:cNvPr>
          <p:cNvSpPr/>
          <p:nvPr/>
        </p:nvSpPr>
        <p:spPr>
          <a:xfrm rot="20611803">
            <a:off x="3233886" y="2611606"/>
            <a:ext cx="591577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חרדל</a:t>
            </a:r>
            <a:endParaRPr lang="en-US" sz="9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2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4 מי אני?</a:t>
            </a:r>
          </a:p>
        </p:txBody>
      </p:sp>
      <p:sp>
        <p:nvSpPr>
          <p:cNvPr id="2" name="AutoShape 4" descr="בר ליקוט | גדילן - פשוט מעדן | ברק שגיא">
            <a:extLst>
              <a:ext uri="{FF2B5EF4-FFF2-40B4-BE49-F238E27FC236}">
                <a16:creationId xmlns:a16="http://schemas.microsoft.com/office/drawing/2014/main" id="{F720FA08-30ED-4F7C-BEFE-60B330E646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4" name="AutoShape 6" descr="בר ליקוט | גדילן - פשוט מעדן | ברק שגיא">
            <a:extLst>
              <a:ext uri="{FF2B5EF4-FFF2-40B4-BE49-F238E27FC236}">
                <a16:creationId xmlns:a16="http://schemas.microsoft.com/office/drawing/2014/main" id="{A74E9D00-2573-4F0F-AA33-B888ACFDA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AutoShape 8" descr="בר ליקוט | גדילן - פשוט מעדן | ברק שגיא">
            <a:extLst>
              <a:ext uri="{FF2B5EF4-FFF2-40B4-BE49-F238E27FC236}">
                <a16:creationId xmlns:a16="http://schemas.microsoft.com/office/drawing/2014/main" id="{428129C4-7630-4689-B587-53762932D1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7" name="AutoShape 10" descr="בר ליקוט | גדילן - פשוט מעדן | ברק שגיא">
            <a:extLst>
              <a:ext uri="{FF2B5EF4-FFF2-40B4-BE49-F238E27FC236}">
                <a16:creationId xmlns:a16="http://schemas.microsoft.com/office/drawing/2014/main" id="{9D2F9A56-89D4-4709-8CAF-54F9A82E8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C74131-4D74-47AF-B275-F7325741D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129" y="1581150"/>
            <a:ext cx="5340874" cy="400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8644FF-7B99-4EE1-8386-6B3EC64D2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6668"/>
            <a:ext cx="4171950" cy="50513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12049A-141C-4DFA-9F32-780DB889F085}"/>
              </a:ext>
            </a:extLst>
          </p:cNvPr>
          <p:cNvSpPr/>
          <p:nvPr/>
        </p:nvSpPr>
        <p:spPr>
          <a:xfrm rot="20611803">
            <a:off x="2339821" y="2597087"/>
            <a:ext cx="591577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גדילן</a:t>
            </a:r>
            <a:endParaRPr lang="en-US" sz="960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51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5 מי אני?</a:t>
            </a:r>
          </a:p>
        </p:txBody>
      </p:sp>
      <p:pic>
        <p:nvPicPr>
          <p:cNvPr id="6146" name="Picture 2" descr="אורן הצנובר">
            <a:extLst>
              <a:ext uri="{FF2B5EF4-FFF2-40B4-BE49-F238E27FC236}">
                <a16:creationId xmlns:a16="http://schemas.microsoft.com/office/drawing/2014/main" id="{B9E86CDE-502D-4FC7-A722-7499A58B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175"/>
            <a:ext cx="5450550" cy="47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אורן הצנובר : תבלין,צמח אלרגני">
            <a:extLst>
              <a:ext uri="{FF2B5EF4-FFF2-40B4-BE49-F238E27FC236}">
                <a16:creationId xmlns:a16="http://schemas.microsoft.com/office/drawing/2014/main" id="{5EF75436-9CC1-4A09-85F5-584F40A9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25" y="1575026"/>
            <a:ext cx="4469475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F4A41-A6BD-4923-BBA1-5EFB0DC5766B}"/>
              </a:ext>
            </a:extLst>
          </p:cNvPr>
          <p:cNvSpPr/>
          <p:nvPr/>
        </p:nvSpPr>
        <p:spPr>
          <a:xfrm rot="20611803">
            <a:off x="3628649" y="2541938"/>
            <a:ext cx="591577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אורן</a:t>
            </a:r>
            <a:endParaRPr lang="en-US" sz="9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92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3293992" y="1725460"/>
            <a:ext cx="8306994" cy="415305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צמחי בר בישראל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איך מלקטים בצורה נכונה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היסטוריה של הליקוט</a:t>
            </a:r>
          </a:p>
          <a:p>
            <a:pPr>
              <a:lnSpc>
                <a:spcPct val="200000"/>
              </a:lnSpc>
            </a:pPr>
            <a:r>
              <a:rPr lang="he-IL" dirty="0">
                <a:solidFill>
                  <a:schemeClr val="tx1"/>
                </a:solidFill>
              </a:rPr>
              <a:t>למה זה בכלל טוב?</a:t>
            </a:r>
          </a:p>
          <a:p>
            <a:pPr>
              <a:lnSpc>
                <a:spcPct val="200000"/>
              </a:lnSpc>
            </a:pPr>
            <a:endParaRPr lang="he-IL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6 מי אני?</a:t>
            </a:r>
          </a:p>
        </p:txBody>
      </p:sp>
      <p:pic>
        <p:nvPicPr>
          <p:cNvPr id="2" name="Picture 1" descr="A close up of a green plant&#10;&#10;Description automatically generated">
            <a:extLst>
              <a:ext uri="{FF2B5EF4-FFF2-40B4-BE49-F238E27FC236}">
                <a16:creationId xmlns:a16="http://schemas.microsoft.com/office/drawing/2014/main" id="{E77D39DA-F805-4E90-96A5-5F6ED13C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096" y="1654969"/>
            <a:ext cx="5246904" cy="3914998"/>
          </a:xfrm>
          <a:prstGeom prst="rect">
            <a:avLst/>
          </a:prstGeom>
        </p:spPr>
      </p:pic>
      <p:pic>
        <p:nvPicPr>
          <p:cNvPr id="7172" name="Picture 4" descr="חלמית מצויה – Malva nicaeensis All. | צמחיית ישראל ברשת">
            <a:extLst>
              <a:ext uri="{FF2B5EF4-FFF2-40B4-BE49-F238E27FC236}">
                <a16:creationId xmlns:a16="http://schemas.microsoft.com/office/drawing/2014/main" id="{798D72B9-A688-443F-B93C-B99B2F47E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3309"/>
            <a:ext cx="4981898" cy="404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2A3BA6-9146-43F0-BECC-C8891A1C8A4F}"/>
              </a:ext>
            </a:extLst>
          </p:cNvPr>
          <p:cNvSpPr/>
          <p:nvPr/>
        </p:nvSpPr>
        <p:spPr>
          <a:xfrm rot="20611803">
            <a:off x="3982824" y="1582340"/>
            <a:ext cx="5915778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3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חלמית-חוביזה</a:t>
            </a:r>
            <a:endParaRPr lang="en-US" sz="96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05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7 מי אני?</a:t>
            </a:r>
          </a:p>
        </p:txBody>
      </p:sp>
      <p:pic>
        <p:nvPicPr>
          <p:cNvPr id="8194" name="Picture 2" descr="האזוב – מלך צמחי המרפא | | בידיים">
            <a:extLst>
              <a:ext uri="{FF2B5EF4-FFF2-40B4-BE49-F238E27FC236}">
                <a16:creationId xmlns:a16="http://schemas.microsoft.com/office/drawing/2014/main" id="{7D26D476-2DAA-48F5-B6D5-C9648B1C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59" y="181024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עלי אזוב מצוי אורגניים - שירת המדבר">
            <a:extLst>
              <a:ext uri="{FF2B5EF4-FFF2-40B4-BE49-F238E27FC236}">
                <a16:creationId xmlns:a16="http://schemas.microsoft.com/office/drawing/2014/main" id="{68DF5217-8C66-45D8-A992-F9137890F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" y="3119438"/>
            <a:ext cx="5536600" cy="373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63E8BD-E739-4FD2-B570-D7E1480363DB}"/>
              </a:ext>
            </a:extLst>
          </p:cNvPr>
          <p:cNvSpPr/>
          <p:nvPr/>
        </p:nvSpPr>
        <p:spPr>
          <a:xfrm rot="20611803">
            <a:off x="3982824" y="1151453"/>
            <a:ext cx="5915778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אזוב- זעתר</a:t>
            </a:r>
            <a:endParaRPr lang="en-US" sz="96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0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8 מי אני?</a:t>
            </a:r>
          </a:p>
        </p:txBody>
      </p:sp>
      <p:pic>
        <p:nvPicPr>
          <p:cNvPr id="9218" name="Picture 2" descr="לוף ארץ-ישראלי – Arum palaestinum Boiss. | צמחיית ישראל ברשת">
            <a:extLst>
              <a:ext uri="{FF2B5EF4-FFF2-40B4-BE49-F238E27FC236}">
                <a16:creationId xmlns:a16="http://schemas.microsoft.com/office/drawing/2014/main" id="{7E0D5997-DD74-4108-89EE-D9A107E6E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38" y="1786373"/>
            <a:ext cx="5695462" cy="37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A5EB6F-1956-4D17-ADE5-3DE12E7D9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7890"/>
            <a:ext cx="5435490" cy="36501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EEDC5E-BDCA-455B-93E3-E5E26FA2E4C1}"/>
              </a:ext>
            </a:extLst>
          </p:cNvPr>
          <p:cNvSpPr/>
          <p:nvPr/>
        </p:nvSpPr>
        <p:spPr>
          <a:xfrm rot="20611803">
            <a:off x="2971590" y="2570668"/>
            <a:ext cx="591577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לוף</a:t>
            </a:r>
            <a:endParaRPr lang="en-US" sz="96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412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9 מי אני?</a:t>
            </a:r>
          </a:p>
        </p:txBody>
      </p:sp>
      <p:pic>
        <p:nvPicPr>
          <p:cNvPr id="10242" name="Picture 2" descr="Salvia triloba / fruticosa - מרווה משולשת - רפואה טבעית Pardes Rimonim">
            <a:extLst>
              <a:ext uri="{FF2B5EF4-FFF2-40B4-BE49-F238E27FC236}">
                <a16:creationId xmlns:a16="http://schemas.microsoft.com/office/drawing/2014/main" id="{61807027-185F-443F-B1E5-F76D4DB1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98" y="2267020"/>
            <a:ext cx="6052802" cy="263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מרווה משולשת - Salvia fruticosa Mill - TO KEEP השער לעולם הגינון">
            <a:extLst>
              <a:ext uri="{FF2B5EF4-FFF2-40B4-BE49-F238E27FC236}">
                <a16:creationId xmlns:a16="http://schemas.microsoft.com/office/drawing/2014/main" id="{83D46B5C-6926-4E5B-B600-EF1E957AE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1979"/>
            <a:ext cx="5248275" cy="39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5D9833-8426-4B6E-907C-128304C0F973}"/>
              </a:ext>
            </a:extLst>
          </p:cNvPr>
          <p:cNvSpPr/>
          <p:nvPr/>
        </p:nvSpPr>
        <p:spPr>
          <a:xfrm rot="20611803">
            <a:off x="2877982" y="2803194"/>
            <a:ext cx="591577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מרווה</a:t>
            </a:r>
            <a:endParaRPr lang="en-US" sz="9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2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e-IL" b="1" dirty="0"/>
              <a:t>תמונה 10 מי אני?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6073A7-19AF-47A1-BA6E-D27AE18A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611"/>
            <a:ext cx="4462347" cy="3342453"/>
          </a:xfrm>
          <a:prstGeom prst="rect">
            <a:avLst/>
          </a:prstGeom>
        </p:spPr>
      </p:pic>
      <p:pic>
        <p:nvPicPr>
          <p:cNvPr id="11266" name="Picture 2" descr="אספרג החורש">
            <a:extLst>
              <a:ext uri="{FF2B5EF4-FFF2-40B4-BE49-F238E27FC236}">
                <a16:creationId xmlns:a16="http://schemas.microsoft.com/office/drawing/2014/main" id="{8B3AC21E-7EC8-427F-BC24-87FC04E0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392" y="1562146"/>
            <a:ext cx="4810125" cy="375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שפונדרה » אספרג החורש">
            <a:extLst>
              <a:ext uri="{FF2B5EF4-FFF2-40B4-BE49-F238E27FC236}">
                <a16:creationId xmlns:a16="http://schemas.microsoft.com/office/drawing/2014/main" id="{064217D1-EB3E-4AA8-A7A7-D2764712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49" y="3820150"/>
            <a:ext cx="4004902" cy="299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7EB8AB-337C-4018-A279-B1029F8CA7D9}"/>
              </a:ext>
            </a:extLst>
          </p:cNvPr>
          <p:cNvSpPr/>
          <p:nvPr/>
        </p:nvSpPr>
        <p:spPr>
          <a:xfrm rot="20611803">
            <a:off x="4038866" y="1143343"/>
            <a:ext cx="5858562" cy="52014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1660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אספרג החורש</a:t>
            </a:r>
            <a:endParaRPr lang="en-US" sz="960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650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חידה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D2C13-7671-4840-A52B-D05EF4003FCF}"/>
              </a:ext>
            </a:extLst>
          </p:cNvPr>
          <p:cNvSpPr txBox="1"/>
          <p:nvPr/>
        </p:nvSpPr>
        <p:spPr>
          <a:xfrm>
            <a:off x="1455218" y="696225"/>
            <a:ext cx="950798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/>
              <a:t>מדוע אוכלים בליל הסדר חסה </a:t>
            </a:r>
            <a:r>
              <a:rPr lang="he-IL" sz="4400" b="1" dirty="0"/>
              <a:t>כמרור</a:t>
            </a:r>
            <a:r>
              <a:rPr lang="he-IL" sz="3600" dirty="0"/>
              <a:t> אם החסה בכלל לא מרה?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C3A13-FB2D-44DC-85F7-4E5EF3826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56" y="2280921"/>
            <a:ext cx="5096411" cy="4591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DAD274-2EC9-40EB-AEA0-E24AB8EBDB0D}"/>
              </a:ext>
            </a:extLst>
          </p:cNvPr>
          <p:cNvSpPr/>
          <p:nvPr/>
        </p:nvSpPr>
        <p:spPr>
          <a:xfrm rot="20611803">
            <a:off x="-829358" y="3276094"/>
            <a:ext cx="591577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e-IL" sz="8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חסת</a:t>
            </a:r>
          </a:p>
          <a:p>
            <a:pPr algn="ctr"/>
            <a:r>
              <a:rPr lang="he-IL" sz="8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המצפן</a:t>
            </a:r>
            <a:endParaRPr lang="en-US" sz="66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92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4C8973-2678-487B-96B9-410E9C49E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7" b="9686"/>
          <a:stretch/>
        </p:blipFill>
        <p:spPr>
          <a:xfrm>
            <a:off x="1854412" y="1136449"/>
            <a:ext cx="8483175" cy="5721551"/>
          </a:xfrm>
          <a:prstGeom prst="rect">
            <a:avLst/>
          </a:prstGeom>
          <a:noFill/>
        </p:spPr>
      </p:pic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601795" y="186258"/>
            <a:ext cx="10247689" cy="63735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e-IL" sz="3700" dirty="0"/>
              <a:t>צאו ללקט </a:t>
            </a:r>
            <a:r>
              <a:rPr lang="he-IL" sz="3700" dirty="0">
                <a:sym typeface="Wingdings" panose="05000000000000000000" pitchFamily="2" charset="2"/>
              </a:rPr>
              <a:t></a:t>
            </a:r>
            <a:endParaRPr lang="he-IL" sz="3700" dirty="0"/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משחק זיהוי צמחים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918468"/>
            <a:ext cx="12192001" cy="642090"/>
          </a:xfrm>
        </p:spPr>
        <p:txBody>
          <a:bodyPr/>
          <a:lstStyle/>
          <a:p>
            <a:r>
              <a:rPr lang="he-IL" dirty="0">
                <a:sym typeface="Varela Round"/>
              </a:rPr>
              <a:t>הביאו דף ועט ומתחילים!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1 מי אני?</a:t>
            </a:r>
          </a:p>
        </p:txBody>
      </p:sp>
      <p:pic>
        <p:nvPicPr>
          <p:cNvPr id="2052" name="Picture 4" descr="סרפד צורב - מגדיר הצמחים של טיולי | טיולי">
            <a:extLst>
              <a:ext uri="{FF2B5EF4-FFF2-40B4-BE49-F238E27FC236}">
                <a16:creationId xmlns:a16="http://schemas.microsoft.com/office/drawing/2014/main" id="{7065C6A2-2EC2-4B88-9566-F0775BB98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48" y="1385889"/>
            <a:ext cx="5398577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סרפד צורב - מגדיר הצמחים של טיולי | טיולי">
            <a:extLst>
              <a:ext uri="{FF2B5EF4-FFF2-40B4-BE49-F238E27FC236}">
                <a16:creationId xmlns:a16="http://schemas.microsoft.com/office/drawing/2014/main" id="{FA80BC37-5544-4F31-84E4-AC1C33455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04160"/>
            <a:ext cx="5398577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42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2 מי אני?</a:t>
            </a:r>
          </a:p>
        </p:txBody>
      </p:sp>
      <p:pic>
        <p:nvPicPr>
          <p:cNvPr id="3074" name="Picture 2" descr="חרצית עטורה – ויקיפדיה">
            <a:extLst>
              <a:ext uri="{FF2B5EF4-FFF2-40B4-BE49-F238E27FC236}">
                <a16:creationId xmlns:a16="http://schemas.microsoft.com/office/drawing/2014/main" id="{6E8077D7-5218-4A35-A2FE-650DCD47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06" y="1347826"/>
            <a:ext cx="4198468" cy="448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חרצית עטורה – Glebionis coronarium (L.) N.N. Tzvel. | צמחיית ישראל ...">
            <a:extLst>
              <a:ext uri="{FF2B5EF4-FFF2-40B4-BE49-F238E27FC236}">
                <a16:creationId xmlns:a16="http://schemas.microsoft.com/office/drawing/2014/main" id="{FC0C92BB-3643-469B-861E-BF3B37B25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1350"/>
            <a:ext cx="5513273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21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3 מי אני?</a:t>
            </a:r>
          </a:p>
        </p:txBody>
      </p:sp>
      <p:pic>
        <p:nvPicPr>
          <p:cNvPr id="4098" name="Picture 2" descr="חרדל לבן - מגדיר הצמחים של טיולי | טיולי">
            <a:extLst>
              <a:ext uri="{FF2B5EF4-FFF2-40B4-BE49-F238E27FC236}">
                <a16:creationId xmlns:a16="http://schemas.microsoft.com/office/drawing/2014/main" id="{847AC0DE-E1C4-433D-9DAF-FA65EB7F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11" y="1395957"/>
            <a:ext cx="5895975" cy="44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חרדל לבן - 1 ק&quot;ג - 130000 זרעים - Sinapis arvensis – Garden Seeds ...">
            <a:extLst>
              <a:ext uri="{FF2B5EF4-FFF2-40B4-BE49-F238E27FC236}">
                <a16:creationId xmlns:a16="http://schemas.microsoft.com/office/drawing/2014/main" id="{48C38C7B-7588-47D1-943E-75B336F8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0012"/>
            <a:ext cx="46577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264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4 מי אני?</a:t>
            </a:r>
          </a:p>
        </p:txBody>
      </p:sp>
      <p:sp>
        <p:nvSpPr>
          <p:cNvPr id="2" name="AutoShape 4" descr="בר ליקוט | גדילן - פשוט מעדן | ברק שגיא">
            <a:extLst>
              <a:ext uri="{FF2B5EF4-FFF2-40B4-BE49-F238E27FC236}">
                <a16:creationId xmlns:a16="http://schemas.microsoft.com/office/drawing/2014/main" id="{F720FA08-30ED-4F7C-BEFE-60B330E646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4" name="AutoShape 6" descr="בר ליקוט | גדילן - פשוט מעדן | ברק שגיא">
            <a:extLst>
              <a:ext uri="{FF2B5EF4-FFF2-40B4-BE49-F238E27FC236}">
                <a16:creationId xmlns:a16="http://schemas.microsoft.com/office/drawing/2014/main" id="{A74E9D00-2573-4F0F-AA33-B888ACFDA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AutoShape 8" descr="בר ליקוט | גדילן - פשוט מעדן | ברק שגיא">
            <a:extLst>
              <a:ext uri="{FF2B5EF4-FFF2-40B4-BE49-F238E27FC236}">
                <a16:creationId xmlns:a16="http://schemas.microsoft.com/office/drawing/2014/main" id="{428129C4-7630-4689-B587-53762932D1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7" name="AutoShape 10" descr="בר ליקוט | גדילן - פשוט מעדן | ברק שגיא">
            <a:extLst>
              <a:ext uri="{FF2B5EF4-FFF2-40B4-BE49-F238E27FC236}">
                <a16:creationId xmlns:a16="http://schemas.microsoft.com/office/drawing/2014/main" id="{9D2F9A56-89D4-4709-8CAF-54F9A82E8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C74131-4D74-47AF-B275-F7325741D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79117"/>
            <a:ext cx="5340874" cy="400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8644FF-7B99-4EE1-8386-6B3EC64D2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1806668"/>
            <a:ext cx="4171950" cy="505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0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6C7B008-63A1-4A34-A457-D6A0B6D540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sz="4400" b="1" dirty="0"/>
              <a:t>תמונה 5 מי אני?</a:t>
            </a:r>
          </a:p>
        </p:txBody>
      </p:sp>
      <p:pic>
        <p:nvPicPr>
          <p:cNvPr id="6146" name="Picture 2" descr="אורן הצנובר">
            <a:extLst>
              <a:ext uri="{FF2B5EF4-FFF2-40B4-BE49-F238E27FC236}">
                <a16:creationId xmlns:a16="http://schemas.microsoft.com/office/drawing/2014/main" id="{B9E86CDE-502D-4FC7-A722-7499A58B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3341"/>
            <a:ext cx="5450550" cy="47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אורן הצנובר : תבלין,צמח אלרגני">
            <a:extLst>
              <a:ext uri="{FF2B5EF4-FFF2-40B4-BE49-F238E27FC236}">
                <a16:creationId xmlns:a16="http://schemas.microsoft.com/office/drawing/2014/main" id="{5EF75436-9CC1-4A09-85F5-584F40A9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96" y="1575027"/>
            <a:ext cx="4735704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5486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322</Words>
  <Application>Microsoft Office PowerPoint</Application>
  <PresentationFormat>מסך רחב</PresentationFormat>
  <Paragraphs>92</Paragraphs>
  <Slides>37</Slides>
  <Notes>34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37</vt:i4>
      </vt:variant>
    </vt:vector>
  </HeadingPairs>
  <TitlesOfParts>
    <vt:vector size="41" baseType="lpstr">
      <vt:lpstr>Arial</vt:lpstr>
      <vt:lpstr>Calibri</vt:lpstr>
      <vt:lpstr>Varela Round</vt:lpstr>
      <vt:lpstr>ערכת נושא Office</vt:lpstr>
      <vt:lpstr>מערכת שידורים לאומית</vt:lpstr>
      <vt:lpstr>ליקוט צמחי בר בישראל</vt:lpstr>
      <vt:lpstr>מה נלמד היום </vt:lpstr>
      <vt:lpstr>משחק זיהוי צמחים</vt:lpstr>
      <vt:lpstr>תמונה 1 מי אני?</vt:lpstr>
      <vt:lpstr>תמונה 2 מי אני?</vt:lpstr>
      <vt:lpstr>תמונה 3 מי אני?</vt:lpstr>
      <vt:lpstr>תמונה 4 מי אני?</vt:lpstr>
      <vt:lpstr>תמונה 5 מי אני?</vt:lpstr>
      <vt:lpstr>תמונה 6 מי אני?</vt:lpstr>
      <vt:lpstr>תמונה 7 מי אני?</vt:lpstr>
      <vt:lpstr>תמונה 8 מי אני?</vt:lpstr>
      <vt:lpstr>תמונה 9 מי אני?</vt:lpstr>
      <vt:lpstr>תמונה 10 מי אני?</vt:lpstr>
      <vt:lpstr>חידה</vt:lpstr>
      <vt:lpstr>כללים לליקוט</vt:lpstr>
      <vt:lpstr>כללים לליקוט</vt:lpstr>
      <vt:lpstr>כללים לליקוט</vt:lpstr>
      <vt:lpstr>כללים לליקוט</vt:lpstr>
      <vt:lpstr>כללים לליקוט</vt:lpstr>
      <vt:lpstr>כללים לליקוט</vt:lpstr>
      <vt:lpstr>מצגת של PowerPoint‏</vt:lpstr>
      <vt:lpstr>ליקוט- בשביל מה זה טוב?</vt:lpstr>
      <vt:lpstr>ליקוט- בשביל מה זה טוב?</vt:lpstr>
      <vt:lpstr>תמונה 1 מי אני?</vt:lpstr>
      <vt:lpstr>תמונה 2 מי אני?</vt:lpstr>
      <vt:lpstr>תמונה 3 מי אני?</vt:lpstr>
      <vt:lpstr>תמונה 4 מי אני?</vt:lpstr>
      <vt:lpstr>תמונה 5 מי אני?</vt:lpstr>
      <vt:lpstr>תמונה 6 מי אני?</vt:lpstr>
      <vt:lpstr>תמונה 7 מי אני?</vt:lpstr>
      <vt:lpstr>תמונה 8 מי אני?</vt:lpstr>
      <vt:lpstr>תמונה 9 מי אני?</vt:lpstr>
      <vt:lpstr>תמונה 10 מי אני?</vt:lpstr>
      <vt:lpstr>חידה</vt:lpstr>
      <vt:lpstr>צאו ללקט 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Doron Shafat</dc:creator>
  <cp:lastModifiedBy>Anat Kaldaron</cp:lastModifiedBy>
  <cp:revision>6</cp:revision>
  <dcterms:created xsi:type="dcterms:W3CDTF">2020-04-13T12:44:52Z</dcterms:created>
  <dcterms:modified xsi:type="dcterms:W3CDTF">2020-04-21T09:00:46Z</dcterms:modified>
</cp:coreProperties>
</file>