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92" r:id="rId4"/>
    <p:sldId id="302" r:id="rId5"/>
    <p:sldId id="293" r:id="rId6"/>
    <p:sldId id="294" r:id="rId7"/>
    <p:sldId id="297" r:id="rId8"/>
    <p:sldId id="301" r:id="rId9"/>
    <p:sldId id="296" r:id="rId10"/>
    <p:sldId id="295" r:id="rId11"/>
    <p:sldId id="311" r:id="rId12"/>
    <p:sldId id="303" r:id="rId13"/>
    <p:sldId id="304" r:id="rId14"/>
    <p:sldId id="305" r:id="rId15"/>
    <p:sldId id="306" r:id="rId16"/>
    <p:sldId id="307" r:id="rId17"/>
    <p:sldId id="310" r:id="rId18"/>
    <p:sldId id="308" r:id="rId19"/>
    <p:sldId id="309" r:id="rId20"/>
    <p:sldId id="291" r:id="rId2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9" r:id="rId4"/>
    <p:sldLayoutId id="2147483670" r:id="rId5"/>
    <p:sldLayoutId id="2147483671" r:id="rId6"/>
    <p:sldLayoutId id="2147483663" r:id="rId7"/>
    <p:sldLayoutId id="2147483675" r:id="rId8"/>
    <p:sldLayoutId id="2147483672" r:id="rId9"/>
    <p:sldLayoutId id="2147483673" r:id="rId10"/>
    <p:sldLayoutId id="214748367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youtu.be/4B3eLYhKAEI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4B3eLYhKAEI?feature=oembe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s7Xz6Pfdjs?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7" y="6435978"/>
            <a:ext cx="3046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https://youtu.be/4B3eLYhKAEI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24467" y="936749"/>
            <a:ext cx="654147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2800" b="1" dirty="0"/>
              <a:t>ما  هو تأثير ازمة الكورونا على اسعار النفط في العالم؟</a:t>
            </a:r>
          </a:p>
          <a:p>
            <a:r>
              <a:rPr lang="ar-LB" sz="2800" b="1" dirty="0"/>
              <a:t>ما هو تأثير ازمة الكورونا على الاقتصاد العالمي؟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82551" y="160338"/>
            <a:ext cx="3552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LB" sz="3600" b="1" dirty="0">
                <a:solidFill>
                  <a:srgbClr val="192A72"/>
                </a:solidFill>
              </a:rPr>
              <a:t>أسعار النفط والاقتصاد</a:t>
            </a:r>
            <a:endParaRPr lang="en-US" sz="3600" b="1" dirty="0">
              <a:solidFill>
                <a:srgbClr val="192A7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3943" y="2361313"/>
            <a:ext cx="457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LB" sz="2400" b="1" dirty="0"/>
              <a:t>هبوط حاد في اسعار النفط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167" y="2361313"/>
            <a:ext cx="3630706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ar-LB" sz="2400" b="1" dirty="0"/>
              <a:t>تراجع حاد في الاقتصاد العالمي</a:t>
            </a:r>
            <a:endParaRPr lang="en-US" sz="2400" b="1" dirty="0"/>
          </a:p>
        </p:txBody>
      </p:sp>
      <p:sp>
        <p:nvSpPr>
          <p:cNvPr id="3" name="AutoShape 2" descr="Future Center - لماذا يتوقع البنك الدولي تباطؤ الاقتصاد العالمي في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154" y="2945952"/>
            <a:ext cx="2867025" cy="1590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2418" y="285715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דיה מקוונת 3" title="￙ﾃ￙ﾈ￘ﾱ￙ﾈ￙ﾆ￘ﾧ ￙ﾊ￙ﾇ￘ﾲ ￘ﾧ￙ﾄ￘ﾧ￙ﾂ￘ﾪ￘ﾵ￘ﾧ￘ﾯ ￘ﾧ￙ﾄ￘ﾹ￘ﾧ￙ﾄ￙ﾅ￙ﾊ ￙ﾈ￙ﾊ￙ﾃ￘ﾨ￘ﾯ￙ﾇ ￘ﾮ￘ﾳ￘ﾧ￘ﾦ￘ﾱ ￙ﾁ￘ﾧ￘ﾯ￘ﾭ￘ﾩ">
            <a:hlinkClick r:id="" action="ppaction://media"/>
            <a:extLst>
              <a:ext uri="{FF2B5EF4-FFF2-40B4-BE49-F238E27FC236}">
                <a16:creationId xmlns:a16="http://schemas.microsoft.com/office/drawing/2014/main" id="{2D3059D3-DAD8-4E44-9F05-528E434D6193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52463" y="367506"/>
            <a:ext cx="10885487" cy="612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64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6869" y="2433779"/>
            <a:ext cx="12190412" cy="720000"/>
          </a:xfrm>
        </p:spPr>
        <p:txBody>
          <a:bodyPr/>
          <a:lstStyle/>
          <a:p>
            <a:r>
              <a:rPr lang="ar-LB" u="sng" dirty="0"/>
              <a:t>الإدارة</a:t>
            </a:r>
            <a:br>
              <a:rPr lang="ar-LB" dirty="0"/>
            </a:br>
            <a:br>
              <a:rPr lang="ar-LB" dirty="0"/>
            </a:br>
            <a:r>
              <a:rPr lang="ar-LB" dirty="0"/>
              <a:t>القيادة</a:t>
            </a:r>
            <a:br>
              <a:rPr lang="ar-LB" dirty="0"/>
            </a:br>
            <a:r>
              <a:rPr lang="ar-LB" dirty="0"/>
              <a:t>إتخاذ القرارات</a:t>
            </a:r>
            <a:br>
              <a:rPr lang="ar-LB" dirty="0"/>
            </a:br>
            <a:r>
              <a:rPr lang="ar-LB" dirty="0"/>
              <a:t>التغيير التنظيمي</a:t>
            </a:r>
            <a:br>
              <a:rPr lang="ar-LB" dirty="0"/>
            </a:br>
            <a:r>
              <a:rPr lang="ar-LB" dirty="0"/>
              <a:t>الأخلاقيات </a:t>
            </a:r>
            <a:br>
              <a:rPr lang="ar-L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81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/>
              <a:t>القيادة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33818" y="933094"/>
            <a:ext cx="834614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LB" sz="2800" b="1" dirty="0"/>
              <a:t>ما هو الأسلوب القيادي المناسب لفترة ازمة الكورونا؟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8013" y="1727847"/>
            <a:ext cx="66966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LB" sz="3200" b="1" dirty="0"/>
              <a:t>أ</a:t>
            </a:r>
            <a:r>
              <a:rPr lang="ar-LB" dirty="0"/>
              <a:t>. </a:t>
            </a:r>
            <a:r>
              <a:rPr lang="ar-LB" sz="3200" b="1" dirty="0"/>
              <a:t>الأسلوب السلطوي</a:t>
            </a:r>
          </a:p>
          <a:p>
            <a:r>
              <a:rPr lang="ar-LB" sz="3200" b="1" dirty="0"/>
              <a:t>ب.الأسلوب الديمقراطي</a:t>
            </a:r>
          </a:p>
          <a:p>
            <a:r>
              <a:rPr lang="ar-LB" sz="3200" b="1" dirty="0"/>
              <a:t>ج. أسلوب دعه يعمل</a:t>
            </a:r>
          </a:p>
          <a:p>
            <a:r>
              <a:rPr lang="ar-LB" sz="3200" b="1" dirty="0"/>
              <a:t>د. القيادة المكافأة </a:t>
            </a:r>
          </a:p>
          <a:p>
            <a:r>
              <a:rPr lang="ar-LB" sz="3200" b="1" dirty="0"/>
              <a:t>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665131" y="4012743"/>
            <a:ext cx="4383741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LB" sz="2400" b="1" dirty="0"/>
              <a:t>الأسلوب السلطوي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66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/>
              <a:t>القيادة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57933" y="1010433"/>
            <a:ext cx="744967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3200" b="1" dirty="0"/>
              <a:t>ما هي طريقة التشغيل المناسبة في فترة أزمة الكورونا؟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54347" y="1849056"/>
            <a:ext cx="38817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ar-LB" sz="3200" b="1" dirty="0"/>
              <a:t>إعطاء الأوامر</a:t>
            </a:r>
          </a:p>
          <a:p>
            <a:pPr marL="342900" indent="-342900" algn="ctr">
              <a:buAutoNum type="arabicPeriod"/>
            </a:pPr>
            <a:r>
              <a:rPr lang="ar-LB" sz="3200" b="1" dirty="0"/>
              <a:t>الاستشارة المتبادلة</a:t>
            </a:r>
          </a:p>
          <a:p>
            <a:pPr marL="342900" indent="-342900" algn="ctr">
              <a:buAutoNum type="arabicPeriod"/>
            </a:pPr>
            <a:r>
              <a:rPr lang="ar-LB" sz="3200" b="1" dirty="0"/>
              <a:t>المعاملة بمهارة</a:t>
            </a:r>
          </a:p>
          <a:p>
            <a:pPr marL="342900" indent="-342900" algn="ctr">
              <a:buAutoNum type="arabicPeriod"/>
            </a:pPr>
            <a:r>
              <a:rPr lang="ar-LB" sz="3200" b="1" dirty="0"/>
              <a:t>الاستقطاب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378465" y="4122980"/>
            <a:ext cx="3433482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LB" sz="3200" b="1" dirty="0"/>
              <a:t>إعطاء الاوامر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2438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/>
              <a:t>اتخاذ القرارات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4111" y="1173504"/>
            <a:ext cx="95832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3600" b="1" dirty="0"/>
              <a:t>صف ميزات القرارات التي اتخذت على يد الحكومة بهذه الفترة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90641" y="2060245"/>
            <a:ext cx="5809130" cy="206210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LB" sz="3200" dirty="0"/>
              <a:t>أ</a:t>
            </a:r>
            <a:r>
              <a:rPr lang="ar-LB" sz="3200" b="1" dirty="0"/>
              <a:t>. استراتيجية</a:t>
            </a:r>
          </a:p>
          <a:p>
            <a:pPr algn="ctr"/>
            <a:r>
              <a:rPr lang="ar-LB" sz="3200" b="1" dirty="0"/>
              <a:t>ب. قرارات في ظروف غير مؤكدة وخطرة</a:t>
            </a:r>
          </a:p>
          <a:p>
            <a:pPr algn="ctr"/>
            <a:r>
              <a:rPr lang="ar-LB" sz="3200" b="1" dirty="0"/>
              <a:t>ج. قرارات سريعة </a:t>
            </a:r>
          </a:p>
          <a:p>
            <a:pPr algn="ctr"/>
            <a:r>
              <a:rPr lang="ar-LB" sz="3200" b="1" dirty="0"/>
              <a:t>د. قرارات اعتمدت على تجربة لدول أخرى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2531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/>
              <a:t>التغيير التنظيمي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79376" y="1041564"/>
            <a:ext cx="584498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2400" b="1" dirty="0"/>
              <a:t>كيف تأقلمت كل من المجموعات التالية في الفترة الحالية؟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15635" y="1899193"/>
            <a:ext cx="2608729" cy="224676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sz="2800" b="1" dirty="0"/>
              <a:t>وزارة المعارف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sz="2800" b="1" dirty="0"/>
              <a:t>المطاعم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sz="2800" b="1" dirty="0"/>
              <a:t>المواطنين في المنازل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sz="2800" b="1" dirty="0"/>
              <a:t>شركات الملابس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1935" y="1899194"/>
            <a:ext cx="5773271" cy="224676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2800" b="1" dirty="0"/>
              <a:t>التعليم عن بعد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2800" b="1" dirty="0"/>
              <a:t>الاستعانة بالارساليات وتلبية الطلبات للمنزل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2800" b="1" dirty="0"/>
              <a:t>تطوير هوايات، ممارسة الرياضة، تحضير الطعام، تنظيف البيت وترتيب الحديقة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2800" b="1" dirty="0"/>
              <a:t>البيع بواسطة الانترنيت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2493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9245" y="2277462"/>
            <a:ext cx="2926415" cy="1703294"/>
          </a:xfrm>
          <a:solidFill>
            <a:srgbClr val="FF0000"/>
          </a:solidFill>
        </p:spPr>
        <p:txBody>
          <a:bodyPr/>
          <a:lstStyle/>
          <a:p>
            <a:r>
              <a:rPr lang="ar-LB" sz="4400" b="1" dirty="0">
                <a:solidFill>
                  <a:schemeClr val="tx1"/>
                </a:solidFill>
              </a:rPr>
              <a:t>الإكراه الصريح 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-62753" y="1008319"/>
            <a:ext cx="12190413" cy="1009650"/>
          </a:xfrm>
          <a:solidFill>
            <a:srgbClr val="FFFF00"/>
          </a:solidFill>
        </p:spPr>
        <p:txBody>
          <a:bodyPr/>
          <a:lstStyle/>
          <a:p>
            <a:r>
              <a:rPr lang="ar-LB" dirty="0"/>
              <a:t>ما هي الطريقة التي استعملتها الحكومة لفرض التغييرات؟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1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/>
              <a:t>الكورونا والأخلاقيات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70093" y="1091901"/>
            <a:ext cx="6347012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3200" b="1" dirty="0"/>
              <a:t>ما هي القيّم الاخلاقية التي نحتاجها في هذه الفترة؟</a:t>
            </a:r>
          </a:p>
          <a:p>
            <a:r>
              <a:rPr lang="ar-LB" sz="3200" b="1" dirty="0"/>
              <a:t> وهل اثبتت وجودها لدى المجتمع والتنظيمات؟ 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07858" y="2988152"/>
            <a:ext cx="2671483" cy="193899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LB" sz="2400" b="1" dirty="0"/>
              <a:t>المسؤولية الجماعية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LB" sz="2400" b="1" dirty="0"/>
              <a:t>أخلاقيات المهنة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LB" sz="2400" b="1" dirty="0"/>
              <a:t>المسؤولية التنظيمية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LB" sz="2400" b="1" dirty="0"/>
              <a:t>التسعير </a:t>
            </a:r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LB" sz="2400" b="1" dirty="0"/>
              <a:t>المسؤولية البيئية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6899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591" y="419386"/>
            <a:ext cx="12190412" cy="720000"/>
          </a:xfrm>
        </p:spPr>
        <p:txBody>
          <a:bodyPr/>
          <a:lstStyle/>
          <a:p>
            <a:r>
              <a:rPr lang="ar-LB" dirty="0"/>
              <a:t>جوانب ايجابية لأزمة الكورونا </a:t>
            </a:r>
            <a:endParaRPr lang="en-US" dirty="0"/>
          </a:p>
        </p:txBody>
      </p:sp>
      <p:pic>
        <p:nvPicPr>
          <p:cNvPr id="3" name="מדיה מקוונת 2" title="￘ﾧ￙ﾄ￘ﾨ￙ﾊ￘ﾦ￘ﾩ &quot;￘ﾪ￘ﾴ￙ﾃ￘ﾱ ￙ﾃ￙ﾈ￘ﾱ￙ﾈ￙ﾆ￘ﾧ&quot;.. ￘ﾧ￙ﾄ￘ﾣ￘ﾫ￘ﾱ ￘ﾧ￙ﾄ￘ﾥ￙ﾊ￘ﾬ￘ﾧ￘ﾨ￙ﾊ ￙ﾄ￙ﾄ￙ﾁ￙ﾊ￘ﾱ￙ﾈ￘ﾳ ￙ﾊ￘ﾵ￘ﾨ ￙ﾁ￙ﾊ ￙ﾅ￘ﾵ￙ﾄ￘ﾭ￘ﾩ ￘ﾧ￙ﾄ￘ﾨ￙ﾊ￘ﾦ￘ﾩ ￙ﾈ￘ﾧ￙ﾄ￘ﾭ￙ﾊ￙ﾈ￘ﾧ￙ﾆ￘ﾧ￘ﾪ">
            <a:hlinkClick r:id="" action="ppaction://media"/>
            <a:extLst>
              <a:ext uri="{FF2B5EF4-FFF2-40B4-BE49-F238E27FC236}">
                <a16:creationId xmlns:a16="http://schemas.microsoft.com/office/drawing/2014/main" id="{6C947A50-A985-4B0D-83AE-75286DD4101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7128" y="1304818"/>
            <a:ext cx="11578975" cy="441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6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اسم الدرس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AE" b="1" dirty="0">
                <a:sym typeface="Varela Round"/>
              </a:rPr>
              <a:t>مع المعلم/ة :</a:t>
            </a:r>
            <a:r>
              <a:rPr lang="ar-LB" b="1" dirty="0">
                <a:sym typeface="Varela Round"/>
              </a:rPr>
              <a:t> ايمان مخول </a:t>
            </a:r>
            <a:endParaRPr lang="he-IL" b="1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738455" y="384132"/>
            <a:ext cx="8323992" cy="540000"/>
          </a:xfrm>
        </p:spPr>
        <p:txBody>
          <a:bodyPr/>
          <a:lstStyle/>
          <a:p>
            <a:r>
              <a:rPr lang="ar-LB" sz="4000" dirty="0">
                <a:solidFill>
                  <a:srgbClr val="192A72"/>
                </a:solidFill>
              </a:rPr>
              <a:t>الادارة والاقتصاد في ظل الكورونا </a:t>
            </a:r>
            <a:endParaRPr lang="he-IL" sz="4000" dirty="0">
              <a:solidFill>
                <a:srgbClr val="192A72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349697" y="1137999"/>
            <a:ext cx="6518835" cy="174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94" y="410318"/>
            <a:ext cx="12190412" cy="720000"/>
          </a:xfrm>
        </p:spPr>
        <p:txBody>
          <a:bodyPr/>
          <a:lstStyle/>
          <a:p>
            <a:r>
              <a:rPr lang="ar-LB" dirty="0"/>
              <a:t>الاقتصاد </a:t>
            </a:r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>
            <a:off x="3048000" y="1505397"/>
            <a:ext cx="6092825" cy="45704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العرض والطلب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المصالح التجارية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البطالة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البورصة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ميزانية الحكومة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اسعار النفط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r>
              <a:rPr lang="ar-LB" sz="3200" b="1" dirty="0">
                <a:solidFill>
                  <a:srgbClr val="192A72"/>
                </a:solidFill>
                <a:latin typeface="Arial" pitchFamily="34" charset="0"/>
              </a:rPr>
              <a:t>الاقتصاد العالمي </a:t>
            </a:r>
          </a:p>
          <a:p>
            <a:pPr marL="342900" lvl="0" indent="-342900" algn="ctr">
              <a:spcAft>
                <a:spcPts val="600"/>
              </a:spcAft>
              <a:buSzPts val="2800"/>
            </a:pPr>
            <a:endParaRPr lang="ar-LB" sz="3200" b="1" dirty="0">
              <a:solidFill>
                <a:srgbClr val="192A7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37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/>
              <a:t>العرض والطلب في اسواق المنتجات </a:t>
            </a:r>
            <a:endParaRPr lang="he-IL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88605" y="4467582"/>
            <a:ext cx="4521666" cy="19493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64077" y="1226096"/>
            <a:ext cx="444649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عدد ثلاثة منتجات ازداد الطلب عليها في الفترة الحالية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عدد ثلاثة منتجات قل الطلب عليها في الفترة الحالية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فسر ردة فعل السوق في الحالتين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278" y="1246094"/>
            <a:ext cx="4329952" cy="30469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ar-LB" sz="2400" b="1" u="sng" dirty="0">
                <a:solidFill>
                  <a:srgbClr val="FF0000"/>
                </a:solidFill>
              </a:rPr>
              <a:t>زيادة في الطلب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الكمامات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المعقمات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مواد التنظيف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400" b="1" dirty="0"/>
              <a:t>المواد الغذائية الاساسية </a:t>
            </a:r>
          </a:p>
          <a:p>
            <a:r>
              <a:rPr lang="ar-LB" sz="2400" b="1" dirty="0">
                <a:solidFill>
                  <a:srgbClr val="FF0000"/>
                </a:solidFill>
              </a:rPr>
              <a:t>حالة السوق ... ارتفاع في الاسعار</a:t>
            </a:r>
          </a:p>
          <a:p>
            <a:r>
              <a:rPr lang="ar-LB" sz="2400" b="1" dirty="0">
                <a:solidFill>
                  <a:srgbClr val="FF0000"/>
                </a:solidFill>
              </a:rPr>
              <a:t>السبب: صعوبة تلبية الطلب بالمدى القصير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34290" y="3323586"/>
            <a:ext cx="2976282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ar-LB" sz="2400" b="1" u="sng" dirty="0">
                <a:solidFill>
                  <a:srgbClr val="FF0000"/>
                </a:solidFill>
              </a:rPr>
              <a:t>انخفاض في الطلب</a:t>
            </a:r>
          </a:p>
          <a:p>
            <a:r>
              <a:rPr lang="ar-LB" sz="2400" b="1" dirty="0"/>
              <a:t>الملابس</a:t>
            </a:r>
          </a:p>
          <a:p>
            <a:r>
              <a:rPr lang="ar-LB" sz="2400" b="1" dirty="0"/>
              <a:t>الاثاث المنزلي</a:t>
            </a:r>
          </a:p>
          <a:p>
            <a:r>
              <a:rPr lang="ar-LB" sz="2400" b="1" dirty="0"/>
              <a:t>القطع الكهربائية </a:t>
            </a:r>
          </a:p>
          <a:p>
            <a:r>
              <a:rPr lang="ar-LB" sz="2400" b="1" dirty="0">
                <a:solidFill>
                  <a:srgbClr val="FF0000"/>
                </a:solidFill>
              </a:rPr>
              <a:t>حالة السوق: ركود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2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B117BFC3-6750-4F55-A172-C5D262F3BC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LB" b="1" dirty="0"/>
              <a:t>المصالح التجارية </a:t>
            </a:r>
            <a:endParaRPr lang="he-IL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24" y="1475590"/>
            <a:ext cx="4398175" cy="21805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18562" y="1469052"/>
            <a:ext cx="4281855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000" b="1" dirty="0"/>
              <a:t>عدد ثلاثة فروع اقتصادية في البلاد تضررت في الفترة الحالية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000" b="1" dirty="0"/>
              <a:t>ما هي ردة الفعل الاولى لفرض الاغلاق على المصالح التجارية؟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LB" sz="2000" b="1" dirty="0"/>
              <a:t>اذكر مجال اقتصادي ازدادت فعالية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30429" y="3191118"/>
            <a:ext cx="3200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ar-LB" b="1" u="sng" dirty="0"/>
              <a:t>فروع تضررت من ازمة الكورونا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b="1" dirty="0"/>
              <a:t>السياحة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b="1" dirty="0"/>
              <a:t>المصالح التجارية الصغيرة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LB" b="1" dirty="0"/>
              <a:t>الملابس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0475" y="4528464"/>
            <a:ext cx="3710354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ar-LB" sz="2400" b="1" dirty="0"/>
              <a:t>ردة الفعل الاولى على قرار الاغلاق هي:</a:t>
            </a:r>
          </a:p>
          <a:p>
            <a:r>
              <a:rPr lang="ar-LB" sz="2400" b="1" dirty="0"/>
              <a:t>تسريح العاملين من العمل وخروجهم لعطلة </a:t>
            </a:r>
            <a:endParaRPr lang="en-US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71598"/>
            <a:ext cx="2543175" cy="180022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2678138" y="5201776"/>
            <a:ext cx="1897999" cy="26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71588" y="4304906"/>
            <a:ext cx="1820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LB" sz="2000" b="1" dirty="0"/>
              <a:t>الارساليات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50145" y="4482297"/>
            <a:ext cx="1644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LB" sz="2400" b="1" dirty="0"/>
              <a:t>مجال ازدادت فعاليته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4185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13" y="945309"/>
            <a:ext cx="4930588" cy="2805953"/>
          </a:xfrm>
          <a:prstGeom prst="rect">
            <a:avLst/>
          </a:prstGeom>
        </p:spPr>
      </p:pic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9A9CF00-E415-4B7C-9BB7-4397B29947C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0432" y="188014"/>
            <a:ext cx="8073828" cy="400050"/>
          </a:xfrm>
        </p:spPr>
        <p:txBody>
          <a:bodyPr/>
          <a:lstStyle/>
          <a:p>
            <a:r>
              <a:rPr lang="ar-LB" sz="3200" b="1" dirty="0"/>
              <a:t>البطالة في الجهاز الاقتصادي الاسرائيلي </a:t>
            </a:r>
            <a:endParaRPr lang="he-IL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53710" y="706862"/>
            <a:ext cx="670559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2800" b="1" dirty="0"/>
              <a:t>ما هي نسبة البطالة في اسرائيل قبل وبعد ازمة الكورونا؟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3119" y="4022837"/>
            <a:ext cx="9377084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ar-LB" sz="3200" b="1" dirty="0"/>
              <a:t>نسبة البطالة كانت 3.9% في شهر 12- 2019 ( معطيات بنك اسرائيل</a:t>
            </a:r>
          </a:p>
          <a:p>
            <a:r>
              <a:rPr lang="ar-LB" sz="3200" b="1" dirty="0"/>
              <a:t>نسبة البطالة 19.6% ب شهر 4 -2020 ( موقع اسرائيل اليوم)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7381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1198"/>
            <a:ext cx="4724252" cy="2488346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0FC3FEC3-01DC-47B1-B094-4AC3265924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LB" b="1" dirty="0"/>
              <a:t>البورصة في اسرائيل 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88542" y="1511198"/>
            <a:ext cx="623046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2800" b="1" dirty="0"/>
              <a:t>صف تأثير ازمة الكورونا على البورصة في اسرائيل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62282" y="2884928"/>
            <a:ext cx="5809129" cy="107721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LB" sz="3200" b="1" dirty="0"/>
              <a:t>انخفاض حاد في اسعار الاسهم في البورصة   خاصة في بدابة الفترة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4951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D9F811-C9C1-4090-BDB0-BAE4D8798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684" y="114995"/>
            <a:ext cx="10246355" cy="637353"/>
          </a:xfrm>
        </p:spPr>
        <p:txBody>
          <a:bodyPr/>
          <a:lstStyle/>
          <a:p>
            <a:r>
              <a:rPr lang="ar-LB" b="1" dirty="0"/>
              <a:t>ميزاية الحكومة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352192" y="1898772"/>
            <a:ext cx="734157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LB" sz="3200" b="1" dirty="0"/>
              <a:t>كيف تغير سلم الاولويات في ميزانية الحكومة؟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38192" y="2804794"/>
            <a:ext cx="5055577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3200" b="1" dirty="0"/>
              <a:t>الصحة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3200" b="1" dirty="0"/>
              <a:t>دعم الاقتصاد والمصالح التجارية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LB" sz="3200" b="1" dirty="0"/>
              <a:t>التعليم</a:t>
            </a:r>
            <a:endParaRPr lang="en-US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45" y="1547080"/>
            <a:ext cx="4026876" cy="31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9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511</Words>
  <Application>Microsoft Office PowerPoint</Application>
  <PresentationFormat>מותאם אישית</PresentationFormat>
  <Paragraphs>104</Paragraphs>
  <Slides>20</Slides>
  <Notes>1</Notes>
  <HiddenSlides>0</HiddenSlides>
  <MMClips>2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5" baseType="lpstr">
      <vt:lpstr>Arial</vt:lpstr>
      <vt:lpstr>Calibri</vt:lpstr>
      <vt:lpstr>Varela Round</vt:lpstr>
      <vt:lpstr>Wingdings</vt:lpstr>
      <vt:lpstr>ערכת נושא Office</vt:lpstr>
      <vt:lpstr>מערכת שידורים לאומית</vt:lpstr>
      <vt:lpstr>اسم الدرس</vt:lpstr>
      <vt:lpstr>מצגת של PowerPoint‏</vt:lpstr>
      <vt:lpstr>الاقتصاد </vt:lpstr>
      <vt:lpstr>العرض والطلب في اسواق المنتجات </vt:lpstr>
      <vt:lpstr>المصالح التجارية </vt:lpstr>
      <vt:lpstr>מצגת של PowerPoint‏</vt:lpstr>
      <vt:lpstr>البورصة في اسرائيل </vt:lpstr>
      <vt:lpstr>ميزاية الحكومة</vt:lpstr>
      <vt:lpstr>מצגת של PowerPoint‏</vt:lpstr>
      <vt:lpstr>מצגת של PowerPoint‏</vt:lpstr>
      <vt:lpstr>الإدارة  القيادة إتخاذ القرارات التغيير التنظيمي الأخلاقيات  </vt:lpstr>
      <vt:lpstr>القيادة </vt:lpstr>
      <vt:lpstr>القيادة </vt:lpstr>
      <vt:lpstr>اتخاذ القرارات </vt:lpstr>
      <vt:lpstr>التغيير التنظيمي </vt:lpstr>
      <vt:lpstr>الإكراه الصريح </vt:lpstr>
      <vt:lpstr>الكورونا والأخلاقيات </vt:lpstr>
      <vt:lpstr>جوانب ايجابية لأزمة الكورونا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Shir Keren</cp:lastModifiedBy>
  <cp:revision>96</cp:revision>
  <dcterms:created xsi:type="dcterms:W3CDTF">2020-03-15T19:13:03Z</dcterms:created>
  <dcterms:modified xsi:type="dcterms:W3CDTF">2020-04-05T16:14:44Z</dcterms:modified>
</cp:coreProperties>
</file>