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34"/>
  </p:notesMasterIdLst>
  <p:sldIdLst>
    <p:sldId id="256" r:id="rId2"/>
    <p:sldId id="257" r:id="rId3"/>
    <p:sldId id="321" r:id="rId4"/>
    <p:sldId id="262" r:id="rId5"/>
    <p:sldId id="302" r:id="rId6"/>
    <p:sldId id="309" r:id="rId7"/>
    <p:sldId id="260" r:id="rId8"/>
    <p:sldId id="320" r:id="rId9"/>
    <p:sldId id="306" r:id="rId10"/>
    <p:sldId id="264" r:id="rId11"/>
    <p:sldId id="304" r:id="rId12"/>
    <p:sldId id="305" r:id="rId13"/>
    <p:sldId id="322" r:id="rId14"/>
    <p:sldId id="326" r:id="rId15"/>
    <p:sldId id="325" r:id="rId16"/>
    <p:sldId id="268" r:id="rId17"/>
    <p:sldId id="365" r:id="rId18"/>
    <p:sldId id="323" r:id="rId19"/>
    <p:sldId id="311" r:id="rId20"/>
    <p:sldId id="292" r:id="rId21"/>
    <p:sldId id="303" r:id="rId22"/>
    <p:sldId id="318" r:id="rId23"/>
    <p:sldId id="267" r:id="rId24"/>
    <p:sldId id="300" r:id="rId25"/>
    <p:sldId id="317" r:id="rId26"/>
    <p:sldId id="314" r:id="rId27"/>
    <p:sldId id="316" r:id="rId28"/>
    <p:sldId id="319" r:id="rId29"/>
    <p:sldId id="367" r:id="rId30"/>
    <p:sldId id="324" r:id="rId31"/>
    <p:sldId id="366" r:id="rId32"/>
    <p:sldId id="327" r:id="rId33"/>
  </p:sldIdLst>
  <p:sldSz cx="12190413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David" panose="020E0502060401010101" pitchFamily="34" charset="-79"/>
      <p:regular r:id="rId39"/>
      <p:bold r:id="rId40"/>
    </p:embeddedFont>
    <p:embeddedFont>
      <p:font typeface="Varela Round" pitchFamily="2" charset="-79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444"/>
  </p:normalViewPr>
  <p:slideViewPr>
    <p:cSldViewPr snapToGrid="0">
      <p:cViewPr varScale="1">
        <p:scale>
          <a:sx n="82" d="100"/>
          <a:sy n="82" d="100"/>
        </p:scale>
        <p:origin x="11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8725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120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027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89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המורה יציג בכמה מילים את העמדה של הדוברת במשדר כלפי הנושא – אבל יזכיר לתלמידים שהם צריכים לגבש לעצמם עמדה ביחס לנושא בעצמם ואולי הם עדיים תוהים מהי עמדתם כי אין להם מספיק מידע ביחס לנושא.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831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55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7119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535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22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  <a:defRPr sz="66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ם השיעור">
  <p:cSld name="שם השיעור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36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2"/>
          </p:nvPr>
        </p:nvSpPr>
        <p:spPr>
          <a:xfrm>
            <a:off x="738117" y="365583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15206" y="1185681"/>
            <a:ext cx="1115999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  <a:defRPr sz="3200" b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2"/>
          </p:nvPr>
        </p:nvSpPr>
        <p:spPr>
          <a:xfrm>
            <a:off x="515206" y="1725681"/>
            <a:ext cx="11160000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515206" y="1195757"/>
            <a:ext cx="1116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my1yPdr_YYs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b_a1KNsu_SU?start=1&amp;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x-none"/>
              <a:t>מערכת שידורים לאומית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46F8717-4253-4BE9-B456-3627B614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76200" indent="0">
              <a:buNone/>
            </a:pPr>
            <a:r>
              <a:rPr lang="he-IL" sz="3600" dirty="0">
                <a:solidFill>
                  <a:schemeClr val="tx1"/>
                </a:solidFill>
                <a:cs typeface="+mn-cs"/>
              </a:rPr>
              <a:t>1</a:t>
            </a:r>
            <a:r>
              <a:rPr lang="he-IL" sz="3600" dirty="0">
                <a:solidFill>
                  <a:schemeClr val="tx1"/>
                </a:solidFill>
                <a:latin typeface="Varela Round" panose="020B0604020202020204" charset="-79"/>
                <a:cs typeface="Varela Round" panose="020B0604020202020204" charset="-79"/>
              </a:rPr>
              <a:t>.</a:t>
            </a:r>
            <a:r>
              <a:rPr lang="he-IL" sz="36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עמדה מסייעת בעיבוד מידע.</a:t>
            </a:r>
          </a:p>
          <a:p>
            <a:pPr marL="76200" indent="0">
              <a:buNone/>
            </a:pPr>
            <a:endParaRPr lang="he-IL" sz="2000" dirty="0">
              <a:solidFill>
                <a:schemeClr val="tx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76200" indent="0">
              <a:buNone/>
            </a:pPr>
            <a:endParaRPr lang="en-US" dirty="0">
              <a:solidFill>
                <a:schemeClr val="tx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76200" indent="0">
              <a:buNone/>
            </a:pPr>
            <a:r>
              <a:rPr lang="he-IL" dirty="0">
                <a:solidFill>
                  <a:schemeClr val="tx1"/>
                </a:solidFill>
              </a:rPr>
              <a:t>				</a:t>
            </a:r>
            <a:endParaRPr lang="he-IL" sz="2000" dirty="0">
              <a:solidFill>
                <a:schemeClr val="tx1"/>
              </a:solidFill>
            </a:endParaRPr>
          </a:p>
          <a:p>
            <a:endParaRPr lang="he-IL" dirty="0">
              <a:solidFill>
                <a:schemeClr val="tx1"/>
              </a:solidFill>
            </a:endParaRPr>
          </a:p>
          <a:p>
            <a:pPr marL="76200" indent="0">
              <a:buNone/>
            </a:pPr>
            <a:endParaRPr lang="he-IL" sz="2000" dirty="0">
              <a:solidFill>
                <a:schemeClr val="tx1"/>
              </a:solidFill>
            </a:endParaRPr>
          </a:p>
          <a:p>
            <a:endParaRPr lang="he-IL" dirty="0">
              <a:solidFill>
                <a:schemeClr val="tx1"/>
              </a:solidFill>
            </a:endParaRPr>
          </a:p>
          <a:p>
            <a:pPr lvl="8"/>
            <a:endParaRPr lang="he-IL" dirty="0">
              <a:solidFill>
                <a:schemeClr val="tx1"/>
              </a:solidFill>
            </a:endParaRPr>
          </a:p>
          <a:p>
            <a:pPr marL="3771900" lvl="8" indent="0">
              <a:buNone/>
            </a:pPr>
            <a:endParaRPr lang="he-IL" dirty="0">
              <a:solidFill>
                <a:schemeClr val="tx1"/>
              </a:solidFill>
            </a:endParaRPr>
          </a:p>
          <a:p>
            <a:pPr marL="3771900" lvl="8" indent="0">
              <a:buNone/>
            </a:pPr>
            <a:endParaRPr lang="he-IL" dirty="0">
              <a:solidFill>
                <a:schemeClr val="tx1"/>
              </a:solidFill>
              <a:latin typeface="Varela Round" panose="00000500000000000000" charset="-79"/>
              <a:cs typeface="Varela Round" panose="00000500000000000000" charset="-79"/>
            </a:endParaRPr>
          </a:p>
          <a:p>
            <a:pPr marL="3771900" lvl="8" indent="0">
              <a:buNone/>
            </a:pPr>
            <a:r>
              <a:rPr lang="he-IL" dirty="0">
                <a:solidFill>
                  <a:schemeClr val="tx1"/>
                </a:solidFill>
                <a:latin typeface="Varela Round" panose="00000500000000000000" charset="-79"/>
                <a:cs typeface="Varela Round" panose="00000500000000000000" charset="-79"/>
              </a:rPr>
              <a:t> </a:t>
            </a:r>
            <a:endParaRPr lang="he-IL" dirty="0">
              <a:latin typeface="Varela Round" panose="00000500000000000000" charset="-79"/>
              <a:cs typeface="Varela Round" panose="00000500000000000000" charset="-79"/>
            </a:endParaRPr>
          </a:p>
        </p:txBody>
      </p:sp>
      <p:sp>
        <p:nvSpPr>
          <p:cNvPr id="4" name="כוכב: 10 פינות 3">
            <a:extLst>
              <a:ext uri="{FF2B5EF4-FFF2-40B4-BE49-F238E27FC236}">
                <a16:creationId xmlns:a16="http://schemas.microsoft.com/office/drawing/2014/main" id="{886AF530-F87A-4B2B-AB3A-546999228F53}"/>
              </a:ext>
            </a:extLst>
          </p:cNvPr>
          <p:cNvSpPr/>
          <p:nvPr/>
        </p:nvSpPr>
        <p:spPr>
          <a:xfrm>
            <a:off x="4374605" y="2177321"/>
            <a:ext cx="4152275" cy="2503357"/>
          </a:xfrm>
          <a:prstGeom prst="star10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מהו המידע על כלבים שקיבלתי מהתמונה?</a:t>
            </a:r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440D6061-5432-481A-B0F4-13A9DE73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עמדות ממלאות שלוש פונקציות: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3FECC27-31BB-469E-95DE-C4BD4CEE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2" y="1510172"/>
            <a:ext cx="3859399" cy="405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13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F93645F-B671-4033-9E3E-FC7D0B745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76200" indent="0">
              <a:buNone/>
            </a:pPr>
            <a:r>
              <a:rPr lang="he-IL" sz="3600" dirty="0">
                <a:solidFill>
                  <a:schemeClr val="tx1"/>
                </a:solidFill>
                <a:cs typeface="+mn-cs"/>
              </a:rPr>
              <a:t>2.</a:t>
            </a:r>
            <a:r>
              <a:rPr lang="he-IL" sz="36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עמדה מסייעת בקבלת החלטות.</a:t>
            </a:r>
          </a:p>
          <a:p>
            <a:pPr marL="76200" indent="0">
              <a:buNone/>
            </a:pPr>
            <a:endParaRPr lang="he-IL" sz="3600"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76200" indent="0">
              <a:buNone/>
            </a:pPr>
            <a:endParaRPr lang="he-IL" dirty="0">
              <a:cs typeface="+mn-cs"/>
            </a:endParaRPr>
          </a:p>
          <a:p>
            <a:pPr marL="76200" indent="0">
              <a:buNone/>
            </a:pPr>
            <a:endParaRPr lang="he-IL" dirty="0">
              <a:cs typeface="+mn-cs"/>
            </a:endParaRPr>
          </a:p>
          <a:p>
            <a:pPr marL="76200" indent="0">
              <a:buNone/>
            </a:pPr>
            <a:endParaRPr lang="he-IL" dirty="0">
              <a:cs typeface="+mn-cs"/>
            </a:endParaRPr>
          </a:p>
        </p:txBody>
      </p:sp>
      <p:sp>
        <p:nvSpPr>
          <p:cNvPr id="6" name="כוכב: 10 פינות 5">
            <a:extLst>
              <a:ext uri="{FF2B5EF4-FFF2-40B4-BE49-F238E27FC236}">
                <a16:creationId xmlns:a16="http://schemas.microsoft.com/office/drawing/2014/main" id="{BA664B11-31FB-4969-9AA7-F40F038E767E}"/>
              </a:ext>
            </a:extLst>
          </p:cNvPr>
          <p:cNvSpPr/>
          <p:nvPr/>
        </p:nvSpPr>
        <p:spPr>
          <a:xfrm>
            <a:off x="7698287" y="2138239"/>
            <a:ext cx="3443762" cy="1569308"/>
          </a:xfrm>
          <a:prstGeom prst="star10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76200" indent="0" algn="ctr">
              <a:buNone/>
            </a:pPr>
            <a:r>
              <a:rPr lang="he-IL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itchFamily="2" charset="-79"/>
                <a:cs typeface="Varela Round" pitchFamily="2" charset="-79"/>
              </a:rPr>
              <a:t>מה להזמין במסעדה ?</a:t>
            </a:r>
          </a:p>
        </p:txBody>
      </p:sp>
      <p:sp>
        <p:nvSpPr>
          <p:cNvPr id="7" name="כותרת 5">
            <a:extLst>
              <a:ext uri="{FF2B5EF4-FFF2-40B4-BE49-F238E27FC236}">
                <a16:creationId xmlns:a16="http://schemas.microsoft.com/office/drawing/2014/main" id="{ED0B0A47-8771-4FB5-AA98-4EE41613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/>
          <a:lstStyle/>
          <a:p>
            <a:r>
              <a:rPr lang="he-IL" dirty="0"/>
              <a:t>עמדות ממלאות שלוש פונקציות: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B264662-F5D4-4540-BDF1-064090D00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72" y="1301903"/>
            <a:ext cx="4244155" cy="2874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19ECD46-5622-43D2-B65A-9321C92DF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2" y="4486261"/>
            <a:ext cx="4219175" cy="138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73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705F877-0E9A-4FE7-AD21-AAE2BEE7F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76200" indent="0">
              <a:buNone/>
            </a:pPr>
            <a:r>
              <a:rPr lang="he-IL" sz="3600" dirty="0">
                <a:solidFill>
                  <a:schemeClr val="tx1"/>
                </a:solidFill>
                <a:latin typeface="Varela Round" panose="00000500000000000000" charset="-79"/>
                <a:cs typeface="+mn-cs"/>
              </a:rPr>
              <a:t>3</a:t>
            </a:r>
            <a:r>
              <a:rPr lang="he-IL" sz="3600" dirty="0">
                <a:solidFill>
                  <a:schemeClr val="tx1"/>
                </a:solidFill>
                <a:latin typeface="Varela Round" panose="020B0604020202020204" charset="-79"/>
                <a:cs typeface="Varela Round" panose="020B0604020202020204" charset="-79"/>
              </a:rPr>
              <a:t>.</a:t>
            </a:r>
            <a:r>
              <a:rPr lang="he-IL" sz="36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עמדה מסייעת </a:t>
            </a:r>
            <a:br>
              <a:rPr lang="en-US" sz="36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36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  בשמירת דימוי עצמי חיובי.</a:t>
            </a:r>
          </a:p>
          <a:p>
            <a:pPr marL="76200" indent="0">
              <a:buNone/>
            </a:pPr>
            <a:endParaRPr lang="he-IL" dirty="0"/>
          </a:p>
        </p:txBody>
      </p:sp>
      <p:sp>
        <p:nvSpPr>
          <p:cNvPr id="5" name="כוכב: 10 פינות 4">
            <a:extLst>
              <a:ext uri="{FF2B5EF4-FFF2-40B4-BE49-F238E27FC236}">
                <a16:creationId xmlns:a16="http://schemas.microsoft.com/office/drawing/2014/main" id="{AD3C97BD-0D21-4ECC-9A53-DD002A5E89EF}"/>
              </a:ext>
            </a:extLst>
          </p:cNvPr>
          <p:cNvSpPr/>
          <p:nvPr/>
        </p:nvSpPr>
        <p:spPr>
          <a:xfrm>
            <a:off x="3955162" y="1014642"/>
            <a:ext cx="2290655" cy="1577715"/>
          </a:xfrm>
          <a:prstGeom prst="star10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itchFamily="2" charset="-79"/>
                <a:cs typeface="Varela Round" pitchFamily="2" charset="-79"/>
              </a:rPr>
              <a:t>העמדות שלי מבוססות !</a:t>
            </a:r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22D54215-56F2-4A52-956C-D7CD5AD1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/>
          <a:lstStyle/>
          <a:p>
            <a:r>
              <a:rPr lang="he-IL" dirty="0"/>
              <a:t>עמדות ממלאות שלוש פונקציות: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BEDD0DEC-78B9-4784-8AA7-5DFA37827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88" y="1523668"/>
            <a:ext cx="2550617" cy="2550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3DFF57D-3A56-468E-B647-E3E63FB0C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11" y="3182931"/>
            <a:ext cx="2675947" cy="247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05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8A2FE2-A3B0-4785-B7B7-18295831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תרגיל - ביטוי עמדה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C8C66C1-ADB3-4970-BA84-0025D87B8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09" y="812464"/>
            <a:ext cx="9570793" cy="540000"/>
          </a:xfrm>
        </p:spPr>
        <p:txBody>
          <a:bodyPr/>
          <a:lstStyle/>
          <a:p>
            <a:r>
              <a:rPr lang="he-IL" dirty="0"/>
              <a:t>לפני סיום נעשה ניסוי....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D2CC110-5F0B-4140-B230-F7CB0CA4C78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4589" y="960342"/>
            <a:ext cx="10446013" cy="3958693"/>
          </a:xfrm>
        </p:spPr>
        <p:txBody>
          <a:bodyPr/>
          <a:lstStyle/>
          <a:p>
            <a:pPr marL="76200" indent="0">
              <a:buNone/>
            </a:pPr>
            <a:br>
              <a:rPr lang="en-US" b="1" dirty="0"/>
            </a:br>
            <a:r>
              <a:rPr lang="he-IL" sz="2800" b="1" dirty="0">
                <a:solidFill>
                  <a:srgbClr val="00B0F0"/>
                </a:solidFill>
              </a:rPr>
              <a:t>נצפה במשדר קצרצר בסדרה "כאן דיעה" </a:t>
            </a:r>
            <a:br>
              <a:rPr lang="en-US" sz="2800" b="1" dirty="0">
                <a:solidFill>
                  <a:srgbClr val="00B0F0"/>
                </a:solidFill>
              </a:rPr>
            </a:br>
            <a:r>
              <a:rPr lang="he-IL" sz="2800" b="1" dirty="0">
                <a:solidFill>
                  <a:srgbClr val="00B0F0"/>
                </a:solidFill>
              </a:rPr>
              <a:t>ונשאל את עצמנו תוך כדי צפייה:</a:t>
            </a:r>
          </a:p>
          <a:p>
            <a:endParaRPr lang="he-IL" dirty="0"/>
          </a:p>
          <a:p>
            <a:r>
              <a:rPr lang="he-IL" b="1" dirty="0"/>
              <a:t>מהי העמדה שלי ביחס לנושא המוצג במשדר?</a:t>
            </a:r>
          </a:p>
          <a:p>
            <a:pPr marL="76200" indent="0">
              <a:buNone/>
            </a:pPr>
            <a:endParaRPr lang="he-IL" b="1" dirty="0"/>
          </a:p>
          <a:p>
            <a:r>
              <a:rPr lang="he-IL" b="1" dirty="0"/>
              <a:t>האם העמדה שמבטאת הדוברת במשדר היא חיובית או שלילית ?</a:t>
            </a:r>
          </a:p>
          <a:p>
            <a:pPr marL="76200" indent="0">
              <a:buNone/>
            </a:pPr>
            <a:endParaRPr lang="he-IL" b="1" dirty="0"/>
          </a:p>
          <a:p>
            <a:pPr>
              <a:buFont typeface="Arial" panose="020B0604020202020204" pitchFamily="34" charset="0"/>
              <a:buChar char="•"/>
            </a:pPr>
            <a:r>
              <a:rPr lang="he-IL" b="1" dirty="0"/>
              <a:t>האם אתם מצליחים לזהות בדברי הדוברת את שלושת מרכיבי העמדה?</a:t>
            </a:r>
          </a:p>
          <a:p>
            <a:pPr marL="76200" indent="0">
              <a:buNone/>
            </a:pPr>
            <a:endParaRPr lang="he-IL" b="1" dirty="0">
              <a:solidFill>
                <a:srgbClr val="0070C0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9CB01D8-6EBB-40F0-AC2F-63315B939914}"/>
              </a:ext>
            </a:extLst>
          </p:cNvPr>
          <p:cNvSpPr txBox="1"/>
          <p:nvPr/>
        </p:nvSpPr>
        <p:spPr>
          <a:xfrm>
            <a:off x="294468" y="4768495"/>
            <a:ext cx="4199052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Varela Round" pitchFamily="2" charset="-79"/>
                <a:cs typeface="Varela Round" pitchFamily="2" charset="-79"/>
              </a:rPr>
              <a:t>הערה: דיעה היא המרכיב הקוגניטיבי של עמדה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Varela Round" pitchFamily="2" charset="-79"/>
                <a:cs typeface="Varela Round" pitchFamily="2" charset="-79"/>
              </a:rPr>
            </a:br>
            <a:r>
              <a:rPr lang="he-IL" dirty="0">
                <a:solidFill>
                  <a:schemeClr val="accent2">
                    <a:lumMod val="75000"/>
                  </a:schemeClr>
                </a:solidFill>
                <a:latin typeface="Varela Round" pitchFamily="2" charset="-79"/>
                <a:cs typeface="Varela Round" pitchFamily="2" charset="-79"/>
              </a:rPr>
              <a:t>הרבה פעמים בני אדם מביעים עמדה, אף על פי  שבציבור השתרש המושג דיעה. </a:t>
            </a:r>
          </a:p>
        </p:txBody>
      </p:sp>
    </p:spTree>
    <p:extLst>
      <p:ext uri="{BB962C8B-B14F-4D97-AF65-F5344CB8AC3E}">
        <p14:creationId xmlns:p14="http://schemas.microsoft.com/office/powerpoint/2010/main" val="3317818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9DAA66-09CD-4876-900A-13ACBBA61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34" y="377986"/>
            <a:ext cx="11160000" cy="720000"/>
          </a:xfrm>
        </p:spPr>
        <p:txBody>
          <a:bodyPr/>
          <a:lstStyle/>
          <a:p>
            <a:r>
              <a:rPr lang="he-IL" dirty="0"/>
              <a:t>מוכנים?</a:t>
            </a:r>
          </a:p>
        </p:txBody>
      </p:sp>
      <p:pic>
        <p:nvPicPr>
          <p:cNvPr id="3" name="מדיה מקוונת 5" title="ￗﾛￗﾐￗﾟ ￗﾓￗﾢￗﾔ | ￗﾩￗﾙￗﾨￗﾙￗﾕￗﾟ ￗﾠￗﾩￗﾙￗﾝ ￗﾜￗﾛￗﾠￗﾡￗﾪ - ￗﾘￗﾕￗﾑ ￗﾜￗﾠￗﾩￗﾙￗﾝ?">
            <a:hlinkClick r:id="" action="ppaction://media"/>
            <a:extLst>
              <a:ext uri="{FF2B5EF4-FFF2-40B4-BE49-F238E27FC236}">
                <a16:creationId xmlns:a16="http://schemas.microsoft.com/office/drawing/2014/main" id="{9660C522-CC5B-46A4-84F5-3E78A9FBAA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3806" y="1097986"/>
            <a:ext cx="11282799" cy="5760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25466D-6094-4D3B-A82F-F165EC80D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העמדה המוצגת במשדר מתייחסת ל...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AADAC69-3B5E-4413-86C5-23BA9D5CC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שיריו</a:t>
            </a:r>
            <a:r>
              <a:rPr lang="he-IL" dirty="0">
                <a:latin typeface="+mj-lt"/>
                <a:cs typeface="+mj-cs"/>
              </a:rPr>
              <a:t>ן</a:t>
            </a:r>
            <a:r>
              <a:rPr lang="he-IL" dirty="0"/>
              <a:t> מקומות לנשים ברשימות לכנסת.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1B6E388-9D96-4319-AA7C-60DEB48B8E4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725681"/>
            <a:ext cx="8889167" cy="41525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sz="2000" b="1" dirty="0"/>
              <a:t>בני אדם לא מסתובבים עם עמדה בכיס בכל נושא. </a:t>
            </a:r>
          </a:p>
          <a:p>
            <a:pPr>
              <a:lnSpc>
                <a:spcPct val="150000"/>
              </a:lnSpc>
            </a:pPr>
            <a:r>
              <a:rPr lang="he-IL" sz="2000" b="1" dirty="0"/>
              <a:t>בדרך כלל רק כשידרשו להביע עמדה בנושא מסוים או לקבל החלטה בנושא מסוים, יגבשו עמדה.</a:t>
            </a:r>
          </a:p>
          <a:p>
            <a:pPr>
              <a:lnSpc>
                <a:spcPct val="150000"/>
              </a:lnSpc>
            </a:pPr>
            <a:r>
              <a:rPr lang="he-IL" sz="2000" b="1" dirty="0"/>
              <a:t>העמדה לא תמיד תהיה מבוססת על ידע אובייקטיבי...</a:t>
            </a:r>
          </a:p>
          <a:p>
            <a:pPr>
              <a:lnSpc>
                <a:spcPct val="150000"/>
              </a:lnSpc>
            </a:pPr>
            <a:r>
              <a:rPr lang="he-IL" sz="2000" b="1" dirty="0"/>
              <a:t>מהרגע שאדם מגבש עמדה בנושא מסוים – יהיה קשה</a:t>
            </a:r>
            <a:br>
              <a:rPr lang="en-US" sz="2000" b="1" dirty="0"/>
            </a:br>
            <a:r>
              <a:rPr lang="he-IL" sz="2000" b="1" dirty="0"/>
              <a:t>מאוד לשנות אותה.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2000" b="1" dirty="0">
                <a:solidFill>
                  <a:srgbClr val="00B0F0"/>
                </a:solidFill>
              </a:rPr>
              <a:t>     נרחיב על כך בשיעורים הבאים.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9191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>
            <a:off x="1084832" y="549223"/>
            <a:ext cx="9000000" cy="86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he-IL" altLang="he-IL" sz="5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  <a:sym typeface="Varela Round" panose="020B0604020202020204" charset="-79"/>
              </a:rPr>
              <a:t>מטלת סיכום – </a:t>
            </a:r>
            <a:r>
              <a:rPr lang="he-IL" alt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  <a:sym typeface="Varela Round" panose="020B0604020202020204" charset="-79"/>
              </a:rPr>
              <a:t>שאלה בסגנון בגרותי</a:t>
            </a:r>
            <a:endParaRPr lang="he-IL" sz="5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90" name="Google Shape;90;p12"/>
          <p:cNvSpPr txBox="1">
            <a:spLocks noGrp="1"/>
          </p:cNvSpPr>
          <p:nvPr>
            <p:ph type="body" idx="2"/>
          </p:nvPr>
        </p:nvSpPr>
        <p:spPr>
          <a:xfrm>
            <a:off x="2737160" y="1413729"/>
            <a:ext cx="9453253" cy="403054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76200" indent="0">
              <a:buNone/>
            </a:pPr>
            <a:r>
              <a:rPr lang="he-IL" altLang="he-IL" sz="1800" dirty="0">
                <a:latin typeface="Varela Round" pitchFamily="2" charset="-79"/>
                <a:cs typeface="Varela Round" pitchFamily="2" charset="-79"/>
                <a:sym typeface="Varela Round" panose="020B0604020202020204" charset="-79"/>
              </a:rPr>
              <a:t>(שאלה מבגרות תשע"ז)</a:t>
            </a:r>
            <a:endParaRPr lang="he-IL" sz="1800" dirty="0">
              <a:solidFill>
                <a:srgbClr val="365B29"/>
              </a:solidFill>
              <a:latin typeface="Varela Round" pitchFamily="2" charset="-79"/>
              <a:cs typeface="Varela Round" pitchFamily="2" charset="-79"/>
            </a:endParaRPr>
          </a:p>
          <a:p>
            <a:pPr marL="342900" indent="-190500">
              <a:buNone/>
            </a:pPr>
            <a:r>
              <a:rPr lang="he-IL" dirty="0">
                <a:solidFill>
                  <a:schemeClr val="bg2"/>
                </a:solidFill>
                <a:latin typeface="Varela Round" pitchFamily="2" charset="-79"/>
                <a:cs typeface="Varela Round" pitchFamily="2" charset="-79"/>
              </a:rPr>
              <a:t>  </a:t>
            </a:r>
            <a:r>
              <a:rPr lang="he-IL" sz="2800" dirty="0">
                <a:latin typeface="Varela Round" pitchFamily="2" charset="-79"/>
                <a:cs typeface="Varela Round" pitchFamily="2" charset="-79"/>
              </a:rPr>
              <a:t>נעמי חושבת שחשוב לשמור על איכות הסביבה ומקפידה לשמור על איכות הסביבה באזור מגוריה. </a:t>
            </a:r>
            <a:br>
              <a:rPr lang="en-US" sz="2800" dirty="0">
                <a:latin typeface="Varela Round" pitchFamily="2" charset="-79"/>
                <a:cs typeface="Varela Round" pitchFamily="2" charset="-79"/>
              </a:rPr>
            </a:br>
            <a:r>
              <a:rPr lang="he-IL" sz="2800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הסבירו</a:t>
            </a:r>
            <a:r>
              <a:rPr lang="he-IL" sz="2800" dirty="0">
                <a:solidFill>
                  <a:schemeClr val="bg2"/>
                </a:solidFill>
                <a:latin typeface="Varela Round" pitchFamily="2" charset="-79"/>
                <a:cs typeface="Varela Round" pitchFamily="2" charset="-79"/>
              </a:rPr>
              <a:t> מהם </a:t>
            </a:r>
            <a:r>
              <a:rPr lang="he-IL" sz="2800" u="sng" dirty="0">
                <a:solidFill>
                  <a:schemeClr val="bg2"/>
                </a:solidFill>
                <a:latin typeface="Varela Round" pitchFamily="2" charset="-79"/>
                <a:cs typeface="Varela Round" pitchFamily="2" charset="-79"/>
              </a:rPr>
              <a:t>שלושת</a:t>
            </a:r>
            <a:r>
              <a:rPr lang="he-IL" sz="2800" dirty="0">
                <a:solidFill>
                  <a:schemeClr val="bg2"/>
                </a:solidFill>
                <a:latin typeface="Varela Round" pitchFamily="2" charset="-79"/>
                <a:cs typeface="Varela Round" pitchFamily="2" charset="-79"/>
              </a:rPr>
              <a:t> מרכיבי העמדה, </a:t>
            </a:r>
            <a:r>
              <a:rPr lang="he-IL" sz="2800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והדגימו </a:t>
            </a:r>
            <a:r>
              <a:rPr lang="he-IL" sz="2800" u="sng" dirty="0">
                <a:solidFill>
                  <a:schemeClr val="bg2"/>
                </a:solidFill>
                <a:latin typeface="Varela Round" pitchFamily="2" charset="-79"/>
                <a:cs typeface="Varela Round" pitchFamily="2" charset="-79"/>
              </a:rPr>
              <a:t>כל אחד</a:t>
            </a:r>
            <a:r>
              <a:rPr lang="he-IL" sz="2800" dirty="0">
                <a:solidFill>
                  <a:schemeClr val="bg2"/>
                </a:solidFill>
                <a:latin typeface="Varela Round" pitchFamily="2" charset="-79"/>
                <a:cs typeface="Varela Round" pitchFamily="2" charset="-79"/>
              </a:rPr>
              <a:t> מן המרכיבים על העמדה של נעמי בנוגע לאיכות הסביבה על פי הפתיח.</a:t>
            </a:r>
            <a:endParaRPr dirty="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0066294-3AE3-4693-B196-DE0AC8A49AE0}"/>
              </a:ext>
            </a:extLst>
          </p:cNvPr>
          <p:cNvSpPr/>
          <p:nvPr/>
        </p:nvSpPr>
        <p:spPr>
          <a:xfrm>
            <a:off x="168187" y="3920888"/>
            <a:ext cx="51379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itchFamily="2" charset="-79"/>
                <a:cs typeface="Varela Round" pitchFamily="2" charset="-79"/>
              </a:rPr>
              <a:t>נסו לענות על השאלה...</a:t>
            </a:r>
            <a:endParaRPr lang="he-IL" sz="4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03999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D5749784-15A4-4451-8EB6-CB6228EB27D5}"/>
              </a:ext>
            </a:extLst>
          </p:cNvPr>
          <p:cNvSpPr/>
          <p:nvPr/>
        </p:nvSpPr>
        <p:spPr>
          <a:xfrm>
            <a:off x="5954943" y="1093565"/>
            <a:ext cx="477085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arela Round" pitchFamily="2" charset="-79"/>
                <a:cs typeface="Varela Round" pitchFamily="2" charset="-79"/>
              </a:rPr>
              <a:t>תודה </a:t>
            </a:r>
            <a:b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r>
              <a:rPr lang="he-I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arela Round" pitchFamily="2" charset="-79"/>
                <a:cs typeface="Varela Round" pitchFamily="2" charset="-79"/>
              </a:rPr>
              <a:t>על ההקשבה</a:t>
            </a:r>
            <a:b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r>
              <a:rPr lang="he-I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arela Round" pitchFamily="2" charset="-79"/>
                <a:cs typeface="Varela Round" pitchFamily="2" charset="-79"/>
              </a:rPr>
              <a:t>נתראה</a:t>
            </a:r>
            <a:b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r>
              <a:rPr lang="he-I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arela Round" pitchFamily="2" charset="-79"/>
                <a:cs typeface="Varela Round" pitchFamily="2" charset="-79"/>
              </a:rPr>
              <a:t>אחרי ההפסקה!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4408086-D58D-4F6E-A742-BCC2CC54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5" y="1381048"/>
            <a:ext cx="3792511" cy="284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6DE0A3FE-5A02-4D50-B2F4-D77A593C0DF0}"/>
              </a:ext>
            </a:extLst>
          </p:cNvPr>
          <p:cNvSpPr/>
          <p:nvPr/>
        </p:nvSpPr>
        <p:spPr>
          <a:xfrm rot="20947664">
            <a:off x="1843773" y="3833972"/>
            <a:ext cx="102785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פסיכולוגיה </a:t>
            </a:r>
            <a:br>
              <a:rPr lang="en-US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he-IL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חברתית</a:t>
            </a:r>
          </a:p>
        </p:txBody>
      </p:sp>
    </p:spTree>
    <p:extLst>
      <p:ext uri="{BB962C8B-B14F-4D97-AF65-F5344CB8AC3E}">
        <p14:creationId xmlns:p14="http://schemas.microsoft.com/office/powerpoint/2010/main" val="721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/>
          <p:nvPr/>
        </p:nvSpPr>
        <p:spPr>
          <a:xfrm>
            <a:off x="2433313" y="3654146"/>
            <a:ext cx="6115092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539" algn="r" rtl="1">
              <a:lnSpc>
                <a:spcPct val="150000"/>
              </a:lnSpc>
            </a:pPr>
            <a:r>
              <a:rPr lang="he-I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ea typeface="Calibri"/>
                <a:cs typeface="Varela Round" panose="020B0604020202020204" charset="-79"/>
                <a:sym typeface="Calibri"/>
              </a:rPr>
              <a:t>מפתחת מצגת: לילך רזי</a:t>
            </a:r>
          </a:p>
          <a:p>
            <a:pPr marL="609539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2060"/>
              </a:solidFill>
              <a:latin typeface="Varela Round" panose="020B0604020202020204" charset="-79"/>
              <a:ea typeface="Calibri"/>
              <a:cs typeface="Varela Round" panose="020B0604020202020204" charset="-79"/>
              <a:sym typeface="Calibri"/>
            </a:endParaRPr>
          </a:p>
        </p:txBody>
      </p:sp>
      <p:sp>
        <p:nvSpPr>
          <p:cNvPr id="67" name="Google Shape;67;p9"/>
          <p:cNvSpPr txBox="1">
            <a:spLocks noGrp="1"/>
          </p:cNvSpPr>
          <p:nvPr>
            <p:ph type="ctrTitle"/>
          </p:nvPr>
        </p:nvSpPr>
        <p:spPr>
          <a:xfrm>
            <a:off x="809519" y="1919588"/>
            <a:ext cx="10871177" cy="174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</a:pPr>
            <a:r>
              <a:rPr lang="he-IL" sz="4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פסיכולוגיה חברתית </a:t>
            </a:r>
            <a:br>
              <a:rPr lang="he-IL" sz="4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נושא: מרכיבי עמדה, פונקציות </a:t>
            </a:r>
            <a:br>
              <a:rPr lang="en-US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וקשר בין עמדה להתנהגות</a:t>
            </a:r>
            <a:r>
              <a:rPr lang="en-US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– </a:t>
            </a:r>
            <a:r>
              <a:rPr lang="he-IL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חלק ב'</a:t>
            </a:r>
            <a:br>
              <a:rPr lang="en-US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endParaRPr sz="40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659205" y="3305770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he-IL" dirty="0"/>
              <a:t> </a:t>
            </a:r>
            <a:r>
              <a:rPr lang="he-IL" sz="2800" dirty="0"/>
              <a:t>לתלמידי פסיכולוגיה שכבות: י' - י"ב</a:t>
            </a:r>
            <a:endParaRPr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0E6E6B7-59FE-4941-88E6-2E943F015C6B}"/>
              </a:ext>
            </a:extLst>
          </p:cNvPr>
          <p:cNvSpPr/>
          <p:nvPr/>
        </p:nvSpPr>
        <p:spPr>
          <a:xfrm>
            <a:off x="3458907" y="4385771"/>
            <a:ext cx="52725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b="0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מורה: מור כרמל הגואל </a:t>
            </a:r>
          </a:p>
        </p:txBody>
      </p:sp>
    </p:spTree>
    <p:extLst>
      <p:ext uri="{BB962C8B-B14F-4D97-AF65-F5344CB8AC3E}">
        <p14:creationId xmlns:p14="http://schemas.microsoft.com/office/powerpoint/2010/main" val="1594237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515206" y="375681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he-IL" dirty="0">
                <a:latin typeface="Varela Round" panose="020B0604020202020204" charset="-79"/>
                <a:cs typeface="Varela Round" panose="020B0604020202020204" charset="-79"/>
              </a:rPr>
              <a:t>מה נלמד בחלק ב' של השיעור ?</a:t>
            </a:r>
            <a:endParaRPr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2"/>
          </p:nvPr>
        </p:nvSpPr>
        <p:spPr>
          <a:xfrm>
            <a:off x="2248525" y="1470847"/>
            <a:ext cx="8511572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lvl="0" indent="-342900" algn="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ü"/>
            </a:pPr>
            <a:r>
              <a:rPr lang="he-IL" sz="20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he-IL" sz="2000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לפני ההפסקה קבלתם שאלה מתוך בחינת בגרות על מרכיבי עמדה</a:t>
            </a:r>
          </a:p>
          <a:p>
            <a:pPr marL="609600" lvl="1" indent="0">
              <a:spcBef>
                <a:spcPts val="0"/>
              </a:spcBef>
              <a:buNone/>
            </a:pPr>
            <a:r>
              <a:rPr lang="he-IL" sz="2000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בחלק זה של השיעור </a:t>
            </a:r>
            <a:r>
              <a:rPr lang="he-IL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נענה על השאלה ונבין איך עונים</a:t>
            </a:r>
          </a:p>
          <a:p>
            <a:pPr marL="609600" lvl="1" indent="0">
              <a:spcBef>
                <a:spcPts val="0"/>
              </a:spcBef>
              <a:buNone/>
            </a:pPr>
            <a:r>
              <a:rPr lang="he-IL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על שאלה מהבגרות. </a:t>
            </a:r>
          </a:p>
          <a:p>
            <a:pPr marL="609600" lvl="1" indent="0">
              <a:spcBef>
                <a:spcPts val="0"/>
              </a:spcBef>
              <a:buNone/>
            </a:pPr>
            <a:r>
              <a:rPr lang="he-IL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  </a:t>
            </a:r>
          </a:p>
          <a:p>
            <a:pPr marL="609600" lvl="0" indent="-457200"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chemeClr val="accent1">
                    <a:lumMod val="75000"/>
                  </a:schemeClr>
                </a:solidFill>
                <a:latin typeface="Varela Round" pitchFamily="2" charset="-79"/>
                <a:cs typeface="Varela Round" pitchFamily="2" charset="-79"/>
              </a:rPr>
              <a:t>נשאל האם יש </a:t>
            </a:r>
            <a:r>
              <a:rPr lang="he-I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itchFamily="2" charset="-79"/>
                <a:cs typeface="Varela Round" pitchFamily="2" charset="-79"/>
              </a:rPr>
              <a:t>קשר בין עמדה להתנהגות</a:t>
            </a:r>
            <a:r>
              <a:rPr lang="he-IL" sz="2800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?</a:t>
            </a:r>
            <a:br>
              <a:rPr lang="en-US" sz="2800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</a:br>
            <a:r>
              <a:rPr lang="he-IL" sz="2800" dirty="0">
                <a:solidFill>
                  <a:schemeClr val="accent1">
                    <a:lumMod val="75000"/>
                  </a:schemeClr>
                </a:solidFill>
                <a:latin typeface="Varela Round" pitchFamily="2" charset="-79"/>
                <a:cs typeface="Varela Round" pitchFamily="2" charset="-79"/>
              </a:rPr>
              <a:t>ונלמד באילו מקרים מתקיימת התאמה בין עמדה להתנהגות ובאילו מקרים אין התאמה.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Varela Round" pitchFamily="2" charset="-79"/>
                <a:cs typeface="Varela Round" pitchFamily="2" charset="-79"/>
              </a:rPr>
            </a:br>
            <a:endParaRPr lang="he-IL" sz="2800" dirty="0">
              <a:solidFill>
                <a:schemeClr val="accent1">
                  <a:lumMod val="75000"/>
                </a:schemeClr>
              </a:solidFill>
              <a:latin typeface="Varela Round" pitchFamily="2" charset="-79"/>
              <a:cs typeface="Varela Round" pitchFamily="2" charset="-79"/>
            </a:endParaRPr>
          </a:p>
          <a:p>
            <a:pPr marL="152400" lvl="0" indent="0">
              <a:lnSpc>
                <a:spcPct val="200000"/>
              </a:lnSpc>
              <a:buNone/>
            </a:pPr>
            <a:endParaRPr lang="he-IL" sz="2800" dirty="0">
              <a:solidFill>
                <a:srgbClr val="0070C0"/>
              </a:solidFill>
              <a:latin typeface="Varela Round" pitchFamily="2" charset="-79"/>
              <a:cs typeface="Varela Round" pitchFamily="2" charset="-79"/>
            </a:endParaRPr>
          </a:p>
          <a:p>
            <a:pPr marL="609600" lvl="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he-IL" dirty="0">
              <a:solidFill>
                <a:schemeClr val="tx1"/>
              </a:solidFill>
              <a:latin typeface="Varela Round" pitchFamily="2" charset="-79"/>
              <a:cs typeface="Varela Round" pitchFamily="2" charset="-79"/>
            </a:endParaRPr>
          </a:p>
          <a:p>
            <a:pPr marL="342900" lvl="0" indent="-1905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sz="20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  <a:t> </a:t>
            </a:r>
          </a:p>
          <a:p>
            <a:pPr marL="342900" lvl="0" indent="-1905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sz="2000" dirty="0">
              <a:solidFill>
                <a:schemeClr val="tx1"/>
              </a:solidFill>
              <a:latin typeface="Varela Round" pitchFamily="2" charset="-79"/>
              <a:cs typeface="Varela Round" pitchFamily="2" charset="-79"/>
            </a:endParaRPr>
          </a:p>
          <a:p>
            <a:pPr marL="342900" indent="-190500">
              <a:lnSpc>
                <a:spcPct val="200000"/>
              </a:lnSpc>
              <a:buNone/>
            </a:pPr>
            <a:r>
              <a:rPr lang="he-IL" sz="2000" dirty="0">
                <a:latin typeface="Varela Round" pitchFamily="2" charset="-79"/>
                <a:cs typeface="Varela Round" pitchFamily="2" charset="-79"/>
              </a:rPr>
              <a:t>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F8B9E3F-382F-488A-A640-F6AD90718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12" y="2892848"/>
            <a:ext cx="1620965" cy="160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0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/>
          <p:nvPr/>
        </p:nvSpPr>
        <p:spPr>
          <a:xfrm>
            <a:off x="2341374" y="3310600"/>
            <a:ext cx="716729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539" algn="r" rtl="1">
              <a:lnSpc>
                <a:spcPct val="150000"/>
              </a:lnSpc>
            </a:pPr>
            <a:r>
              <a:rPr lang="he-I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itchFamily="2" charset="-79"/>
                <a:ea typeface="Calibri"/>
                <a:cs typeface="Varela Round" pitchFamily="2" charset="-79"/>
                <a:sym typeface="Calibri"/>
              </a:rPr>
              <a:t>מפתחות </a:t>
            </a:r>
            <a:r>
              <a:rPr lang="he-I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ea typeface="Calibri"/>
                <a:cs typeface="Varela Round" panose="020B0604020202020204" charset="-79"/>
                <a:sym typeface="Calibri"/>
              </a:rPr>
              <a:t>המצגת: לילך רזי ואתי נוי שמעוני</a:t>
            </a:r>
          </a:p>
          <a:p>
            <a:pPr marL="609539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2060"/>
              </a:solidFill>
              <a:latin typeface="Varela Round" panose="020B0604020202020204" charset="-79"/>
              <a:ea typeface="Calibri"/>
              <a:cs typeface="Varela Round" panose="020B0604020202020204" charset="-79"/>
              <a:sym typeface="Calibri"/>
            </a:endParaRPr>
          </a:p>
        </p:txBody>
      </p:sp>
      <p:sp>
        <p:nvSpPr>
          <p:cNvPr id="67" name="Google Shape;67;p9"/>
          <p:cNvSpPr txBox="1">
            <a:spLocks noGrp="1"/>
          </p:cNvSpPr>
          <p:nvPr>
            <p:ph type="ctrTitle"/>
          </p:nvPr>
        </p:nvSpPr>
        <p:spPr>
          <a:xfrm>
            <a:off x="809519" y="1733612"/>
            <a:ext cx="10871177" cy="174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</a:pPr>
            <a:r>
              <a:rPr lang="he-IL" sz="4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פסיכולוגיה חברתית </a:t>
            </a:r>
            <a:br>
              <a:rPr lang="he-IL" sz="4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נושא: מרכיבי עמדה, פונקציות </a:t>
            </a:r>
            <a:br>
              <a:rPr lang="en-US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וקשר בין עמדה להתנהגות</a:t>
            </a:r>
            <a:r>
              <a:rPr lang="en-US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– </a:t>
            </a:r>
            <a:r>
              <a:rPr lang="he-IL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חלק א'</a:t>
            </a:r>
            <a:br>
              <a:rPr lang="en-US" sz="40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endParaRPr sz="40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659206" y="3069000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he-IL" dirty="0"/>
              <a:t> </a:t>
            </a:r>
            <a:r>
              <a:rPr lang="he-IL" sz="2800" dirty="0"/>
              <a:t>לתלמידי פסיכולוגיה שכבות: י' - י"ב</a:t>
            </a:r>
            <a:endParaRPr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0E6E6B7-59FE-4941-88E6-2E943F015C6B}"/>
              </a:ext>
            </a:extLst>
          </p:cNvPr>
          <p:cNvSpPr/>
          <p:nvPr/>
        </p:nvSpPr>
        <p:spPr>
          <a:xfrm>
            <a:off x="4213120" y="3806299"/>
            <a:ext cx="37641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מורה: מור כרמל הגואל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0"/>
            <a:ext cx="11160000" cy="720000"/>
          </a:xfrm>
        </p:spPr>
        <p:txBody>
          <a:bodyPr/>
          <a:lstStyle/>
          <a:p>
            <a:r>
              <a:rPr lang="he-IL" sz="3600" dirty="0">
                <a:latin typeface="Varela Round" panose="020B0604020202020204" charset="-79"/>
                <a:cs typeface="Varela Round" panose="020B0604020202020204" charset="-79"/>
              </a:rPr>
              <a:t>תשובה לשאלה</a:t>
            </a:r>
            <a:endParaRPr lang="he-IL" sz="54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>
          <a:xfrm>
            <a:off x="515206" y="794833"/>
            <a:ext cx="11160000" cy="4836264"/>
          </a:xfrm>
        </p:spPr>
        <p:txBody>
          <a:bodyPr/>
          <a:lstStyle/>
          <a:p>
            <a:pPr marL="76200" indent="0" algn="just">
              <a:buNone/>
            </a:pP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הסבר שלושת מרכיבי העמדה והדגמת כל מרכיב על פי הפתיח:</a:t>
            </a:r>
          </a:p>
          <a:p>
            <a:br>
              <a:rPr lang="en-US" sz="2000" b="1" dirty="0">
                <a:latin typeface="Varela Round" panose="00000500000000000000" charset="-79"/>
                <a:cs typeface="+mn-cs"/>
              </a:rPr>
            </a:br>
            <a:r>
              <a:rPr lang="he-IL" sz="2000" b="1" dirty="0">
                <a:latin typeface="Varela Round" panose="020B0604020202020204" charset="-79"/>
                <a:cs typeface="Varela Round" panose="020B0604020202020204" charset="-79"/>
              </a:rPr>
              <a:t>המרכיב הקוגניטיבי </a:t>
            </a:r>
            <a:r>
              <a:rPr lang="he-IL" sz="2000" dirty="0">
                <a:latin typeface="Varela Round" panose="020B0604020202020204" charset="-79"/>
                <a:cs typeface="Varela Round" panose="020B0604020202020204" charset="-79"/>
              </a:rPr>
              <a:t>– המחשבות האמונות והדעות שיש לפרט על מושא העמדה – חיוביים או שליליים. </a:t>
            </a:r>
            <a:r>
              <a:rPr lang="he-IL" sz="2000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הדגמה: </a:t>
            </a:r>
            <a:r>
              <a:rPr lang="he-IL" sz="2000" dirty="0">
                <a:solidFill>
                  <a:schemeClr val="accent5"/>
                </a:solidFill>
                <a:latin typeface="Varela Round" panose="020B0604020202020204" charset="-79"/>
                <a:cs typeface="Varela Round" panose="020B0604020202020204" charset="-79"/>
              </a:rPr>
              <a:t>נעמי חושבת ששמירה על איכות הסביבה חיונית למען הדורות הבאים.</a:t>
            </a:r>
          </a:p>
          <a:p>
            <a:pPr marL="76200" indent="0">
              <a:buNone/>
            </a:pPr>
            <a:endParaRPr lang="he-IL" sz="2000" dirty="0">
              <a:solidFill>
                <a:schemeClr val="accent5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r>
              <a:rPr lang="he-IL" sz="2000" b="1" dirty="0">
                <a:latin typeface="Varela Round" panose="020B0604020202020204" charset="-79"/>
                <a:cs typeface="Varela Round" panose="020B0604020202020204" charset="-79"/>
              </a:rPr>
              <a:t>המרכיב ההתנהגותי </a:t>
            </a:r>
            <a:r>
              <a:rPr lang="he-IL" sz="2000" dirty="0">
                <a:latin typeface="Varela Round" panose="020B0604020202020204" charset="-79"/>
                <a:cs typeface="Varela Round" panose="020B0604020202020204" charset="-79"/>
              </a:rPr>
              <a:t>– נכונות הפרט להתנהג בדרך חיובית או שלילית כלפי נושא העמדה. </a:t>
            </a:r>
            <a:r>
              <a:rPr lang="he-IL" sz="2000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הדגמה: </a:t>
            </a:r>
            <a:r>
              <a:rPr lang="he-IL" sz="2000" dirty="0">
                <a:solidFill>
                  <a:schemeClr val="accent5"/>
                </a:solidFill>
                <a:latin typeface="Varela Round" panose="020B0604020202020204" charset="-79"/>
                <a:cs typeface="Varela Round" panose="020B0604020202020204" charset="-79"/>
              </a:rPr>
              <a:t>נעמי מוכנה לארגן איסוף בקבוקים למחזור בבית הספר / נעמי מוכנה לצאת להפגנה בעד שמירה על איכות הסביבה.</a:t>
            </a:r>
            <a:br>
              <a:rPr lang="en-US" sz="2000" dirty="0">
                <a:solidFill>
                  <a:schemeClr val="accent5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endParaRPr lang="he-IL" sz="2000" dirty="0">
              <a:solidFill>
                <a:schemeClr val="accent5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r>
              <a:rPr lang="he-IL" sz="2000" b="1" dirty="0">
                <a:latin typeface="Varela Round" panose="020B0604020202020204" charset="-79"/>
                <a:cs typeface="Varela Round" panose="020B0604020202020204" charset="-79"/>
              </a:rPr>
              <a:t>המרכיב הרגשי </a:t>
            </a:r>
            <a:r>
              <a:rPr lang="he-IL" sz="2000" dirty="0">
                <a:latin typeface="Varela Round" panose="020B0604020202020204" charset="-79"/>
                <a:cs typeface="Varela Round" panose="020B0604020202020204" charset="-79"/>
              </a:rPr>
              <a:t>– תגובה רגשית כלפי נושא העמדה – חיובית או שלילית. </a:t>
            </a:r>
          </a:p>
          <a:p>
            <a:pPr marL="76200" indent="0">
              <a:buNone/>
            </a:pPr>
            <a:r>
              <a:rPr lang="he-IL" sz="2000" dirty="0">
                <a:latin typeface="Varela Round" panose="020B0604020202020204" charset="-79"/>
                <a:cs typeface="Varela Round" panose="020B0604020202020204" charset="-79"/>
              </a:rPr>
              <a:t>    </a:t>
            </a:r>
            <a:r>
              <a:rPr 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הדגמה: </a:t>
            </a:r>
            <a:r>
              <a:rPr lang="he-IL" sz="2000" dirty="0">
                <a:solidFill>
                  <a:schemeClr val="accent5"/>
                </a:solidFill>
                <a:latin typeface="Varela Round" panose="020B0604020202020204" charset="-79"/>
                <a:cs typeface="Varela Round" panose="020B0604020202020204" charset="-79"/>
              </a:rPr>
              <a:t>נעמי כועסת כאשר אנשים אינם דואגים לאיכות הסביבה.</a:t>
            </a:r>
            <a:br>
              <a:rPr lang="en-US" sz="2000" dirty="0">
                <a:solidFill>
                  <a:schemeClr val="accent5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1800" dirty="0">
                <a:solidFill>
                  <a:schemeClr val="accent2">
                    <a:lumMod val="75000"/>
                  </a:schemeClr>
                </a:solidFill>
                <a:latin typeface="Varela Round" panose="020B0604020202020204" charset="-79"/>
                <a:cs typeface="Varela Round" panose="020B0604020202020204" charset="-79"/>
              </a:rPr>
              <a:t>     (גם אם זה לא מופיע בפירוש בפתיח ניתן להסיק לפיו)</a:t>
            </a:r>
          </a:p>
          <a:p>
            <a:pPr algn="just"/>
            <a:endParaRPr lang="he-IL" sz="2000" dirty="0">
              <a:solidFill>
                <a:schemeClr val="accent5"/>
              </a:solidFill>
              <a:latin typeface="Varela Round" panose="00000500000000000000" charset="-7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99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63B7508-E44A-4780-8107-775B0095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62243"/>
            <a:ext cx="11160000" cy="720000"/>
          </a:xfrm>
        </p:spPr>
        <p:txBody>
          <a:bodyPr/>
          <a:lstStyle/>
          <a:p>
            <a:r>
              <a:rPr lang="he-IL" sz="4000" dirty="0">
                <a:latin typeface="Varela Round" panose="020B0604020202020204" charset="-79"/>
                <a:cs typeface="Varela Round" panose="020B0604020202020204" charset="-79"/>
              </a:rPr>
              <a:t>     האם יש קשר בין עמדה להתנהגות?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1E70B17-A7B3-4E14-B60B-2A44A4891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3276" y="1195757"/>
            <a:ext cx="8072381" cy="3128270"/>
          </a:xfr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</a:pPr>
            <a:r>
              <a:rPr lang="he-IL" sz="2800" dirty="0">
                <a:latin typeface="Varela Round" pitchFamily="2" charset="-79"/>
                <a:cs typeface="Varela Round" pitchFamily="2" charset="-79"/>
              </a:rPr>
              <a:t>אנו מצפים להתאמה בין עמדה להתנהגות, כלומר הלימה בין מה שאנו חושבים לבין מה שאנחנו עושים - מחקרים מראים שזה לא תמיד קורה.</a:t>
            </a:r>
            <a:br>
              <a:rPr lang="en-US" sz="2800" dirty="0">
                <a:latin typeface="Varela Round" pitchFamily="2" charset="-79"/>
                <a:cs typeface="Varela Round" pitchFamily="2" charset="-79"/>
              </a:rPr>
            </a:br>
            <a:r>
              <a:rPr lang="he-IL" sz="2800" dirty="0">
                <a:latin typeface="Varela Round" pitchFamily="2" charset="-79"/>
                <a:cs typeface="Varela Round" pitchFamily="2" charset="-79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he-IL" sz="2800" dirty="0">
                <a:latin typeface="Varela Round" pitchFamily="2" charset="-79"/>
                <a:cs typeface="Varela Round" pitchFamily="2" charset="-79"/>
              </a:rPr>
              <a:t>ישנם גורמים התורמים להתאמה בין העמדה להתנהגות וגורמים התורמים לחוסר התאמה בין עמדה להתנהגות.</a:t>
            </a:r>
            <a:endParaRPr lang="en-US" sz="2800" dirty="0"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endParaRPr lang="he-IL" dirty="0">
              <a:latin typeface="Varela Round" pitchFamily="2" charset="-79"/>
              <a:cs typeface="Varela Round" pitchFamily="2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E1FBFE3-2B4E-430A-BAA9-1993CD34D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06" y="2126572"/>
            <a:ext cx="2604855" cy="260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CE8EEF0E-6F1F-4865-AAB3-A51B8807A01B}"/>
              </a:ext>
            </a:extLst>
          </p:cNvPr>
          <p:cNvSpPr/>
          <p:nvPr/>
        </p:nvSpPr>
        <p:spPr>
          <a:xfrm>
            <a:off x="1973079" y="3059667"/>
            <a:ext cx="80392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חושב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BDE7C3E3-F13E-4464-90D3-80714A5F26E2}"/>
              </a:ext>
            </a:extLst>
          </p:cNvPr>
          <p:cNvSpPr/>
          <p:nvPr/>
        </p:nvSpPr>
        <p:spPr>
          <a:xfrm>
            <a:off x="809568" y="3044278"/>
            <a:ext cx="869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מרגיש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F221B0D1-96F8-47C0-B243-3B064FF2453A}"/>
              </a:ext>
            </a:extLst>
          </p:cNvPr>
          <p:cNvSpPr/>
          <p:nvPr/>
        </p:nvSpPr>
        <p:spPr>
          <a:xfrm>
            <a:off x="2033692" y="4162039"/>
            <a:ext cx="77136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עושה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DFE2C619-9D7A-44A0-97B0-D3042F5DAC09}"/>
              </a:ext>
            </a:extLst>
          </p:cNvPr>
          <p:cNvSpPr/>
          <p:nvPr/>
        </p:nvSpPr>
        <p:spPr>
          <a:xfrm>
            <a:off x="674755" y="366538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0616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810C6BE-DF1E-468C-830A-21D39455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התאמה בין עמדה להתנהגות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6939C9B-CA8D-4EA9-A5C9-335EC7E78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he-IL" sz="3200" b="1" dirty="0">
                <a:highlight>
                  <a:srgbClr val="FFFF00"/>
                </a:highlight>
              </a:rPr>
              <a:t>מתקיימת כאשר:</a:t>
            </a:r>
            <a:endParaRPr lang="en-US" sz="3200" b="1" dirty="0">
              <a:highlight>
                <a:srgbClr val="FFFF00"/>
              </a:highlight>
            </a:endParaRPr>
          </a:p>
          <a:p>
            <a:pPr marL="82296" indent="0">
              <a:buNone/>
            </a:pP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1.העמדה ספציפית ולא כללית.</a:t>
            </a:r>
          </a:p>
          <a:p>
            <a:r>
              <a:rPr lang="he-IL" b="1" dirty="0">
                <a:solidFill>
                  <a:srgbClr val="0070C0"/>
                </a:solidFill>
              </a:rPr>
              <a:t>עמדה כללית – עמדה שמתייחסת לטווח רחב של התנהגויות.</a:t>
            </a:r>
          </a:p>
          <a:p>
            <a:r>
              <a:rPr lang="he-IL" b="1" dirty="0">
                <a:solidFill>
                  <a:srgbClr val="0070C0"/>
                </a:solidFill>
              </a:rPr>
              <a:t>עמדה ספציפית – עמדה שמתייחסת לטווח מצומצם של התנהגויות. </a:t>
            </a:r>
          </a:p>
          <a:p>
            <a:endParaRPr lang="he-IL" dirty="0"/>
          </a:p>
        </p:txBody>
      </p:sp>
      <p:sp>
        <p:nvSpPr>
          <p:cNvPr id="4" name="בועת מחשבה: ענן 5">
            <a:extLst>
              <a:ext uri="{FF2B5EF4-FFF2-40B4-BE49-F238E27FC236}">
                <a16:creationId xmlns:a16="http://schemas.microsoft.com/office/drawing/2014/main" id="{5B0311F9-4310-492E-9AFE-6510B435A242}"/>
              </a:ext>
            </a:extLst>
          </p:cNvPr>
          <p:cNvSpPr/>
          <p:nvPr/>
        </p:nvSpPr>
        <p:spPr>
          <a:xfrm>
            <a:off x="2083633" y="1008767"/>
            <a:ext cx="2863122" cy="1322591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ספציפית-מתייחסת לטווח מצומצם של התנהגויות</a:t>
            </a:r>
            <a:endParaRPr lang="he-IL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arela Round" pitchFamily="2" charset="-79"/>
              <a:cs typeface="Varela Round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99781EE-467A-4E56-81F2-438196E87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14" y="3782074"/>
            <a:ext cx="7436216" cy="1959477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384A5C84-BCE3-4F7B-8218-52E686D30D85}"/>
              </a:ext>
            </a:extLst>
          </p:cNvPr>
          <p:cNvSpPr/>
          <p:nvPr/>
        </p:nvSpPr>
        <p:spPr>
          <a:xfrm rot="20022427">
            <a:off x="432444" y="3324702"/>
            <a:ext cx="156485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arela Round" pitchFamily="2" charset="-79"/>
                <a:cs typeface="Varela Round" pitchFamily="2" charset="-79"/>
              </a:rPr>
              <a:t>הדגמה</a:t>
            </a:r>
          </a:p>
        </p:txBody>
      </p:sp>
    </p:spTree>
    <p:extLst>
      <p:ext uri="{BB962C8B-B14F-4D97-AF65-F5344CB8AC3E}">
        <p14:creationId xmlns:p14="http://schemas.microsoft.com/office/powerpoint/2010/main" val="1248793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82D1D6-3665-4E37-8FB8-569971A6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התאמה בין עמדה להתנהגות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0570349-768C-4761-9989-E4C29E61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82296" indent="0">
              <a:lnSpc>
                <a:spcPct val="100000"/>
              </a:lnSpc>
              <a:buNone/>
            </a:pPr>
            <a:r>
              <a:rPr lang="he-IL" b="1" dirty="0">
                <a:latin typeface="Varela Round" panose="020B0604020202020204" charset="-79"/>
                <a:cs typeface="Varela Round" panose="020B0604020202020204" charset="-79"/>
              </a:rPr>
              <a:t>2</a:t>
            </a:r>
            <a:r>
              <a:rPr lang="he-IL" sz="2800" b="1" dirty="0">
                <a:solidFill>
                  <a:schemeClr val="tx1"/>
                </a:solidFill>
                <a:latin typeface="Varela Round" panose="020B0604020202020204" charset="-79"/>
                <a:cs typeface="Varela Round" panose="020B0604020202020204" charset="-79"/>
              </a:rPr>
              <a:t>. העמדה היא חזקה. </a:t>
            </a:r>
          </a:p>
          <a:p>
            <a:pPr marL="82296" indent="0">
              <a:lnSpc>
                <a:spcPct val="100000"/>
              </a:lnSpc>
              <a:buNone/>
            </a:pPr>
            <a:r>
              <a:rPr lang="he-IL" sz="2800" dirty="0">
                <a:solidFill>
                  <a:schemeClr val="tx1"/>
                </a:solidFill>
                <a:cs typeface="+mn-cs"/>
              </a:rPr>
              <a:t>   </a:t>
            </a:r>
            <a:r>
              <a:rPr lang="he-IL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לעמדה חזקה 3 מאפיינים:</a:t>
            </a:r>
          </a:p>
          <a:p>
            <a:pPr>
              <a:lnSpc>
                <a:spcPct val="100000"/>
              </a:lnSpc>
            </a:pPr>
            <a:r>
              <a:rPr lang="he-IL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קיומה של תגובה רגשית.</a:t>
            </a:r>
          </a:p>
          <a:p>
            <a:pPr>
              <a:lnSpc>
                <a:spcPct val="100000"/>
              </a:lnSpc>
            </a:pPr>
            <a:r>
              <a:rPr lang="he-IL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מידת הביטחון שהאדם חש </a:t>
            </a:r>
            <a:br>
              <a:rPr lang="en-US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ביחס לעמדה.</a:t>
            </a:r>
          </a:p>
          <a:p>
            <a:pPr>
              <a:lnSpc>
                <a:spcPct val="100000"/>
              </a:lnSpc>
            </a:pPr>
            <a:r>
              <a:rPr lang="he-IL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המידה בה העמדה מבוססת </a:t>
            </a:r>
            <a:br>
              <a:rPr lang="en-US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על ניסיון אישי.</a:t>
            </a:r>
          </a:p>
          <a:p>
            <a:pPr marL="76200" indent="0">
              <a:buNone/>
            </a:pPr>
            <a:endParaRPr lang="he-IL" dirty="0">
              <a:solidFill>
                <a:schemeClr val="tx1"/>
              </a:solidFill>
            </a:endParaRPr>
          </a:p>
          <a:p>
            <a:pPr marL="76200" indent="0">
              <a:buNone/>
            </a:pPr>
            <a:endParaRPr lang="he-IL" dirty="0">
              <a:solidFill>
                <a:schemeClr val="tx1"/>
              </a:solidFill>
            </a:endParaRPr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בועת מחשבה: ענן 4">
            <a:extLst>
              <a:ext uri="{FF2B5EF4-FFF2-40B4-BE49-F238E27FC236}">
                <a16:creationId xmlns:a16="http://schemas.microsoft.com/office/drawing/2014/main" id="{A6D39ADD-5D48-46AC-8C87-D55FD62D9DBE}"/>
              </a:ext>
            </a:extLst>
          </p:cNvPr>
          <p:cNvSpPr/>
          <p:nvPr/>
        </p:nvSpPr>
        <p:spPr>
          <a:xfrm rot="20328302">
            <a:off x="925496" y="1253226"/>
            <a:ext cx="2518294" cy="1705401"/>
          </a:xfrm>
          <a:prstGeom prst="cloud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  <a:t>העמדה מבוססת על ניסיון אישי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7558242-695C-4006-A72F-3C61BD387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3" y="3881991"/>
            <a:ext cx="5195797" cy="1597290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97EF251A-A2E9-4DD7-B2B5-4738F61C39B3}"/>
              </a:ext>
            </a:extLst>
          </p:cNvPr>
          <p:cNvSpPr/>
          <p:nvPr/>
        </p:nvSpPr>
        <p:spPr>
          <a:xfrm rot="1860395">
            <a:off x="3913384" y="2255353"/>
            <a:ext cx="172194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arela Round" pitchFamily="2" charset="-79"/>
                <a:cs typeface="Varela Round" pitchFamily="2" charset="-79"/>
              </a:rPr>
              <a:t>הדגמה</a:t>
            </a:r>
          </a:p>
        </p:txBody>
      </p:sp>
    </p:spTree>
    <p:extLst>
      <p:ext uri="{BB962C8B-B14F-4D97-AF65-F5344CB8AC3E}">
        <p14:creationId xmlns:p14="http://schemas.microsoft.com/office/powerpoint/2010/main" val="3130554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>
          <a:xfrm>
            <a:off x="230392" y="1453627"/>
            <a:ext cx="11160000" cy="5404373"/>
          </a:xfrm>
        </p:spPr>
        <p:txBody>
          <a:bodyPr/>
          <a:lstStyle/>
          <a:p>
            <a:pPr marL="76200" indent="0">
              <a:buNone/>
            </a:pPr>
            <a:r>
              <a:rPr lang="he-IL" sz="2800" b="1" dirty="0">
                <a:solidFill>
                  <a:schemeClr val="tx1"/>
                </a:solidFill>
                <a:latin typeface="Varela Round" panose="020B0604020202020204" charset="-79"/>
                <a:cs typeface="Varela Round" panose="020B0604020202020204" charset="-79"/>
              </a:rPr>
              <a:t>3</a:t>
            </a:r>
            <a:r>
              <a:rPr lang="he-IL" sz="3200" b="1" dirty="0">
                <a:solidFill>
                  <a:schemeClr val="tx1"/>
                </a:solidFill>
                <a:latin typeface="Varela Round" panose="020B0604020202020204" charset="-79"/>
                <a:cs typeface="Varela Round" panose="020B0604020202020204" charset="-79"/>
              </a:rPr>
              <a:t>.העמדה קשורה לאינטרס אישי.</a:t>
            </a:r>
          </a:p>
          <a:p>
            <a:pPr marL="76200" indent="0">
              <a:buNone/>
            </a:pP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76200" indent="0">
              <a:buNone/>
            </a:pP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מלבן: פינות מעוגלות 8">
            <a:extLst>
              <a:ext uri="{FF2B5EF4-FFF2-40B4-BE49-F238E27FC236}">
                <a16:creationId xmlns:a16="http://schemas.microsoft.com/office/drawing/2014/main" id="{C1637295-F66C-4DBD-86B3-600E1F6DAAB3}"/>
              </a:ext>
            </a:extLst>
          </p:cNvPr>
          <p:cNvSpPr/>
          <p:nvPr/>
        </p:nvSpPr>
        <p:spPr>
          <a:xfrm>
            <a:off x="2160575" y="2150198"/>
            <a:ext cx="9229817" cy="206534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he-IL" sz="2800" dirty="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rPr>
              <a:t>בני 20 ומטה יגלו עניין רב יותר בהצעת חוק להעלאת גיל המינימום של צריכת אלכוהול ל-20 ומעלה. הצעירים יסכימו להשתתף באופן פעיל בהפגנה נגד הצעת החוק. למבוגרים יותר לא יהיה אינטרס אישי.                       </a:t>
            </a:r>
            <a:endParaRPr lang="he-IL" sz="2800" dirty="0">
              <a:solidFill>
                <a:schemeClr val="tx1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99EDE5C1-E864-4C67-915A-EB38904D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/>
          <a:lstStyle/>
          <a:p>
            <a:r>
              <a:rPr lang="he-IL" dirty="0"/>
              <a:t>התאמה בין עמדה להתנהגות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F6BFD94-B5DC-40E2-A79D-74589C26C240}"/>
              </a:ext>
            </a:extLst>
          </p:cNvPr>
          <p:cNvSpPr/>
          <p:nvPr/>
        </p:nvSpPr>
        <p:spPr>
          <a:xfrm rot="20075292">
            <a:off x="88909" y="1893298"/>
            <a:ext cx="225734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arela Round" pitchFamily="2" charset="-79"/>
                <a:cs typeface="Varela Round" pitchFamily="2" charset="-79"/>
              </a:rPr>
              <a:t>הדגמה</a:t>
            </a:r>
          </a:p>
        </p:txBody>
      </p:sp>
      <p:sp>
        <p:nvSpPr>
          <p:cNvPr id="3" name="בועת מחשבה: ענן 2">
            <a:extLst>
              <a:ext uri="{FF2B5EF4-FFF2-40B4-BE49-F238E27FC236}">
                <a16:creationId xmlns:a16="http://schemas.microsoft.com/office/drawing/2014/main" id="{228F197A-85D3-4B6F-B2AB-D9EA3F50496B}"/>
              </a:ext>
            </a:extLst>
          </p:cNvPr>
          <p:cNvSpPr/>
          <p:nvPr/>
        </p:nvSpPr>
        <p:spPr>
          <a:xfrm>
            <a:off x="2897180" y="1112857"/>
            <a:ext cx="2354083" cy="1019331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אינטרס היא שאיפה להשיג משהו</a:t>
            </a:r>
          </a:p>
        </p:txBody>
      </p:sp>
    </p:spTree>
    <p:extLst>
      <p:ext uri="{BB962C8B-B14F-4D97-AF65-F5344CB8AC3E}">
        <p14:creationId xmlns:p14="http://schemas.microsoft.com/office/powerpoint/2010/main" val="3991739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>
          <a:xfrm>
            <a:off x="320334" y="933094"/>
            <a:ext cx="11160000" cy="5878198"/>
          </a:xfrm>
        </p:spPr>
        <p:txBody>
          <a:bodyPr/>
          <a:lstStyle/>
          <a:p>
            <a:pPr marL="82296" indent="0">
              <a:buNone/>
            </a:pPr>
            <a:r>
              <a:rPr lang="he-IL" sz="3600" dirty="0">
                <a:solidFill>
                  <a:schemeClr val="tx1"/>
                </a:solidFill>
                <a:highlight>
                  <a:srgbClr val="FFFF00"/>
                </a:highlight>
              </a:rPr>
              <a:t>מתקיים כאשר:</a:t>
            </a:r>
            <a:br>
              <a:rPr lang="en-US" sz="36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endParaRPr lang="he-IL" sz="3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82296" indent="0">
              <a:buNone/>
            </a:pPr>
            <a:r>
              <a:rPr lang="he-IL" sz="2800" b="1" dirty="0">
                <a:solidFill>
                  <a:srgbClr val="0070C0"/>
                </a:solidFill>
              </a:rPr>
              <a:t>1</a:t>
            </a:r>
            <a:r>
              <a:rPr lang="he-IL" sz="3200" b="1" dirty="0">
                <a:solidFill>
                  <a:srgbClr val="0070C0"/>
                </a:solidFill>
              </a:rPr>
              <a:t>.קיימות נורמות הכופות התנהגות המנוגדת לעמדה</a:t>
            </a:r>
            <a:r>
              <a:rPr lang="he-IL" sz="3200" b="1" dirty="0">
                <a:solidFill>
                  <a:schemeClr val="tx1"/>
                </a:solidFill>
              </a:rPr>
              <a:t>.</a:t>
            </a:r>
          </a:p>
          <a:p>
            <a:pPr marL="76200" indent="0">
              <a:buNone/>
            </a:pPr>
            <a:endParaRPr lang="he-IL" sz="3200" b="1" dirty="0">
              <a:solidFill>
                <a:schemeClr val="tx1"/>
              </a:solidFill>
              <a:cs typeface="+mn-cs"/>
            </a:endParaRPr>
          </a:p>
          <a:p>
            <a:pPr marL="76200" indent="0">
              <a:buNone/>
            </a:pPr>
            <a:endParaRPr lang="he-IL" sz="2800" b="1" dirty="0">
              <a:solidFill>
                <a:schemeClr val="tx1"/>
              </a:solidFill>
              <a:cs typeface="+mn-cs"/>
            </a:endParaRPr>
          </a:p>
          <a:p>
            <a:pPr marL="76200" indent="0">
              <a:buNone/>
            </a:pP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76200" indent="0">
              <a:buNone/>
            </a:pP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מלבן: פינות מעוגלות 8">
            <a:extLst>
              <a:ext uri="{FF2B5EF4-FFF2-40B4-BE49-F238E27FC236}">
                <a16:creationId xmlns:a16="http://schemas.microsoft.com/office/drawing/2014/main" id="{C1637295-F66C-4DBD-86B3-600E1F6DAAB3}"/>
              </a:ext>
            </a:extLst>
          </p:cNvPr>
          <p:cNvSpPr/>
          <p:nvPr/>
        </p:nvSpPr>
        <p:spPr>
          <a:xfrm>
            <a:off x="2012363" y="2779151"/>
            <a:ext cx="8165686" cy="1724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he-IL" sz="2800" dirty="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rPr>
              <a:t>אנו הולכים ברחוב עם מסיכה גם אם עמדתנו היא שאין בכך צורך כי זהו מרחב פתוח מפני שאנו חוששים לקבל קנס.</a:t>
            </a:r>
            <a:endParaRPr lang="he-IL" sz="2800" dirty="0">
              <a:solidFill>
                <a:schemeClr val="tx1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C5896EA9-F303-415F-908F-169E18D4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/>
          <a:lstStyle/>
          <a:p>
            <a:r>
              <a:rPr lang="he-IL" dirty="0"/>
              <a:t>חוסר התאמה בין עמדה להתנהגות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AFEFADC-DB3A-47BC-A66D-3BC728B31660}"/>
              </a:ext>
            </a:extLst>
          </p:cNvPr>
          <p:cNvSpPr/>
          <p:nvPr/>
        </p:nvSpPr>
        <p:spPr>
          <a:xfrm rot="19935753">
            <a:off x="210634" y="1405352"/>
            <a:ext cx="225734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arela Round" pitchFamily="2" charset="-79"/>
                <a:cs typeface="Varela Round" pitchFamily="2" charset="-79"/>
              </a:rPr>
              <a:t>הדגמה</a:t>
            </a:r>
          </a:p>
        </p:txBody>
      </p:sp>
    </p:spTree>
    <p:extLst>
      <p:ext uri="{BB962C8B-B14F-4D97-AF65-F5344CB8AC3E}">
        <p14:creationId xmlns:p14="http://schemas.microsoft.com/office/powerpoint/2010/main" val="4014973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>
          <a:xfrm>
            <a:off x="515206" y="1396538"/>
            <a:ext cx="11160000" cy="5404373"/>
          </a:xfrm>
        </p:spPr>
        <p:txBody>
          <a:bodyPr/>
          <a:lstStyle/>
          <a:p>
            <a:pPr marL="76200" indent="0">
              <a:buNone/>
            </a:pPr>
            <a:r>
              <a:rPr lang="he-IL" sz="3600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2.קיים הרגל הנוגד את העמדה.</a:t>
            </a:r>
          </a:p>
          <a:p>
            <a:pPr marL="76200" indent="0">
              <a:buNone/>
            </a:pP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76200" indent="0">
              <a:buNone/>
            </a:pPr>
            <a:endParaRPr 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מלבן: פינות מעוגלות 8">
            <a:extLst>
              <a:ext uri="{FF2B5EF4-FFF2-40B4-BE49-F238E27FC236}">
                <a16:creationId xmlns:a16="http://schemas.microsoft.com/office/drawing/2014/main" id="{C1637295-F66C-4DBD-86B3-600E1F6DAAB3}"/>
              </a:ext>
            </a:extLst>
          </p:cNvPr>
          <p:cNvSpPr/>
          <p:nvPr/>
        </p:nvSpPr>
        <p:spPr>
          <a:xfrm>
            <a:off x="4135323" y="2140426"/>
            <a:ext cx="7285050" cy="193127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he-IL" sz="28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  <a:t>בימי הקורונה אנחנו יודעים שחשוב שנעטה </a:t>
            </a:r>
            <a:br>
              <a:rPr lang="en-US" sz="28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</a:br>
            <a:r>
              <a:rPr lang="he-IL" sz="28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  <a:t>מסיכה ונשמור על ריחוק חברתי אבל אנחנו רגילים להתחבק כשאנו פוגשים חברים.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B3777C1-2A46-4D71-A8E3-2CB8C3E2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73" y="368113"/>
            <a:ext cx="11160000" cy="720000"/>
          </a:xfrm>
        </p:spPr>
        <p:txBody>
          <a:bodyPr/>
          <a:lstStyle/>
          <a:p>
            <a:r>
              <a:rPr lang="he-IL" dirty="0"/>
              <a:t>חוסר התאמה בין עמדה להתנהגות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15DD568-47D3-4B09-AD6E-849533E2204C}"/>
              </a:ext>
            </a:extLst>
          </p:cNvPr>
          <p:cNvSpPr/>
          <p:nvPr/>
        </p:nvSpPr>
        <p:spPr>
          <a:xfrm rot="20028110">
            <a:off x="583619" y="1790427"/>
            <a:ext cx="199926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arela Round" pitchFamily="2" charset="-79"/>
                <a:cs typeface="Varela Round" pitchFamily="2" charset="-79"/>
              </a:rPr>
              <a:t>דוגמה</a:t>
            </a:r>
          </a:p>
        </p:txBody>
      </p:sp>
    </p:spTree>
    <p:extLst>
      <p:ext uri="{BB962C8B-B14F-4D97-AF65-F5344CB8AC3E}">
        <p14:creationId xmlns:p14="http://schemas.microsoft.com/office/powerpoint/2010/main" val="3705597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>
          <a:xfrm>
            <a:off x="320334" y="1453627"/>
            <a:ext cx="11160000" cy="5404373"/>
          </a:xfrm>
        </p:spPr>
        <p:txBody>
          <a:bodyPr/>
          <a:lstStyle/>
          <a:p>
            <a:pPr marL="76200" indent="0">
              <a:buNone/>
            </a:pPr>
            <a:r>
              <a:rPr lang="he-IL" sz="3200" b="1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3. קיימת עמדה אחרת נוגדת חזקה יותר מהעמדה הנוכחית</a:t>
            </a:r>
            <a:r>
              <a:rPr lang="he-IL" sz="3200" dirty="0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rPr>
              <a:t>.</a:t>
            </a:r>
          </a:p>
          <a:p>
            <a:pPr marL="76200" indent="0">
              <a:buNone/>
            </a:pPr>
            <a:endParaRPr lang="he-IL" sz="2800" b="1" dirty="0">
              <a:solidFill>
                <a:schemeClr val="tx1"/>
              </a:solidFill>
              <a:latin typeface="Varela Round" pitchFamily="2" charset="-79"/>
              <a:cs typeface="Varela Round" pitchFamily="2" charset="-79"/>
            </a:endParaRPr>
          </a:p>
          <a:p>
            <a:pPr marL="76200" indent="0">
              <a:buNone/>
            </a:pPr>
            <a:endParaRPr lang="he-IL" sz="2800" dirty="0">
              <a:latin typeface="Varela Round" pitchFamily="2" charset="-79"/>
              <a:cs typeface="Varela Round" pitchFamily="2" charset="-79"/>
            </a:endParaRPr>
          </a:p>
          <a:p>
            <a:pPr marL="76200" indent="0">
              <a:buNone/>
            </a:pPr>
            <a:endParaRPr lang="he-IL" sz="2800" dirty="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: פינות מעוגלות 8">
            <a:extLst>
              <a:ext uri="{FF2B5EF4-FFF2-40B4-BE49-F238E27FC236}">
                <a16:creationId xmlns:a16="http://schemas.microsoft.com/office/drawing/2014/main" id="{C1637295-F66C-4DBD-86B3-600E1F6DAAB3}"/>
              </a:ext>
            </a:extLst>
          </p:cNvPr>
          <p:cNvSpPr/>
          <p:nvPr/>
        </p:nvSpPr>
        <p:spPr>
          <a:xfrm>
            <a:off x="3724019" y="2102133"/>
            <a:ext cx="7341226" cy="14779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he-IL" sz="28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  <a:t> בתקופת הסגר בימי הקורונה אנשים רבים התלבטו האם לבקר את הוריהם המבוגרים או להימנע מכך.  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A81930B8-43E7-4DFC-AA33-8A91DC6A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34" y="447489"/>
            <a:ext cx="11160000" cy="720000"/>
          </a:xfrm>
        </p:spPr>
        <p:txBody>
          <a:bodyPr/>
          <a:lstStyle/>
          <a:p>
            <a:r>
              <a:rPr lang="he-IL" dirty="0"/>
              <a:t>חוסר התאמה בין עמדה להתנהגות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3D9AE381-E3B1-44E1-98B4-10F6B56D0984}"/>
              </a:ext>
            </a:extLst>
          </p:cNvPr>
          <p:cNvSpPr/>
          <p:nvPr/>
        </p:nvSpPr>
        <p:spPr>
          <a:xfrm rot="20055624">
            <a:off x="125535" y="2490447"/>
            <a:ext cx="199926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arela Round" pitchFamily="2" charset="-79"/>
                <a:cs typeface="Varela Round" pitchFamily="2" charset="-79"/>
              </a:rPr>
              <a:t>דוגמה</a:t>
            </a:r>
          </a:p>
        </p:txBody>
      </p:sp>
    </p:spTree>
    <p:extLst>
      <p:ext uri="{BB962C8B-B14F-4D97-AF65-F5344CB8AC3E}">
        <p14:creationId xmlns:p14="http://schemas.microsoft.com/office/powerpoint/2010/main" val="833737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DD38CC-120D-45AD-A3AA-406FF9712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68" y="475757"/>
            <a:ext cx="11160000" cy="720000"/>
          </a:xfrm>
        </p:spPr>
        <p:txBody>
          <a:bodyPr/>
          <a:lstStyle/>
          <a:p>
            <a:r>
              <a:rPr lang="he-IL" dirty="0">
                <a:latin typeface="Varela Round" panose="020B0604020202020204" charset="-79"/>
                <a:cs typeface="Varela Round" panose="020B0604020202020204" charset="-79"/>
              </a:rPr>
              <a:t>סיכום השיעור – מה למדנו?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DD4BDD4-5093-41AF-9118-0420F6588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424" y="1195757"/>
            <a:ext cx="11160000" cy="4680000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הגדרת המושג עמדה</a:t>
            </a:r>
          </a:p>
          <a:p>
            <a:pPr marL="495300" lvl="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מרכיבי העמדה: קוגניטיבי, רגשי והתנהגותי.</a:t>
            </a:r>
          </a:p>
          <a:p>
            <a:pPr marL="495300" lvl="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פונקציות של עמדה</a:t>
            </a:r>
          </a:p>
          <a:p>
            <a:pPr marL="495300" lvl="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קשר בין עמדה להתנהגות</a:t>
            </a:r>
          </a:p>
          <a:p>
            <a:pPr marL="495300" lvl="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e-IL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גורמים המחזקים התאמה או אי התאמה בין עמדה להתנהגות.</a:t>
            </a:r>
          </a:p>
          <a:p>
            <a:pPr marL="342900" lvl="0" indent="-190500">
              <a:lnSpc>
                <a:spcPct val="100000"/>
              </a:lnSpc>
              <a:buNone/>
            </a:pPr>
            <a:r>
              <a:rPr lang="he-IL" sz="2800" b="1" dirty="0">
                <a:cs typeface="+mn-cs"/>
              </a:rPr>
              <a:t>					</a:t>
            </a:r>
            <a:endParaRPr lang="he-IL" b="1" dirty="0">
              <a:cs typeface="+mn-cs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7600508-DC13-4EED-B2A8-ACCDE001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01" y="3476417"/>
            <a:ext cx="2917542" cy="218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579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874B8FA-CABB-4C7D-9DC2-A846418F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מטלת סיכום</a:t>
            </a:r>
          </a:p>
        </p:txBody>
      </p:sp>
      <p:pic>
        <p:nvPicPr>
          <p:cNvPr id="4" name="מדיה מקוונת 3" title="''ￗﾢￗﾙￗﾙￗﾤￗﾕￗﾪ, ￗﾨￗﾢￗﾑ ￗﾕￗﾔￗﾞￗﾕￗﾟ ￗﾪￗﾡￗﾛￗﾕￗﾜ&quot;: ￗﾔￗﾗￗﾙￗﾙￗﾝ ￗﾔￗﾧￗﾨￗﾑￗﾙￗﾙￗﾝ ￗﾜￗﾐ ￗﾞￗﾗￗﾙￗﾙￗﾛￗﾙￗﾝ ￗﾜￗﾠￗﾩￗﾙￗﾝ | ￗﾛￗﾐￗﾟ ￗﾓￗﾢￗﾔ">
            <a:hlinkClick r:id="" action="ppaction://media"/>
            <a:extLst>
              <a:ext uri="{FF2B5EF4-FFF2-40B4-BE49-F238E27FC236}">
                <a16:creationId xmlns:a16="http://schemas.microsoft.com/office/drawing/2014/main" id="{59E4825D-E278-4F90-AD25-122915FC80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7378" y="933094"/>
            <a:ext cx="9235655" cy="589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51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805B940-FB07-4C93-93E2-9B3A2ABE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88" y="619802"/>
            <a:ext cx="11160000" cy="720000"/>
          </a:xfrm>
        </p:spPr>
        <p:txBody>
          <a:bodyPr/>
          <a:lstStyle/>
          <a:p>
            <a:r>
              <a:rPr lang="he-IL" dirty="0">
                <a:latin typeface="Varela Round" panose="020B0604020202020204" charset="-79"/>
                <a:cs typeface="Varela Round" panose="020B0604020202020204" charset="-79"/>
              </a:rPr>
              <a:t>מה נלמד בחלק א' של השיעור?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9FE9579-000C-43B2-B1F4-F0141D5F08C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06" y="1575779"/>
            <a:ext cx="11160000" cy="4152517"/>
          </a:xfrm>
        </p:spPr>
        <p:txBody>
          <a:bodyPr/>
          <a:lstStyle/>
          <a:p>
            <a:pPr marL="609600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  <a:t>הגדרת המושג עמדה</a:t>
            </a:r>
          </a:p>
          <a:p>
            <a:pPr marL="609600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  <a:t>מרכיבי העמדה</a:t>
            </a:r>
          </a:p>
          <a:p>
            <a:pPr marL="609600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schemeClr val="tx1"/>
                </a:solidFill>
                <a:latin typeface="Varela Round" pitchFamily="2" charset="-79"/>
                <a:cs typeface="Varela Round" pitchFamily="2" charset="-79"/>
              </a:rPr>
              <a:t>פונקציות של עמדה</a:t>
            </a:r>
          </a:p>
          <a:p>
            <a:pPr marL="76200" indent="0">
              <a:buNone/>
            </a:pPr>
            <a:endParaRPr lang="he-IL" dirty="0">
              <a:latin typeface="Varela Round" pitchFamily="2" charset="-79"/>
              <a:cs typeface="Varela Round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18B896E-266B-4144-9A85-A98C7AF8D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5" y="1794955"/>
            <a:ext cx="4654645" cy="3487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830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874B8FA-CABB-4C7D-9DC2-A846418F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מטלת סיכום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F84FF13-A5C7-4A59-9B73-F171DEA82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0413" y="1022202"/>
            <a:ext cx="11160000" cy="53777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e-IL" sz="2000" dirty="0"/>
              <a:t>צפו במשדר קצר </a:t>
            </a:r>
            <a:r>
              <a:rPr lang="he-IL" sz="1600" dirty="0"/>
              <a:t>(3.44 דקות) </a:t>
            </a:r>
            <a:br>
              <a:rPr lang="en-US" sz="2000" dirty="0"/>
            </a:br>
            <a:r>
              <a:rPr lang="he-IL" sz="2000" dirty="0"/>
              <a:t>המשדר "כאן דיעה" –  </a:t>
            </a:r>
            <a:br>
              <a:rPr lang="en-US" sz="2000" dirty="0"/>
            </a:br>
            <a:r>
              <a:rPr lang="he-IL" sz="2000" dirty="0"/>
              <a:t>ממחיש את </a:t>
            </a:r>
            <a:r>
              <a:rPr lang="he-IL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הפער בין עמדה</a:t>
            </a:r>
            <a:br>
              <a:rPr 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e-IL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לבין התנהגות, </a:t>
            </a:r>
            <a:r>
              <a:rPr lang="he-IL" sz="2000" dirty="0"/>
              <a:t>וענו על השאלות הבאות:</a:t>
            </a:r>
          </a:p>
          <a:p>
            <a:pPr>
              <a:lnSpc>
                <a:spcPct val="100000"/>
              </a:lnSpc>
            </a:pPr>
            <a:r>
              <a:rPr lang="he-IL" dirty="0"/>
              <a:t>מהו מושא העמדה המוצגת במשדר </a:t>
            </a:r>
            <a:br>
              <a:rPr lang="en-US" dirty="0"/>
            </a:br>
            <a:r>
              <a:rPr lang="he-IL" dirty="0"/>
              <a:t>והאם היא חיובית א</a:t>
            </a:r>
            <a:r>
              <a:rPr lang="he-IL" dirty="0">
                <a:cs typeface="+mn-cs"/>
              </a:rPr>
              <a:t>ו</a:t>
            </a:r>
            <a:r>
              <a:rPr lang="he-IL" dirty="0"/>
              <a:t> שלילית ?</a:t>
            </a:r>
          </a:p>
          <a:p>
            <a:pPr>
              <a:lnSpc>
                <a:spcPct val="100000"/>
              </a:lnSpc>
            </a:pPr>
            <a:r>
              <a:rPr lang="he-IL" dirty="0"/>
              <a:t>מה הגורם המחזק את </a:t>
            </a:r>
            <a:r>
              <a:rPr lang="he-IL" b="1" dirty="0">
                <a:solidFill>
                  <a:srgbClr val="0070C0"/>
                </a:solidFill>
              </a:rPr>
              <a:t>ההתאמה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he-IL" b="1" dirty="0">
                <a:solidFill>
                  <a:srgbClr val="0070C0"/>
                </a:solidFill>
              </a:rPr>
              <a:t>בין העמדה להתנהגות </a:t>
            </a:r>
            <a:r>
              <a:rPr lang="he-IL" dirty="0"/>
              <a:t>במקרה של הדוברת?</a:t>
            </a:r>
          </a:p>
          <a:p>
            <a:pPr>
              <a:lnSpc>
                <a:spcPct val="100000"/>
              </a:lnSpc>
            </a:pPr>
            <a:r>
              <a:rPr lang="he-IL" dirty="0"/>
              <a:t>הציגו 3 משפטים מהמשדר המבטאים </a:t>
            </a:r>
            <a:br>
              <a:rPr lang="en-US" dirty="0"/>
            </a:br>
            <a:r>
              <a:rPr lang="he-IL" dirty="0"/>
              <a:t>את </a:t>
            </a:r>
            <a:r>
              <a:rPr lang="he-IL" b="1" dirty="0">
                <a:solidFill>
                  <a:srgbClr val="0070C0"/>
                </a:solidFill>
              </a:rPr>
              <a:t>3 מרכיבי העמדה </a:t>
            </a:r>
            <a:r>
              <a:rPr lang="he-IL" dirty="0"/>
              <a:t>של הדוברת כלפי מושא העמדה.</a:t>
            </a:r>
          </a:p>
          <a:p>
            <a:pPr>
              <a:lnSpc>
                <a:spcPct val="100000"/>
              </a:lnSpc>
            </a:pPr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23C4CA08-64FD-4963-81BF-34CBD555FC32}"/>
              </a:ext>
            </a:extLst>
          </p:cNvPr>
          <p:cNvSpPr/>
          <p:nvPr/>
        </p:nvSpPr>
        <p:spPr>
          <a:xfrm>
            <a:off x="760912" y="4529157"/>
            <a:ext cx="2993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arela Round" pitchFamily="2" charset="-79"/>
                <a:cs typeface="Varela Round" pitchFamily="2" charset="-79"/>
              </a:rPr>
              <a:t>בהצלחה</a:t>
            </a:r>
            <a:r>
              <a:rPr lang="he-IL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he-IL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676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EFEAD74A-551D-4609-A19C-55B1ED7DD0E5}"/>
              </a:ext>
            </a:extLst>
          </p:cNvPr>
          <p:cNvSpPr/>
          <p:nvPr/>
        </p:nvSpPr>
        <p:spPr>
          <a:xfrm>
            <a:off x="3777523" y="1243468"/>
            <a:ext cx="743829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כאן אנחנו מסיימים </a:t>
            </a:r>
          </a:p>
          <a:p>
            <a:pPr algn="ctr"/>
            <a:r>
              <a:rPr lang="he-IL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את השיעור הנוכחי</a:t>
            </a:r>
            <a:b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תודה על ההקשבה,</a:t>
            </a:r>
            <a:b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וההשתתפות!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6EB55CC-8216-42E4-B700-FFAC2858FDB7}"/>
              </a:ext>
            </a:extLst>
          </p:cNvPr>
          <p:cNvSpPr/>
          <p:nvPr/>
        </p:nvSpPr>
        <p:spPr>
          <a:xfrm>
            <a:off x="1262694" y="4406047"/>
            <a:ext cx="61077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בנושא עמדות יש לנו עוד שני שיעורים....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A5E5136-3AE2-4670-8D9A-7653353DF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528" y="881656"/>
            <a:ext cx="2891047" cy="289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79BA267C-F205-4183-B3AF-F6A9F0FE8F58}"/>
              </a:ext>
            </a:extLst>
          </p:cNvPr>
          <p:cNvSpPr/>
          <p:nvPr/>
        </p:nvSpPr>
        <p:spPr>
          <a:xfrm rot="20472245">
            <a:off x="1596855" y="1785792"/>
            <a:ext cx="142124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arela Round" pitchFamily="2" charset="-79"/>
                <a:cs typeface="Varela Round" pitchFamily="2" charset="-79"/>
              </a:rPr>
              <a:t>פסיכולוגיה</a:t>
            </a:r>
            <a:b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arela Round" pitchFamily="2" charset="-79"/>
                <a:cs typeface="Varela Round" pitchFamily="2" charset="-79"/>
              </a:rPr>
            </a:br>
            <a:r>
              <a:rPr lang="he-IL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arela Round" pitchFamily="2" charset="-79"/>
                <a:cs typeface="Varela Round" pitchFamily="2" charset="-79"/>
              </a:rPr>
              <a:t>חברתית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495E2D9-2624-4B95-BFD9-8A0ED2C7BFFA}"/>
              </a:ext>
            </a:extLst>
          </p:cNvPr>
          <p:cNvSpPr/>
          <p:nvPr/>
        </p:nvSpPr>
        <p:spPr>
          <a:xfrm>
            <a:off x="956770" y="4822271"/>
            <a:ext cx="3201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Varela Round" pitchFamily="2" charset="-79"/>
                <a:cs typeface="Varela Round" pitchFamily="2" charset="-79"/>
              </a:rPr>
              <a:t>להתראות!</a:t>
            </a:r>
          </a:p>
        </p:txBody>
      </p:sp>
    </p:spTree>
    <p:extLst>
      <p:ext uri="{BB962C8B-B14F-4D97-AF65-F5344CB8AC3E}">
        <p14:creationId xmlns:p14="http://schemas.microsoft.com/office/powerpoint/2010/main" val="1591354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 l="39172" r="34232" b="66411"/>
          <a:stretch/>
        </p:blipFill>
        <p:spPr>
          <a:xfrm>
            <a:off x="4775544" y="894"/>
            <a:ext cx="3241120" cy="183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 txBox="1"/>
          <p:nvPr/>
        </p:nvSpPr>
        <p:spPr>
          <a:xfrm>
            <a:off x="1179314" y="2769477"/>
            <a:ext cx="10433579" cy="181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895170" algn="r" rtl="1">
              <a:buSzPts val="2800"/>
            </a:pPr>
            <a:r>
              <a:rPr lang="iw-IL" sz="28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</a:t>
            </a:r>
            <a:r>
              <a:rPr lang="iw-IL" sz="2800" dirty="0" err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הינך</a:t>
            </a:r>
            <a:r>
              <a:rPr lang="iw-IL" sz="28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בעל הזכויות באחת היצירות, באפשרותך לבקש </a:t>
            </a:r>
            <a:r>
              <a:rPr lang="iw-IL" sz="2800" dirty="0" err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מאיתנו</a:t>
            </a:r>
            <a:r>
              <a:rPr lang="iw-IL" sz="28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לחדול מהשימוש ביצירה, זאת באמצעות פנייה לדוא"ל </a:t>
            </a:r>
            <a:r>
              <a:rPr lang="iw-IL" sz="2800" dirty="0" err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rights@education.gov.il</a:t>
            </a:r>
            <a:endParaRPr sz="2800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1588" y="1838891"/>
            <a:ext cx="12187239" cy="76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ctr" rtl="1">
              <a:lnSpc>
                <a:spcPct val="150000"/>
              </a:lnSpc>
              <a:buSzPts val="3200"/>
            </a:pPr>
            <a:r>
              <a:rPr lang="iw-IL"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6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9FB4B8E-A028-406A-8181-F7C4D99FD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06" y="1195758"/>
            <a:ext cx="11160000" cy="3465666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  <a:t>עמדה היא מושג מופשט </a:t>
            </a:r>
            <a:br>
              <a:rPr lang="en-US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</a:b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  <a:t>באמצעותו מוסברת התנהגות </a:t>
            </a:r>
            <a:br>
              <a:rPr lang="en-US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</a:b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  <a:t>וניתן לחזות התנהגות עתידית.</a:t>
            </a:r>
          </a:p>
          <a:p>
            <a:pPr marL="0" indent="0">
              <a:buNone/>
            </a:pP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  <a:t>עמדה היא הערכה כללית וקבועה </a:t>
            </a:r>
            <a:br>
              <a:rPr lang="en-US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</a:b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  <a:t>שיש לאדם על אנשים, </a:t>
            </a:r>
            <a:br>
              <a:rPr lang="en-US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</a:b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  <a:t>על אובייקטים ועל נושאים שונים. </a:t>
            </a:r>
          </a:p>
          <a:p>
            <a:endParaRPr lang="he-IL" sz="1800" dirty="0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AD648EAE-D800-47B9-B127-9436DE28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הגדרת המושג – מהי עמדה?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A9514F5-45E7-4A19-8185-A58B4E1E3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508" y="1653216"/>
            <a:ext cx="3361619" cy="2550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490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A4A5C1-002F-43E1-B0AB-4783C372A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עמדה כלפי .... 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D612B26-7F27-44BC-8EA7-9F46A04E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708" y="621386"/>
            <a:ext cx="3611144" cy="423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F4F7AFB-F0C1-40D9-93FA-10DDD0592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884" y="933094"/>
            <a:ext cx="3948694" cy="343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2BF173F-BD79-47A9-9E80-A904535BB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06" y="3428999"/>
            <a:ext cx="3144475" cy="209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AE70865-FD8A-4B29-8665-7082EE947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989" y="3428999"/>
            <a:ext cx="3284688" cy="209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33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82F1DB-F49B-4B33-8E8F-DBF52CFB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73" y="273406"/>
            <a:ext cx="11160000" cy="720000"/>
          </a:xfrm>
        </p:spPr>
        <p:txBody>
          <a:bodyPr/>
          <a:lstStyle/>
          <a:p>
            <a:r>
              <a:rPr lang="he-IL" dirty="0">
                <a:latin typeface="Varela Round" panose="020B0604020202020204" charset="-79"/>
                <a:cs typeface="Varela Round" panose="020B0604020202020204" charset="-79"/>
              </a:rPr>
              <a:t>עמדה כלפי תזונה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2EB3364-121E-4328-95E9-CCFF08832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721" y="993406"/>
            <a:ext cx="8938760" cy="4680000"/>
          </a:xfr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he-IL" b="1" dirty="0">
                <a:latin typeface="Varela Round" panose="020B0604020202020204" charset="-79"/>
                <a:cs typeface="Varela Round" panose="020B0604020202020204" charset="-79"/>
              </a:rPr>
              <a:t>כאשר אנו מתבוננים בתמונה:</a:t>
            </a:r>
          </a:p>
          <a:p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עולות לנו מחשבות לגבי מה שאנחנו רואים     </a:t>
            </a:r>
          </a:p>
          <a:p>
            <a:endParaRPr lang="he-IL" dirty="0">
              <a:latin typeface="Varela Round" panose="020B0604020202020204" charset="-79"/>
              <a:cs typeface="Varela Round" panose="020B0604020202020204" charset="-79"/>
            </a:endParaRPr>
          </a:p>
          <a:p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אנחנו מתכננים מה היינו עושים </a:t>
            </a:r>
            <a:br>
              <a:rPr lang="en-US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אם היינו עומדים בפני הדוכנים האלה</a:t>
            </a:r>
          </a:p>
          <a:p>
            <a:pPr marL="76200" indent="0">
              <a:buNone/>
            </a:pP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     </a:t>
            </a:r>
            <a:endParaRPr lang="he-IL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מתעוררים בנו רגשות </a:t>
            </a:r>
          </a:p>
        </p:txBody>
      </p:sp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4B47234B-B738-4182-A7A5-E50F2E9B7A0F}"/>
              </a:ext>
            </a:extLst>
          </p:cNvPr>
          <p:cNvSpPr/>
          <p:nvPr/>
        </p:nvSpPr>
        <p:spPr>
          <a:xfrm>
            <a:off x="1159873" y="2945693"/>
            <a:ext cx="2669060" cy="926757"/>
          </a:xfrm>
          <a:prstGeom prst="wedgeEllipse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itchFamily="2" charset="-79"/>
                <a:cs typeface="Varela Round" pitchFamily="2" charset="-79"/>
              </a:rPr>
              <a:t>אני אקנה את אחת העוגות</a:t>
            </a:r>
          </a:p>
        </p:txBody>
      </p:sp>
      <p:sp>
        <p:nvSpPr>
          <p:cNvPr id="5" name="בועת מחשבה: ענן 4">
            <a:extLst>
              <a:ext uri="{FF2B5EF4-FFF2-40B4-BE49-F238E27FC236}">
                <a16:creationId xmlns:a16="http://schemas.microsoft.com/office/drawing/2014/main" id="{3F4B2E7D-D4C2-4BFE-B320-EC2AC4B97E35}"/>
              </a:ext>
            </a:extLst>
          </p:cNvPr>
          <p:cNvSpPr/>
          <p:nvPr/>
        </p:nvSpPr>
        <p:spPr>
          <a:xfrm>
            <a:off x="240742" y="1482075"/>
            <a:ext cx="2866970" cy="926757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itchFamily="2" charset="-79"/>
                <a:cs typeface="Varela Round" pitchFamily="2" charset="-79"/>
              </a:rPr>
              <a:t>מה יותר בריא?</a:t>
            </a:r>
          </a:p>
        </p:txBody>
      </p:sp>
      <p:sp>
        <p:nvSpPr>
          <p:cNvPr id="6" name="בועת דיבור: מלבן עם פינות מעוגלות 5">
            <a:extLst>
              <a:ext uri="{FF2B5EF4-FFF2-40B4-BE49-F238E27FC236}">
                <a16:creationId xmlns:a16="http://schemas.microsoft.com/office/drawing/2014/main" id="{E7D13E5C-2F74-40BB-94B6-97EC8FFA399E}"/>
              </a:ext>
            </a:extLst>
          </p:cNvPr>
          <p:cNvSpPr/>
          <p:nvPr/>
        </p:nvSpPr>
        <p:spPr>
          <a:xfrm>
            <a:off x="2875932" y="4263817"/>
            <a:ext cx="2669060" cy="1112108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itchFamily="2" charset="-79"/>
                <a:cs typeface="Varela Round" pitchFamily="2" charset="-79"/>
              </a:rPr>
              <a:t>אני אוהבת לאכול עוגות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D625879-D615-4F20-91FB-42746202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21" y="5064480"/>
            <a:ext cx="2435777" cy="162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01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שלושת מרכיבי העמדה</a:t>
            </a:r>
            <a:endParaRPr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A4ADBE1-61AB-4EA7-85AB-007D697C0152}"/>
              </a:ext>
            </a:extLst>
          </p:cNvPr>
          <p:cNvSpPr/>
          <p:nvPr/>
        </p:nvSpPr>
        <p:spPr>
          <a:xfrm>
            <a:off x="2590917" y="1664922"/>
            <a:ext cx="1697125" cy="1083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he-IL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anose="00000500000000000000" charset="-79"/>
                <a:cs typeface="Varela Round" panose="00000500000000000000" charset="-79"/>
              </a:rPr>
              <a:t>מרכיב התנהגותי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A4ADBE1-61AB-4EA7-85AB-007D697C0152}"/>
              </a:ext>
            </a:extLst>
          </p:cNvPr>
          <p:cNvSpPr/>
          <p:nvPr/>
        </p:nvSpPr>
        <p:spPr>
          <a:xfrm>
            <a:off x="4666201" y="1741772"/>
            <a:ext cx="1563688" cy="108377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</a:rPr>
              <a:t> </a:t>
            </a:r>
            <a:r>
              <a:rPr lang="he-IL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anose="00000500000000000000" charset="-79"/>
                <a:cs typeface="Varela Round" panose="00000500000000000000" charset="-79"/>
              </a:rPr>
              <a:t>מרכיב רגשי</a:t>
            </a:r>
            <a:endParaRPr lang="he-IL" sz="2800" dirty="0">
              <a:solidFill>
                <a:schemeClr val="bg1"/>
              </a:solidFill>
              <a:latin typeface="Varela Round" panose="00000500000000000000" charset="-79"/>
              <a:cs typeface="Varela Round" panose="00000500000000000000" charset="-79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CA4ADBE1-61AB-4EA7-85AB-007D697C0152}"/>
              </a:ext>
            </a:extLst>
          </p:cNvPr>
          <p:cNvSpPr/>
          <p:nvPr/>
        </p:nvSpPr>
        <p:spPr>
          <a:xfrm>
            <a:off x="6695854" y="1664922"/>
            <a:ext cx="1563688" cy="108377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</a:rPr>
              <a:t> </a:t>
            </a:r>
            <a:r>
              <a:rPr lang="he-IL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anose="00000500000000000000" charset="-79"/>
                <a:cs typeface="Varela Round" panose="00000500000000000000" charset="-79"/>
              </a:rPr>
              <a:t>מרכיב קוגניטיבי</a:t>
            </a:r>
            <a:endParaRPr lang="he-IL" sz="2800" dirty="0">
              <a:solidFill>
                <a:schemeClr val="bg1"/>
              </a:solidFill>
              <a:latin typeface="Varela Round" panose="00000500000000000000" charset="-79"/>
              <a:cs typeface="Varela Round" panose="00000500000000000000" charset="-79"/>
            </a:endParaRPr>
          </a:p>
        </p:txBody>
      </p:sp>
      <p:sp>
        <p:nvSpPr>
          <p:cNvPr id="12" name="חץ: למטה 4">
            <a:extLst>
              <a:ext uri="{FF2B5EF4-FFF2-40B4-BE49-F238E27FC236}">
                <a16:creationId xmlns:a16="http://schemas.microsoft.com/office/drawing/2014/main" id="{07E8A33E-636E-4367-9A71-A462F4719893}"/>
              </a:ext>
            </a:extLst>
          </p:cNvPr>
          <p:cNvSpPr/>
          <p:nvPr/>
        </p:nvSpPr>
        <p:spPr>
          <a:xfrm>
            <a:off x="7266111" y="2982717"/>
            <a:ext cx="381000" cy="635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חץ: למטה 4">
            <a:extLst>
              <a:ext uri="{FF2B5EF4-FFF2-40B4-BE49-F238E27FC236}">
                <a16:creationId xmlns:a16="http://schemas.microsoft.com/office/drawing/2014/main" id="{07E8A33E-636E-4367-9A71-A462F4719893}"/>
              </a:ext>
            </a:extLst>
          </p:cNvPr>
          <p:cNvSpPr/>
          <p:nvPr/>
        </p:nvSpPr>
        <p:spPr>
          <a:xfrm>
            <a:off x="5257545" y="3038861"/>
            <a:ext cx="381000" cy="635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he-IL"/>
          </a:p>
        </p:txBody>
      </p:sp>
      <p:sp>
        <p:nvSpPr>
          <p:cNvPr id="14" name="חץ: למטה 4">
            <a:extLst>
              <a:ext uri="{FF2B5EF4-FFF2-40B4-BE49-F238E27FC236}">
                <a16:creationId xmlns:a16="http://schemas.microsoft.com/office/drawing/2014/main" id="{07E8A33E-636E-4367-9A71-A462F4719893}"/>
              </a:ext>
            </a:extLst>
          </p:cNvPr>
          <p:cNvSpPr/>
          <p:nvPr/>
        </p:nvSpPr>
        <p:spPr>
          <a:xfrm>
            <a:off x="3248979" y="2970577"/>
            <a:ext cx="381000" cy="635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CA4ADBE1-61AB-4EA7-85AB-007D697C0152}"/>
              </a:ext>
            </a:extLst>
          </p:cNvPr>
          <p:cNvSpPr/>
          <p:nvPr/>
        </p:nvSpPr>
        <p:spPr>
          <a:xfrm>
            <a:off x="6674767" y="3852676"/>
            <a:ext cx="1563688" cy="187756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rgbClr val="002060"/>
                </a:solidFill>
                <a:latin typeface="Varela Round" panose="00000500000000000000" charset="-79"/>
                <a:cs typeface="Varela Round" panose="00000500000000000000" charset="-79"/>
              </a:rPr>
              <a:t>ביטוי מח</a:t>
            </a:r>
            <a:r>
              <a:rPr lang="he-IL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anose="00000500000000000000" charset="-79"/>
                <a:cs typeface="Varela Round" panose="00000500000000000000" charset="-79"/>
              </a:rPr>
              <a:t>שבות כלפי נשוא העמדה</a:t>
            </a:r>
            <a:endParaRPr lang="he-IL" sz="2000" b="1" dirty="0">
              <a:solidFill>
                <a:srgbClr val="002060"/>
              </a:solidFill>
              <a:latin typeface="Varela Round" panose="00000500000000000000" charset="-79"/>
              <a:cs typeface="Varela Round" panose="00000500000000000000" charset="-79"/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CA4ADBE1-61AB-4EA7-85AB-007D697C0152}"/>
              </a:ext>
            </a:extLst>
          </p:cNvPr>
          <p:cNvSpPr/>
          <p:nvPr/>
        </p:nvSpPr>
        <p:spPr>
          <a:xfrm>
            <a:off x="4666201" y="3852675"/>
            <a:ext cx="1563688" cy="187756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anose="00000500000000000000" charset="-79"/>
                <a:cs typeface="Varela Round" panose="00000500000000000000" charset="-79"/>
              </a:rPr>
              <a:t>ביטוי רגשות כלפי נשוא העמדה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CA4ADBE1-61AB-4EA7-85AB-007D697C0152}"/>
              </a:ext>
            </a:extLst>
          </p:cNvPr>
          <p:cNvSpPr/>
          <p:nvPr/>
        </p:nvSpPr>
        <p:spPr>
          <a:xfrm>
            <a:off x="2657635" y="3852676"/>
            <a:ext cx="1563688" cy="187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</a:rPr>
              <a:t> </a:t>
            </a:r>
            <a:r>
              <a:rPr lang="he-IL" sz="2400" b="1" dirty="0">
                <a:solidFill>
                  <a:srgbClr val="002060"/>
                </a:solidFill>
              </a:rPr>
              <a:t>נטייה </a:t>
            </a:r>
            <a:r>
              <a:rPr lang="he-IL" sz="1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rela Round" panose="00000500000000000000" charset="-79"/>
                <a:cs typeface="Varela Round" panose="00000500000000000000" charset="-79"/>
              </a:rPr>
              <a:t>לנהוג כלפי נושא העמדה באופן מסוים</a:t>
            </a:r>
            <a:endParaRPr lang="he-IL" sz="2000" b="1" dirty="0">
              <a:solidFill>
                <a:schemeClr val="bg1"/>
              </a:solidFill>
              <a:latin typeface="Varela Round" panose="00000500000000000000" charset="-79"/>
              <a:cs typeface="Varela Round" panose="00000500000000000000" charset="-79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F8B60A0-D700-4DD2-8C24-6B10FAAC4683}"/>
              </a:ext>
            </a:extLst>
          </p:cNvPr>
          <p:cNvSpPr/>
          <p:nvPr/>
        </p:nvSpPr>
        <p:spPr>
          <a:xfrm>
            <a:off x="673890" y="933094"/>
            <a:ext cx="1290739" cy="4893647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עמדה </a:t>
            </a: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r>
              <a:rPr lang="he-IL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שלילית</a:t>
            </a: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r>
              <a:rPr lang="he-IL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או </a:t>
            </a: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r>
              <a:rPr lang="he-IL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חיובית</a:t>
            </a: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r>
              <a:rPr lang="he-IL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ליברלית</a:t>
            </a: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r>
              <a:rPr lang="he-IL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או</a:t>
            </a: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r>
              <a:rPr lang="he-IL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  <a:t>שמרנית </a:t>
            </a:r>
            <a:b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itchFamily="2" charset="-79"/>
                <a:cs typeface="Varela Round" pitchFamily="2" charset="-79"/>
              </a:rPr>
            </a:br>
            <a:endPara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arela Round" pitchFamily="2" charset="-79"/>
              <a:cs typeface="Varela Round" pitchFamily="2" charset="-79"/>
            </a:endParaRPr>
          </a:p>
        </p:txBody>
      </p:sp>
      <p:pic>
        <p:nvPicPr>
          <p:cNvPr id="4" name="גרפיקה 3" descr="פרצוף מחייך עם מילוי רציף">
            <a:extLst>
              <a:ext uri="{FF2B5EF4-FFF2-40B4-BE49-F238E27FC236}">
                <a16:creationId xmlns:a16="http://schemas.microsoft.com/office/drawing/2014/main" id="{F60838C3-9346-4C3E-9DE8-142FA5808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538" y="1403453"/>
            <a:ext cx="659621" cy="659621"/>
          </a:xfrm>
          <a:prstGeom prst="rect">
            <a:avLst/>
          </a:prstGeom>
        </p:spPr>
      </p:pic>
      <p:pic>
        <p:nvPicPr>
          <p:cNvPr id="6" name="גרפיקה 5" descr="פרצוף מחייך ללא מילוי">
            <a:extLst>
              <a:ext uri="{FF2B5EF4-FFF2-40B4-BE49-F238E27FC236}">
                <a16:creationId xmlns:a16="http://schemas.microsoft.com/office/drawing/2014/main" id="{5B96B4EF-07D8-47EB-8B17-BDA0A98CB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2538" y="3429000"/>
            <a:ext cx="659621" cy="6596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75F5F8-1FF4-4FDE-A3FB-CE105777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הדגמה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1725A6A-E64F-45DD-B248-45FAB69EF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06" y="933094"/>
            <a:ext cx="11160000" cy="4680000"/>
          </a:xfrm>
        </p:spPr>
        <p:txBody>
          <a:bodyPr/>
          <a:lstStyle/>
          <a:p>
            <a:pPr marL="76200" indent="0" algn="ctr">
              <a:lnSpc>
                <a:spcPct val="100000"/>
              </a:lnSpc>
              <a:buNone/>
            </a:pPr>
            <a:r>
              <a:rPr lang="he-IL" sz="2800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עמדה חיובית כלפי למידה מקוונת (למידה מרחוק)</a:t>
            </a:r>
            <a:endParaRPr lang="en-US" sz="2800" b="1"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76200" indent="0">
              <a:lnSpc>
                <a:spcPct val="100000"/>
              </a:lnSpc>
              <a:buNone/>
            </a:pPr>
            <a:r>
              <a:rPr lang="he-IL" sz="28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1.</a:t>
            </a:r>
            <a:r>
              <a:rPr lang="he-I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מרכיב קוגניטיבי: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20B0604020202020204" charset="-79"/>
              <a:cs typeface="Varela Round" panose="020B0604020202020204" charset="-79"/>
            </a:endParaRPr>
          </a:p>
          <a:p>
            <a:pPr marL="76200" indent="0">
              <a:lnSpc>
                <a:spcPct val="100000"/>
              </a:lnSpc>
              <a:buNone/>
            </a:pPr>
            <a:r>
              <a:rPr lang="he-IL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אני חושבת שלמידה מקוונת אפקטיבית בדיוק כמו למידה בכיתה</a:t>
            </a:r>
          </a:p>
          <a:p>
            <a:pPr marL="76200" indent="0">
              <a:lnSpc>
                <a:spcPct val="100000"/>
              </a:lnSpc>
              <a:buNone/>
            </a:pPr>
            <a:r>
              <a:rPr lang="he-IL" sz="28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2.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מרכיב רגשי: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20B0604020202020204" charset="-79"/>
              <a:cs typeface="Varela Round" panose="020B0604020202020204" charset="-79"/>
            </a:endParaRPr>
          </a:p>
          <a:p>
            <a:pPr marL="76200" indent="0">
              <a:lnSpc>
                <a:spcPct val="100000"/>
              </a:lnSpc>
              <a:buNone/>
            </a:pPr>
            <a:r>
              <a:rPr lang="he-IL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אני נהנית ללמד בלמידה מקוונת</a:t>
            </a:r>
          </a:p>
          <a:p>
            <a:pPr marL="76200" indent="0">
              <a:lnSpc>
                <a:spcPct val="100000"/>
              </a:lnSpc>
              <a:buNone/>
            </a:pPr>
            <a:r>
              <a:rPr lang="he-IL" sz="28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3. </a:t>
            </a:r>
            <a:r>
              <a:rPr lang="he-IL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מרכיב התנהגותי: </a:t>
            </a:r>
            <a:endParaRPr lang="he-IL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20B0604020202020204" charset="-79"/>
              <a:cs typeface="Varela Round" panose="020B0604020202020204" charset="-79"/>
            </a:endParaRPr>
          </a:p>
          <a:p>
            <a:pPr marL="76200" indent="0">
              <a:lnSpc>
                <a:spcPct val="100000"/>
              </a:lnSpc>
              <a:buNone/>
            </a:pPr>
            <a:r>
              <a:rPr lang="he-IL" b="1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אני משתלמת בקורסים העוסקים בלמידה מקוונת</a:t>
            </a:r>
            <a:endParaRPr lang="en-US" b="1"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76200" indent="0">
              <a:buNone/>
            </a:pPr>
            <a:endParaRPr lang="he-IL" dirty="0">
              <a:cs typeface="+mn-cs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A8269E0-004F-4324-9773-1C956E63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52" y="3097472"/>
            <a:ext cx="3504525" cy="233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347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B0C9BF-47F6-470B-B626-12BFF0CE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chemeClr val="accent5">
                    <a:lumMod val="50000"/>
                  </a:schemeClr>
                </a:solidFill>
                <a:latin typeface="Varela Round" panose="020B0604020202020204" charset="-79"/>
                <a:ea typeface="Tahoma" pitchFamily="34" charset="0"/>
                <a:cs typeface="Varela Round" panose="020B0604020202020204" charset="-79"/>
              </a:rPr>
              <a:t>פונקציות של עמדה</a:t>
            </a:r>
            <a:endParaRPr lang="he-IL" dirty="0">
              <a:solidFill>
                <a:schemeClr val="accent5">
                  <a:lumMod val="50000"/>
                </a:schemeClr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D694297-B09F-415C-94DE-E6D44A1D6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06" y="1195757"/>
            <a:ext cx="11160000" cy="2911294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76200" indent="0">
              <a:buNone/>
            </a:pPr>
            <a:r>
              <a:rPr lang="he-IL" dirty="0">
                <a:latin typeface="Varela Round" panose="020B0604020202020204" charset="-79"/>
                <a:cs typeface="Varela Round" panose="020B0604020202020204" charset="-79"/>
              </a:rPr>
              <a:t>המושג "פונקציה" במדעי החברה </a:t>
            </a:r>
            <a:br>
              <a:rPr lang="en-US" dirty="0"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dirty="0">
                <a:latin typeface="Varela Round" panose="020B0604020202020204" charset="-79"/>
                <a:cs typeface="Varela Round" panose="020B0604020202020204" charset="-79"/>
              </a:rPr>
              <a:t>משמעותו תפקיד או משימה.</a:t>
            </a:r>
          </a:p>
          <a:p>
            <a:pPr marL="76200" indent="0">
              <a:buNone/>
            </a:pPr>
            <a:r>
              <a:rPr lang="he-IL" dirty="0">
                <a:latin typeface="Varela Round" panose="020B0604020202020204" charset="-79"/>
                <a:cs typeface="Varela Round" panose="020B0604020202020204" charset="-79"/>
              </a:rPr>
              <a:t>בפונקציות של עמדה הכוונה לתפקידים </a:t>
            </a:r>
            <a:br>
              <a:rPr lang="en-US" dirty="0"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dirty="0">
                <a:latin typeface="Varela Round" panose="020B0604020202020204" charset="-79"/>
                <a:cs typeface="Varela Round" panose="020B0604020202020204" charset="-79"/>
              </a:rPr>
              <a:t>שממלאת העמדה.</a:t>
            </a:r>
            <a:br>
              <a:rPr lang="en-US" dirty="0"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מה הן הפונקציות שממלאות עמדות בחיינו?</a:t>
            </a:r>
          </a:p>
        </p:txBody>
      </p:sp>
    </p:spTree>
    <p:extLst>
      <p:ext uri="{BB962C8B-B14F-4D97-AF65-F5344CB8AC3E}">
        <p14:creationId xmlns:p14="http://schemas.microsoft.com/office/powerpoint/2010/main" val="134921827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3950</TotalTime>
  <Words>1295</Words>
  <Application>Microsoft Macintosh PowerPoint</Application>
  <PresentationFormat>Custom</PresentationFormat>
  <Paragraphs>177</Paragraphs>
  <Slides>32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Varela Round</vt:lpstr>
      <vt:lpstr>Calibri</vt:lpstr>
      <vt:lpstr>Arial</vt:lpstr>
      <vt:lpstr>Wingdings</vt:lpstr>
      <vt:lpstr>David</vt:lpstr>
      <vt:lpstr>ערכת נושא Office</vt:lpstr>
      <vt:lpstr>מערכת שידורים לאומית</vt:lpstr>
      <vt:lpstr>פסיכולוגיה חברתית  נושא: מרכיבי עמדה, פונקציות  וקשר בין עמדה להתנהגות–  חלק א' </vt:lpstr>
      <vt:lpstr>מה נלמד בחלק א' של השיעור?</vt:lpstr>
      <vt:lpstr>הגדרת המושג – מהי עמדה?</vt:lpstr>
      <vt:lpstr>עמדה כלפי .... ?</vt:lpstr>
      <vt:lpstr>עמדה כלפי תזונה</vt:lpstr>
      <vt:lpstr> שלושת מרכיבי העמדה</vt:lpstr>
      <vt:lpstr>הדגמה</vt:lpstr>
      <vt:lpstr>פונקציות של עמדה</vt:lpstr>
      <vt:lpstr>עמדות ממלאות שלוש פונקציות:</vt:lpstr>
      <vt:lpstr>עמדות ממלאות שלוש פונקציות:</vt:lpstr>
      <vt:lpstr>עמדות ממלאות שלוש פונקציות:</vt:lpstr>
      <vt:lpstr>תרגיל - ביטוי עמדה</vt:lpstr>
      <vt:lpstr>מוכנים?</vt:lpstr>
      <vt:lpstr>העמדה המוצגת במשדר מתייחסת ל...</vt:lpstr>
      <vt:lpstr>PowerPoint Presentation</vt:lpstr>
      <vt:lpstr>PowerPoint Presentation</vt:lpstr>
      <vt:lpstr>פסיכולוגיה חברתית  נושא: מרכיבי עמדה, פונקציות  וקשר בין עמדה להתנהגות–  חלק ב' </vt:lpstr>
      <vt:lpstr>מה נלמד בחלק ב' של השיעור ?</vt:lpstr>
      <vt:lpstr>תשובה לשאלה</vt:lpstr>
      <vt:lpstr>     האם יש קשר בין עמדה להתנהגות?</vt:lpstr>
      <vt:lpstr>התאמה בין עמדה להתנהגות</vt:lpstr>
      <vt:lpstr>התאמה בין עמדה להתנהגות</vt:lpstr>
      <vt:lpstr>התאמה בין עמדה להתנהגות</vt:lpstr>
      <vt:lpstr>חוסר התאמה בין עמדה להתנהגות</vt:lpstr>
      <vt:lpstr>חוסר התאמה בין עמדה להתנהגות</vt:lpstr>
      <vt:lpstr>חוסר התאמה בין עמדה להתנהגות</vt:lpstr>
      <vt:lpstr>סיכום השיעור – מה למדנו?</vt:lpstr>
      <vt:lpstr>מטלת סיכום</vt:lpstr>
      <vt:lpstr>מטלת סיכום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דור קלנר</dc:creator>
  <cp:lastModifiedBy>Yuval Yadai</cp:lastModifiedBy>
  <cp:revision>97</cp:revision>
  <dcterms:modified xsi:type="dcterms:W3CDTF">2020-08-17T15:48:54Z</dcterms:modified>
</cp:coreProperties>
</file>