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55"/>
  </p:notesMasterIdLst>
  <p:sldIdLst>
    <p:sldId id="257" r:id="rId2"/>
    <p:sldId id="262" r:id="rId3"/>
    <p:sldId id="301" r:id="rId4"/>
    <p:sldId id="263" r:id="rId5"/>
    <p:sldId id="318" r:id="rId6"/>
    <p:sldId id="389" r:id="rId7"/>
    <p:sldId id="390" r:id="rId8"/>
    <p:sldId id="391" r:id="rId9"/>
    <p:sldId id="393" r:id="rId10"/>
    <p:sldId id="431" r:id="rId11"/>
    <p:sldId id="432" r:id="rId12"/>
    <p:sldId id="433" r:id="rId13"/>
    <p:sldId id="434" r:id="rId14"/>
    <p:sldId id="430" r:id="rId15"/>
    <p:sldId id="377" r:id="rId16"/>
    <p:sldId id="378" r:id="rId17"/>
    <p:sldId id="379" r:id="rId18"/>
    <p:sldId id="380" r:id="rId19"/>
    <p:sldId id="381" r:id="rId20"/>
    <p:sldId id="415" r:id="rId21"/>
    <p:sldId id="416" r:id="rId22"/>
    <p:sldId id="417" r:id="rId23"/>
    <p:sldId id="418" r:id="rId24"/>
    <p:sldId id="382" r:id="rId25"/>
    <p:sldId id="292" r:id="rId26"/>
    <p:sldId id="383" r:id="rId27"/>
    <p:sldId id="419" r:id="rId28"/>
    <p:sldId id="409" r:id="rId29"/>
    <p:sldId id="384" r:id="rId30"/>
    <p:sldId id="411" r:id="rId31"/>
    <p:sldId id="421" r:id="rId32"/>
    <p:sldId id="428" r:id="rId33"/>
    <p:sldId id="396" r:id="rId34"/>
    <p:sldId id="429" r:id="rId35"/>
    <p:sldId id="414" r:id="rId36"/>
    <p:sldId id="420" r:id="rId37"/>
    <p:sldId id="370" r:id="rId38"/>
    <p:sldId id="387" r:id="rId39"/>
    <p:sldId id="408" r:id="rId40"/>
    <p:sldId id="386" r:id="rId41"/>
    <p:sldId id="422" r:id="rId42"/>
    <p:sldId id="399" r:id="rId43"/>
    <p:sldId id="400" r:id="rId44"/>
    <p:sldId id="401" r:id="rId45"/>
    <p:sldId id="397" r:id="rId46"/>
    <p:sldId id="427" r:id="rId47"/>
    <p:sldId id="437" r:id="rId48"/>
    <p:sldId id="426" r:id="rId49"/>
    <p:sldId id="405" r:id="rId50"/>
    <p:sldId id="424" r:id="rId51"/>
    <p:sldId id="406" r:id="rId52"/>
    <p:sldId id="407" r:id="rId53"/>
    <p:sldId id="291" r:id="rId5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F0FF"/>
    <a:srgbClr val="CF3E3E"/>
    <a:srgbClr val="E0E0E0"/>
    <a:srgbClr val="11A4AB"/>
    <a:srgbClr val="92D050"/>
    <a:srgbClr val="192A72"/>
    <a:srgbClr val="8DD3D7"/>
    <a:srgbClr val="12B4BC"/>
    <a:srgbClr val="A4D76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82" autoAdjust="0"/>
    <p:restoredTop sz="92185" autoAdjust="0"/>
  </p:normalViewPr>
  <p:slideViewPr>
    <p:cSldViewPr snapToGrid="0" snapToObjects="1">
      <p:cViewPr varScale="1">
        <p:scale>
          <a:sx n="83" d="100"/>
          <a:sy n="83" d="100"/>
        </p:scale>
        <p:origin x="1048" y="192"/>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27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כ"ב.אב.תש"ף</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כתיבת תוכנית ב-</a:t>
            </a:r>
            <a:r>
              <a:rPr lang="en-US" dirty="0"/>
              <a:t>C##</a:t>
            </a:r>
            <a:r>
              <a:rPr lang="he-IL" dirty="0"/>
              <a:t> או </a:t>
            </a:r>
            <a:r>
              <a:rPr lang="en-US" dirty="0"/>
              <a:t>Java</a:t>
            </a:r>
            <a:endParaRPr lang="he-IL" dirty="0"/>
          </a:p>
          <a:p>
            <a:r>
              <a:rPr lang="he-IL" dirty="0"/>
              <a:t>הדוגמאות הן ב-</a:t>
            </a:r>
            <a:r>
              <a:rPr lang="en-US" dirty="0"/>
              <a:t>java</a:t>
            </a:r>
            <a:r>
              <a:rPr lang="he-IL" dirty="0"/>
              <a:t> אך ההבדלים הם בעיקר בפקודות הקלט והפלט </a:t>
            </a:r>
          </a:p>
        </p:txBody>
      </p:sp>
      <p:sp>
        <p:nvSpPr>
          <p:cNvPr id="4" name="Slide Number Placeholder 3"/>
          <p:cNvSpPr>
            <a:spLocks noGrp="1"/>
          </p:cNvSpPr>
          <p:nvPr>
            <p:ph type="sldNum" sz="quarter" idx="5"/>
          </p:nvPr>
        </p:nvSpPr>
        <p:spPr/>
        <p:txBody>
          <a:bodyPr/>
          <a:lstStyle/>
          <a:p>
            <a:fld id="{E6DF83E7-A828-4E18-9E21-DA925548D1ED}" type="slidenum">
              <a:rPr lang="he-IL" smtClean="0"/>
              <a:pPr/>
              <a:t>43</a:t>
            </a:fld>
            <a:endParaRPr lang="he-IL"/>
          </a:p>
        </p:txBody>
      </p:sp>
    </p:spTree>
    <p:extLst>
      <p:ext uri="{BB962C8B-B14F-4D97-AF65-F5344CB8AC3E}">
        <p14:creationId xmlns:p14="http://schemas.microsoft.com/office/powerpoint/2010/main" val="32268632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כתיבת תוכנית ב-</a:t>
            </a:r>
            <a:r>
              <a:rPr lang="en-US" dirty="0"/>
              <a:t>C##</a:t>
            </a:r>
            <a:r>
              <a:rPr lang="he-IL" dirty="0"/>
              <a:t> או </a:t>
            </a:r>
            <a:r>
              <a:rPr lang="en-US" dirty="0"/>
              <a:t>Java</a:t>
            </a:r>
            <a:endParaRPr lang="he-IL" dirty="0"/>
          </a:p>
          <a:p>
            <a:r>
              <a:rPr lang="he-IL" dirty="0"/>
              <a:t>הדוגמאות הן ב-</a:t>
            </a:r>
            <a:r>
              <a:rPr lang="en-US" dirty="0"/>
              <a:t>java</a:t>
            </a:r>
            <a:r>
              <a:rPr lang="he-IL" dirty="0"/>
              <a:t> אך ההבדלים הם בעיקר בפקודות הקלט והפלט </a:t>
            </a:r>
          </a:p>
        </p:txBody>
      </p:sp>
      <p:sp>
        <p:nvSpPr>
          <p:cNvPr id="4" name="Slide Number Placeholder 3"/>
          <p:cNvSpPr>
            <a:spLocks noGrp="1"/>
          </p:cNvSpPr>
          <p:nvPr>
            <p:ph type="sldNum" sz="quarter" idx="5"/>
          </p:nvPr>
        </p:nvSpPr>
        <p:spPr/>
        <p:txBody>
          <a:bodyPr/>
          <a:lstStyle/>
          <a:p>
            <a:fld id="{E6DF83E7-A828-4E18-9E21-DA925548D1ED}" type="slidenum">
              <a:rPr lang="he-IL" smtClean="0"/>
              <a:pPr/>
              <a:t>44</a:t>
            </a:fld>
            <a:endParaRPr lang="he-IL"/>
          </a:p>
        </p:txBody>
      </p:sp>
    </p:spTree>
    <p:extLst>
      <p:ext uri="{BB962C8B-B14F-4D97-AF65-F5344CB8AC3E}">
        <p14:creationId xmlns:p14="http://schemas.microsoft.com/office/powerpoint/2010/main" val="4213372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כתיבת תוכנית ב-</a:t>
            </a:r>
            <a:r>
              <a:rPr lang="en-US" dirty="0"/>
              <a:t>C##</a:t>
            </a:r>
            <a:r>
              <a:rPr lang="he-IL" dirty="0"/>
              <a:t> או </a:t>
            </a:r>
            <a:r>
              <a:rPr lang="en-US" dirty="0"/>
              <a:t>Java</a:t>
            </a:r>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a:t>
            </a:fld>
            <a:endParaRPr lang="he-IL"/>
          </a:p>
        </p:txBody>
      </p:sp>
    </p:spTree>
    <p:extLst>
      <p:ext uri="{BB962C8B-B14F-4D97-AF65-F5344CB8AC3E}">
        <p14:creationId xmlns:p14="http://schemas.microsoft.com/office/powerpoint/2010/main" val="2993945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5</a:t>
            </a:fld>
            <a:endParaRPr lang="he-IL"/>
          </a:p>
        </p:txBody>
      </p:sp>
    </p:spTree>
    <p:extLst>
      <p:ext uri="{BB962C8B-B14F-4D97-AF65-F5344CB8AC3E}">
        <p14:creationId xmlns:p14="http://schemas.microsoft.com/office/powerpoint/2010/main" val="1034750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הסרטון הוכן על ידי</a:t>
            </a:r>
          </a:p>
          <a:p>
            <a:r>
              <a:rPr lang="en-US" dirty="0" err="1"/>
              <a:t>Jeliot</a:t>
            </a:r>
            <a:r>
              <a:rPr lang="he-IL" dirty="0"/>
              <a:t> כלי המאפשר תצוגה ויזואלית של הרצת תוכניות ב-</a:t>
            </a:r>
            <a:r>
              <a:rPr lang="en-US" dirty="0"/>
              <a:t>java</a:t>
            </a:r>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25</a:t>
            </a:fld>
            <a:endParaRPr lang="he-IL"/>
          </a:p>
        </p:txBody>
      </p:sp>
    </p:spTree>
    <p:extLst>
      <p:ext uri="{BB962C8B-B14F-4D97-AF65-F5344CB8AC3E}">
        <p14:creationId xmlns:p14="http://schemas.microsoft.com/office/powerpoint/2010/main" val="3962482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sz="1200" dirty="0"/>
              <a:t>הרבה תוכניות עוסקות בחישובים שונים על קלט מרובה</a:t>
            </a:r>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26</a:t>
            </a:fld>
            <a:endParaRPr lang="he-IL"/>
          </a:p>
        </p:txBody>
      </p:sp>
    </p:spTree>
    <p:extLst>
      <p:ext uri="{BB962C8B-B14F-4D97-AF65-F5344CB8AC3E}">
        <p14:creationId xmlns:p14="http://schemas.microsoft.com/office/powerpoint/2010/main" val="712063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27</a:t>
            </a:fld>
            <a:endParaRPr lang="he-IL"/>
          </a:p>
        </p:txBody>
      </p:sp>
    </p:spTree>
    <p:extLst>
      <p:ext uri="{BB962C8B-B14F-4D97-AF65-F5344CB8AC3E}">
        <p14:creationId xmlns:p14="http://schemas.microsoft.com/office/powerpoint/2010/main" val="234099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01399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כתיבת תוכנית ב-</a:t>
            </a:r>
            <a:r>
              <a:rPr lang="en-US" dirty="0"/>
              <a:t>C##</a:t>
            </a:r>
            <a:r>
              <a:rPr lang="he-IL" dirty="0"/>
              <a:t> או </a:t>
            </a:r>
            <a:r>
              <a:rPr lang="en-US" dirty="0"/>
              <a:t>Java</a:t>
            </a:r>
            <a:endParaRPr lang="he-IL" dirty="0"/>
          </a:p>
          <a:p>
            <a:r>
              <a:rPr lang="he-IL" dirty="0"/>
              <a:t>הדוגמאות הן ב-</a:t>
            </a:r>
            <a:r>
              <a:rPr lang="en-US" dirty="0"/>
              <a:t>java</a:t>
            </a:r>
            <a:r>
              <a:rPr lang="he-IL" dirty="0"/>
              <a:t> אך ההבדלים הם בעיקר בפקודות הקלט והפלט </a:t>
            </a:r>
          </a:p>
        </p:txBody>
      </p:sp>
      <p:sp>
        <p:nvSpPr>
          <p:cNvPr id="4" name="Slide Number Placeholder 3"/>
          <p:cNvSpPr>
            <a:spLocks noGrp="1"/>
          </p:cNvSpPr>
          <p:nvPr>
            <p:ph type="sldNum" sz="quarter" idx="5"/>
          </p:nvPr>
        </p:nvSpPr>
        <p:spPr/>
        <p:txBody>
          <a:bodyPr/>
          <a:lstStyle/>
          <a:p>
            <a:fld id="{E6DF83E7-A828-4E18-9E21-DA925548D1ED}" type="slidenum">
              <a:rPr lang="he-IL" smtClean="0"/>
              <a:pPr/>
              <a:t>42</a:t>
            </a:fld>
            <a:endParaRPr lang="he-IL"/>
          </a:p>
        </p:txBody>
      </p:sp>
    </p:spTree>
    <p:extLst>
      <p:ext uri="{BB962C8B-B14F-4D97-AF65-F5344CB8AC3E}">
        <p14:creationId xmlns:p14="http://schemas.microsoft.com/office/powerpoint/2010/main" val="2993945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302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Varela Round" pitchFamily="2" charset="-79"/>
                <a:cs typeface="Varela Round" panose="00000500000000000000"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9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165104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6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87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44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כ"ב.אב.תש"ף</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74" r:id="rId3"/>
    <p:sldLayoutId id="2147483675" r:id="rId4"/>
    <p:sldLayoutId id="2147483650" r:id="rId5"/>
    <p:sldLayoutId id="2147483676" r:id="rId6"/>
    <p:sldLayoutId id="2147483653" r:id="rId7"/>
    <p:sldLayoutId id="2147483666" r:id="rId8"/>
    <p:sldLayoutId id="2147483677" r:id="rId9"/>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NN9IgGTwbF0&amp;feature=youtu.be" TargetMode="External"/><Relationship Id="rId2" Type="http://schemas.openxmlformats.org/officeDocument/2006/relationships/hyperlink" Target="https://youtu.be/NN9IgGTwbF0" TargetMode="External"/><Relationship Id="rId1" Type="http://schemas.openxmlformats.org/officeDocument/2006/relationships/slideLayout" Target="../slideLayouts/slideLayout1.xml"/><Relationship Id="rId4" Type="http://schemas.openxmlformats.org/officeDocument/2006/relationships/hyperlink" Target="https://drive.google.com/open?id=1825Jnh59ECpyLkwk_TBAzvosMxiEoCGv"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hyperlink" Target="https://youtu.be/Nan3NqupCUM" TargetMode="External"/><Relationship Id="rId2" Type="http://schemas.openxmlformats.org/officeDocument/2006/relationships/slideLayout" Target="../slideLayouts/slideLayout8.xml"/><Relationship Id="rId1" Type="http://schemas.openxmlformats.org/officeDocument/2006/relationships/video" Target="https://www.youtube.com/embed/oNVwQ1_Q2bI?feature=oembed" TargetMode="External"/><Relationship Id="rId6" Type="http://schemas.openxmlformats.org/officeDocument/2006/relationships/hyperlink" Target="https://youtu.be/vQvplI6u0O0" TargetMode="External"/><Relationship Id="rId5" Type="http://schemas.openxmlformats.org/officeDocument/2006/relationships/hyperlink" Target="https://youtu.be/NN9IgGTwbF0" TargetMode="External"/><Relationship Id="rId4" Type="http://schemas.openxmlformats.org/officeDocument/2006/relationships/image" Target="../media/image8.jpeg"/></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
        <p:nvSpPr>
          <p:cNvPr id="3" name="Rectangle 2">
            <a:extLst>
              <a:ext uri="{FF2B5EF4-FFF2-40B4-BE49-F238E27FC236}">
                <a16:creationId xmlns:a16="http://schemas.microsoft.com/office/drawing/2014/main" id="{6D096B80-AF29-435E-8795-1A387C87F6BD}"/>
              </a:ext>
            </a:extLst>
          </p:cNvPr>
          <p:cNvSpPr/>
          <p:nvPr/>
        </p:nvSpPr>
        <p:spPr>
          <a:xfrm>
            <a:off x="12279398" y="6653"/>
            <a:ext cx="2404790"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
        <p:nvSpPr>
          <p:cNvPr id="4" name="Rectangle 4">
            <a:extLst>
              <a:ext uri="{FF2B5EF4-FFF2-40B4-BE49-F238E27FC236}">
                <a16:creationId xmlns:a16="http://schemas.microsoft.com/office/drawing/2014/main" id="{4494B9A1-1541-45E7-9ACE-02721554E39F}"/>
              </a:ext>
            </a:extLst>
          </p:cNvPr>
          <p:cNvSpPr/>
          <p:nvPr/>
        </p:nvSpPr>
        <p:spPr>
          <a:xfrm>
            <a:off x="12279398" y="746985"/>
            <a:ext cx="2404790" cy="423968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dirty="0">
              <a:solidFill>
                <a:srgbClr val="002060"/>
              </a:solidFill>
            </a:endParaRPr>
          </a:p>
          <a:p>
            <a:pPr algn="ctr"/>
            <a:r>
              <a:rPr lang="he-IL" b="1" dirty="0">
                <a:solidFill>
                  <a:srgbClr val="002060"/>
                </a:solidFill>
              </a:rPr>
              <a:t>עליכם להתקין את הפונט </a:t>
            </a:r>
            <a:r>
              <a:rPr lang="en-US" b="1" dirty="0">
                <a:solidFill>
                  <a:srgbClr val="002060"/>
                </a:solidFill>
              </a:rPr>
              <a:t>Varela</a:t>
            </a:r>
            <a:r>
              <a:rPr lang="he-IL" b="1" dirty="0">
                <a:solidFill>
                  <a:srgbClr val="002060"/>
                </a:solidFill>
              </a:rPr>
              <a:t> </a:t>
            </a:r>
            <a:r>
              <a:rPr lang="en-US" b="1" dirty="0">
                <a:solidFill>
                  <a:srgbClr val="002060"/>
                </a:solidFill>
              </a:rPr>
              <a:t>Round</a:t>
            </a:r>
            <a:r>
              <a:rPr lang="he-IL" b="1" dirty="0">
                <a:solidFill>
                  <a:srgbClr val="002060"/>
                </a:solidFill>
              </a:rPr>
              <a:t> לפני תחילת העבודה.</a:t>
            </a:r>
          </a:p>
          <a:p>
            <a:pPr algn="ctr"/>
            <a:r>
              <a:rPr lang="he-IL" dirty="0">
                <a:solidFill>
                  <a:srgbClr val="002060"/>
                </a:solidFill>
              </a:rPr>
              <a:t>אם ברצונכם לצפות בהנחיות להתקנת פונט </a:t>
            </a:r>
            <a:r>
              <a:rPr lang="en-US" dirty="0">
                <a:solidFill>
                  <a:srgbClr val="002060"/>
                </a:solidFill>
              </a:rPr>
              <a:t>Varela Round</a:t>
            </a:r>
            <a:r>
              <a:rPr lang="he-IL" dirty="0">
                <a:solidFill>
                  <a:srgbClr val="002060"/>
                </a:solidFill>
              </a:rPr>
              <a:t>, תוכלו לעשות זאת בקלות. </a:t>
            </a:r>
          </a:p>
          <a:p>
            <a:pPr algn="ctr"/>
            <a:r>
              <a:rPr lang="he-IL" dirty="0">
                <a:solidFill>
                  <a:srgbClr val="002060"/>
                </a:solidFill>
              </a:rPr>
              <a:t>צפו בסרטון הבא:</a:t>
            </a:r>
            <a:r>
              <a:rPr lang="en-US" dirty="0">
                <a:solidFill>
                  <a:srgbClr val="002060"/>
                </a:solidFill>
              </a:rPr>
              <a:t> </a:t>
            </a:r>
            <a:endParaRPr lang="he-IL" dirty="0">
              <a:solidFill>
                <a:srgbClr val="002060"/>
              </a:solidFill>
            </a:endParaRPr>
          </a:p>
          <a:p>
            <a:pPr algn="ctr"/>
            <a:br>
              <a:rPr lang="en-US" dirty="0">
                <a:solidFill>
                  <a:srgbClr val="002060"/>
                </a:solidFill>
                <a:hlinkClick r:id="rId2"/>
              </a:rPr>
            </a:br>
            <a:r>
              <a:rPr lang="en-US" dirty="0">
                <a:solidFill>
                  <a:srgbClr val="002060"/>
                </a:solidFill>
                <a:hlinkClick r:id="rId3"/>
              </a:rPr>
              <a:t>https://www.youtube.com/watch?v=NN9IgGTwbF0&amp;feature=youtu.be</a:t>
            </a:r>
            <a:endParaRPr lang="en-US" dirty="0">
              <a:solidFill>
                <a:srgbClr val="002060"/>
              </a:solidFill>
            </a:endParaRPr>
          </a:p>
        </p:txBody>
      </p:sp>
      <p:sp>
        <p:nvSpPr>
          <p:cNvPr id="5" name="Rectangle 2">
            <a:extLst>
              <a:ext uri="{FF2B5EF4-FFF2-40B4-BE49-F238E27FC236}">
                <a16:creationId xmlns:a16="http://schemas.microsoft.com/office/drawing/2014/main" id="{07336567-3BEF-48E7-A00C-1582E175DD05}"/>
              </a:ext>
            </a:extLst>
          </p:cNvPr>
          <p:cNvSpPr/>
          <p:nvPr/>
        </p:nvSpPr>
        <p:spPr>
          <a:xfrm>
            <a:off x="12279398" y="5063135"/>
            <a:ext cx="2404790" cy="1156912"/>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hlinkClick r:id="rId4"/>
              </a:rPr>
              <a:t>קישור</a:t>
            </a:r>
            <a:r>
              <a:rPr lang="he-IL" dirty="0">
                <a:solidFill>
                  <a:srgbClr val="002060"/>
                </a:solidFill>
              </a:rPr>
              <a:t> להורדת הפונט</a:t>
            </a:r>
            <a:br>
              <a:rPr lang="en-US" dirty="0">
                <a:solidFill>
                  <a:srgbClr val="002060"/>
                </a:solidFill>
              </a:rPr>
            </a:br>
            <a:r>
              <a:rPr lang="he-IL" dirty="0">
                <a:solidFill>
                  <a:srgbClr val="002060"/>
                </a:solidFill>
              </a:rPr>
              <a:t>(אשרו את הודעת האבטחה) </a:t>
            </a:r>
            <a:endParaRPr lang="en-US" dirty="0">
              <a:solidFill>
                <a:srgbClr val="002060"/>
              </a:solidFill>
            </a:endParaRP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6639426"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177</a:t>
            </a:r>
          </a:p>
        </p:txBody>
      </p:sp>
      <p:pic>
        <p:nvPicPr>
          <p:cNvPr id="14" name="Graphic 13" descr="Ecommerce">
            <a:extLst>
              <a:ext uri="{FF2B5EF4-FFF2-40B4-BE49-F238E27FC236}">
                <a16:creationId xmlns:a16="http://schemas.microsoft.com/office/drawing/2014/main" id="{6D162A83-F716-44BE-BBD3-A55DBAFA67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
        <p:nvSpPr>
          <p:cNvPr id="9" name="Dodecagon 8">
            <a:extLst>
              <a:ext uri="{FF2B5EF4-FFF2-40B4-BE49-F238E27FC236}">
                <a16:creationId xmlns:a16="http://schemas.microsoft.com/office/drawing/2014/main" id="{A85D2E0F-1B96-4978-827A-054B72DB90D7}"/>
              </a:ext>
            </a:extLst>
          </p:cNvPr>
          <p:cNvSpPr/>
          <p:nvPr/>
        </p:nvSpPr>
        <p:spPr>
          <a:xfrm>
            <a:off x="285524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Tree>
    <p:extLst>
      <p:ext uri="{BB962C8B-B14F-4D97-AF65-F5344CB8AC3E}">
        <p14:creationId xmlns:p14="http://schemas.microsoft.com/office/powerpoint/2010/main" val="3251623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206</a:t>
            </a:r>
          </a:p>
        </p:txBody>
      </p:sp>
      <p:pic>
        <p:nvPicPr>
          <p:cNvPr id="14" name="Graphic 13" descr="Ecommerce">
            <a:extLst>
              <a:ext uri="{FF2B5EF4-FFF2-40B4-BE49-F238E27FC236}">
                <a16:creationId xmlns:a16="http://schemas.microsoft.com/office/drawing/2014/main" id="{6D162A83-F716-44BE-BBD3-A55DBAFA67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
        <p:nvSpPr>
          <p:cNvPr id="9" name="Dodecagon 8">
            <a:extLst>
              <a:ext uri="{FF2B5EF4-FFF2-40B4-BE49-F238E27FC236}">
                <a16:creationId xmlns:a16="http://schemas.microsoft.com/office/drawing/2014/main" id="{A85D2E0F-1B96-4978-827A-054B72DB90D7}"/>
              </a:ext>
            </a:extLst>
          </p:cNvPr>
          <p:cNvSpPr/>
          <p:nvPr/>
        </p:nvSpPr>
        <p:spPr>
          <a:xfrm>
            <a:off x="285524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334993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Tree>
    <p:extLst>
      <p:ext uri="{BB962C8B-B14F-4D97-AF65-F5344CB8AC3E}">
        <p14:creationId xmlns:p14="http://schemas.microsoft.com/office/powerpoint/2010/main" val="1795206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336</a:t>
            </a:r>
          </a:p>
        </p:txBody>
      </p:sp>
      <p:pic>
        <p:nvPicPr>
          <p:cNvPr id="14" name="Graphic 13" descr="Ecommerce">
            <a:extLst>
              <a:ext uri="{FF2B5EF4-FFF2-40B4-BE49-F238E27FC236}">
                <a16:creationId xmlns:a16="http://schemas.microsoft.com/office/drawing/2014/main" id="{6D162A83-F716-44BE-BBD3-A55DBAFA67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
        <p:nvSpPr>
          <p:cNvPr id="9" name="Dodecagon 8">
            <a:extLst>
              <a:ext uri="{FF2B5EF4-FFF2-40B4-BE49-F238E27FC236}">
                <a16:creationId xmlns:a16="http://schemas.microsoft.com/office/drawing/2014/main" id="{A85D2E0F-1B96-4978-827A-054B72DB90D7}"/>
              </a:ext>
            </a:extLst>
          </p:cNvPr>
          <p:cNvSpPr/>
          <p:nvPr/>
        </p:nvSpPr>
        <p:spPr>
          <a:xfrm>
            <a:off x="285524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334993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3925148"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Tree>
    <p:extLst>
      <p:ext uri="{BB962C8B-B14F-4D97-AF65-F5344CB8AC3E}">
        <p14:creationId xmlns:p14="http://schemas.microsoft.com/office/powerpoint/2010/main" val="25156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582</a:t>
            </a:r>
          </a:p>
        </p:txBody>
      </p:sp>
      <p:pic>
        <p:nvPicPr>
          <p:cNvPr id="14" name="Graphic 13" descr="Ecommerce">
            <a:extLst>
              <a:ext uri="{FF2B5EF4-FFF2-40B4-BE49-F238E27FC236}">
                <a16:creationId xmlns:a16="http://schemas.microsoft.com/office/drawing/2014/main" id="{6D162A83-F716-44BE-BBD3-A55DBAFA67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
        <p:nvSpPr>
          <p:cNvPr id="9" name="Dodecagon 8">
            <a:extLst>
              <a:ext uri="{FF2B5EF4-FFF2-40B4-BE49-F238E27FC236}">
                <a16:creationId xmlns:a16="http://schemas.microsoft.com/office/drawing/2014/main" id="{A85D2E0F-1B96-4978-827A-054B72DB90D7}"/>
              </a:ext>
            </a:extLst>
          </p:cNvPr>
          <p:cNvSpPr/>
          <p:nvPr/>
        </p:nvSpPr>
        <p:spPr>
          <a:xfrm>
            <a:off x="285524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334993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3925148"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4456318"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Tree>
    <p:extLst>
      <p:ext uri="{BB962C8B-B14F-4D97-AF65-F5344CB8AC3E}">
        <p14:creationId xmlns:p14="http://schemas.microsoft.com/office/powerpoint/2010/main" val="3671312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 – ניתוח הבעיה</a:t>
            </a:r>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582</a:t>
            </a:r>
          </a:p>
        </p:txBody>
      </p:sp>
      <p:sp>
        <p:nvSpPr>
          <p:cNvPr id="6" name="TextBox 5">
            <a:extLst>
              <a:ext uri="{FF2B5EF4-FFF2-40B4-BE49-F238E27FC236}">
                <a16:creationId xmlns:a16="http://schemas.microsoft.com/office/drawing/2014/main" id="{E33C3822-1C2D-4133-B58B-5D53EE58EFCE}"/>
              </a:ext>
            </a:extLst>
          </p:cNvPr>
          <p:cNvSpPr txBox="1"/>
          <p:nvPr/>
        </p:nvSpPr>
        <p:spPr>
          <a:xfrm>
            <a:off x="3912780" y="1531086"/>
            <a:ext cx="7814931" cy="3477875"/>
          </a:xfrm>
          <a:prstGeom prst="rect">
            <a:avLst/>
          </a:prstGeom>
          <a:noFill/>
        </p:spPr>
        <p:txBody>
          <a:bodyPr wrap="square" rtlCol="1">
            <a:spAutoFit/>
          </a:bodyPr>
          <a:lstStyle/>
          <a:p>
            <a:r>
              <a:rPr lang="he-IL" sz="2000" dirty="0"/>
              <a:t>קליטת מחירי מוצרים אחד אחרי השני </a:t>
            </a:r>
          </a:p>
          <a:p>
            <a:r>
              <a:rPr lang="he-IL" sz="2000" dirty="0"/>
              <a:t>חישוב הסכום לתשלום על ידי צבירה של כל מחיר נקלט</a:t>
            </a:r>
          </a:p>
          <a:p>
            <a:endParaRPr lang="he-IL" sz="2000" dirty="0"/>
          </a:p>
          <a:p>
            <a:r>
              <a:rPr lang="he-IL" sz="2000" dirty="0"/>
              <a:t>בעיה מסוג צבירה</a:t>
            </a:r>
          </a:p>
          <a:p>
            <a:endParaRPr lang="he-IL" sz="2000" dirty="0"/>
          </a:p>
          <a:p>
            <a:r>
              <a:rPr lang="he-IL" sz="2000" u="sng" dirty="0"/>
              <a:t>הרעיון האלגוריתמי</a:t>
            </a:r>
          </a:p>
          <a:p>
            <a:r>
              <a:rPr lang="he-IL" sz="2000" dirty="0"/>
              <a:t>נגדיר צובר - הסכום לתשלום</a:t>
            </a:r>
          </a:p>
          <a:p>
            <a:r>
              <a:rPr lang="he-IL" sz="2000" dirty="0"/>
              <a:t>נאתחל ב-0</a:t>
            </a:r>
          </a:p>
          <a:p>
            <a:r>
              <a:rPr lang="he-IL" sz="2000" dirty="0"/>
              <a:t>מחיר כל מוצר שנקלוט צריך להתווסף לצובר</a:t>
            </a:r>
          </a:p>
          <a:p>
            <a:endParaRPr lang="he-IL" sz="2000" dirty="0"/>
          </a:p>
          <a:p>
            <a:endParaRPr lang="he-IL" sz="2000" dirty="0"/>
          </a:p>
        </p:txBody>
      </p:sp>
      <p:pic>
        <p:nvPicPr>
          <p:cNvPr id="16" name="Graphic 15" descr="Ecommerce">
            <a:extLst>
              <a:ext uri="{FF2B5EF4-FFF2-40B4-BE49-F238E27FC236}">
                <a16:creationId xmlns:a16="http://schemas.microsoft.com/office/drawing/2014/main" id="{5F8F4B1B-B50F-432D-8238-B70F4F09311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
        <p:nvSpPr>
          <p:cNvPr id="2" name="Dodecagon 1">
            <a:extLst>
              <a:ext uri="{FF2B5EF4-FFF2-40B4-BE49-F238E27FC236}">
                <a16:creationId xmlns:a16="http://schemas.microsoft.com/office/drawing/2014/main" id="{E8396820-02F1-4913-9CF5-3049A00221C2}"/>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4" name="Dodecagon 3">
            <a:extLst>
              <a:ext uri="{FF2B5EF4-FFF2-40B4-BE49-F238E27FC236}">
                <a16:creationId xmlns:a16="http://schemas.microsoft.com/office/drawing/2014/main" id="{E5DF24E0-A250-4000-9C71-078B95C4D2A9}"/>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5" name="Dodecagon 4">
            <a:extLst>
              <a:ext uri="{FF2B5EF4-FFF2-40B4-BE49-F238E27FC236}">
                <a16:creationId xmlns:a16="http://schemas.microsoft.com/office/drawing/2014/main" id="{0E6454AF-FE42-4C4F-B1CD-6D8BC336A68A}"/>
              </a:ext>
            </a:extLst>
          </p:cNvPr>
          <p:cNvSpPr/>
          <p:nvPr/>
        </p:nvSpPr>
        <p:spPr>
          <a:xfrm>
            <a:off x="285524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20" name="Dodecagon 19">
            <a:extLst>
              <a:ext uri="{FF2B5EF4-FFF2-40B4-BE49-F238E27FC236}">
                <a16:creationId xmlns:a16="http://schemas.microsoft.com/office/drawing/2014/main" id="{26ACD585-20A1-4F97-961C-E995C9ABA1BF}"/>
              </a:ext>
            </a:extLst>
          </p:cNvPr>
          <p:cNvSpPr/>
          <p:nvPr/>
        </p:nvSpPr>
        <p:spPr>
          <a:xfrm>
            <a:off x="334993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22" name="Dodecagon 21">
            <a:extLst>
              <a:ext uri="{FF2B5EF4-FFF2-40B4-BE49-F238E27FC236}">
                <a16:creationId xmlns:a16="http://schemas.microsoft.com/office/drawing/2014/main" id="{080620A1-8990-4DE2-8C2B-80532E00317D}"/>
              </a:ext>
            </a:extLst>
          </p:cNvPr>
          <p:cNvSpPr/>
          <p:nvPr/>
        </p:nvSpPr>
        <p:spPr>
          <a:xfrm>
            <a:off x="3925148"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24" name="Dodecagon 23">
            <a:extLst>
              <a:ext uri="{FF2B5EF4-FFF2-40B4-BE49-F238E27FC236}">
                <a16:creationId xmlns:a16="http://schemas.microsoft.com/office/drawing/2014/main" id="{0F1F6D6F-05F1-4156-A07B-324EF08405B9}"/>
              </a:ext>
            </a:extLst>
          </p:cNvPr>
          <p:cNvSpPr/>
          <p:nvPr/>
        </p:nvSpPr>
        <p:spPr>
          <a:xfrm>
            <a:off x="4456318"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Tree>
    <p:extLst>
      <p:ext uri="{BB962C8B-B14F-4D97-AF65-F5344CB8AC3E}">
        <p14:creationId xmlns:p14="http://schemas.microsoft.com/office/powerpoint/2010/main" val="3874677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27811" y="64855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6" name="תמונה 9">
            <a:extLst>
              <a:ext uri="{FF2B5EF4-FFF2-40B4-BE49-F238E27FC236}">
                <a16:creationId xmlns:a16="http://schemas.microsoft.com/office/drawing/2014/main" id="{41EB159A-FF96-4DDA-837E-9FC08A989FB7}"/>
              </a:ext>
            </a:extLst>
          </p:cNvPr>
          <p:cNvPicPr>
            <a:picLocks noChangeAspect="1"/>
          </p:cNvPicPr>
          <p:nvPr/>
        </p:nvPicPr>
        <p:blipFill>
          <a:blip r:embed="rId2"/>
          <a:stretch>
            <a:fillRect/>
          </a:stretch>
        </p:blipFill>
        <p:spPr>
          <a:xfrm>
            <a:off x="1727131" y="2061647"/>
            <a:ext cx="8737736" cy="2659311"/>
          </a:xfrm>
          <a:prstGeom prst="rect">
            <a:avLst/>
          </a:prstGeom>
        </p:spPr>
      </p:pic>
      <p:pic>
        <p:nvPicPr>
          <p:cNvPr id="7" name="Graphic 6" descr="Ecommerce">
            <a:extLst>
              <a:ext uri="{FF2B5EF4-FFF2-40B4-BE49-F238E27FC236}">
                <a16:creationId xmlns:a16="http://schemas.microsoft.com/office/drawing/2014/main" id="{D4D496F5-155C-46B6-8A8C-9608B6FC76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72007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3000239" y="6485326"/>
            <a:ext cx="3528804"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3982453" y="2044829"/>
            <a:ext cx="4961875" cy="2642348"/>
          </a:xfrm>
          <a:prstGeom prst="rect">
            <a:avLst/>
          </a:prstGeom>
        </p:spPr>
      </p:pic>
      <p:sp>
        <p:nvSpPr>
          <p:cNvPr id="9" name="מלבן מעוגל 5">
            <a:extLst>
              <a:ext uri="{FF2B5EF4-FFF2-40B4-BE49-F238E27FC236}">
                <a16:creationId xmlns:a16="http://schemas.microsoft.com/office/drawing/2014/main" id="{5B68DE0C-1FF6-47B2-AAEF-BF9DB4740B81}"/>
              </a:ext>
            </a:extLst>
          </p:cNvPr>
          <p:cNvSpPr/>
          <p:nvPr/>
        </p:nvSpPr>
        <p:spPr>
          <a:xfrm>
            <a:off x="5207477" y="2505414"/>
            <a:ext cx="2880320" cy="288032"/>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הסבר מלבני מעוגל 6">
            <a:extLst>
              <a:ext uri="{FF2B5EF4-FFF2-40B4-BE49-F238E27FC236}">
                <a16:creationId xmlns:a16="http://schemas.microsoft.com/office/drawing/2014/main" id="{99740CD8-31AE-47DB-95DA-2B282F91A14E}"/>
              </a:ext>
            </a:extLst>
          </p:cNvPr>
          <p:cNvSpPr/>
          <p:nvPr/>
        </p:nvSpPr>
        <p:spPr>
          <a:xfrm>
            <a:off x="1967117" y="2246182"/>
            <a:ext cx="1656184" cy="504056"/>
          </a:xfrm>
          <a:prstGeom prst="wedgeRoundRectCallout">
            <a:avLst>
              <a:gd name="adj1" fmla="val 141757"/>
              <a:gd name="adj2" fmla="val 33931"/>
              <a:gd name="adj3" fmla="val 16667"/>
            </a:avLst>
          </a:prstGeom>
          <a:solidFill>
            <a:schemeClr val="bg1"/>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dirty="0">
                <a:solidFill>
                  <a:schemeClr val="tx1"/>
                </a:solidFill>
              </a:rPr>
              <a:t>אתחול</a:t>
            </a:r>
          </a:p>
        </p:txBody>
      </p:sp>
      <p:sp>
        <p:nvSpPr>
          <p:cNvPr id="11" name="TextBox 10">
            <a:extLst>
              <a:ext uri="{FF2B5EF4-FFF2-40B4-BE49-F238E27FC236}">
                <a16:creationId xmlns:a16="http://schemas.microsoft.com/office/drawing/2014/main" id="{061990BB-D5CA-476C-8773-6EB639437BE0}"/>
              </a:ext>
            </a:extLst>
          </p:cNvPr>
          <p:cNvSpPr txBox="1"/>
          <p:nvPr/>
        </p:nvSpPr>
        <p:spPr>
          <a:xfrm>
            <a:off x="515273" y="4982486"/>
            <a:ext cx="7704856" cy="369332"/>
          </a:xfrm>
          <a:prstGeom prst="rect">
            <a:avLst/>
          </a:prstGeom>
          <a:noFill/>
        </p:spPr>
        <p:txBody>
          <a:bodyPr wrap="square" rtlCol="1">
            <a:spAutoFit/>
          </a:bodyPr>
          <a:lstStyle/>
          <a:p>
            <a:r>
              <a:rPr lang="he-IL" b="1" dirty="0"/>
              <a:t>תכונה שמורה: </a:t>
            </a:r>
            <a:r>
              <a:rPr lang="he-IL" u="sng" dirty="0"/>
              <a:t>בכל רגע נתון</a:t>
            </a:r>
            <a:r>
              <a:rPr lang="he-IL" dirty="0"/>
              <a:t> באלגוריתם שומר </a:t>
            </a:r>
            <a:r>
              <a:rPr lang="en-US" dirty="0"/>
              <a:t>sum </a:t>
            </a:r>
            <a:r>
              <a:rPr lang="he-IL" dirty="0"/>
              <a:t>  את סכום הערכים שנקלטו </a:t>
            </a:r>
            <a:r>
              <a:rPr lang="he-IL" u="sng" dirty="0"/>
              <a:t>עד כה</a:t>
            </a:r>
          </a:p>
        </p:txBody>
      </p:sp>
      <p:pic>
        <p:nvPicPr>
          <p:cNvPr id="12" name="Graphic 11" descr="Ecommerce">
            <a:extLst>
              <a:ext uri="{FF2B5EF4-FFF2-40B4-BE49-F238E27FC236}">
                <a16:creationId xmlns:a16="http://schemas.microsoft.com/office/drawing/2014/main" id="{DF6BA2C2-2EA3-4CC3-9C5F-D834433FDA7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97324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27811"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3982453" y="2044829"/>
            <a:ext cx="4961875" cy="2642348"/>
          </a:xfrm>
          <a:prstGeom prst="rect">
            <a:avLst/>
          </a:prstGeom>
        </p:spPr>
      </p:pic>
      <p:sp>
        <p:nvSpPr>
          <p:cNvPr id="11" name="TextBox 10">
            <a:extLst>
              <a:ext uri="{FF2B5EF4-FFF2-40B4-BE49-F238E27FC236}">
                <a16:creationId xmlns:a16="http://schemas.microsoft.com/office/drawing/2014/main" id="{061990BB-D5CA-476C-8773-6EB639437BE0}"/>
              </a:ext>
            </a:extLst>
          </p:cNvPr>
          <p:cNvSpPr txBox="1"/>
          <p:nvPr/>
        </p:nvSpPr>
        <p:spPr>
          <a:xfrm>
            <a:off x="515273" y="4982486"/>
            <a:ext cx="7704856" cy="369332"/>
          </a:xfrm>
          <a:prstGeom prst="rect">
            <a:avLst/>
          </a:prstGeom>
          <a:noFill/>
        </p:spPr>
        <p:txBody>
          <a:bodyPr wrap="square" rtlCol="1">
            <a:spAutoFit/>
          </a:bodyPr>
          <a:lstStyle/>
          <a:p>
            <a:r>
              <a:rPr lang="he-IL" b="1" dirty="0"/>
              <a:t>תכונה שמורה: </a:t>
            </a:r>
            <a:r>
              <a:rPr lang="he-IL" u="sng" dirty="0"/>
              <a:t>בכל רגע נתון</a:t>
            </a:r>
            <a:r>
              <a:rPr lang="he-IL" dirty="0"/>
              <a:t> באלגוריתם שומר </a:t>
            </a:r>
            <a:r>
              <a:rPr lang="en-US" dirty="0"/>
              <a:t>sum </a:t>
            </a:r>
            <a:r>
              <a:rPr lang="he-IL" dirty="0"/>
              <a:t>  את סכום הערכים שנקלטו </a:t>
            </a:r>
            <a:r>
              <a:rPr lang="he-IL" u="sng" dirty="0"/>
              <a:t>עד כה</a:t>
            </a:r>
          </a:p>
        </p:txBody>
      </p:sp>
      <p:sp>
        <p:nvSpPr>
          <p:cNvPr id="12" name="מלבן מעוגל 5">
            <a:extLst>
              <a:ext uri="{FF2B5EF4-FFF2-40B4-BE49-F238E27FC236}">
                <a16:creationId xmlns:a16="http://schemas.microsoft.com/office/drawing/2014/main" id="{C4975321-5C37-4860-9D27-8A42B71213C9}"/>
              </a:ext>
            </a:extLst>
          </p:cNvPr>
          <p:cNvSpPr/>
          <p:nvPr/>
        </p:nvSpPr>
        <p:spPr>
          <a:xfrm>
            <a:off x="4066674" y="3228970"/>
            <a:ext cx="4051106" cy="954159"/>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הסבר מלבני מעוגל 6">
            <a:extLst>
              <a:ext uri="{FF2B5EF4-FFF2-40B4-BE49-F238E27FC236}">
                <a16:creationId xmlns:a16="http://schemas.microsoft.com/office/drawing/2014/main" id="{911DFFE0-30F9-42C2-875E-324E6BF554CE}"/>
              </a:ext>
            </a:extLst>
          </p:cNvPr>
          <p:cNvSpPr/>
          <p:nvPr/>
        </p:nvSpPr>
        <p:spPr>
          <a:xfrm>
            <a:off x="1217543" y="3454021"/>
            <a:ext cx="1694099" cy="504056"/>
          </a:xfrm>
          <a:prstGeom prst="wedgeRoundRectCallout">
            <a:avLst>
              <a:gd name="adj1" fmla="val 116887"/>
              <a:gd name="adj2" fmla="val 5833"/>
              <a:gd name="adj3" fmla="val 16667"/>
            </a:avLst>
          </a:prstGeom>
          <a:solidFill>
            <a:schemeClr val="bg1"/>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dirty="0">
                <a:solidFill>
                  <a:schemeClr val="tx1"/>
                </a:solidFill>
              </a:rPr>
              <a:t>צבירה</a:t>
            </a:r>
          </a:p>
        </p:txBody>
      </p:sp>
      <p:pic>
        <p:nvPicPr>
          <p:cNvPr id="10" name="Graphic 9" descr="Ecommerce">
            <a:extLst>
              <a:ext uri="{FF2B5EF4-FFF2-40B4-BE49-F238E27FC236}">
                <a16:creationId xmlns:a16="http://schemas.microsoft.com/office/drawing/2014/main" id="{D4B50645-35D5-4BA6-BCED-C933E47AF83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691116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38444" y="6419045"/>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3982453" y="2044829"/>
            <a:ext cx="4961875" cy="2642348"/>
          </a:xfrm>
          <a:prstGeom prst="rect">
            <a:avLst/>
          </a:prstGeom>
        </p:spPr>
      </p:pic>
      <p:sp>
        <p:nvSpPr>
          <p:cNvPr id="11" name="TextBox 10">
            <a:extLst>
              <a:ext uri="{FF2B5EF4-FFF2-40B4-BE49-F238E27FC236}">
                <a16:creationId xmlns:a16="http://schemas.microsoft.com/office/drawing/2014/main" id="{061990BB-D5CA-476C-8773-6EB639437BE0}"/>
              </a:ext>
            </a:extLst>
          </p:cNvPr>
          <p:cNvSpPr txBox="1"/>
          <p:nvPr/>
        </p:nvSpPr>
        <p:spPr>
          <a:xfrm>
            <a:off x="515273" y="4982486"/>
            <a:ext cx="7704856" cy="369332"/>
          </a:xfrm>
          <a:prstGeom prst="rect">
            <a:avLst/>
          </a:prstGeom>
          <a:noFill/>
        </p:spPr>
        <p:txBody>
          <a:bodyPr wrap="square" rtlCol="1">
            <a:spAutoFit/>
          </a:bodyPr>
          <a:lstStyle/>
          <a:p>
            <a:r>
              <a:rPr lang="he-IL" b="1" dirty="0"/>
              <a:t>תכונה שמורה: </a:t>
            </a:r>
            <a:r>
              <a:rPr lang="he-IL" u="sng" dirty="0"/>
              <a:t>בכל רגע נתון</a:t>
            </a:r>
            <a:r>
              <a:rPr lang="he-IL" dirty="0"/>
              <a:t> באלגוריתם שומר </a:t>
            </a:r>
            <a:r>
              <a:rPr lang="en-US" dirty="0"/>
              <a:t>sum </a:t>
            </a:r>
            <a:r>
              <a:rPr lang="he-IL" dirty="0"/>
              <a:t>  את סכום הערכים שנקלטו </a:t>
            </a:r>
            <a:r>
              <a:rPr lang="he-IL" u="sng" dirty="0"/>
              <a:t>עד כה</a:t>
            </a:r>
          </a:p>
        </p:txBody>
      </p:sp>
      <p:sp>
        <p:nvSpPr>
          <p:cNvPr id="10" name="מלבן מעוגל 5">
            <a:extLst>
              <a:ext uri="{FF2B5EF4-FFF2-40B4-BE49-F238E27FC236}">
                <a16:creationId xmlns:a16="http://schemas.microsoft.com/office/drawing/2014/main" id="{8B9D51FD-54B0-4AEC-8FB1-D5CBCA4C7CA0}"/>
              </a:ext>
            </a:extLst>
          </p:cNvPr>
          <p:cNvSpPr/>
          <p:nvPr/>
        </p:nvSpPr>
        <p:spPr>
          <a:xfrm>
            <a:off x="4835179" y="4220523"/>
            <a:ext cx="3256421" cy="38384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הסבר מלבני מעוגל 6">
            <a:extLst>
              <a:ext uri="{FF2B5EF4-FFF2-40B4-BE49-F238E27FC236}">
                <a16:creationId xmlns:a16="http://schemas.microsoft.com/office/drawing/2014/main" id="{538F3254-0A0E-432D-8022-0C3E17DC5291}"/>
              </a:ext>
            </a:extLst>
          </p:cNvPr>
          <p:cNvSpPr/>
          <p:nvPr/>
        </p:nvSpPr>
        <p:spPr>
          <a:xfrm>
            <a:off x="1269865" y="4160417"/>
            <a:ext cx="1881214" cy="504056"/>
          </a:xfrm>
          <a:prstGeom prst="wedgeRoundRectCallout">
            <a:avLst>
              <a:gd name="adj1" fmla="val 133932"/>
              <a:gd name="adj2" fmla="val 8220"/>
              <a:gd name="adj3" fmla="val 16667"/>
            </a:avLst>
          </a:prstGeom>
          <a:solidFill>
            <a:schemeClr val="bg1"/>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r>
              <a:rPr lang="he-IL" dirty="0">
                <a:solidFill>
                  <a:schemeClr val="tx1"/>
                </a:solidFill>
              </a:rPr>
              <a:t>שימוש בצובר</a:t>
            </a:r>
          </a:p>
        </p:txBody>
      </p:sp>
      <p:pic>
        <p:nvPicPr>
          <p:cNvPr id="12" name="Graphic 11" descr="Ecommerce">
            <a:extLst>
              <a:ext uri="{FF2B5EF4-FFF2-40B4-BE49-F238E27FC236}">
                <a16:creationId xmlns:a16="http://schemas.microsoft.com/office/drawing/2014/main" id="{D13A6CFF-F4E0-4ED8-8A7C-45C695FE7B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1362877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59708"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7080665" y="2044829"/>
            <a:ext cx="4559968" cy="2428320"/>
          </a:xfrm>
          <a:prstGeom prst="rect">
            <a:avLst/>
          </a:prstGeom>
        </p:spPr>
      </p:pic>
    </p:spTree>
    <p:extLst>
      <p:ext uri="{BB962C8B-B14F-4D97-AF65-F5344CB8AC3E}">
        <p14:creationId xmlns:p14="http://schemas.microsoft.com/office/powerpoint/2010/main" val="246244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לולאות – שיעור 2</a:t>
            </a:r>
          </a:p>
        </p:txBody>
      </p:sp>
      <p:sp>
        <p:nvSpPr>
          <p:cNvPr id="7" name="כותרת משנה 6"/>
          <p:cNvSpPr>
            <a:spLocks noGrp="1"/>
          </p:cNvSpPr>
          <p:nvPr>
            <p:ph type="subTitle" idx="1"/>
          </p:nvPr>
        </p:nvSpPr>
        <p:spPr>
          <a:xfrm>
            <a:off x="711516" y="2660768"/>
            <a:ext cx="10800000" cy="720000"/>
          </a:xfrm>
        </p:spPr>
        <p:txBody>
          <a:bodyPr/>
          <a:lstStyle/>
          <a:p>
            <a:r>
              <a:rPr lang="he-IL" dirty="0">
                <a:sym typeface="Varela Round"/>
              </a:rPr>
              <a:t>מדעי המחשב י'-י"ב</a:t>
            </a:r>
          </a:p>
        </p:txBody>
      </p:sp>
      <p:sp>
        <p:nvSpPr>
          <p:cNvPr id="4" name="מציין מיקום תוכן 3"/>
          <p:cNvSpPr>
            <a:spLocks noGrp="1"/>
          </p:cNvSpPr>
          <p:nvPr>
            <p:ph idx="10"/>
          </p:nvPr>
        </p:nvSpPr>
        <p:spPr>
          <a:xfrm>
            <a:off x="696000" y="3518300"/>
            <a:ext cx="10800000" cy="720000"/>
          </a:xfrm>
        </p:spPr>
        <p:txBody>
          <a:bodyPr/>
          <a:lstStyle/>
          <a:p>
            <a:r>
              <a:rPr lang="he-IL" sz="2400" dirty="0">
                <a:sym typeface="Varela Round"/>
              </a:rPr>
              <a:t>שם המורה: לבנת חלבה</a:t>
            </a:r>
          </a:p>
          <a:p>
            <a:r>
              <a:rPr lang="he-IL" sz="2400" dirty="0">
                <a:sym typeface="Varela Round"/>
              </a:rPr>
              <a:t>מורה בודקת: ענת בן יעקב</a:t>
            </a:r>
          </a:p>
        </p:txBody>
      </p:sp>
      <p:sp>
        <p:nvSpPr>
          <p:cNvPr id="6" name="Rectangle 5">
            <a:extLst>
              <a:ext uri="{FF2B5EF4-FFF2-40B4-BE49-F238E27FC236}">
                <a16:creationId xmlns:a16="http://schemas.microsoft.com/office/drawing/2014/main" id="{B2280C11-EEDB-487A-98F6-634F6A554FCC}"/>
              </a:ext>
            </a:extLst>
          </p:cNvPr>
          <p:cNvSpPr/>
          <p:nvPr/>
        </p:nvSpPr>
        <p:spPr>
          <a:xfrm>
            <a:off x="12279398" y="634420"/>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
        <p:nvSpPr>
          <p:cNvPr id="8" name="Rectangle 7">
            <a:extLst>
              <a:ext uri="{FF2B5EF4-FFF2-40B4-BE49-F238E27FC236}">
                <a16:creationId xmlns:a16="http://schemas.microsoft.com/office/drawing/2014/main" id="{2C6F7BCA-4B13-4E9D-B292-F022F48139C2}"/>
              </a:ext>
            </a:extLst>
          </p:cNvPr>
          <p:cNvSpPr/>
          <p:nvPr/>
        </p:nvSpPr>
        <p:spPr>
          <a:xfrm>
            <a:off x="12279397" y="1400768"/>
            <a:ext cx="2277745" cy="2975064"/>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מלאו את פרטי השיעור, המקצוע והמורה .</a:t>
            </a:r>
          </a:p>
          <a:p>
            <a:pPr algn="ctr"/>
            <a:r>
              <a:rPr lang="he-IL" dirty="0">
                <a:solidFill>
                  <a:srgbClr val="002060"/>
                </a:solidFill>
              </a:rPr>
              <a:t>(אין צורך להשאיר את הכיתובים "שם השיעור" , "המקצוע", מחקו אותם וכתבו רק את הפרטים עצמם). </a:t>
            </a:r>
            <a:endParaRPr lang="en-US"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59708"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7080665" y="2044829"/>
            <a:ext cx="4559968" cy="2428320"/>
          </a:xfrm>
          <a:prstGeom prst="rect">
            <a:avLst/>
          </a:prstGeom>
        </p:spPr>
      </p:pic>
      <p:sp>
        <p:nvSpPr>
          <p:cNvPr id="4" name="Rectangle: Rounded Corners 3">
            <a:extLst>
              <a:ext uri="{FF2B5EF4-FFF2-40B4-BE49-F238E27FC236}">
                <a16:creationId xmlns:a16="http://schemas.microsoft.com/office/drawing/2014/main" id="{438C84A3-7863-4D6A-9B04-BD68A2C76F32}"/>
              </a:ext>
            </a:extLst>
          </p:cNvPr>
          <p:cNvSpPr/>
          <p:nvPr/>
        </p:nvSpPr>
        <p:spPr>
          <a:xfrm>
            <a:off x="8040757" y="2435086"/>
            <a:ext cx="2894906" cy="327991"/>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0" name="Picture 9">
            <a:extLst>
              <a:ext uri="{FF2B5EF4-FFF2-40B4-BE49-F238E27FC236}">
                <a16:creationId xmlns:a16="http://schemas.microsoft.com/office/drawing/2014/main" id="{DF73E3F4-8820-4CB5-910E-BBEA7DC95052}"/>
              </a:ext>
            </a:extLst>
          </p:cNvPr>
          <p:cNvPicPr>
            <a:picLocks noChangeAspect="1"/>
          </p:cNvPicPr>
          <p:nvPr/>
        </p:nvPicPr>
        <p:blipFill>
          <a:blip r:embed="rId3"/>
          <a:stretch>
            <a:fillRect/>
          </a:stretch>
        </p:blipFill>
        <p:spPr>
          <a:xfrm>
            <a:off x="551123" y="1685926"/>
            <a:ext cx="6597934" cy="4652136"/>
          </a:xfrm>
          <a:prstGeom prst="rect">
            <a:avLst/>
          </a:prstGeom>
        </p:spPr>
      </p:pic>
      <p:sp>
        <p:nvSpPr>
          <p:cNvPr id="9" name="Rectangle: Rounded Corners 8">
            <a:extLst>
              <a:ext uri="{FF2B5EF4-FFF2-40B4-BE49-F238E27FC236}">
                <a16:creationId xmlns:a16="http://schemas.microsoft.com/office/drawing/2014/main" id="{9CD893D5-273C-4572-8CA1-56C431D63AB9}"/>
              </a:ext>
            </a:extLst>
          </p:cNvPr>
          <p:cNvSpPr/>
          <p:nvPr/>
        </p:nvSpPr>
        <p:spPr>
          <a:xfrm>
            <a:off x="958823" y="2567171"/>
            <a:ext cx="2346352" cy="318904"/>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Rectangle 10">
            <a:extLst>
              <a:ext uri="{FF2B5EF4-FFF2-40B4-BE49-F238E27FC236}">
                <a16:creationId xmlns:a16="http://schemas.microsoft.com/office/drawing/2014/main" id="{D9E2E022-FD46-4C93-8289-CC25010CA2A9}"/>
              </a:ext>
            </a:extLst>
          </p:cNvPr>
          <p:cNvSpPr/>
          <p:nvPr/>
        </p:nvSpPr>
        <p:spPr>
          <a:xfrm>
            <a:off x="938463" y="2981325"/>
            <a:ext cx="6142202" cy="322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359078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59708"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2"/>
          <a:stretch>
            <a:fillRect/>
          </a:stretch>
        </p:blipFill>
        <p:spPr>
          <a:xfrm>
            <a:off x="7080665" y="2044829"/>
            <a:ext cx="4559968" cy="2428320"/>
          </a:xfrm>
          <a:prstGeom prst="rect">
            <a:avLst/>
          </a:prstGeom>
        </p:spPr>
      </p:pic>
      <p:sp>
        <p:nvSpPr>
          <p:cNvPr id="4" name="Rectangle: Rounded Corners 3">
            <a:extLst>
              <a:ext uri="{FF2B5EF4-FFF2-40B4-BE49-F238E27FC236}">
                <a16:creationId xmlns:a16="http://schemas.microsoft.com/office/drawing/2014/main" id="{438C84A3-7863-4D6A-9B04-BD68A2C76F32}"/>
              </a:ext>
            </a:extLst>
          </p:cNvPr>
          <p:cNvSpPr/>
          <p:nvPr/>
        </p:nvSpPr>
        <p:spPr>
          <a:xfrm>
            <a:off x="7235687" y="2773534"/>
            <a:ext cx="3590647" cy="327991"/>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4" name="Picture 13">
            <a:extLst>
              <a:ext uri="{FF2B5EF4-FFF2-40B4-BE49-F238E27FC236}">
                <a16:creationId xmlns:a16="http://schemas.microsoft.com/office/drawing/2014/main" id="{E3634407-7FF6-4D7D-BF75-4E1D58D15182}"/>
              </a:ext>
            </a:extLst>
          </p:cNvPr>
          <p:cNvPicPr>
            <a:picLocks noChangeAspect="1"/>
          </p:cNvPicPr>
          <p:nvPr/>
        </p:nvPicPr>
        <p:blipFill>
          <a:blip r:embed="rId3"/>
          <a:stretch>
            <a:fillRect/>
          </a:stretch>
        </p:blipFill>
        <p:spPr>
          <a:xfrm>
            <a:off x="551123" y="1685926"/>
            <a:ext cx="6597934" cy="4652136"/>
          </a:xfrm>
          <a:prstGeom prst="rect">
            <a:avLst/>
          </a:prstGeom>
        </p:spPr>
      </p:pic>
      <p:sp>
        <p:nvSpPr>
          <p:cNvPr id="6" name="Rectangle 5">
            <a:extLst>
              <a:ext uri="{FF2B5EF4-FFF2-40B4-BE49-F238E27FC236}">
                <a16:creationId xmlns:a16="http://schemas.microsoft.com/office/drawing/2014/main" id="{1321683E-0EB6-45E5-B60F-605B6AC83AA8}"/>
              </a:ext>
            </a:extLst>
          </p:cNvPr>
          <p:cNvSpPr/>
          <p:nvPr/>
        </p:nvSpPr>
        <p:spPr>
          <a:xfrm>
            <a:off x="807509" y="3728813"/>
            <a:ext cx="6273156" cy="23148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Rounded Corners 8">
            <a:extLst>
              <a:ext uri="{FF2B5EF4-FFF2-40B4-BE49-F238E27FC236}">
                <a16:creationId xmlns:a16="http://schemas.microsoft.com/office/drawing/2014/main" id="{9CD893D5-273C-4572-8CA1-56C431D63AB9}"/>
              </a:ext>
            </a:extLst>
          </p:cNvPr>
          <p:cNvSpPr/>
          <p:nvPr/>
        </p:nvSpPr>
        <p:spPr>
          <a:xfrm>
            <a:off x="709320" y="2931420"/>
            <a:ext cx="4564591" cy="878580"/>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Tree>
    <p:extLst>
      <p:ext uri="{BB962C8B-B14F-4D97-AF65-F5344CB8AC3E}">
        <p14:creationId xmlns:p14="http://schemas.microsoft.com/office/powerpoint/2010/main" val="3374780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A22ADF8-7708-4A13-845E-4EEF3C2175F3}"/>
              </a:ext>
            </a:extLst>
          </p:cNvPr>
          <p:cNvPicPr>
            <a:picLocks noChangeAspect="1"/>
          </p:cNvPicPr>
          <p:nvPr/>
        </p:nvPicPr>
        <p:blipFill>
          <a:blip r:embed="rId2"/>
          <a:stretch>
            <a:fillRect/>
          </a:stretch>
        </p:blipFill>
        <p:spPr>
          <a:xfrm>
            <a:off x="551123" y="1685926"/>
            <a:ext cx="6597934" cy="4652136"/>
          </a:xfrm>
          <a:prstGeom prst="rect">
            <a:avLst/>
          </a:prstGeom>
        </p:spPr>
      </p:pic>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59708"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3"/>
          <a:stretch>
            <a:fillRect/>
          </a:stretch>
        </p:blipFill>
        <p:spPr>
          <a:xfrm>
            <a:off x="7080665" y="2044829"/>
            <a:ext cx="4559968" cy="2428320"/>
          </a:xfrm>
          <a:prstGeom prst="rect">
            <a:avLst/>
          </a:prstGeom>
        </p:spPr>
      </p:pic>
      <p:sp>
        <p:nvSpPr>
          <p:cNvPr id="4" name="Rectangle: Rounded Corners 3">
            <a:extLst>
              <a:ext uri="{FF2B5EF4-FFF2-40B4-BE49-F238E27FC236}">
                <a16:creationId xmlns:a16="http://schemas.microsoft.com/office/drawing/2014/main" id="{438C84A3-7863-4D6A-9B04-BD68A2C76F32}"/>
              </a:ext>
            </a:extLst>
          </p:cNvPr>
          <p:cNvSpPr/>
          <p:nvPr/>
        </p:nvSpPr>
        <p:spPr>
          <a:xfrm>
            <a:off x="7080665" y="3091071"/>
            <a:ext cx="3991526" cy="994938"/>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Rounded Corners 8">
            <a:extLst>
              <a:ext uri="{FF2B5EF4-FFF2-40B4-BE49-F238E27FC236}">
                <a16:creationId xmlns:a16="http://schemas.microsoft.com/office/drawing/2014/main" id="{9CD893D5-273C-4572-8CA1-56C431D63AB9}"/>
              </a:ext>
            </a:extLst>
          </p:cNvPr>
          <p:cNvSpPr/>
          <p:nvPr/>
        </p:nvSpPr>
        <p:spPr>
          <a:xfrm flipV="1">
            <a:off x="462152" y="3762369"/>
            <a:ext cx="6814948" cy="2019301"/>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Rectangle 10">
            <a:extLst>
              <a:ext uri="{FF2B5EF4-FFF2-40B4-BE49-F238E27FC236}">
                <a16:creationId xmlns:a16="http://schemas.microsoft.com/office/drawing/2014/main" id="{CC7BFA20-75A2-4C56-8A8E-38CAC753B65D}"/>
              </a:ext>
            </a:extLst>
          </p:cNvPr>
          <p:cNvSpPr/>
          <p:nvPr/>
        </p:nvSpPr>
        <p:spPr>
          <a:xfrm>
            <a:off x="938463" y="5797223"/>
            <a:ext cx="5328987"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Rectangle 12">
            <a:extLst>
              <a:ext uri="{FF2B5EF4-FFF2-40B4-BE49-F238E27FC236}">
                <a16:creationId xmlns:a16="http://schemas.microsoft.com/office/drawing/2014/main" id="{B0C602D0-281A-4721-8559-2A496C8EFDDF}"/>
              </a:ext>
            </a:extLst>
          </p:cNvPr>
          <p:cNvSpPr/>
          <p:nvPr/>
        </p:nvSpPr>
        <p:spPr>
          <a:xfrm>
            <a:off x="1390650" y="4381500"/>
            <a:ext cx="5610225" cy="971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483662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0572B5F2-F3D0-4E0A-85BC-0D237AA2D401}"/>
              </a:ext>
            </a:extLst>
          </p:cNvPr>
          <p:cNvPicPr>
            <a:picLocks noChangeAspect="1"/>
          </p:cNvPicPr>
          <p:nvPr/>
        </p:nvPicPr>
        <p:blipFill>
          <a:blip r:embed="rId2"/>
          <a:stretch>
            <a:fillRect/>
          </a:stretch>
        </p:blipFill>
        <p:spPr>
          <a:xfrm>
            <a:off x="551123" y="1685926"/>
            <a:ext cx="6597934" cy="4652136"/>
          </a:xfrm>
          <a:prstGeom prst="rect">
            <a:avLst/>
          </a:prstGeom>
        </p:spPr>
      </p:pic>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938463" y="998860"/>
            <a:ext cx="10738263" cy="972886"/>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5" name="מציין מיקום של כותרת תחתונה 4">
            <a:extLst>
              <a:ext uri="{FF2B5EF4-FFF2-40B4-BE49-F238E27FC236}">
                <a16:creationId xmlns:a16="http://schemas.microsoft.com/office/drawing/2014/main" id="{619F110B-08ED-43E2-BBE8-1654B8F04180}"/>
              </a:ext>
            </a:extLst>
          </p:cNvPr>
          <p:cNvSpPr txBox="1">
            <a:spLocks/>
          </p:cNvSpPr>
          <p:nvPr/>
        </p:nvSpPr>
        <p:spPr>
          <a:xfrm>
            <a:off x="2759708" y="6423901"/>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7" name="תמונה 2">
            <a:extLst>
              <a:ext uri="{FF2B5EF4-FFF2-40B4-BE49-F238E27FC236}">
                <a16:creationId xmlns:a16="http://schemas.microsoft.com/office/drawing/2014/main" id="{BA980ECD-A842-4AC1-87BB-67A93F56F02A}"/>
              </a:ext>
            </a:extLst>
          </p:cNvPr>
          <p:cNvPicPr>
            <a:picLocks noChangeAspect="1"/>
          </p:cNvPicPr>
          <p:nvPr/>
        </p:nvPicPr>
        <p:blipFill>
          <a:blip r:embed="rId3"/>
          <a:stretch>
            <a:fillRect/>
          </a:stretch>
        </p:blipFill>
        <p:spPr>
          <a:xfrm>
            <a:off x="7080665" y="2044829"/>
            <a:ext cx="4559968" cy="2428320"/>
          </a:xfrm>
          <a:prstGeom prst="rect">
            <a:avLst/>
          </a:prstGeom>
        </p:spPr>
      </p:pic>
      <p:sp>
        <p:nvSpPr>
          <p:cNvPr id="4" name="Rectangle: Rounded Corners 3">
            <a:extLst>
              <a:ext uri="{FF2B5EF4-FFF2-40B4-BE49-F238E27FC236}">
                <a16:creationId xmlns:a16="http://schemas.microsoft.com/office/drawing/2014/main" id="{438C84A3-7863-4D6A-9B04-BD68A2C76F32}"/>
              </a:ext>
            </a:extLst>
          </p:cNvPr>
          <p:cNvSpPr/>
          <p:nvPr/>
        </p:nvSpPr>
        <p:spPr>
          <a:xfrm>
            <a:off x="7772400" y="4021851"/>
            <a:ext cx="3150704" cy="351366"/>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Rounded Corners 8">
            <a:extLst>
              <a:ext uri="{FF2B5EF4-FFF2-40B4-BE49-F238E27FC236}">
                <a16:creationId xmlns:a16="http://schemas.microsoft.com/office/drawing/2014/main" id="{9CD893D5-273C-4572-8CA1-56C431D63AB9}"/>
              </a:ext>
            </a:extLst>
          </p:cNvPr>
          <p:cNvSpPr/>
          <p:nvPr/>
        </p:nvSpPr>
        <p:spPr>
          <a:xfrm flipV="1">
            <a:off x="938463" y="5729835"/>
            <a:ext cx="5071811" cy="434098"/>
          </a:xfrm>
          <a:prstGeom prst="roundRect">
            <a:avLst>
              <a:gd name="adj" fmla="val 50000"/>
            </a:avLst>
          </a:prstGeom>
          <a:noFill/>
          <a:ln>
            <a:solidFill>
              <a:srgbClr val="CF3E3E"/>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719540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6" name="Content Placeholder 5">
            <a:extLst>
              <a:ext uri="{FF2B5EF4-FFF2-40B4-BE49-F238E27FC236}">
                <a16:creationId xmlns:a16="http://schemas.microsoft.com/office/drawing/2014/main" id="{2C14B806-9EA9-4EA8-92E9-C1A83ECB366A}"/>
              </a:ext>
            </a:extLst>
          </p:cNvPr>
          <p:cNvSpPr>
            <a:spLocks noGrp="1"/>
          </p:cNvSpPr>
          <p:nvPr>
            <p:ph sz="quarter" idx="4"/>
          </p:nvPr>
        </p:nvSpPr>
        <p:spPr/>
        <p:txBody>
          <a:bodyPr/>
          <a:lstStyle/>
          <a:p>
            <a:pPr marL="0" indent="0">
              <a:buNone/>
            </a:pPr>
            <a:r>
              <a:rPr lang="he-IL" dirty="0"/>
              <a:t>הדגמה עם </a:t>
            </a:r>
            <a:r>
              <a:rPr lang="en-US" dirty="0" err="1"/>
              <a:t>Jeliot</a:t>
            </a:r>
            <a:endParaRPr lang="he-IL" dirty="0"/>
          </a:p>
        </p:txBody>
      </p:sp>
    </p:spTree>
    <p:extLst>
      <p:ext uri="{BB962C8B-B14F-4D97-AF65-F5344CB8AC3E}">
        <p14:creationId xmlns:p14="http://schemas.microsoft.com/office/powerpoint/2010/main" val="583592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Simple for loop step by step run with Jeliot">
            <a:hlinkClick r:id="" action="ppaction://media"/>
            <a:extLst>
              <a:ext uri="{FF2B5EF4-FFF2-40B4-BE49-F238E27FC236}">
                <a16:creationId xmlns:a16="http://schemas.microsoft.com/office/drawing/2014/main" id="{345F8CB2-A175-4808-979B-4C891F76F6EA}"/>
              </a:ext>
            </a:extLst>
          </p:cNvPr>
          <p:cNvPicPr>
            <a:picLocks noGrp="1" noRot="1" noChangeAspect="1"/>
          </p:cNvPicPr>
          <p:nvPr>
            <p:ph type="media" sz="quarter" idx="10"/>
            <a:videoFile r:link="rId1"/>
          </p:nvPr>
        </p:nvPicPr>
        <p:blipFill>
          <a:blip r:embed="rId4"/>
          <a:stretch>
            <a:fillRect/>
          </a:stretch>
        </p:blipFill>
        <p:spPr>
          <a:xfrm>
            <a:off x="2011363" y="639763"/>
            <a:ext cx="8169275" cy="6122987"/>
          </a:xfrm>
          <a:prstGeom prst="rect">
            <a:avLst/>
          </a:prstGeom>
        </p:spPr>
      </p:pic>
      <p:sp>
        <p:nvSpPr>
          <p:cNvPr id="3" name="מציין מיקום תוכן 2">
            <a:extLst>
              <a:ext uri="{FF2B5EF4-FFF2-40B4-BE49-F238E27FC236}">
                <a16:creationId xmlns:a16="http://schemas.microsoft.com/office/drawing/2014/main" id="{59B78F9A-FE2C-4302-8A5B-C853065E465F}"/>
              </a:ext>
            </a:extLst>
          </p:cNvPr>
          <p:cNvSpPr>
            <a:spLocks noGrp="1"/>
          </p:cNvSpPr>
          <p:nvPr>
            <p:ph sz="quarter" idx="14"/>
          </p:nvPr>
        </p:nvSpPr>
        <p:spPr/>
        <p:txBody>
          <a:bodyPr/>
          <a:lstStyle/>
          <a:p>
            <a:r>
              <a:rPr lang="he-IL" dirty="0"/>
              <a:t>לולאת מונה – שימוש בצובר </a:t>
            </a:r>
          </a:p>
        </p:txBody>
      </p:sp>
      <p:sp>
        <p:nvSpPr>
          <p:cNvPr id="5" name="Rectangle 4">
            <a:extLst>
              <a:ext uri="{FF2B5EF4-FFF2-40B4-BE49-F238E27FC236}">
                <a16:creationId xmlns:a16="http://schemas.microsoft.com/office/drawing/2014/main" id="{FB4FDF47-CF2F-4B8F-B2FE-0A237F4216CF}"/>
              </a:ext>
            </a:extLst>
          </p:cNvPr>
          <p:cNvSpPr/>
          <p:nvPr/>
        </p:nvSpPr>
        <p:spPr>
          <a:xfrm>
            <a:off x="12279398" y="30480"/>
            <a:ext cx="2884402" cy="2308860"/>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אם ברצונכם לשלב סרטוני יוטיוב במצגות שלכם, תוכלו לעשות זאת בקלות. </a:t>
            </a:r>
          </a:p>
          <a:p>
            <a:pPr algn="ctr"/>
            <a:r>
              <a:rPr lang="he-IL" dirty="0">
                <a:solidFill>
                  <a:srgbClr val="002060"/>
                </a:solidFill>
              </a:rPr>
              <a:t>צפו בסרטון הבא:</a:t>
            </a:r>
            <a:r>
              <a:rPr lang="en-US" dirty="0">
                <a:solidFill>
                  <a:srgbClr val="002060"/>
                </a:solidFill>
              </a:rPr>
              <a:t> </a:t>
            </a:r>
            <a:br>
              <a:rPr lang="en-US" dirty="0">
                <a:solidFill>
                  <a:srgbClr val="002060"/>
                </a:solidFill>
                <a:hlinkClick r:id="rId5"/>
              </a:rPr>
            </a:br>
            <a:r>
              <a:rPr lang="en-US" dirty="0">
                <a:solidFill>
                  <a:srgbClr val="002060"/>
                </a:solidFill>
                <a:hlinkClick r:id="rId6"/>
              </a:rPr>
              <a:t>https://youtu.be/vQvplI6u0O0</a:t>
            </a:r>
            <a:endParaRPr lang="en-US" dirty="0">
              <a:solidFill>
                <a:srgbClr val="002060"/>
              </a:solidFill>
            </a:endParaRPr>
          </a:p>
        </p:txBody>
      </p:sp>
      <p:sp>
        <p:nvSpPr>
          <p:cNvPr id="6" name="Rectangle 4">
            <a:extLst>
              <a:ext uri="{FF2B5EF4-FFF2-40B4-BE49-F238E27FC236}">
                <a16:creationId xmlns:a16="http://schemas.microsoft.com/office/drawing/2014/main" id="{A6376FDC-E308-4A9E-8F20-EE9BB34BDECF}"/>
              </a:ext>
            </a:extLst>
          </p:cNvPr>
          <p:cNvSpPr/>
          <p:nvPr/>
        </p:nvSpPr>
        <p:spPr>
          <a:xfrm>
            <a:off x="12279398" y="2440073"/>
            <a:ext cx="2884402" cy="2308860"/>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אם ברצונכם לשלב סרטון </a:t>
            </a:r>
            <a:r>
              <a:rPr lang="he-IL" dirty="0" err="1">
                <a:solidFill>
                  <a:srgbClr val="002060"/>
                </a:solidFill>
              </a:rPr>
              <a:t>יוטיוב</a:t>
            </a:r>
            <a:r>
              <a:rPr lang="he-IL" dirty="0">
                <a:solidFill>
                  <a:srgbClr val="002060"/>
                </a:solidFill>
              </a:rPr>
              <a:t> </a:t>
            </a:r>
            <a:r>
              <a:rPr lang="he-IL" b="1" dirty="0">
                <a:solidFill>
                  <a:srgbClr val="002060"/>
                </a:solidFill>
              </a:rPr>
              <a:t>החל מרגע מדויק</a:t>
            </a:r>
            <a:r>
              <a:rPr lang="he-IL" dirty="0">
                <a:solidFill>
                  <a:srgbClr val="002060"/>
                </a:solidFill>
              </a:rPr>
              <a:t>, תוכלו לעשות זאת בקלות. </a:t>
            </a:r>
          </a:p>
          <a:p>
            <a:pPr algn="ctr"/>
            <a:r>
              <a:rPr lang="he-IL" dirty="0">
                <a:solidFill>
                  <a:srgbClr val="002060"/>
                </a:solidFill>
              </a:rPr>
              <a:t>צפו בסרטון הבא:</a:t>
            </a:r>
            <a:r>
              <a:rPr lang="en-US" dirty="0">
                <a:solidFill>
                  <a:srgbClr val="002060"/>
                </a:solidFill>
              </a:rPr>
              <a:t> </a:t>
            </a:r>
            <a:br>
              <a:rPr lang="en-US" dirty="0">
                <a:solidFill>
                  <a:srgbClr val="002060"/>
                </a:solidFill>
                <a:hlinkClick r:id="rId5"/>
              </a:rPr>
            </a:br>
            <a:r>
              <a:rPr lang="en-US" dirty="0">
                <a:solidFill>
                  <a:srgbClr val="002060"/>
                </a:solidFill>
                <a:hlinkClick r:id="rId7"/>
              </a:rPr>
              <a:t>https://youtu.be/Nan3NqupCUM</a:t>
            </a:r>
            <a:endParaRPr lang="en-US" dirty="0">
              <a:solidFill>
                <a:srgbClr val="002060"/>
              </a:solidFill>
            </a:endParaRPr>
          </a:p>
        </p:txBody>
      </p:sp>
      <p:sp>
        <p:nvSpPr>
          <p:cNvPr id="7" name="Rectangle 4">
            <a:extLst>
              <a:ext uri="{FF2B5EF4-FFF2-40B4-BE49-F238E27FC236}">
                <a16:creationId xmlns:a16="http://schemas.microsoft.com/office/drawing/2014/main" id="{D02C7987-B60A-458E-BE03-5A58B221B0F1}"/>
              </a:ext>
            </a:extLst>
          </p:cNvPr>
          <p:cNvSpPr/>
          <p:nvPr/>
        </p:nvSpPr>
        <p:spPr>
          <a:xfrm>
            <a:off x="12279398" y="4849666"/>
            <a:ext cx="2884402" cy="1993094"/>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שימו לב </a:t>
            </a:r>
            <a:r>
              <a:rPr lang="he-IL" dirty="0">
                <a:solidFill>
                  <a:srgbClr val="002060"/>
                </a:solidFill>
              </a:rPr>
              <a:t>:</a:t>
            </a:r>
            <a:br>
              <a:rPr lang="en-US" dirty="0">
                <a:solidFill>
                  <a:srgbClr val="002060"/>
                </a:solidFill>
              </a:rPr>
            </a:br>
            <a:r>
              <a:rPr lang="en-US" dirty="0">
                <a:solidFill>
                  <a:srgbClr val="002060"/>
                </a:solidFill>
              </a:rPr>
              <a:t> </a:t>
            </a:r>
            <a:r>
              <a:rPr lang="he-IL" dirty="0">
                <a:solidFill>
                  <a:srgbClr val="002060"/>
                </a:solidFill>
              </a:rPr>
              <a:t>חל איסור להוריד סרטונים מ-</a:t>
            </a:r>
            <a:r>
              <a:rPr lang="en-US" dirty="0" err="1">
                <a:solidFill>
                  <a:srgbClr val="002060"/>
                </a:solidFill>
              </a:rPr>
              <a:t>Youtube</a:t>
            </a:r>
            <a:r>
              <a:rPr lang="he-IL" dirty="0">
                <a:solidFill>
                  <a:srgbClr val="002060"/>
                </a:solidFill>
              </a:rPr>
              <a:t> או אתרי וידאו אחרים, ניתן להציגם רק באמצעות הטמעה. </a:t>
            </a:r>
          </a:p>
          <a:p>
            <a:pPr algn="ctr"/>
            <a:r>
              <a:rPr lang="he-IL" sz="1600" dirty="0">
                <a:solidFill>
                  <a:srgbClr val="002060"/>
                </a:solidFill>
              </a:rPr>
              <a:t>(אם אין לכם צורך בשקופית זו, מחקו אותה)</a:t>
            </a:r>
            <a:endParaRPr lang="en-US" sz="1600" dirty="0">
              <a:solidFill>
                <a:srgbClr val="002060"/>
              </a:solidFill>
            </a:endParaRPr>
          </a:p>
        </p:txBody>
      </p:sp>
    </p:spTree>
    <p:extLst>
      <p:ext uri="{BB962C8B-B14F-4D97-AF65-F5344CB8AC3E}">
        <p14:creationId xmlns:p14="http://schemas.microsoft.com/office/powerpoint/2010/main" val="223014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786216" y="1758615"/>
            <a:ext cx="10958110" cy="2840369"/>
          </a:xfrm>
        </p:spPr>
        <p:txBody>
          <a:bodyPr>
            <a:normAutofit/>
          </a:bodyPr>
          <a:lstStyle/>
          <a:p>
            <a:pPr marL="0" indent="0">
              <a:buNone/>
            </a:pPr>
            <a:r>
              <a:rPr lang="he-IL" sz="2000" dirty="0"/>
              <a:t>דוגמאות: צבירה של נתוני קלט מספריים, חישוב ממוצע ועוד.</a:t>
            </a:r>
          </a:p>
          <a:p>
            <a:pPr marL="0" indent="0">
              <a:buNone/>
            </a:pPr>
            <a:endParaRPr lang="he-IL" sz="2000" dirty="0"/>
          </a:p>
          <a:p>
            <a:pPr marL="0" indent="0">
              <a:buNone/>
            </a:pPr>
            <a:r>
              <a:rPr lang="he-IL" sz="2000" dirty="0"/>
              <a:t>לכל התבניות האלגוריתמיות הללו שלשה חלקים:</a:t>
            </a:r>
          </a:p>
          <a:p>
            <a:pPr marL="0" indent="0">
              <a:buNone/>
            </a:pPr>
            <a:endParaRPr lang="he-IL" sz="2000" dirty="0"/>
          </a:p>
          <a:p>
            <a:pPr>
              <a:buFont typeface="Wingdings" panose="05000000000000000000" pitchFamily="2" charset="2"/>
              <a:buChar char="ü"/>
            </a:pPr>
            <a:r>
              <a:rPr lang="he-IL" sz="2000" dirty="0"/>
              <a:t>אתחול מונים/צוברים</a:t>
            </a:r>
          </a:p>
          <a:p>
            <a:pPr>
              <a:buFont typeface="Wingdings" panose="05000000000000000000" pitchFamily="2" charset="2"/>
              <a:buChar char="ü"/>
            </a:pPr>
            <a:r>
              <a:rPr lang="he-IL" sz="2000" dirty="0"/>
              <a:t>לולאת קלט לכל אחד מהנתונים</a:t>
            </a:r>
          </a:p>
          <a:p>
            <a:pPr>
              <a:buFont typeface="Wingdings" panose="05000000000000000000" pitchFamily="2" charset="2"/>
              <a:buChar char="ü"/>
            </a:pPr>
            <a:r>
              <a:rPr lang="he-IL" sz="2000" dirty="0"/>
              <a:t>הצגת התוצאות</a:t>
            </a:r>
          </a:p>
          <a:p>
            <a:pPr marL="0" indent="0">
              <a:buNone/>
            </a:pPr>
            <a:endParaRPr lang="he-IL" sz="2000" dirty="0"/>
          </a:p>
          <a:p>
            <a:pPr marL="0" indent="0">
              <a:buNone/>
            </a:pPr>
            <a:endParaRPr lang="he-IL" sz="2000" dirty="0"/>
          </a:p>
          <a:p>
            <a:pPr marL="0" indent="0">
              <a:buNone/>
            </a:pPr>
            <a:endParaRPr lang="he-IL" sz="2000"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תבנית אלגוריתמית: תבנית צבירה</a:t>
            </a:r>
          </a:p>
        </p:txBody>
      </p:sp>
      <p:pic>
        <p:nvPicPr>
          <p:cNvPr id="10" name="תמונה 6">
            <a:extLst>
              <a:ext uri="{FF2B5EF4-FFF2-40B4-BE49-F238E27FC236}">
                <a16:creationId xmlns:a16="http://schemas.microsoft.com/office/drawing/2014/main" id="{0DF089B0-4538-475C-A49A-0E5BE63B7357}"/>
              </a:ext>
            </a:extLst>
          </p:cNvPr>
          <p:cNvPicPr>
            <a:picLocks noChangeAspect="1"/>
          </p:cNvPicPr>
          <p:nvPr/>
        </p:nvPicPr>
        <p:blipFill>
          <a:blip r:embed="rId3"/>
          <a:stretch>
            <a:fillRect/>
          </a:stretch>
        </p:blipFill>
        <p:spPr>
          <a:xfrm>
            <a:off x="1024129" y="2904408"/>
            <a:ext cx="4562475" cy="2667000"/>
          </a:xfrm>
          <a:prstGeom prst="rect">
            <a:avLst/>
          </a:prstGeom>
        </p:spPr>
      </p:pic>
      <p:sp>
        <p:nvSpPr>
          <p:cNvPr id="4" name="Rectangle: Rounded Corners 3">
            <a:extLst>
              <a:ext uri="{FF2B5EF4-FFF2-40B4-BE49-F238E27FC236}">
                <a16:creationId xmlns:a16="http://schemas.microsoft.com/office/drawing/2014/main" id="{A6758C1A-F9DF-4F8F-B321-987ECE8BB4F4}"/>
              </a:ext>
            </a:extLst>
          </p:cNvPr>
          <p:cNvSpPr/>
          <p:nvPr/>
        </p:nvSpPr>
        <p:spPr>
          <a:xfrm>
            <a:off x="1024128" y="2680865"/>
            <a:ext cx="4491261" cy="3180807"/>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ציין מיקום של כותרת תחתונה 4">
            <a:extLst>
              <a:ext uri="{FF2B5EF4-FFF2-40B4-BE49-F238E27FC236}">
                <a16:creationId xmlns:a16="http://schemas.microsoft.com/office/drawing/2014/main" id="{7BFCB41E-BC8E-47DD-B2B5-01E5B4A74EB6}"/>
              </a:ext>
            </a:extLst>
          </p:cNvPr>
          <p:cNvSpPr txBox="1">
            <a:spLocks/>
          </p:cNvSpPr>
          <p:nvPr/>
        </p:nvSpPr>
        <p:spPr>
          <a:xfrm>
            <a:off x="2759708" y="6485502"/>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sp>
        <p:nvSpPr>
          <p:cNvPr id="5" name="TextBox 4">
            <a:extLst>
              <a:ext uri="{FF2B5EF4-FFF2-40B4-BE49-F238E27FC236}">
                <a16:creationId xmlns:a16="http://schemas.microsoft.com/office/drawing/2014/main" id="{0FADCA9D-977B-4945-8152-196D9D6CD5C5}"/>
              </a:ext>
            </a:extLst>
          </p:cNvPr>
          <p:cNvSpPr txBox="1"/>
          <p:nvPr/>
        </p:nvSpPr>
        <p:spPr>
          <a:xfrm>
            <a:off x="1789657" y="981075"/>
            <a:ext cx="10088018" cy="553998"/>
          </a:xfrm>
          <a:prstGeom prst="rect">
            <a:avLst/>
          </a:prstGeom>
          <a:noFill/>
        </p:spPr>
        <p:txBody>
          <a:bodyPr wrap="none" rtlCol="1">
            <a:spAutoFit/>
          </a:bodyPr>
          <a:lstStyle/>
          <a:p>
            <a:pPr marL="0" marR="0" lvl="0" indent="0" algn="r" defTabSz="914491" rtl="1" eaLnBrk="1" fontAlgn="auto" latinLnBrk="0" hangingPunct="1">
              <a:lnSpc>
                <a:spcPct val="100000"/>
              </a:lnSpc>
              <a:spcBef>
                <a:spcPct val="20000"/>
              </a:spcBef>
              <a:spcAft>
                <a:spcPts val="0"/>
              </a:spcAft>
              <a:buClrTx/>
              <a:buSzTx/>
              <a:buFont typeface="Arial" pitchFamily="34" charset="0"/>
              <a:buNone/>
              <a:tabLst/>
              <a:defRPr/>
            </a:pPr>
            <a:r>
              <a:rPr lang="he-IL" sz="3000" b="1" dirty="0">
                <a:solidFill>
                  <a:srgbClr val="12B4BC"/>
                </a:solidFill>
                <a:latin typeface="Varela Round" pitchFamily="2" charset="-79"/>
                <a:cs typeface="Varela Round" panose="00000500000000000000" pitchFamily="2" charset="-79"/>
              </a:rPr>
              <a:t>תבנית אלגוריתמית - קטע קוד החוזר על עצמו בהקשרים שונים</a:t>
            </a:r>
          </a:p>
        </p:txBody>
      </p:sp>
    </p:spTree>
    <p:extLst>
      <p:ext uri="{BB962C8B-B14F-4D97-AF65-F5344CB8AC3E}">
        <p14:creationId xmlns:p14="http://schemas.microsoft.com/office/powerpoint/2010/main" val="423729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3B1970-42B5-4441-8EBC-B8C8542A73E8}"/>
              </a:ext>
            </a:extLst>
          </p:cNvPr>
          <p:cNvSpPr>
            <a:spLocks noGrp="1"/>
          </p:cNvSpPr>
          <p:nvPr>
            <p:ph type="title"/>
          </p:nvPr>
        </p:nvSpPr>
        <p:spPr/>
        <p:txBody>
          <a:bodyPr/>
          <a:lstStyle/>
          <a:p>
            <a:r>
              <a:rPr lang="he-IL" dirty="0"/>
              <a:t>דוגמה לצבירה מותנית</a:t>
            </a:r>
          </a:p>
        </p:txBody>
      </p:sp>
      <p:sp>
        <p:nvSpPr>
          <p:cNvPr id="4" name="Content Placeholder 1">
            <a:extLst>
              <a:ext uri="{FF2B5EF4-FFF2-40B4-BE49-F238E27FC236}">
                <a16:creationId xmlns:a16="http://schemas.microsoft.com/office/drawing/2014/main" id="{44AE03CE-BC2C-4E4A-8F12-8D3B38347036}"/>
              </a:ext>
            </a:extLst>
          </p:cNvPr>
          <p:cNvSpPr>
            <a:spLocks noGrp="1"/>
          </p:cNvSpPr>
          <p:nvPr>
            <p:ph sz="quarter" idx="4"/>
          </p:nvPr>
        </p:nvSpPr>
        <p:spPr>
          <a:xfrm>
            <a:off x="681183" y="1175085"/>
            <a:ext cx="11067793" cy="1330609"/>
          </a:xfrm>
        </p:spPr>
        <p:txBody>
          <a:bodyPr>
            <a:normAutofit fontScale="92500" lnSpcReduction="10000"/>
          </a:bodyPr>
          <a:lstStyle/>
          <a:p>
            <a:pPr marL="0" indent="0">
              <a:buNone/>
            </a:pPr>
            <a:r>
              <a:rPr lang="he-IL" sz="2000" dirty="0"/>
              <a:t>בבית הספר 20 כיתות. בכל כיתה 20-40 תלמידים</a:t>
            </a:r>
          </a:p>
          <a:p>
            <a:pPr marL="0" indent="0">
              <a:buNone/>
            </a:pPr>
            <a:r>
              <a:rPr lang="he-IL" sz="2000" dirty="0"/>
              <a:t>כיתה צפופה מוגדרת ככיתה בה לומדים 35 תלמידים או יותר. הנהלת בית הספר מעוניינת לרכוש מחשבים ניידים לכל התלמידים הלומדים בכיתות צפופות.  בקטע הקוד הבא קולטים את מספר התלמידים בכל כיתה ומודפס מספר המחשבים שיש לרכוש לתלמידים בכיתות הצפופות.</a:t>
            </a:r>
          </a:p>
          <a:p>
            <a:pPr marL="0" indent="0">
              <a:buNone/>
            </a:pPr>
            <a:endParaRPr lang="he-IL" sz="2000" dirty="0"/>
          </a:p>
          <a:p>
            <a:pPr marL="0" indent="0">
              <a:buNone/>
            </a:pPr>
            <a:endParaRPr lang="he-IL" sz="2000" dirty="0"/>
          </a:p>
          <a:p>
            <a:pPr marL="0" indent="0">
              <a:buNone/>
            </a:pPr>
            <a:endParaRPr lang="he-IL" sz="2000" dirty="0"/>
          </a:p>
        </p:txBody>
      </p:sp>
      <p:pic>
        <p:nvPicPr>
          <p:cNvPr id="7" name="Picture 6">
            <a:extLst>
              <a:ext uri="{FF2B5EF4-FFF2-40B4-BE49-F238E27FC236}">
                <a16:creationId xmlns:a16="http://schemas.microsoft.com/office/drawing/2014/main" id="{0B035F64-0B0C-484C-B0FE-FFF9385ABB11}"/>
              </a:ext>
            </a:extLst>
          </p:cNvPr>
          <p:cNvPicPr>
            <a:picLocks noChangeAspect="1"/>
          </p:cNvPicPr>
          <p:nvPr/>
        </p:nvPicPr>
        <p:blipFill>
          <a:blip r:embed="rId3"/>
          <a:stretch>
            <a:fillRect/>
          </a:stretch>
        </p:blipFill>
        <p:spPr>
          <a:xfrm>
            <a:off x="857250" y="2505694"/>
            <a:ext cx="7981950" cy="2657475"/>
          </a:xfrm>
          <a:prstGeom prst="rect">
            <a:avLst/>
          </a:prstGeom>
        </p:spPr>
      </p:pic>
      <p:sp>
        <p:nvSpPr>
          <p:cNvPr id="6" name="Rectangle: Rounded Corners 5">
            <a:extLst>
              <a:ext uri="{FF2B5EF4-FFF2-40B4-BE49-F238E27FC236}">
                <a16:creationId xmlns:a16="http://schemas.microsoft.com/office/drawing/2014/main" id="{E8DA6478-ED16-4DD2-A516-7869D75BA28F}"/>
              </a:ext>
            </a:extLst>
          </p:cNvPr>
          <p:cNvSpPr/>
          <p:nvPr/>
        </p:nvSpPr>
        <p:spPr>
          <a:xfrm>
            <a:off x="1332338" y="4106451"/>
            <a:ext cx="4449337" cy="504978"/>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Rectangle 7">
            <a:extLst>
              <a:ext uri="{FF2B5EF4-FFF2-40B4-BE49-F238E27FC236}">
                <a16:creationId xmlns:a16="http://schemas.microsoft.com/office/drawing/2014/main" id="{5C83A27D-9682-4434-8F43-8139ABDBC147}"/>
              </a:ext>
            </a:extLst>
          </p:cNvPr>
          <p:cNvSpPr/>
          <p:nvPr/>
        </p:nvSpPr>
        <p:spPr>
          <a:xfrm>
            <a:off x="1228725" y="3482712"/>
            <a:ext cx="7786542" cy="1113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Rectangle 8">
            <a:extLst>
              <a:ext uri="{FF2B5EF4-FFF2-40B4-BE49-F238E27FC236}">
                <a16:creationId xmlns:a16="http://schemas.microsoft.com/office/drawing/2014/main" id="{B3E13DC1-5DAE-4B07-AC3F-1D64B96DCC50}"/>
              </a:ext>
            </a:extLst>
          </p:cNvPr>
          <p:cNvSpPr/>
          <p:nvPr/>
        </p:nvSpPr>
        <p:spPr>
          <a:xfrm>
            <a:off x="1219448" y="4106452"/>
            <a:ext cx="5190879" cy="5717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80389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תבנית צבירה מותנית</a:t>
            </a:r>
          </a:p>
        </p:txBody>
      </p:sp>
      <p:sp>
        <p:nvSpPr>
          <p:cNvPr id="6" name="Content Placeholder 5">
            <a:extLst>
              <a:ext uri="{FF2B5EF4-FFF2-40B4-BE49-F238E27FC236}">
                <a16:creationId xmlns:a16="http://schemas.microsoft.com/office/drawing/2014/main" id="{F571C88D-4B65-4BDD-9BE5-756A46D1FF47}"/>
              </a:ext>
            </a:extLst>
          </p:cNvPr>
          <p:cNvSpPr>
            <a:spLocks noGrp="1"/>
          </p:cNvSpPr>
          <p:nvPr>
            <p:ph sz="quarter" idx="4"/>
          </p:nvPr>
        </p:nvSpPr>
        <p:spPr>
          <a:xfrm>
            <a:off x="515273" y="998860"/>
            <a:ext cx="11161453" cy="1625070"/>
          </a:xfrm>
        </p:spPr>
        <p:txBody>
          <a:bodyPr>
            <a:normAutofit fontScale="92500" lnSpcReduction="10000"/>
          </a:bodyPr>
          <a:lstStyle/>
          <a:p>
            <a:pPr marL="0" indent="0">
              <a:buNone/>
            </a:pPr>
            <a:r>
              <a:rPr lang="he-IL" dirty="0"/>
              <a:t>לעיתים נרצה להשתמש במספר צוברים ולבצע צבירה בהתאם לתנאי.</a:t>
            </a:r>
          </a:p>
          <a:p>
            <a:pPr marL="0" indent="0">
              <a:buNone/>
            </a:pPr>
            <a:r>
              <a:rPr lang="he-IL" dirty="0"/>
              <a:t>במקרה זה:</a:t>
            </a:r>
          </a:p>
          <a:p>
            <a:pPr>
              <a:buFontTx/>
              <a:buChar char="-"/>
            </a:pPr>
            <a:r>
              <a:rPr lang="he-IL" dirty="0"/>
              <a:t>נגדיר ונאתחל את כל הצוברים </a:t>
            </a:r>
          </a:p>
          <a:p>
            <a:pPr>
              <a:buFontTx/>
              <a:buChar char="-"/>
            </a:pPr>
            <a:r>
              <a:rPr lang="he-IL" dirty="0"/>
              <a:t>בהתאם לתנאי נעדכן את הצובר המתאים</a:t>
            </a:r>
          </a:p>
          <a:p>
            <a:pPr>
              <a:buFontTx/>
              <a:buChar char="-"/>
            </a:pPr>
            <a:endParaRPr lang="he-IL" dirty="0"/>
          </a:p>
        </p:txBody>
      </p:sp>
      <p:pic>
        <p:nvPicPr>
          <p:cNvPr id="5" name="תמונה 8">
            <a:extLst>
              <a:ext uri="{FF2B5EF4-FFF2-40B4-BE49-F238E27FC236}">
                <a16:creationId xmlns:a16="http://schemas.microsoft.com/office/drawing/2014/main" id="{52DF68CC-81E9-4099-9103-42B2B466A942}"/>
              </a:ext>
            </a:extLst>
          </p:cNvPr>
          <p:cNvPicPr>
            <a:picLocks noChangeAspect="1"/>
          </p:cNvPicPr>
          <p:nvPr/>
        </p:nvPicPr>
        <p:blipFill>
          <a:blip r:embed="rId2"/>
          <a:stretch>
            <a:fillRect/>
          </a:stretch>
        </p:blipFill>
        <p:spPr>
          <a:xfrm>
            <a:off x="1024128" y="2788016"/>
            <a:ext cx="5746468" cy="3524293"/>
          </a:xfrm>
          <a:prstGeom prst="rect">
            <a:avLst/>
          </a:prstGeom>
        </p:spPr>
      </p:pic>
      <p:sp>
        <p:nvSpPr>
          <p:cNvPr id="7" name="Rectangle: Rounded Corners 6">
            <a:extLst>
              <a:ext uri="{FF2B5EF4-FFF2-40B4-BE49-F238E27FC236}">
                <a16:creationId xmlns:a16="http://schemas.microsoft.com/office/drawing/2014/main" id="{9A4B858F-6799-4B60-9FDE-930C459628E1}"/>
              </a:ext>
            </a:extLst>
          </p:cNvPr>
          <p:cNvSpPr/>
          <p:nvPr/>
        </p:nvSpPr>
        <p:spPr>
          <a:xfrm>
            <a:off x="1024128" y="2680865"/>
            <a:ext cx="5880525" cy="3738596"/>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58683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116316E4-C7F2-44CD-8C2B-20550BFADDD8}"/>
              </a:ext>
            </a:extLst>
          </p:cNvPr>
          <p:cNvSpPr/>
          <p:nvPr/>
        </p:nvSpPr>
        <p:spPr>
          <a:xfrm>
            <a:off x="1024128" y="1377074"/>
            <a:ext cx="5071872"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תרגיל לפני ההפסקה</a:t>
            </a:r>
          </a:p>
        </p:txBody>
      </p:sp>
      <p:sp>
        <p:nvSpPr>
          <p:cNvPr id="2" name="TextBox 1">
            <a:extLst>
              <a:ext uri="{FF2B5EF4-FFF2-40B4-BE49-F238E27FC236}">
                <a16:creationId xmlns:a16="http://schemas.microsoft.com/office/drawing/2014/main" id="{383ED377-254E-419F-875C-FF432792E6BD}"/>
              </a:ext>
            </a:extLst>
          </p:cNvPr>
          <p:cNvSpPr txBox="1"/>
          <p:nvPr/>
        </p:nvSpPr>
        <p:spPr>
          <a:xfrm>
            <a:off x="1312164" y="1728690"/>
            <a:ext cx="5327374"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0;</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nn-NO" sz="1800" b="1" dirty="0">
                <a:solidFill>
                  <a:srgbClr val="7F0055"/>
                </a:solidFill>
                <a:latin typeface="Consolas" panose="020B0609020204030204" pitchFamily="49" charset="0"/>
              </a:rPr>
              <a:t>for</a:t>
            </a:r>
            <a:r>
              <a:rPr lang="nn-NO" sz="1800" b="1" dirty="0">
                <a:solidFill>
                  <a:srgbClr val="000000"/>
                </a:solidFill>
                <a:latin typeface="Consolas" panose="020B0609020204030204" pitchFamily="49" charset="0"/>
              </a:rPr>
              <a:t> (</a:t>
            </a:r>
            <a:r>
              <a:rPr lang="nn-NO" sz="1800" b="1" dirty="0">
                <a:solidFill>
                  <a:srgbClr val="7F0055"/>
                </a:solidFill>
                <a:latin typeface="Consolas" panose="020B0609020204030204" pitchFamily="49" charset="0"/>
              </a:rPr>
              <a:t>int</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 1;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&lt;= </a:t>
            </a:r>
            <a:r>
              <a:rPr lang="nn-NO" sz="1800" b="1" dirty="0">
                <a:solidFill>
                  <a:srgbClr val="6A3E3E"/>
                </a:solidFill>
                <a:latin typeface="Consolas" panose="020B0609020204030204" pitchFamily="49" charset="0"/>
              </a:rPr>
              <a:t>y</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he-IL"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4" name="TextBox 3">
            <a:extLst>
              <a:ext uri="{FF2B5EF4-FFF2-40B4-BE49-F238E27FC236}">
                <a16:creationId xmlns:a16="http://schemas.microsoft.com/office/drawing/2014/main" id="{5D31B6D4-3A4A-44F6-8146-91607D743EB3}"/>
              </a:ext>
            </a:extLst>
          </p:cNvPr>
          <p:cNvSpPr txBox="1"/>
          <p:nvPr/>
        </p:nvSpPr>
        <p:spPr>
          <a:xfrm>
            <a:off x="2513471" y="4885800"/>
            <a:ext cx="4722613" cy="923330"/>
          </a:xfrm>
          <a:prstGeom prst="rect">
            <a:avLst/>
          </a:prstGeom>
          <a:noFill/>
        </p:spPr>
        <p:txBody>
          <a:bodyPr wrap="square" rtlCol="1">
            <a:spAutoFit/>
          </a:bodyPr>
          <a:lstStyle/>
          <a:p>
            <a:r>
              <a:rPr lang="he-IL" dirty="0"/>
              <a:t>מה מבצע קטע הקוד הזה?</a:t>
            </a:r>
          </a:p>
          <a:p>
            <a:endParaRPr lang="he-IL" dirty="0"/>
          </a:p>
          <a:p>
            <a:r>
              <a:rPr lang="he-IL" dirty="0"/>
              <a:t>בדקו מה יהיה הפלט עבור הקלט 2,3</a:t>
            </a:r>
          </a:p>
        </p:txBody>
      </p:sp>
    </p:spTree>
    <p:extLst>
      <p:ext uri="{BB962C8B-B14F-4D97-AF65-F5344CB8AC3E}">
        <p14:creationId xmlns:p14="http://schemas.microsoft.com/office/powerpoint/2010/main" val="2968893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ידע קודם נדרש</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567974"/>
            <a:ext cx="11161453" cy="2631048"/>
          </a:xfrm>
        </p:spPr>
        <p:txBody>
          <a:bodyPr/>
          <a:lstStyle/>
          <a:p>
            <a:r>
              <a:rPr lang="he-IL" dirty="0"/>
              <a:t>משתנים מטיפוסים שונים: </a:t>
            </a:r>
            <a:r>
              <a:rPr lang="en-US" dirty="0"/>
              <a:t>int</a:t>
            </a:r>
            <a:r>
              <a:rPr lang="he-IL" dirty="0"/>
              <a:t>, </a:t>
            </a:r>
            <a:r>
              <a:rPr lang="en-US" dirty="0"/>
              <a:t>double</a:t>
            </a:r>
            <a:endParaRPr lang="he-IL" dirty="0"/>
          </a:p>
          <a:p>
            <a:r>
              <a:rPr lang="he-IL" dirty="0"/>
              <a:t>פקודות השמה, חישובים, מנה (</a:t>
            </a:r>
            <a:r>
              <a:rPr lang="en-US" dirty="0"/>
              <a:t>/</a:t>
            </a:r>
            <a:r>
              <a:rPr lang="he-IL" dirty="0"/>
              <a:t>) ושארית (</a:t>
            </a:r>
            <a:r>
              <a:rPr lang="en-US" dirty="0"/>
              <a:t>(%</a:t>
            </a:r>
            <a:endParaRPr lang="he-IL" dirty="0"/>
          </a:p>
          <a:p>
            <a:r>
              <a:rPr lang="he-IL" dirty="0"/>
              <a:t>תנאים וביטויים בוליאניים</a:t>
            </a:r>
          </a:p>
          <a:p>
            <a:r>
              <a:rPr lang="he-IL" dirty="0"/>
              <a:t>ביצוע חוזר על ידי לולאת </a:t>
            </a:r>
            <a:r>
              <a:rPr lang="en-US" dirty="0"/>
              <a:t>for</a:t>
            </a:r>
            <a:r>
              <a:rPr lang="he-IL" dirty="0"/>
              <a:t> הכרות בסיסית (שיעור 1)</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Tree>
    <p:extLst>
      <p:ext uri="{BB962C8B-B14F-4D97-AF65-F5344CB8AC3E}">
        <p14:creationId xmlns:p14="http://schemas.microsoft.com/office/powerpoint/2010/main" val="1162881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פתרון</a:t>
            </a:r>
          </a:p>
        </p:txBody>
      </p:sp>
      <p:graphicFrame>
        <p:nvGraphicFramePr>
          <p:cNvPr id="10" name="טבלה 18">
            <a:extLst>
              <a:ext uri="{FF2B5EF4-FFF2-40B4-BE49-F238E27FC236}">
                <a16:creationId xmlns:a16="http://schemas.microsoft.com/office/drawing/2014/main" id="{13131D2B-DFE4-4461-BB26-3E2AAFDABCBC}"/>
              </a:ext>
            </a:extLst>
          </p:cNvPr>
          <p:cNvGraphicFramePr>
            <a:graphicFrameLocks noGrp="1"/>
          </p:cNvGraphicFramePr>
          <p:nvPr>
            <p:extLst>
              <p:ext uri="{D42A27DB-BD31-4B8C-83A1-F6EECF244321}">
                <p14:modId xmlns:p14="http://schemas.microsoft.com/office/powerpoint/2010/main" val="1093312532"/>
              </p:ext>
            </p:extLst>
          </p:nvPr>
        </p:nvGraphicFramePr>
        <p:xfrm>
          <a:off x="6639537" y="1191571"/>
          <a:ext cx="5299134" cy="3253668"/>
        </p:xfrm>
        <a:graphic>
          <a:graphicData uri="http://schemas.openxmlformats.org/drawingml/2006/table">
            <a:tbl>
              <a:tblPr rtl="1" firstRow="1" bandRow="1">
                <a:tableStyleId>{5940675A-B579-460E-94D1-54222C63F5DA}</a:tableStyleId>
              </a:tblPr>
              <a:tblGrid>
                <a:gridCol w="1001744">
                  <a:extLst>
                    <a:ext uri="{9D8B030D-6E8A-4147-A177-3AD203B41FA5}">
                      <a16:colId xmlns:a16="http://schemas.microsoft.com/office/drawing/2014/main" val="1839105239"/>
                    </a:ext>
                  </a:extLst>
                </a:gridCol>
                <a:gridCol w="859478">
                  <a:extLst>
                    <a:ext uri="{9D8B030D-6E8A-4147-A177-3AD203B41FA5}">
                      <a16:colId xmlns:a16="http://schemas.microsoft.com/office/drawing/2014/main" val="2438772735"/>
                    </a:ext>
                  </a:extLst>
                </a:gridCol>
                <a:gridCol w="859478">
                  <a:extLst>
                    <a:ext uri="{9D8B030D-6E8A-4147-A177-3AD203B41FA5}">
                      <a16:colId xmlns:a16="http://schemas.microsoft.com/office/drawing/2014/main" val="370195181"/>
                    </a:ext>
                  </a:extLst>
                </a:gridCol>
                <a:gridCol w="859478">
                  <a:extLst>
                    <a:ext uri="{9D8B030D-6E8A-4147-A177-3AD203B41FA5}">
                      <a16:colId xmlns:a16="http://schemas.microsoft.com/office/drawing/2014/main" val="3266944433"/>
                    </a:ext>
                  </a:extLst>
                </a:gridCol>
                <a:gridCol w="859478">
                  <a:extLst>
                    <a:ext uri="{9D8B030D-6E8A-4147-A177-3AD203B41FA5}">
                      <a16:colId xmlns:a16="http://schemas.microsoft.com/office/drawing/2014/main" val="460886113"/>
                    </a:ext>
                  </a:extLst>
                </a:gridCol>
                <a:gridCol w="859478">
                  <a:extLst>
                    <a:ext uri="{9D8B030D-6E8A-4147-A177-3AD203B41FA5}">
                      <a16:colId xmlns:a16="http://schemas.microsoft.com/office/drawing/2014/main" val="794179045"/>
                    </a:ext>
                  </a:extLst>
                </a:gridCol>
              </a:tblGrid>
              <a:tr h="542278">
                <a:tc>
                  <a:txBody>
                    <a:bodyPr/>
                    <a:lstStyle/>
                    <a:p>
                      <a:pPr algn="ctr" rtl="1"/>
                      <a:r>
                        <a:rPr lang="he-IL" sz="24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algn="ctr" rtl="1"/>
                      <a:r>
                        <a:rPr lang="en-US" sz="2400" dirty="0" err="1">
                          <a:solidFill>
                            <a:schemeClr val="bg1"/>
                          </a:solidFill>
                          <a:latin typeface="Varela Round" panose="00000500000000000000" pitchFamily="2" charset="-79"/>
                          <a:cs typeface="Varela Round" panose="00000500000000000000" pitchFamily="2" charset="-79"/>
                        </a:rPr>
                        <a:t>i</a:t>
                      </a:r>
                      <a:r>
                        <a:rPr lang="en-US" sz="2400" dirty="0">
                          <a:solidFill>
                            <a:schemeClr val="bg1"/>
                          </a:solidFill>
                          <a:latin typeface="Varela Round" panose="00000500000000000000" pitchFamily="2" charset="-79"/>
                          <a:cs typeface="Varela Round" panose="00000500000000000000" pitchFamily="2" charset="-79"/>
                        </a:rPr>
                        <a:t>&lt;=y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err="1">
                          <a:solidFill>
                            <a:schemeClr val="bg1"/>
                          </a:solidFill>
                          <a:latin typeface="Varela Round" panose="00000500000000000000" pitchFamily="2" charset="-79"/>
                          <a:cs typeface="Varela Round" panose="00000500000000000000" pitchFamily="2" charset="-79"/>
                        </a:rPr>
                        <a:t>i</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400" dirty="0">
                          <a:solidFill>
                            <a:schemeClr val="bg1"/>
                          </a:solidFill>
                          <a:latin typeface="Varela Round" panose="00000500000000000000" pitchFamily="2" charset="-79"/>
                          <a:cs typeface="Varela Round" panose="00000500000000000000" pitchFamily="2" charset="-79"/>
                        </a:rPr>
                        <a:t>x</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m</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278032429"/>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64613043"/>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73032467"/>
                  </a:ext>
                </a:extLst>
              </a:tr>
            </a:tbl>
          </a:graphicData>
        </a:graphic>
      </p:graphicFrame>
      <p:sp>
        <p:nvSpPr>
          <p:cNvPr id="12" name="TextBox 11">
            <a:extLst>
              <a:ext uri="{FF2B5EF4-FFF2-40B4-BE49-F238E27FC236}">
                <a16:creationId xmlns:a16="http://schemas.microsoft.com/office/drawing/2014/main" id="{FFB4B98A-A58B-4712-BE70-DE4BCF081407}"/>
              </a:ext>
            </a:extLst>
          </p:cNvPr>
          <p:cNvSpPr txBox="1"/>
          <p:nvPr/>
        </p:nvSpPr>
        <p:spPr>
          <a:xfrm>
            <a:off x="1312164" y="1728690"/>
            <a:ext cx="5327374"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0;</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nn-NO" sz="1800" b="1" dirty="0">
                <a:solidFill>
                  <a:srgbClr val="7F0055"/>
                </a:solidFill>
                <a:latin typeface="Consolas" panose="020B0609020204030204" pitchFamily="49" charset="0"/>
              </a:rPr>
              <a:t>for</a:t>
            </a:r>
            <a:r>
              <a:rPr lang="nn-NO" sz="1800" b="1" dirty="0">
                <a:solidFill>
                  <a:srgbClr val="000000"/>
                </a:solidFill>
                <a:latin typeface="Consolas" panose="020B0609020204030204" pitchFamily="49" charset="0"/>
              </a:rPr>
              <a:t> (</a:t>
            </a:r>
            <a:r>
              <a:rPr lang="nn-NO" sz="1800" b="1" dirty="0">
                <a:solidFill>
                  <a:srgbClr val="7F0055"/>
                </a:solidFill>
                <a:latin typeface="Consolas" panose="020B0609020204030204" pitchFamily="49" charset="0"/>
              </a:rPr>
              <a:t>int</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 1;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&lt;= </a:t>
            </a:r>
            <a:r>
              <a:rPr lang="nn-NO" sz="1800" b="1" dirty="0">
                <a:solidFill>
                  <a:srgbClr val="6A3E3E"/>
                </a:solidFill>
                <a:latin typeface="Consolas" panose="020B0609020204030204" pitchFamily="49" charset="0"/>
              </a:rPr>
              <a:t>y</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he-IL"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7" name="Rectangle: Rounded Corners 6">
            <a:extLst>
              <a:ext uri="{FF2B5EF4-FFF2-40B4-BE49-F238E27FC236}">
                <a16:creationId xmlns:a16="http://schemas.microsoft.com/office/drawing/2014/main" id="{B985E293-29EE-4168-A9B6-4E5D39CCF73B}"/>
              </a:ext>
            </a:extLst>
          </p:cNvPr>
          <p:cNvSpPr/>
          <p:nvPr/>
        </p:nvSpPr>
        <p:spPr>
          <a:xfrm>
            <a:off x="1024128" y="1377074"/>
            <a:ext cx="5071872"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431145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פתרון</a:t>
            </a:r>
          </a:p>
        </p:txBody>
      </p:sp>
      <p:graphicFrame>
        <p:nvGraphicFramePr>
          <p:cNvPr id="10" name="טבלה 18">
            <a:extLst>
              <a:ext uri="{FF2B5EF4-FFF2-40B4-BE49-F238E27FC236}">
                <a16:creationId xmlns:a16="http://schemas.microsoft.com/office/drawing/2014/main" id="{13131D2B-DFE4-4461-BB26-3E2AAFDABCBC}"/>
              </a:ext>
            </a:extLst>
          </p:cNvPr>
          <p:cNvGraphicFramePr>
            <a:graphicFrameLocks noGrp="1"/>
          </p:cNvGraphicFramePr>
          <p:nvPr>
            <p:extLst>
              <p:ext uri="{D42A27DB-BD31-4B8C-83A1-F6EECF244321}">
                <p14:modId xmlns:p14="http://schemas.microsoft.com/office/powerpoint/2010/main" val="1829353822"/>
              </p:ext>
            </p:extLst>
          </p:nvPr>
        </p:nvGraphicFramePr>
        <p:xfrm>
          <a:off x="6639537" y="1191571"/>
          <a:ext cx="5299134" cy="3253668"/>
        </p:xfrm>
        <a:graphic>
          <a:graphicData uri="http://schemas.openxmlformats.org/drawingml/2006/table">
            <a:tbl>
              <a:tblPr rtl="1" firstRow="1" bandRow="1">
                <a:tableStyleId>{5940675A-B579-460E-94D1-54222C63F5DA}</a:tableStyleId>
              </a:tblPr>
              <a:tblGrid>
                <a:gridCol w="1001744">
                  <a:extLst>
                    <a:ext uri="{9D8B030D-6E8A-4147-A177-3AD203B41FA5}">
                      <a16:colId xmlns:a16="http://schemas.microsoft.com/office/drawing/2014/main" val="1839105239"/>
                    </a:ext>
                  </a:extLst>
                </a:gridCol>
                <a:gridCol w="859478">
                  <a:extLst>
                    <a:ext uri="{9D8B030D-6E8A-4147-A177-3AD203B41FA5}">
                      <a16:colId xmlns:a16="http://schemas.microsoft.com/office/drawing/2014/main" val="2438772735"/>
                    </a:ext>
                  </a:extLst>
                </a:gridCol>
                <a:gridCol w="859478">
                  <a:extLst>
                    <a:ext uri="{9D8B030D-6E8A-4147-A177-3AD203B41FA5}">
                      <a16:colId xmlns:a16="http://schemas.microsoft.com/office/drawing/2014/main" val="370195181"/>
                    </a:ext>
                  </a:extLst>
                </a:gridCol>
                <a:gridCol w="859478">
                  <a:extLst>
                    <a:ext uri="{9D8B030D-6E8A-4147-A177-3AD203B41FA5}">
                      <a16:colId xmlns:a16="http://schemas.microsoft.com/office/drawing/2014/main" val="3266944433"/>
                    </a:ext>
                  </a:extLst>
                </a:gridCol>
                <a:gridCol w="859478">
                  <a:extLst>
                    <a:ext uri="{9D8B030D-6E8A-4147-A177-3AD203B41FA5}">
                      <a16:colId xmlns:a16="http://schemas.microsoft.com/office/drawing/2014/main" val="460886113"/>
                    </a:ext>
                  </a:extLst>
                </a:gridCol>
                <a:gridCol w="859478">
                  <a:extLst>
                    <a:ext uri="{9D8B030D-6E8A-4147-A177-3AD203B41FA5}">
                      <a16:colId xmlns:a16="http://schemas.microsoft.com/office/drawing/2014/main" val="794179045"/>
                    </a:ext>
                  </a:extLst>
                </a:gridCol>
              </a:tblGrid>
              <a:tr h="542278">
                <a:tc>
                  <a:txBody>
                    <a:bodyPr/>
                    <a:lstStyle/>
                    <a:p>
                      <a:pPr algn="ctr" rtl="1"/>
                      <a:r>
                        <a:rPr lang="he-IL" sz="24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algn="ctr" rtl="1"/>
                      <a:r>
                        <a:rPr lang="en-US" sz="2400" dirty="0" err="1">
                          <a:solidFill>
                            <a:schemeClr val="bg1"/>
                          </a:solidFill>
                          <a:latin typeface="Varela Round" panose="00000500000000000000" pitchFamily="2" charset="-79"/>
                          <a:cs typeface="Varela Round" panose="00000500000000000000" pitchFamily="2" charset="-79"/>
                        </a:rPr>
                        <a:t>i</a:t>
                      </a:r>
                      <a:r>
                        <a:rPr lang="en-US" sz="2400" dirty="0">
                          <a:solidFill>
                            <a:schemeClr val="bg1"/>
                          </a:solidFill>
                          <a:latin typeface="Varela Round" panose="00000500000000000000" pitchFamily="2" charset="-79"/>
                          <a:cs typeface="Varela Round" panose="00000500000000000000" pitchFamily="2" charset="-79"/>
                        </a:rPr>
                        <a:t>&lt;=y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err="1">
                          <a:solidFill>
                            <a:schemeClr val="bg1"/>
                          </a:solidFill>
                          <a:latin typeface="Varela Round" panose="00000500000000000000" pitchFamily="2" charset="-79"/>
                          <a:cs typeface="Varela Round" panose="00000500000000000000" pitchFamily="2" charset="-79"/>
                        </a:rPr>
                        <a:t>i</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400" dirty="0">
                          <a:solidFill>
                            <a:schemeClr val="bg1"/>
                          </a:solidFill>
                          <a:latin typeface="Varela Round" panose="00000500000000000000" pitchFamily="2" charset="-79"/>
                          <a:cs typeface="Varela Round" panose="00000500000000000000" pitchFamily="2" charset="-79"/>
                        </a:rPr>
                        <a:t>x</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m</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3</a:t>
                      </a: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dirty="0">
                          <a:latin typeface="Varela Round" panose="00000500000000000000" pitchFamily="2" charset="-79"/>
                          <a:cs typeface="Varela Round" panose="00000500000000000000" pitchFamily="2" charset="-79"/>
                        </a:rPr>
                        <a:t>2</a:t>
                      </a:r>
                    </a:p>
                  </a:txBody>
                  <a:tcPr anchor="ctr"/>
                </a:tc>
                <a:tc>
                  <a:txBody>
                    <a:bodyPr/>
                    <a:lstStyle/>
                    <a:p>
                      <a:pPr algn="ctr" rtl="1"/>
                      <a:r>
                        <a:rPr lang="he-IL" sz="2000" dirty="0">
                          <a:latin typeface="Varela Round" panose="00000500000000000000" pitchFamily="2" charset="-79"/>
                          <a:cs typeface="Varela Round" panose="00000500000000000000" pitchFamily="2" charset="-79"/>
                        </a:rPr>
                        <a:t>0</a:t>
                      </a:r>
                    </a:p>
                  </a:txBody>
                  <a:tcPr anchor="ctr"/>
                </a:tc>
                <a:extLst>
                  <a:ext uri="{0D108BD9-81ED-4DB2-BD59-A6C34878D82A}">
                    <a16:rowId xmlns:a16="http://schemas.microsoft.com/office/drawing/2014/main" val="3278032429"/>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1</a:t>
                      </a: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2</a:t>
                      </a:r>
                    </a:p>
                  </a:txBody>
                  <a:tcPr anchor="ctr"/>
                </a:tc>
                <a:extLst>
                  <a:ext uri="{0D108BD9-81ED-4DB2-BD59-A6C34878D82A}">
                    <a16:rowId xmlns:a16="http://schemas.microsoft.com/office/drawing/2014/main" val="2864613043"/>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2</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4</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3</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6</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r h="542278">
                <a:tc>
                  <a:txBody>
                    <a:bodyPr/>
                    <a:lstStyle/>
                    <a:p>
                      <a:pPr algn="ctr" rtl="1"/>
                      <a:r>
                        <a:rPr lang="en-US" sz="2000" dirty="0">
                          <a:latin typeface="Varela Round" panose="00000500000000000000" pitchFamily="2" charset="-79"/>
                          <a:cs typeface="Varela Round" panose="00000500000000000000" pitchFamily="2" charset="-79"/>
                        </a:rPr>
                        <a:t>6</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false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4</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73032467"/>
                  </a:ext>
                </a:extLst>
              </a:tr>
            </a:tbl>
          </a:graphicData>
        </a:graphic>
      </p:graphicFrame>
      <p:sp>
        <p:nvSpPr>
          <p:cNvPr id="12" name="TextBox 11">
            <a:extLst>
              <a:ext uri="{FF2B5EF4-FFF2-40B4-BE49-F238E27FC236}">
                <a16:creationId xmlns:a16="http://schemas.microsoft.com/office/drawing/2014/main" id="{FFB4B98A-A58B-4712-BE70-DE4BCF081407}"/>
              </a:ext>
            </a:extLst>
          </p:cNvPr>
          <p:cNvSpPr txBox="1"/>
          <p:nvPr/>
        </p:nvSpPr>
        <p:spPr>
          <a:xfrm>
            <a:off x="1312164" y="1728690"/>
            <a:ext cx="5327374"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0;</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nn-NO" sz="1800" b="1" dirty="0">
                <a:solidFill>
                  <a:srgbClr val="7F0055"/>
                </a:solidFill>
                <a:latin typeface="Consolas" panose="020B0609020204030204" pitchFamily="49" charset="0"/>
              </a:rPr>
              <a:t>for</a:t>
            </a:r>
            <a:r>
              <a:rPr lang="nn-NO" sz="1800" b="1" dirty="0">
                <a:solidFill>
                  <a:srgbClr val="000000"/>
                </a:solidFill>
                <a:latin typeface="Consolas" panose="020B0609020204030204" pitchFamily="49" charset="0"/>
              </a:rPr>
              <a:t> (</a:t>
            </a:r>
            <a:r>
              <a:rPr lang="nn-NO" sz="1800" b="1" dirty="0">
                <a:solidFill>
                  <a:srgbClr val="7F0055"/>
                </a:solidFill>
                <a:latin typeface="Consolas" panose="020B0609020204030204" pitchFamily="49" charset="0"/>
              </a:rPr>
              <a:t>int</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 1;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 &lt;= </a:t>
            </a:r>
            <a:r>
              <a:rPr lang="nn-NO" sz="1800" b="1" dirty="0">
                <a:solidFill>
                  <a:srgbClr val="6A3E3E"/>
                </a:solidFill>
                <a:latin typeface="Consolas" panose="020B0609020204030204" pitchFamily="49" charset="0"/>
              </a:rPr>
              <a:t>y</a:t>
            </a:r>
            <a:r>
              <a:rPr lang="nn-NO" sz="1800" b="1" dirty="0">
                <a:solidFill>
                  <a:srgbClr val="000000"/>
                </a:solidFill>
                <a:latin typeface="Consolas" panose="020B0609020204030204" pitchFamily="49" charset="0"/>
              </a:rPr>
              <a:t>; </a:t>
            </a:r>
            <a:r>
              <a:rPr lang="nn-NO" sz="1800" b="1" dirty="0">
                <a:solidFill>
                  <a:srgbClr val="6A3E3E"/>
                </a:solidFill>
                <a:latin typeface="Consolas" panose="020B0609020204030204" pitchFamily="49" charset="0"/>
              </a:rPr>
              <a:t>i</a:t>
            </a:r>
            <a:r>
              <a:rPr lang="nn-NO"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he-IL"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7" name="Rectangle: Rounded Corners 6">
            <a:extLst>
              <a:ext uri="{FF2B5EF4-FFF2-40B4-BE49-F238E27FC236}">
                <a16:creationId xmlns:a16="http://schemas.microsoft.com/office/drawing/2014/main" id="{B985E293-29EE-4168-A9B6-4E5D39CCF73B}"/>
              </a:ext>
            </a:extLst>
          </p:cNvPr>
          <p:cNvSpPr/>
          <p:nvPr/>
        </p:nvSpPr>
        <p:spPr>
          <a:xfrm>
            <a:off x="1024128" y="1377074"/>
            <a:ext cx="5071872"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D905FDA-DC1E-4158-9441-AEB73BCDAD14}"/>
                  </a:ext>
                </a:extLst>
              </p:cNvPr>
              <p:cNvSpPr txBox="1"/>
              <p:nvPr/>
            </p:nvSpPr>
            <p:spPr>
              <a:xfrm>
                <a:off x="854947" y="5217932"/>
                <a:ext cx="5071872" cy="954107"/>
              </a:xfrm>
              <a:prstGeom prst="rect">
                <a:avLst/>
              </a:prstGeom>
              <a:noFill/>
            </p:spPr>
            <p:txBody>
              <a:bodyPr wrap="square" rtlCol="1">
                <a:spAutoFit/>
              </a:bodyPr>
              <a:lstStyle/>
              <a:p>
                <a:r>
                  <a:rPr lang="he-IL" sz="2800" dirty="0"/>
                  <a:t>מטרת הקטע חישוב המכפלה: </a:t>
                </a:r>
                <a14:m>
                  <m:oMath xmlns:m="http://schemas.openxmlformats.org/officeDocument/2006/math">
                    <m:r>
                      <a:rPr lang="en-US" sz="2800" b="0" i="1" smtClean="0">
                        <a:latin typeface="Cambria Math" panose="02040503050406030204" pitchFamily="18" charset="0"/>
                      </a:rPr>
                      <m:t>𝑥</m:t>
                    </m:r>
                    <m:r>
                      <a:rPr lang="en-US" sz="2800" b="0" i="1" smtClean="0">
                        <a:latin typeface="Cambria Math" panose="02040503050406030204" pitchFamily="18" charset="0"/>
                        <a:sym typeface="Wingdings" panose="05000000000000000000" pitchFamily="2" charset="2"/>
                      </a:rPr>
                      <m:t></m:t>
                    </m:r>
                    <m:r>
                      <a:rPr lang="en-US" sz="2800" b="0" i="1" smtClean="0">
                        <a:latin typeface="Cambria Math" panose="02040503050406030204" pitchFamily="18" charset="0"/>
                      </a:rPr>
                      <m:t>𝑦</m:t>
                    </m:r>
                  </m:oMath>
                </a14:m>
                <a:r>
                  <a:rPr lang="he-IL" sz="2800" dirty="0"/>
                  <a:t> על ידי חיבור חוזר</a:t>
                </a:r>
              </a:p>
            </p:txBody>
          </p:sp>
        </mc:Choice>
        <mc:Fallback xmlns="">
          <p:sp>
            <p:nvSpPr>
              <p:cNvPr id="9" name="TextBox 8">
                <a:extLst>
                  <a:ext uri="{FF2B5EF4-FFF2-40B4-BE49-F238E27FC236}">
                    <a16:creationId xmlns:a16="http://schemas.microsoft.com/office/drawing/2014/main" id="{9D905FDA-DC1E-4158-9441-AEB73BCDAD14}"/>
                  </a:ext>
                </a:extLst>
              </p:cNvPr>
              <p:cNvSpPr txBox="1">
                <a:spLocks noRot="1" noChangeAspect="1" noMove="1" noResize="1" noEditPoints="1" noAdjustHandles="1" noChangeArrowheads="1" noChangeShapeType="1" noTextEdit="1"/>
              </p:cNvSpPr>
              <p:nvPr/>
            </p:nvSpPr>
            <p:spPr>
              <a:xfrm>
                <a:off x="854947" y="5217932"/>
                <a:ext cx="5071872" cy="954107"/>
              </a:xfrm>
              <a:prstGeom prst="rect">
                <a:avLst/>
              </a:prstGeom>
              <a:blipFill>
                <a:blip r:embed="rId2"/>
                <a:stretch>
                  <a:fillRect t="-7051" r="-2524" b="-17949"/>
                </a:stretch>
              </a:blipFill>
            </p:spPr>
            <p:txBody>
              <a:bodyPr/>
              <a:lstStyle/>
              <a:p>
                <a:r>
                  <a:rPr lang="he-IL">
                    <a:noFill/>
                  </a:rPr>
                  <a:t> </a:t>
                </a:r>
              </a:p>
            </p:txBody>
          </p:sp>
        </mc:Fallback>
      </mc:AlternateContent>
    </p:spTree>
    <p:extLst>
      <p:ext uri="{BB962C8B-B14F-4D97-AF65-F5344CB8AC3E}">
        <p14:creationId xmlns:p14="http://schemas.microsoft.com/office/powerpoint/2010/main" val="1617761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116316E4-C7F2-44CD-8C2B-20550BFADDD8}"/>
              </a:ext>
            </a:extLst>
          </p:cNvPr>
          <p:cNvSpPr/>
          <p:nvPr/>
        </p:nvSpPr>
        <p:spPr>
          <a:xfrm>
            <a:off x="944218" y="1312075"/>
            <a:ext cx="4890052"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תרגיל להפסקה</a:t>
            </a:r>
          </a:p>
        </p:txBody>
      </p:sp>
      <p:sp>
        <p:nvSpPr>
          <p:cNvPr id="2" name="TextBox 1">
            <a:extLst>
              <a:ext uri="{FF2B5EF4-FFF2-40B4-BE49-F238E27FC236}">
                <a16:creationId xmlns:a16="http://schemas.microsoft.com/office/drawing/2014/main" id="{383ED377-254E-419F-875C-FF432792E6BD}"/>
              </a:ext>
            </a:extLst>
          </p:cNvPr>
          <p:cNvSpPr txBox="1"/>
          <p:nvPr/>
        </p:nvSpPr>
        <p:spPr>
          <a:xfrm>
            <a:off x="1411356" y="1640068"/>
            <a:ext cx="4124740"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1;</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en-US" sz="1800" b="1" dirty="0">
                <a:solidFill>
                  <a:srgbClr val="7F0055"/>
                </a:solidFill>
                <a:latin typeface="Consolas" panose="020B0609020204030204" pitchFamily="49" charset="0"/>
              </a:rPr>
              <a:t>for</a:t>
            </a:r>
            <a:r>
              <a:rPr lang="en-US" sz="1800" b="1" dirty="0">
                <a:solidFill>
                  <a:srgbClr val="000000"/>
                </a:solidFill>
                <a:latin typeface="Consolas" panose="020B0609020204030204" pitchFamily="49" charset="0"/>
              </a:rPr>
              <a:t> (</a:t>
            </a:r>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 1;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&lt;=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j</a:t>
            </a:r>
            <a:r>
              <a:rPr lang="en-US" sz="1800" b="1" dirty="0" err="1">
                <a:solidFill>
                  <a:srgbClr val="000000"/>
                </a:solidFill>
                <a:latin typeface="Consolas" panose="020B0609020204030204" pitchFamily="49" charset="0"/>
              </a:rPr>
              <a:t>++</a:t>
            </a:r>
            <a:r>
              <a:rPr lang="en-US"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en-US"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4" name="TextBox 3">
            <a:extLst>
              <a:ext uri="{FF2B5EF4-FFF2-40B4-BE49-F238E27FC236}">
                <a16:creationId xmlns:a16="http://schemas.microsoft.com/office/drawing/2014/main" id="{5D31B6D4-3A4A-44F6-8146-91607D743EB3}"/>
              </a:ext>
            </a:extLst>
          </p:cNvPr>
          <p:cNvSpPr txBox="1"/>
          <p:nvPr/>
        </p:nvSpPr>
        <p:spPr>
          <a:xfrm>
            <a:off x="6711250" y="1288462"/>
            <a:ext cx="4722613" cy="1754326"/>
          </a:xfrm>
          <a:prstGeom prst="rect">
            <a:avLst/>
          </a:prstGeom>
          <a:noFill/>
        </p:spPr>
        <p:txBody>
          <a:bodyPr wrap="square" rtlCol="1">
            <a:spAutoFit/>
          </a:bodyPr>
          <a:lstStyle/>
          <a:p>
            <a:r>
              <a:rPr lang="he-IL" dirty="0"/>
              <a:t>מה מבצע קטע הקוד הזה?</a:t>
            </a:r>
          </a:p>
          <a:p>
            <a:endParaRPr lang="he-IL" dirty="0"/>
          </a:p>
          <a:p>
            <a:r>
              <a:rPr lang="he-IL" dirty="0"/>
              <a:t>העזרו הטבלת מעקב</a:t>
            </a:r>
          </a:p>
          <a:p>
            <a:pPr marL="342900" indent="-342900">
              <a:buAutoNum type="arabicPeriod"/>
            </a:pPr>
            <a:r>
              <a:rPr lang="he-IL" dirty="0"/>
              <a:t>מה יהיה הפלט עבור הקלט 2,3</a:t>
            </a:r>
          </a:p>
          <a:p>
            <a:pPr marL="342900" indent="-342900">
              <a:buAutoNum type="arabicPeriod"/>
            </a:pPr>
            <a:r>
              <a:rPr lang="he-IL" dirty="0"/>
              <a:t>מה יהיה הפלט עבור 5,1</a:t>
            </a:r>
          </a:p>
          <a:p>
            <a:endParaRPr lang="he-IL" dirty="0"/>
          </a:p>
        </p:txBody>
      </p:sp>
    </p:spTree>
    <p:extLst>
      <p:ext uri="{BB962C8B-B14F-4D97-AF65-F5344CB8AC3E}">
        <p14:creationId xmlns:p14="http://schemas.microsoft.com/office/powerpoint/2010/main" val="3817097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הפסקה</a:t>
            </a:r>
          </a:p>
        </p:txBody>
      </p:sp>
      <p:sp>
        <p:nvSpPr>
          <p:cNvPr id="6" name="Rectangle 5">
            <a:extLst>
              <a:ext uri="{FF2B5EF4-FFF2-40B4-BE49-F238E27FC236}">
                <a16:creationId xmlns:a16="http://schemas.microsoft.com/office/drawing/2014/main" id="{B2280C11-EEDB-487A-98F6-634F6A554FCC}"/>
              </a:ext>
            </a:extLst>
          </p:cNvPr>
          <p:cNvSpPr/>
          <p:nvPr/>
        </p:nvSpPr>
        <p:spPr>
          <a:xfrm>
            <a:off x="12279398" y="634420"/>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
        <p:nvSpPr>
          <p:cNvPr id="8" name="Rectangle 7">
            <a:extLst>
              <a:ext uri="{FF2B5EF4-FFF2-40B4-BE49-F238E27FC236}">
                <a16:creationId xmlns:a16="http://schemas.microsoft.com/office/drawing/2014/main" id="{2C6F7BCA-4B13-4E9D-B292-F022F48139C2}"/>
              </a:ext>
            </a:extLst>
          </p:cNvPr>
          <p:cNvSpPr/>
          <p:nvPr/>
        </p:nvSpPr>
        <p:spPr>
          <a:xfrm>
            <a:off x="12279397" y="1400768"/>
            <a:ext cx="2277745" cy="2975064"/>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מלאו את פרטי השיעור, המקצוע והמורה .</a:t>
            </a:r>
          </a:p>
          <a:p>
            <a:pPr algn="ctr"/>
            <a:r>
              <a:rPr lang="he-IL" dirty="0">
                <a:solidFill>
                  <a:srgbClr val="002060"/>
                </a:solidFill>
              </a:rPr>
              <a:t>(אין צורך להשאיר את הכיתובים "שם השיעור" , "המקצוע", מחקו אותם וכתבו רק את הפרטים עצמם). </a:t>
            </a:r>
            <a:endParaRPr lang="en-US" dirty="0">
              <a:solidFill>
                <a:srgbClr val="002060"/>
              </a:solidFill>
            </a:endParaRPr>
          </a:p>
        </p:txBody>
      </p:sp>
    </p:spTree>
    <p:extLst>
      <p:ext uri="{BB962C8B-B14F-4D97-AF65-F5344CB8AC3E}">
        <p14:creationId xmlns:p14="http://schemas.microsoft.com/office/powerpoint/2010/main" val="6608328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116316E4-C7F2-44CD-8C2B-20550BFADDD8}"/>
              </a:ext>
            </a:extLst>
          </p:cNvPr>
          <p:cNvSpPr/>
          <p:nvPr/>
        </p:nvSpPr>
        <p:spPr>
          <a:xfrm>
            <a:off x="944218" y="1312075"/>
            <a:ext cx="4890052"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תרגיל</a:t>
            </a:r>
          </a:p>
        </p:txBody>
      </p:sp>
      <p:sp>
        <p:nvSpPr>
          <p:cNvPr id="2" name="TextBox 1">
            <a:extLst>
              <a:ext uri="{FF2B5EF4-FFF2-40B4-BE49-F238E27FC236}">
                <a16:creationId xmlns:a16="http://schemas.microsoft.com/office/drawing/2014/main" id="{383ED377-254E-419F-875C-FF432792E6BD}"/>
              </a:ext>
            </a:extLst>
          </p:cNvPr>
          <p:cNvSpPr txBox="1"/>
          <p:nvPr/>
        </p:nvSpPr>
        <p:spPr>
          <a:xfrm>
            <a:off x="1411356" y="1640068"/>
            <a:ext cx="4124740"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1;</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en-US" sz="1800" b="1" dirty="0">
                <a:solidFill>
                  <a:srgbClr val="7F0055"/>
                </a:solidFill>
                <a:latin typeface="Consolas" panose="020B0609020204030204" pitchFamily="49" charset="0"/>
              </a:rPr>
              <a:t>for</a:t>
            </a:r>
            <a:r>
              <a:rPr lang="en-US" sz="1800" b="1" dirty="0">
                <a:solidFill>
                  <a:srgbClr val="000000"/>
                </a:solidFill>
                <a:latin typeface="Consolas" panose="020B0609020204030204" pitchFamily="49" charset="0"/>
              </a:rPr>
              <a:t> (</a:t>
            </a:r>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 1;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&lt;=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j</a:t>
            </a:r>
            <a:r>
              <a:rPr lang="en-US" sz="1800" b="1" dirty="0" err="1">
                <a:solidFill>
                  <a:srgbClr val="000000"/>
                </a:solidFill>
                <a:latin typeface="Consolas" panose="020B0609020204030204" pitchFamily="49" charset="0"/>
              </a:rPr>
              <a:t>++</a:t>
            </a:r>
            <a:r>
              <a:rPr lang="en-US"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en-US"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4" name="TextBox 3">
            <a:extLst>
              <a:ext uri="{FF2B5EF4-FFF2-40B4-BE49-F238E27FC236}">
                <a16:creationId xmlns:a16="http://schemas.microsoft.com/office/drawing/2014/main" id="{5D31B6D4-3A4A-44F6-8146-91607D743EB3}"/>
              </a:ext>
            </a:extLst>
          </p:cNvPr>
          <p:cNvSpPr txBox="1"/>
          <p:nvPr/>
        </p:nvSpPr>
        <p:spPr>
          <a:xfrm>
            <a:off x="6711250" y="1288462"/>
            <a:ext cx="4722613" cy="1200329"/>
          </a:xfrm>
          <a:prstGeom prst="rect">
            <a:avLst/>
          </a:prstGeom>
          <a:noFill/>
        </p:spPr>
        <p:txBody>
          <a:bodyPr wrap="square" rtlCol="1">
            <a:spAutoFit/>
          </a:bodyPr>
          <a:lstStyle/>
          <a:p>
            <a:r>
              <a:rPr lang="he-IL" dirty="0"/>
              <a:t>מה מבצע קטע הקוד הזה?</a:t>
            </a:r>
          </a:p>
          <a:p>
            <a:endParaRPr lang="he-IL" dirty="0"/>
          </a:p>
          <a:p>
            <a:r>
              <a:rPr lang="he-IL" dirty="0"/>
              <a:t>נבנה טבלת מעקב עבור הקלט 2,3</a:t>
            </a:r>
          </a:p>
          <a:p>
            <a:endParaRPr lang="he-IL" dirty="0"/>
          </a:p>
        </p:txBody>
      </p:sp>
    </p:spTree>
    <p:extLst>
      <p:ext uri="{BB962C8B-B14F-4D97-AF65-F5344CB8AC3E}">
        <p14:creationId xmlns:p14="http://schemas.microsoft.com/office/powerpoint/2010/main" val="68581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פתרון</a:t>
            </a:r>
          </a:p>
        </p:txBody>
      </p:sp>
      <p:graphicFrame>
        <p:nvGraphicFramePr>
          <p:cNvPr id="10" name="טבלה 18">
            <a:extLst>
              <a:ext uri="{FF2B5EF4-FFF2-40B4-BE49-F238E27FC236}">
                <a16:creationId xmlns:a16="http://schemas.microsoft.com/office/drawing/2014/main" id="{13131D2B-DFE4-4461-BB26-3E2AAFDABCBC}"/>
              </a:ext>
            </a:extLst>
          </p:cNvPr>
          <p:cNvGraphicFramePr>
            <a:graphicFrameLocks noGrp="1"/>
          </p:cNvGraphicFramePr>
          <p:nvPr>
            <p:extLst>
              <p:ext uri="{D42A27DB-BD31-4B8C-83A1-F6EECF244321}">
                <p14:modId xmlns:p14="http://schemas.microsoft.com/office/powerpoint/2010/main" val="3898083917"/>
              </p:ext>
            </p:extLst>
          </p:nvPr>
        </p:nvGraphicFramePr>
        <p:xfrm>
          <a:off x="6738730" y="1191571"/>
          <a:ext cx="5199939" cy="3253668"/>
        </p:xfrm>
        <a:graphic>
          <a:graphicData uri="http://schemas.openxmlformats.org/drawingml/2006/table">
            <a:tbl>
              <a:tblPr rtl="1" firstRow="1" bandRow="1">
                <a:tableStyleId>{5940675A-B579-460E-94D1-54222C63F5DA}</a:tableStyleId>
              </a:tblPr>
              <a:tblGrid>
                <a:gridCol w="982994">
                  <a:extLst>
                    <a:ext uri="{9D8B030D-6E8A-4147-A177-3AD203B41FA5}">
                      <a16:colId xmlns:a16="http://schemas.microsoft.com/office/drawing/2014/main" val="1839105239"/>
                    </a:ext>
                  </a:extLst>
                </a:gridCol>
                <a:gridCol w="843389">
                  <a:extLst>
                    <a:ext uri="{9D8B030D-6E8A-4147-A177-3AD203B41FA5}">
                      <a16:colId xmlns:a16="http://schemas.microsoft.com/office/drawing/2014/main" val="2019862187"/>
                    </a:ext>
                  </a:extLst>
                </a:gridCol>
                <a:gridCol w="843389">
                  <a:extLst>
                    <a:ext uri="{9D8B030D-6E8A-4147-A177-3AD203B41FA5}">
                      <a16:colId xmlns:a16="http://schemas.microsoft.com/office/drawing/2014/main" val="370195181"/>
                    </a:ext>
                  </a:extLst>
                </a:gridCol>
                <a:gridCol w="843389">
                  <a:extLst>
                    <a:ext uri="{9D8B030D-6E8A-4147-A177-3AD203B41FA5}">
                      <a16:colId xmlns:a16="http://schemas.microsoft.com/office/drawing/2014/main" val="3266944433"/>
                    </a:ext>
                  </a:extLst>
                </a:gridCol>
                <a:gridCol w="843389">
                  <a:extLst>
                    <a:ext uri="{9D8B030D-6E8A-4147-A177-3AD203B41FA5}">
                      <a16:colId xmlns:a16="http://schemas.microsoft.com/office/drawing/2014/main" val="460886113"/>
                    </a:ext>
                  </a:extLst>
                </a:gridCol>
                <a:gridCol w="843389">
                  <a:extLst>
                    <a:ext uri="{9D8B030D-6E8A-4147-A177-3AD203B41FA5}">
                      <a16:colId xmlns:a16="http://schemas.microsoft.com/office/drawing/2014/main" val="794179045"/>
                    </a:ext>
                  </a:extLst>
                </a:gridCol>
              </a:tblGrid>
              <a:tr h="542278">
                <a:tc>
                  <a:txBody>
                    <a:bodyPr/>
                    <a:lstStyle/>
                    <a:p>
                      <a:pPr algn="ctr" rtl="1"/>
                      <a:r>
                        <a:rPr lang="he-IL" sz="24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j&lt;=y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j</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400" dirty="0">
                          <a:solidFill>
                            <a:schemeClr val="bg1"/>
                          </a:solidFill>
                          <a:latin typeface="Varela Round" panose="00000500000000000000" pitchFamily="2" charset="-79"/>
                          <a:cs typeface="Varela Round" panose="00000500000000000000" pitchFamily="2" charset="-79"/>
                        </a:rPr>
                        <a:t>x</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m</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278032429"/>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64613043"/>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73032467"/>
                  </a:ext>
                </a:extLst>
              </a:tr>
            </a:tbl>
          </a:graphicData>
        </a:graphic>
      </p:graphicFrame>
      <p:sp>
        <p:nvSpPr>
          <p:cNvPr id="7" name="Rectangle: Rounded Corners 6">
            <a:extLst>
              <a:ext uri="{FF2B5EF4-FFF2-40B4-BE49-F238E27FC236}">
                <a16:creationId xmlns:a16="http://schemas.microsoft.com/office/drawing/2014/main" id="{29D2DDA2-0D72-4442-B615-9EB35A83D4D6}"/>
              </a:ext>
            </a:extLst>
          </p:cNvPr>
          <p:cNvSpPr/>
          <p:nvPr/>
        </p:nvSpPr>
        <p:spPr>
          <a:xfrm>
            <a:off x="944218" y="1312075"/>
            <a:ext cx="4899991"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a:extLst>
              <a:ext uri="{FF2B5EF4-FFF2-40B4-BE49-F238E27FC236}">
                <a16:creationId xmlns:a16="http://schemas.microsoft.com/office/drawing/2014/main" id="{1F60688E-0EBC-41CD-A297-716B14CCC139}"/>
              </a:ext>
            </a:extLst>
          </p:cNvPr>
          <p:cNvSpPr txBox="1"/>
          <p:nvPr/>
        </p:nvSpPr>
        <p:spPr>
          <a:xfrm>
            <a:off x="1411356" y="1640068"/>
            <a:ext cx="3896140"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1;</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en-US" sz="1800" b="1" dirty="0">
                <a:solidFill>
                  <a:srgbClr val="7F0055"/>
                </a:solidFill>
                <a:latin typeface="Consolas" panose="020B0609020204030204" pitchFamily="49" charset="0"/>
              </a:rPr>
              <a:t>for</a:t>
            </a:r>
            <a:r>
              <a:rPr lang="en-US" sz="1800" b="1" dirty="0">
                <a:solidFill>
                  <a:srgbClr val="000000"/>
                </a:solidFill>
                <a:latin typeface="Consolas" panose="020B0609020204030204" pitchFamily="49" charset="0"/>
              </a:rPr>
              <a:t> (</a:t>
            </a:r>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 1;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&lt;=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j</a:t>
            </a:r>
            <a:r>
              <a:rPr lang="en-US" sz="1800" b="1" dirty="0" err="1">
                <a:solidFill>
                  <a:srgbClr val="000000"/>
                </a:solidFill>
                <a:latin typeface="Consolas" panose="020B0609020204030204" pitchFamily="49" charset="0"/>
              </a:rPr>
              <a:t>++</a:t>
            </a:r>
            <a:r>
              <a:rPr lang="en-US"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en-US"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p:sp>
        <p:nvSpPr>
          <p:cNvPr id="2" name="TextBox 1">
            <a:extLst>
              <a:ext uri="{FF2B5EF4-FFF2-40B4-BE49-F238E27FC236}">
                <a16:creationId xmlns:a16="http://schemas.microsoft.com/office/drawing/2014/main" id="{E1C14A76-5A6C-49A9-938A-525D73E227CB}"/>
              </a:ext>
            </a:extLst>
          </p:cNvPr>
          <p:cNvSpPr txBox="1"/>
          <p:nvPr/>
        </p:nvSpPr>
        <p:spPr>
          <a:xfrm>
            <a:off x="7854817" y="1843500"/>
            <a:ext cx="344966" cy="400110"/>
          </a:xfrm>
          <a:prstGeom prst="rect">
            <a:avLst/>
          </a:prstGeom>
          <a:noFill/>
        </p:spPr>
        <p:txBody>
          <a:bodyPr wrap="none" rtlCol="1">
            <a:spAutoFit/>
          </a:bodyPr>
          <a:lstStyle/>
          <a:p>
            <a:r>
              <a:rPr lang="he-IL" sz="2000" dirty="0"/>
              <a:t>2</a:t>
            </a:r>
            <a:endParaRPr lang="he-IL" dirty="0"/>
          </a:p>
        </p:txBody>
      </p:sp>
      <p:sp>
        <p:nvSpPr>
          <p:cNvPr id="12" name="TextBox 11">
            <a:extLst>
              <a:ext uri="{FF2B5EF4-FFF2-40B4-BE49-F238E27FC236}">
                <a16:creationId xmlns:a16="http://schemas.microsoft.com/office/drawing/2014/main" id="{1285C37A-55DE-472C-9AE8-CE61074FF1AC}"/>
              </a:ext>
            </a:extLst>
          </p:cNvPr>
          <p:cNvSpPr txBox="1"/>
          <p:nvPr/>
        </p:nvSpPr>
        <p:spPr>
          <a:xfrm>
            <a:off x="8702546" y="1843500"/>
            <a:ext cx="344966" cy="400110"/>
          </a:xfrm>
          <a:prstGeom prst="rect">
            <a:avLst/>
          </a:prstGeom>
          <a:noFill/>
        </p:spPr>
        <p:txBody>
          <a:bodyPr wrap="none" rtlCol="1">
            <a:spAutoFit/>
          </a:bodyPr>
          <a:lstStyle/>
          <a:p>
            <a:r>
              <a:rPr lang="he-IL" sz="2000" dirty="0"/>
              <a:t>3</a:t>
            </a:r>
            <a:endParaRPr lang="he-IL" dirty="0"/>
          </a:p>
        </p:txBody>
      </p:sp>
    </p:spTree>
    <p:extLst>
      <p:ext uri="{BB962C8B-B14F-4D97-AF65-F5344CB8AC3E}">
        <p14:creationId xmlns:p14="http://schemas.microsoft.com/office/powerpoint/2010/main" val="890247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a:xfrm>
            <a:off x="1025716" y="155448"/>
            <a:ext cx="9802206" cy="720000"/>
          </a:xfrm>
        </p:spPr>
        <p:txBody>
          <a:bodyPr/>
          <a:lstStyle/>
          <a:p>
            <a:r>
              <a:rPr lang="he-IL" dirty="0"/>
              <a:t>פתרון</a:t>
            </a:r>
          </a:p>
        </p:txBody>
      </p:sp>
      <p:graphicFrame>
        <p:nvGraphicFramePr>
          <p:cNvPr id="10" name="טבלה 18">
            <a:extLst>
              <a:ext uri="{FF2B5EF4-FFF2-40B4-BE49-F238E27FC236}">
                <a16:creationId xmlns:a16="http://schemas.microsoft.com/office/drawing/2014/main" id="{13131D2B-DFE4-4461-BB26-3E2AAFDABCBC}"/>
              </a:ext>
            </a:extLst>
          </p:cNvPr>
          <p:cNvGraphicFramePr>
            <a:graphicFrameLocks noGrp="1"/>
          </p:cNvGraphicFramePr>
          <p:nvPr>
            <p:extLst>
              <p:ext uri="{D42A27DB-BD31-4B8C-83A1-F6EECF244321}">
                <p14:modId xmlns:p14="http://schemas.microsoft.com/office/powerpoint/2010/main" val="1092592074"/>
              </p:ext>
            </p:extLst>
          </p:nvPr>
        </p:nvGraphicFramePr>
        <p:xfrm>
          <a:off x="6740318" y="1191571"/>
          <a:ext cx="5199939" cy="3253668"/>
        </p:xfrm>
        <a:graphic>
          <a:graphicData uri="http://schemas.openxmlformats.org/drawingml/2006/table">
            <a:tbl>
              <a:tblPr rtl="1" firstRow="1" bandRow="1">
                <a:tableStyleId>{5940675A-B579-460E-94D1-54222C63F5DA}</a:tableStyleId>
              </a:tblPr>
              <a:tblGrid>
                <a:gridCol w="982994">
                  <a:extLst>
                    <a:ext uri="{9D8B030D-6E8A-4147-A177-3AD203B41FA5}">
                      <a16:colId xmlns:a16="http://schemas.microsoft.com/office/drawing/2014/main" val="1839105239"/>
                    </a:ext>
                  </a:extLst>
                </a:gridCol>
                <a:gridCol w="843389">
                  <a:extLst>
                    <a:ext uri="{9D8B030D-6E8A-4147-A177-3AD203B41FA5}">
                      <a16:colId xmlns:a16="http://schemas.microsoft.com/office/drawing/2014/main" val="2019862187"/>
                    </a:ext>
                  </a:extLst>
                </a:gridCol>
                <a:gridCol w="843389">
                  <a:extLst>
                    <a:ext uri="{9D8B030D-6E8A-4147-A177-3AD203B41FA5}">
                      <a16:colId xmlns:a16="http://schemas.microsoft.com/office/drawing/2014/main" val="370195181"/>
                    </a:ext>
                  </a:extLst>
                </a:gridCol>
                <a:gridCol w="843389">
                  <a:extLst>
                    <a:ext uri="{9D8B030D-6E8A-4147-A177-3AD203B41FA5}">
                      <a16:colId xmlns:a16="http://schemas.microsoft.com/office/drawing/2014/main" val="3266944433"/>
                    </a:ext>
                  </a:extLst>
                </a:gridCol>
                <a:gridCol w="843389">
                  <a:extLst>
                    <a:ext uri="{9D8B030D-6E8A-4147-A177-3AD203B41FA5}">
                      <a16:colId xmlns:a16="http://schemas.microsoft.com/office/drawing/2014/main" val="460886113"/>
                    </a:ext>
                  </a:extLst>
                </a:gridCol>
                <a:gridCol w="843389">
                  <a:extLst>
                    <a:ext uri="{9D8B030D-6E8A-4147-A177-3AD203B41FA5}">
                      <a16:colId xmlns:a16="http://schemas.microsoft.com/office/drawing/2014/main" val="794179045"/>
                    </a:ext>
                  </a:extLst>
                </a:gridCol>
              </a:tblGrid>
              <a:tr h="542278">
                <a:tc>
                  <a:txBody>
                    <a:bodyPr/>
                    <a:lstStyle/>
                    <a:p>
                      <a:pPr algn="ctr" rtl="1"/>
                      <a:r>
                        <a:rPr lang="he-IL" sz="2400" dirty="0">
                          <a:solidFill>
                            <a:schemeClr val="bg1"/>
                          </a:solidFill>
                          <a:latin typeface="Varela Round" panose="00000500000000000000" pitchFamily="2" charset="-79"/>
                          <a:cs typeface="Varela Round" panose="00000500000000000000" pitchFamily="2" charset="-79"/>
                        </a:rPr>
                        <a:t>פלט</a:t>
                      </a: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j&lt;=y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j</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y</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2400" dirty="0">
                          <a:solidFill>
                            <a:schemeClr val="bg1"/>
                          </a:solidFill>
                          <a:latin typeface="Varela Round" panose="00000500000000000000" pitchFamily="2" charset="-79"/>
                          <a:cs typeface="Varela Round" panose="00000500000000000000" pitchFamily="2" charset="-79"/>
                        </a:rPr>
                        <a:t>x</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tc>
                  <a:txBody>
                    <a:bodyPr/>
                    <a:lstStyle/>
                    <a:p>
                      <a:pPr algn="ctr" rtl="1"/>
                      <a:r>
                        <a:rPr lang="en-US" sz="2400" dirty="0">
                          <a:solidFill>
                            <a:schemeClr val="bg1"/>
                          </a:solidFill>
                          <a:latin typeface="Varela Round" panose="00000500000000000000" pitchFamily="2" charset="-79"/>
                          <a:cs typeface="Varela Round" panose="00000500000000000000" pitchFamily="2" charset="-79"/>
                        </a:rPr>
                        <a:t>m</a:t>
                      </a:r>
                      <a:endParaRPr lang="he-IL" sz="2400" dirty="0">
                        <a:solidFill>
                          <a:schemeClr val="bg1"/>
                        </a:solidFill>
                        <a:latin typeface="Varela Round" panose="00000500000000000000" pitchFamily="2" charset="-79"/>
                        <a:cs typeface="Varela Round" panose="00000500000000000000" pitchFamily="2" charset="-79"/>
                      </a:endParaRPr>
                    </a:p>
                  </a:txBody>
                  <a:tcPr anchor="ctr">
                    <a:solidFill>
                      <a:srgbClr val="12B4BC"/>
                    </a:solidFill>
                  </a:tcPr>
                </a:tc>
                <a:extLst>
                  <a:ext uri="{0D108BD9-81ED-4DB2-BD59-A6C34878D82A}">
                    <a16:rowId xmlns:a16="http://schemas.microsoft.com/office/drawing/2014/main" val="119412183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he-IL" sz="2000" dirty="0">
                          <a:latin typeface="Varela Round" panose="00000500000000000000" pitchFamily="2" charset="-79"/>
                          <a:cs typeface="Varela Round" panose="00000500000000000000" pitchFamily="2" charset="-79"/>
                        </a:rPr>
                        <a:t>1</a:t>
                      </a:r>
                    </a:p>
                  </a:txBody>
                  <a:tcPr anchor="ctr"/>
                </a:tc>
                <a:tc>
                  <a:txBody>
                    <a:bodyPr/>
                    <a:lstStyle/>
                    <a:p>
                      <a:pPr algn="ctr" rtl="1"/>
                      <a:r>
                        <a:rPr lang="he-IL" sz="2000" dirty="0">
                          <a:latin typeface="Varela Round" panose="00000500000000000000" pitchFamily="2" charset="-79"/>
                          <a:cs typeface="Varela Round" panose="00000500000000000000" pitchFamily="2" charset="-79"/>
                        </a:rPr>
                        <a:t>3</a:t>
                      </a: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dirty="0">
                          <a:latin typeface="Varela Round" panose="00000500000000000000" pitchFamily="2" charset="-79"/>
                          <a:cs typeface="Varela Round" panose="00000500000000000000" pitchFamily="2" charset="-79"/>
                        </a:rPr>
                        <a:t>2</a:t>
                      </a:r>
                    </a:p>
                  </a:txBody>
                  <a:tcPr anchor="ctr"/>
                </a:tc>
                <a:tc>
                  <a:txBody>
                    <a:bodyPr/>
                    <a:lstStyle/>
                    <a:p>
                      <a:pPr algn="ctr" rtl="1"/>
                      <a:r>
                        <a:rPr lang="he-IL" sz="2000" dirty="0">
                          <a:latin typeface="Varela Round" panose="00000500000000000000" pitchFamily="2" charset="-79"/>
                          <a:cs typeface="Varela Round" panose="00000500000000000000" pitchFamily="2" charset="-79"/>
                        </a:rPr>
                        <a:t>1</a:t>
                      </a:r>
                    </a:p>
                  </a:txBody>
                  <a:tcPr anchor="ctr"/>
                </a:tc>
                <a:extLst>
                  <a:ext uri="{0D108BD9-81ED-4DB2-BD59-A6C34878D82A}">
                    <a16:rowId xmlns:a16="http://schemas.microsoft.com/office/drawing/2014/main" val="3278032429"/>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2</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2</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64613043"/>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true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3</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4</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967094457"/>
                  </a:ext>
                </a:extLst>
              </a:tr>
              <a:tr h="542278">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false</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4</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r>
                        <a:rPr lang="en-US" sz="2000" dirty="0">
                          <a:latin typeface="Varela Round" panose="00000500000000000000" pitchFamily="2" charset="-79"/>
                          <a:cs typeface="Varela Round" panose="00000500000000000000" pitchFamily="2" charset="-79"/>
                        </a:rPr>
                        <a:t>8</a:t>
                      </a:r>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4127255262"/>
                  </a:ext>
                </a:extLst>
              </a:tr>
              <a:tr h="542278">
                <a:tc>
                  <a:txBody>
                    <a:bodyPr/>
                    <a:lstStyle/>
                    <a:p>
                      <a:pPr algn="ctr" rtl="1"/>
                      <a:r>
                        <a:rPr lang="en-US" sz="2000" dirty="0">
                          <a:latin typeface="Varela Round" panose="00000500000000000000" pitchFamily="2" charset="-79"/>
                          <a:cs typeface="Varela Round" panose="00000500000000000000" pitchFamily="2" charset="-79"/>
                        </a:rPr>
                        <a:t>8</a:t>
                      </a: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2000" dirty="0">
                        <a:latin typeface="Varela Round" panose="00000500000000000000" pitchFamily="2" charset="-79"/>
                        <a:cs typeface="Varela Round" panose="00000500000000000000" pitchFamily="2" charset="-79"/>
                      </a:endParaRPr>
                    </a:p>
                  </a:txBody>
                  <a:tcPr anchor="ctr"/>
                </a:tc>
                <a:tc>
                  <a:txBody>
                    <a:bodyPr/>
                    <a:lstStyle/>
                    <a:p>
                      <a:pPr algn="ctr" rtl="1"/>
                      <a:endParaRPr lang="he-IL"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2873032467"/>
                  </a:ext>
                </a:extLst>
              </a:tr>
            </a:tbl>
          </a:graphicData>
        </a:graphic>
      </p:graphicFrame>
      <p:sp>
        <p:nvSpPr>
          <p:cNvPr id="7" name="Rectangle: Rounded Corners 6">
            <a:extLst>
              <a:ext uri="{FF2B5EF4-FFF2-40B4-BE49-F238E27FC236}">
                <a16:creationId xmlns:a16="http://schemas.microsoft.com/office/drawing/2014/main" id="{29D2DDA2-0D72-4442-B615-9EB35A83D4D6}"/>
              </a:ext>
            </a:extLst>
          </p:cNvPr>
          <p:cNvSpPr/>
          <p:nvPr/>
        </p:nvSpPr>
        <p:spPr>
          <a:xfrm>
            <a:off x="945806" y="1312075"/>
            <a:ext cx="4899991" cy="3011557"/>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TextBox 8">
            <a:extLst>
              <a:ext uri="{FF2B5EF4-FFF2-40B4-BE49-F238E27FC236}">
                <a16:creationId xmlns:a16="http://schemas.microsoft.com/office/drawing/2014/main" id="{1F60688E-0EBC-41CD-A297-716B14CCC139}"/>
              </a:ext>
            </a:extLst>
          </p:cNvPr>
          <p:cNvSpPr txBox="1"/>
          <p:nvPr/>
        </p:nvSpPr>
        <p:spPr>
          <a:xfrm>
            <a:off x="1412944" y="1640068"/>
            <a:ext cx="3896140" cy="2308324"/>
          </a:xfrm>
          <a:prstGeom prst="rect">
            <a:avLst/>
          </a:prstGeom>
          <a:noFill/>
        </p:spPr>
        <p:txBody>
          <a:bodyPr wrap="square" rtlCol="1">
            <a:spAutoFit/>
          </a:bodyPr>
          <a:lstStyle/>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m</a:t>
            </a:r>
            <a:r>
              <a:rPr lang="en-US" sz="1800" b="1" dirty="0">
                <a:solidFill>
                  <a:srgbClr val="000000"/>
                </a:solidFill>
                <a:latin typeface="Consolas" panose="020B0609020204030204" pitchFamily="49" charset="0"/>
              </a:rPr>
              <a:t> = 1;</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x</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 </a:t>
            </a:r>
          </a:p>
          <a:p>
            <a:pPr algn="l" rtl="0"/>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 </a:t>
            </a:r>
            <a:r>
              <a:rPr lang="en-US" sz="1800" b="1" i="1" dirty="0" err="1">
                <a:solidFill>
                  <a:srgbClr val="0000C0"/>
                </a:solidFill>
                <a:latin typeface="Consolas" panose="020B0609020204030204" pitchFamily="49" charset="0"/>
              </a:rPr>
              <a:t>input</a:t>
            </a:r>
            <a:r>
              <a:rPr lang="en-US" sz="1800" b="1" i="1" dirty="0" err="1">
                <a:solidFill>
                  <a:srgbClr val="000000"/>
                </a:solidFill>
                <a:latin typeface="Consolas" panose="020B0609020204030204" pitchFamily="49" charset="0"/>
              </a:rPr>
              <a:t>.nextInt</a:t>
            </a:r>
            <a:r>
              <a:rPr lang="en-US" sz="1800" b="1" i="1" dirty="0">
                <a:solidFill>
                  <a:srgbClr val="000000"/>
                </a:solidFill>
                <a:latin typeface="Consolas" panose="020B0609020204030204" pitchFamily="49" charset="0"/>
              </a:rPr>
              <a:t>();</a:t>
            </a:r>
          </a:p>
          <a:p>
            <a:pPr algn="l" rtl="0"/>
            <a:endParaRPr lang="he-IL" sz="1800" dirty="0">
              <a:latin typeface="Consolas" panose="020B0609020204030204" pitchFamily="49" charset="0"/>
            </a:endParaRPr>
          </a:p>
          <a:p>
            <a:pPr algn="l" rtl="0"/>
            <a:r>
              <a:rPr lang="en-US" sz="1800" b="1" dirty="0">
                <a:solidFill>
                  <a:srgbClr val="7F0055"/>
                </a:solidFill>
                <a:latin typeface="Consolas" panose="020B0609020204030204" pitchFamily="49" charset="0"/>
              </a:rPr>
              <a:t>for</a:t>
            </a:r>
            <a:r>
              <a:rPr lang="en-US" sz="1800" b="1" dirty="0">
                <a:solidFill>
                  <a:srgbClr val="000000"/>
                </a:solidFill>
                <a:latin typeface="Consolas" panose="020B0609020204030204" pitchFamily="49" charset="0"/>
              </a:rPr>
              <a:t> (</a:t>
            </a:r>
            <a:r>
              <a:rPr lang="en-US" sz="1800" b="1" dirty="0">
                <a:solidFill>
                  <a:srgbClr val="7F0055"/>
                </a:solidFill>
                <a:latin typeface="Consolas" panose="020B0609020204030204" pitchFamily="49" charset="0"/>
              </a:rPr>
              <a:t>int</a:t>
            </a:r>
            <a:r>
              <a:rPr lang="en-US" sz="1800" b="1" dirty="0">
                <a:solidFill>
                  <a:srgbClr val="000000"/>
                </a:solidFill>
                <a:latin typeface="Consolas" panose="020B0609020204030204" pitchFamily="49" charset="0"/>
              </a:rPr>
              <a:t>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 1; </a:t>
            </a:r>
            <a:r>
              <a:rPr lang="en-US" sz="1800" b="1" dirty="0">
                <a:solidFill>
                  <a:srgbClr val="6A3E3E"/>
                </a:solidFill>
                <a:latin typeface="Consolas" panose="020B0609020204030204" pitchFamily="49" charset="0"/>
              </a:rPr>
              <a:t>j</a:t>
            </a:r>
            <a:r>
              <a:rPr lang="en-US" sz="1800" b="1" dirty="0">
                <a:solidFill>
                  <a:srgbClr val="000000"/>
                </a:solidFill>
                <a:latin typeface="Consolas" panose="020B0609020204030204" pitchFamily="49" charset="0"/>
              </a:rPr>
              <a:t> &lt;= </a:t>
            </a:r>
            <a:r>
              <a:rPr lang="en-US" sz="1800" b="1" dirty="0">
                <a:solidFill>
                  <a:srgbClr val="6A3E3E"/>
                </a:solidFill>
                <a:latin typeface="Consolas" panose="020B0609020204030204" pitchFamily="49" charset="0"/>
              </a:rPr>
              <a:t>y</a:t>
            </a:r>
            <a:r>
              <a:rPr lang="en-US" sz="1800" b="1" dirty="0">
                <a:solidFill>
                  <a:srgbClr val="000000"/>
                </a:solidFill>
                <a:latin typeface="Consolas" panose="020B0609020204030204" pitchFamily="49" charset="0"/>
              </a:rPr>
              <a:t>; </a:t>
            </a:r>
            <a:r>
              <a:rPr lang="en-US" sz="1800" b="1" dirty="0" err="1">
                <a:solidFill>
                  <a:srgbClr val="6A3E3E"/>
                </a:solidFill>
                <a:latin typeface="Consolas" panose="020B0609020204030204" pitchFamily="49" charset="0"/>
              </a:rPr>
              <a:t>j</a:t>
            </a:r>
            <a:r>
              <a:rPr lang="en-US" sz="1800" b="1" dirty="0" err="1">
                <a:solidFill>
                  <a:srgbClr val="000000"/>
                </a:solidFill>
                <a:latin typeface="Consolas" panose="020B0609020204030204" pitchFamily="49" charset="0"/>
              </a:rPr>
              <a:t>++</a:t>
            </a:r>
            <a:r>
              <a:rPr lang="en-US" sz="1800" b="1" dirty="0">
                <a:solidFill>
                  <a:srgbClr val="000000"/>
                </a:solidFill>
                <a:latin typeface="Consolas" panose="020B0609020204030204" pitchFamily="49" charset="0"/>
              </a:rPr>
              <a:t>)</a:t>
            </a:r>
          </a:p>
          <a:p>
            <a:pPr algn="l" rtl="0"/>
            <a:r>
              <a:rPr lang="en-US" dirty="0">
                <a:solidFill>
                  <a:srgbClr val="6A3E3E"/>
                </a:solidFill>
                <a:latin typeface="Consolas" panose="020B0609020204030204" pitchFamily="49" charset="0"/>
              </a:rPr>
              <a:t>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 = </a:t>
            </a:r>
            <a:r>
              <a:rPr lang="en-US" sz="1800" dirty="0">
                <a:solidFill>
                  <a:srgbClr val="6A3E3E"/>
                </a:solidFill>
                <a:latin typeface="Consolas" panose="020B0609020204030204" pitchFamily="49" charset="0"/>
              </a:rPr>
              <a:t>m</a:t>
            </a:r>
            <a:r>
              <a:rPr lang="en-US" sz="1800" dirty="0">
                <a:solidFill>
                  <a:srgbClr val="000000"/>
                </a:solidFill>
                <a:latin typeface="Consolas" panose="020B0609020204030204" pitchFamily="49" charset="0"/>
              </a:rPr>
              <a:t>*</a:t>
            </a:r>
            <a:r>
              <a:rPr lang="en-US" sz="1800" dirty="0">
                <a:solidFill>
                  <a:srgbClr val="6A3E3E"/>
                </a:solidFill>
                <a:latin typeface="Consolas" panose="020B0609020204030204" pitchFamily="49" charset="0"/>
              </a:rPr>
              <a:t>x</a:t>
            </a:r>
            <a:r>
              <a:rPr lang="en-US" sz="1800" dirty="0">
                <a:solidFill>
                  <a:srgbClr val="000000"/>
                </a:solidFill>
                <a:latin typeface="Consolas" panose="020B0609020204030204" pitchFamily="49" charset="0"/>
              </a:rPr>
              <a:t>;</a:t>
            </a:r>
          </a:p>
          <a:p>
            <a:pPr algn="l" rtl="0"/>
            <a:endParaRPr lang="en-US" sz="1800" dirty="0">
              <a:solidFill>
                <a:srgbClr val="000000"/>
              </a:solidFill>
              <a:latin typeface="Consolas" panose="020B0609020204030204" pitchFamily="49" charset="0"/>
            </a:endParaRPr>
          </a:p>
          <a:p>
            <a:pPr algn="l" rtl="0"/>
            <a:r>
              <a:rPr lang="en-US" sz="1800" dirty="0" err="1">
                <a:solidFill>
                  <a:srgbClr val="000000"/>
                </a:solidFill>
                <a:latin typeface="Consolas" panose="020B0609020204030204" pitchFamily="49" charset="0"/>
              </a:rPr>
              <a:t>System.</a:t>
            </a:r>
            <a:r>
              <a:rPr lang="en-US" sz="1800" b="1" i="1" dirty="0" err="1">
                <a:solidFill>
                  <a:srgbClr val="0000C0"/>
                </a:solidFill>
                <a:latin typeface="Consolas" panose="020B0609020204030204" pitchFamily="49" charset="0"/>
              </a:rPr>
              <a:t>out</a:t>
            </a:r>
            <a:r>
              <a:rPr lang="en-US" sz="1800" b="1" i="1" dirty="0" err="1">
                <a:solidFill>
                  <a:srgbClr val="000000"/>
                </a:solidFill>
                <a:latin typeface="Consolas" panose="020B0609020204030204" pitchFamily="49" charset="0"/>
              </a:rPr>
              <a:t>.println</a:t>
            </a:r>
            <a:r>
              <a:rPr lang="en-US" sz="1800" b="1" i="1" dirty="0">
                <a:solidFill>
                  <a:srgbClr val="000000"/>
                </a:solidFill>
                <a:latin typeface="Consolas" panose="020B0609020204030204" pitchFamily="49" charset="0"/>
              </a:rPr>
              <a:t>(</a:t>
            </a:r>
            <a:r>
              <a:rPr lang="en-US" sz="1800" b="1" i="1" dirty="0">
                <a:solidFill>
                  <a:srgbClr val="6A3E3E"/>
                </a:solidFill>
                <a:latin typeface="Consolas" panose="020B0609020204030204" pitchFamily="49" charset="0"/>
              </a:rPr>
              <a:t>m</a:t>
            </a:r>
            <a:r>
              <a:rPr lang="en-US" sz="1800" b="1" i="1" dirty="0">
                <a:solidFill>
                  <a:srgbClr val="000000"/>
                </a:solidFill>
                <a:latin typeface="Consolas" panose="020B0609020204030204" pitchFamily="49" charset="0"/>
              </a:rPr>
              <a:t>);</a:t>
            </a:r>
            <a:endParaRPr lang="he-IL" dirty="0"/>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608B4C9-6A1D-4C0C-84F3-E11398D8E918}"/>
                  </a:ext>
                </a:extLst>
              </p:cNvPr>
              <p:cNvSpPr txBox="1"/>
              <p:nvPr/>
            </p:nvSpPr>
            <p:spPr>
              <a:xfrm>
                <a:off x="1373109" y="5217932"/>
                <a:ext cx="4553710" cy="523220"/>
              </a:xfrm>
              <a:prstGeom prst="rect">
                <a:avLst/>
              </a:prstGeom>
              <a:noFill/>
            </p:spPr>
            <p:txBody>
              <a:bodyPr wrap="square" rtlCol="1">
                <a:spAutoFit/>
              </a:bodyPr>
              <a:lstStyle/>
              <a:p>
                <a:r>
                  <a:rPr lang="he-IL" sz="2800" dirty="0"/>
                  <a:t>מטרת הקטע חישוב:  </a:t>
                </a:r>
                <a14:m>
                  <m:oMath xmlns:m="http://schemas.openxmlformats.org/officeDocument/2006/math">
                    <m:sSup>
                      <m:sSupPr>
                        <m:ctrlPr>
                          <a:rPr lang="he-IL" sz="2800" i="1" smtClean="0">
                            <a:latin typeface="Cambria Math" panose="02040503050406030204" pitchFamily="18" charset="0"/>
                          </a:rPr>
                        </m:ctrlPr>
                      </m:sSupPr>
                      <m:e>
                        <m:r>
                          <a:rPr lang="en-US" sz="2800" b="0" i="1" smtClean="0">
                            <a:latin typeface="Cambria Math" panose="02040503050406030204" pitchFamily="18" charset="0"/>
                          </a:rPr>
                          <m:t>𝑥</m:t>
                        </m:r>
                      </m:e>
                      <m:sup>
                        <m:r>
                          <a:rPr lang="en-US" sz="2800" b="0" i="1" smtClean="0">
                            <a:latin typeface="Cambria Math" panose="02040503050406030204" pitchFamily="18" charset="0"/>
                          </a:rPr>
                          <m:t>𝑦</m:t>
                        </m:r>
                      </m:sup>
                    </m:sSup>
                  </m:oMath>
                </a14:m>
                <a:endParaRPr lang="he-IL" sz="2800" dirty="0"/>
              </a:p>
            </p:txBody>
          </p:sp>
        </mc:Choice>
        <mc:Fallback xmlns="">
          <p:sp>
            <p:nvSpPr>
              <p:cNvPr id="2" name="TextBox 1">
                <a:extLst>
                  <a:ext uri="{FF2B5EF4-FFF2-40B4-BE49-F238E27FC236}">
                    <a16:creationId xmlns:a16="http://schemas.microsoft.com/office/drawing/2014/main" id="{7608B4C9-6A1D-4C0C-84F3-E11398D8E918}"/>
                  </a:ext>
                </a:extLst>
              </p:cNvPr>
              <p:cNvSpPr txBox="1">
                <a:spLocks noRot="1" noChangeAspect="1" noMove="1" noResize="1" noEditPoints="1" noAdjustHandles="1" noChangeArrowheads="1" noChangeShapeType="1" noTextEdit="1"/>
              </p:cNvSpPr>
              <p:nvPr/>
            </p:nvSpPr>
            <p:spPr>
              <a:xfrm>
                <a:off x="1373109" y="5217932"/>
                <a:ext cx="4553710" cy="523220"/>
              </a:xfrm>
              <a:prstGeom prst="rect">
                <a:avLst/>
              </a:prstGeom>
              <a:blipFill>
                <a:blip r:embed="rId2"/>
                <a:stretch>
                  <a:fillRect t="-11628" r="-2811" b="-32558"/>
                </a:stretch>
              </a:blipFill>
            </p:spPr>
            <p:txBody>
              <a:bodyPr/>
              <a:lstStyle/>
              <a:p>
                <a:r>
                  <a:rPr lang="he-IL">
                    <a:noFill/>
                  </a:rPr>
                  <a:t> </a:t>
                </a:r>
              </a:p>
            </p:txBody>
          </p:sp>
        </mc:Fallback>
      </mc:AlternateContent>
    </p:spTree>
    <p:extLst>
      <p:ext uri="{BB962C8B-B14F-4D97-AF65-F5344CB8AC3E}">
        <p14:creationId xmlns:p14="http://schemas.microsoft.com/office/powerpoint/2010/main" val="225064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515273" y="998859"/>
            <a:ext cx="11161453" cy="2947499"/>
          </a:xfrm>
        </p:spPr>
        <p:txBody>
          <a:bodyPr>
            <a:normAutofit/>
          </a:bodyPr>
          <a:lstStyle/>
          <a:p>
            <a:pPr marL="0" indent="0">
              <a:buNone/>
            </a:pPr>
            <a:r>
              <a:rPr lang="he-IL" dirty="0"/>
              <a:t>נשתמש בתבנית מניה בבעיות בהן יש צורך במניה בדרך כלל בהתאם לתנאי כלשהו</a:t>
            </a:r>
          </a:p>
          <a:p>
            <a:pPr marL="0" indent="0">
              <a:buNone/>
            </a:pPr>
            <a:endParaRPr lang="he-IL" dirty="0"/>
          </a:p>
          <a:p>
            <a:pPr marL="457200" indent="-457200">
              <a:buAutoNum type="arabicPeriod"/>
            </a:pPr>
            <a:r>
              <a:rPr lang="he-IL" dirty="0"/>
              <a:t>הגדרת המונה ואתחול</a:t>
            </a:r>
          </a:p>
          <a:p>
            <a:pPr marL="457200" indent="-457200">
              <a:buAutoNum type="arabicPeriod"/>
            </a:pPr>
            <a:r>
              <a:rPr lang="he-IL" dirty="0"/>
              <a:t>עדכון המונה</a:t>
            </a:r>
          </a:p>
          <a:p>
            <a:pPr marL="457200" indent="-457200">
              <a:buAutoNum type="arabicPeriod"/>
            </a:pPr>
            <a:endParaRPr lang="he-IL" dirty="0"/>
          </a:p>
          <a:p>
            <a:pPr marL="0" indent="0">
              <a:buNone/>
            </a:pPr>
            <a:r>
              <a:rPr lang="he-IL" dirty="0"/>
              <a:t>דוגמאות: מוצרים מעל מחיר מסוים, ציונים מעל או מתחת סף מסוים</a:t>
            </a:r>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תבנית מניה</a:t>
            </a:r>
          </a:p>
        </p:txBody>
      </p:sp>
    </p:spTree>
    <p:extLst>
      <p:ext uri="{BB962C8B-B14F-4D97-AF65-F5344CB8AC3E}">
        <p14:creationId xmlns:p14="http://schemas.microsoft.com/office/powerpoint/2010/main" val="5306498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תמונה 6">
            <a:extLst>
              <a:ext uri="{FF2B5EF4-FFF2-40B4-BE49-F238E27FC236}">
                <a16:creationId xmlns:a16="http://schemas.microsoft.com/office/drawing/2014/main" id="{5723458A-388F-42FB-91FD-E77620D89E12}"/>
              </a:ext>
            </a:extLst>
          </p:cNvPr>
          <p:cNvPicPr>
            <a:picLocks noChangeAspect="1"/>
          </p:cNvPicPr>
          <p:nvPr/>
        </p:nvPicPr>
        <p:blipFill>
          <a:blip r:embed="rId2"/>
          <a:stretch>
            <a:fillRect/>
          </a:stretch>
        </p:blipFill>
        <p:spPr>
          <a:xfrm>
            <a:off x="7188873" y="1243475"/>
            <a:ext cx="4598431" cy="2700825"/>
          </a:xfrm>
          <a:prstGeom prst="rect">
            <a:avLst/>
          </a:prstGeom>
        </p:spPr>
      </p:pic>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תבנית מניה</a:t>
            </a:r>
          </a:p>
        </p:txBody>
      </p:sp>
      <p:sp>
        <p:nvSpPr>
          <p:cNvPr id="4" name="Rectangle: Rounded Corners 3">
            <a:extLst>
              <a:ext uri="{FF2B5EF4-FFF2-40B4-BE49-F238E27FC236}">
                <a16:creationId xmlns:a16="http://schemas.microsoft.com/office/drawing/2014/main" id="{A6758C1A-F9DF-4F8F-B321-987ECE8BB4F4}"/>
              </a:ext>
            </a:extLst>
          </p:cNvPr>
          <p:cNvSpPr/>
          <p:nvPr/>
        </p:nvSpPr>
        <p:spPr>
          <a:xfrm>
            <a:off x="6955298" y="1038245"/>
            <a:ext cx="5065582" cy="3190302"/>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ציין מיקום של כותרת תחתונה 4">
            <a:extLst>
              <a:ext uri="{FF2B5EF4-FFF2-40B4-BE49-F238E27FC236}">
                <a16:creationId xmlns:a16="http://schemas.microsoft.com/office/drawing/2014/main" id="{7BFCB41E-BC8E-47DD-B2B5-01E5B4A74EB6}"/>
              </a:ext>
            </a:extLst>
          </p:cNvPr>
          <p:cNvSpPr txBox="1">
            <a:spLocks/>
          </p:cNvSpPr>
          <p:nvPr/>
        </p:nvSpPr>
        <p:spPr>
          <a:xfrm>
            <a:off x="2759708" y="6485502"/>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14" name="תמונה 9">
            <a:extLst>
              <a:ext uri="{FF2B5EF4-FFF2-40B4-BE49-F238E27FC236}">
                <a16:creationId xmlns:a16="http://schemas.microsoft.com/office/drawing/2014/main" id="{A66768C6-D443-410E-866D-39C31386B3D3}"/>
              </a:ext>
            </a:extLst>
          </p:cNvPr>
          <p:cNvPicPr>
            <a:picLocks noChangeAspect="1"/>
          </p:cNvPicPr>
          <p:nvPr/>
        </p:nvPicPr>
        <p:blipFill>
          <a:blip r:embed="rId3"/>
          <a:stretch>
            <a:fillRect/>
          </a:stretch>
        </p:blipFill>
        <p:spPr>
          <a:xfrm>
            <a:off x="388950" y="2371061"/>
            <a:ext cx="6241566" cy="4046750"/>
          </a:xfrm>
          <a:prstGeom prst="rect">
            <a:avLst/>
          </a:prstGeom>
        </p:spPr>
      </p:pic>
      <p:sp>
        <p:nvSpPr>
          <p:cNvPr id="15" name="מלבן: פינות מעוגלות 2">
            <a:extLst>
              <a:ext uri="{FF2B5EF4-FFF2-40B4-BE49-F238E27FC236}">
                <a16:creationId xmlns:a16="http://schemas.microsoft.com/office/drawing/2014/main" id="{FA6C6C56-D2AF-4A1B-B0A4-F1F56F5C87C3}"/>
              </a:ext>
            </a:extLst>
          </p:cNvPr>
          <p:cNvSpPr/>
          <p:nvPr/>
        </p:nvSpPr>
        <p:spPr>
          <a:xfrm>
            <a:off x="7837201" y="2477385"/>
            <a:ext cx="3258856" cy="257265"/>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a-ET" dirty="0">
              <a:solidFill>
                <a:schemeClr val="tx1"/>
              </a:solidFill>
            </a:endParaRPr>
          </a:p>
        </p:txBody>
      </p:sp>
      <p:sp>
        <p:nvSpPr>
          <p:cNvPr id="16" name="מלבן: פינות מעוגלות 5">
            <a:extLst>
              <a:ext uri="{FF2B5EF4-FFF2-40B4-BE49-F238E27FC236}">
                <a16:creationId xmlns:a16="http://schemas.microsoft.com/office/drawing/2014/main" id="{630D347D-1A99-4422-9DBC-C05C2FCFFB84}"/>
              </a:ext>
            </a:extLst>
          </p:cNvPr>
          <p:cNvSpPr/>
          <p:nvPr/>
        </p:nvSpPr>
        <p:spPr>
          <a:xfrm>
            <a:off x="600661" y="3416315"/>
            <a:ext cx="5495339" cy="264159"/>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a-ET">
              <a:solidFill>
                <a:schemeClr val="tx1"/>
              </a:solidFill>
            </a:endParaRPr>
          </a:p>
        </p:txBody>
      </p:sp>
      <p:sp>
        <p:nvSpPr>
          <p:cNvPr id="17" name="Rectangle: Rounded Corners 16">
            <a:extLst>
              <a:ext uri="{FF2B5EF4-FFF2-40B4-BE49-F238E27FC236}">
                <a16:creationId xmlns:a16="http://schemas.microsoft.com/office/drawing/2014/main" id="{C105752E-7252-43D0-A5B8-9A7E75B08413}"/>
              </a:ext>
            </a:extLst>
          </p:cNvPr>
          <p:cNvSpPr/>
          <p:nvPr/>
        </p:nvSpPr>
        <p:spPr>
          <a:xfrm>
            <a:off x="388950" y="2039282"/>
            <a:ext cx="6354638" cy="4378529"/>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636868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תמונה 6">
            <a:extLst>
              <a:ext uri="{FF2B5EF4-FFF2-40B4-BE49-F238E27FC236}">
                <a16:creationId xmlns:a16="http://schemas.microsoft.com/office/drawing/2014/main" id="{3251BE13-D76D-4504-B481-570F667AFCD8}"/>
              </a:ext>
            </a:extLst>
          </p:cNvPr>
          <p:cNvPicPr>
            <a:picLocks noChangeAspect="1"/>
          </p:cNvPicPr>
          <p:nvPr/>
        </p:nvPicPr>
        <p:blipFill>
          <a:blip r:embed="rId2"/>
          <a:stretch>
            <a:fillRect/>
          </a:stretch>
        </p:blipFill>
        <p:spPr>
          <a:xfrm>
            <a:off x="7188873" y="1243475"/>
            <a:ext cx="4598431" cy="2700825"/>
          </a:xfrm>
          <a:prstGeom prst="rect">
            <a:avLst/>
          </a:prstGeom>
        </p:spPr>
      </p:pic>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תבנית מניה</a:t>
            </a:r>
          </a:p>
        </p:txBody>
      </p:sp>
      <p:sp>
        <p:nvSpPr>
          <p:cNvPr id="4" name="Rectangle: Rounded Corners 3">
            <a:extLst>
              <a:ext uri="{FF2B5EF4-FFF2-40B4-BE49-F238E27FC236}">
                <a16:creationId xmlns:a16="http://schemas.microsoft.com/office/drawing/2014/main" id="{A6758C1A-F9DF-4F8F-B321-987ECE8BB4F4}"/>
              </a:ext>
            </a:extLst>
          </p:cNvPr>
          <p:cNvSpPr/>
          <p:nvPr/>
        </p:nvSpPr>
        <p:spPr>
          <a:xfrm>
            <a:off x="6955298" y="1038245"/>
            <a:ext cx="5065582" cy="3190302"/>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ציין מיקום של כותרת תחתונה 4">
            <a:extLst>
              <a:ext uri="{FF2B5EF4-FFF2-40B4-BE49-F238E27FC236}">
                <a16:creationId xmlns:a16="http://schemas.microsoft.com/office/drawing/2014/main" id="{7BFCB41E-BC8E-47DD-B2B5-01E5B4A74EB6}"/>
              </a:ext>
            </a:extLst>
          </p:cNvPr>
          <p:cNvSpPr txBox="1">
            <a:spLocks/>
          </p:cNvSpPr>
          <p:nvPr/>
        </p:nvSpPr>
        <p:spPr>
          <a:xfrm>
            <a:off x="2759708" y="6485502"/>
            <a:ext cx="3823652" cy="434099"/>
          </a:xfrm>
          <a:prstGeom prst="rect">
            <a:avLst/>
          </a:prstGeom>
        </p:spPr>
        <p:txBody>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sz="1600" dirty="0"/>
              <a:t>מקור: הילה קדמן - </a:t>
            </a:r>
            <a:r>
              <a:rPr lang="en-US" sz="1600" dirty="0"/>
              <a:t>blog.csit.org.il</a:t>
            </a:r>
            <a:endParaRPr lang="he-IL" sz="1600" dirty="0"/>
          </a:p>
        </p:txBody>
      </p:sp>
      <p:pic>
        <p:nvPicPr>
          <p:cNvPr id="14" name="תמונה 9">
            <a:extLst>
              <a:ext uri="{FF2B5EF4-FFF2-40B4-BE49-F238E27FC236}">
                <a16:creationId xmlns:a16="http://schemas.microsoft.com/office/drawing/2014/main" id="{A66768C6-D443-410E-866D-39C31386B3D3}"/>
              </a:ext>
            </a:extLst>
          </p:cNvPr>
          <p:cNvPicPr>
            <a:picLocks noChangeAspect="1"/>
          </p:cNvPicPr>
          <p:nvPr/>
        </p:nvPicPr>
        <p:blipFill>
          <a:blip r:embed="rId3"/>
          <a:stretch>
            <a:fillRect/>
          </a:stretch>
        </p:blipFill>
        <p:spPr>
          <a:xfrm>
            <a:off x="388950" y="2371061"/>
            <a:ext cx="6241566" cy="4046750"/>
          </a:xfrm>
          <a:prstGeom prst="rect">
            <a:avLst/>
          </a:prstGeom>
        </p:spPr>
      </p:pic>
      <p:sp>
        <p:nvSpPr>
          <p:cNvPr id="15" name="מלבן: פינות מעוגלות 2">
            <a:extLst>
              <a:ext uri="{FF2B5EF4-FFF2-40B4-BE49-F238E27FC236}">
                <a16:creationId xmlns:a16="http://schemas.microsoft.com/office/drawing/2014/main" id="{FA6C6C56-D2AF-4A1B-B0A4-F1F56F5C87C3}"/>
              </a:ext>
            </a:extLst>
          </p:cNvPr>
          <p:cNvSpPr/>
          <p:nvPr/>
        </p:nvSpPr>
        <p:spPr>
          <a:xfrm>
            <a:off x="7858661" y="2734650"/>
            <a:ext cx="3402374" cy="873254"/>
          </a:xfrm>
          <a:prstGeom prst="roundRect">
            <a:avLst>
              <a:gd name="adj" fmla="val 50000"/>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a-ET" dirty="0">
              <a:solidFill>
                <a:schemeClr val="tx1"/>
              </a:solidFill>
            </a:endParaRPr>
          </a:p>
        </p:txBody>
      </p:sp>
      <p:sp>
        <p:nvSpPr>
          <p:cNvPr id="16" name="מלבן: פינות מעוגלות 5">
            <a:extLst>
              <a:ext uri="{FF2B5EF4-FFF2-40B4-BE49-F238E27FC236}">
                <a16:creationId xmlns:a16="http://schemas.microsoft.com/office/drawing/2014/main" id="{630D347D-1A99-4422-9DBC-C05C2FCFFB84}"/>
              </a:ext>
            </a:extLst>
          </p:cNvPr>
          <p:cNvSpPr/>
          <p:nvPr/>
        </p:nvSpPr>
        <p:spPr>
          <a:xfrm>
            <a:off x="762063" y="3683470"/>
            <a:ext cx="5495339" cy="2339643"/>
          </a:xfrm>
          <a:prstGeom prst="roundRect">
            <a:avLst/>
          </a:pr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1" fromWordArt="0" anchor="ctr" anchorCtr="0" forceAA="0" compatLnSpc="1">
            <a:prstTxWarp prst="textNoShape">
              <a:avLst/>
            </a:prstTxWarp>
            <a:noAutofit/>
          </a:bodyPr>
          <a:lstStyle/>
          <a:p>
            <a:pPr algn="ctr"/>
            <a:endParaRPr lang="aa-ET">
              <a:solidFill>
                <a:schemeClr val="tx1"/>
              </a:solidFill>
            </a:endParaRPr>
          </a:p>
        </p:txBody>
      </p:sp>
      <p:sp>
        <p:nvSpPr>
          <p:cNvPr id="17" name="Rectangle: Rounded Corners 16">
            <a:extLst>
              <a:ext uri="{FF2B5EF4-FFF2-40B4-BE49-F238E27FC236}">
                <a16:creationId xmlns:a16="http://schemas.microsoft.com/office/drawing/2014/main" id="{C105752E-7252-43D0-A5B8-9A7E75B08413}"/>
              </a:ext>
            </a:extLst>
          </p:cNvPr>
          <p:cNvSpPr/>
          <p:nvPr/>
        </p:nvSpPr>
        <p:spPr>
          <a:xfrm>
            <a:off x="388950" y="2039282"/>
            <a:ext cx="6354638" cy="4378529"/>
          </a:xfrm>
          <a:prstGeom prst="roundRect">
            <a:avLst/>
          </a:prstGeom>
          <a:noFill/>
          <a:ln w="38100">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30716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t>מה נלמד היום </a:t>
            </a:r>
          </a:p>
        </p:txBody>
      </p:sp>
      <p:sp>
        <p:nvSpPr>
          <p:cNvPr id="3" name="מציין מיקום טקסט 2"/>
          <p:cNvSpPr>
            <a:spLocks noGrp="1"/>
          </p:cNvSpPr>
          <p:nvPr>
            <p:ph idx="1"/>
          </p:nvPr>
        </p:nvSpPr>
        <p:spPr/>
        <p:txBody>
          <a:bodyPr/>
          <a:lstStyle/>
          <a:p>
            <a:r>
              <a:rPr lang="he-IL" dirty="0">
                <a:sym typeface="Varela Round"/>
              </a:rPr>
              <a:t>שימושים ללולאת </a:t>
            </a:r>
            <a:r>
              <a:rPr lang="en-US" dirty="0">
                <a:sym typeface="Varela Round"/>
              </a:rPr>
              <a:t>for</a:t>
            </a:r>
          </a:p>
          <a:p>
            <a:pPr lvl="1"/>
            <a:r>
              <a:rPr lang="he-IL" dirty="0">
                <a:sym typeface="Varela Round"/>
              </a:rPr>
              <a:t>בעיות בהן נדרש סיכום, מניה וחישוב ממוצע</a:t>
            </a:r>
          </a:p>
          <a:p>
            <a:r>
              <a:rPr lang="he-IL" dirty="0">
                <a:sym typeface="Varela Round"/>
              </a:rPr>
              <a:t>תבניות אלגוריתמיות</a:t>
            </a:r>
          </a:p>
          <a:p>
            <a:pPr lvl="1"/>
            <a:r>
              <a:rPr lang="he-IL" dirty="0">
                <a:sym typeface="Varela Round"/>
              </a:rPr>
              <a:t>צבירה</a:t>
            </a:r>
          </a:p>
          <a:p>
            <a:pPr lvl="1"/>
            <a:r>
              <a:rPr lang="he-IL" dirty="0">
                <a:sym typeface="Varela Round"/>
              </a:rPr>
              <a:t>מניה</a:t>
            </a:r>
          </a:p>
          <a:p>
            <a:pPr lvl="1"/>
            <a:r>
              <a:rPr lang="he-IL" dirty="0">
                <a:sym typeface="Varela Round"/>
              </a:rPr>
              <a:t>ממוצע</a:t>
            </a:r>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פרטו בשקופית זו את נושאי הלימוד של השיעור</a:t>
            </a:r>
            <a:endParaRPr lang="en-US" dirty="0">
              <a:solidFill>
                <a:srgbClr val="00206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CDE83F-BFE2-4B22-976F-073DB0D93645}"/>
              </a:ext>
            </a:extLst>
          </p:cNvPr>
          <p:cNvSpPr>
            <a:spLocks noGrp="1"/>
          </p:cNvSpPr>
          <p:nvPr>
            <p:ph sz="quarter" idx="4"/>
          </p:nvPr>
        </p:nvSpPr>
        <p:spPr>
          <a:xfrm>
            <a:off x="515273" y="998859"/>
            <a:ext cx="11161453" cy="3761401"/>
          </a:xfrm>
        </p:spPr>
        <p:txBody>
          <a:bodyPr/>
          <a:lstStyle/>
          <a:p>
            <a:pPr marL="0" indent="0">
              <a:buNone/>
            </a:pPr>
            <a:r>
              <a:rPr lang="he-IL" dirty="0"/>
              <a:t>כתוב תכנית שקולטת את כמות הגשם במילימטרים שירדה בכל אחד מחודשי השנה (12 ערכים). התוכנית תחשב ותדפיס:</a:t>
            </a:r>
          </a:p>
          <a:p>
            <a:pPr marL="0" indent="0">
              <a:buNone/>
            </a:pPr>
            <a:endParaRPr lang="he-IL" dirty="0"/>
          </a:p>
          <a:p>
            <a:pPr marL="0" indent="0">
              <a:buNone/>
            </a:pPr>
            <a:r>
              <a:rPr lang="he-IL" dirty="0"/>
              <a:t>א. סך כמות המשקעים בשנה </a:t>
            </a:r>
          </a:p>
          <a:p>
            <a:pPr marL="0" indent="0">
              <a:buNone/>
            </a:pPr>
            <a:r>
              <a:rPr lang="he-IL" dirty="0"/>
              <a:t>ב. מספר החודשים הגשומים</a:t>
            </a:r>
          </a:p>
          <a:p>
            <a:pPr marL="0" indent="0">
              <a:buNone/>
            </a:pPr>
            <a:r>
              <a:rPr lang="he-IL" dirty="0"/>
              <a:t>ג. ממוצע כמות הגשם בחודשים הגשומים</a:t>
            </a:r>
          </a:p>
          <a:p>
            <a:pPr marL="0" indent="0">
              <a:buNone/>
            </a:pPr>
            <a:r>
              <a:rPr lang="he-IL" dirty="0"/>
              <a:t>לדוגמא הקלט הבא (מימין לשמאל):</a:t>
            </a:r>
          </a:p>
          <a:p>
            <a:pPr marL="0" indent="0">
              <a:buNone/>
            </a:pPr>
            <a:endParaRPr lang="he-IL" dirty="0"/>
          </a:p>
        </p:txBody>
      </p:sp>
      <p:sp>
        <p:nvSpPr>
          <p:cNvPr id="3" name="Title 2">
            <a:extLst>
              <a:ext uri="{FF2B5EF4-FFF2-40B4-BE49-F238E27FC236}">
                <a16:creationId xmlns:a16="http://schemas.microsoft.com/office/drawing/2014/main" id="{3CD034C4-9A0B-47E7-AF9A-B84DFF5B606E}"/>
              </a:ext>
            </a:extLst>
          </p:cNvPr>
          <p:cNvSpPr>
            <a:spLocks noGrp="1"/>
          </p:cNvSpPr>
          <p:nvPr>
            <p:ph type="title"/>
          </p:nvPr>
        </p:nvSpPr>
        <p:spPr/>
        <p:txBody>
          <a:bodyPr/>
          <a:lstStyle/>
          <a:p>
            <a:r>
              <a:rPr lang="he-IL" dirty="0"/>
              <a:t>חודשים גשומים</a:t>
            </a:r>
          </a:p>
        </p:txBody>
      </p:sp>
      <p:graphicFrame>
        <p:nvGraphicFramePr>
          <p:cNvPr id="4" name="Table 3">
            <a:extLst>
              <a:ext uri="{FF2B5EF4-FFF2-40B4-BE49-F238E27FC236}">
                <a16:creationId xmlns:a16="http://schemas.microsoft.com/office/drawing/2014/main" id="{BE85BC45-FF0A-402E-9842-2A09CB5EA6AE}"/>
              </a:ext>
            </a:extLst>
          </p:cNvPr>
          <p:cNvGraphicFramePr>
            <a:graphicFrameLocks noGrp="1"/>
          </p:cNvGraphicFramePr>
          <p:nvPr>
            <p:extLst>
              <p:ext uri="{D42A27DB-BD31-4B8C-83A1-F6EECF244321}">
                <p14:modId xmlns:p14="http://schemas.microsoft.com/office/powerpoint/2010/main" val="536209780"/>
              </p:ext>
            </p:extLst>
          </p:nvPr>
        </p:nvGraphicFramePr>
        <p:xfrm>
          <a:off x="515273" y="1714140"/>
          <a:ext cx="2392326" cy="3912141"/>
        </p:xfrm>
        <a:graphic>
          <a:graphicData uri="http://schemas.openxmlformats.org/drawingml/2006/table">
            <a:tbl>
              <a:tblPr rtl="1">
                <a:tableStyleId>{5C22544A-7EE6-4342-B048-85BDC9FD1C3A}</a:tableStyleId>
              </a:tblPr>
              <a:tblGrid>
                <a:gridCol w="973137">
                  <a:extLst>
                    <a:ext uri="{9D8B030D-6E8A-4147-A177-3AD203B41FA5}">
                      <a16:colId xmlns:a16="http://schemas.microsoft.com/office/drawing/2014/main" val="31883057"/>
                    </a:ext>
                  </a:extLst>
                </a:gridCol>
                <a:gridCol w="1419189">
                  <a:extLst>
                    <a:ext uri="{9D8B030D-6E8A-4147-A177-3AD203B41FA5}">
                      <a16:colId xmlns:a16="http://schemas.microsoft.com/office/drawing/2014/main" val="4186548358"/>
                    </a:ext>
                  </a:extLst>
                </a:gridCol>
              </a:tblGrid>
              <a:tr h="909861">
                <a:tc>
                  <a:txBody>
                    <a:bodyPr/>
                    <a:lstStyle/>
                    <a:p>
                      <a:pPr algn="r" rtl="1" fontAlgn="ctr"/>
                      <a:r>
                        <a:rPr lang="he-IL" sz="1600" u="none" strike="noStrike" dirty="0">
                          <a:solidFill>
                            <a:schemeClr val="tx1"/>
                          </a:solidFill>
                          <a:effectLst/>
                        </a:rPr>
                        <a:t>חודש</a:t>
                      </a:r>
                      <a:endParaRPr lang="he-IL" sz="1600" b="0" i="0" u="none" strike="noStrike" dirty="0">
                        <a:solidFill>
                          <a:schemeClr val="tx1"/>
                        </a:solidFill>
                        <a:effectLst/>
                        <a:latin typeface="Arial" panose="020B0604020202020204" pitchFamily="34" charset="0"/>
                      </a:endParaRPr>
                    </a:p>
                  </a:txBody>
                  <a:tcPr marL="6350" marR="6350" marT="6350" marB="0" anchor="ctr"/>
                </a:tc>
                <a:tc>
                  <a:txBody>
                    <a:bodyPr/>
                    <a:lstStyle/>
                    <a:p>
                      <a:pPr algn="r" rtl="1" fontAlgn="ctr"/>
                      <a:r>
                        <a:rPr lang="he-IL" sz="1600" u="none" strike="noStrike" dirty="0">
                          <a:solidFill>
                            <a:schemeClr val="tx1"/>
                          </a:solidFill>
                          <a:effectLst/>
                        </a:rPr>
                        <a:t>כמות המשקעים במילימטרים</a:t>
                      </a:r>
                      <a:endParaRPr lang="he-IL" sz="1600" b="0" i="0" u="none" strike="noStrike" dirty="0">
                        <a:solidFill>
                          <a:schemeClr val="tx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905237298"/>
                  </a:ext>
                </a:extLst>
              </a:tr>
              <a:tr h="227466">
                <a:tc>
                  <a:txBody>
                    <a:bodyPr/>
                    <a:lstStyle/>
                    <a:p>
                      <a:pPr algn="r" rtl="1" fontAlgn="b"/>
                      <a:r>
                        <a:rPr lang="he-IL" sz="1600" u="none" strike="noStrike">
                          <a:effectLst/>
                        </a:rPr>
                        <a:t>ינואר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125</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2266749"/>
                  </a:ext>
                </a:extLst>
              </a:tr>
              <a:tr h="227466">
                <a:tc>
                  <a:txBody>
                    <a:bodyPr/>
                    <a:lstStyle/>
                    <a:p>
                      <a:pPr algn="r" rtl="1" fontAlgn="b"/>
                      <a:r>
                        <a:rPr lang="he-IL" sz="1600" u="none" strike="noStrike">
                          <a:effectLst/>
                        </a:rPr>
                        <a:t>פברואר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80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770951553"/>
                  </a:ext>
                </a:extLst>
              </a:tr>
              <a:tr h="227466">
                <a:tc>
                  <a:txBody>
                    <a:bodyPr/>
                    <a:lstStyle/>
                    <a:p>
                      <a:pPr algn="r" rtl="1" fontAlgn="b"/>
                      <a:r>
                        <a:rPr lang="he-IL" sz="1600" u="none" strike="noStrike">
                          <a:effectLst/>
                        </a:rPr>
                        <a:t>מרץ</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51</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276104384"/>
                  </a:ext>
                </a:extLst>
              </a:tr>
              <a:tr h="227466">
                <a:tc>
                  <a:txBody>
                    <a:bodyPr/>
                    <a:lstStyle/>
                    <a:p>
                      <a:pPr algn="r" rtl="1" fontAlgn="b"/>
                      <a:r>
                        <a:rPr lang="he-IL" sz="1600" u="none" strike="noStrike">
                          <a:effectLst/>
                        </a:rPr>
                        <a:t>אפריל</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19</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887004024"/>
                  </a:ext>
                </a:extLst>
              </a:tr>
              <a:tr h="227466">
                <a:tc>
                  <a:txBody>
                    <a:bodyPr/>
                    <a:lstStyle/>
                    <a:p>
                      <a:pPr algn="r" rtl="1" fontAlgn="b"/>
                      <a:r>
                        <a:rPr lang="he-IL" sz="1600" u="none" strike="noStrike" dirty="0">
                          <a:effectLst/>
                        </a:rPr>
                        <a:t>מאי</a:t>
                      </a:r>
                      <a:endParaRPr lang="he-IL" sz="1600" b="0" i="0" u="none" strike="noStrike" dirty="0">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3</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922289373"/>
                  </a:ext>
                </a:extLst>
              </a:tr>
              <a:tr h="227466">
                <a:tc>
                  <a:txBody>
                    <a:bodyPr/>
                    <a:lstStyle/>
                    <a:p>
                      <a:pPr algn="r" rtl="1" fontAlgn="b"/>
                      <a:r>
                        <a:rPr lang="he-IL" sz="1600" u="none" strike="noStrike">
                          <a:effectLst/>
                        </a:rPr>
                        <a:t>יוני</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0</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4141257032"/>
                  </a:ext>
                </a:extLst>
              </a:tr>
              <a:tr h="227466">
                <a:tc>
                  <a:txBody>
                    <a:bodyPr/>
                    <a:lstStyle/>
                    <a:p>
                      <a:pPr algn="r" rtl="1" fontAlgn="b"/>
                      <a:r>
                        <a:rPr lang="he-IL" sz="1600" u="none" strike="noStrike">
                          <a:effectLst/>
                        </a:rPr>
                        <a:t>יולי</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225722201"/>
                  </a:ext>
                </a:extLst>
              </a:tr>
              <a:tr h="227466">
                <a:tc>
                  <a:txBody>
                    <a:bodyPr/>
                    <a:lstStyle/>
                    <a:p>
                      <a:pPr algn="r" rtl="1" fontAlgn="b"/>
                      <a:r>
                        <a:rPr lang="he-IL" sz="1600" u="none" strike="noStrike">
                          <a:effectLst/>
                        </a:rPr>
                        <a:t>אוגוסט</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967863233"/>
                  </a:ext>
                </a:extLst>
              </a:tr>
              <a:tr h="227466">
                <a:tc>
                  <a:txBody>
                    <a:bodyPr/>
                    <a:lstStyle/>
                    <a:p>
                      <a:pPr algn="r" rtl="1" fontAlgn="b"/>
                      <a:r>
                        <a:rPr lang="he-IL" sz="1600" u="none" strike="noStrike">
                          <a:effectLst/>
                        </a:rPr>
                        <a:t>ספטמבר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0.8</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012880563"/>
                  </a:ext>
                </a:extLst>
              </a:tr>
              <a:tr h="227466">
                <a:tc>
                  <a:txBody>
                    <a:bodyPr/>
                    <a:lstStyle/>
                    <a:p>
                      <a:pPr algn="r" rtl="1" fontAlgn="b"/>
                      <a:r>
                        <a:rPr lang="he-IL" sz="1600" u="none" strike="noStrike">
                          <a:effectLst/>
                        </a:rPr>
                        <a:t>אוקטובר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34</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73749354"/>
                  </a:ext>
                </a:extLst>
              </a:tr>
              <a:tr h="227466">
                <a:tc>
                  <a:txBody>
                    <a:bodyPr/>
                    <a:lstStyle/>
                    <a:p>
                      <a:pPr algn="r" rtl="1" fontAlgn="b"/>
                      <a:r>
                        <a:rPr lang="he-IL" sz="1600" u="none" strike="noStrike">
                          <a:effectLst/>
                        </a:rPr>
                        <a:t>נובמבר </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78</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648126201"/>
                  </a:ext>
                </a:extLst>
              </a:tr>
              <a:tr h="235589">
                <a:tc>
                  <a:txBody>
                    <a:bodyPr/>
                    <a:lstStyle/>
                    <a:p>
                      <a:pPr algn="r" rtl="1" fontAlgn="b"/>
                      <a:r>
                        <a:rPr lang="he-IL" sz="1600" u="none" strike="noStrike">
                          <a:effectLst/>
                        </a:rPr>
                        <a:t>דצמבר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133</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890378720"/>
                  </a:ext>
                </a:extLst>
              </a:tr>
            </a:tbl>
          </a:graphicData>
        </a:graphic>
      </p:graphicFrame>
      <p:sp>
        <p:nvSpPr>
          <p:cNvPr id="5" name="TextBox 4">
            <a:extLst>
              <a:ext uri="{FF2B5EF4-FFF2-40B4-BE49-F238E27FC236}">
                <a16:creationId xmlns:a16="http://schemas.microsoft.com/office/drawing/2014/main" id="{E2BBA979-99DA-4B5C-8E52-CBD2AAB93EC1}"/>
              </a:ext>
            </a:extLst>
          </p:cNvPr>
          <p:cNvSpPr txBox="1"/>
          <p:nvPr/>
        </p:nvSpPr>
        <p:spPr>
          <a:xfrm>
            <a:off x="3131955" y="4170686"/>
            <a:ext cx="7342218" cy="466163"/>
          </a:xfrm>
          <a:prstGeom prst="rect">
            <a:avLst/>
          </a:prstGeom>
          <a:noFill/>
        </p:spPr>
        <p:txBody>
          <a:bodyPr wrap="square" rtlCol="1">
            <a:spAutoFit/>
          </a:bodyPr>
          <a:lstStyle/>
          <a:p>
            <a:r>
              <a:rPr lang="he-IL" sz="2400" dirty="0"/>
              <a:t>125  80   51   19   3   0   0   0   0.8   34    78    133</a:t>
            </a:r>
          </a:p>
        </p:txBody>
      </p:sp>
    </p:spTree>
    <p:extLst>
      <p:ext uri="{BB962C8B-B14F-4D97-AF65-F5344CB8AC3E}">
        <p14:creationId xmlns:p14="http://schemas.microsoft.com/office/powerpoint/2010/main" val="1368215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CDE83F-BFE2-4B22-976F-073DB0D93645}"/>
              </a:ext>
            </a:extLst>
          </p:cNvPr>
          <p:cNvSpPr>
            <a:spLocks noGrp="1"/>
          </p:cNvSpPr>
          <p:nvPr>
            <p:ph sz="quarter" idx="4"/>
          </p:nvPr>
        </p:nvSpPr>
        <p:spPr>
          <a:xfrm>
            <a:off x="515273" y="998859"/>
            <a:ext cx="11161453" cy="3761401"/>
          </a:xfrm>
        </p:spPr>
        <p:txBody>
          <a:bodyPr/>
          <a:lstStyle/>
          <a:p>
            <a:pPr marL="0" indent="0">
              <a:buNone/>
            </a:pPr>
            <a:r>
              <a:rPr lang="he-IL" dirty="0"/>
              <a:t>בצע 12 פעמים</a:t>
            </a:r>
          </a:p>
          <a:p>
            <a:pPr marL="0" indent="0">
              <a:buNone/>
            </a:pPr>
            <a:r>
              <a:rPr lang="he-IL" dirty="0"/>
              <a:t>	קלוט כמות המשקעים במילימטרים</a:t>
            </a:r>
          </a:p>
          <a:p>
            <a:pPr marL="0" indent="0">
              <a:buNone/>
            </a:pPr>
            <a:endParaRPr lang="he-IL" dirty="0"/>
          </a:p>
          <a:p>
            <a:pPr marL="0" indent="0">
              <a:buNone/>
            </a:pPr>
            <a:endParaRPr lang="he-IL" dirty="0"/>
          </a:p>
          <a:p>
            <a:pPr marL="0" indent="0">
              <a:buNone/>
            </a:pPr>
            <a:r>
              <a:rPr lang="he-IL" dirty="0"/>
              <a:t>א. סך כמות המשקעים בשנה – שימוש בצובר</a:t>
            </a:r>
          </a:p>
          <a:p>
            <a:pPr marL="0" indent="0">
              <a:buNone/>
            </a:pPr>
            <a:r>
              <a:rPr lang="he-IL" dirty="0"/>
              <a:t>ב. מספר החודשים הגשומים –  שימוש במונה למניית החודשים בהם כמות הגשם גדולה מ-0</a:t>
            </a:r>
          </a:p>
          <a:p>
            <a:pPr marL="0" indent="0">
              <a:buNone/>
            </a:pPr>
            <a:r>
              <a:rPr lang="he-IL" dirty="0"/>
              <a:t>ג. ממוצע כמות הגשם בחודשים הגשומים – כיצד?</a:t>
            </a:r>
          </a:p>
          <a:p>
            <a:pPr marL="0" indent="0">
              <a:buNone/>
            </a:pPr>
            <a:endParaRPr lang="he-IL" dirty="0"/>
          </a:p>
        </p:txBody>
      </p:sp>
      <p:sp>
        <p:nvSpPr>
          <p:cNvPr id="3" name="Title 2">
            <a:extLst>
              <a:ext uri="{FF2B5EF4-FFF2-40B4-BE49-F238E27FC236}">
                <a16:creationId xmlns:a16="http://schemas.microsoft.com/office/drawing/2014/main" id="{3CD034C4-9A0B-47E7-AF9A-B84DFF5B606E}"/>
              </a:ext>
            </a:extLst>
          </p:cNvPr>
          <p:cNvSpPr>
            <a:spLocks noGrp="1"/>
          </p:cNvSpPr>
          <p:nvPr>
            <p:ph type="title"/>
          </p:nvPr>
        </p:nvSpPr>
        <p:spPr/>
        <p:txBody>
          <a:bodyPr/>
          <a:lstStyle/>
          <a:p>
            <a:r>
              <a:rPr lang="he-IL" dirty="0"/>
              <a:t>חודשים גשומים – ניתוח הבעיה</a:t>
            </a:r>
          </a:p>
        </p:txBody>
      </p:sp>
    </p:spTree>
    <p:extLst>
      <p:ext uri="{BB962C8B-B14F-4D97-AF65-F5344CB8AC3E}">
        <p14:creationId xmlns:p14="http://schemas.microsoft.com/office/powerpoint/2010/main" val="281786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חודשים גשומים - פתרון</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pic>
        <p:nvPicPr>
          <p:cNvPr id="6" name="Picture 5">
            <a:extLst>
              <a:ext uri="{FF2B5EF4-FFF2-40B4-BE49-F238E27FC236}">
                <a16:creationId xmlns:a16="http://schemas.microsoft.com/office/drawing/2014/main" id="{3ED0B606-6766-4BDA-86D3-104941102013}"/>
              </a:ext>
            </a:extLst>
          </p:cNvPr>
          <p:cNvPicPr>
            <a:picLocks noChangeAspect="1"/>
          </p:cNvPicPr>
          <p:nvPr/>
        </p:nvPicPr>
        <p:blipFill>
          <a:blip r:embed="rId3"/>
          <a:stretch>
            <a:fillRect/>
          </a:stretch>
        </p:blipFill>
        <p:spPr>
          <a:xfrm>
            <a:off x="603181" y="1024128"/>
            <a:ext cx="9534525" cy="4657725"/>
          </a:xfrm>
          <a:prstGeom prst="rect">
            <a:avLst/>
          </a:prstGeom>
        </p:spPr>
      </p:pic>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a:xfrm>
            <a:off x="8796129" y="1024128"/>
            <a:ext cx="3031435" cy="953759"/>
          </a:xfrm>
        </p:spPr>
        <p:txBody>
          <a:bodyPr/>
          <a:lstStyle/>
          <a:p>
            <a:r>
              <a:rPr lang="he-IL" sz="2400" dirty="0"/>
              <a:t>סעיף א' – כמות המשקעים השנתית</a:t>
            </a:r>
          </a:p>
        </p:txBody>
      </p:sp>
      <p:sp>
        <p:nvSpPr>
          <p:cNvPr id="10" name="חץ: למטה 10">
            <a:extLst>
              <a:ext uri="{FF2B5EF4-FFF2-40B4-BE49-F238E27FC236}">
                <a16:creationId xmlns:a16="http://schemas.microsoft.com/office/drawing/2014/main" id="{6B03A56C-3E20-4BDE-8FD0-23E64AFBDBE2}"/>
              </a:ext>
            </a:extLst>
          </p:cNvPr>
          <p:cNvSpPr/>
          <p:nvPr/>
        </p:nvSpPr>
        <p:spPr>
          <a:xfrm rot="5400000">
            <a:off x="7561010" y="1186592"/>
            <a:ext cx="554182" cy="175755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bg1"/>
              </a:solidFill>
            </a:endParaRPr>
          </a:p>
        </p:txBody>
      </p:sp>
      <p:sp>
        <p:nvSpPr>
          <p:cNvPr id="3" name="TextBox 2">
            <a:extLst>
              <a:ext uri="{FF2B5EF4-FFF2-40B4-BE49-F238E27FC236}">
                <a16:creationId xmlns:a16="http://schemas.microsoft.com/office/drawing/2014/main" id="{8C0A2300-0AAA-437D-A2DC-405FFB9653A4}"/>
              </a:ext>
            </a:extLst>
          </p:cNvPr>
          <p:cNvSpPr txBox="1"/>
          <p:nvPr/>
        </p:nvSpPr>
        <p:spPr>
          <a:xfrm>
            <a:off x="7209751" y="1899485"/>
            <a:ext cx="1428596" cy="338554"/>
          </a:xfrm>
          <a:prstGeom prst="rect">
            <a:avLst/>
          </a:prstGeom>
          <a:noFill/>
        </p:spPr>
        <p:txBody>
          <a:bodyPr wrap="none" rtlCol="1">
            <a:spAutoFit/>
          </a:bodyPr>
          <a:lstStyle/>
          <a:p>
            <a:r>
              <a:rPr lang="he-IL" sz="1600" dirty="0">
                <a:solidFill>
                  <a:schemeClr val="bg1"/>
                </a:solidFill>
              </a:rPr>
              <a:t>אתחול הצובר</a:t>
            </a:r>
          </a:p>
        </p:txBody>
      </p:sp>
      <p:sp>
        <p:nvSpPr>
          <p:cNvPr id="12" name="חץ: למטה 10">
            <a:extLst>
              <a:ext uri="{FF2B5EF4-FFF2-40B4-BE49-F238E27FC236}">
                <a16:creationId xmlns:a16="http://schemas.microsoft.com/office/drawing/2014/main" id="{DE45239C-4972-4CAE-A2BD-FF9CB353E5EA}"/>
              </a:ext>
            </a:extLst>
          </p:cNvPr>
          <p:cNvSpPr/>
          <p:nvPr/>
        </p:nvSpPr>
        <p:spPr>
          <a:xfrm rot="5400000">
            <a:off x="4311130" y="3564721"/>
            <a:ext cx="554182" cy="175755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bg1"/>
              </a:solidFill>
            </a:endParaRPr>
          </a:p>
        </p:txBody>
      </p:sp>
      <p:sp>
        <p:nvSpPr>
          <p:cNvPr id="15" name="TextBox 14">
            <a:extLst>
              <a:ext uri="{FF2B5EF4-FFF2-40B4-BE49-F238E27FC236}">
                <a16:creationId xmlns:a16="http://schemas.microsoft.com/office/drawing/2014/main" id="{058FD2A6-E587-41A9-B88D-0F02945E2C4F}"/>
              </a:ext>
            </a:extLst>
          </p:cNvPr>
          <p:cNvSpPr txBox="1"/>
          <p:nvPr/>
        </p:nvSpPr>
        <p:spPr>
          <a:xfrm>
            <a:off x="4644353" y="4277614"/>
            <a:ext cx="744114" cy="338554"/>
          </a:xfrm>
          <a:prstGeom prst="rect">
            <a:avLst/>
          </a:prstGeom>
          <a:noFill/>
        </p:spPr>
        <p:txBody>
          <a:bodyPr wrap="none" rtlCol="1">
            <a:spAutoFit/>
          </a:bodyPr>
          <a:lstStyle/>
          <a:p>
            <a:r>
              <a:rPr lang="he-IL" sz="1600" dirty="0">
                <a:solidFill>
                  <a:schemeClr val="bg1"/>
                </a:solidFill>
              </a:rPr>
              <a:t>צבירה</a:t>
            </a:r>
          </a:p>
        </p:txBody>
      </p:sp>
      <p:sp>
        <p:nvSpPr>
          <p:cNvPr id="18" name="Rectangle: Rounded Corners 17">
            <a:extLst>
              <a:ext uri="{FF2B5EF4-FFF2-40B4-BE49-F238E27FC236}">
                <a16:creationId xmlns:a16="http://schemas.microsoft.com/office/drawing/2014/main" id="{27BFCC54-88B1-4403-B3F0-FC5A481FC973}"/>
              </a:ext>
            </a:extLst>
          </p:cNvPr>
          <p:cNvSpPr/>
          <p:nvPr/>
        </p:nvSpPr>
        <p:spPr>
          <a:xfrm>
            <a:off x="1004098" y="5138488"/>
            <a:ext cx="8404964" cy="283784"/>
          </a:xfrm>
          <a:prstGeom prst="roundRect">
            <a:avLst>
              <a:gd name="adj"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67695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p:bldP spid="12" grpId="0" animBg="1"/>
      <p:bldP spid="15" grpId="0"/>
      <p:bldP spid="1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חודשים גשומים - פתרון</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pic>
        <p:nvPicPr>
          <p:cNvPr id="10" name="Picture 9">
            <a:extLst>
              <a:ext uri="{FF2B5EF4-FFF2-40B4-BE49-F238E27FC236}">
                <a16:creationId xmlns:a16="http://schemas.microsoft.com/office/drawing/2014/main" id="{16A9BB50-767A-414B-B230-513A0A6D3A00}"/>
              </a:ext>
            </a:extLst>
          </p:cNvPr>
          <p:cNvPicPr>
            <a:picLocks noChangeAspect="1"/>
          </p:cNvPicPr>
          <p:nvPr/>
        </p:nvPicPr>
        <p:blipFill>
          <a:blip r:embed="rId3"/>
          <a:stretch>
            <a:fillRect/>
          </a:stretch>
        </p:blipFill>
        <p:spPr>
          <a:xfrm>
            <a:off x="515273" y="1123950"/>
            <a:ext cx="9572625" cy="5067300"/>
          </a:xfrm>
          <a:prstGeom prst="rect">
            <a:avLst/>
          </a:prstGeom>
        </p:spPr>
      </p:pic>
      <p:sp>
        <p:nvSpPr>
          <p:cNvPr id="16" name="מציין מיקום טקסט 13">
            <a:extLst>
              <a:ext uri="{FF2B5EF4-FFF2-40B4-BE49-F238E27FC236}">
                <a16:creationId xmlns:a16="http://schemas.microsoft.com/office/drawing/2014/main" id="{6DEE66FF-9BD5-4D67-8D8F-10B1DB4C4D8F}"/>
              </a:ext>
            </a:extLst>
          </p:cNvPr>
          <p:cNvSpPr>
            <a:spLocks noGrp="1"/>
          </p:cNvSpPr>
          <p:nvPr>
            <p:ph type="body" sz="quarter" idx="3"/>
          </p:nvPr>
        </p:nvSpPr>
        <p:spPr>
          <a:xfrm>
            <a:off x="8796129" y="1024128"/>
            <a:ext cx="3031435" cy="953759"/>
          </a:xfrm>
        </p:spPr>
        <p:txBody>
          <a:bodyPr/>
          <a:lstStyle/>
          <a:p>
            <a:r>
              <a:rPr lang="he-IL" sz="2400" dirty="0"/>
              <a:t>סעיף ב' – מספר החודשים הגשומים</a:t>
            </a:r>
          </a:p>
        </p:txBody>
      </p:sp>
      <p:sp>
        <p:nvSpPr>
          <p:cNvPr id="8" name="חץ: למטה 10">
            <a:extLst>
              <a:ext uri="{FF2B5EF4-FFF2-40B4-BE49-F238E27FC236}">
                <a16:creationId xmlns:a16="http://schemas.microsoft.com/office/drawing/2014/main" id="{23B2E233-510E-4870-81F8-967925753A9C}"/>
              </a:ext>
            </a:extLst>
          </p:cNvPr>
          <p:cNvSpPr/>
          <p:nvPr/>
        </p:nvSpPr>
        <p:spPr>
          <a:xfrm rot="5400000">
            <a:off x="5246037" y="3841812"/>
            <a:ext cx="554182" cy="175755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bg1"/>
              </a:solidFill>
            </a:endParaRPr>
          </a:p>
        </p:txBody>
      </p:sp>
      <p:sp>
        <p:nvSpPr>
          <p:cNvPr id="9" name="TextBox 8">
            <a:extLst>
              <a:ext uri="{FF2B5EF4-FFF2-40B4-BE49-F238E27FC236}">
                <a16:creationId xmlns:a16="http://schemas.microsoft.com/office/drawing/2014/main" id="{0979C5C5-72C3-496F-9970-4FEDC1581877}"/>
              </a:ext>
            </a:extLst>
          </p:cNvPr>
          <p:cNvSpPr txBox="1"/>
          <p:nvPr/>
        </p:nvSpPr>
        <p:spPr>
          <a:xfrm>
            <a:off x="5082329" y="4554705"/>
            <a:ext cx="1241045" cy="338554"/>
          </a:xfrm>
          <a:prstGeom prst="rect">
            <a:avLst/>
          </a:prstGeom>
          <a:noFill/>
        </p:spPr>
        <p:txBody>
          <a:bodyPr wrap="none" rtlCol="1">
            <a:spAutoFit/>
          </a:bodyPr>
          <a:lstStyle/>
          <a:p>
            <a:r>
              <a:rPr lang="he-IL" sz="1600" dirty="0">
                <a:solidFill>
                  <a:schemeClr val="bg1"/>
                </a:solidFill>
              </a:rPr>
              <a:t>מניה מותנית</a:t>
            </a:r>
          </a:p>
        </p:txBody>
      </p:sp>
      <p:sp>
        <p:nvSpPr>
          <p:cNvPr id="11" name="Rectangle: Rounded Corners 10">
            <a:extLst>
              <a:ext uri="{FF2B5EF4-FFF2-40B4-BE49-F238E27FC236}">
                <a16:creationId xmlns:a16="http://schemas.microsoft.com/office/drawing/2014/main" id="{52B95AD6-0F64-4F03-9E4F-54FC2A0EE0A1}"/>
              </a:ext>
            </a:extLst>
          </p:cNvPr>
          <p:cNvSpPr/>
          <p:nvPr/>
        </p:nvSpPr>
        <p:spPr>
          <a:xfrm>
            <a:off x="879847" y="5702488"/>
            <a:ext cx="8404964" cy="283784"/>
          </a:xfrm>
          <a:prstGeom prst="roundRect">
            <a:avLst>
              <a:gd name="adj"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חץ: למטה 10">
            <a:extLst>
              <a:ext uri="{FF2B5EF4-FFF2-40B4-BE49-F238E27FC236}">
                <a16:creationId xmlns:a16="http://schemas.microsoft.com/office/drawing/2014/main" id="{7CF713C3-47B9-4A09-AC25-F750AF297593}"/>
              </a:ext>
            </a:extLst>
          </p:cNvPr>
          <p:cNvSpPr/>
          <p:nvPr/>
        </p:nvSpPr>
        <p:spPr>
          <a:xfrm rot="5400000">
            <a:off x="7639539" y="1413674"/>
            <a:ext cx="554182" cy="1757550"/>
          </a:xfrm>
          <a:prstGeom prst="downArrow">
            <a:avLst>
              <a:gd name="adj1" fmla="val 50000"/>
              <a:gd name="adj2" fmla="val 80000"/>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schemeClr val="bg1"/>
              </a:solidFill>
            </a:endParaRPr>
          </a:p>
        </p:txBody>
      </p:sp>
      <p:sp>
        <p:nvSpPr>
          <p:cNvPr id="15" name="TextBox 14">
            <a:extLst>
              <a:ext uri="{FF2B5EF4-FFF2-40B4-BE49-F238E27FC236}">
                <a16:creationId xmlns:a16="http://schemas.microsoft.com/office/drawing/2014/main" id="{26A7F2B8-34B4-44BB-B54E-6B293A7413DF}"/>
              </a:ext>
            </a:extLst>
          </p:cNvPr>
          <p:cNvSpPr txBox="1"/>
          <p:nvPr/>
        </p:nvSpPr>
        <p:spPr>
          <a:xfrm>
            <a:off x="7358811" y="2126567"/>
            <a:ext cx="1358065" cy="338554"/>
          </a:xfrm>
          <a:prstGeom prst="rect">
            <a:avLst/>
          </a:prstGeom>
          <a:noFill/>
        </p:spPr>
        <p:txBody>
          <a:bodyPr wrap="none" rtlCol="1">
            <a:spAutoFit/>
          </a:bodyPr>
          <a:lstStyle/>
          <a:p>
            <a:r>
              <a:rPr lang="he-IL" sz="1600" dirty="0">
                <a:solidFill>
                  <a:schemeClr val="bg1"/>
                </a:solidFill>
              </a:rPr>
              <a:t>אתחול המונה</a:t>
            </a:r>
          </a:p>
        </p:txBody>
      </p:sp>
    </p:spTree>
    <p:extLst>
      <p:ext uri="{BB962C8B-B14F-4D97-AF65-F5344CB8AC3E}">
        <p14:creationId xmlns:p14="http://schemas.microsoft.com/office/powerpoint/2010/main" val="1025897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1" grpId="0" animBg="1"/>
      <p:bldP spid="12" grpId="0" animBg="1"/>
      <p:bldP spid="15"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חודשים גשומים - פתרון</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pic>
        <p:nvPicPr>
          <p:cNvPr id="4" name="Picture 3">
            <a:extLst>
              <a:ext uri="{FF2B5EF4-FFF2-40B4-BE49-F238E27FC236}">
                <a16:creationId xmlns:a16="http://schemas.microsoft.com/office/drawing/2014/main" id="{02DA0307-CBE2-42C6-B0DB-00B22FEBB90A}"/>
              </a:ext>
            </a:extLst>
          </p:cNvPr>
          <p:cNvPicPr>
            <a:picLocks noChangeAspect="1"/>
          </p:cNvPicPr>
          <p:nvPr/>
        </p:nvPicPr>
        <p:blipFill>
          <a:blip r:embed="rId3"/>
          <a:stretch>
            <a:fillRect/>
          </a:stretch>
        </p:blipFill>
        <p:spPr>
          <a:xfrm>
            <a:off x="515273" y="1024128"/>
            <a:ext cx="9563100" cy="5286375"/>
          </a:xfrm>
          <a:prstGeom prst="rect">
            <a:avLst/>
          </a:prstGeom>
        </p:spPr>
      </p:pic>
      <p:sp>
        <p:nvSpPr>
          <p:cNvPr id="12" name="מציין מיקום טקסט 13">
            <a:extLst>
              <a:ext uri="{FF2B5EF4-FFF2-40B4-BE49-F238E27FC236}">
                <a16:creationId xmlns:a16="http://schemas.microsoft.com/office/drawing/2014/main" id="{210EB568-05CD-44EA-B9FF-73D5487FE677}"/>
              </a:ext>
            </a:extLst>
          </p:cNvPr>
          <p:cNvSpPr>
            <a:spLocks noGrp="1"/>
          </p:cNvSpPr>
          <p:nvPr>
            <p:ph type="body" sz="quarter" idx="3"/>
          </p:nvPr>
        </p:nvSpPr>
        <p:spPr>
          <a:xfrm>
            <a:off x="8796129" y="1024128"/>
            <a:ext cx="3031435" cy="1073612"/>
          </a:xfrm>
        </p:spPr>
        <p:txBody>
          <a:bodyPr/>
          <a:lstStyle/>
          <a:p>
            <a:r>
              <a:rPr lang="he-IL" sz="2400" dirty="0"/>
              <a:t>סעיף ג' – ממוצע כמות המשקעים בחודשים הגשומים</a:t>
            </a:r>
          </a:p>
        </p:txBody>
      </p:sp>
      <p:sp>
        <p:nvSpPr>
          <p:cNvPr id="3" name="Rectangle: Rounded Corners 2">
            <a:extLst>
              <a:ext uri="{FF2B5EF4-FFF2-40B4-BE49-F238E27FC236}">
                <a16:creationId xmlns:a16="http://schemas.microsoft.com/office/drawing/2014/main" id="{6C6F04B6-E78C-4F48-A6A6-5362DA42A86D}"/>
              </a:ext>
            </a:extLst>
          </p:cNvPr>
          <p:cNvSpPr/>
          <p:nvPr/>
        </p:nvSpPr>
        <p:spPr>
          <a:xfrm>
            <a:off x="943851" y="5833872"/>
            <a:ext cx="8404964" cy="283784"/>
          </a:xfrm>
          <a:prstGeom prst="roundRect">
            <a:avLst>
              <a:gd name="adj" fmla="val 0"/>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Rectangle 4">
            <a:extLst>
              <a:ext uri="{FF2B5EF4-FFF2-40B4-BE49-F238E27FC236}">
                <a16:creationId xmlns:a16="http://schemas.microsoft.com/office/drawing/2014/main" id="{9A6003DC-A0B1-4D78-8E18-6FBC1B615BEB}"/>
              </a:ext>
            </a:extLst>
          </p:cNvPr>
          <p:cNvSpPr/>
          <p:nvPr/>
        </p:nvSpPr>
        <p:spPr>
          <a:xfrm>
            <a:off x="819397" y="5806049"/>
            <a:ext cx="8680863" cy="3818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20268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CDE83F-BFE2-4B22-976F-073DB0D93645}"/>
              </a:ext>
            </a:extLst>
          </p:cNvPr>
          <p:cNvSpPr>
            <a:spLocks noGrp="1"/>
          </p:cNvSpPr>
          <p:nvPr>
            <p:ph sz="quarter" idx="4"/>
          </p:nvPr>
        </p:nvSpPr>
        <p:spPr>
          <a:xfrm>
            <a:off x="515273" y="998859"/>
            <a:ext cx="11161453" cy="3761401"/>
          </a:xfrm>
        </p:spPr>
        <p:txBody>
          <a:bodyPr/>
          <a:lstStyle/>
          <a:p>
            <a:pPr marL="0" indent="0">
              <a:buNone/>
            </a:pPr>
            <a:r>
              <a:rPr lang="he-IL" dirty="0"/>
              <a:t>כתוב תכנית שקולטת את כמות הגשם במילימטרים שירדה בכל אחד מחודשי השנה (12 ערכים). התוכנית תחשב ותדפיס:</a:t>
            </a:r>
          </a:p>
          <a:p>
            <a:pPr marL="0" indent="0">
              <a:buNone/>
            </a:pPr>
            <a:endParaRPr lang="he-IL" dirty="0"/>
          </a:p>
          <a:p>
            <a:pPr marL="0" indent="0">
              <a:buNone/>
            </a:pPr>
            <a:r>
              <a:rPr lang="he-IL" dirty="0"/>
              <a:t>א. סך כמות המשקעים בשנה </a:t>
            </a:r>
          </a:p>
          <a:p>
            <a:pPr marL="0" indent="0">
              <a:buNone/>
            </a:pPr>
            <a:r>
              <a:rPr lang="he-IL" dirty="0"/>
              <a:t>ב. מספר החודשים הגשומים</a:t>
            </a:r>
          </a:p>
          <a:p>
            <a:pPr marL="0" indent="0">
              <a:buNone/>
            </a:pPr>
            <a:r>
              <a:rPr lang="he-IL" dirty="0"/>
              <a:t>ג. ממוצע כמות הגשם בחודשים הגשומים</a:t>
            </a:r>
          </a:p>
          <a:p>
            <a:pPr marL="0" indent="0">
              <a:buNone/>
            </a:pPr>
            <a:endParaRPr lang="he-IL" dirty="0"/>
          </a:p>
        </p:txBody>
      </p:sp>
      <p:sp>
        <p:nvSpPr>
          <p:cNvPr id="3" name="Title 2">
            <a:extLst>
              <a:ext uri="{FF2B5EF4-FFF2-40B4-BE49-F238E27FC236}">
                <a16:creationId xmlns:a16="http://schemas.microsoft.com/office/drawing/2014/main" id="{3CD034C4-9A0B-47E7-AF9A-B84DFF5B606E}"/>
              </a:ext>
            </a:extLst>
          </p:cNvPr>
          <p:cNvSpPr>
            <a:spLocks noGrp="1"/>
          </p:cNvSpPr>
          <p:nvPr>
            <p:ph type="title"/>
          </p:nvPr>
        </p:nvSpPr>
        <p:spPr/>
        <p:txBody>
          <a:bodyPr/>
          <a:lstStyle/>
          <a:p>
            <a:r>
              <a:rPr lang="he-IL" dirty="0"/>
              <a:t>חודשים גשומים - סיכום</a:t>
            </a:r>
          </a:p>
        </p:txBody>
      </p:sp>
      <p:graphicFrame>
        <p:nvGraphicFramePr>
          <p:cNvPr id="4" name="Table 3">
            <a:extLst>
              <a:ext uri="{FF2B5EF4-FFF2-40B4-BE49-F238E27FC236}">
                <a16:creationId xmlns:a16="http://schemas.microsoft.com/office/drawing/2014/main" id="{BE85BC45-FF0A-402E-9842-2A09CB5EA6AE}"/>
              </a:ext>
            </a:extLst>
          </p:cNvPr>
          <p:cNvGraphicFramePr>
            <a:graphicFrameLocks noGrp="1"/>
          </p:cNvGraphicFramePr>
          <p:nvPr/>
        </p:nvGraphicFramePr>
        <p:xfrm>
          <a:off x="515273" y="1714140"/>
          <a:ext cx="2392326" cy="3912141"/>
        </p:xfrm>
        <a:graphic>
          <a:graphicData uri="http://schemas.openxmlformats.org/drawingml/2006/table">
            <a:tbl>
              <a:tblPr rtl="1">
                <a:tableStyleId>{5C22544A-7EE6-4342-B048-85BDC9FD1C3A}</a:tableStyleId>
              </a:tblPr>
              <a:tblGrid>
                <a:gridCol w="973137">
                  <a:extLst>
                    <a:ext uri="{9D8B030D-6E8A-4147-A177-3AD203B41FA5}">
                      <a16:colId xmlns:a16="http://schemas.microsoft.com/office/drawing/2014/main" val="31883057"/>
                    </a:ext>
                  </a:extLst>
                </a:gridCol>
                <a:gridCol w="1419189">
                  <a:extLst>
                    <a:ext uri="{9D8B030D-6E8A-4147-A177-3AD203B41FA5}">
                      <a16:colId xmlns:a16="http://schemas.microsoft.com/office/drawing/2014/main" val="4186548358"/>
                    </a:ext>
                  </a:extLst>
                </a:gridCol>
              </a:tblGrid>
              <a:tr h="909861">
                <a:tc>
                  <a:txBody>
                    <a:bodyPr/>
                    <a:lstStyle/>
                    <a:p>
                      <a:pPr algn="r" rtl="1" fontAlgn="ctr"/>
                      <a:r>
                        <a:rPr lang="he-IL" sz="1600" u="none" strike="noStrike" dirty="0">
                          <a:solidFill>
                            <a:schemeClr val="tx1"/>
                          </a:solidFill>
                          <a:effectLst/>
                        </a:rPr>
                        <a:t>חודש</a:t>
                      </a:r>
                      <a:endParaRPr lang="he-IL" sz="1600" b="0" i="0" u="none" strike="noStrike" dirty="0">
                        <a:solidFill>
                          <a:schemeClr val="tx1"/>
                        </a:solidFill>
                        <a:effectLst/>
                        <a:latin typeface="Arial" panose="020B0604020202020204" pitchFamily="34" charset="0"/>
                      </a:endParaRPr>
                    </a:p>
                  </a:txBody>
                  <a:tcPr marL="6350" marR="6350" marT="6350" marB="0" anchor="ctr"/>
                </a:tc>
                <a:tc>
                  <a:txBody>
                    <a:bodyPr/>
                    <a:lstStyle/>
                    <a:p>
                      <a:pPr algn="r" rtl="1" fontAlgn="ctr"/>
                      <a:r>
                        <a:rPr lang="he-IL" sz="1600" u="none" strike="noStrike" dirty="0">
                          <a:solidFill>
                            <a:schemeClr val="tx1"/>
                          </a:solidFill>
                          <a:effectLst/>
                        </a:rPr>
                        <a:t>כמות השקעים במילימטרים</a:t>
                      </a:r>
                      <a:endParaRPr lang="he-IL" sz="1600" b="0" i="0" u="none" strike="noStrike" dirty="0">
                        <a:solidFill>
                          <a:schemeClr val="tx1"/>
                        </a:solidFill>
                        <a:effectLst/>
                        <a:latin typeface="Arial" panose="020B0604020202020204" pitchFamily="34" charset="0"/>
                      </a:endParaRPr>
                    </a:p>
                  </a:txBody>
                  <a:tcPr marL="6350" marR="6350" marT="6350" marB="0" anchor="ctr"/>
                </a:tc>
                <a:extLst>
                  <a:ext uri="{0D108BD9-81ED-4DB2-BD59-A6C34878D82A}">
                    <a16:rowId xmlns:a16="http://schemas.microsoft.com/office/drawing/2014/main" val="1905237298"/>
                  </a:ext>
                </a:extLst>
              </a:tr>
              <a:tr h="227466">
                <a:tc>
                  <a:txBody>
                    <a:bodyPr/>
                    <a:lstStyle/>
                    <a:p>
                      <a:pPr algn="r" rtl="1" fontAlgn="b"/>
                      <a:r>
                        <a:rPr lang="he-IL" sz="1600" u="none" strike="noStrike">
                          <a:effectLst/>
                        </a:rPr>
                        <a:t>ינואר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125</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2266749"/>
                  </a:ext>
                </a:extLst>
              </a:tr>
              <a:tr h="227466">
                <a:tc>
                  <a:txBody>
                    <a:bodyPr/>
                    <a:lstStyle/>
                    <a:p>
                      <a:pPr algn="r" rtl="1" fontAlgn="b"/>
                      <a:r>
                        <a:rPr lang="he-IL" sz="1600" u="none" strike="noStrike">
                          <a:effectLst/>
                        </a:rPr>
                        <a:t>פברואר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80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770951553"/>
                  </a:ext>
                </a:extLst>
              </a:tr>
              <a:tr h="227466">
                <a:tc>
                  <a:txBody>
                    <a:bodyPr/>
                    <a:lstStyle/>
                    <a:p>
                      <a:pPr algn="r" rtl="1" fontAlgn="b"/>
                      <a:r>
                        <a:rPr lang="he-IL" sz="1600" u="none" strike="noStrike">
                          <a:effectLst/>
                        </a:rPr>
                        <a:t>מרץ</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51</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276104384"/>
                  </a:ext>
                </a:extLst>
              </a:tr>
              <a:tr h="227466">
                <a:tc>
                  <a:txBody>
                    <a:bodyPr/>
                    <a:lstStyle/>
                    <a:p>
                      <a:pPr algn="r" rtl="1" fontAlgn="b"/>
                      <a:r>
                        <a:rPr lang="he-IL" sz="1600" u="none" strike="noStrike">
                          <a:effectLst/>
                        </a:rPr>
                        <a:t>אפריל</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19</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887004024"/>
                  </a:ext>
                </a:extLst>
              </a:tr>
              <a:tr h="227466">
                <a:tc>
                  <a:txBody>
                    <a:bodyPr/>
                    <a:lstStyle/>
                    <a:p>
                      <a:pPr algn="r" rtl="1" fontAlgn="b"/>
                      <a:r>
                        <a:rPr lang="he-IL" sz="1600" u="none" strike="noStrike" dirty="0">
                          <a:effectLst/>
                        </a:rPr>
                        <a:t>מאי</a:t>
                      </a:r>
                      <a:endParaRPr lang="he-IL" sz="1600" b="0" i="0" u="none" strike="noStrike" dirty="0">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3</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922289373"/>
                  </a:ext>
                </a:extLst>
              </a:tr>
              <a:tr h="227466">
                <a:tc>
                  <a:txBody>
                    <a:bodyPr/>
                    <a:lstStyle/>
                    <a:p>
                      <a:pPr algn="r" rtl="1" fontAlgn="b"/>
                      <a:r>
                        <a:rPr lang="he-IL" sz="1600" u="none" strike="noStrike">
                          <a:effectLst/>
                        </a:rPr>
                        <a:t>יוני</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0</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4141257032"/>
                  </a:ext>
                </a:extLst>
              </a:tr>
              <a:tr h="227466">
                <a:tc>
                  <a:txBody>
                    <a:bodyPr/>
                    <a:lstStyle/>
                    <a:p>
                      <a:pPr algn="r" rtl="1" fontAlgn="b"/>
                      <a:r>
                        <a:rPr lang="he-IL" sz="1600" u="none" strike="noStrike">
                          <a:effectLst/>
                        </a:rPr>
                        <a:t>יולי</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225722201"/>
                  </a:ext>
                </a:extLst>
              </a:tr>
              <a:tr h="227466">
                <a:tc>
                  <a:txBody>
                    <a:bodyPr/>
                    <a:lstStyle/>
                    <a:p>
                      <a:pPr algn="r" rtl="1" fontAlgn="b"/>
                      <a:r>
                        <a:rPr lang="he-IL" sz="1600" u="none" strike="noStrike">
                          <a:effectLst/>
                        </a:rPr>
                        <a:t>אוגוסט</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967863233"/>
                  </a:ext>
                </a:extLst>
              </a:tr>
              <a:tr h="227466">
                <a:tc>
                  <a:txBody>
                    <a:bodyPr/>
                    <a:lstStyle/>
                    <a:p>
                      <a:pPr algn="r" rtl="1" fontAlgn="b"/>
                      <a:r>
                        <a:rPr lang="he-IL" sz="1600" u="none" strike="noStrike">
                          <a:effectLst/>
                        </a:rPr>
                        <a:t>ספטמבר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0.8</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012880563"/>
                  </a:ext>
                </a:extLst>
              </a:tr>
              <a:tr h="227466">
                <a:tc>
                  <a:txBody>
                    <a:bodyPr/>
                    <a:lstStyle/>
                    <a:p>
                      <a:pPr algn="r" rtl="1" fontAlgn="b"/>
                      <a:r>
                        <a:rPr lang="he-IL" sz="1600" u="none" strike="noStrike">
                          <a:effectLst/>
                        </a:rPr>
                        <a:t>אוקטובר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34</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173749354"/>
                  </a:ext>
                </a:extLst>
              </a:tr>
              <a:tr h="227466">
                <a:tc>
                  <a:txBody>
                    <a:bodyPr/>
                    <a:lstStyle/>
                    <a:p>
                      <a:pPr algn="r" rtl="1" fontAlgn="b"/>
                      <a:r>
                        <a:rPr lang="he-IL" sz="1600" u="none" strike="noStrike">
                          <a:effectLst/>
                        </a:rPr>
                        <a:t>נובמבר </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a:effectLst/>
                        </a:rPr>
                        <a:t>78</a:t>
                      </a:r>
                      <a:endParaRPr lang="he-IL" sz="1600" b="0" i="0" u="none" strike="noStrike">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3648126201"/>
                  </a:ext>
                </a:extLst>
              </a:tr>
              <a:tr h="235589">
                <a:tc>
                  <a:txBody>
                    <a:bodyPr/>
                    <a:lstStyle/>
                    <a:p>
                      <a:pPr algn="r" rtl="1" fontAlgn="b"/>
                      <a:r>
                        <a:rPr lang="he-IL" sz="1600" u="none" strike="noStrike">
                          <a:effectLst/>
                        </a:rPr>
                        <a:t>דצמבר</a:t>
                      </a:r>
                      <a:endParaRPr lang="he-IL" sz="1600" b="0" i="0" u="none" strike="noStrike">
                        <a:solidFill>
                          <a:srgbClr val="000000"/>
                        </a:solidFill>
                        <a:effectLst/>
                        <a:latin typeface="Arial" panose="020B0604020202020204" pitchFamily="34" charset="0"/>
                      </a:endParaRPr>
                    </a:p>
                  </a:txBody>
                  <a:tcPr marL="6350" marR="6350" marT="6350" marB="0" anchor="b"/>
                </a:tc>
                <a:tc>
                  <a:txBody>
                    <a:bodyPr/>
                    <a:lstStyle/>
                    <a:p>
                      <a:pPr algn="r" rtl="0" fontAlgn="b"/>
                      <a:r>
                        <a:rPr lang="he-IL" sz="1600" u="none" strike="noStrike" dirty="0">
                          <a:effectLst/>
                        </a:rPr>
                        <a:t>133</a:t>
                      </a:r>
                      <a:endParaRPr lang="he-IL" sz="1600" b="0" i="0" u="none" strike="noStrike" dirty="0">
                        <a:solidFill>
                          <a:srgbClr val="000000"/>
                        </a:solidFill>
                        <a:effectLst/>
                        <a:latin typeface="Arial" panose="020B0604020202020204" pitchFamily="34" charset="0"/>
                      </a:endParaRPr>
                    </a:p>
                  </a:txBody>
                  <a:tcPr marL="6350" marR="6350" marT="6350" marB="0" anchor="b"/>
                </a:tc>
                <a:extLst>
                  <a:ext uri="{0D108BD9-81ED-4DB2-BD59-A6C34878D82A}">
                    <a16:rowId xmlns:a16="http://schemas.microsoft.com/office/drawing/2014/main" val="2890378720"/>
                  </a:ext>
                </a:extLst>
              </a:tr>
            </a:tbl>
          </a:graphicData>
        </a:graphic>
      </p:graphicFrame>
      <p:sp>
        <p:nvSpPr>
          <p:cNvPr id="6" name="Rectangle: Rounded Corners 5">
            <a:extLst>
              <a:ext uri="{FF2B5EF4-FFF2-40B4-BE49-F238E27FC236}">
                <a16:creationId xmlns:a16="http://schemas.microsoft.com/office/drawing/2014/main" id="{582B19D1-0ACC-43D7-8A1B-C81289EEDBA9}"/>
              </a:ext>
            </a:extLst>
          </p:cNvPr>
          <p:cNvSpPr/>
          <p:nvPr/>
        </p:nvSpPr>
        <p:spPr>
          <a:xfrm>
            <a:off x="3679170" y="2279788"/>
            <a:ext cx="1807230" cy="372962"/>
          </a:xfrm>
          <a:prstGeom prst="roundRect">
            <a:avLst>
              <a:gd name="adj" fmla="val 2334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תבנית צבירה</a:t>
            </a:r>
          </a:p>
        </p:txBody>
      </p:sp>
      <p:sp>
        <p:nvSpPr>
          <p:cNvPr id="8" name="Rectangle: Rounded Corners 7">
            <a:extLst>
              <a:ext uri="{FF2B5EF4-FFF2-40B4-BE49-F238E27FC236}">
                <a16:creationId xmlns:a16="http://schemas.microsoft.com/office/drawing/2014/main" id="{917061FF-54E8-4EE4-8562-48BC9A72DD0D}"/>
              </a:ext>
            </a:extLst>
          </p:cNvPr>
          <p:cNvSpPr/>
          <p:nvPr/>
        </p:nvSpPr>
        <p:spPr>
          <a:xfrm>
            <a:off x="3679170" y="2734843"/>
            <a:ext cx="1807230" cy="372962"/>
          </a:xfrm>
          <a:prstGeom prst="roundRect">
            <a:avLst>
              <a:gd name="adj" fmla="val 2334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תבנית מניה</a:t>
            </a:r>
          </a:p>
        </p:txBody>
      </p:sp>
      <p:sp>
        <p:nvSpPr>
          <p:cNvPr id="9" name="Rectangle: Rounded Corners 8">
            <a:extLst>
              <a:ext uri="{FF2B5EF4-FFF2-40B4-BE49-F238E27FC236}">
                <a16:creationId xmlns:a16="http://schemas.microsoft.com/office/drawing/2014/main" id="{53FB45F9-FCD0-4395-8325-1D2BA8FBF284}"/>
              </a:ext>
            </a:extLst>
          </p:cNvPr>
          <p:cNvSpPr/>
          <p:nvPr/>
        </p:nvSpPr>
        <p:spPr>
          <a:xfrm>
            <a:off x="3679170" y="3189898"/>
            <a:ext cx="1807230" cy="372962"/>
          </a:xfrm>
          <a:prstGeom prst="roundRect">
            <a:avLst>
              <a:gd name="adj" fmla="val 3400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תבנית ממוצע</a:t>
            </a:r>
          </a:p>
        </p:txBody>
      </p:sp>
      <p:sp>
        <p:nvSpPr>
          <p:cNvPr id="10" name="Arrow: Left 9">
            <a:extLst>
              <a:ext uri="{FF2B5EF4-FFF2-40B4-BE49-F238E27FC236}">
                <a16:creationId xmlns:a16="http://schemas.microsoft.com/office/drawing/2014/main" id="{9C385AAD-92C7-43B5-92AF-9B75B72B2DEE}"/>
              </a:ext>
            </a:extLst>
          </p:cNvPr>
          <p:cNvSpPr/>
          <p:nvPr/>
        </p:nvSpPr>
        <p:spPr>
          <a:xfrm>
            <a:off x="5577140" y="2405270"/>
            <a:ext cx="2036234" cy="1292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Arrow: Left 10">
            <a:extLst>
              <a:ext uri="{FF2B5EF4-FFF2-40B4-BE49-F238E27FC236}">
                <a16:creationId xmlns:a16="http://schemas.microsoft.com/office/drawing/2014/main" id="{FBA149D2-0762-4421-9F6D-409A51D2BA78}"/>
              </a:ext>
            </a:extLst>
          </p:cNvPr>
          <p:cNvSpPr/>
          <p:nvPr/>
        </p:nvSpPr>
        <p:spPr>
          <a:xfrm>
            <a:off x="5577140" y="2814954"/>
            <a:ext cx="2036234" cy="1292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Arrow: Left 11">
            <a:extLst>
              <a:ext uri="{FF2B5EF4-FFF2-40B4-BE49-F238E27FC236}">
                <a16:creationId xmlns:a16="http://schemas.microsoft.com/office/drawing/2014/main" id="{90187D06-0DF6-4621-B19E-3E1E9A2F91F6}"/>
              </a:ext>
            </a:extLst>
          </p:cNvPr>
          <p:cNvSpPr/>
          <p:nvPr/>
        </p:nvSpPr>
        <p:spPr>
          <a:xfrm>
            <a:off x="5577140" y="3284443"/>
            <a:ext cx="680831" cy="12920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95780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D034C4-9A0B-47E7-AF9A-B84DFF5B606E}"/>
              </a:ext>
            </a:extLst>
          </p:cNvPr>
          <p:cNvSpPr>
            <a:spLocks noGrp="1"/>
          </p:cNvSpPr>
          <p:nvPr>
            <p:ph type="title"/>
          </p:nvPr>
        </p:nvSpPr>
        <p:spPr/>
        <p:txBody>
          <a:bodyPr/>
          <a:lstStyle/>
          <a:p>
            <a:r>
              <a:rPr lang="he-IL" dirty="0"/>
              <a:t>חישוב ממוצע – ניתוח קוד</a:t>
            </a:r>
          </a:p>
        </p:txBody>
      </p:sp>
      <p:sp>
        <p:nvSpPr>
          <p:cNvPr id="4" name="TextBox 3">
            <a:extLst>
              <a:ext uri="{FF2B5EF4-FFF2-40B4-BE49-F238E27FC236}">
                <a16:creationId xmlns:a16="http://schemas.microsoft.com/office/drawing/2014/main" id="{EAA0564B-83C5-4660-B521-646CAF273D94}"/>
              </a:ext>
            </a:extLst>
          </p:cNvPr>
          <p:cNvSpPr txBox="1"/>
          <p:nvPr/>
        </p:nvSpPr>
        <p:spPr>
          <a:xfrm>
            <a:off x="7764614" y="1133783"/>
            <a:ext cx="3839576" cy="2308324"/>
          </a:xfrm>
          <a:prstGeom prst="rect">
            <a:avLst/>
          </a:prstGeom>
          <a:noFill/>
        </p:spPr>
        <p:txBody>
          <a:bodyPr wrap="none" rtlCol="1">
            <a:spAutoFit/>
          </a:bodyPr>
          <a:lstStyle/>
          <a:p>
            <a:r>
              <a:rPr lang="he-IL" dirty="0"/>
              <a:t>התוכנית הבאה קולטת ציוני מבחן של </a:t>
            </a:r>
          </a:p>
          <a:p>
            <a:r>
              <a:rPr lang="he-IL" dirty="0"/>
              <a:t>200 תלמידים.</a:t>
            </a:r>
          </a:p>
          <a:p>
            <a:r>
              <a:rPr lang="he-IL" dirty="0"/>
              <a:t>התוכנית מחשבת ומדפיסה:</a:t>
            </a:r>
          </a:p>
          <a:p>
            <a:endParaRPr lang="he-IL" dirty="0"/>
          </a:p>
          <a:p>
            <a:r>
              <a:rPr lang="he-IL" dirty="0"/>
              <a:t>א. הציון הממוצע</a:t>
            </a:r>
          </a:p>
          <a:p>
            <a:r>
              <a:rPr lang="he-IL" dirty="0"/>
              <a:t>ב. מספר הנכשלים (ציון נמוך מ-55)</a:t>
            </a:r>
          </a:p>
          <a:p>
            <a:r>
              <a:rPr lang="he-IL" dirty="0"/>
              <a:t>ג. אחוז המצטיינים (ציון גבוה מ-95)</a:t>
            </a:r>
          </a:p>
          <a:p>
            <a:endParaRPr lang="he-IL" dirty="0"/>
          </a:p>
        </p:txBody>
      </p:sp>
      <p:pic>
        <p:nvPicPr>
          <p:cNvPr id="7" name="Picture 6">
            <a:extLst>
              <a:ext uri="{FF2B5EF4-FFF2-40B4-BE49-F238E27FC236}">
                <a16:creationId xmlns:a16="http://schemas.microsoft.com/office/drawing/2014/main" id="{B1376CC4-372B-4B2F-B3B3-3DA9D16C2BEF}"/>
              </a:ext>
            </a:extLst>
          </p:cNvPr>
          <p:cNvPicPr>
            <a:picLocks noChangeAspect="1"/>
          </p:cNvPicPr>
          <p:nvPr/>
        </p:nvPicPr>
        <p:blipFill>
          <a:blip r:embed="rId2"/>
          <a:stretch>
            <a:fillRect/>
          </a:stretch>
        </p:blipFill>
        <p:spPr>
          <a:xfrm>
            <a:off x="728214" y="875448"/>
            <a:ext cx="6238875" cy="5362575"/>
          </a:xfrm>
          <a:prstGeom prst="rect">
            <a:avLst/>
          </a:prstGeom>
        </p:spPr>
      </p:pic>
      <p:sp>
        <p:nvSpPr>
          <p:cNvPr id="9" name="Rectangle 8">
            <a:extLst>
              <a:ext uri="{FF2B5EF4-FFF2-40B4-BE49-F238E27FC236}">
                <a16:creationId xmlns:a16="http://schemas.microsoft.com/office/drawing/2014/main" id="{CA685F75-2BDF-469B-A72D-4EF04CFB0AE7}"/>
              </a:ext>
            </a:extLst>
          </p:cNvPr>
          <p:cNvSpPr/>
          <p:nvPr/>
        </p:nvSpPr>
        <p:spPr>
          <a:xfrm>
            <a:off x="1183341" y="4134390"/>
            <a:ext cx="4711850" cy="4830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Rectangle 9">
            <a:extLst>
              <a:ext uri="{FF2B5EF4-FFF2-40B4-BE49-F238E27FC236}">
                <a16:creationId xmlns:a16="http://schemas.microsoft.com/office/drawing/2014/main" id="{F933510F-8201-4C29-AE5F-65BF8319C10A}"/>
              </a:ext>
            </a:extLst>
          </p:cNvPr>
          <p:cNvSpPr/>
          <p:nvPr/>
        </p:nvSpPr>
        <p:spPr>
          <a:xfrm>
            <a:off x="810410" y="5754961"/>
            <a:ext cx="5956150" cy="48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Rectangle 10">
            <a:extLst>
              <a:ext uri="{FF2B5EF4-FFF2-40B4-BE49-F238E27FC236}">
                <a16:creationId xmlns:a16="http://schemas.microsoft.com/office/drawing/2014/main" id="{79ED71DF-0219-40DE-8823-C7BBFFF1AD84}"/>
              </a:ext>
            </a:extLst>
          </p:cNvPr>
          <p:cNvSpPr/>
          <p:nvPr/>
        </p:nvSpPr>
        <p:spPr>
          <a:xfrm>
            <a:off x="810409" y="1619026"/>
            <a:ext cx="5861125" cy="48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Rectangle 11">
            <a:extLst>
              <a:ext uri="{FF2B5EF4-FFF2-40B4-BE49-F238E27FC236}">
                <a16:creationId xmlns:a16="http://schemas.microsoft.com/office/drawing/2014/main" id="{CF3929FB-F1BD-4411-8371-747B63B97920}"/>
              </a:ext>
            </a:extLst>
          </p:cNvPr>
          <p:cNvSpPr/>
          <p:nvPr/>
        </p:nvSpPr>
        <p:spPr>
          <a:xfrm>
            <a:off x="728214" y="2216075"/>
            <a:ext cx="5861125" cy="2799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Rectangle 12">
            <a:extLst>
              <a:ext uri="{FF2B5EF4-FFF2-40B4-BE49-F238E27FC236}">
                <a16:creationId xmlns:a16="http://schemas.microsoft.com/office/drawing/2014/main" id="{24561166-29D2-4A5B-8A73-FBDB4F6EA9BF}"/>
              </a:ext>
            </a:extLst>
          </p:cNvPr>
          <p:cNvSpPr/>
          <p:nvPr/>
        </p:nvSpPr>
        <p:spPr>
          <a:xfrm>
            <a:off x="916193" y="4614137"/>
            <a:ext cx="4711850" cy="4830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401900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3"/>
                                        </p:tgtEl>
                                      </p:cBhvr>
                                    </p:animEffect>
                                    <p:set>
                                      <p:cBhvr>
                                        <p:cTn id="22" dur="1" fill="hold">
                                          <p:stCondLst>
                                            <p:cond delay="499"/>
                                          </p:stCondLst>
                                        </p:cTn>
                                        <p:tgtEl>
                                          <p:spTgt spid="1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CD034C4-9A0B-47E7-AF9A-B84DFF5B606E}"/>
              </a:ext>
            </a:extLst>
          </p:cNvPr>
          <p:cNvSpPr>
            <a:spLocks noGrp="1"/>
          </p:cNvSpPr>
          <p:nvPr>
            <p:ph type="title"/>
          </p:nvPr>
        </p:nvSpPr>
        <p:spPr/>
        <p:txBody>
          <a:bodyPr/>
          <a:lstStyle/>
          <a:p>
            <a:r>
              <a:rPr lang="he-IL" dirty="0"/>
              <a:t>חישוב ממוצע – ניתוח קוד</a:t>
            </a:r>
          </a:p>
        </p:txBody>
      </p:sp>
      <p:sp>
        <p:nvSpPr>
          <p:cNvPr id="4" name="TextBox 3">
            <a:extLst>
              <a:ext uri="{FF2B5EF4-FFF2-40B4-BE49-F238E27FC236}">
                <a16:creationId xmlns:a16="http://schemas.microsoft.com/office/drawing/2014/main" id="{EAA0564B-83C5-4660-B521-646CAF273D94}"/>
              </a:ext>
            </a:extLst>
          </p:cNvPr>
          <p:cNvSpPr txBox="1"/>
          <p:nvPr/>
        </p:nvSpPr>
        <p:spPr>
          <a:xfrm>
            <a:off x="7764614" y="1133783"/>
            <a:ext cx="3839576" cy="2308324"/>
          </a:xfrm>
          <a:prstGeom prst="rect">
            <a:avLst/>
          </a:prstGeom>
          <a:noFill/>
        </p:spPr>
        <p:txBody>
          <a:bodyPr wrap="none" rtlCol="1">
            <a:spAutoFit/>
          </a:bodyPr>
          <a:lstStyle/>
          <a:p>
            <a:r>
              <a:rPr lang="he-IL" dirty="0"/>
              <a:t>התוכנית הבאה קולטת ציוני מבחן של </a:t>
            </a:r>
          </a:p>
          <a:p>
            <a:r>
              <a:rPr lang="he-IL" dirty="0"/>
              <a:t>200 תלמידים.</a:t>
            </a:r>
          </a:p>
          <a:p>
            <a:r>
              <a:rPr lang="he-IL" dirty="0"/>
              <a:t>התוכנית מחשבת ומדפיסה:</a:t>
            </a:r>
          </a:p>
          <a:p>
            <a:endParaRPr lang="he-IL" dirty="0"/>
          </a:p>
          <a:p>
            <a:r>
              <a:rPr lang="he-IL" dirty="0"/>
              <a:t>א. הציון הממוצע</a:t>
            </a:r>
          </a:p>
          <a:p>
            <a:r>
              <a:rPr lang="he-IL" dirty="0"/>
              <a:t>ב. מספר הנכשלים (ציון נמוך מ-55)</a:t>
            </a:r>
          </a:p>
          <a:p>
            <a:r>
              <a:rPr lang="he-IL" dirty="0"/>
              <a:t>ג. אחוז המצטיינים (ציון גבוה מ-95)</a:t>
            </a:r>
          </a:p>
          <a:p>
            <a:endParaRPr lang="he-IL" dirty="0"/>
          </a:p>
        </p:txBody>
      </p:sp>
      <p:pic>
        <p:nvPicPr>
          <p:cNvPr id="7" name="Picture 6">
            <a:extLst>
              <a:ext uri="{FF2B5EF4-FFF2-40B4-BE49-F238E27FC236}">
                <a16:creationId xmlns:a16="http://schemas.microsoft.com/office/drawing/2014/main" id="{B1376CC4-372B-4B2F-B3B3-3DA9D16C2BEF}"/>
              </a:ext>
            </a:extLst>
          </p:cNvPr>
          <p:cNvPicPr>
            <a:picLocks noChangeAspect="1"/>
          </p:cNvPicPr>
          <p:nvPr/>
        </p:nvPicPr>
        <p:blipFill>
          <a:blip r:embed="rId2"/>
          <a:stretch>
            <a:fillRect/>
          </a:stretch>
        </p:blipFill>
        <p:spPr>
          <a:xfrm>
            <a:off x="728214" y="875448"/>
            <a:ext cx="6238875" cy="5362575"/>
          </a:xfrm>
          <a:prstGeom prst="rect">
            <a:avLst/>
          </a:prstGeom>
        </p:spPr>
      </p:pic>
      <p:sp>
        <p:nvSpPr>
          <p:cNvPr id="2" name="Speech Bubble: Rectangle with Corners Rounded 1">
            <a:extLst>
              <a:ext uri="{FF2B5EF4-FFF2-40B4-BE49-F238E27FC236}">
                <a16:creationId xmlns:a16="http://schemas.microsoft.com/office/drawing/2014/main" id="{C2712B5E-744F-41D3-9A81-B185B39DDA8E}"/>
              </a:ext>
            </a:extLst>
          </p:cNvPr>
          <p:cNvSpPr/>
          <p:nvPr/>
        </p:nvSpPr>
        <p:spPr>
          <a:xfrm>
            <a:off x="4550485" y="5056094"/>
            <a:ext cx="2140772" cy="555098"/>
          </a:xfrm>
          <a:prstGeom prst="wedgeRoundRectCallout">
            <a:avLst>
              <a:gd name="adj1" fmla="val -55391"/>
              <a:gd name="adj2" fmla="val 6433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ציון ממוצע</a:t>
            </a:r>
          </a:p>
        </p:txBody>
      </p:sp>
      <p:sp>
        <p:nvSpPr>
          <p:cNvPr id="5" name="Speech Bubble: Rectangle with Corners Rounded 4">
            <a:extLst>
              <a:ext uri="{FF2B5EF4-FFF2-40B4-BE49-F238E27FC236}">
                <a16:creationId xmlns:a16="http://schemas.microsoft.com/office/drawing/2014/main" id="{30B43CD1-2485-435D-9E7E-6BFDCAE018EC}"/>
              </a:ext>
            </a:extLst>
          </p:cNvPr>
          <p:cNvSpPr/>
          <p:nvPr/>
        </p:nvSpPr>
        <p:spPr>
          <a:xfrm>
            <a:off x="4550484" y="3964955"/>
            <a:ext cx="2140773" cy="555098"/>
          </a:xfrm>
          <a:prstGeom prst="wedgeRoundRectCallout">
            <a:avLst>
              <a:gd name="adj1" fmla="val -90559"/>
              <a:gd name="adj2" fmla="val 10925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מספר הנכשלים</a:t>
            </a:r>
          </a:p>
        </p:txBody>
      </p:sp>
      <p:sp>
        <p:nvSpPr>
          <p:cNvPr id="6" name="Speech Bubble: Rectangle with Corners Rounded 5">
            <a:extLst>
              <a:ext uri="{FF2B5EF4-FFF2-40B4-BE49-F238E27FC236}">
                <a16:creationId xmlns:a16="http://schemas.microsoft.com/office/drawing/2014/main" id="{AED72E17-009C-4B5A-82CE-F2EE2F27FC7C}"/>
              </a:ext>
            </a:extLst>
          </p:cNvPr>
          <p:cNvSpPr/>
          <p:nvPr/>
        </p:nvSpPr>
        <p:spPr>
          <a:xfrm>
            <a:off x="4102699" y="6218966"/>
            <a:ext cx="2140772" cy="555098"/>
          </a:xfrm>
          <a:prstGeom prst="wedgeRoundRectCallout">
            <a:avLst>
              <a:gd name="adj1" fmla="val -154888"/>
              <a:gd name="adj2" fmla="val -4419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אחוז המצטיינים</a:t>
            </a:r>
          </a:p>
        </p:txBody>
      </p:sp>
    </p:spTree>
    <p:extLst>
      <p:ext uri="{BB962C8B-B14F-4D97-AF65-F5344CB8AC3E}">
        <p14:creationId xmlns:p14="http://schemas.microsoft.com/office/powerpoint/2010/main" val="2103647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7F12A-9BC9-4527-81FF-C8AE3A597D0B}"/>
              </a:ext>
            </a:extLst>
          </p:cNvPr>
          <p:cNvSpPr>
            <a:spLocks noGrp="1"/>
          </p:cNvSpPr>
          <p:nvPr>
            <p:ph type="title"/>
          </p:nvPr>
        </p:nvSpPr>
        <p:spPr/>
        <p:txBody>
          <a:bodyPr/>
          <a:lstStyle/>
          <a:p>
            <a:r>
              <a:rPr lang="he-IL" dirty="0"/>
              <a:t>חישוב </a:t>
            </a:r>
            <a:r>
              <a:rPr lang="en-US" dirty="0"/>
              <a:t>n!</a:t>
            </a:r>
            <a:endParaRPr lang="he-IL" dirty="0"/>
          </a:p>
        </p:txBody>
      </p:sp>
      <p:sp>
        <p:nvSpPr>
          <p:cNvPr id="3" name="Text Placeholder 2">
            <a:extLst>
              <a:ext uri="{FF2B5EF4-FFF2-40B4-BE49-F238E27FC236}">
                <a16:creationId xmlns:a16="http://schemas.microsoft.com/office/drawing/2014/main" id="{EAD109A6-8650-4D2D-BB9B-C8B12DEDB7D7}"/>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9DB9F7D2-EFCD-4B63-B01A-972C6C32118B}"/>
              </a:ext>
            </a:extLst>
          </p:cNvPr>
          <p:cNvSpPr>
            <a:spLocks noGrp="1"/>
          </p:cNvSpPr>
          <p:nvPr>
            <p:ph sz="quarter" idx="4"/>
          </p:nvPr>
        </p:nvSpPr>
        <p:spPr/>
        <p:txBody>
          <a:bodyPr/>
          <a:lstStyle/>
          <a:p>
            <a:pPr marL="0" indent="0">
              <a:buNone/>
            </a:pPr>
            <a:r>
              <a:rPr lang="he-IL" dirty="0"/>
              <a:t>כתוב תכנית המקבלת כקלט מספר שלם חיובי </a:t>
            </a:r>
            <a:r>
              <a:rPr lang="en-US" dirty="0"/>
              <a:t>n</a:t>
            </a:r>
            <a:r>
              <a:rPr lang="he-IL" dirty="0"/>
              <a:t> מחשבת ומדפיסה את </a:t>
            </a:r>
            <a:r>
              <a:rPr lang="en-US" dirty="0"/>
              <a:t>n!</a:t>
            </a:r>
            <a:r>
              <a:rPr lang="he-IL" dirty="0"/>
              <a:t> (עצרת היא המכפלה של המספרים השלמים מ-1 עד </a:t>
            </a:r>
            <a:r>
              <a:rPr lang="en-US" dirty="0"/>
              <a:t>n</a:t>
            </a:r>
            <a:r>
              <a:rPr lang="he-IL" dirty="0"/>
              <a:t>)</a:t>
            </a:r>
          </a:p>
          <a:p>
            <a:pPr marL="0" indent="0">
              <a:buNone/>
            </a:pPr>
            <a:endParaRPr lang="he-IL" dirty="0"/>
          </a:p>
          <a:p>
            <a:pPr marL="0" indent="0">
              <a:buNone/>
            </a:pPr>
            <a:r>
              <a:rPr lang="he-IL" dirty="0"/>
              <a:t>לדוגמה :                                </a:t>
            </a:r>
            <a:r>
              <a:rPr lang="en-US" dirty="0"/>
              <a:t>2! = 1 * 2 = 2</a:t>
            </a:r>
          </a:p>
          <a:p>
            <a:pPr marL="0" indent="0">
              <a:buNone/>
            </a:pPr>
            <a:r>
              <a:rPr lang="en-US" dirty="0"/>
              <a:t>5! = 1 * 2 * 3 * 4 * 5 = 120                       </a:t>
            </a:r>
            <a:endParaRPr lang="he-IL" dirty="0"/>
          </a:p>
          <a:p>
            <a:pPr marL="0" indent="0">
              <a:buNone/>
            </a:pPr>
            <a:r>
              <a:rPr lang="en-US" dirty="0"/>
              <a:t>8! = 1 * 2 * 3 * 4 * 5 * 6 * 7 = 5040        </a:t>
            </a:r>
          </a:p>
          <a:p>
            <a:pPr marL="0" indent="0">
              <a:buNone/>
            </a:pPr>
            <a:endParaRPr lang="he-IL" dirty="0"/>
          </a:p>
        </p:txBody>
      </p:sp>
      <p:sp>
        <p:nvSpPr>
          <p:cNvPr id="5" name="TextBox 4">
            <a:extLst>
              <a:ext uri="{FF2B5EF4-FFF2-40B4-BE49-F238E27FC236}">
                <a16:creationId xmlns:a16="http://schemas.microsoft.com/office/drawing/2014/main" id="{13C9B782-32F6-4A07-9896-354332B18F54}"/>
              </a:ext>
            </a:extLst>
          </p:cNvPr>
          <p:cNvSpPr txBox="1"/>
          <p:nvPr/>
        </p:nvSpPr>
        <p:spPr>
          <a:xfrm>
            <a:off x="1547380" y="4495760"/>
            <a:ext cx="2018805" cy="369332"/>
          </a:xfrm>
          <a:prstGeom prst="rect">
            <a:avLst/>
          </a:prstGeom>
          <a:noFill/>
        </p:spPr>
        <p:txBody>
          <a:bodyPr wrap="square" rtlCol="1">
            <a:spAutoFit/>
          </a:bodyPr>
          <a:lstStyle/>
          <a:p>
            <a:r>
              <a:rPr lang="he-IL" dirty="0">
                <a:solidFill>
                  <a:srgbClr val="C00000"/>
                </a:solidFill>
              </a:rPr>
              <a:t>רגע חושבים</a:t>
            </a:r>
          </a:p>
        </p:txBody>
      </p:sp>
      <p:pic>
        <p:nvPicPr>
          <p:cNvPr id="7" name="Graphic 6" descr="Thought">
            <a:extLst>
              <a:ext uri="{FF2B5EF4-FFF2-40B4-BE49-F238E27FC236}">
                <a16:creationId xmlns:a16="http://schemas.microsoft.com/office/drawing/2014/main" id="{FDD4A590-9FA3-4D9B-9350-EA37E8EAAD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1210" y="3876257"/>
            <a:ext cx="914400" cy="914400"/>
          </a:xfrm>
          <a:prstGeom prst="rect">
            <a:avLst/>
          </a:prstGeom>
        </p:spPr>
      </p:pic>
    </p:spTree>
    <p:extLst>
      <p:ext uri="{BB962C8B-B14F-4D97-AF65-F5344CB8AC3E}">
        <p14:creationId xmlns:p14="http://schemas.microsoft.com/office/powerpoint/2010/main" val="44640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7F12A-9BC9-4527-81FF-C8AE3A597D0B}"/>
              </a:ext>
            </a:extLst>
          </p:cNvPr>
          <p:cNvSpPr>
            <a:spLocks noGrp="1"/>
          </p:cNvSpPr>
          <p:nvPr>
            <p:ph type="title"/>
          </p:nvPr>
        </p:nvSpPr>
        <p:spPr/>
        <p:txBody>
          <a:bodyPr/>
          <a:lstStyle/>
          <a:p>
            <a:r>
              <a:rPr lang="he-IL" dirty="0"/>
              <a:t> </a:t>
            </a:r>
            <a:r>
              <a:rPr lang="en-US" dirty="0"/>
              <a:t>n!</a:t>
            </a:r>
            <a:r>
              <a:rPr lang="he-IL" dirty="0"/>
              <a:t> ניתוח הבעיה</a:t>
            </a:r>
          </a:p>
        </p:txBody>
      </p:sp>
      <p:sp>
        <p:nvSpPr>
          <p:cNvPr id="3" name="Text Placeholder 2">
            <a:extLst>
              <a:ext uri="{FF2B5EF4-FFF2-40B4-BE49-F238E27FC236}">
                <a16:creationId xmlns:a16="http://schemas.microsoft.com/office/drawing/2014/main" id="{EAD109A6-8650-4D2D-BB9B-C8B12DEDB7D7}"/>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9DB9F7D2-EFCD-4B63-B01A-972C6C32118B}"/>
              </a:ext>
            </a:extLst>
          </p:cNvPr>
          <p:cNvSpPr>
            <a:spLocks noGrp="1"/>
          </p:cNvSpPr>
          <p:nvPr>
            <p:ph sz="quarter" idx="4"/>
          </p:nvPr>
        </p:nvSpPr>
        <p:spPr/>
        <p:txBody>
          <a:bodyPr/>
          <a:lstStyle/>
          <a:p>
            <a:pPr marL="0" indent="0">
              <a:buNone/>
            </a:pPr>
            <a:r>
              <a:rPr lang="he-IL" dirty="0"/>
              <a:t>כתוב תכנית המקבלת כקלט מספר שלם חיובי </a:t>
            </a:r>
            <a:r>
              <a:rPr lang="en-US" dirty="0"/>
              <a:t>n</a:t>
            </a:r>
            <a:r>
              <a:rPr lang="he-IL" dirty="0"/>
              <a:t> מחשבת ומדפיסה את </a:t>
            </a:r>
            <a:r>
              <a:rPr lang="en-US" dirty="0"/>
              <a:t>n!</a:t>
            </a:r>
            <a:r>
              <a:rPr lang="he-IL" dirty="0"/>
              <a:t> (עצרת היא המכפלה של המספרים השלמים מ-1 עד </a:t>
            </a:r>
            <a:r>
              <a:rPr lang="en-US" dirty="0"/>
              <a:t>n</a:t>
            </a:r>
            <a:r>
              <a:rPr lang="he-IL" dirty="0"/>
              <a:t>)</a:t>
            </a:r>
          </a:p>
          <a:p>
            <a:pPr marL="0" indent="0">
              <a:buNone/>
            </a:pPr>
            <a:endParaRPr lang="he-IL" dirty="0"/>
          </a:p>
          <a:p>
            <a:pPr marL="0" indent="0">
              <a:buNone/>
            </a:pPr>
            <a:endParaRPr lang="he-IL" dirty="0"/>
          </a:p>
        </p:txBody>
      </p:sp>
      <p:sp>
        <p:nvSpPr>
          <p:cNvPr id="6" name="TextBox 5">
            <a:extLst>
              <a:ext uri="{FF2B5EF4-FFF2-40B4-BE49-F238E27FC236}">
                <a16:creationId xmlns:a16="http://schemas.microsoft.com/office/drawing/2014/main" id="{DC1FA4C5-FFD5-417E-9333-ED13A4433C7B}"/>
              </a:ext>
            </a:extLst>
          </p:cNvPr>
          <p:cNvSpPr txBox="1"/>
          <p:nvPr/>
        </p:nvSpPr>
        <p:spPr>
          <a:xfrm>
            <a:off x="806823" y="3429000"/>
            <a:ext cx="4356848" cy="523220"/>
          </a:xfrm>
          <a:prstGeom prst="rect">
            <a:avLst/>
          </a:prstGeom>
          <a:noFill/>
        </p:spPr>
        <p:txBody>
          <a:bodyPr wrap="square">
            <a:spAutoFit/>
          </a:bodyPr>
          <a:lstStyle/>
          <a:p>
            <a:pPr marL="0" indent="0" algn="l">
              <a:buNone/>
            </a:pPr>
            <a:r>
              <a:rPr lang="en-US" sz="2800" dirty="0"/>
              <a:t>5! = 1 * 2 * 3 * 4 * 5</a:t>
            </a:r>
            <a:endParaRPr lang="he-IL" sz="2800" dirty="0"/>
          </a:p>
        </p:txBody>
      </p:sp>
    </p:spTree>
    <p:extLst>
      <p:ext uri="{BB962C8B-B14F-4D97-AF65-F5344CB8AC3E}">
        <p14:creationId xmlns:p14="http://schemas.microsoft.com/office/powerpoint/2010/main" val="308035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לולאת </a:t>
            </a:r>
            <a:r>
              <a:rPr lang="en-US" dirty="0"/>
              <a:t>for</a:t>
            </a:r>
            <a:endParaRPr lang="he-IL" dirty="0"/>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1</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4" name="Text Placeholder 3">
            <a:extLst>
              <a:ext uri="{FF2B5EF4-FFF2-40B4-BE49-F238E27FC236}">
                <a16:creationId xmlns:a16="http://schemas.microsoft.com/office/drawing/2014/main" id="{1D32B601-D2C3-419B-8059-5A0B40A66B9F}"/>
              </a:ext>
            </a:extLst>
          </p:cNvPr>
          <p:cNvSpPr>
            <a:spLocks noGrp="1"/>
          </p:cNvSpPr>
          <p:nvPr>
            <p:ph type="body" sz="quarter" idx="3"/>
          </p:nvPr>
        </p:nvSpPr>
        <p:spPr>
          <a:xfrm>
            <a:off x="1384764" y="1754723"/>
            <a:ext cx="9231084" cy="1110343"/>
          </a:xfrm>
        </p:spPr>
        <p:txBody>
          <a:bodyPr/>
          <a:lstStyle/>
          <a:p>
            <a:r>
              <a:rPr lang="he-IL" dirty="0">
                <a:solidFill>
                  <a:srgbClr val="192A72"/>
                </a:solidFill>
              </a:rPr>
              <a:t>לולאת מונה – לולאה בה ידוע מספר הפעמים שיש לחזור על סדרת הוראות</a:t>
            </a:r>
          </a:p>
        </p:txBody>
      </p:sp>
      <p:sp>
        <p:nvSpPr>
          <p:cNvPr id="7" name="Rectangle: Rounded Corners 6">
            <a:extLst>
              <a:ext uri="{FF2B5EF4-FFF2-40B4-BE49-F238E27FC236}">
                <a16:creationId xmlns:a16="http://schemas.microsoft.com/office/drawing/2014/main" id="{02CE0313-F2EA-456F-8113-B7F1736278B4}"/>
              </a:ext>
            </a:extLst>
          </p:cNvPr>
          <p:cNvSpPr/>
          <p:nvPr/>
        </p:nvSpPr>
        <p:spPr>
          <a:xfrm>
            <a:off x="1284514" y="1560620"/>
            <a:ext cx="9622971" cy="149855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8" name="Picture 4" descr="Roller Coaster Photos">
            <a:extLst>
              <a:ext uri="{FF2B5EF4-FFF2-40B4-BE49-F238E27FC236}">
                <a16:creationId xmlns:a16="http://schemas.microsoft.com/office/drawing/2014/main" id="{FD38357F-C940-4F34-935E-46B424550D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936" y="3553708"/>
            <a:ext cx="3483091" cy="2612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889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F8D016E-D0E6-461E-A888-6741E26730F5}"/>
              </a:ext>
            </a:extLst>
          </p:cNvPr>
          <p:cNvPicPr>
            <a:picLocks noChangeAspect="1"/>
          </p:cNvPicPr>
          <p:nvPr/>
        </p:nvPicPr>
        <p:blipFill>
          <a:blip r:embed="rId2"/>
          <a:stretch>
            <a:fillRect/>
          </a:stretch>
        </p:blipFill>
        <p:spPr>
          <a:xfrm>
            <a:off x="669717" y="2164216"/>
            <a:ext cx="5814209" cy="3301479"/>
          </a:xfrm>
          <a:prstGeom prst="rect">
            <a:avLst/>
          </a:prstGeom>
        </p:spPr>
      </p:pic>
      <p:sp>
        <p:nvSpPr>
          <p:cNvPr id="2" name="Title 1">
            <a:extLst>
              <a:ext uri="{FF2B5EF4-FFF2-40B4-BE49-F238E27FC236}">
                <a16:creationId xmlns:a16="http://schemas.microsoft.com/office/drawing/2014/main" id="{2957F12A-9BC9-4527-81FF-C8AE3A597D0B}"/>
              </a:ext>
            </a:extLst>
          </p:cNvPr>
          <p:cNvSpPr>
            <a:spLocks noGrp="1"/>
          </p:cNvSpPr>
          <p:nvPr>
            <p:ph type="title"/>
          </p:nvPr>
        </p:nvSpPr>
        <p:spPr/>
        <p:txBody>
          <a:bodyPr/>
          <a:lstStyle/>
          <a:p>
            <a:r>
              <a:rPr lang="he-IL" dirty="0"/>
              <a:t>חישוב </a:t>
            </a:r>
            <a:r>
              <a:rPr lang="en-US" dirty="0"/>
              <a:t>n!</a:t>
            </a:r>
            <a:endParaRPr lang="he-IL" dirty="0"/>
          </a:p>
        </p:txBody>
      </p:sp>
      <p:sp>
        <p:nvSpPr>
          <p:cNvPr id="3" name="Text Placeholder 2">
            <a:extLst>
              <a:ext uri="{FF2B5EF4-FFF2-40B4-BE49-F238E27FC236}">
                <a16:creationId xmlns:a16="http://schemas.microsoft.com/office/drawing/2014/main" id="{EAD109A6-8650-4D2D-BB9B-C8B12DEDB7D7}"/>
              </a:ext>
            </a:extLst>
          </p:cNvPr>
          <p:cNvSpPr>
            <a:spLocks noGrp="1"/>
          </p:cNvSpPr>
          <p:nvPr>
            <p:ph type="body" sz="quarter" idx="3"/>
          </p:nvPr>
        </p:nvSpPr>
        <p:spPr/>
        <p:txBody>
          <a:bodyPr/>
          <a:lstStyle/>
          <a:p>
            <a:endParaRPr lang="he-IL"/>
          </a:p>
        </p:txBody>
      </p:sp>
      <p:sp>
        <p:nvSpPr>
          <p:cNvPr id="4" name="Content Placeholder 3">
            <a:extLst>
              <a:ext uri="{FF2B5EF4-FFF2-40B4-BE49-F238E27FC236}">
                <a16:creationId xmlns:a16="http://schemas.microsoft.com/office/drawing/2014/main" id="{9DB9F7D2-EFCD-4B63-B01A-972C6C32118B}"/>
              </a:ext>
            </a:extLst>
          </p:cNvPr>
          <p:cNvSpPr>
            <a:spLocks noGrp="1"/>
          </p:cNvSpPr>
          <p:nvPr>
            <p:ph sz="quarter" idx="4"/>
          </p:nvPr>
        </p:nvSpPr>
        <p:spPr/>
        <p:txBody>
          <a:bodyPr/>
          <a:lstStyle/>
          <a:p>
            <a:pPr marL="0" indent="0">
              <a:buNone/>
            </a:pPr>
            <a:r>
              <a:rPr lang="he-IL" dirty="0"/>
              <a:t>כתוב תכנית המקבלת כקלט מספר שלם חיובי </a:t>
            </a:r>
            <a:r>
              <a:rPr lang="en-US" dirty="0"/>
              <a:t>n</a:t>
            </a:r>
            <a:r>
              <a:rPr lang="he-IL" dirty="0"/>
              <a:t> מחשבת ומדפיסה את </a:t>
            </a:r>
            <a:r>
              <a:rPr lang="en-US" dirty="0"/>
              <a:t>n!</a:t>
            </a:r>
            <a:r>
              <a:rPr lang="he-IL" dirty="0"/>
              <a:t> (עצרת היא המכפלה של המספרים השלמים מ-1 עד </a:t>
            </a:r>
            <a:r>
              <a:rPr lang="en-US" dirty="0"/>
              <a:t>n</a:t>
            </a:r>
            <a:r>
              <a:rPr lang="he-IL" dirty="0"/>
              <a:t>)</a:t>
            </a:r>
          </a:p>
          <a:p>
            <a:pPr marL="0" indent="0">
              <a:buNone/>
            </a:pPr>
            <a:endParaRPr lang="he-IL" dirty="0"/>
          </a:p>
        </p:txBody>
      </p:sp>
      <p:sp>
        <p:nvSpPr>
          <p:cNvPr id="5" name="Rectangle 4">
            <a:extLst>
              <a:ext uri="{FF2B5EF4-FFF2-40B4-BE49-F238E27FC236}">
                <a16:creationId xmlns:a16="http://schemas.microsoft.com/office/drawing/2014/main" id="{607A1722-89B9-4E0B-8835-B5CD05621B49}"/>
              </a:ext>
            </a:extLst>
          </p:cNvPr>
          <p:cNvSpPr/>
          <p:nvPr/>
        </p:nvSpPr>
        <p:spPr>
          <a:xfrm>
            <a:off x="587829" y="3564294"/>
            <a:ext cx="5589036" cy="12969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Rectangle 10">
            <a:extLst>
              <a:ext uri="{FF2B5EF4-FFF2-40B4-BE49-F238E27FC236}">
                <a16:creationId xmlns:a16="http://schemas.microsoft.com/office/drawing/2014/main" id="{1A0D0815-5034-42E4-AAB0-70C5AFB98156}"/>
              </a:ext>
            </a:extLst>
          </p:cNvPr>
          <p:cNvSpPr/>
          <p:nvPr/>
        </p:nvSpPr>
        <p:spPr>
          <a:xfrm>
            <a:off x="669717" y="2077571"/>
            <a:ext cx="3730161" cy="584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Rectangle 12">
            <a:extLst>
              <a:ext uri="{FF2B5EF4-FFF2-40B4-BE49-F238E27FC236}">
                <a16:creationId xmlns:a16="http://schemas.microsoft.com/office/drawing/2014/main" id="{4B137C97-B959-4C29-9298-1F9546ED9DC2}"/>
              </a:ext>
            </a:extLst>
          </p:cNvPr>
          <p:cNvSpPr/>
          <p:nvPr/>
        </p:nvSpPr>
        <p:spPr>
          <a:xfrm>
            <a:off x="515273" y="4991878"/>
            <a:ext cx="5589036" cy="5494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Rectangle: Rounded Corners 7">
            <a:extLst>
              <a:ext uri="{FF2B5EF4-FFF2-40B4-BE49-F238E27FC236}">
                <a16:creationId xmlns:a16="http://schemas.microsoft.com/office/drawing/2014/main" id="{8043238A-00F1-47F4-B5F9-0F74E24D97AF}"/>
              </a:ext>
            </a:extLst>
          </p:cNvPr>
          <p:cNvSpPr/>
          <p:nvPr/>
        </p:nvSpPr>
        <p:spPr>
          <a:xfrm>
            <a:off x="2542109" y="3977595"/>
            <a:ext cx="3871356" cy="272495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6" name="Picture 5">
            <a:extLst>
              <a:ext uri="{FF2B5EF4-FFF2-40B4-BE49-F238E27FC236}">
                <a16:creationId xmlns:a16="http://schemas.microsoft.com/office/drawing/2014/main" id="{D397E0EE-4FF9-48F5-8E3D-289E664391EA}"/>
              </a:ext>
            </a:extLst>
          </p:cNvPr>
          <p:cNvPicPr>
            <a:picLocks noChangeAspect="1"/>
          </p:cNvPicPr>
          <p:nvPr/>
        </p:nvPicPr>
        <p:blipFill>
          <a:blip r:embed="rId3"/>
          <a:stretch>
            <a:fillRect/>
          </a:stretch>
        </p:blipFill>
        <p:spPr>
          <a:xfrm>
            <a:off x="3071347" y="5187665"/>
            <a:ext cx="2105025" cy="714375"/>
          </a:xfrm>
          <a:prstGeom prst="rect">
            <a:avLst/>
          </a:prstGeom>
        </p:spPr>
      </p:pic>
      <p:sp>
        <p:nvSpPr>
          <p:cNvPr id="9" name="TextBox 8">
            <a:extLst>
              <a:ext uri="{FF2B5EF4-FFF2-40B4-BE49-F238E27FC236}">
                <a16:creationId xmlns:a16="http://schemas.microsoft.com/office/drawing/2014/main" id="{5465AEFD-CB4D-4297-8E37-49B081C4FFCA}"/>
              </a:ext>
            </a:extLst>
          </p:cNvPr>
          <p:cNvSpPr txBox="1"/>
          <p:nvPr/>
        </p:nvSpPr>
        <p:spPr>
          <a:xfrm>
            <a:off x="4789232" y="4259158"/>
            <a:ext cx="1306768" cy="369332"/>
          </a:xfrm>
          <a:prstGeom prst="rect">
            <a:avLst/>
          </a:prstGeom>
          <a:noFill/>
        </p:spPr>
        <p:txBody>
          <a:bodyPr wrap="none" rtlCol="1">
            <a:spAutoFit/>
          </a:bodyPr>
          <a:lstStyle/>
          <a:p>
            <a:r>
              <a:rPr lang="he-IL" dirty="0"/>
              <a:t>פלט הרצה:</a:t>
            </a:r>
          </a:p>
        </p:txBody>
      </p:sp>
    </p:spTree>
    <p:extLst>
      <p:ext uri="{BB962C8B-B14F-4D97-AF65-F5344CB8AC3E}">
        <p14:creationId xmlns:p14="http://schemas.microsoft.com/office/powerpoint/2010/main" val="331916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3"/>
                                        </p:tgtEl>
                                      </p:cBhvr>
                                    </p:animEffect>
                                    <p:set>
                                      <p:cBhvr>
                                        <p:cTn id="17" dur="1" fill="hold">
                                          <p:stCondLst>
                                            <p:cond delay="499"/>
                                          </p:stCondLst>
                                        </p:cTn>
                                        <p:tgtEl>
                                          <p:spTgt spid="13"/>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3" grpId="0" animBg="1"/>
      <p:bldP spid="8" grpId="0" animBg="1"/>
      <p:bldP spid="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4DB17-DE00-48C9-9470-D8A0AAAA946C}"/>
              </a:ext>
            </a:extLst>
          </p:cNvPr>
          <p:cNvSpPr>
            <a:spLocks noGrp="1"/>
          </p:cNvSpPr>
          <p:nvPr>
            <p:ph type="title"/>
          </p:nvPr>
        </p:nvSpPr>
        <p:spPr/>
        <p:txBody>
          <a:bodyPr/>
          <a:lstStyle/>
          <a:p>
            <a:r>
              <a:rPr lang="he-IL" dirty="0"/>
              <a:t>סיכום – דגשים לשימוש בתבניות</a:t>
            </a:r>
          </a:p>
        </p:txBody>
      </p:sp>
      <p:sp>
        <p:nvSpPr>
          <p:cNvPr id="4" name="Content Placeholder 3">
            <a:extLst>
              <a:ext uri="{FF2B5EF4-FFF2-40B4-BE49-F238E27FC236}">
                <a16:creationId xmlns:a16="http://schemas.microsoft.com/office/drawing/2014/main" id="{166B8AA9-4218-48FF-B820-D6E84D4FBE5D}"/>
              </a:ext>
            </a:extLst>
          </p:cNvPr>
          <p:cNvSpPr>
            <a:spLocks noGrp="1"/>
          </p:cNvSpPr>
          <p:nvPr>
            <p:ph sz="quarter" idx="4"/>
          </p:nvPr>
        </p:nvSpPr>
        <p:spPr>
          <a:xfrm>
            <a:off x="435760" y="1160468"/>
            <a:ext cx="11161453" cy="3522187"/>
          </a:xfrm>
        </p:spPr>
        <p:txBody>
          <a:bodyPr>
            <a:normAutofit fontScale="92500" lnSpcReduction="20000"/>
          </a:bodyPr>
          <a:lstStyle/>
          <a:p>
            <a:r>
              <a:rPr lang="he-IL" dirty="0"/>
              <a:t>הבנת השאלה – פירוק למשימות, ניתוח השאלה </a:t>
            </a:r>
          </a:p>
          <a:p>
            <a:pPr lvl="1"/>
            <a:r>
              <a:rPr lang="he-IL" dirty="0"/>
              <a:t>מה הקלט?</a:t>
            </a:r>
          </a:p>
          <a:p>
            <a:pPr lvl="1"/>
            <a:r>
              <a:rPr lang="he-IL" dirty="0"/>
              <a:t>מה הפלט?</a:t>
            </a:r>
          </a:p>
          <a:p>
            <a:pPr lvl="1"/>
            <a:r>
              <a:rPr lang="he-IL" dirty="0"/>
              <a:t>דוגמה מספרית</a:t>
            </a:r>
          </a:p>
          <a:p>
            <a:pPr lvl="1"/>
            <a:r>
              <a:rPr lang="he-IL" dirty="0"/>
              <a:t>האם יש ביצוע חוזר?</a:t>
            </a:r>
          </a:p>
          <a:p>
            <a:pPr lvl="1"/>
            <a:r>
              <a:rPr lang="he-IL" dirty="0"/>
              <a:t>האם יש צורך בצובר או מונה?</a:t>
            </a:r>
          </a:p>
          <a:p>
            <a:pPr lvl="1"/>
            <a:r>
              <a:rPr lang="he-IL" dirty="0"/>
              <a:t>מהו האלגוריתם לפתרון, האם יש חישוב מותנה?</a:t>
            </a:r>
          </a:p>
          <a:p>
            <a:r>
              <a:rPr lang="he-IL" dirty="0"/>
              <a:t>שימוש בתבניות </a:t>
            </a:r>
          </a:p>
          <a:p>
            <a:pPr lvl="1"/>
            <a:r>
              <a:rPr lang="he-IL"/>
              <a:t>אתחול </a:t>
            </a:r>
            <a:r>
              <a:rPr lang="he-IL" dirty="0"/>
              <a:t>מתאים של המשתנים</a:t>
            </a:r>
          </a:p>
          <a:p>
            <a:pPr lvl="1"/>
            <a:r>
              <a:rPr lang="he-IL" dirty="0"/>
              <a:t> קידום מונה / שימוש בצובר</a:t>
            </a:r>
          </a:p>
        </p:txBody>
      </p:sp>
    </p:spTree>
    <p:extLst>
      <p:ext uri="{BB962C8B-B14F-4D97-AF65-F5344CB8AC3E}">
        <p14:creationId xmlns:p14="http://schemas.microsoft.com/office/powerpoint/2010/main" val="15137334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4DB17-DE00-48C9-9470-D8A0AAAA946C}"/>
              </a:ext>
            </a:extLst>
          </p:cNvPr>
          <p:cNvSpPr>
            <a:spLocks noGrp="1"/>
          </p:cNvSpPr>
          <p:nvPr>
            <p:ph type="title"/>
          </p:nvPr>
        </p:nvSpPr>
        <p:spPr/>
        <p:txBody>
          <a:bodyPr/>
          <a:lstStyle/>
          <a:p>
            <a:r>
              <a:rPr lang="he-IL" dirty="0"/>
              <a:t>סיכום</a:t>
            </a:r>
          </a:p>
        </p:txBody>
      </p:sp>
      <p:sp>
        <p:nvSpPr>
          <p:cNvPr id="3" name="Text Placeholder 2">
            <a:extLst>
              <a:ext uri="{FF2B5EF4-FFF2-40B4-BE49-F238E27FC236}">
                <a16:creationId xmlns:a16="http://schemas.microsoft.com/office/drawing/2014/main" id="{168BDF4B-4066-4964-814A-7544BB13E73F}"/>
              </a:ext>
            </a:extLst>
          </p:cNvPr>
          <p:cNvSpPr>
            <a:spLocks noGrp="1"/>
          </p:cNvSpPr>
          <p:nvPr>
            <p:ph type="body" sz="quarter" idx="3"/>
          </p:nvPr>
        </p:nvSpPr>
        <p:spPr/>
        <p:txBody>
          <a:bodyPr/>
          <a:lstStyle/>
          <a:p>
            <a:r>
              <a:rPr lang="he-IL" dirty="0"/>
              <a:t>לולאות מונה </a:t>
            </a:r>
          </a:p>
        </p:txBody>
      </p:sp>
      <p:sp>
        <p:nvSpPr>
          <p:cNvPr id="4" name="Content Placeholder 3">
            <a:extLst>
              <a:ext uri="{FF2B5EF4-FFF2-40B4-BE49-F238E27FC236}">
                <a16:creationId xmlns:a16="http://schemas.microsoft.com/office/drawing/2014/main" id="{166B8AA9-4218-48FF-B820-D6E84D4FBE5D}"/>
              </a:ext>
            </a:extLst>
          </p:cNvPr>
          <p:cNvSpPr>
            <a:spLocks noGrp="1"/>
          </p:cNvSpPr>
          <p:nvPr>
            <p:ph sz="quarter" idx="4"/>
          </p:nvPr>
        </p:nvSpPr>
        <p:spPr/>
        <p:txBody>
          <a:bodyPr/>
          <a:lstStyle/>
          <a:p>
            <a:r>
              <a:rPr lang="he-IL" dirty="0"/>
              <a:t>צבירה</a:t>
            </a:r>
          </a:p>
          <a:p>
            <a:r>
              <a:rPr lang="he-IL" dirty="0"/>
              <a:t>מניה </a:t>
            </a:r>
          </a:p>
          <a:p>
            <a:r>
              <a:rPr lang="he-IL" dirty="0"/>
              <a:t>חישוב ממוצע</a:t>
            </a:r>
          </a:p>
        </p:txBody>
      </p:sp>
      <p:pic>
        <p:nvPicPr>
          <p:cNvPr id="6" name="Picture 4" descr="Roller Coaster Photos">
            <a:extLst>
              <a:ext uri="{FF2B5EF4-FFF2-40B4-BE49-F238E27FC236}">
                <a16:creationId xmlns:a16="http://schemas.microsoft.com/office/drawing/2014/main" id="{6000C729-43B9-4C58-8FE8-46760A0EE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936" y="1333766"/>
            <a:ext cx="6443014" cy="4832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71020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
        <p:nvSpPr>
          <p:cNvPr id="6" name="Rectangle 2">
            <a:extLst>
              <a:ext uri="{FF2B5EF4-FFF2-40B4-BE49-F238E27FC236}">
                <a16:creationId xmlns:a16="http://schemas.microsoft.com/office/drawing/2014/main" id="{E5ECEB5F-1AF1-455B-9707-912205C838FF}"/>
              </a:ext>
            </a:extLst>
          </p:cNvPr>
          <p:cNvSpPr/>
          <p:nvPr/>
        </p:nvSpPr>
        <p:spPr>
          <a:xfrm>
            <a:off x="12279398" y="302487"/>
            <a:ext cx="2277745" cy="663867"/>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שקופית זו היא חובה</a:t>
            </a:r>
            <a:endParaRPr lang="en-US"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285487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9" name="Dodecagon 8">
            <a:extLst>
              <a:ext uri="{FF2B5EF4-FFF2-40B4-BE49-F238E27FC236}">
                <a16:creationId xmlns:a16="http://schemas.microsoft.com/office/drawing/2014/main" id="{A85D2E0F-1B96-4978-827A-054B72DB90D7}"/>
              </a:ext>
            </a:extLst>
          </p:cNvPr>
          <p:cNvSpPr/>
          <p:nvPr/>
        </p:nvSpPr>
        <p:spPr>
          <a:xfrm>
            <a:off x="5377908"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6639426"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4116390"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4" name="TextBox 13">
            <a:extLst>
              <a:ext uri="{FF2B5EF4-FFF2-40B4-BE49-F238E27FC236}">
                <a16:creationId xmlns:a16="http://schemas.microsoft.com/office/drawing/2014/main" id="{11029A42-16D5-4733-A2FE-E3F140250646}"/>
              </a:ext>
            </a:extLst>
          </p:cNvPr>
          <p:cNvSpPr txBox="1"/>
          <p:nvPr/>
        </p:nvSpPr>
        <p:spPr>
          <a:xfrm>
            <a:off x="2263577" y="3746010"/>
            <a:ext cx="7970375" cy="523220"/>
          </a:xfrm>
          <a:prstGeom prst="rect">
            <a:avLst/>
          </a:prstGeom>
          <a:noFill/>
        </p:spPr>
        <p:txBody>
          <a:bodyPr wrap="square" rtlCol="1">
            <a:spAutoFit/>
          </a:bodyPr>
          <a:lstStyle/>
          <a:p>
            <a:r>
              <a:rPr lang="en-US" sz="2800" dirty="0"/>
              <a:t>100  +  52.5  +  24.5  +  29  +  130  +  246 = ?</a:t>
            </a:r>
            <a:endParaRPr lang="he-IL" sz="2800" dirty="0"/>
          </a:p>
        </p:txBody>
      </p:sp>
      <p:sp>
        <p:nvSpPr>
          <p:cNvPr id="4" name="TextBox 3">
            <a:extLst>
              <a:ext uri="{FF2B5EF4-FFF2-40B4-BE49-F238E27FC236}">
                <a16:creationId xmlns:a16="http://schemas.microsoft.com/office/drawing/2014/main" id="{294E4AC5-CDEE-473C-9BEF-241D47EE1CA3}"/>
              </a:ext>
            </a:extLst>
          </p:cNvPr>
          <p:cNvSpPr txBox="1"/>
          <p:nvPr/>
        </p:nvSpPr>
        <p:spPr>
          <a:xfrm>
            <a:off x="9723589" y="3757004"/>
            <a:ext cx="1020726" cy="523220"/>
          </a:xfrm>
          <a:prstGeom prst="rect">
            <a:avLst/>
          </a:prstGeom>
          <a:noFill/>
        </p:spPr>
        <p:txBody>
          <a:bodyPr wrap="square" rtlCol="1">
            <a:spAutoFit/>
          </a:bodyPr>
          <a:lstStyle/>
          <a:p>
            <a:r>
              <a:rPr lang="en-US" sz="2800" dirty="0">
                <a:highlight>
                  <a:srgbClr val="E0E0E0"/>
                </a:highlight>
              </a:rPr>
              <a:t>582</a:t>
            </a:r>
            <a:endParaRPr lang="he-IL" sz="2800" dirty="0">
              <a:highlight>
                <a:srgbClr val="E0E0E0"/>
              </a:highlight>
            </a:endParaRPr>
          </a:p>
        </p:txBody>
      </p:sp>
      <p:pic>
        <p:nvPicPr>
          <p:cNvPr id="15" name="Graphic 14" descr="Ecommerce">
            <a:extLst>
              <a:ext uri="{FF2B5EF4-FFF2-40B4-BE49-F238E27FC236}">
                <a16:creationId xmlns:a16="http://schemas.microsoft.com/office/drawing/2014/main" id="{3BDE67A1-DC9E-42DC-9F1D-F6317CEA83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397730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285487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9" name="Dodecagon 8">
            <a:extLst>
              <a:ext uri="{FF2B5EF4-FFF2-40B4-BE49-F238E27FC236}">
                <a16:creationId xmlns:a16="http://schemas.microsoft.com/office/drawing/2014/main" id="{A85D2E0F-1B96-4978-827A-054B72DB90D7}"/>
              </a:ext>
            </a:extLst>
          </p:cNvPr>
          <p:cNvSpPr/>
          <p:nvPr/>
        </p:nvSpPr>
        <p:spPr>
          <a:xfrm>
            <a:off x="5377908"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6639426"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4116390"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0</a:t>
            </a:r>
          </a:p>
        </p:txBody>
      </p:sp>
      <p:pic>
        <p:nvPicPr>
          <p:cNvPr id="14" name="Graphic 13" descr="Ecommerce">
            <a:extLst>
              <a:ext uri="{FF2B5EF4-FFF2-40B4-BE49-F238E27FC236}">
                <a16:creationId xmlns:a16="http://schemas.microsoft.com/office/drawing/2014/main" id="{AD18A410-A6DB-469D-A51F-1FC855492E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130451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9" name="Dodecagon 8">
            <a:extLst>
              <a:ext uri="{FF2B5EF4-FFF2-40B4-BE49-F238E27FC236}">
                <a16:creationId xmlns:a16="http://schemas.microsoft.com/office/drawing/2014/main" id="{A85D2E0F-1B96-4978-827A-054B72DB90D7}"/>
              </a:ext>
            </a:extLst>
          </p:cNvPr>
          <p:cNvSpPr/>
          <p:nvPr/>
        </p:nvSpPr>
        <p:spPr>
          <a:xfrm>
            <a:off x="5377908"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6639426"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4116390"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100</a:t>
            </a:r>
          </a:p>
        </p:txBody>
      </p:sp>
      <p:pic>
        <p:nvPicPr>
          <p:cNvPr id="14" name="Graphic 13" descr="Ecommerce">
            <a:extLst>
              <a:ext uri="{FF2B5EF4-FFF2-40B4-BE49-F238E27FC236}">
                <a16:creationId xmlns:a16="http://schemas.microsoft.com/office/drawing/2014/main" id="{686FD2B4-C121-409C-A38E-365C40A914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2456787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756F0D8-B291-40C0-9989-8D7430C7F97E}"/>
              </a:ext>
            </a:extLst>
          </p:cNvPr>
          <p:cNvSpPr>
            <a:spLocks noGrp="1"/>
          </p:cNvSpPr>
          <p:nvPr>
            <p:ph sz="quarter" idx="4"/>
          </p:nvPr>
        </p:nvSpPr>
        <p:spPr>
          <a:xfrm>
            <a:off x="1137684" y="998860"/>
            <a:ext cx="10539042" cy="1776238"/>
          </a:xfrm>
        </p:spPr>
        <p:txBody>
          <a:bodyPr>
            <a:normAutofit/>
          </a:bodyPr>
          <a:lstStyle/>
          <a:p>
            <a:pPr marL="0" indent="0">
              <a:buNone/>
            </a:pPr>
            <a:r>
              <a:rPr lang="he-IL" dirty="0"/>
              <a:t>כתוב תכנית הקולטת מספר מוצרים ולאחר מכן את מחירי המוצרים. התכנית תדפיס את הסכום לתשלום.</a:t>
            </a:r>
          </a:p>
          <a:p>
            <a:pPr marL="0" indent="0">
              <a:buNone/>
            </a:pPr>
            <a:endParaRPr lang="he-IL" dirty="0"/>
          </a:p>
          <a:p>
            <a:pPr marL="0" indent="0">
              <a:buNone/>
            </a:pPr>
            <a:endParaRPr lang="he-IL" dirty="0"/>
          </a:p>
          <a:p>
            <a:pPr marL="457200" indent="-457200">
              <a:buAutoNum type="arabicPeriod"/>
            </a:pPr>
            <a:endParaRPr lang="he-IL" dirty="0"/>
          </a:p>
          <a:p>
            <a:pPr marL="457200" indent="-457200">
              <a:buAutoNum type="arabicPeriod"/>
            </a:pPr>
            <a:endParaRPr lang="he-IL" dirty="0"/>
          </a:p>
          <a:p>
            <a:pPr marL="0" indent="0">
              <a:buNone/>
            </a:pPr>
            <a:endParaRPr lang="he-IL" dirty="0"/>
          </a:p>
          <a:p>
            <a:pPr marL="0" indent="0">
              <a:buNone/>
            </a:pPr>
            <a:endParaRPr lang="he-IL" dirty="0"/>
          </a:p>
        </p:txBody>
      </p:sp>
      <p:sp>
        <p:nvSpPr>
          <p:cNvPr id="3" name="Title 2">
            <a:extLst>
              <a:ext uri="{FF2B5EF4-FFF2-40B4-BE49-F238E27FC236}">
                <a16:creationId xmlns:a16="http://schemas.microsoft.com/office/drawing/2014/main" id="{FD43418A-A46F-4B15-8B2C-5961C404FB51}"/>
              </a:ext>
            </a:extLst>
          </p:cNvPr>
          <p:cNvSpPr>
            <a:spLocks noGrp="1"/>
          </p:cNvSpPr>
          <p:nvPr>
            <p:ph type="title"/>
          </p:nvPr>
        </p:nvSpPr>
        <p:spPr/>
        <p:txBody>
          <a:bodyPr/>
          <a:lstStyle/>
          <a:p>
            <a:r>
              <a:rPr lang="he-IL" dirty="0"/>
              <a:t>רשימת קניות</a:t>
            </a:r>
          </a:p>
        </p:txBody>
      </p:sp>
      <p:sp>
        <p:nvSpPr>
          <p:cNvPr id="7" name="Dodecagon 6">
            <a:extLst>
              <a:ext uri="{FF2B5EF4-FFF2-40B4-BE49-F238E27FC236}">
                <a16:creationId xmlns:a16="http://schemas.microsoft.com/office/drawing/2014/main" id="{07DE36E0-91C5-4FE8-B800-AF1E63DADD5F}"/>
              </a:ext>
            </a:extLst>
          </p:cNvPr>
          <p:cNvSpPr/>
          <p:nvPr/>
        </p:nvSpPr>
        <p:spPr>
          <a:xfrm>
            <a:off x="1706556"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100</a:t>
            </a:r>
            <a:endParaRPr lang="he-IL" dirty="0"/>
          </a:p>
        </p:txBody>
      </p:sp>
      <p:sp>
        <p:nvSpPr>
          <p:cNvPr id="9" name="Dodecagon 8">
            <a:extLst>
              <a:ext uri="{FF2B5EF4-FFF2-40B4-BE49-F238E27FC236}">
                <a16:creationId xmlns:a16="http://schemas.microsoft.com/office/drawing/2014/main" id="{A85D2E0F-1B96-4978-827A-054B72DB90D7}"/>
              </a:ext>
            </a:extLst>
          </p:cNvPr>
          <p:cNvSpPr/>
          <p:nvPr/>
        </p:nvSpPr>
        <p:spPr>
          <a:xfrm>
            <a:off x="5377908"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24.5</a:t>
            </a:r>
            <a:endParaRPr lang="he-IL" dirty="0"/>
          </a:p>
        </p:txBody>
      </p:sp>
      <p:sp>
        <p:nvSpPr>
          <p:cNvPr id="10" name="Dodecagon 9">
            <a:extLst>
              <a:ext uri="{FF2B5EF4-FFF2-40B4-BE49-F238E27FC236}">
                <a16:creationId xmlns:a16="http://schemas.microsoft.com/office/drawing/2014/main" id="{D01008D0-4F31-4F40-87AC-226D8F9F4C74}"/>
              </a:ext>
            </a:extLst>
          </p:cNvPr>
          <p:cNvSpPr/>
          <p:nvPr/>
        </p:nvSpPr>
        <p:spPr>
          <a:xfrm>
            <a:off x="6639426"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29</a:t>
            </a:r>
            <a:endParaRPr lang="he-IL" dirty="0"/>
          </a:p>
        </p:txBody>
      </p:sp>
      <p:sp>
        <p:nvSpPr>
          <p:cNvPr id="11" name="Dodecagon 10">
            <a:extLst>
              <a:ext uri="{FF2B5EF4-FFF2-40B4-BE49-F238E27FC236}">
                <a16:creationId xmlns:a16="http://schemas.microsoft.com/office/drawing/2014/main" id="{EFEAE91D-7BD1-4943-801E-3D3C6AA9FEA6}"/>
              </a:ext>
            </a:extLst>
          </p:cNvPr>
          <p:cNvSpPr/>
          <p:nvPr/>
        </p:nvSpPr>
        <p:spPr>
          <a:xfrm>
            <a:off x="2287590" y="4846629"/>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52.5</a:t>
            </a:r>
            <a:endParaRPr lang="he-IL" dirty="0"/>
          </a:p>
        </p:txBody>
      </p:sp>
      <p:sp>
        <p:nvSpPr>
          <p:cNvPr id="12" name="Dodecagon 11">
            <a:extLst>
              <a:ext uri="{FF2B5EF4-FFF2-40B4-BE49-F238E27FC236}">
                <a16:creationId xmlns:a16="http://schemas.microsoft.com/office/drawing/2014/main" id="{0444E1FC-B7AE-4FBB-BBF3-7AF588BDC5F8}"/>
              </a:ext>
            </a:extLst>
          </p:cNvPr>
          <p:cNvSpPr/>
          <p:nvPr/>
        </p:nvSpPr>
        <p:spPr>
          <a:xfrm>
            <a:off x="7900944"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130</a:t>
            </a:r>
            <a:endParaRPr lang="he-IL" dirty="0"/>
          </a:p>
        </p:txBody>
      </p:sp>
      <p:sp>
        <p:nvSpPr>
          <p:cNvPr id="13" name="Dodecagon 12">
            <a:extLst>
              <a:ext uri="{FF2B5EF4-FFF2-40B4-BE49-F238E27FC236}">
                <a16:creationId xmlns:a16="http://schemas.microsoft.com/office/drawing/2014/main" id="{C2946F9D-C417-4D22-B8CA-0F27D9D65D4F}"/>
              </a:ext>
            </a:extLst>
          </p:cNvPr>
          <p:cNvSpPr/>
          <p:nvPr/>
        </p:nvSpPr>
        <p:spPr>
          <a:xfrm>
            <a:off x="9162462" y="2220388"/>
            <a:ext cx="870857" cy="827314"/>
          </a:xfrm>
          <a:prstGeom prst="dodecag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t>246</a:t>
            </a:r>
            <a:endParaRPr lang="he-IL" dirty="0"/>
          </a:p>
        </p:txBody>
      </p:sp>
      <p:sp>
        <p:nvSpPr>
          <p:cNvPr id="15" name="תרשים זרימה: מסיים 6">
            <a:extLst>
              <a:ext uri="{FF2B5EF4-FFF2-40B4-BE49-F238E27FC236}">
                <a16:creationId xmlns:a16="http://schemas.microsoft.com/office/drawing/2014/main" id="{C0DAFCBD-5D27-4209-AF16-124F4C5ECD57}"/>
              </a:ext>
            </a:extLst>
          </p:cNvPr>
          <p:cNvSpPr/>
          <p:nvPr/>
        </p:nvSpPr>
        <p:spPr>
          <a:xfrm>
            <a:off x="776281" y="3565333"/>
            <a:ext cx="2573649" cy="1194927"/>
          </a:xfrm>
          <a:prstGeom prst="flowChartTerminator">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סכום לתשלום</a:t>
            </a:r>
          </a:p>
          <a:p>
            <a:pPr algn="ctr"/>
            <a:r>
              <a:rPr lang="he-IL" sz="2000" dirty="0">
                <a:solidFill>
                  <a:schemeClr val="bg1"/>
                </a:solidFill>
                <a:latin typeface="Varela Round" panose="00000500000000000000" pitchFamily="2" charset="-79"/>
                <a:cs typeface="Varela Round" panose="00000500000000000000" pitchFamily="2" charset="-79"/>
              </a:rPr>
              <a:t>152.5</a:t>
            </a:r>
          </a:p>
        </p:txBody>
      </p:sp>
      <p:pic>
        <p:nvPicPr>
          <p:cNvPr id="14" name="Graphic 13" descr="Ecommerce">
            <a:extLst>
              <a:ext uri="{FF2B5EF4-FFF2-40B4-BE49-F238E27FC236}">
                <a16:creationId xmlns:a16="http://schemas.microsoft.com/office/drawing/2014/main" id="{6D162A83-F716-44BE-BBD3-A55DBAFA67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76281" y="998860"/>
            <a:ext cx="914400" cy="914400"/>
          </a:xfrm>
          <a:prstGeom prst="rect">
            <a:avLst/>
          </a:prstGeom>
        </p:spPr>
      </p:pic>
    </p:spTree>
    <p:extLst>
      <p:ext uri="{BB962C8B-B14F-4D97-AF65-F5344CB8AC3E}">
        <p14:creationId xmlns:p14="http://schemas.microsoft.com/office/powerpoint/2010/main" val="1724134874"/>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8746</TotalTime>
  <Words>2627</Words>
  <Application>Microsoft Macintosh PowerPoint</Application>
  <PresentationFormat>Widescreen</PresentationFormat>
  <Paragraphs>587</Paragraphs>
  <Slides>53</Slides>
  <Notes>11</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Calibri</vt:lpstr>
      <vt:lpstr>Cambria Math</vt:lpstr>
      <vt:lpstr>Consolas</vt:lpstr>
      <vt:lpstr>Varela Round</vt:lpstr>
      <vt:lpstr>Wingdings</vt:lpstr>
      <vt:lpstr>ערכת נושא Office</vt:lpstr>
      <vt:lpstr>מערכת שידורים לאומית</vt:lpstr>
      <vt:lpstr>לולאות – שיעור 2</vt:lpstr>
      <vt:lpstr>ידע קודם נדרש</vt:lpstr>
      <vt:lpstr>מה נלמד היום </vt:lpstr>
      <vt:lpstr>לולאת for</vt:lpstr>
      <vt:lpstr>רשימת קניות</vt:lpstr>
      <vt:lpstr>רשימת קניות</vt:lpstr>
      <vt:lpstr>רשימת קניות</vt:lpstr>
      <vt:lpstr>רשימת קניות</vt:lpstr>
      <vt:lpstr>רשימת קניות</vt:lpstr>
      <vt:lpstr>רשימת קניות</vt:lpstr>
      <vt:lpstr>רשימת קניות</vt:lpstr>
      <vt:lpstr>רשימת קניות</vt:lpstr>
      <vt:lpstr>רשימת קניות – ניתוח הבעיה</vt:lpstr>
      <vt:lpstr>רשימת קניות</vt:lpstr>
      <vt:lpstr>רשימת קניות</vt:lpstr>
      <vt:lpstr>רשימת קניות</vt:lpstr>
      <vt:lpstr>רשימת קניות</vt:lpstr>
      <vt:lpstr>רשימת קניות</vt:lpstr>
      <vt:lpstr>רשימת קניות</vt:lpstr>
      <vt:lpstr>רשימת קניות</vt:lpstr>
      <vt:lpstr>רשימת קניות</vt:lpstr>
      <vt:lpstr>רשימת קניות</vt:lpstr>
      <vt:lpstr>רשימת קניות</vt:lpstr>
      <vt:lpstr>PowerPoint Presentation</vt:lpstr>
      <vt:lpstr>תבנית אלגוריתמית: תבנית צבירה</vt:lpstr>
      <vt:lpstr>דוגמה לצבירה מותנית</vt:lpstr>
      <vt:lpstr>תבנית צבירה מותנית</vt:lpstr>
      <vt:lpstr>תרגיל לפני ההפסקה</vt:lpstr>
      <vt:lpstr>פתרון</vt:lpstr>
      <vt:lpstr>פתרון</vt:lpstr>
      <vt:lpstr>תרגיל להפסקה</vt:lpstr>
      <vt:lpstr>הפסקה</vt:lpstr>
      <vt:lpstr>תרגיל</vt:lpstr>
      <vt:lpstr>פתרון</vt:lpstr>
      <vt:lpstr>פתרון</vt:lpstr>
      <vt:lpstr>תבנית מניה</vt:lpstr>
      <vt:lpstr>תבנית מניה</vt:lpstr>
      <vt:lpstr>תבנית מניה</vt:lpstr>
      <vt:lpstr>חודשים גשומים</vt:lpstr>
      <vt:lpstr>חודשים גשומים – ניתוח הבעיה</vt:lpstr>
      <vt:lpstr>חודשים גשומים - פתרון</vt:lpstr>
      <vt:lpstr>חודשים גשומים - פתרון</vt:lpstr>
      <vt:lpstr>חודשים גשומים - פתרון</vt:lpstr>
      <vt:lpstr>חודשים גשומים - סיכום</vt:lpstr>
      <vt:lpstr>חישוב ממוצע – ניתוח קוד</vt:lpstr>
      <vt:lpstr>חישוב ממוצע – ניתוח קוד</vt:lpstr>
      <vt:lpstr>חישוב n!</vt:lpstr>
      <vt:lpstr> n! ניתוח הבעיה</vt:lpstr>
      <vt:lpstr>חישוב n!</vt:lpstr>
      <vt:lpstr>סיכום – דגשים לשימוש בתבניות</vt:lpstr>
      <vt:lpstr>סיכום</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מערכת שידורים לאומית</dc:title>
  <dc:creator>Livnat Haleva</dc:creator>
  <cp:lastModifiedBy>Yuval Yadai</cp:lastModifiedBy>
  <cp:revision>147</cp:revision>
  <dcterms:created xsi:type="dcterms:W3CDTF">2020-07-21T12:51:16Z</dcterms:created>
  <dcterms:modified xsi:type="dcterms:W3CDTF">2020-08-12T17:49:53Z</dcterms:modified>
</cp:coreProperties>
</file>