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notesMasterIdLst>
    <p:notesMasterId r:id="rId46"/>
  </p:notesMasterIdLst>
  <p:sldIdLst>
    <p:sldId id="299" r:id="rId2"/>
    <p:sldId id="300" r:id="rId3"/>
    <p:sldId id="257" r:id="rId4"/>
    <p:sldId id="259" r:id="rId5"/>
    <p:sldId id="258" r:id="rId6"/>
    <p:sldId id="294" r:id="rId7"/>
    <p:sldId id="260" r:id="rId8"/>
    <p:sldId id="261" r:id="rId9"/>
    <p:sldId id="263" r:id="rId10"/>
    <p:sldId id="268" r:id="rId11"/>
    <p:sldId id="264" r:id="rId12"/>
    <p:sldId id="266" r:id="rId13"/>
    <p:sldId id="295" r:id="rId14"/>
    <p:sldId id="267" r:id="rId15"/>
    <p:sldId id="262" r:id="rId16"/>
    <p:sldId id="296" r:id="rId17"/>
    <p:sldId id="289" r:id="rId18"/>
    <p:sldId id="269" r:id="rId19"/>
    <p:sldId id="265" r:id="rId20"/>
    <p:sldId id="270" r:id="rId21"/>
    <p:sldId id="292" r:id="rId22"/>
    <p:sldId id="291" r:id="rId23"/>
    <p:sldId id="297" r:id="rId24"/>
    <p:sldId id="271" r:id="rId25"/>
    <p:sldId id="272" r:id="rId26"/>
    <p:sldId id="280" r:id="rId27"/>
    <p:sldId id="273" r:id="rId28"/>
    <p:sldId id="274" r:id="rId29"/>
    <p:sldId id="275" r:id="rId30"/>
    <p:sldId id="276" r:id="rId31"/>
    <p:sldId id="277" r:id="rId32"/>
    <p:sldId id="278" r:id="rId33"/>
    <p:sldId id="293" r:id="rId34"/>
    <p:sldId id="281" r:id="rId35"/>
    <p:sldId id="298" r:id="rId36"/>
    <p:sldId id="285" r:id="rId37"/>
    <p:sldId id="286" r:id="rId38"/>
    <p:sldId id="282" r:id="rId39"/>
    <p:sldId id="283" r:id="rId40"/>
    <p:sldId id="284" r:id="rId41"/>
    <p:sldId id="287" r:id="rId42"/>
    <p:sldId id="288" r:id="rId43"/>
    <p:sldId id="290" r:id="rId44"/>
    <p:sldId id="301" r:id="rId45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8519DC2-3247-4664-AA6B-D42A78F98BC9}" type="datetimeFigureOut">
              <a:rPr lang="he-IL" smtClean="0"/>
              <a:t>כ"ה/אייר/תש"ף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E8791EB-5C48-4A13-B12C-44A5B712EDA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362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393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FAA56B31-9FDE-4785-B967-7990D24BA023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E88E75F2-9F5D-4BE5-91AA-B5658F29A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170296FC-7744-4C3D-9829-87BEA5825FDE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7B1780E9-F167-4E6F-A923-E8CAFB896F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F47A2459-D1C3-4FB5-A308-AD5EC8BB3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1CB789D9-65E2-4201-A6EA-1A104A2DAAD9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CEC5B2C-1CD4-4B9F-A4C1-1CAB478F25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806-73F6-4DDA-8876-B29F2557856A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1FB6FE-A96D-4DDA-8241-45308F6F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DA0E250-AA9F-4C2C-8888-99EE7AD2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fld id="{F2358C59-3781-4255-9668-D5F7D9E5C091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39033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00820D-39A7-42F5-B692-B03DC78E0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8AB9-D617-451D-9B9F-A49FD205BA7F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5C23B1-0D40-4A6C-8405-D01DC6A5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64A097-3CEF-4547-B608-AEA93976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CD1E5-7B61-4586-8261-49B70029DB7B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59159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9C6A9821-E0B9-40A5-B44C-4F522B6CD453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B01462-C63F-47A2-B942-F06ECEC43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DD2EB-DDE4-42E5-B63E-BF2632A32BB1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05AB7C-9317-4C95-887A-B51778BB3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50A166-F41F-43BA-BE9A-6547331A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2E7BC-1EFE-47EB-A2EE-857594F03616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701620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D9604A8D-BD20-4B84-A221-C942C04FB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he-IL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D56D39AB-B177-4487-852F-CBF83050F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he-IL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E16D9019-5E7A-43E6-9F70-1E5FE87769CE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4B3105-6235-49E8-B19B-FE4471DA9D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B211C-5E8F-4D57-ADBE-A56D921CB1D1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1051A2A-3A4A-4663-A967-3B70A539E4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7037FDF-08BD-4A68-BF07-ED5AA05385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799369A-7307-434C-95D0-08872E9E1DA7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476711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3990D-511B-4F24-A90A-E9FFC3DF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5F8FE-76A8-4804-9326-5E136BC69948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D683D-A1A4-4BC2-A009-CDF1208CD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162C4-1E7E-4629-A0D6-35007D7F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7DAF8-745D-4A46-9DD1-1BFA1275A491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1331285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2C5E5D21-DAA8-4C3F-9615-CC1EEDC62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he-IL" sz="800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C759A355-CAC5-45BB-A79D-545FACF5D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he-IL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9E1447C6-C9FB-4C05-88F3-68C7D8C03F3C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80B457C-FE25-4AD4-9C3C-2E2782AF0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EB58A-F13F-4660-B12C-28A9A4A4812F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569F34E-C9E4-472F-B89F-D1D7B9E740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FEE115-A241-4F43-BE15-C057C9C3E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A67C1D9-8B7F-4FD2-875C-FA5CAE36F1D5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403173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נכון או לא נכ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61A6DA08-659D-4A26-BA9B-A3EB927F4731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33F2CE6-2A75-4250-B397-1B256453FA8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39577-936A-450B-996A-EDDDB042E95C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C249440-1B0E-41DE-9A71-91B64BFD5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983FEE5-F2A9-425F-B7DA-605F8C0F0B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08E438A-DBF4-41B8-9916-4B7E60653A89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1336565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4B588D3F-2651-4891-95E7-EF57EDA3D688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1DA1D3-0908-4639-9A5B-2174442C0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2287D-0EE0-4E13-B6D1-0D5D88AE17C6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1A606B-BBCB-4E96-975F-2E80A3FD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966134-E60F-4037-AEAC-AC52A7F1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BC56E-9BF1-4F4C-94EE-2340201C0F2C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397430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81C79D49-1AA4-464D-B164-6585EA1BD45F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609387-0C1A-4B92-9C74-878CE192C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F12C2-BAFB-4ACD-A0E2-F289207EDA04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66F992-8E30-4A81-9FC7-274BDC59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CF9E44-D1A5-4487-A5DD-10A65ED16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7E847-0B0B-4E06-880C-609E5765F189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739102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61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607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80FE801E-E71F-4D4D-9C3C-73ABCA1B0F10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4C5DEE-71D1-450F-B49A-BAEB05A2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E5D9C-BF6A-48B8-8251-C8FD11ED124B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774ABB-8F90-483F-AF22-A7A8BBAB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29D4DC-E08C-4145-B7D7-95A2AAD9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51305-D05E-40B6-87A9-F6A7DB370EBF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389014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63B98ABC-2B1B-44DC-AA9E-6BC1022E6B9C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856B7C-C3E1-44BC-B913-B1BA52F98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7651-C772-48DD-A3F0-6563C80037BE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4499BF-D00C-4D49-8873-8CFA4C4D0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52BAB6-F27E-4CA9-BA0F-1181A795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0C6E04-2768-4E18-A822-A8108EE47F66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331284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7EF4B89E-BCD0-4CCD-A39D-D80F4CB91C2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5B6CAA4-355B-4BD5-8A77-ABE10F0FE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C17A5-E38B-4457-B5E3-3B1876D17A7C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AB69D5F-3D59-4ABC-AB36-EE5792CBA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F6C83C5-F17C-4C8E-B7FD-EC8BEE49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22FA0-B27B-49ED-8DB2-9179F8FA2E5D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5113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DB139853-EADE-43C0-A720-FF6F3BB9EA9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ABB8CD43-41CB-4781-806F-CF0E425F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9417F-21AD-436D-B104-D2AE480A0854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6E218705-AF05-4728-81E5-67372E2A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FD089CE-BF40-4C09-9B10-60D26C70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D9C9F-88A7-4DB2-AFDE-A513606E08C7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300246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24FD73DC-B293-42C2-AB0A-C0B3F8671EEB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7735DE3-A79D-4A70-A1DD-C404C181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1A1F-6B69-4754-B5F4-8EEAB0A12BE3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8CF002C-2290-4975-9C77-75D922D4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3811070-68D5-48A4-96E4-78A0B2B15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BFE42-901F-460A-B94B-07972F014596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64250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60F0DC7-1C02-402B-8914-A82D4DCA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EF801-CFE4-44B1-8537-2B61818C8F27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286664-2260-4F80-852B-6E8FF96F4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72E334-43A3-49DD-A657-4A3B1F80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902D8-E636-4DA9-B8E0-599159FAFFA9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175982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B260854E-04B2-4683-8945-77BAEEA084C6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3C26EAA-26E4-44CA-929A-F5DD09128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9F19F-C2DA-45B2-A9CC-A4EBD49DB710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DB08397-DD9D-4631-89EB-D98B6B7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063122C-7608-4F8C-9FB0-F99F8148B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1163C-BC74-43F9-9E73-70C2F4217759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86414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08BC2B-70A0-4310-80E9-A017E663A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7C63D-6BA5-4FF2-A21C-C7761ADCD1E1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733353-88E2-4EC3-B74F-1F3D338C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B2E142-ACF0-47C8-BF9B-65953390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4B4AB-7B45-46DB-BBDC-672C3C5D1567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54070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F15BC9C1-B26C-4DF5-B17C-7B3631669274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>
              <a:extLst>
                <a:ext uri="{FF2B5EF4-FFF2-40B4-BE49-F238E27FC236}">
                  <a16:creationId xmlns:a16="http://schemas.microsoft.com/office/drawing/2014/main" id="{92346BD3-361A-4C6E-8E05-279248B5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B3D0AF-EB14-4B63-BA8D-AA2FD33D57CC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>
              <a:extLst>
                <a:ext uri="{FF2B5EF4-FFF2-40B4-BE49-F238E27FC236}">
                  <a16:creationId xmlns:a16="http://schemas.microsoft.com/office/drawing/2014/main" id="{E38EE535-9429-4789-99D1-976262E96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>
              <a:extLst>
                <a:ext uri="{FF2B5EF4-FFF2-40B4-BE49-F238E27FC236}">
                  <a16:creationId xmlns:a16="http://schemas.microsoft.com/office/drawing/2014/main" id="{4D746842-3B44-4DA4-9DD8-69629FC60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155A8499-EC14-4FE0-9D18-D15327148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27FAEE7-D8DD-4442-89F4-EE5272335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843BA-A127-497B-B038-F372A8C3F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649C89A-C8F3-4524-A9BD-5EC9D2F4EF78}" type="datetimeFigureOut">
              <a:rPr lang="he-IL"/>
              <a:pPr>
                <a:defRPr/>
              </a:pPr>
              <a:t>כ"ה/אייר/תש"ף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6A3D0-2895-433F-9C09-18F807AC5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EAFA1-38E0-46EC-AC33-8546E2D5C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D87B649A-DC20-4519-AB6C-951F88BCE5FE}" type="slidenum">
              <a:rPr lang="he-IL" altLang="he-IL"/>
              <a:pPr/>
              <a:t>‹#›</a:t>
            </a:fld>
            <a:endParaRPr lang="he-IL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42" r:id="rId7"/>
    <p:sldLayoutId id="2147483952" r:id="rId8"/>
    <p:sldLayoutId id="2147483943" r:id="rId9"/>
    <p:sldLayoutId id="2147483944" r:id="rId10"/>
    <p:sldLayoutId id="2147483953" r:id="rId11"/>
    <p:sldLayoutId id="2147483954" r:id="rId12"/>
    <p:sldLayoutId id="2147483945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</p:sldLayoutIdLst>
  <p:txStyles>
    <p:titleStyle>
      <a:lvl1pPr algn="ctr" defTabSz="457200" rtl="1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Arial" panose="020B0604020202020204" pitchFamily="34" charset="0"/>
        </a:defRPr>
      </a:lvl1pPr>
      <a:lvl2pPr algn="ctr" defTabSz="457200" rtl="1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  <a:cs typeface="Arial" panose="020B0604020202020204" pitchFamily="34" charset="0"/>
        </a:defRPr>
      </a:lvl2pPr>
      <a:lvl3pPr algn="ctr" defTabSz="457200" rtl="1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  <a:cs typeface="Arial" panose="020B0604020202020204" pitchFamily="34" charset="0"/>
        </a:defRPr>
      </a:lvl3pPr>
      <a:lvl4pPr algn="ctr" defTabSz="457200" rtl="1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  <a:cs typeface="Arial" panose="020B0604020202020204" pitchFamily="34" charset="0"/>
        </a:defRPr>
      </a:lvl4pPr>
      <a:lvl5pPr algn="ctr" defTabSz="457200" rtl="1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  <a:cs typeface="Arial" panose="020B0604020202020204" pitchFamily="34" charset="0"/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r" defTabSz="457200" rtl="1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Arial" panose="020B0604020202020204" pitchFamily="34" charset="0"/>
        </a:defRPr>
      </a:lvl2pPr>
      <a:lvl3pPr marL="1200150" indent="-285750" algn="r" defTabSz="457200" rtl="1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Arial" panose="020B0604020202020204" pitchFamily="34" charset="0"/>
        </a:defRPr>
      </a:lvl3pPr>
      <a:lvl4pPr marL="1543050" indent="-171450" algn="r" defTabSz="457200" rtl="1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Arial" panose="020B0604020202020204" pitchFamily="34" charset="0"/>
        </a:defRPr>
      </a:lvl4pPr>
      <a:lvl5pPr marL="2000250" indent="-171450" algn="r" defTabSz="457200" rtl="1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9IgGTwbF0&amp;feature=youtu.be" TargetMode="External"/><Relationship Id="rId2" Type="http://schemas.openxmlformats.org/officeDocument/2006/relationships/hyperlink" Target="https://youtu.be/NN9IgGTwbF0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drive.google.com/open?id=1825Jnh59ECpyLkwk_TBAzvosMxiEoCGv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WWd8GY7NEM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J5Tit5U8K8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sLh4o9pgZE?feature=oembed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bXqpOo8z_Y?feature=oembed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096B80-AF29-435E-8795-1A387C87F6BD}"/>
              </a:ext>
            </a:extLst>
          </p:cNvPr>
          <p:cNvSpPr/>
          <p:nvPr/>
        </p:nvSpPr>
        <p:spPr>
          <a:xfrm>
            <a:off x="12279398" y="6653"/>
            <a:ext cx="2404790" cy="663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שקופית זו היא חובה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94B9A1-1541-45E7-9ACE-02721554E39F}"/>
              </a:ext>
            </a:extLst>
          </p:cNvPr>
          <p:cNvSpPr/>
          <p:nvPr/>
        </p:nvSpPr>
        <p:spPr>
          <a:xfrm>
            <a:off x="12279398" y="746985"/>
            <a:ext cx="2404790" cy="4239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b="1" dirty="0">
                <a:solidFill>
                  <a:srgbClr val="002060"/>
                </a:solidFill>
              </a:rPr>
              <a:t>עליכם להתקין את הפונט </a:t>
            </a:r>
            <a:r>
              <a:rPr lang="en-US" b="1" dirty="0">
                <a:solidFill>
                  <a:srgbClr val="002060"/>
                </a:solidFill>
              </a:rPr>
              <a:t>Varela</a:t>
            </a:r>
            <a:r>
              <a:rPr lang="he-IL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Round</a:t>
            </a:r>
            <a:r>
              <a:rPr lang="he-IL" b="1" dirty="0">
                <a:solidFill>
                  <a:srgbClr val="002060"/>
                </a:solidFill>
              </a:rPr>
              <a:t> לפני תחילת העבודה.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אם ברצונכם לצפות בהנחיות להתקנת פונט </a:t>
            </a:r>
            <a:r>
              <a:rPr lang="en-US" dirty="0">
                <a:solidFill>
                  <a:srgbClr val="002060"/>
                </a:solidFill>
              </a:rPr>
              <a:t>Varela Round</a:t>
            </a:r>
            <a:r>
              <a:rPr lang="he-IL" dirty="0">
                <a:solidFill>
                  <a:srgbClr val="002060"/>
                </a:solidFill>
              </a:rPr>
              <a:t>, תוכלו לעשות זאת בקלות.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צפו בסרטון הבא: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he-IL" dirty="0">
              <a:solidFill>
                <a:srgbClr val="002060"/>
              </a:solidFill>
            </a:endParaRPr>
          </a:p>
          <a:p>
            <a:pPr algn="ctr"/>
            <a:br>
              <a:rPr lang="en-US" dirty="0">
                <a:solidFill>
                  <a:srgbClr val="002060"/>
                </a:solidFill>
                <a:hlinkClick r:id="rId2"/>
              </a:rPr>
            </a:br>
            <a:r>
              <a:rPr lang="en-US" dirty="0">
                <a:solidFill>
                  <a:srgbClr val="002060"/>
                </a:solidFill>
                <a:hlinkClick r:id="rId3"/>
              </a:rPr>
              <a:t>https://www.youtube.com/watch?v=NN9IgGTwbF0&amp;feature=youtu.be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7336567-3BEF-48E7-A00C-1582E175DD05}"/>
              </a:ext>
            </a:extLst>
          </p:cNvPr>
          <p:cNvSpPr/>
          <p:nvPr/>
        </p:nvSpPr>
        <p:spPr>
          <a:xfrm>
            <a:off x="12279398" y="5063135"/>
            <a:ext cx="2404790" cy="1156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  <a:hlinkClick r:id="rId4"/>
              </a:rPr>
              <a:t>קישור</a:t>
            </a:r>
            <a:r>
              <a:rPr lang="he-IL" dirty="0">
                <a:solidFill>
                  <a:srgbClr val="002060"/>
                </a:solidFill>
              </a:rPr>
              <a:t> להורדת הפונט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(אשרו את הודעת האבטחה)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תיבת טקסט 1">
            <a:extLst>
              <a:ext uri="{FF2B5EF4-FFF2-40B4-BE49-F238E27FC236}">
                <a16:creationId xmlns:a16="http://schemas.microsoft.com/office/drawing/2014/main" id="{0BB83BC3-5B70-4EE5-BD89-8E31D0BA6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2495550"/>
            <a:ext cx="99155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9600">
                <a:solidFill>
                  <a:schemeClr val="tx1"/>
                </a:solidFill>
                <a:latin typeface="Calibri" panose="020F0502020204030204" pitchFamily="34" charset="0"/>
              </a:rPr>
              <a:t>كيف تكوّن التل الأثري؟</a:t>
            </a:r>
            <a:endParaRPr lang="he-IL" altLang="he-IL" sz="96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A828CA7-0231-4DA8-9CE8-ED826E14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6088"/>
            <a:ext cx="21431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תמונה 1">
            <a:extLst>
              <a:ext uri="{FF2B5EF4-FFF2-40B4-BE49-F238E27FC236}">
                <a16:creationId xmlns:a16="http://schemas.microsoft.com/office/drawing/2014/main" id="{F88E71FE-43DA-407D-AC24-96242007D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3303588"/>
            <a:ext cx="702151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FC49860-3B30-4ADF-91D1-EFB5FF7B5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742950"/>
            <a:ext cx="910431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2800">
                <a:solidFill>
                  <a:schemeClr val="tx1"/>
                </a:solidFill>
                <a:latin typeface="Calibri" panose="020F0502020204030204" pitchFamily="34" charset="0"/>
              </a:rPr>
              <a:t>إن المستوطنون الأوائل سكنوا المنطقة لوجود العوامل الأساسية المناسبة للسكن 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2800">
                <a:solidFill>
                  <a:schemeClr val="tx1"/>
                </a:solidFill>
                <a:latin typeface="Calibri" panose="020F0502020204030204" pitchFamily="34" charset="0"/>
              </a:rPr>
              <a:t>*مصدر مياه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2800">
                <a:solidFill>
                  <a:schemeClr val="tx1"/>
                </a:solidFill>
                <a:latin typeface="Calibri" panose="020F0502020204030204" pitchFamily="34" charset="0"/>
              </a:rPr>
              <a:t>*منطقة عالية وآمنة (إستراتيجية)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2800">
                <a:solidFill>
                  <a:schemeClr val="tx1"/>
                </a:solidFill>
                <a:latin typeface="Calibri" panose="020F0502020204030204" pitchFamily="34" charset="0"/>
              </a:rPr>
              <a:t>*مصدر للغذاء (نباتات + حيوانات)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2800">
                <a:solidFill>
                  <a:schemeClr val="tx1"/>
                </a:solidFill>
                <a:latin typeface="Calibri" panose="020F0502020204030204" pitchFamily="34" charset="0"/>
              </a:rPr>
              <a:t>*أراضي خصبة  للزراعة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2800">
                <a:solidFill>
                  <a:schemeClr val="tx1"/>
                </a:solidFill>
                <a:latin typeface="Calibri" panose="020F0502020204030204" pitchFamily="34" charset="0"/>
              </a:rPr>
              <a:t>*طرق مريحة للتنقل من وإلى خارج القرية</a:t>
            </a:r>
            <a:endParaRPr lang="he-IL" altLang="he-IL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AE718464-6CDB-4B31-ADA9-268C1D8A9519}"/>
              </a:ext>
            </a:extLst>
          </p:cNvPr>
          <p:cNvGrpSpPr>
            <a:grpSpLocks/>
          </p:cNvGrpSpPr>
          <p:nvPr/>
        </p:nvGrpSpPr>
        <p:grpSpPr bwMode="auto">
          <a:xfrm>
            <a:off x="7902575" y="4244975"/>
            <a:ext cx="2089150" cy="719138"/>
            <a:chOff x="9431121" y="4937760"/>
            <a:chExt cx="2090319" cy="718457"/>
          </a:xfrm>
        </p:grpSpPr>
        <p:sp>
          <p:nvSpPr>
            <p:cNvPr id="3" name="חץ: שמאלה 2">
              <a:extLst>
                <a:ext uri="{FF2B5EF4-FFF2-40B4-BE49-F238E27FC236}">
                  <a16:creationId xmlns:a16="http://schemas.microsoft.com/office/drawing/2014/main" id="{BA9070EE-EA50-4158-82E0-818523651171}"/>
                </a:ext>
              </a:extLst>
            </p:cNvPr>
            <p:cNvSpPr/>
            <p:nvPr/>
          </p:nvSpPr>
          <p:spPr>
            <a:xfrm>
              <a:off x="9431121" y="4937760"/>
              <a:ext cx="2090319" cy="718457"/>
            </a:xfrm>
            <a:prstGeom prst="leftArrow">
              <a:avLst>
                <a:gd name="adj1" fmla="val 50000"/>
                <a:gd name="adj2" fmla="val 48182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24583" name="תיבת טקסט 4">
              <a:extLst>
                <a:ext uri="{FF2B5EF4-FFF2-40B4-BE49-F238E27FC236}">
                  <a16:creationId xmlns:a16="http://schemas.microsoft.com/office/drawing/2014/main" id="{73B2A5BC-11E3-4CA3-A739-D7DBA977E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9394" y="5146766"/>
              <a:ext cx="16720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1800" b="1">
                  <a:solidFill>
                    <a:schemeClr val="tx1"/>
                  </a:solidFill>
                  <a:latin typeface="Calibri" panose="020F0502020204030204" pitchFamily="34" charset="0"/>
                </a:rPr>
                <a:t>الطبقة الأولى </a:t>
              </a:r>
              <a:r>
                <a:rPr lang="ar-JO" altLang="he-IL" sz="1800">
                  <a:solidFill>
                    <a:schemeClr val="tx1"/>
                  </a:solidFill>
                  <a:latin typeface="Calibri" panose="020F0502020204030204" pitchFamily="34" charset="0"/>
                </a:rPr>
                <a:t>1</a:t>
              </a:r>
              <a:endParaRPr lang="he-IL" altLang="he-IL" sz="1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2E4E3EB-8DED-4418-89CE-28B918274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8" y="5389563"/>
            <a:ext cx="8424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2000">
                <a:solidFill>
                  <a:schemeClr val="tx1"/>
                </a:solidFill>
                <a:latin typeface="Calibri" panose="020F0502020204030204" pitchFamily="34" charset="0"/>
              </a:rPr>
              <a:t>وتسمى هذه الطبقة ب : الطبقة العذراء , طبقة ألأم , الطبقة الأساسية, الطبقة القديمة ,الطبقة ألأولى </a:t>
            </a:r>
            <a:endParaRPr lang="he-IL" altLang="he-IL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תמונה 1">
            <a:extLst>
              <a:ext uri="{FF2B5EF4-FFF2-40B4-BE49-F238E27FC236}">
                <a16:creationId xmlns:a16="http://schemas.microsoft.com/office/drawing/2014/main" id="{5ECA21C2-5FBA-425F-A801-4DAAD905F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2179638"/>
            <a:ext cx="80740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2B0BA80-A5B8-47A1-9F43-9B2A91A1A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5207000"/>
            <a:ext cx="18002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קבוצה 6">
            <a:extLst>
              <a:ext uri="{FF2B5EF4-FFF2-40B4-BE49-F238E27FC236}">
                <a16:creationId xmlns:a16="http://schemas.microsoft.com/office/drawing/2014/main" id="{EC2555AA-A8E7-476B-AB0D-12B34F92C32A}"/>
              </a:ext>
            </a:extLst>
          </p:cNvPr>
          <p:cNvGrpSpPr>
            <a:grpSpLocks/>
          </p:cNvGrpSpPr>
          <p:nvPr/>
        </p:nvGrpSpPr>
        <p:grpSpPr bwMode="auto">
          <a:xfrm>
            <a:off x="614363" y="4127500"/>
            <a:ext cx="2370137" cy="876300"/>
            <a:chOff x="587829" y="3762103"/>
            <a:chExt cx="2717074" cy="875211"/>
          </a:xfrm>
        </p:grpSpPr>
        <p:sp>
          <p:nvSpPr>
            <p:cNvPr id="5" name="חץ: ימינה 4">
              <a:extLst>
                <a:ext uri="{FF2B5EF4-FFF2-40B4-BE49-F238E27FC236}">
                  <a16:creationId xmlns:a16="http://schemas.microsoft.com/office/drawing/2014/main" id="{953A2C9C-1F7D-4980-A59B-5A09C6E44963}"/>
                </a:ext>
              </a:extLst>
            </p:cNvPr>
            <p:cNvSpPr/>
            <p:nvPr/>
          </p:nvSpPr>
          <p:spPr>
            <a:xfrm>
              <a:off x="587829" y="3762103"/>
              <a:ext cx="2717074" cy="875211"/>
            </a:xfrm>
            <a:prstGeom prst="righ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25607" name="תיבת טקסט 5">
              <a:extLst>
                <a:ext uri="{FF2B5EF4-FFF2-40B4-BE49-F238E27FC236}">
                  <a16:creationId xmlns:a16="http://schemas.microsoft.com/office/drawing/2014/main" id="{8520AE30-82D7-49D9-9253-0F8920C3C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714" y="3997234"/>
              <a:ext cx="1658982" cy="40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000" b="1">
                  <a:solidFill>
                    <a:schemeClr val="tx1"/>
                  </a:solidFill>
                  <a:latin typeface="Calibri" panose="020F0502020204030204" pitchFamily="34" charset="0"/>
                </a:rPr>
                <a:t>الطبقة الثانية </a:t>
              </a:r>
              <a:r>
                <a:rPr lang="ar-JO" altLang="he-IL" sz="1800">
                  <a:solidFill>
                    <a:schemeClr val="tx1"/>
                  </a:solidFill>
                  <a:latin typeface="Calibri" panose="020F0502020204030204" pitchFamily="34" charset="0"/>
                </a:rPr>
                <a:t>2</a:t>
              </a:r>
              <a:endParaRPr lang="he-IL" altLang="he-IL" sz="1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CCA0F93-F349-403B-90D3-1BD96F3EB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8" y="1189038"/>
            <a:ext cx="70596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2800">
                <a:solidFill>
                  <a:schemeClr val="tx1"/>
                </a:solidFill>
                <a:latin typeface="Calibri" panose="020F0502020204030204" pitchFamily="34" charset="0"/>
              </a:rPr>
              <a:t>الطبقة الثانية بُنيت على دمار وأنقاض الطبقة الأولى على يد شعب مختلف في فترة زمنية مختلفة.</a:t>
            </a:r>
            <a:endParaRPr lang="he-IL" altLang="he-IL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תמונה 1">
            <a:extLst>
              <a:ext uri="{FF2B5EF4-FFF2-40B4-BE49-F238E27FC236}">
                <a16:creationId xmlns:a16="http://schemas.microsoft.com/office/drawing/2014/main" id="{CA6CE8E4-62ED-46EA-81B2-49ED579F6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038225"/>
            <a:ext cx="7532687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תמונה 2">
            <a:extLst>
              <a:ext uri="{FF2B5EF4-FFF2-40B4-BE49-F238E27FC236}">
                <a16:creationId xmlns:a16="http://schemas.microsoft.com/office/drawing/2014/main" id="{03C98D6E-2DB5-4B99-A62D-08F287576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836863"/>
            <a:ext cx="7723187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תמונה 1">
            <a:extLst>
              <a:ext uri="{FF2B5EF4-FFF2-40B4-BE49-F238E27FC236}">
                <a16:creationId xmlns:a16="http://schemas.microsoft.com/office/drawing/2014/main" id="{CD30D2E5-3F26-48BE-B7D8-DD762B32B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912813"/>
            <a:ext cx="859155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D93D621-D48D-4484-8D09-965297CC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13" y="4011613"/>
            <a:ext cx="214471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8320CBF-BE5B-451A-9C33-322F27AB2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068638"/>
            <a:ext cx="1666875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0F274567-29DE-4834-89A2-AC6A5E2F9202}"/>
              </a:ext>
            </a:extLst>
          </p:cNvPr>
          <p:cNvGrpSpPr>
            <a:grpSpLocks/>
          </p:cNvGrpSpPr>
          <p:nvPr/>
        </p:nvGrpSpPr>
        <p:grpSpPr bwMode="auto">
          <a:xfrm>
            <a:off x="7597775" y="2349500"/>
            <a:ext cx="2319338" cy="693738"/>
            <a:chOff x="8673737" y="3840480"/>
            <a:chExt cx="2319330" cy="693638"/>
          </a:xfrm>
        </p:grpSpPr>
        <p:sp>
          <p:nvSpPr>
            <p:cNvPr id="6" name="חץ: שמאלה 5">
              <a:extLst>
                <a:ext uri="{FF2B5EF4-FFF2-40B4-BE49-F238E27FC236}">
                  <a16:creationId xmlns:a16="http://schemas.microsoft.com/office/drawing/2014/main" id="{10A78FD6-D853-4349-8505-CD49597DA103}"/>
                </a:ext>
              </a:extLst>
            </p:cNvPr>
            <p:cNvSpPr/>
            <p:nvPr/>
          </p:nvSpPr>
          <p:spPr>
            <a:xfrm>
              <a:off x="8846774" y="3840480"/>
              <a:ext cx="2146293" cy="693638"/>
            </a:xfrm>
            <a:prstGeom prst="lef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27655" name="תיבת טקסט 6">
              <a:extLst>
                <a:ext uri="{FF2B5EF4-FFF2-40B4-BE49-F238E27FC236}">
                  <a16:creationId xmlns:a16="http://schemas.microsoft.com/office/drawing/2014/main" id="{B8896FE6-5833-4E1B-9957-FDCBD8D787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73737" y="4036423"/>
              <a:ext cx="22206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000" b="1">
                  <a:solidFill>
                    <a:schemeClr val="tx1"/>
                  </a:solidFill>
                  <a:latin typeface="Calibri" panose="020F0502020204030204" pitchFamily="34" charset="0"/>
                </a:rPr>
                <a:t>الطبقة الثالثة </a:t>
              </a:r>
              <a:r>
                <a:rPr lang="ar-JO" altLang="he-IL" sz="1800">
                  <a:solidFill>
                    <a:schemeClr val="tx1"/>
                  </a:solidFill>
                  <a:latin typeface="Calibri" panose="020F0502020204030204" pitchFamily="34" charset="0"/>
                </a:rPr>
                <a:t>3</a:t>
              </a:r>
              <a:endParaRPr lang="he-IL" altLang="he-IL" sz="1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תמונה 1">
            <a:extLst>
              <a:ext uri="{FF2B5EF4-FFF2-40B4-BE49-F238E27FC236}">
                <a16:creationId xmlns:a16="http://schemas.microsoft.com/office/drawing/2014/main" id="{5E34CB6E-0D24-4555-A589-C8EFA076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136650"/>
            <a:ext cx="9301163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תיבת טקסט 1">
            <a:extLst>
              <a:ext uri="{FF2B5EF4-FFF2-40B4-BE49-F238E27FC236}">
                <a16:creationId xmlns:a16="http://schemas.microsoft.com/office/drawing/2014/main" id="{63488B2F-29A0-4CA7-82DC-0606C8834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690563"/>
            <a:ext cx="294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he-IL" altLang="he-IL" sz="2800" b="1"/>
              <a:t>תל בית שאן - </a:t>
            </a:r>
            <a:r>
              <a:rPr lang="ar-JO" altLang="he-IL" sz="2800" b="1"/>
              <a:t>بيسان</a:t>
            </a:r>
            <a:endParaRPr lang="he-IL" altLang="he-IL" sz="28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מלבן 1">
            <a:extLst>
              <a:ext uri="{FF2B5EF4-FFF2-40B4-BE49-F238E27FC236}">
                <a16:creationId xmlns:a16="http://schemas.microsoft.com/office/drawing/2014/main" id="{B0E35CA6-A373-4F16-AD43-94FB49BAE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8761" y="502337"/>
            <a:ext cx="4481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he-IL" altLang="he-IL" sz="4000" dirty="0">
                <a:solidFill>
                  <a:srgbClr val="C00000"/>
                </a:solidFill>
              </a:rPr>
              <a:t>סרטון לבית שאן העתיקה</a:t>
            </a:r>
          </a:p>
        </p:txBody>
      </p:sp>
      <p:pic>
        <p:nvPicPr>
          <p:cNvPr id="2" name="מדיה מקוונת 1" title="ￗﾜￗﾙￗﾜￗﾕￗﾪ ￗﾩￗﾐￗﾟ - ￗﾗￗﾕￗﾕￗﾙￗﾔ ￗﾜￗﾙￗﾜￗﾙￗﾪ ￗﾧￗﾡￗﾕￗﾞￗﾔ">
            <a:hlinkClick r:id="" action="ppaction://media"/>
            <a:extLst>
              <a:ext uri="{FF2B5EF4-FFF2-40B4-BE49-F238E27FC236}">
                <a16:creationId xmlns:a16="http://schemas.microsoft.com/office/drawing/2014/main" id="{9B4E58B8-F9DE-4240-A7F0-E24203898E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0220" y="1352800"/>
            <a:ext cx="8188882" cy="4606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תיבת טקסט 1">
            <a:extLst>
              <a:ext uri="{FF2B5EF4-FFF2-40B4-BE49-F238E27FC236}">
                <a16:creationId xmlns:a16="http://schemas.microsoft.com/office/drawing/2014/main" id="{508D3931-37A4-458D-A894-2F9EC9B11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913" y="630238"/>
            <a:ext cx="3511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4800">
                <a:solidFill>
                  <a:schemeClr val="tx1"/>
                </a:solidFill>
                <a:latin typeface="Calibri" panose="020F0502020204030204" pitchFamily="34" charset="0"/>
              </a:rPr>
              <a:t>الفترات الزمنية</a:t>
            </a:r>
            <a:endParaRPr lang="he-IL" altLang="he-IL" sz="4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0723" name="תמונה 20">
            <a:extLst>
              <a:ext uri="{FF2B5EF4-FFF2-40B4-BE49-F238E27FC236}">
                <a16:creationId xmlns:a16="http://schemas.microsoft.com/office/drawing/2014/main" id="{2C9D52CE-3A7E-4043-9528-F329E3D93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2603500"/>
            <a:ext cx="1651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תמונה 21">
            <a:extLst>
              <a:ext uri="{FF2B5EF4-FFF2-40B4-BE49-F238E27FC236}">
                <a16:creationId xmlns:a16="http://schemas.microsoft.com/office/drawing/2014/main" id="{A1C8B63C-157E-4564-B549-72F5EDD97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3409950"/>
            <a:ext cx="1651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תמונה 22">
            <a:extLst>
              <a:ext uri="{FF2B5EF4-FFF2-40B4-BE49-F238E27FC236}">
                <a16:creationId xmlns:a16="http://schemas.microsoft.com/office/drawing/2014/main" id="{D18782BB-CE66-4389-8DDC-64166FA5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4137025"/>
            <a:ext cx="1651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תמונה 24">
            <a:extLst>
              <a:ext uri="{FF2B5EF4-FFF2-40B4-BE49-F238E27FC236}">
                <a16:creationId xmlns:a16="http://schemas.microsoft.com/office/drawing/2014/main" id="{75A76B48-3ED7-4C06-A677-2A2855EBB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5554663"/>
            <a:ext cx="1651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תמונה 25">
            <a:extLst>
              <a:ext uri="{FF2B5EF4-FFF2-40B4-BE49-F238E27FC236}">
                <a16:creationId xmlns:a16="http://schemas.microsoft.com/office/drawing/2014/main" id="{9090AB98-A3FC-4140-9080-FCC6C6911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2028825"/>
            <a:ext cx="1651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תמונה 26">
            <a:extLst>
              <a:ext uri="{FF2B5EF4-FFF2-40B4-BE49-F238E27FC236}">
                <a16:creationId xmlns:a16="http://schemas.microsoft.com/office/drawing/2014/main" id="{C592582C-86E3-46D6-969F-500F53A85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2820988"/>
            <a:ext cx="1651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תמונה 28">
            <a:extLst>
              <a:ext uri="{FF2B5EF4-FFF2-40B4-BE49-F238E27FC236}">
                <a16:creationId xmlns:a16="http://schemas.microsoft.com/office/drawing/2014/main" id="{0B49EC77-737A-4DCD-A7DA-24B67BED4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310063"/>
            <a:ext cx="1651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0" name="קבוצה 2">
            <a:extLst>
              <a:ext uri="{FF2B5EF4-FFF2-40B4-BE49-F238E27FC236}">
                <a16:creationId xmlns:a16="http://schemas.microsoft.com/office/drawing/2014/main" id="{EE2752F8-278E-4864-A55C-5DB901A6E800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1501775"/>
            <a:ext cx="2265363" cy="4608513"/>
            <a:chOff x="4314825" y="1624013"/>
            <a:chExt cx="2265363" cy="4608512"/>
          </a:xfrm>
        </p:grpSpPr>
        <p:sp>
          <p:nvSpPr>
            <p:cNvPr id="30743" name="מלבן 10">
              <a:extLst>
                <a:ext uri="{FF2B5EF4-FFF2-40B4-BE49-F238E27FC236}">
                  <a16:creationId xmlns:a16="http://schemas.microsoft.com/office/drawing/2014/main" id="{386FBCDF-0927-4D81-8EED-D20E88293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4825" y="1624013"/>
              <a:ext cx="213836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الفتره ألإسلامية</a:t>
              </a:r>
            </a:p>
          </p:txBody>
        </p:sp>
        <p:sp>
          <p:nvSpPr>
            <p:cNvPr id="30744" name="מלבן 11">
              <a:extLst>
                <a:ext uri="{FF2B5EF4-FFF2-40B4-BE49-F238E27FC236}">
                  <a16:creationId xmlns:a16="http://schemas.microsoft.com/office/drawing/2014/main" id="{759E918D-3F8B-4377-BAE8-7B48F7729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675" y="2439988"/>
              <a:ext cx="181451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الفترة الصليبية</a:t>
              </a:r>
            </a:p>
          </p:txBody>
        </p:sp>
        <p:sp>
          <p:nvSpPr>
            <p:cNvPr id="30745" name="מלבן 12">
              <a:extLst>
                <a:ext uri="{FF2B5EF4-FFF2-40B4-BE49-F238E27FC236}">
                  <a16:creationId xmlns:a16="http://schemas.microsoft.com/office/drawing/2014/main" id="{96684917-C60A-4845-A7C1-F861EEA58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3775" y="3295650"/>
              <a:ext cx="17335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فترة  المماليك</a:t>
              </a:r>
            </a:p>
          </p:txBody>
        </p:sp>
        <p:sp>
          <p:nvSpPr>
            <p:cNvPr id="30746" name="מלבן 13">
              <a:extLst>
                <a:ext uri="{FF2B5EF4-FFF2-40B4-BE49-F238E27FC236}">
                  <a16:creationId xmlns:a16="http://schemas.microsoft.com/office/drawing/2014/main" id="{7EF42278-5B5F-41A7-AABE-25B655291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9963" y="4151313"/>
              <a:ext cx="18002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الفتره العثمانية</a:t>
              </a:r>
            </a:p>
          </p:txBody>
        </p:sp>
        <p:sp>
          <p:nvSpPr>
            <p:cNvPr id="30747" name="מלבן 15">
              <a:extLst>
                <a:ext uri="{FF2B5EF4-FFF2-40B4-BE49-F238E27FC236}">
                  <a16:creationId xmlns:a16="http://schemas.microsoft.com/office/drawing/2014/main" id="{803FCE23-E7ED-4096-B06E-380EA56C1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5313" y="4960938"/>
              <a:ext cx="20478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الفترة  الإنكليزية</a:t>
              </a:r>
            </a:p>
          </p:txBody>
        </p:sp>
        <p:sp>
          <p:nvSpPr>
            <p:cNvPr id="30748" name="מלבן 16">
              <a:extLst>
                <a:ext uri="{FF2B5EF4-FFF2-40B4-BE49-F238E27FC236}">
                  <a16:creationId xmlns:a16="http://schemas.microsoft.com/office/drawing/2014/main" id="{998E1178-A97A-4E97-84DF-1E27A81BD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4538" y="5708650"/>
              <a:ext cx="1828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عصرنا الحالي</a:t>
              </a:r>
            </a:p>
          </p:txBody>
        </p:sp>
        <p:pic>
          <p:nvPicPr>
            <p:cNvPr id="30749" name="תמונה 27">
              <a:extLst>
                <a:ext uri="{FF2B5EF4-FFF2-40B4-BE49-F238E27FC236}">
                  <a16:creationId xmlns:a16="http://schemas.microsoft.com/office/drawing/2014/main" id="{6D1B08EF-155E-432C-BE03-47072F6DD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635" y="3670549"/>
              <a:ext cx="1651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0" name="תמונה 29">
              <a:extLst>
                <a:ext uri="{FF2B5EF4-FFF2-40B4-BE49-F238E27FC236}">
                  <a16:creationId xmlns:a16="http://schemas.microsoft.com/office/drawing/2014/main" id="{A00DB8B9-B8E1-4A3F-BFB3-671E04CB4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404" y="5291069"/>
              <a:ext cx="49149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1" name="קבוצה 1">
            <a:extLst>
              <a:ext uri="{FF2B5EF4-FFF2-40B4-BE49-F238E27FC236}">
                <a16:creationId xmlns:a16="http://schemas.microsoft.com/office/drawing/2014/main" id="{AD7C3ED8-07F7-499A-B3C1-30B935F6684F}"/>
              </a:ext>
            </a:extLst>
          </p:cNvPr>
          <p:cNvGrpSpPr>
            <a:grpSpLocks/>
          </p:cNvGrpSpPr>
          <p:nvPr/>
        </p:nvGrpSpPr>
        <p:grpSpPr bwMode="auto">
          <a:xfrm>
            <a:off x="5224463" y="485775"/>
            <a:ext cx="3363912" cy="5900738"/>
            <a:chOff x="7897813" y="530225"/>
            <a:chExt cx="3363912" cy="5900738"/>
          </a:xfrm>
        </p:grpSpPr>
        <p:sp>
          <p:nvSpPr>
            <p:cNvPr id="30732" name="תיבת טקסט 2">
              <a:extLst>
                <a:ext uri="{FF2B5EF4-FFF2-40B4-BE49-F238E27FC236}">
                  <a16:creationId xmlns:a16="http://schemas.microsoft.com/office/drawing/2014/main" id="{C35EC98B-B09D-49F6-909E-8B30F98A7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74113" y="530225"/>
              <a:ext cx="23034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العصر الحجري</a:t>
              </a:r>
              <a:endParaRPr lang="he-IL" altLang="he-IL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33" name="מלבן 3">
              <a:extLst>
                <a:ext uri="{FF2B5EF4-FFF2-40B4-BE49-F238E27FC236}">
                  <a16:creationId xmlns:a16="http://schemas.microsoft.com/office/drawing/2014/main" id="{96064C05-E4C8-4055-AE06-1146DE674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7813" y="2908300"/>
              <a:ext cx="31797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الفتره الحديدية (اليهودية)</a:t>
              </a:r>
            </a:p>
          </p:txBody>
        </p:sp>
        <p:sp>
          <p:nvSpPr>
            <p:cNvPr id="30734" name="מלבן 4">
              <a:extLst>
                <a:ext uri="{FF2B5EF4-FFF2-40B4-BE49-F238E27FC236}">
                  <a16:creationId xmlns:a16="http://schemas.microsoft.com/office/drawing/2014/main" id="{490D4D52-D6CA-45AA-8370-85FF8BC3F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2713" y="2124075"/>
              <a:ext cx="21383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العصر البرونزي</a:t>
              </a:r>
            </a:p>
          </p:txBody>
        </p:sp>
        <p:sp>
          <p:nvSpPr>
            <p:cNvPr id="30735" name="מלבן 5">
              <a:extLst>
                <a:ext uri="{FF2B5EF4-FFF2-40B4-BE49-F238E27FC236}">
                  <a16:creationId xmlns:a16="http://schemas.microsoft.com/office/drawing/2014/main" id="{3ABB996B-C6D0-40DC-9205-318C788BC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8925" y="1293813"/>
              <a:ext cx="19621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العصر النحاسي</a:t>
              </a:r>
            </a:p>
          </p:txBody>
        </p:sp>
        <p:sp>
          <p:nvSpPr>
            <p:cNvPr id="30736" name="מלבן 6">
              <a:extLst>
                <a:ext uri="{FF2B5EF4-FFF2-40B4-BE49-F238E27FC236}">
                  <a16:creationId xmlns:a16="http://schemas.microsoft.com/office/drawing/2014/main" id="{46DD8BE8-D0EA-49E1-BE03-7B6800CEC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0450" y="3671888"/>
              <a:ext cx="25812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الفترة الفارسية (بابل)</a:t>
              </a:r>
            </a:p>
          </p:txBody>
        </p:sp>
        <p:sp>
          <p:nvSpPr>
            <p:cNvPr id="30737" name="מלבן 7">
              <a:extLst>
                <a:ext uri="{FF2B5EF4-FFF2-40B4-BE49-F238E27FC236}">
                  <a16:creationId xmlns:a16="http://schemas.microsoft.com/office/drawing/2014/main" id="{A9F2B222-2203-42AD-867D-1D17572F7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8950" y="4456113"/>
              <a:ext cx="17621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الفترة اليونانية</a:t>
              </a:r>
            </a:p>
          </p:txBody>
        </p:sp>
        <p:sp>
          <p:nvSpPr>
            <p:cNvPr id="30738" name="מלבן 8">
              <a:extLst>
                <a:ext uri="{FF2B5EF4-FFF2-40B4-BE49-F238E27FC236}">
                  <a16:creationId xmlns:a16="http://schemas.microsoft.com/office/drawing/2014/main" id="{544083FA-902E-4940-8E61-F730E6A50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9250" y="5121275"/>
              <a:ext cx="19018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الفتره الرومانية</a:t>
              </a:r>
            </a:p>
          </p:txBody>
        </p:sp>
        <p:sp>
          <p:nvSpPr>
            <p:cNvPr id="30739" name="מלבן 9">
              <a:extLst>
                <a:ext uri="{FF2B5EF4-FFF2-40B4-BE49-F238E27FC236}">
                  <a16:creationId xmlns:a16="http://schemas.microsoft.com/office/drawing/2014/main" id="{B1BA989A-E8AC-4F32-8D0F-C0F43A97C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2263" y="5907088"/>
              <a:ext cx="19081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الفترة البيزنطية</a:t>
              </a:r>
            </a:p>
          </p:txBody>
        </p:sp>
        <p:pic>
          <p:nvPicPr>
            <p:cNvPr id="30740" name="תמונה 19">
              <a:extLst>
                <a:ext uri="{FF2B5EF4-FFF2-40B4-BE49-F238E27FC236}">
                  <a16:creationId xmlns:a16="http://schemas.microsoft.com/office/drawing/2014/main" id="{CD1C17FA-779A-4454-97FF-3ACDCD59D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6050" y="1722438"/>
              <a:ext cx="16510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1" name="תמונה 23">
              <a:extLst>
                <a:ext uri="{FF2B5EF4-FFF2-40B4-BE49-F238E27FC236}">
                  <a16:creationId xmlns:a16="http://schemas.microsoft.com/office/drawing/2014/main" id="{92B42705-A407-40CB-9B1E-BB01DB59C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3464" y="4765675"/>
              <a:ext cx="280399" cy="47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מחבר חץ ישר 5">
              <a:extLst>
                <a:ext uri="{FF2B5EF4-FFF2-40B4-BE49-F238E27FC236}">
                  <a16:creationId xmlns:a16="http://schemas.microsoft.com/office/drawing/2014/main" id="{F6A84F83-4D75-4E22-8F57-29715E177F43}"/>
                </a:ext>
              </a:extLst>
            </p:cNvPr>
            <p:cNvCxnSpPr/>
            <p:nvPr/>
          </p:nvCxnSpPr>
          <p:spPr>
            <a:xfrm>
              <a:off x="10306050" y="1054100"/>
              <a:ext cx="14288" cy="4429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תמונה 1">
            <a:extLst>
              <a:ext uri="{FF2B5EF4-FFF2-40B4-BE49-F238E27FC236}">
                <a16:creationId xmlns:a16="http://schemas.microsoft.com/office/drawing/2014/main" id="{48464157-5718-4FA2-A332-BADD381A8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509588"/>
            <a:ext cx="10075863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תמונה 1">
            <a:extLst>
              <a:ext uri="{FF2B5EF4-FFF2-40B4-BE49-F238E27FC236}">
                <a16:creationId xmlns:a16="http://schemas.microsoft.com/office/drawing/2014/main" id="{433708F7-A3CB-4DF6-AAE0-12079CACD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477838"/>
            <a:ext cx="793115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תיבת טקסט 1">
            <a:extLst>
              <a:ext uri="{FF2B5EF4-FFF2-40B4-BE49-F238E27FC236}">
                <a16:creationId xmlns:a16="http://schemas.microsoft.com/office/drawing/2014/main" id="{BD54FFCA-9FDB-4EDC-8BDD-8EAD64C91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100" y="477838"/>
            <a:ext cx="2978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he-IL" altLang="he-IL" sz="3600">
                <a:solidFill>
                  <a:schemeClr val="bg1"/>
                </a:solidFill>
              </a:rPr>
              <a:t>תל מגידו-</a:t>
            </a:r>
            <a:r>
              <a:rPr lang="ar-JO" altLang="he-IL" sz="3600">
                <a:solidFill>
                  <a:schemeClr val="bg1"/>
                </a:solidFill>
              </a:rPr>
              <a:t>تل مجدو</a:t>
            </a:r>
            <a:endParaRPr lang="he-IL" altLang="he-IL" sz="3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850983" y="1665217"/>
            <a:ext cx="10800000" cy="1260000"/>
          </a:xfrm>
        </p:spPr>
        <p:txBody>
          <a:bodyPr/>
          <a:lstStyle/>
          <a:p>
            <a:r>
              <a:rPr lang="he-IL" dirty="0"/>
              <a:t>התל הארכיאולוגי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80C11-EEDB-487A-98F6-634F6A554FCC}"/>
              </a:ext>
            </a:extLst>
          </p:cNvPr>
          <p:cNvSpPr/>
          <p:nvPr/>
        </p:nvSpPr>
        <p:spPr>
          <a:xfrm>
            <a:off x="12279398" y="634420"/>
            <a:ext cx="2277745" cy="663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שקופית זו היא חובה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F7BCA-4B13-4E9D-B292-F022F48139C2}"/>
              </a:ext>
            </a:extLst>
          </p:cNvPr>
          <p:cNvSpPr/>
          <p:nvPr/>
        </p:nvSpPr>
        <p:spPr>
          <a:xfrm>
            <a:off x="12279397" y="1400768"/>
            <a:ext cx="2277745" cy="2975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מלאו את פרטי השיעור, המקצוע והמורה .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(אין צורך להשאיר את הכיתובים "שם השיעור" , "המקצוע", מחקו אותם וכתבו רק את הפרטים עצמם). 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תיבת טקסט 1">
            <a:extLst>
              <a:ext uri="{FF2B5EF4-FFF2-40B4-BE49-F238E27FC236}">
                <a16:creationId xmlns:a16="http://schemas.microsoft.com/office/drawing/2014/main" id="{64CDA05C-1045-4D2F-9A58-2E8B29295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2867025"/>
            <a:ext cx="10882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7200">
                <a:solidFill>
                  <a:schemeClr val="tx1"/>
                </a:solidFill>
                <a:latin typeface="Calibri" panose="020F0502020204030204" pitchFamily="34" charset="0"/>
              </a:rPr>
              <a:t>ماذا ممكن أن نجد داخل التل الأثري؟</a:t>
            </a:r>
            <a:endParaRPr lang="he-IL" altLang="he-IL" sz="7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4E3FBA9-A57D-4BE4-8DCA-58F7ED552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723900"/>
            <a:ext cx="32543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B0B7851-C05F-4D08-B546-AC5B750EB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40671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תמונה 1">
            <a:extLst>
              <a:ext uri="{FF2B5EF4-FFF2-40B4-BE49-F238E27FC236}">
                <a16:creationId xmlns:a16="http://schemas.microsoft.com/office/drawing/2014/main" id="{B5AE38CD-8B0D-40EA-81A6-F31A930AA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57250"/>
            <a:ext cx="32480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תמונה 2">
            <a:extLst>
              <a:ext uri="{FF2B5EF4-FFF2-40B4-BE49-F238E27FC236}">
                <a16:creationId xmlns:a16="http://schemas.microsoft.com/office/drawing/2014/main" id="{29F3DE01-BDED-419F-BBE1-6AC45854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85725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תיבת טקסט 1">
            <a:extLst>
              <a:ext uri="{FF2B5EF4-FFF2-40B4-BE49-F238E27FC236}">
                <a16:creationId xmlns:a16="http://schemas.microsoft.com/office/drawing/2014/main" id="{A901574B-8522-4C2B-B044-505256B4E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900" y="0"/>
            <a:ext cx="2638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he-IL" altLang="he-IL" sz="2400" b="1"/>
              <a:t>תל ציפורי-</a:t>
            </a:r>
            <a:r>
              <a:rPr lang="ar-JO" altLang="he-IL" sz="2400" b="1"/>
              <a:t> تل صفورية</a:t>
            </a:r>
            <a:endParaRPr lang="he-IL" altLang="he-IL" sz="24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תמונה 1">
            <a:extLst>
              <a:ext uri="{FF2B5EF4-FFF2-40B4-BE49-F238E27FC236}">
                <a16:creationId xmlns:a16="http://schemas.microsoft.com/office/drawing/2014/main" id="{2A3E1D0F-0D51-4BAC-AC2D-7709730A8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490538"/>
            <a:ext cx="78359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לבן 1">
            <a:extLst>
              <a:ext uri="{FF2B5EF4-FFF2-40B4-BE49-F238E27FC236}">
                <a16:creationId xmlns:a16="http://schemas.microsoft.com/office/drawing/2014/main" id="{1976BD5F-80C1-4EE6-BD30-E9FFFA50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7640" y="384347"/>
            <a:ext cx="29670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he-IL" altLang="he-IL" sz="4400" dirty="0">
                <a:solidFill>
                  <a:srgbClr val="C00000"/>
                </a:solidFill>
              </a:rPr>
              <a:t>סרטון : ציפורי</a:t>
            </a:r>
          </a:p>
        </p:txBody>
      </p:sp>
      <p:pic>
        <p:nvPicPr>
          <p:cNvPr id="2" name="מדיה מקוונת 1" title="ￗﾦￗﾙￗﾤￗﾕￗﾨￗﾙ ￗﾔￗﾢￗﾪￗﾙￗﾧￗﾔ - Tzippori">
            <a:hlinkClick r:id="" action="ppaction://media"/>
            <a:extLst>
              <a:ext uri="{FF2B5EF4-FFF2-40B4-BE49-F238E27FC236}">
                <a16:creationId xmlns:a16="http://schemas.microsoft.com/office/drawing/2014/main" id="{4A22627A-7561-496D-964A-0DF4C71F6E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4841" y="765882"/>
            <a:ext cx="7106809" cy="5326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72AB2B1-5914-4991-928D-9B5FAFBF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1998663"/>
            <a:ext cx="2932112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6B35075-A1CD-45D2-AECE-20F6F4FB3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1216025"/>
            <a:ext cx="456565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6FB73C3-F2EF-4818-A9C8-6E3A74AC3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563563"/>
            <a:ext cx="3192462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תמונה 1">
            <a:extLst>
              <a:ext uri="{FF2B5EF4-FFF2-40B4-BE49-F238E27FC236}">
                <a16:creationId xmlns:a16="http://schemas.microsoft.com/office/drawing/2014/main" id="{47C495D1-4752-4305-A61B-3D826B052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611188"/>
            <a:ext cx="5538788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A355DBD-BC48-48A3-AF5D-4456D7D79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111375"/>
            <a:ext cx="5541962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תמונה 1">
            <a:extLst>
              <a:ext uri="{FF2B5EF4-FFF2-40B4-BE49-F238E27FC236}">
                <a16:creationId xmlns:a16="http://schemas.microsoft.com/office/drawing/2014/main" id="{0D3511FC-3B17-42D2-80DA-2F29B3D2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587375"/>
            <a:ext cx="10066337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תמונה 1">
            <a:extLst>
              <a:ext uri="{FF2B5EF4-FFF2-40B4-BE49-F238E27FC236}">
                <a16:creationId xmlns:a16="http://schemas.microsoft.com/office/drawing/2014/main" id="{355F341A-5F14-4DE5-ACA3-C5F6F626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522288"/>
            <a:ext cx="77470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תיבת טקסט 1">
            <a:extLst>
              <a:ext uri="{FF2B5EF4-FFF2-40B4-BE49-F238E27FC236}">
                <a16:creationId xmlns:a16="http://schemas.microsoft.com/office/drawing/2014/main" id="{F9F179D6-6E68-40DF-B110-8BBE4B7F9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666750"/>
            <a:ext cx="3709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he-IL" altLang="he-IL" sz="2400" b="1"/>
              <a:t>ח’רבת סומאקה -</a:t>
            </a:r>
            <a:r>
              <a:rPr lang="ar-JO" altLang="he-IL" sz="2400" b="1"/>
              <a:t>خربة سُماقة</a:t>
            </a:r>
            <a:endParaRPr lang="he-IL" altLang="he-IL" sz="24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תמונה 1">
            <a:extLst>
              <a:ext uri="{FF2B5EF4-FFF2-40B4-BE49-F238E27FC236}">
                <a16:creationId xmlns:a16="http://schemas.microsoft.com/office/drawing/2014/main" id="{4B3B77B6-F193-4464-9171-5623221C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688975"/>
            <a:ext cx="780415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תמונה 2">
            <a:extLst>
              <a:ext uri="{FF2B5EF4-FFF2-40B4-BE49-F238E27FC236}">
                <a16:creationId xmlns:a16="http://schemas.microsoft.com/office/drawing/2014/main" id="{ECCD9380-EC39-4B07-BE61-C6DF98A04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639763"/>
            <a:ext cx="76581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תיבת טקסט 1">
            <a:extLst>
              <a:ext uri="{FF2B5EF4-FFF2-40B4-BE49-F238E27FC236}">
                <a16:creationId xmlns:a16="http://schemas.microsoft.com/office/drawing/2014/main" id="{C4EF2215-C00D-4543-A2F4-DC8804ABB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796925"/>
            <a:ext cx="52117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9600">
                <a:solidFill>
                  <a:schemeClr val="tx1"/>
                </a:solidFill>
                <a:latin typeface="Simplified Arabic" panose="02020603050405020304" pitchFamily="18" charset="-78"/>
                <a:ea typeface="Microsoft Sans Serif" panose="020B0604020202020204" pitchFamily="34" charset="0"/>
                <a:cs typeface="Simplified Arabic" panose="02020603050405020304" pitchFamily="18" charset="-78"/>
              </a:rPr>
              <a:t>علم ألآثار</a:t>
            </a:r>
            <a:endParaRPr lang="he-IL" altLang="he-IL" sz="9600">
              <a:solidFill>
                <a:schemeClr val="tx1"/>
              </a:solidFill>
              <a:latin typeface="Simplified Arabic" panose="02020603050405020304" pitchFamily="18" charset="-78"/>
              <a:ea typeface="Microsoft Sans Serif" panose="020B0604020202020204" pitchFamily="34" charset="0"/>
              <a:cs typeface="Simplified Arabic" panose="02020603050405020304" pitchFamily="18" charset="-78"/>
            </a:endParaRPr>
          </a:p>
        </p:txBody>
      </p:sp>
      <p:sp>
        <p:nvSpPr>
          <p:cNvPr id="16387" name="תיבת טקסט 2">
            <a:extLst>
              <a:ext uri="{FF2B5EF4-FFF2-40B4-BE49-F238E27FC236}">
                <a16:creationId xmlns:a16="http://schemas.microsoft.com/office/drawing/2014/main" id="{A7138A5C-C1ED-49CE-8806-709FE03B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588" y="3476625"/>
            <a:ext cx="48228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5400">
                <a:solidFill>
                  <a:schemeClr val="tx1"/>
                </a:solidFill>
                <a:latin typeface="Calibri" panose="020F0502020204030204" pitchFamily="34" charset="0"/>
              </a:rPr>
              <a:t>معلمات الموضوع: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5400">
                <a:solidFill>
                  <a:schemeClr val="tx1"/>
                </a:solidFill>
                <a:latin typeface="Calibri" panose="020F0502020204030204" pitchFamily="34" charset="0"/>
              </a:rPr>
              <a:t>أميمة عبود-منصور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5400">
                <a:solidFill>
                  <a:schemeClr val="tx1"/>
                </a:solidFill>
                <a:latin typeface="Calibri" panose="020F0502020204030204" pitchFamily="34" charset="0"/>
              </a:rPr>
              <a:t>سناء جابر</a:t>
            </a:r>
            <a:endParaRPr lang="he-IL" altLang="he-IL" sz="54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תמונה 1">
            <a:extLst>
              <a:ext uri="{FF2B5EF4-FFF2-40B4-BE49-F238E27FC236}">
                <a16:creationId xmlns:a16="http://schemas.microsoft.com/office/drawing/2014/main" id="{E65F1475-2F0D-4EEC-9D3B-D4AAB7174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577850"/>
            <a:ext cx="8634412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תמונה 1">
            <a:extLst>
              <a:ext uri="{FF2B5EF4-FFF2-40B4-BE49-F238E27FC236}">
                <a16:creationId xmlns:a16="http://schemas.microsoft.com/office/drawing/2014/main" id="{A0D7F8EC-758E-413A-BB97-3748D9FD3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28675"/>
            <a:ext cx="77724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תמונה 1">
            <a:extLst>
              <a:ext uri="{FF2B5EF4-FFF2-40B4-BE49-F238E27FC236}">
                <a16:creationId xmlns:a16="http://schemas.microsoft.com/office/drawing/2014/main" id="{58B12A01-F99A-4147-B5C9-A88BA670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561975"/>
            <a:ext cx="813435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תמונה 1">
            <a:extLst>
              <a:ext uri="{FF2B5EF4-FFF2-40B4-BE49-F238E27FC236}">
                <a16:creationId xmlns:a16="http://schemas.microsoft.com/office/drawing/2014/main" id="{76129495-94C9-4EF8-8237-24BFFC404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079500"/>
            <a:ext cx="82073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תיבת טקסט 1">
            <a:extLst>
              <a:ext uri="{FF2B5EF4-FFF2-40B4-BE49-F238E27FC236}">
                <a16:creationId xmlns:a16="http://schemas.microsoft.com/office/drawing/2014/main" id="{BB41B855-EF24-4AE4-A775-1E156968B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85788"/>
            <a:ext cx="4454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he-IL" altLang="he-IL" sz="2800" b="1"/>
              <a:t>מחצבות קדומים – </a:t>
            </a:r>
            <a:r>
              <a:rPr lang="ar-JO" altLang="he-IL" sz="2800" b="1"/>
              <a:t>المحجر القديم</a:t>
            </a:r>
            <a:endParaRPr lang="he-IL" altLang="he-IL" sz="28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תמונה 1">
            <a:extLst>
              <a:ext uri="{FF2B5EF4-FFF2-40B4-BE49-F238E27FC236}">
                <a16:creationId xmlns:a16="http://schemas.microsoft.com/office/drawing/2014/main" id="{7612A584-EE1C-4535-88F2-67F1941A3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3" t="1357"/>
          <a:stretch>
            <a:fillRect/>
          </a:stretch>
        </p:blipFill>
        <p:spPr bwMode="auto">
          <a:xfrm>
            <a:off x="3540125" y="822325"/>
            <a:ext cx="4503738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מלבן 1">
            <a:extLst>
              <a:ext uri="{FF2B5EF4-FFF2-40B4-BE49-F238E27FC236}">
                <a16:creationId xmlns:a16="http://schemas.microsoft.com/office/drawing/2014/main" id="{7FA1AF2C-B4F2-4494-A20A-B4F5A6F11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276" y="533657"/>
            <a:ext cx="42830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he-IL" altLang="he-IL" sz="4400" dirty="0">
                <a:solidFill>
                  <a:srgbClr val="C00000"/>
                </a:solidFill>
              </a:rPr>
              <a:t>מאגר מים בראש העין</a:t>
            </a:r>
          </a:p>
        </p:txBody>
      </p:sp>
      <p:pic>
        <p:nvPicPr>
          <p:cNvPr id="2" name="מדיה מקוונת 1" title="ￗﾞￗﾤￗﾢￗﾜ ￗﾞￗﾙￗﾝ ￗﾞￗﾨￗﾩￗﾙￗﾝ ￗﾑￗﾟ 2700 ￗﾩￗﾠￗﾔ ￗﾠￗﾗￗﾩￗﾣ ￗﾑￗﾨￗﾐￗﾩ ￗﾔￗﾢￗﾙￗﾟ - ￗﾨￗﾩￗﾕￗﾪ ￗﾔￗﾢￗﾪￗﾙￗﾧￗﾕￗﾪ">
            <a:hlinkClick r:id="" action="ppaction://media"/>
            <a:extLst>
              <a:ext uri="{FF2B5EF4-FFF2-40B4-BE49-F238E27FC236}">
                <a16:creationId xmlns:a16="http://schemas.microsoft.com/office/drawing/2014/main" id="{2E4B6E33-B666-4631-9C88-7BCFE67A13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66087" y="1582327"/>
            <a:ext cx="7935783" cy="4463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תמונה 1">
            <a:extLst>
              <a:ext uri="{FF2B5EF4-FFF2-40B4-BE49-F238E27FC236}">
                <a16:creationId xmlns:a16="http://schemas.microsoft.com/office/drawing/2014/main" id="{4FB52195-2FF1-4FAB-8C4B-F189DBE2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597025"/>
            <a:ext cx="71247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תיבת טקסט 2">
            <a:extLst>
              <a:ext uri="{FF2B5EF4-FFF2-40B4-BE49-F238E27FC236}">
                <a16:creationId xmlns:a16="http://schemas.microsoft.com/office/drawing/2014/main" id="{601CCAA8-A8A0-4CD7-ACED-0B955965B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579438"/>
            <a:ext cx="5956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7200">
                <a:solidFill>
                  <a:schemeClr val="tx1"/>
                </a:solidFill>
                <a:latin typeface="Calibri" panose="020F0502020204030204" pitchFamily="34" charset="0"/>
              </a:rPr>
              <a:t>آثارات بحرية</a:t>
            </a:r>
            <a:endParaRPr lang="he-IL" altLang="he-IL" sz="7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60AAF81-6671-48BC-83F3-FB1832D3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763588"/>
            <a:ext cx="2706688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תמונה 2">
            <a:extLst>
              <a:ext uri="{FF2B5EF4-FFF2-40B4-BE49-F238E27FC236}">
                <a16:creationId xmlns:a16="http://schemas.microsoft.com/office/drawing/2014/main" id="{81C5731A-4AB9-4981-BF67-D791FD10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3506788"/>
            <a:ext cx="42862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813C824-73C8-4044-9D9D-175380E1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358775"/>
            <a:ext cx="342741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2F1F142-791B-43D1-9E4C-350B0D7BD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1111250"/>
            <a:ext cx="17145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468DE87-E1E7-41DD-BCD4-14B6EA27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3867150"/>
            <a:ext cx="17145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39E0E55-1AA6-4663-BF8D-3B7AE2405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4070350"/>
            <a:ext cx="364648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B28C3F7-2F5B-4182-8268-44755F08B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33388"/>
            <a:ext cx="678497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תיבת טקסט 2">
            <a:extLst>
              <a:ext uri="{FF2B5EF4-FFF2-40B4-BE49-F238E27FC236}">
                <a16:creationId xmlns:a16="http://schemas.microsoft.com/office/drawing/2014/main" id="{40B93FEA-1E48-432C-BE09-E75AE118B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150" y="1736725"/>
            <a:ext cx="37369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>
                <a:solidFill>
                  <a:schemeClr val="tx1"/>
                </a:solidFill>
                <a:latin typeface="Calibri" panose="020F0502020204030204" pitchFamily="34" charset="0"/>
              </a:rPr>
              <a:t>מטמון המטבעות מקיסריה מעורר התרגשות אצל הדרוזים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>
                <a:solidFill>
                  <a:schemeClr val="tx1"/>
                </a:solidFill>
                <a:latin typeface="Calibri" panose="020F0502020204030204" pitchFamily="34" charset="0"/>
              </a:rPr>
              <a:t>על המטבעות שנמצאו שקועים בים מופיע שם החליף אל־חאכם באמר אללה, ממייסדי הדת הדרוזית, שנעלם במאה ה-11.(עיתון הארץ)</a:t>
            </a:r>
          </a:p>
        </p:txBody>
      </p:sp>
      <p:sp>
        <p:nvSpPr>
          <p:cNvPr id="52228" name="תיבת טקסט 2">
            <a:extLst>
              <a:ext uri="{FF2B5EF4-FFF2-40B4-BE49-F238E27FC236}">
                <a16:creationId xmlns:a16="http://schemas.microsoft.com/office/drawing/2014/main" id="{7FAB4091-B997-4FFD-953F-9CD0A33B8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150" y="723900"/>
            <a:ext cx="3990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4000">
                <a:solidFill>
                  <a:schemeClr val="tx1"/>
                </a:solidFill>
                <a:latin typeface="Calibri" panose="020F0502020204030204" pitchFamily="34" charset="0"/>
              </a:rPr>
              <a:t>الكنز الذهبي الفاطمي</a:t>
            </a:r>
            <a:endParaRPr lang="he-IL" altLang="he-IL" sz="4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תמונה 1">
            <a:extLst>
              <a:ext uri="{FF2B5EF4-FFF2-40B4-BE49-F238E27FC236}">
                <a16:creationId xmlns:a16="http://schemas.microsoft.com/office/drawing/2014/main" id="{040641D0-A930-4FA9-A9F4-A2ED92552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90550"/>
            <a:ext cx="5745162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תיבת טקסט 1">
            <a:extLst>
              <a:ext uri="{FF2B5EF4-FFF2-40B4-BE49-F238E27FC236}">
                <a16:creationId xmlns:a16="http://schemas.microsoft.com/office/drawing/2014/main" id="{F44808AE-1A92-4198-ACCF-4E74B479D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496888"/>
            <a:ext cx="106838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ar-JO" altLang="he-IL" sz="880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الموضوع :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ar-JO" altLang="he-IL" sz="880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JO" altLang="he-IL" sz="800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ألتل ألأثري موقعه وكيفية تكونه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he-IL" altLang="he-IL" sz="4800">
              <a:solidFill>
                <a:schemeClr val="tx1"/>
              </a:solidFill>
              <a:latin typeface="Simplified Arabic" panose="02020603050405020304" pitchFamily="18" charset="-78"/>
            </a:endParaRPr>
          </a:p>
        </p:txBody>
      </p:sp>
      <p:pic>
        <p:nvPicPr>
          <p:cNvPr id="17411" name="תמונה 1">
            <a:extLst>
              <a:ext uri="{FF2B5EF4-FFF2-40B4-BE49-F238E27FC236}">
                <a16:creationId xmlns:a16="http://schemas.microsoft.com/office/drawing/2014/main" id="{470A70BC-1B97-4747-AB74-35202898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3068638"/>
            <a:ext cx="3767137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תמונה 1">
            <a:extLst>
              <a:ext uri="{FF2B5EF4-FFF2-40B4-BE49-F238E27FC236}">
                <a16:creationId xmlns:a16="http://schemas.microsoft.com/office/drawing/2014/main" id="{FE755BE5-9AD2-4621-91E2-E1D96DA4D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784350"/>
            <a:ext cx="713263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מלבן 2">
            <a:extLst>
              <a:ext uri="{FF2B5EF4-FFF2-40B4-BE49-F238E27FC236}">
                <a16:creationId xmlns:a16="http://schemas.microsoft.com/office/drawing/2014/main" id="{0A778CD1-840F-40BA-9323-F2084A50E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6813" y="1301750"/>
            <a:ext cx="2808287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>
                <a:solidFill>
                  <a:schemeClr val="tx1"/>
                </a:solidFill>
                <a:latin typeface="Calibri" panose="020F0502020204030204" pitchFamily="34" charset="0"/>
              </a:rPr>
              <a:t>מטבעות הזהב מהתקופה הפאטימית (המאה- 11 לספירה) התגלו ע"י קבוצת צוללים אשר דיווחו על המציאה לרשות העתיקות. בחפירה של היחידה לארכיאולוגיה ימית של הרשות נחשפו כ-2,000 מטבעות בני כ-1,000 שנה (2/2015 רשות העתיקות)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7C6E81A-9DC5-4889-BCA1-A08D253B5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429000"/>
            <a:ext cx="44418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C5F5F74-65A3-4FEA-9B5B-1F310053E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10667" r="-3816" b="4852"/>
          <a:stretch>
            <a:fillRect/>
          </a:stretch>
        </p:blipFill>
        <p:spPr bwMode="auto">
          <a:xfrm>
            <a:off x="4179888" y="481013"/>
            <a:ext cx="368458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FC0E6D7-65C5-4406-8BE9-F1ECC512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3429000"/>
            <a:ext cx="46164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דיה מקוונת 3" title="Gold from the Sea">
            <a:hlinkClick r:id="" action="ppaction://media"/>
            <a:extLst>
              <a:ext uri="{FF2B5EF4-FFF2-40B4-BE49-F238E27FC236}">
                <a16:creationId xmlns:a16="http://schemas.microsoft.com/office/drawing/2014/main" id="{3DE70058-B976-4779-AAA6-9275C8FE01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18225" y="766644"/>
            <a:ext cx="9333299" cy="5249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DAD62C1-B39A-4BAC-93AC-7A949847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312863"/>
            <a:ext cx="49276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5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8" y="3016113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80"/>
            <a:ext cx="12190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תיבת טקסט 1">
            <a:extLst>
              <a:ext uri="{FF2B5EF4-FFF2-40B4-BE49-F238E27FC236}">
                <a16:creationId xmlns:a16="http://schemas.microsoft.com/office/drawing/2014/main" id="{C5A85100-C111-4B2D-B68D-39ACDEEAE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63" y="655638"/>
            <a:ext cx="69230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5400">
                <a:solidFill>
                  <a:schemeClr val="tx1"/>
                </a:solidFill>
                <a:latin typeface="Calibri" panose="020F0502020204030204" pitchFamily="34" charset="0"/>
              </a:rPr>
              <a:t>في هذا الدرس سوف نتعلم:</a:t>
            </a:r>
            <a:endParaRPr lang="he-IL" altLang="he-IL" sz="54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435" name="תיבת טקסט 2">
            <a:extLst>
              <a:ext uri="{FF2B5EF4-FFF2-40B4-BE49-F238E27FC236}">
                <a16:creationId xmlns:a16="http://schemas.microsoft.com/office/drawing/2014/main" id="{818FCD10-AB22-429A-9894-FE671A67A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1744663"/>
            <a:ext cx="85709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440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r>
              <a:rPr lang="ar-JO" altLang="he-IL" sz="280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r>
              <a:rPr lang="ar-JO" altLang="he-IL" sz="4000" b="1">
                <a:solidFill>
                  <a:schemeClr val="tx1"/>
                </a:solidFill>
                <a:latin typeface="Calibri" panose="020F0502020204030204" pitchFamily="34" charset="0"/>
              </a:rPr>
              <a:t>الفرق بين التل الطبيعي (الجغرافي) والتل ألأثري</a:t>
            </a:r>
            <a:endParaRPr lang="he-IL" altLang="he-IL" sz="4000" b="1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436" name="תיבת טקסט 3">
            <a:extLst>
              <a:ext uri="{FF2B5EF4-FFF2-40B4-BE49-F238E27FC236}">
                <a16:creationId xmlns:a16="http://schemas.microsoft.com/office/drawing/2014/main" id="{E957CDAE-1B93-4846-9E70-A40B20B12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788" y="2668588"/>
            <a:ext cx="66770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4400">
                <a:solidFill>
                  <a:schemeClr val="tx1"/>
                </a:solidFill>
                <a:latin typeface="Calibri" panose="020F0502020204030204" pitchFamily="34" charset="0"/>
              </a:rPr>
              <a:t>2. </a:t>
            </a:r>
            <a:r>
              <a:rPr lang="ar-JO" altLang="he-IL" sz="4400" b="1">
                <a:solidFill>
                  <a:schemeClr val="tx1"/>
                </a:solidFill>
                <a:latin typeface="Calibri" panose="020F0502020204030204" pitchFamily="34" charset="0"/>
              </a:rPr>
              <a:t>كيف تكون التل ألأثري؟</a:t>
            </a:r>
            <a:endParaRPr lang="he-IL" altLang="he-IL" sz="4400" b="1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437" name="תיבת טקסט 4">
            <a:extLst>
              <a:ext uri="{FF2B5EF4-FFF2-40B4-BE49-F238E27FC236}">
                <a16:creationId xmlns:a16="http://schemas.microsoft.com/office/drawing/2014/main" id="{858D412C-81AA-4EA5-BB40-C7DC0EF8A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3368675"/>
            <a:ext cx="85709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ar-JO" altLang="he-IL" sz="4400">
                <a:solidFill>
                  <a:schemeClr val="tx1"/>
                </a:solidFill>
                <a:latin typeface="Calibri" panose="020F0502020204030204" pitchFamily="34" charset="0"/>
              </a:rPr>
              <a:t>3. </a:t>
            </a:r>
            <a:r>
              <a:rPr lang="ar-JO" altLang="he-IL" sz="4400" b="1">
                <a:solidFill>
                  <a:schemeClr val="tx1"/>
                </a:solidFill>
                <a:latin typeface="Calibri" panose="020F0502020204030204" pitchFamily="34" charset="0"/>
              </a:rPr>
              <a:t>ماذا ممكن أن نجد داخل التل الأثري؟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35112094-E0CC-4F6B-B671-DA5A94D76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364038"/>
            <a:ext cx="2627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תמונה 1">
            <a:extLst>
              <a:ext uri="{FF2B5EF4-FFF2-40B4-BE49-F238E27FC236}">
                <a16:creationId xmlns:a16="http://schemas.microsoft.com/office/drawing/2014/main" id="{18FE4992-5FE2-4E80-87BD-D6A15540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339850"/>
            <a:ext cx="1034573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D49A0CC-B237-4D6B-B61C-63E2B7A4A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2962275"/>
            <a:ext cx="362743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תמונה 1">
            <a:extLst>
              <a:ext uri="{FF2B5EF4-FFF2-40B4-BE49-F238E27FC236}">
                <a16:creationId xmlns:a16="http://schemas.microsoft.com/office/drawing/2014/main" id="{338E5F58-8664-437D-9010-833AB5C5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733425"/>
            <a:ext cx="260826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תמונה 2">
            <a:extLst>
              <a:ext uri="{FF2B5EF4-FFF2-40B4-BE49-F238E27FC236}">
                <a16:creationId xmlns:a16="http://schemas.microsoft.com/office/drawing/2014/main" id="{A79120F3-9D78-49A6-A57D-A866229F7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2955925"/>
            <a:ext cx="24463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תמונה 3">
            <a:extLst>
              <a:ext uri="{FF2B5EF4-FFF2-40B4-BE49-F238E27FC236}">
                <a16:creationId xmlns:a16="http://schemas.microsoft.com/office/drawing/2014/main" id="{A94FC903-FDF1-42A1-B784-A65F394E1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292225"/>
            <a:ext cx="6002337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תמונה 2">
            <a:extLst>
              <a:ext uri="{FF2B5EF4-FFF2-40B4-BE49-F238E27FC236}">
                <a16:creationId xmlns:a16="http://schemas.microsoft.com/office/drawing/2014/main" id="{40D8D115-C704-4C67-B3DB-13255541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862013"/>
            <a:ext cx="713105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5AB37C8B-5F7B-4CB8-B990-110239DD5080}"/>
              </a:ext>
            </a:extLst>
          </p:cNvPr>
          <p:cNvGrpSpPr>
            <a:grpSpLocks/>
          </p:cNvGrpSpPr>
          <p:nvPr/>
        </p:nvGrpSpPr>
        <p:grpSpPr bwMode="auto">
          <a:xfrm>
            <a:off x="7410450" y="927100"/>
            <a:ext cx="3997325" cy="3448050"/>
            <a:chOff x="7850188" y="2051050"/>
            <a:chExt cx="3997325" cy="3448050"/>
          </a:xfrm>
        </p:grpSpPr>
        <p:sp>
          <p:nvSpPr>
            <p:cNvPr id="4" name="הסבר: חץ שמאלה 3">
              <a:extLst>
                <a:ext uri="{FF2B5EF4-FFF2-40B4-BE49-F238E27FC236}">
                  <a16:creationId xmlns:a16="http://schemas.microsoft.com/office/drawing/2014/main" id="{6CE91745-C32D-4921-AA77-DA443BD298A6}"/>
                </a:ext>
              </a:extLst>
            </p:cNvPr>
            <p:cNvSpPr/>
            <p:nvPr/>
          </p:nvSpPr>
          <p:spPr>
            <a:xfrm>
              <a:off x="7850188" y="2051050"/>
              <a:ext cx="3997325" cy="3448050"/>
            </a:xfrm>
            <a:prstGeom prst="leftArrowCallou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21509" name="תיבת טקסט 4">
              <a:extLst>
                <a:ext uri="{FF2B5EF4-FFF2-40B4-BE49-F238E27FC236}">
                  <a16:creationId xmlns:a16="http://schemas.microsoft.com/office/drawing/2014/main" id="{1F381FD3-EA97-483B-9C7C-3D19EB3466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91650" y="2220913"/>
              <a:ext cx="2455863" cy="310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2800">
                  <a:solidFill>
                    <a:schemeClr val="tx1"/>
                  </a:solidFill>
                  <a:latin typeface="Calibri" panose="020F0502020204030204" pitchFamily="34" charset="0"/>
                </a:rPr>
                <a:t>التل الجغرافي هو أرض مرتفعة عن سطح ألأرض ولكنه أقل أرتفاعاً من الجبال, وتكوّن نتيجة لظواهر خارجية وباطنية</a:t>
              </a:r>
              <a:r>
                <a:rPr lang="ar-JO" altLang="he-IL" sz="1800">
                  <a:solidFill>
                    <a:schemeClr val="tx1"/>
                  </a:solidFill>
                  <a:latin typeface="Calibri" panose="020F0502020204030204" pitchFamily="34" charset="0"/>
                </a:rPr>
                <a:t>.</a:t>
              </a:r>
              <a:endParaRPr lang="he-IL" altLang="he-IL" sz="1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תמונה 2">
            <a:extLst>
              <a:ext uri="{FF2B5EF4-FFF2-40B4-BE49-F238E27FC236}">
                <a16:creationId xmlns:a16="http://schemas.microsoft.com/office/drawing/2014/main" id="{407C3990-FE5D-48DA-B92D-16F4D9CA6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17600"/>
            <a:ext cx="4214813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009C0FB3-C458-410F-8226-9324B8E71E19}"/>
              </a:ext>
            </a:extLst>
          </p:cNvPr>
          <p:cNvGrpSpPr>
            <a:grpSpLocks/>
          </p:cNvGrpSpPr>
          <p:nvPr/>
        </p:nvGrpSpPr>
        <p:grpSpPr bwMode="auto">
          <a:xfrm>
            <a:off x="839788" y="1793875"/>
            <a:ext cx="5256212" cy="2981325"/>
            <a:chOff x="1449977" y="1580606"/>
            <a:chExt cx="5255623" cy="2979887"/>
          </a:xfrm>
        </p:grpSpPr>
        <p:sp>
          <p:nvSpPr>
            <p:cNvPr id="2" name="הסבר: חץ ימינה 1">
              <a:extLst>
                <a:ext uri="{FF2B5EF4-FFF2-40B4-BE49-F238E27FC236}">
                  <a16:creationId xmlns:a16="http://schemas.microsoft.com/office/drawing/2014/main" id="{0C4A4563-CF2F-4AEF-B435-BC578146FBA7}"/>
                </a:ext>
              </a:extLst>
            </p:cNvPr>
            <p:cNvSpPr/>
            <p:nvPr/>
          </p:nvSpPr>
          <p:spPr>
            <a:xfrm>
              <a:off x="1449977" y="1580606"/>
              <a:ext cx="5255623" cy="2860882"/>
            </a:xfrm>
            <a:prstGeom prst="right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dirty="0">
                <a:solidFill>
                  <a:srgbClr val="C00000"/>
                </a:solidFill>
              </a:endParaRPr>
            </a:p>
          </p:txBody>
        </p:sp>
        <p:sp>
          <p:nvSpPr>
            <p:cNvPr id="22534" name="תיבת טקסט 2">
              <a:extLst>
                <a:ext uri="{FF2B5EF4-FFF2-40B4-BE49-F238E27FC236}">
                  <a16:creationId xmlns:a16="http://schemas.microsoft.com/office/drawing/2014/main" id="{A8300D29-1AE8-4EB3-B9ED-B68917B2E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9977" y="1698171"/>
              <a:ext cx="3187337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ar-JO" altLang="he-IL" sz="3600">
                  <a:solidFill>
                    <a:schemeClr val="tx1"/>
                  </a:solidFill>
                  <a:latin typeface="Calibri" panose="020F0502020204030204" pitchFamily="34" charset="0"/>
                </a:rPr>
                <a:t>التل الأثري تكون نتيجة لتجمع طبقات سكنية (مباني وخرابات) من فترات زمنية مختلفة.</a:t>
              </a:r>
              <a:endParaRPr lang="he-IL" altLang="he-IL" sz="36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F3EC64E5-F3D2-4DB8-848C-04F1E7B28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328613"/>
            <a:ext cx="215265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אורגני">
  <a:themeElements>
    <a:clrScheme name="אורגני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אורגני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אורגני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858</TotalTime>
  <Words>480</Words>
  <Application>Microsoft Office PowerPoint</Application>
  <PresentationFormat>מסך רחב</PresentationFormat>
  <Paragraphs>67</Paragraphs>
  <Slides>44</Slides>
  <Notes>1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44</vt:i4>
      </vt:variant>
    </vt:vector>
  </HeadingPairs>
  <TitlesOfParts>
    <vt:vector size="50" baseType="lpstr">
      <vt:lpstr>Arial</vt:lpstr>
      <vt:lpstr>Calibri</vt:lpstr>
      <vt:lpstr>Garamond</vt:lpstr>
      <vt:lpstr>Simplified Arabic</vt:lpstr>
      <vt:lpstr>Varela Round</vt:lpstr>
      <vt:lpstr>אורגני</vt:lpstr>
      <vt:lpstr>מערכת שידורים לאומית</vt:lpstr>
      <vt:lpstr>התל הארכיאולוגי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של"ח וידיעת הארץ</dc:title>
  <dc:creator>אומימה</dc:creator>
  <cp:lastModifiedBy>Anat Kaldaron</cp:lastModifiedBy>
  <cp:revision>67</cp:revision>
  <dcterms:created xsi:type="dcterms:W3CDTF">2020-04-15T05:06:37Z</dcterms:created>
  <dcterms:modified xsi:type="dcterms:W3CDTF">2020-05-19T15:23:30Z</dcterms:modified>
</cp:coreProperties>
</file>