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9"/>
  </p:notesMasterIdLst>
  <p:sldIdLst>
    <p:sldId id="257" r:id="rId2"/>
    <p:sldId id="262" r:id="rId3"/>
    <p:sldId id="263" r:id="rId4"/>
    <p:sldId id="288" r:id="rId5"/>
    <p:sldId id="319" r:id="rId6"/>
    <p:sldId id="331" r:id="rId7"/>
    <p:sldId id="289" r:id="rId8"/>
    <p:sldId id="330" r:id="rId9"/>
    <p:sldId id="320" r:id="rId10"/>
    <p:sldId id="304" r:id="rId11"/>
    <p:sldId id="305" r:id="rId12"/>
    <p:sldId id="332" r:id="rId13"/>
    <p:sldId id="307" r:id="rId14"/>
    <p:sldId id="334" r:id="rId15"/>
    <p:sldId id="333" r:id="rId16"/>
    <p:sldId id="329" r:id="rId17"/>
    <p:sldId id="291" r:id="rId18"/>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2B4BC"/>
    <a:srgbClr val="192A72"/>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ללא סגנון, רשת טבל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snapToObjects="1">
      <p:cViewPr varScale="1">
        <p:scale>
          <a:sx n="81" d="100"/>
          <a:sy n="81" d="100"/>
        </p:scale>
        <p:origin x="494" y="106"/>
      </p:cViewPr>
      <p:guideLst>
        <p:guide orient="horz" pos="2160"/>
        <p:guide pos="3841"/>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EC061A6-0796-4DA4-BCCF-C39215C865B3}" type="datetimeFigureOut">
              <a:rPr lang="he-IL" smtClean="0"/>
              <a:pPr/>
              <a:t>י"א/ניסן/תש"ף</a:t>
            </a:fld>
            <a:endParaRPr lang="he-IL"/>
          </a:p>
        </p:txBody>
      </p:sp>
      <p:sp>
        <p:nvSpPr>
          <p:cNvPr id="4" name="מציין מיקום של תמונת שקופית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6DF83E7-A828-4E18-9E21-DA925548D1ED}" type="slidenum">
              <a:rPr lang="he-IL" smtClean="0"/>
              <a:pPr/>
              <a:t>‹#›</a:t>
            </a:fld>
            <a:endParaRPr lang="he-IL"/>
          </a:p>
        </p:txBody>
      </p:sp>
    </p:spTree>
    <p:extLst>
      <p:ext uri="{BB962C8B-B14F-4D97-AF65-F5344CB8AC3E}">
        <p14:creationId xmlns:p14="http://schemas.microsoft.com/office/powerpoint/2010/main" val="242047285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שער">
    <p:spTree>
      <p:nvGrpSpPr>
        <p:cNvPr id="1" name=""/>
        <p:cNvGrpSpPr/>
        <p:nvPr/>
      </p:nvGrpSpPr>
      <p:grpSpPr>
        <a:xfrm>
          <a:off x="0" y="0"/>
          <a:ext cx="0" cy="0"/>
          <a:chOff x="0" y="0"/>
          <a:chExt cx="0" cy="0"/>
        </a:xfrm>
      </p:grpSpPr>
      <p:sp>
        <p:nvSpPr>
          <p:cNvPr id="2" name="כותרת 1"/>
          <p:cNvSpPr>
            <a:spLocks noGrp="1"/>
          </p:cNvSpPr>
          <p:nvPr>
            <p:ph type="ctrTitle"/>
          </p:nvPr>
        </p:nvSpPr>
        <p:spPr>
          <a:xfrm>
            <a:off x="1" y="2693989"/>
            <a:ext cx="12192000" cy="1470025"/>
          </a:xfrm>
        </p:spPr>
        <p:txBody>
          <a:bodyPr vert="horz" lIns="91440" tIns="45720" rIns="91440" bIns="45720" rtlCol="1" anchor="ctr">
            <a:normAutofit/>
          </a:bodyPr>
          <a:lstStyle>
            <a:lvl1pPr>
              <a:defRPr kumimoji="0" lang="he-IL" sz="6601" b="1" i="0" u="none" strike="noStrike" kern="1200" cap="none" spc="0" normalizeH="0" baseline="0" noProof="0" dirty="0" smtClean="0">
                <a:ln>
                  <a:noFill/>
                </a:ln>
                <a:solidFill>
                  <a:srgbClr val="192A72"/>
                </a:solidFill>
                <a:effectLst/>
                <a:uLnTx/>
                <a:uFillTx/>
                <a:latin typeface="Varela Round" panose="00000500000000000000" pitchFamily="2" charset="-79"/>
                <a:ea typeface="+mj-ea"/>
                <a:cs typeface="Varela Round" panose="00000500000000000000"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a:t>
            </a:r>
          </a:p>
        </p:txBody>
      </p:sp>
      <p:sp>
        <p:nvSpPr>
          <p:cNvPr id="7" name="מלבן מעוגל 6"/>
          <p:cNvSpPr/>
          <p:nvPr userDrawn="1"/>
        </p:nvSpPr>
        <p:spPr>
          <a:xfrm>
            <a:off x="-670069" y="6569428"/>
            <a:ext cx="2623961" cy="45910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8" name="מלבן מעוגל 7"/>
          <p:cNvSpPr/>
          <p:nvPr userDrawn="1"/>
        </p:nvSpPr>
        <p:spPr>
          <a:xfrm>
            <a:off x="-1488810" y="6304086"/>
            <a:ext cx="3246400" cy="192925"/>
          </a:xfrm>
          <a:prstGeom prst="roundRect">
            <a:avLst>
              <a:gd name="adj" fmla="val 49359"/>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9" name="מלבן מעוגל 8"/>
          <p:cNvSpPr/>
          <p:nvPr userDrawn="1"/>
        </p:nvSpPr>
        <p:spPr>
          <a:xfrm>
            <a:off x="9986482" y="-439221"/>
            <a:ext cx="4205647" cy="63186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8259471" y="6565100"/>
            <a:ext cx="4434214" cy="79653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pic>
        <p:nvPicPr>
          <p:cNvPr id="12" name="תמונה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058" r="33511" b="26248"/>
          <a:stretch/>
        </p:blipFill>
        <p:spPr>
          <a:xfrm>
            <a:off x="5445286" y="369916"/>
            <a:ext cx="1301430" cy="159743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כותרת ושתי תמונות">
    <p:spTree>
      <p:nvGrpSpPr>
        <p:cNvPr id="1" name=""/>
        <p:cNvGrpSpPr/>
        <p:nvPr/>
      </p:nvGrpSpPr>
      <p:grpSpPr>
        <a:xfrm>
          <a:off x="0" y="0"/>
          <a:ext cx="0" cy="0"/>
          <a:chOff x="0" y="0"/>
          <a:chExt cx="0" cy="0"/>
        </a:xfrm>
      </p:grpSpPr>
      <p:sp>
        <p:nvSpPr>
          <p:cNvPr id="3" name="מציין מיקום של תמונה 2"/>
          <p:cNvSpPr>
            <a:spLocks noGrp="1"/>
          </p:cNvSpPr>
          <p:nvPr>
            <p:ph type="pic" idx="1" hasCustomPrompt="1"/>
          </p:nvPr>
        </p:nvSpPr>
        <p:spPr>
          <a:xfrm>
            <a:off x="6444696" y="978201"/>
            <a:ext cx="5395321"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8" name="כותרת 1"/>
          <p:cNvSpPr>
            <a:spLocks noGrp="1"/>
          </p:cNvSpPr>
          <p:nvPr>
            <p:ph type="ctrTitle"/>
          </p:nvPr>
        </p:nvSpPr>
        <p:spPr>
          <a:xfrm>
            <a:off x="1733910" y="186258"/>
            <a:ext cx="10221024" cy="637353"/>
          </a:xfrm>
          <a:prstGeom prst="rect">
            <a:avLst/>
          </a:prstGeom>
        </p:spPr>
        <p:txBody>
          <a:bodyPr anchor="ctr">
            <a:noAutofit/>
          </a:bodyPr>
          <a:lstStyle>
            <a:lvl1pPr algn="ctr">
              <a:defRPr sz="4000">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9" name="מלבן מעוגל 8"/>
          <p:cNvSpPr/>
          <p:nvPr userDrawn="1"/>
        </p:nvSpPr>
        <p:spPr>
          <a:xfrm>
            <a:off x="11186073"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413012" y="764744"/>
            <a:ext cx="1159099"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11" name="מלבן מעוגל 10"/>
          <p:cNvSpPr/>
          <p:nvPr userDrawn="1"/>
        </p:nvSpPr>
        <p:spPr>
          <a:xfrm>
            <a:off x="-484994"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3" name="מציין מיקום של תמונה 2">
            <a:extLst>
              <a:ext uri="{FF2B5EF4-FFF2-40B4-BE49-F238E27FC236}">
                <a16:creationId xmlns:a16="http://schemas.microsoft.com/office/drawing/2014/main" id="{11DA6207-6C06-4DE8-8270-79FA6D2C27CC}"/>
              </a:ext>
            </a:extLst>
          </p:cNvPr>
          <p:cNvSpPr>
            <a:spLocks noGrp="1"/>
          </p:cNvSpPr>
          <p:nvPr>
            <p:ph type="pic" idx="10" hasCustomPrompt="1"/>
          </p:nvPr>
        </p:nvSpPr>
        <p:spPr>
          <a:xfrm>
            <a:off x="843274" y="978201"/>
            <a:ext cx="5395321"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2062799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כותרת ושלוש תמונות">
    <p:spTree>
      <p:nvGrpSpPr>
        <p:cNvPr id="1" name=""/>
        <p:cNvGrpSpPr/>
        <p:nvPr/>
      </p:nvGrpSpPr>
      <p:grpSpPr>
        <a:xfrm>
          <a:off x="0" y="0"/>
          <a:ext cx="0" cy="0"/>
          <a:chOff x="0" y="0"/>
          <a:chExt cx="0" cy="0"/>
        </a:xfrm>
      </p:grpSpPr>
      <p:sp>
        <p:nvSpPr>
          <p:cNvPr id="3" name="מציין מיקום של תמונה 2"/>
          <p:cNvSpPr>
            <a:spLocks noGrp="1"/>
          </p:cNvSpPr>
          <p:nvPr>
            <p:ph type="pic" idx="1" hasCustomPrompt="1"/>
          </p:nvPr>
        </p:nvSpPr>
        <p:spPr>
          <a:xfrm>
            <a:off x="5513040" y="1030562"/>
            <a:ext cx="5395321"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8" name="כותרת 1"/>
          <p:cNvSpPr>
            <a:spLocks noGrp="1"/>
          </p:cNvSpPr>
          <p:nvPr>
            <p:ph type="ctrTitle"/>
          </p:nvPr>
        </p:nvSpPr>
        <p:spPr>
          <a:xfrm>
            <a:off x="1733909" y="186258"/>
            <a:ext cx="10247689" cy="637353"/>
          </a:xfrm>
          <a:prstGeom prst="rect">
            <a:avLst/>
          </a:prstGeom>
        </p:spPr>
        <p:txBody>
          <a:bodyPr anchor="ctr">
            <a:noAutofit/>
          </a:bodyPr>
          <a:lstStyle>
            <a:lvl1pPr algn="ctr">
              <a:defRPr sz="4000">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9" name="מלבן מעוגל 8"/>
          <p:cNvSpPr/>
          <p:nvPr userDrawn="1"/>
        </p:nvSpPr>
        <p:spPr>
          <a:xfrm>
            <a:off x="11186073"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413012" y="764744"/>
            <a:ext cx="1159099"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11" name="מלבן מעוגל 10"/>
          <p:cNvSpPr/>
          <p:nvPr userDrawn="1"/>
        </p:nvSpPr>
        <p:spPr>
          <a:xfrm>
            <a:off x="-484994"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6" name="מציין מיקום של תמונה 2">
            <a:extLst>
              <a:ext uri="{FF2B5EF4-FFF2-40B4-BE49-F238E27FC236}">
                <a16:creationId xmlns:a16="http://schemas.microsoft.com/office/drawing/2014/main" id="{751DC1E2-ACE2-441B-8840-3A69561321B6}"/>
              </a:ext>
            </a:extLst>
          </p:cNvPr>
          <p:cNvSpPr>
            <a:spLocks noGrp="1"/>
          </p:cNvSpPr>
          <p:nvPr>
            <p:ph type="pic" idx="10" hasCustomPrompt="1"/>
          </p:nvPr>
        </p:nvSpPr>
        <p:spPr>
          <a:xfrm>
            <a:off x="1241442" y="1030562"/>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7" name="מציין מיקום של תמונה 2">
            <a:extLst>
              <a:ext uri="{FF2B5EF4-FFF2-40B4-BE49-F238E27FC236}">
                <a16:creationId xmlns:a16="http://schemas.microsoft.com/office/drawing/2014/main" id="{FAA918BE-80CF-42F4-8DC4-2E8D539F1354}"/>
              </a:ext>
            </a:extLst>
          </p:cNvPr>
          <p:cNvSpPr>
            <a:spLocks noGrp="1"/>
          </p:cNvSpPr>
          <p:nvPr>
            <p:ph type="pic" idx="11" hasCustomPrompt="1"/>
          </p:nvPr>
        </p:nvSpPr>
        <p:spPr>
          <a:xfrm>
            <a:off x="1241442" y="3932962"/>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38805968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כותרת וארבע תמונות">
    <p:spTree>
      <p:nvGrpSpPr>
        <p:cNvPr id="1" name=""/>
        <p:cNvGrpSpPr/>
        <p:nvPr/>
      </p:nvGrpSpPr>
      <p:grpSpPr>
        <a:xfrm>
          <a:off x="0" y="0"/>
          <a:ext cx="0" cy="0"/>
          <a:chOff x="0" y="0"/>
          <a:chExt cx="0" cy="0"/>
        </a:xfrm>
      </p:grpSpPr>
      <p:sp>
        <p:nvSpPr>
          <p:cNvPr id="8" name="כותרת 1"/>
          <p:cNvSpPr>
            <a:spLocks noGrp="1"/>
          </p:cNvSpPr>
          <p:nvPr>
            <p:ph type="ctrTitle"/>
          </p:nvPr>
        </p:nvSpPr>
        <p:spPr>
          <a:xfrm>
            <a:off x="1733909" y="186258"/>
            <a:ext cx="10247689" cy="637353"/>
          </a:xfrm>
          <a:prstGeom prst="rect">
            <a:avLst/>
          </a:prstGeom>
        </p:spPr>
        <p:txBody>
          <a:bodyPr anchor="ctr">
            <a:noAutofit/>
          </a:bodyPr>
          <a:lstStyle>
            <a:lvl1pPr algn="ctr">
              <a:defRPr sz="4000">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9" name="מלבן מעוגל 8"/>
          <p:cNvSpPr/>
          <p:nvPr userDrawn="1"/>
        </p:nvSpPr>
        <p:spPr>
          <a:xfrm>
            <a:off x="11186073"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10171544" y="938558"/>
            <a:ext cx="2190882"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11" name="מלבן מעוגל 10"/>
          <p:cNvSpPr/>
          <p:nvPr userDrawn="1"/>
        </p:nvSpPr>
        <p:spPr>
          <a:xfrm>
            <a:off x="-484994"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6" name="מציין מיקום של תמונה 2">
            <a:extLst>
              <a:ext uri="{FF2B5EF4-FFF2-40B4-BE49-F238E27FC236}">
                <a16:creationId xmlns:a16="http://schemas.microsoft.com/office/drawing/2014/main" id="{751DC1E2-ACE2-441B-8840-3A69561321B6}"/>
              </a:ext>
            </a:extLst>
          </p:cNvPr>
          <p:cNvSpPr>
            <a:spLocks noGrp="1"/>
          </p:cNvSpPr>
          <p:nvPr>
            <p:ph type="pic" idx="10" hasCustomPrompt="1"/>
          </p:nvPr>
        </p:nvSpPr>
        <p:spPr>
          <a:xfrm>
            <a:off x="154519" y="10736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7" name="מציין מיקום של תמונה 2">
            <a:extLst>
              <a:ext uri="{FF2B5EF4-FFF2-40B4-BE49-F238E27FC236}">
                <a16:creationId xmlns:a16="http://schemas.microsoft.com/office/drawing/2014/main" id="{FAA918BE-80CF-42F4-8DC4-2E8D539F1354}"/>
              </a:ext>
            </a:extLst>
          </p:cNvPr>
          <p:cNvSpPr>
            <a:spLocks noGrp="1"/>
          </p:cNvSpPr>
          <p:nvPr>
            <p:ph type="pic" idx="11" hasCustomPrompt="1"/>
          </p:nvPr>
        </p:nvSpPr>
        <p:spPr>
          <a:xfrm>
            <a:off x="154519" y="39760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3" name="מציין מיקום של תמונה 2">
            <a:extLst>
              <a:ext uri="{FF2B5EF4-FFF2-40B4-BE49-F238E27FC236}">
                <a16:creationId xmlns:a16="http://schemas.microsoft.com/office/drawing/2014/main" id="{8992FF61-2840-4655-842F-B373E28D9E01}"/>
              </a:ext>
            </a:extLst>
          </p:cNvPr>
          <p:cNvSpPr>
            <a:spLocks noGrp="1"/>
          </p:cNvSpPr>
          <p:nvPr>
            <p:ph type="pic" idx="12" hasCustomPrompt="1"/>
          </p:nvPr>
        </p:nvSpPr>
        <p:spPr>
          <a:xfrm>
            <a:off x="4414862" y="10736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4" name="מציין מיקום של תמונה 2">
            <a:extLst>
              <a:ext uri="{FF2B5EF4-FFF2-40B4-BE49-F238E27FC236}">
                <a16:creationId xmlns:a16="http://schemas.microsoft.com/office/drawing/2014/main" id="{8C91A369-DCD6-4CBC-93C6-3C5BB19BCC3E}"/>
              </a:ext>
            </a:extLst>
          </p:cNvPr>
          <p:cNvSpPr>
            <a:spLocks noGrp="1"/>
          </p:cNvSpPr>
          <p:nvPr>
            <p:ph type="pic" idx="13" hasCustomPrompt="1"/>
          </p:nvPr>
        </p:nvSpPr>
        <p:spPr>
          <a:xfrm>
            <a:off x="4414862" y="39760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2491129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השיעור שכבה ושם המורה">
    <p:spTree>
      <p:nvGrpSpPr>
        <p:cNvPr id="1" name=""/>
        <p:cNvGrpSpPr/>
        <p:nvPr/>
      </p:nvGrpSpPr>
      <p:grpSpPr>
        <a:xfrm>
          <a:off x="0" y="0"/>
          <a:ext cx="0" cy="0"/>
          <a:chOff x="0" y="0"/>
          <a:chExt cx="0" cy="0"/>
        </a:xfrm>
      </p:grpSpPr>
      <p:sp>
        <p:nvSpPr>
          <p:cNvPr id="10" name="מלבן מעוגל 9"/>
          <p:cNvSpPr/>
          <p:nvPr userDrawn="1"/>
        </p:nvSpPr>
        <p:spPr>
          <a:xfrm>
            <a:off x="212943" y="1396870"/>
            <a:ext cx="13177381"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2" name="כותרת 1"/>
          <p:cNvSpPr>
            <a:spLocks noGrp="1"/>
          </p:cNvSpPr>
          <p:nvPr>
            <p:ph type="ctrTitle"/>
          </p:nvPr>
        </p:nvSpPr>
        <p:spPr>
          <a:xfrm>
            <a:off x="1" y="1640910"/>
            <a:ext cx="12192000" cy="1260000"/>
          </a:xfrm>
          <a:prstGeom prst="rect">
            <a:avLst/>
          </a:prstGeom>
        </p:spPr>
        <p:txBody>
          <a:bodyPr anchor="ctr" anchorCtr="0">
            <a:noAutofit/>
          </a:bodyPr>
          <a:lstStyle>
            <a:lvl1pPr algn="ctr">
              <a:defRPr sz="6601" b="1">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7" name="מלבן מעוגל 6"/>
          <p:cNvSpPr/>
          <p:nvPr userDrawn="1"/>
        </p:nvSpPr>
        <p:spPr>
          <a:xfrm>
            <a:off x="7329949" y="6155858"/>
            <a:ext cx="5333866"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8" name="מלבן מעוגל 7"/>
          <p:cNvSpPr/>
          <p:nvPr userDrawn="1"/>
        </p:nvSpPr>
        <p:spPr>
          <a:xfrm>
            <a:off x="9501144" y="5870968"/>
            <a:ext cx="3049656" cy="205899"/>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1" name="מלבן מעוגל 10"/>
          <p:cNvSpPr/>
          <p:nvPr userDrawn="1"/>
        </p:nvSpPr>
        <p:spPr>
          <a:xfrm>
            <a:off x="-501113" y="163632"/>
            <a:ext cx="1428110"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Google Shape;11;p2"/>
          <p:cNvSpPr txBox="1">
            <a:spLocks noGrp="1"/>
          </p:cNvSpPr>
          <p:nvPr>
            <p:ph type="subTitle" idx="1"/>
          </p:nvPr>
        </p:nvSpPr>
        <p:spPr>
          <a:xfrm>
            <a:off x="1" y="2918492"/>
            <a:ext cx="12192000" cy="720000"/>
          </a:xfrm>
          <a:prstGeom prst="rect">
            <a:avLst/>
          </a:prstGeom>
        </p:spPr>
        <p:txBody>
          <a:bodyPr spcFirstLastPara="1" wrap="square" lIns="36000" tIns="36000" rIns="36000" bIns="36000" anchor="ctr" anchorCtr="0">
            <a:spAutoFit/>
          </a:bodyPr>
          <a:lstStyle>
            <a:lvl1pPr marL="0" lvl="0" indent="0" algn="ctr">
              <a:lnSpc>
                <a:spcPct val="100000"/>
              </a:lnSpc>
              <a:spcBef>
                <a:spcPts val="0"/>
              </a:spcBef>
              <a:spcAft>
                <a:spcPts val="600"/>
              </a:spcAft>
              <a:buSzPts val="2800"/>
              <a:buNone/>
              <a:defRPr sz="3600" b="1">
                <a:solidFill>
                  <a:srgbClr val="002060"/>
                </a:solidFill>
                <a:latin typeface="Varela Round" pitchFamily="2" charset="-79"/>
                <a:cs typeface="Varela Round" pitchFamily="2" charset="-79"/>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13" name="מציין מיקום תוכן 2"/>
          <p:cNvSpPr>
            <a:spLocks noGrp="1"/>
          </p:cNvSpPr>
          <p:nvPr>
            <p:ph idx="10"/>
          </p:nvPr>
        </p:nvSpPr>
        <p:spPr>
          <a:xfrm>
            <a:off x="0" y="3734824"/>
            <a:ext cx="12191999" cy="720000"/>
          </a:xfrm>
        </p:spPr>
        <p:txBody>
          <a:bodyPr anchor="ctr">
            <a:noAutofit/>
          </a:bodyPr>
          <a:lstStyle>
            <a:lvl1pPr marL="0" indent="0" algn="ctr" defTabSz="914491" rtl="1" eaLnBrk="1" latinLnBrk="0" hangingPunct="1">
              <a:lnSpc>
                <a:spcPct val="100000"/>
              </a:lnSpc>
              <a:spcBef>
                <a:spcPts val="0"/>
              </a:spcBef>
              <a:spcAft>
                <a:spcPts val="600"/>
              </a:spcAft>
              <a:buSzPts val="2800"/>
              <a:buFont typeface="Arial" pitchFamily="34" charset="0"/>
              <a:buNone/>
              <a:defRPr lang="he-IL" sz="2800" b="1" kern="1200" dirty="0" smtClean="0">
                <a:solidFill>
                  <a:srgbClr val="002060"/>
                </a:solidFill>
                <a:latin typeface="Varela Round" pitchFamily="2" charset="-79"/>
                <a:ea typeface="+mn-ea"/>
                <a:cs typeface="Varela Round" pitchFamily="2" charset="-79"/>
              </a:defRPr>
            </a:lvl1pPr>
            <a:lvl2pPr marL="342934" indent="-342934" algn="ctr" defTabSz="914491"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Varela Round" pitchFamily="2" charset="-79"/>
                <a:ea typeface="+mn-ea"/>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p:txBody>
      </p:sp>
      <p:sp>
        <p:nvSpPr>
          <p:cNvPr id="14" name="מלבן מעוגל 8">
            <a:extLst>
              <a:ext uri="{FF2B5EF4-FFF2-40B4-BE49-F238E27FC236}">
                <a16:creationId xmlns:a16="http://schemas.microsoft.com/office/drawing/2014/main" id="{404057E2-9B3D-4075-99B3-75AE757986D1}"/>
              </a:ext>
            </a:extLst>
          </p:cNvPr>
          <p:cNvSpPr/>
          <p:nvPr userDrawn="1"/>
        </p:nvSpPr>
        <p:spPr>
          <a:xfrm>
            <a:off x="10059465" y="87232"/>
            <a:ext cx="276885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Tree>
    <p:extLst>
      <p:ext uri="{BB962C8B-B14F-4D97-AF65-F5344CB8AC3E}">
        <p14:creationId xmlns:p14="http://schemas.microsoft.com/office/powerpoint/2010/main" val="2196595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פרק חדש">
    <p:spTree>
      <p:nvGrpSpPr>
        <p:cNvPr id="1" name=""/>
        <p:cNvGrpSpPr/>
        <p:nvPr/>
      </p:nvGrpSpPr>
      <p:grpSpPr>
        <a:xfrm>
          <a:off x="0" y="0"/>
          <a:ext cx="0" cy="0"/>
          <a:chOff x="0" y="0"/>
          <a:chExt cx="0" cy="0"/>
        </a:xfrm>
      </p:grpSpPr>
      <p:sp>
        <p:nvSpPr>
          <p:cNvPr id="10" name="מלבן מעוגל 9"/>
          <p:cNvSpPr/>
          <p:nvPr userDrawn="1"/>
        </p:nvSpPr>
        <p:spPr>
          <a:xfrm>
            <a:off x="212943" y="1396870"/>
            <a:ext cx="13177381"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solidFill>
                  <a:srgbClr val="192A72"/>
                </a:solidFill>
              </a:rPr>
              <a:t>  </a:t>
            </a:r>
          </a:p>
        </p:txBody>
      </p:sp>
      <p:sp>
        <p:nvSpPr>
          <p:cNvPr id="2" name="כותרת 1"/>
          <p:cNvSpPr>
            <a:spLocks noGrp="1"/>
          </p:cNvSpPr>
          <p:nvPr>
            <p:ph type="ctrTitle"/>
          </p:nvPr>
        </p:nvSpPr>
        <p:spPr>
          <a:xfrm>
            <a:off x="1" y="1666940"/>
            <a:ext cx="12192000" cy="1260000"/>
          </a:xfrm>
          <a:prstGeom prst="rect">
            <a:avLst/>
          </a:prstGeom>
        </p:spPr>
        <p:txBody>
          <a:bodyPr anchor="ctr" anchorCtr="0">
            <a:noAutofit/>
          </a:bodyPr>
          <a:lstStyle>
            <a:lvl1pPr algn="ctr">
              <a:defRPr sz="6601" b="1">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12" name="Google Shape;11;p2"/>
          <p:cNvSpPr txBox="1">
            <a:spLocks noGrp="1"/>
          </p:cNvSpPr>
          <p:nvPr>
            <p:ph type="subTitle" idx="1"/>
          </p:nvPr>
        </p:nvSpPr>
        <p:spPr>
          <a:xfrm>
            <a:off x="1" y="2918493"/>
            <a:ext cx="12192000" cy="642090"/>
          </a:xfrm>
          <a:prstGeom prst="rect">
            <a:avLst/>
          </a:prstGeom>
        </p:spPr>
        <p:txBody>
          <a:bodyPr spcFirstLastPara="1" wrap="square" lIns="36000" tIns="36000" rIns="36000" bIns="36000" anchor="ctr" anchorCtr="0">
            <a:spAutoFit/>
          </a:bodyPr>
          <a:lstStyle>
            <a:lvl1pPr marL="0" lvl="0" indent="0" algn="ctr">
              <a:lnSpc>
                <a:spcPct val="100000"/>
              </a:lnSpc>
              <a:spcBef>
                <a:spcPts val="0"/>
              </a:spcBef>
              <a:spcAft>
                <a:spcPts val="600"/>
              </a:spcAft>
              <a:buSzPts val="2800"/>
              <a:buNone/>
              <a:defRPr sz="3200" b="1">
                <a:solidFill>
                  <a:srgbClr val="192A72"/>
                </a:solidFill>
                <a:latin typeface="Varela Round" pitchFamily="2" charset="-79"/>
                <a:cs typeface="Varela Round" pitchFamily="2" charset="-79"/>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15" name="מלבן מעוגל 6">
            <a:extLst>
              <a:ext uri="{FF2B5EF4-FFF2-40B4-BE49-F238E27FC236}">
                <a16:creationId xmlns:a16="http://schemas.microsoft.com/office/drawing/2014/main" id="{B4A26894-BFC6-4CB2-9F98-6C0AB203AB11}"/>
              </a:ext>
            </a:extLst>
          </p:cNvPr>
          <p:cNvSpPr/>
          <p:nvPr userDrawn="1"/>
        </p:nvSpPr>
        <p:spPr>
          <a:xfrm>
            <a:off x="9664804" y="5699022"/>
            <a:ext cx="476681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6" name="מלבן מעוגל 7">
            <a:extLst>
              <a:ext uri="{FF2B5EF4-FFF2-40B4-BE49-F238E27FC236}">
                <a16:creationId xmlns:a16="http://schemas.microsoft.com/office/drawing/2014/main" id="{93139C06-AB68-49E4-9F8F-F0E56072AD87}"/>
              </a:ext>
            </a:extLst>
          </p:cNvPr>
          <p:cNvSpPr/>
          <p:nvPr userDrawn="1"/>
        </p:nvSpPr>
        <p:spPr>
          <a:xfrm>
            <a:off x="-260562" y="181684"/>
            <a:ext cx="2598822" cy="216817"/>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7" name="מלבן מעוגל 8">
            <a:extLst>
              <a:ext uri="{FF2B5EF4-FFF2-40B4-BE49-F238E27FC236}">
                <a16:creationId xmlns:a16="http://schemas.microsoft.com/office/drawing/2014/main" id="{92F44B1F-CB02-4BE0-9593-98D37356833A}"/>
              </a:ext>
            </a:extLst>
          </p:cNvPr>
          <p:cNvSpPr/>
          <p:nvPr userDrawn="1"/>
        </p:nvSpPr>
        <p:spPr>
          <a:xfrm>
            <a:off x="-488825" y="468418"/>
            <a:ext cx="2969302"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8" name="מלבן מעוגל 10">
            <a:extLst>
              <a:ext uri="{FF2B5EF4-FFF2-40B4-BE49-F238E27FC236}">
                <a16:creationId xmlns:a16="http://schemas.microsoft.com/office/drawing/2014/main" id="{F91DCBDE-92CA-433E-83D5-3B5D0DD4B449}"/>
              </a:ext>
            </a:extLst>
          </p:cNvPr>
          <p:cNvSpPr/>
          <p:nvPr userDrawn="1"/>
        </p:nvSpPr>
        <p:spPr>
          <a:xfrm>
            <a:off x="9010091" y="6104087"/>
            <a:ext cx="3755593"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Tree>
    <p:extLst>
      <p:ext uri="{BB962C8B-B14F-4D97-AF65-F5344CB8AC3E}">
        <p14:creationId xmlns:p14="http://schemas.microsoft.com/office/powerpoint/2010/main" val="3628904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1" y="213094"/>
            <a:ext cx="12191999" cy="720000"/>
          </a:xfrm>
        </p:spPr>
        <p:txBody>
          <a:bodyPr lIns="36000" tIns="0" rIns="36000" bIns="0">
            <a:noAutofit/>
          </a:bodyPr>
          <a:lstStyle>
            <a:lvl1pPr marL="536629" indent="0">
              <a:tabLst>
                <a:tab pos="11659766" algn="l"/>
              </a:tabLst>
              <a:defRPr sz="4800" b="1">
                <a:solidFill>
                  <a:srgbClr val="002060"/>
                </a:solidFill>
                <a:latin typeface="Varela Round" pitchFamily="2" charset="-79"/>
                <a:cs typeface="Varela Round" pitchFamily="2" charset="-79"/>
              </a:defRPr>
            </a:lvl1pPr>
          </a:lstStyle>
          <a:p>
            <a:r>
              <a:rPr lang="he-IL" dirty="0"/>
              <a:t>לחץ כדי לערוך סגנון כותרת של תבנית</a:t>
            </a:r>
          </a:p>
        </p:txBody>
      </p:sp>
      <p:sp>
        <p:nvSpPr>
          <p:cNvPr id="3" name="מציין מיקום תוכן 2"/>
          <p:cNvSpPr>
            <a:spLocks noGrp="1"/>
          </p:cNvSpPr>
          <p:nvPr>
            <p:ph idx="1"/>
          </p:nvPr>
        </p:nvSpPr>
        <p:spPr>
          <a:xfrm>
            <a:off x="515274" y="1195757"/>
            <a:ext cx="8031962" cy="4680000"/>
          </a:xfrm>
        </p:spPr>
        <p:txBody>
          <a:bodyPr>
            <a:normAutofit/>
          </a:bodyPr>
          <a:lstStyle>
            <a:lvl1pPr>
              <a:lnSpc>
                <a:spcPct val="150000"/>
              </a:lnSpc>
              <a:spcBef>
                <a:spcPts val="0"/>
              </a:spcBef>
              <a:spcAft>
                <a:spcPts val="600"/>
              </a:spcAft>
              <a:defRPr sz="2400">
                <a:solidFill>
                  <a:srgbClr val="002060"/>
                </a:solidFill>
                <a:latin typeface="Varela Round" pitchFamily="2" charset="-79"/>
                <a:cs typeface="Varela Round" pitchFamily="2" charset="-79"/>
              </a:defRPr>
            </a:lvl1pPr>
            <a:lvl2pPr>
              <a:lnSpc>
                <a:spcPct val="150000"/>
              </a:lnSpc>
              <a:spcBef>
                <a:spcPts val="0"/>
              </a:spcBef>
              <a:spcAft>
                <a:spcPts val="600"/>
              </a:spcAft>
              <a:defRPr sz="2400">
                <a:solidFill>
                  <a:srgbClr val="002060"/>
                </a:solidFill>
                <a:latin typeface="Varela Round" pitchFamily="2" charset="-79"/>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a:p>
            <a:pPr lvl="1"/>
            <a:r>
              <a:rPr lang="he-IL" dirty="0"/>
              <a:t>רמה שנייה</a:t>
            </a:r>
          </a:p>
        </p:txBody>
      </p:sp>
      <p:sp>
        <p:nvSpPr>
          <p:cNvPr id="7" name="מלבן מעוגל 6"/>
          <p:cNvSpPr/>
          <p:nvPr userDrawn="1"/>
        </p:nvSpPr>
        <p:spPr>
          <a:xfrm>
            <a:off x="1" y="5878199"/>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8" name="מלבן מעוגל 7"/>
          <p:cNvSpPr/>
          <p:nvPr userDrawn="1"/>
        </p:nvSpPr>
        <p:spPr>
          <a:xfrm>
            <a:off x="8667715" y="-110812"/>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9" name="מלבן מעוגל 8"/>
          <p:cNvSpPr/>
          <p:nvPr userDrawn="1"/>
        </p:nvSpPr>
        <p:spPr>
          <a:xfrm>
            <a:off x="0" y="6306749"/>
            <a:ext cx="7724431"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כותרו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2549769" y="213094"/>
            <a:ext cx="9642231" cy="720000"/>
          </a:xfrm>
          <a:noFill/>
        </p:spPr>
        <p:txBody>
          <a:bodyPr vert="horz" lIns="91440" tIns="45720" rIns="91440" bIns="45720" rtlCol="1" anchor="ctr">
            <a:noAutofit/>
          </a:bodyPr>
          <a:lstStyle>
            <a:lvl1pPr marL="0" marR="0" indent="0" algn="ctr" defTabSz="914491"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515275" y="1185681"/>
            <a:ext cx="8306992" cy="540000"/>
          </a:xfrm>
        </p:spPr>
        <p:txBody>
          <a:bodyPr anchor="ctr">
            <a:noAutofit/>
          </a:bodyPr>
          <a:lstStyle>
            <a:lvl1pPr marL="185757" indent="0">
              <a:buNone/>
              <a:defRPr sz="2800" b="1">
                <a:solidFill>
                  <a:srgbClr val="12B4BC"/>
                </a:solidFill>
                <a:latin typeface="Varela Round" pitchFamily="2" charset="-79"/>
                <a:cs typeface="Varela Round" pitchFamily="2" charset="-79"/>
              </a:defRPr>
            </a:lvl1pPr>
            <a:lvl2pPr marL="457246" indent="0">
              <a:buNone/>
              <a:defRPr sz="2000" b="1"/>
            </a:lvl2pPr>
            <a:lvl3pPr marL="914491" indent="0">
              <a:buNone/>
              <a:defRPr sz="1800" b="1"/>
            </a:lvl3pPr>
            <a:lvl4pPr marL="1371737" indent="0">
              <a:buNone/>
              <a:defRPr sz="1600" b="1"/>
            </a:lvl4pPr>
            <a:lvl5pPr marL="1828983" indent="0">
              <a:buNone/>
              <a:defRPr sz="1600" b="1"/>
            </a:lvl5pPr>
            <a:lvl6pPr marL="2286229" indent="0">
              <a:buNone/>
              <a:defRPr sz="1600" b="1"/>
            </a:lvl6pPr>
            <a:lvl7pPr marL="2743474" indent="0">
              <a:buNone/>
              <a:defRPr sz="1600" b="1"/>
            </a:lvl7pPr>
            <a:lvl8pPr marL="3200720" indent="0">
              <a:buNone/>
              <a:defRPr sz="1600" b="1"/>
            </a:lvl8pPr>
            <a:lvl9pPr marL="3657966"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515273" y="1725682"/>
            <a:ext cx="8031963" cy="4152517"/>
          </a:xfrm>
        </p:spPr>
        <p:txBody>
          <a:bodyPr>
            <a:normAutofit/>
          </a:bodyPr>
          <a:lstStyle>
            <a:lvl1pPr marL="439782" indent="-342934">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2pPr>
            <a:lvl3pPr>
              <a:defRPr sz="1800"/>
            </a:lvl3pPr>
            <a:lvl4pPr>
              <a:defRPr sz="1600"/>
            </a:lvl4pPr>
            <a:lvl5pPr>
              <a:defRPr sz="1600"/>
            </a:lvl5pPr>
            <a:lvl6pPr>
              <a:defRPr sz="1600"/>
            </a:lvl6pPr>
            <a:lvl7pPr>
              <a:defRPr sz="1600"/>
            </a:lvl7pPr>
            <a:lvl8pPr>
              <a:defRPr sz="1600"/>
            </a:lvl8pPr>
            <a:lvl9pPr>
              <a:defRPr sz="1600"/>
            </a:lvl9pPr>
          </a:lstStyle>
          <a:p>
            <a:pPr marL="342934" lvl="0" indent="-342934" algn="r" defTabSz="914491"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3024" lvl="1" indent="-285779" algn="r" defTabSz="914491" rtl="1" eaLnBrk="1" latinLnBrk="0" hangingPunct="1">
              <a:lnSpc>
                <a:spcPct val="150000"/>
              </a:lnSpc>
              <a:spcBef>
                <a:spcPct val="20000"/>
              </a:spcBef>
              <a:buFont typeface="Arial" pitchFamily="34" charset="0"/>
              <a:buChar char="–"/>
            </a:pPr>
            <a:r>
              <a:rPr lang="he-IL" dirty="0"/>
              <a:t>רמה שנייה</a:t>
            </a:r>
          </a:p>
        </p:txBody>
      </p:sp>
      <p:sp>
        <p:nvSpPr>
          <p:cNvPr id="10" name="מלבן מעוגל 6">
            <a:extLst>
              <a:ext uri="{FF2B5EF4-FFF2-40B4-BE49-F238E27FC236}">
                <a16:creationId xmlns:a16="http://schemas.microsoft.com/office/drawing/2014/main" id="{A590F297-BB53-4E43-BFB5-7682C8B06FCC}"/>
              </a:ext>
            </a:extLst>
          </p:cNvPr>
          <p:cNvSpPr/>
          <p:nvPr userDrawn="1"/>
        </p:nvSpPr>
        <p:spPr>
          <a:xfrm>
            <a:off x="1" y="5878199"/>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11" name="מלבן מעוגל 7">
            <a:extLst>
              <a:ext uri="{FF2B5EF4-FFF2-40B4-BE49-F238E27FC236}">
                <a16:creationId xmlns:a16="http://schemas.microsoft.com/office/drawing/2014/main" id="{F0F102BA-97CF-4CD3-9A12-4D2A558E16FE}"/>
              </a:ext>
            </a:extLst>
          </p:cNvPr>
          <p:cNvSpPr/>
          <p:nvPr userDrawn="1"/>
        </p:nvSpPr>
        <p:spPr>
          <a:xfrm>
            <a:off x="8667715" y="-110812"/>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12" name="מלבן מעוגל 8">
            <a:extLst>
              <a:ext uri="{FF2B5EF4-FFF2-40B4-BE49-F238E27FC236}">
                <a16:creationId xmlns:a16="http://schemas.microsoft.com/office/drawing/2014/main" id="{6E57CA87-A75E-4D06-9F79-268C10B449BA}"/>
              </a:ext>
            </a:extLst>
          </p:cNvPr>
          <p:cNvSpPr/>
          <p:nvPr userDrawn="1"/>
        </p:nvSpPr>
        <p:spPr>
          <a:xfrm>
            <a:off x="0" y="6306749"/>
            <a:ext cx="7724431"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5_טקסט גדול-X2">
    <p:spTree>
      <p:nvGrpSpPr>
        <p:cNvPr id="1" name=""/>
        <p:cNvGrpSpPr/>
        <p:nvPr/>
      </p:nvGrpSpPr>
      <p:grpSpPr>
        <a:xfrm>
          <a:off x="0" y="0"/>
          <a:ext cx="0" cy="0"/>
          <a:chOff x="0" y="0"/>
          <a:chExt cx="0" cy="0"/>
        </a:xfrm>
      </p:grpSpPr>
      <p:sp>
        <p:nvSpPr>
          <p:cNvPr id="2" name="כותרת 1"/>
          <p:cNvSpPr>
            <a:spLocks noGrp="1"/>
          </p:cNvSpPr>
          <p:nvPr>
            <p:ph type="ctrTitle" hasCustomPrompt="1"/>
          </p:nvPr>
        </p:nvSpPr>
        <p:spPr>
          <a:xfrm>
            <a:off x="234416" y="1312990"/>
            <a:ext cx="7910518" cy="5224442"/>
          </a:xfrm>
          <a:prstGeom prst="rect">
            <a:avLst/>
          </a:prstGeom>
        </p:spPr>
        <p:txBody>
          <a:bodyPr anchor="ctr">
            <a:noAutofit/>
          </a:bodyPr>
          <a:lstStyle>
            <a:lvl1pPr algn="r">
              <a:defRPr sz="3200">
                <a:solidFill>
                  <a:srgbClr val="192A72"/>
                </a:solidFill>
                <a:latin typeface="Varela Round" panose="00000500000000000000" pitchFamily="2" charset="-79"/>
                <a:cs typeface="Varela Round" panose="00000500000000000000" pitchFamily="2" charset="-79"/>
              </a:defRPr>
            </a:lvl1pPr>
          </a:lstStyle>
          <a:p>
            <a:r>
              <a:rPr lang="he-IL" dirty="0"/>
              <a:t>לחץ כדי לערוך פסקת טקסט קצרה של תבנית בסיס</a:t>
            </a:r>
          </a:p>
        </p:txBody>
      </p:sp>
      <p:sp>
        <p:nvSpPr>
          <p:cNvPr id="9" name="מציין מיקום טקסט 3"/>
          <p:cNvSpPr>
            <a:spLocks noGrp="1"/>
          </p:cNvSpPr>
          <p:nvPr>
            <p:ph type="body" sz="quarter" idx="10" hasCustomPrompt="1"/>
          </p:nvPr>
        </p:nvSpPr>
        <p:spPr>
          <a:xfrm>
            <a:off x="0" y="192531"/>
            <a:ext cx="12192000" cy="1009650"/>
          </a:xfrm>
          <a:prstGeom prst="rect">
            <a:avLst/>
          </a:prstGeom>
        </p:spPr>
        <p:txBody>
          <a:bodyPr anchor="ctr">
            <a:normAutofit/>
          </a:bodyPr>
          <a:lstStyle>
            <a:lvl1pPr marL="0" indent="0" algn="ctr">
              <a:buNone/>
              <a:defRPr sz="4800">
                <a:solidFill>
                  <a:srgbClr val="192A72"/>
                </a:solidFill>
                <a:latin typeface="Varela Round" panose="00000500000000000000" pitchFamily="2" charset="-79"/>
                <a:cs typeface="Varela Round" panose="00000500000000000000" pitchFamily="2" charset="-79"/>
              </a:defRPr>
            </a:lvl1pPr>
          </a:lstStyle>
          <a:p>
            <a:r>
              <a:rPr lang="he-IL" sz="4400" dirty="0"/>
              <a:t>לחץ כדי לערוך סגנון כותרת של תבנית בסיס</a:t>
            </a:r>
          </a:p>
        </p:txBody>
      </p:sp>
      <p:sp>
        <p:nvSpPr>
          <p:cNvPr id="10" name="מלבן מעוגל 6">
            <a:extLst>
              <a:ext uri="{FF2B5EF4-FFF2-40B4-BE49-F238E27FC236}">
                <a16:creationId xmlns:a16="http://schemas.microsoft.com/office/drawing/2014/main" id="{DB301E17-D250-429D-B279-2F403F7081BD}"/>
              </a:ext>
            </a:extLst>
          </p:cNvPr>
          <p:cNvSpPr/>
          <p:nvPr userDrawn="1"/>
        </p:nvSpPr>
        <p:spPr>
          <a:xfrm>
            <a:off x="1" y="5878199"/>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12" name="מלבן מעוגל 7">
            <a:extLst>
              <a:ext uri="{FF2B5EF4-FFF2-40B4-BE49-F238E27FC236}">
                <a16:creationId xmlns:a16="http://schemas.microsoft.com/office/drawing/2014/main" id="{78F41BF2-0B08-4A51-9898-D40610ACD5F8}"/>
              </a:ext>
            </a:extLst>
          </p:cNvPr>
          <p:cNvSpPr/>
          <p:nvPr userDrawn="1"/>
        </p:nvSpPr>
        <p:spPr>
          <a:xfrm>
            <a:off x="8667715" y="-110812"/>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13" name="מלבן מעוגל 8">
            <a:extLst>
              <a:ext uri="{FF2B5EF4-FFF2-40B4-BE49-F238E27FC236}">
                <a16:creationId xmlns:a16="http://schemas.microsoft.com/office/drawing/2014/main" id="{5EF60BBC-6CF9-495A-B9FA-779C6DFC541D}"/>
              </a:ext>
            </a:extLst>
          </p:cNvPr>
          <p:cNvSpPr/>
          <p:nvPr userDrawn="1"/>
        </p:nvSpPr>
        <p:spPr>
          <a:xfrm>
            <a:off x="0" y="6306749"/>
            <a:ext cx="7724431"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Tree>
    <p:extLst>
      <p:ext uri="{BB962C8B-B14F-4D97-AF65-F5344CB8AC3E}">
        <p14:creationId xmlns:p14="http://schemas.microsoft.com/office/powerpoint/2010/main" val="3975921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וידאו על מסך מלא">
    <p:spTree>
      <p:nvGrpSpPr>
        <p:cNvPr id="1" name=""/>
        <p:cNvGrpSpPr/>
        <p:nvPr/>
      </p:nvGrpSpPr>
      <p:grpSpPr>
        <a:xfrm>
          <a:off x="0" y="0"/>
          <a:ext cx="0" cy="0"/>
          <a:chOff x="0" y="0"/>
          <a:chExt cx="0" cy="0"/>
        </a:xfrm>
      </p:grpSpPr>
      <p:sp>
        <p:nvSpPr>
          <p:cNvPr id="7" name="מלבן מעוגל 6"/>
          <p:cNvSpPr/>
          <p:nvPr userDrawn="1"/>
        </p:nvSpPr>
        <p:spPr>
          <a:xfrm>
            <a:off x="1" y="5878199"/>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8" name="מלבן מעוגל 7"/>
          <p:cNvSpPr/>
          <p:nvPr userDrawn="1"/>
        </p:nvSpPr>
        <p:spPr>
          <a:xfrm>
            <a:off x="8667715" y="66849"/>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9" name="מלבן מעוגל 8"/>
          <p:cNvSpPr/>
          <p:nvPr userDrawn="1"/>
        </p:nvSpPr>
        <p:spPr>
          <a:xfrm>
            <a:off x="0" y="6306749"/>
            <a:ext cx="7724431"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4" name="מציין מיקום של מדיה 3">
            <a:extLst>
              <a:ext uri="{FF2B5EF4-FFF2-40B4-BE49-F238E27FC236}">
                <a16:creationId xmlns:a16="http://schemas.microsoft.com/office/drawing/2014/main" id="{DD834E78-91D0-4CCC-9C3F-C5C504CFBE13}"/>
              </a:ext>
            </a:extLst>
          </p:cNvPr>
          <p:cNvSpPr>
            <a:spLocks noGrp="1"/>
          </p:cNvSpPr>
          <p:nvPr>
            <p:ph type="media" sz="quarter" idx="10" hasCustomPrompt="1"/>
          </p:nvPr>
        </p:nvSpPr>
        <p:spPr>
          <a:xfrm>
            <a:off x="363416" y="639717"/>
            <a:ext cx="11465168" cy="6122933"/>
          </a:xfrm>
        </p:spPr>
        <p:txBody>
          <a:bodyPr/>
          <a:lstStyle>
            <a:lvl1pPr marL="0" indent="0">
              <a:buFontTx/>
              <a:buNone/>
              <a:defRPr>
                <a:solidFill>
                  <a:srgbClr val="192A72"/>
                </a:solidFill>
                <a:latin typeface="Varela Round" panose="00000500000000000000" pitchFamily="2" charset="-79"/>
                <a:cs typeface="Varela Round" panose="00000500000000000000" pitchFamily="2" charset="-79"/>
              </a:defRPr>
            </a:lvl1pPr>
          </a:lstStyle>
          <a:p>
            <a:r>
              <a:rPr lang="he-IL" dirty="0"/>
              <a:t>מיועד לסרטים</a:t>
            </a:r>
          </a:p>
        </p:txBody>
      </p:sp>
      <p:sp>
        <p:nvSpPr>
          <p:cNvPr id="11" name="מציין מיקום תוכן 10">
            <a:extLst>
              <a:ext uri="{FF2B5EF4-FFF2-40B4-BE49-F238E27FC236}">
                <a16:creationId xmlns:a16="http://schemas.microsoft.com/office/drawing/2014/main" id="{2A86C914-3EB6-4303-93FB-203A29FA2E36}"/>
              </a:ext>
            </a:extLst>
          </p:cNvPr>
          <p:cNvSpPr>
            <a:spLocks noGrp="1"/>
          </p:cNvSpPr>
          <p:nvPr>
            <p:ph sz="quarter" idx="14"/>
          </p:nvPr>
        </p:nvSpPr>
        <p:spPr>
          <a:xfrm>
            <a:off x="363416" y="95349"/>
            <a:ext cx="8074879" cy="400050"/>
          </a:xfrm>
        </p:spPr>
        <p:txBody>
          <a:bodyPr anchor="ctr">
            <a:noAutofit/>
          </a:bodyPr>
          <a:lstStyle>
            <a:lvl1pPr marL="0" indent="0" algn="r">
              <a:buFontTx/>
              <a:buNone/>
              <a:defRPr sz="2400">
                <a:solidFill>
                  <a:srgbClr val="192A72"/>
                </a:solidFill>
                <a:latin typeface="Varela Round" panose="00000500000000000000" pitchFamily="2" charset="-79"/>
                <a:cs typeface="Varela Round" panose="00000500000000000000" pitchFamily="2" charset="-79"/>
              </a:defRPr>
            </a:lvl1pPr>
          </a:lstStyle>
          <a:p>
            <a:pPr lvl="0"/>
            <a:r>
              <a:rPr lang="he-IL" dirty="0"/>
              <a:t>לחץ כדי לערוך סגנונות טקסט של תבנית בסיס</a:t>
            </a:r>
          </a:p>
        </p:txBody>
      </p:sp>
    </p:spTree>
    <p:extLst>
      <p:ext uri="{BB962C8B-B14F-4D97-AF65-F5344CB8AC3E}">
        <p14:creationId xmlns:p14="http://schemas.microsoft.com/office/powerpoint/2010/main" val="36877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1" y="213094"/>
            <a:ext cx="12191999" cy="720000"/>
          </a:xfrm>
          <a:noFill/>
        </p:spPr>
        <p:txBody>
          <a:bodyPr vert="horz" lIns="91440" tIns="45720" rIns="91440" bIns="45720" rtlCol="1" anchor="ctr">
            <a:noAutofit/>
          </a:bodyPr>
          <a:lstStyle>
            <a:lvl1pPr>
              <a:defRPr kumimoji="0" lang="he-IL" sz="4800" b="1" i="0" u="none" strike="noStrike" kern="1200" cap="none" spc="0" normalizeH="0" baseline="0" noProof="0" dirty="0" smtClean="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7" name="מלבן מעוגל 6"/>
          <p:cNvSpPr/>
          <p:nvPr userDrawn="1"/>
        </p:nvSpPr>
        <p:spPr>
          <a:xfrm>
            <a:off x="1" y="5878199"/>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8" name="מלבן מעוגל 7"/>
          <p:cNvSpPr/>
          <p:nvPr userDrawn="1"/>
        </p:nvSpPr>
        <p:spPr>
          <a:xfrm>
            <a:off x="8667715" y="-110812"/>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9" name="מלבן מעוגל 8"/>
          <p:cNvSpPr/>
          <p:nvPr userDrawn="1"/>
        </p:nvSpPr>
        <p:spPr>
          <a:xfrm>
            <a:off x="0" y="6306749"/>
            <a:ext cx="7724431"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כותרת ותמונה">
    <p:spTree>
      <p:nvGrpSpPr>
        <p:cNvPr id="1" name=""/>
        <p:cNvGrpSpPr/>
        <p:nvPr/>
      </p:nvGrpSpPr>
      <p:grpSpPr>
        <a:xfrm>
          <a:off x="0" y="0"/>
          <a:ext cx="0" cy="0"/>
          <a:chOff x="0" y="0"/>
          <a:chExt cx="0" cy="0"/>
        </a:xfrm>
      </p:grpSpPr>
      <p:sp>
        <p:nvSpPr>
          <p:cNvPr id="3" name="מציין מיקום של תמונה 2"/>
          <p:cNvSpPr>
            <a:spLocks noGrp="1"/>
          </p:cNvSpPr>
          <p:nvPr>
            <p:ph type="pic" idx="1" hasCustomPrompt="1"/>
          </p:nvPr>
        </p:nvSpPr>
        <p:spPr>
          <a:xfrm>
            <a:off x="161147" y="964351"/>
            <a:ext cx="8483175" cy="572155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8" name="כותרת 1"/>
          <p:cNvSpPr>
            <a:spLocks noGrp="1"/>
          </p:cNvSpPr>
          <p:nvPr>
            <p:ph type="ctrTitle"/>
          </p:nvPr>
        </p:nvSpPr>
        <p:spPr>
          <a:xfrm>
            <a:off x="1733909" y="186258"/>
            <a:ext cx="10247689" cy="637353"/>
          </a:xfrm>
          <a:prstGeom prst="rect">
            <a:avLst/>
          </a:prstGeom>
        </p:spPr>
        <p:txBody>
          <a:bodyPr anchor="ctr">
            <a:noAutofit/>
          </a:bodyPr>
          <a:lstStyle>
            <a:lvl1pPr algn="ctr">
              <a:defRPr sz="4000">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9" name="מלבן מעוגל 8"/>
          <p:cNvSpPr/>
          <p:nvPr userDrawn="1"/>
        </p:nvSpPr>
        <p:spPr>
          <a:xfrm>
            <a:off x="11186073"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11032901" y="950191"/>
            <a:ext cx="1159099" cy="347376"/>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11" name="מלבן מעוגל 10"/>
          <p:cNvSpPr/>
          <p:nvPr userDrawn="1"/>
        </p:nvSpPr>
        <p:spPr>
          <a:xfrm>
            <a:off x="-484994"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Tree>
    <p:extLst>
      <p:ext uri="{BB962C8B-B14F-4D97-AF65-F5344CB8AC3E}">
        <p14:creationId xmlns:p14="http://schemas.microsoft.com/office/powerpoint/2010/main" val="3233132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609601" y="274638"/>
            <a:ext cx="10972800" cy="1143000"/>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609601" y="1600202"/>
            <a:ext cx="10972800"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737601" y="6356352"/>
            <a:ext cx="28448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B6F552B-607E-4869-A917-C44959BDCB12}" type="datetimeFigureOut">
              <a:rPr lang="he-IL" smtClean="0"/>
              <a:pPr/>
              <a:t>י"א/ניסן/תש"ף</a:t>
            </a:fld>
            <a:endParaRPr lang="he-IL"/>
          </a:p>
        </p:txBody>
      </p:sp>
      <p:sp>
        <p:nvSpPr>
          <p:cNvPr id="5" name="מציין מיקום של כותרת תחתונה 4"/>
          <p:cNvSpPr>
            <a:spLocks noGrp="1"/>
          </p:cNvSpPr>
          <p:nvPr>
            <p:ph type="ftr" sz="quarter" idx="3"/>
          </p:nvPr>
        </p:nvSpPr>
        <p:spPr>
          <a:xfrm>
            <a:off x="4165601" y="6356352"/>
            <a:ext cx="3860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609601" y="6356352"/>
            <a:ext cx="28448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6478A40-4CDB-4A89-A7AB-ED0E5AEAC786}"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64" r:id="rId2"/>
    <p:sldLayoutId id="2147483661" r:id="rId3"/>
    <p:sldLayoutId id="2147483650" r:id="rId4"/>
    <p:sldLayoutId id="2147483653" r:id="rId5"/>
    <p:sldLayoutId id="2147483665" r:id="rId6"/>
    <p:sldLayoutId id="2147483666" r:id="rId7"/>
    <p:sldLayoutId id="2147483663" r:id="rId8"/>
    <p:sldLayoutId id="2147483669" r:id="rId9"/>
    <p:sldLayoutId id="2147483671" r:id="rId10"/>
    <p:sldLayoutId id="2147483668" r:id="rId11"/>
    <p:sldLayoutId id="2147483670" r:id="rId12"/>
  </p:sldLayoutIdLst>
  <p:txStyles>
    <p:titleStyle>
      <a:lvl1pPr algn="ctr" defTabSz="914491" rtl="1" eaLnBrk="1" latinLnBrk="0" hangingPunct="1">
        <a:spcBef>
          <a:spcPct val="0"/>
        </a:spcBef>
        <a:buNone/>
        <a:defRPr sz="4400" kern="1200">
          <a:solidFill>
            <a:schemeClr val="tx1"/>
          </a:solidFill>
          <a:latin typeface="+mj-lt"/>
          <a:ea typeface="+mj-ea"/>
          <a:cs typeface="+mj-cs"/>
        </a:defRPr>
      </a:lvl1pPr>
    </p:titleStyle>
    <p:bodyStyle>
      <a:lvl1pPr marL="342934" indent="-342934" algn="r" defTabSz="914491"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3024" indent="-285779" algn="r" defTabSz="914491"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114" indent="-228623" algn="r" defTabSz="914491"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91" rtl="1" eaLnBrk="1" latinLnBrk="0" hangingPunct="1">
        <a:defRPr sz="1800" kern="1200">
          <a:solidFill>
            <a:schemeClr val="tx1"/>
          </a:solidFill>
          <a:latin typeface="+mn-lt"/>
          <a:ea typeface="+mn-ea"/>
          <a:cs typeface="+mn-cs"/>
        </a:defRPr>
      </a:lvl1pPr>
      <a:lvl2pPr marL="457246" algn="r" defTabSz="914491" rtl="1" eaLnBrk="1" latinLnBrk="0" hangingPunct="1">
        <a:defRPr sz="1800" kern="1200">
          <a:solidFill>
            <a:schemeClr val="tx1"/>
          </a:solidFill>
          <a:latin typeface="+mn-lt"/>
          <a:ea typeface="+mn-ea"/>
          <a:cs typeface="+mn-cs"/>
        </a:defRPr>
      </a:lvl2pPr>
      <a:lvl3pPr marL="914491" algn="r" defTabSz="914491" rtl="1" eaLnBrk="1" latinLnBrk="0" hangingPunct="1">
        <a:defRPr sz="1800" kern="1200">
          <a:solidFill>
            <a:schemeClr val="tx1"/>
          </a:solidFill>
          <a:latin typeface="+mn-lt"/>
          <a:ea typeface="+mn-ea"/>
          <a:cs typeface="+mn-cs"/>
        </a:defRPr>
      </a:lvl3pPr>
      <a:lvl4pPr marL="1371737" algn="r" defTabSz="914491" rtl="1" eaLnBrk="1" latinLnBrk="0" hangingPunct="1">
        <a:defRPr sz="1800" kern="1200">
          <a:solidFill>
            <a:schemeClr val="tx1"/>
          </a:solidFill>
          <a:latin typeface="+mn-lt"/>
          <a:ea typeface="+mn-ea"/>
          <a:cs typeface="+mn-cs"/>
        </a:defRPr>
      </a:lvl4pPr>
      <a:lvl5pPr marL="1828983" algn="r" defTabSz="914491" rtl="1" eaLnBrk="1" latinLnBrk="0" hangingPunct="1">
        <a:defRPr sz="1800" kern="1200">
          <a:solidFill>
            <a:schemeClr val="tx1"/>
          </a:solidFill>
          <a:latin typeface="+mn-lt"/>
          <a:ea typeface="+mn-ea"/>
          <a:cs typeface="+mn-cs"/>
        </a:defRPr>
      </a:lvl5pPr>
      <a:lvl6pPr marL="2286229" algn="r" defTabSz="914491" rtl="1" eaLnBrk="1" latinLnBrk="0" hangingPunct="1">
        <a:defRPr sz="1800" kern="1200">
          <a:solidFill>
            <a:schemeClr val="tx1"/>
          </a:solidFill>
          <a:latin typeface="+mn-lt"/>
          <a:ea typeface="+mn-ea"/>
          <a:cs typeface="+mn-cs"/>
        </a:defRPr>
      </a:lvl6pPr>
      <a:lvl7pPr marL="2743474" algn="r" defTabSz="914491" rtl="1" eaLnBrk="1" latinLnBrk="0" hangingPunct="1">
        <a:defRPr sz="1800" kern="1200">
          <a:solidFill>
            <a:schemeClr val="tx1"/>
          </a:solidFill>
          <a:latin typeface="+mn-lt"/>
          <a:ea typeface="+mn-ea"/>
          <a:cs typeface="+mn-cs"/>
        </a:defRPr>
      </a:lvl7pPr>
      <a:lvl8pPr marL="3200720" algn="r" defTabSz="914491" rtl="1" eaLnBrk="1" latinLnBrk="0" hangingPunct="1">
        <a:defRPr sz="1800" kern="1200">
          <a:solidFill>
            <a:schemeClr val="tx1"/>
          </a:solidFill>
          <a:latin typeface="+mn-lt"/>
          <a:ea typeface="+mn-ea"/>
          <a:cs typeface="+mn-cs"/>
        </a:defRPr>
      </a:lvl8pPr>
      <a:lvl9pPr marL="3657966" algn="r" defTabSz="914491"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ctrTitle"/>
          </p:nvPr>
        </p:nvSpPr>
        <p:spPr>
          <a:xfrm>
            <a:off x="1" y="2693893"/>
            <a:ext cx="12192001" cy="1470216"/>
          </a:xfrm>
        </p:spPr>
        <p:txBody>
          <a:bodyPr>
            <a:normAutofit/>
          </a:bodyPr>
          <a:lstStyle/>
          <a:p>
            <a:r>
              <a:rPr lang="he-IL" dirty="0"/>
              <a:t>מערכת שידורים לאומית</a:t>
            </a:r>
          </a:p>
        </p:txBody>
      </p:sp>
    </p:spTree>
    <p:extLst>
      <p:ext uri="{BB962C8B-B14F-4D97-AF65-F5344CB8AC3E}">
        <p14:creationId xmlns:p14="http://schemas.microsoft.com/office/powerpoint/2010/main" val="1709990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מציין מיקום תוכן 2">
            <a:extLst>
              <a:ext uri="{FF2B5EF4-FFF2-40B4-BE49-F238E27FC236}">
                <a16:creationId xmlns:a16="http://schemas.microsoft.com/office/drawing/2014/main" id="{A45C9509-4764-49C7-A45A-283B449FE65F}"/>
              </a:ext>
            </a:extLst>
          </p:cNvPr>
          <p:cNvSpPr txBox="1">
            <a:spLocks/>
          </p:cNvSpPr>
          <p:nvPr/>
        </p:nvSpPr>
        <p:spPr>
          <a:xfrm>
            <a:off x="-160256" y="1245653"/>
            <a:ext cx="11840066" cy="3877815"/>
          </a:xfrm>
          <a:prstGeom prst="rect">
            <a:avLst/>
          </a:prstGeom>
        </p:spPr>
        <p:txBody>
          <a:bodyPr>
            <a:noAutofit/>
          </a:bodyPr>
          <a:lstStyle>
            <a:lvl1pPr marL="342934" indent="-342934" algn="r" defTabSz="914491"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3024" indent="-285779" algn="r" defTabSz="914491"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114" indent="-228623" algn="r" defTabSz="914491"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he-IL" sz="2800" u="sng" dirty="0">
                <a:solidFill>
                  <a:srgbClr val="12B4BC"/>
                </a:solidFill>
                <a:latin typeface="Varela Round" panose="00000500000000000000" pitchFamily="2" charset="-79"/>
                <a:cs typeface="Varela Round" panose="00000500000000000000" pitchFamily="2" charset="-79"/>
              </a:rPr>
              <a:t>הממשלה מתערבת בענף החקלאות מהסיבות הבאות:</a:t>
            </a:r>
            <a:r>
              <a:rPr lang="he-IL" sz="2800" dirty="0">
                <a:latin typeface="Varela Round" panose="00000500000000000000" pitchFamily="2" charset="-79"/>
                <a:cs typeface="Varela Round" panose="00000500000000000000" pitchFamily="2" charset="-79"/>
              </a:rPr>
              <a:t>	</a:t>
            </a:r>
            <a:endParaRPr lang="en-US" sz="2800" dirty="0">
              <a:latin typeface="Varela Round" panose="00000500000000000000" pitchFamily="2" charset="-79"/>
              <a:cs typeface="Varela Round" panose="00000500000000000000" pitchFamily="2" charset="-79"/>
            </a:endParaRPr>
          </a:p>
          <a:p>
            <a:r>
              <a:rPr lang="he-IL" sz="2800" dirty="0">
                <a:latin typeface="Varela Round" panose="00000500000000000000" pitchFamily="2" charset="-79"/>
                <a:cs typeface="Varela Round" panose="00000500000000000000" pitchFamily="2" charset="-79"/>
              </a:rPr>
              <a:t>בתחום זה קשה לחשב מראש מה יהיו עלויות הייצור המדויקות.</a:t>
            </a:r>
            <a:endParaRPr lang="en-US" sz="2800" dirty="0">
              <a:latin typeface="Varela Round" panose="00000500000000000000" pitchFamily="2" charset="-79"/>
              <a:cs typeface="Varela Round" panose="00000500000000000000" pitchFamily="2" charset="-79"/>
            </a:endParaRPr>
          </a:p>
          <a:p>
            <a:r>
              <a:rPr lang="he-IL" sz="2800" dirty="0">
                <a:latin typeface="Varela Round" panose="00000500000000000000" pitchFamily="2" charset="-79"/>
                <a:cs typeface="Varela Round" panose="00000500000000000000" pitchFamily="2" charset="-79"/>
              </a:rPr>
              <a:t>החקלאי נתון לחסדי הטבע. בצורת מול שנה ברוכת גשמים.</a:t>
            </a:r>
            <a:endParaRPr lang="en-US" sz="2800" dirty="0">
              <a:latin typeface="Varela Round" panose="00000500000000000000" pitchFamily="2" charset="-79"/>
              <a:cs typeface="Varela Round" panose="00000500000000000000" pitchFamily="2" charset="-79"/>
            </a:endParaRPr>
          </a:p>
          <a:p>
            <a:r>
              <a:rPr lang="he-IL" sz="2800" dirty="0">
                <a:latin typeface="Varela Round" panose="00000500000000000000" pitchFamily="2" charset="-79"/>
                <a:cs typeface="Varela Round" panose="00000500000000000000" pitchFamily="2" charset="-79"/>
              </a:rPr>
              <a:t>תחום שבו הממשלה מעדיפה ייצור של מדינת ישראל על פני יבוא ולכן הממשלה מבטיחה לחקלאים מחיר מינימום עבור כל ק"ג לפי מכסות הייצור שיקבעו לו.</a:t>
            </a:r>
            <a:endParaRPr lang="en-US" sz="2800" dirty="0">
              <a:latin typeface="Varela Round" panose="00000500000000000000" pitchFamily="2" charset="-79"/>
              <a:cs typeface="Varela Round" panose="00000500000000000000" pitchFamily="2" charset="-79"/>
            </a:endParaRPr>
          </a:p>
          <a:p>
            <a:r>
              <a:rPr lang="he-IL" sz="2800" dirty="0">
                <a:latin typeface="Varela Round" panose="00000500000000000000" pitchFamily="2" charset="-79"/>
                <a:cs typeface="Varela Round" panose="00000500000000000000" pitchFamily="2" charset="-79"/>
              </a:rPr>
              <a:t>מסורת. שמירת מסורת של עבודת האדמה בארץ ישראל.</a:t>
            </a:r>
            <a:endParaRPr lang="en-US" sz="2800" dirty="0">
              <a:latin typeface="Varela Round" panose="00000500000000000000" pitchFamily="2" charset="-79"/>
              <a:cs typeface="Varela Round" panose="00000500000000000000" pitchFamily="2" charset="-79"/>
            </a:endParaRPr>
          </a:p>
        </p:txBody>
      </p:sp>
      <p:sp>
        <p:nvSpPr>
          <p:cNvPr id="8" name="כותרת 1">
            <a:extLst>
              <a:ext uri="{FF2B5EF4-FFF2-40B4-BE49-F238E27FC236}">
                <a16:creationId xmlns:a16="http://schemas.microsoft.com/office/drawing/2014/main" id="{E8A60079-5C36-465D-BD67-2F3B67B26E2A}"/>
              </a:ext>
            </a:extLst>
          </p:cNvPr>
          <p:cNvSpPr txBox="1">
            <a:spLocks/>
          </p:cNvSpPr>
          <p:nvPr/>
        </p:nvSpPr>
        <p:spPr>
          <a:xfrm>
            <a:off x="2217868" y="115988"/>
            <a:ext cx="7756263" cy="1054250"/>
          </a:xfrm>
          <a:prstGeom prst="rect">
            <a:avLst/>
          </a:prstGeom>
          <a:noFill/>
        </p:spPr>
        <p:txBody>
          <a:bodyPr vert="horz" lIns="91440" tIns="45720" rIns="91440" bIns="45720" rtlCol="1" anchor="ctr">
            <a:noAutofit/>
          </a:bodyPr>
          <a:lstStyle>
            <a:lvl1pPr algn="ctr" defTabSz="914491" rtl="1" eaLnBrk="1" latinLnBrk="0" hangingPunct="1">
              <a:spcBef>
                <a:spcPct val="0"/>
              </a:spcBef>
              <a:buNone/>
              <a:defRPr kumimoji="0" lang="he-IL" sz="4800" b="1" i="0" u="none" strike="noStrike" kern="1200" cap="none" spc="0" normalizeH="0" baseline="0" noProof="0" dirty="0" smtClean="0">
                <a:ln>
                  <a:noFill/>
                </a:ln>
                <a:solidFill>
                  <a:srgbClr val="002060"/>
                </a:solidFill>
                <a:effectLst/>
                <a:uLnTx/>
                <a:uFillTx/>
                <a:latin typeface="Varela Round" pitchFamily="2" charset="-79"/>
                <a:ea typeface="+mj-ea"/>
                <a:cs typeface="Varela Round" pitchFamily="2" charset="-79"/>
              </a:defRPr>
            </a:lvl1pPr>
          </a:lstStyle>
          <a:p>
            <a:r>
              <a:rPr lang="he-IL" sz="4400" dirty="0"/>
              <a:t>ענף החקלאות</a:t>
            </a:r>
          </a:p>
        </p:txBody>
      </p:sp>
    </p:spTree>
    <p:extLst>
      <p:ext uri="{BB962C8B-B14F-4D97-AF65-F5344CB8AC3E}">
        <p14:creationId xmlns:p14="http://schemas.microsoft.com/office/powerpoint/2010/main" val="17564150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מציין מיקום תוכן 2">
            <a:extLst>
              <a:ext uri="{FF2B5EF4-FFF2-40B4-BE49-F238E27FC236}">
                <a16:creationId xmlns:a16="http://schemas.microsoft.com/office/drawing/2014/main" id="{7BAE14E4-A0D5-4225-A86A-A88AF6D73947}"/>
              </a:ext>
            </a:extLst>
          </p:cNvPr>
          <p:cNvSpPr txBox="1">
            <a:spLocks/>
          </p:cNvSpPr>
          <p:nvPr/>
        </p:nvSpPr>
        <p:spPr>
          <a:xfrm>
            <a:off x="82811" y="2063483"/>
            <a:ext cx="11491274" cy="3877815"/>
          </a:xfrm>
          <a:prstGeom prst="rect">
            <a:avLst/>
          </a:prstGeom>
        </p:spPr>
        <p:txBody>
          <a:bodyPr>
            <a:noAutofit/>
          </a:bodyPr>
          <a:lstStyle>
            <a:lvl1pPr marL="342934" indent="-342934" algn="r" defTabSz="914491"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3024" indent="-285779" algn="r" defTabSz="914491"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114" indent="-228623" algn="r" defTabSz="914491"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base">
              <a:buFont typeface="Arial" pitchFamily="34" charset="0"/>
              <a:buNone/>
            </a:pPr>
            <a:r>
              <a:rPr lang="he-IL" sz="2400" b="1" u="sng" dirty="0">
                <a:latin typeface="Varela Round" panose="00000500000000000000" pitchFamily="2" charset="-79"/>
                <a:cs typeface="Varela Round" panose="00000500000000000000" pitchFamily="2" charset="-79"/>
              </a:rPr>
              <a:t>1. קביעת מכסות ייצור </a:t>
            </a:r>
            <a:r>
              <a:rPr lang="he-IL" sz="2400" dirty="0">
                <a:latin typeface="Varela Round" panose="00000500000000000000" pitchFamily="2" charset="-79"/>
                <a:cs typeface="Varela Round" panose="00000500000000000000" pitchFamily="2" charset="-79"/>
              </a:rPr>
              <a:t>– המדינה מגבילה את שטחי העיבוד, מים, חומרי דישון ובכך שולטת בהיצע ומונעת שעודפי היצע יגיעו לשוק ויורידו את המחיר. </a:t>
            </a:r>
            <a:endParaRPr lang="en-US" sz="2400" dirty="0">
              <a:latin typeface="Varela Round" panose="00000500000000000000" pitchFamily="2" charset="-79"/>
              <a:cs typeface="Varela Round" panose="00000500000000000000" pitchFamily="2" charset="-79"/>
            </a:endParaRPr>
          </a:p>
          <a:p>
            <a:pPr marL="0" indent="0" fontAlgn="base">
              <a:buFont typeface="Arial" pitchFamily="34" charset="0"/>
              <a:buNone/>
            </a:pPr>
            <a:r>
              <a:rPr lang="he-IL" sz="2400" b="1" u="sng" dirty="0">
                <a:latin typeface="Varela Round" panose="00000500000000000000" pitchFamily="2" charset="-79"/>
                <a:cs typeface="Varela Round" panose="00000500000000000000" pitchFamily="2" charset="-79"/>
              </a:rPr>
              <a:t>2. רכישת הכמות העודפת על ידי הממשלה </a:t>
            </a:r>
            <a:r>
              <a:rPr lang="he-IL" sz="2400" dirty="0">
                <a:latin typeface="Varela Round" panose="00000500000000000000" pitchFamily="2" charset="-79"/>
                <a:cs typeface="Varela Round" panose="00000500000000000000" pitchFamily="2" charset="-79"/>
              </a:rPr>
              <a:t>– המדינה רוכשת את הכמות העודפת  ומשמידה אותה כך שלא תגיע לשוק.</a:t>
            </a:r>
            <a:endParaRPr lang="en-US" sz="2400" dirty="0">
              <a:latin typeface="Varela Round" panose="00000500000000000000" pitchFamily="2" charset="-79"/>
              <a:cs typeface="Varela Round" panose="00000500000000000000" pitchFamily="2" charset="-79"/>
            </a:endParaRPr>
          </a:p>
          <a:p>
            <a:pPr marL="0" indent="0" fontAlgn="base">
              <a:buFont typeface="Arial" pitchFamily="34" charset="0"/>
              <a:buNone/>
            </a:pPr>
            <a:r>
              <a:rPr lang="he-IL" sz="2400" b="1" u="sng" dirty="0">
                <a:latin typeface="Varela Round" panose="00000500000000000000" pitchFamily="2" charset="-79"/>
                <a:cs typeface="Varela Round" panose="00000500000000000000" pitchFamily="2" charset="-79"/>
              </a:rPr>
              <a:t>3. חקיקה </a:t>
            </a:r>
            <a:r>
              <a:rPr lang="he-IL" sz="2400" dirty="0">
                <a:latin typeface="Varela Round" panose="00000500000000000000" pitchFamily="2" charset="-79"/>
                <a:cs typeface="Varela Round" panose="00000500000000000000" pitchFamily="2" charset="-79"/>
              </a:rPr>
              <a:t>– קביעת מחיר מינימום שהינו גבוה ממחיר השוק, למשל: </a:t>
            </a:r>
            <a:endParaRPr lang="en-US" sz="2400" dirty="0">
              <a:latin typeface="Varela Round" panose="00000500000000000000" pitchFamily="2" charset="-79"/>
              <a:cs typeface="Varela Round" panose="00000500000000000000" pitchFamily="2" charset="-79"/>
            </a:endParaRPr>
          </a:p>
          <a:p>
            <a:pPr marL="0" indent="0">
              <a:buFont typeface="Arial" pitchFamily="34" charset="0"/>
              <a:buNone/>
            </a:pPr>
            <a:r>
              <a:rPr lang="he-IL" sz="2400" u="sng" dirty="0">
                <a:latin typeface="Varela Round" panose="00000500000000000000" pitchFamily="2" charset="-79"/>
                <a:cs typeface="Varela Round" panose="00000500000000000000" pitchFamily="2" charset="-79"/>
              </a:rPr>
              <a:t>שוק העבודה</a:t>
            </a:r>
            <a:r>
              <a:rPr lang="he-IL" sz="2400" dirty="0">
                <a:latin typeface="Varela Round" panose="00000500000000000000" pitchFamily="2" charset="-79"/>
                <a:cs typeface="Varela Round" panose="00000500000000000000" pitchFamily="2" charset="-79"/>
              </a:rPr>
              <a:t> - ההתערבות הממשלתית בחקיקה היא בעיקר בשוק העבודה ע"י </a:t>
            </a:r>
            <a:endParaRPr lang="en-US" sz="2400" dirty="0">
              <a:latin typeface="Varela Round" panose="00000500000000000000" pitchFamily="2" charset="-79"/>
              <a:cs typeface="Varela Round" panose="00000500000000000000" pitchFamily="2" charset="-79"/>
            </a:endParaRPr>
          </a:p>
          <a:p>
            <a:pPr marL="0" indent="0">
              <a:buFont typeface="Arial" pitchFamily="34" charset="0"/>
              <a:buNone/>
            </a:pPr>
            <a:r>
              <a:rPr lang="he-IL" sz="2400" u="sng" dirty="0">
                <a:latin typeface="Varela Round" panose="00000500000000000000" pitchFamily="2" charset="-79"/>
                <a:cs typeface="Varela Round" panose="00000500000000000000" pitchFamily="2" charset="-79"/>
              </a:rPr>
              <a:t>חוק שכר מינימום</a:t>
            </a:r>
            <a:r>
              <a:rPr lang="he-IL" sz="2400" dirty="0">
                <a:latin typeface="Varela Round" panose="00000500000000000000" pitchFamily="2" charset="-79"/>
                <a:cs typeface="Varela Round" panose="00000500000000000000" pitchFamily="2" charset="-79"/>
              </a:rPr>
              <a:t> שקובע הבטחת שכר מינימאלי הוגן לעובד שתאפר לו קיום </a:t>
            </a:r>
            <a:endParaRPr lang="en-US" sz="2400" dirty="0">
              <a:latin typeface="Varela Round" panose="00000500000000000000" pitchFamily="2" charset="-79"/>
              <a:cs typeface="Varela Round" panose="00000500000000000000" pitchFamily="2" charset="-79"/>
            </a:endParaRPr>
          </a:p>
          <a:p>
            <a:pPr marL="0" indent="0">
              <a:buFont typeface="Arial" pitchFamily="34" charset="0"/>
              <a:buNone/>
            </a:pPr>
            <a:r>
              <a:rPr lang="he-IL" sz="2400" dirty="0">
                <a:latin typeface="Varela Round" panose="00000500000000000000" pitchFamily="2" charset="-79"/>
                <a:cs typeface="Varela Round" panose="00000500000000000000" pitchFamily="2" charset="-79"/>
              </a:rPr>
              <a:t>בכבוד. הממשלה קובעת סכום מינימום שהמעביד חייב לשלם לעובד עבור עבודתו.</a:t>
            </a:r>
            <a:endParaRPr lang="en-US" sz="2400" dirty="0">
              <a:latin typeface="Varela Round" panose="00000500000000000000" pitchFamily="2" charset="-79"/>
              <a:cs typeface="Varela Round" panose="00000500000000000000" pitchFamily="2" charset="-79"/>
            </a:endParaRPr>
          </a:p>
          <a:p>
            <a:pPr algn="just"/>
            <a:endParaRPr lang="he-IL" sz="2400" dirty="0">
              <a:latin typeface="Varela Round" panose="00000500000000000000" pitchFamily="2" charset="-79"/>
              <a:cs typeface="Varela Round" panose="00000500000000000000" pitchFamily="2" charset="-79"/>
            </a:endParaRPr>
          </a:p>
        </p:txBody>
      </p:sp>
      <p:sp>
        <p:nvSpPr>
          <p:cNvPr id="8" name="כותרת 3">
            <a:extLst>
              <a:ext uri="{FF2B5EF4-FFF2-40B4-BE49-F238E27FC236}">
                <a16:creationId xmlns:a16="http://schemas.microsoft.com/office/drawing/2014/main" id="{ED99ACE7-E3AA-4926-BB5D-A5E771DDE96D}"/>
              </a:ext>
            </a:extLst>
          </p:cNvPr>
          <p:cNvSpPr txBox="1">
            <a:spLocks/>
          </p:cNvSpPr>
          <p:nvPr/>
        </p:nvSpPr>
        <p:spPr>
          <a:xfrm>
            <a:off x="688490" y="570156"/>
            <a:ext cx="10678205" cy="1054250"/>
          </a:xfrm>
          <a:prstGeom prst="rect">
            <a:avLst/>
          </a:prstGeom>
          <a:noFill/>
        </p:spPr>
        <p:txBody>
          <a:bodyPr vert="horz" lIns="91440" tIns="45720" rIns="91440" bIns="45720" rtlCol="1" anchor="ctr">
            <a:noAutofit/>
          </a:bodyPr>
          <a:lstStyle>
            <a:lvl1pPr algn="ctr" defTabSz="914491" rtl="1" eaLnBrk="1" latinLnBrk="0" hangingPunct="1">
              <a:spcBef>
                <a:spcPct val="0"/>
              </a:spcBef>
              <a:buNone/>
              <a:defRPr kumimoji="0" lang="he-IL" sz="4800" b="1" i="0" u="none" strike="noStrike" kern="1200" cap="none" spc="0" normalizeH="0" baseline="0" noProof="0" dirty="0" smtClean="0">
                <a:ln>
                  <a:noFill/>
                </a:ln>
                <a:solidFill>
                  <a:srgbClr val="002060"/>
                </a:solidFill>
                <a:effectLst/>
                <a:uLnTx/>
                <a:uFillTx/>
                <a:latin typeface="Varela Round" pitchFamily="2" charset="-79"/>
                <a:ea typeface="+mj-ea"/>
                <a:cs typeface="Varela Round" pitchFamily="2" charset="-79"/>
              </a:defRPr>
            </a:lvl1pPr>
          </a:lstStyle>
          <a:p>
            <a:r>
              <a:rPr lang="he-IL" sz="4400" dirty="0"/>
              <a:t>לממשלה יש שלוש אפשרויות לשמור על מחיר מינימום של מוצרים:</a:t>
            </a:r>
          </a:p>
        </p:txBody>
      </p:sp>
    </p:spTree>
    <p:extLst>
      <p:ext uri="{BB962C8B-B14F-4D97-AF65-F5344CB8AC3E}">
        <p14:creationId xmlns:p14="http://schemas.microsoft.com/office/powerpoint/2010/main" val="652324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59FDE06-C51E-46EE-B2F6-D39C1208EE32}"/>
              </a:ext>
            </a:extLst>
          </p:cNvPr>
          <p:cNvSpPr>
            <a:spLocks noGrp="1"/>
          </p:cNvSpPr>
          <p:nvPr>
            <p:ph type="title"/>
          </p:nvPr>
        </p:nvSpPr>
        <p:spPr>
          <a:xfrm>
            <a:off x="0" y="467618"/>
            <a:ext cx="12191999" cy="720000"/>
          </a:xfrm>
        </p:spPr>
        <p:txBody>
          <a:bodyPr/>
          <a:lstStyle/>
          <a:p>
            <a:r>
              <a:rPr lang="he-IL" sz="4400" dirty="0"/>
              <a:t>לסיכום מחיר מינימום:</a:t>
            </a:r>
          </a:p>
        </p:txBody>
      </p:sp>
      <p:sp>
        <p:nvSpPr>
          <p:cNvPr id="4" name="תיבת טקסט 3">
            <a:extLst>
              <a:ext uri="{FF2B5EF4-FFF2-40B4-BE49-F238E27FC236}">
                <a16:creationId xmlns:a16="http://schemas.microsoft.com/office/drawing/2014/main" id="{A1125D13-FC39-4766-A491-A9C14E98147B}"/>
              </a:ext>
            </a:extLst>
          </p:cNvPr>
          <p:cNvSpPr txBox="1"/>
          <p:nvPr/>
        </p:nvSpPr>
        <p:spPr>
          <a:xfrm>
            <a:off x="1488830" y="1841205"/>
            <a:ext cx="9214338" cy="2308324"/>
          </a:xfrm>
          <a:prstGeom prst="rect">
            <a:avLst/>
          </a:prstGeom>
          <a:noFill/>
        </p:spPr>
        <p:txBody>
          <a:bodyPr wrap="square" rtlCol="1">
            <a:spAutoFit/>
          </a:bodyPr>
          <a:lstStyle/>
          <a:p>
            <a:pPr marL="285750" indent="-285750">
              <a:buFont typeface="Arial" panose="020B0604020202020204" pitchFamily="34" charset="0"/>
              <a:buChar char="•"/>
            </a:pPr>
            <a:r>
              <a:rPr lang="he-IL" sz="3600" dirty="0">
                <a:latin typeface="Varela Round" panose="00000500000000000000" pitchFamily="2" charset="-79"/>
                <a:cs typeface="Varela Round" panose="00000500000000000000" pitchFamily="2" charset="-79"/>
              </a:rPr>
              <a:t>מחיר המוצר גדל</a:t>
            </a:r>
          </a:p>
          <a:p>
            <a:pPr marL="285750" indent="-285750">
              <a:buFont typeface="Arial" panose="020B0604020202020204" pitchFamily="34" charset="0"/>
              <a:buChar char="•"/>
            </a:pPr>
            <a:r>
              <a:rPr lang="he-IL" sz="3600" dirty="0">
                <a:latin typeface="Varela Round" panose="00000500000000000000" pitchFamily="2" charset="-79"/>
                <a:cs typeface="Varela Round" panose="00000500000000000000" pitchFamily="2" charset="-79"/>
              </a:rPr>
              <a:t>הכמות המיוצרת גדלה</a:t>
            </a:r>
          </a:p>
          <a:p>
            <a:pPr marL="285750" indent="-285750">
              <a:buFont typeface="Arial" panose="020B0604020202020204" pitchFamily="34" charset="0"/>
              <a:buChar char="•"/>
            </a:pPr>
            <a:r>
              <a:rPr lang="he-IL" sz="3600" dirty="0">
                <a:latin typeface="Varela Round" panose="00000500000000000000" pitchFamily="2" charset="-79"/>
                <a:cs typeface="Varela Round" panose="00000500000000000000" pitchFamily="2" charset="-79"/>
              </a:rPr>
              <a:t>הכמות המבוקשת קטנה</a:t>
            </a:r>
          </a:p>
          <a:p>
            <a:pPr marL="285750" indent="-285750">
              <a:buFont typeface="Arial" panose="020B0604020202020204" pitchFamily="34" charset="0"/>
              <a:buChar char="•"/>
            </a:pPr>
            <a:r>
              <a:rPr lang="he-IL" sz="3600" dirty="0">
                <a:latin typeface="Varela Round" panose="00000500000000000000" pitchFamily="2" charset="-79"/>
                <a:cs typeface="Varela Round" panose="00000500000000000000" pitchFamily="2" charset="-79"/>
              </a:rPr>
              <a:t>נוצר עודף היצע</a:t>
            </a:r>
          </a:p>
        </p:txBody>
      </p:sp>
    </p:spTree>
    <p:extLst>
      <p:ext uri="{BB962C8B-B14F-4D97-AF65-F5344CB8AC3E}">
        <p14:creationId xmlns:p14="http://schemas.microsoft.com/office/powerpoint/2010/main" val="26578762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מציין מיקום תוכן 2">
            <a:extLst>
              <a:ext uri="{FF2B5EF4-FFF2-40B4-BE49-F238E27FC236}">
                <a16:creationId xmlns:a16="http://schemas.microsoft.com/office/drawing/2014/main" id="{5063D982-54E9-4A41-B51D-565F418CCCE3}"/>
              </a:ext>
            </a:extLst>
          </p:cNvPr>
          <p:cNvSpPr txBox="1">
            <a:spLocks/>
          </p:cNvSpPr>
          <p:nvPr/>
        </p:nvSpPr>
        <p:spPr>
          <a:xfrm>
            <a:off x="469937" y="1159520"/>
            <a:ext cx="11252124" cy="4080489"/>
          </a:xfrm>
          <a:prstGeom prst="rect">
            <a:avLst/>
          </a:prstGeom>
        </p:spPr>
        <p:txBody>
          <a:bodyPr>
            <a:noAutofit/>
          </a:bodyPr>
          <a:lstStyle>
            <a:lvl1pPr marL="342934" indent="-342934" algn="r" defTabSz="914491"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3024" indent="-285779" algn="r" defTabSz="914491"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114" indent="-228623" algn="r" defTabSz="914491"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r>
              <a:rPr lang="he-IL" sz="2800" b="1" u="sng" dirty="0">
                <a:solidFill>
                  <a:srgbClr val="12B4BC"/>
                </a:solidFill>
                <a:latin typeface="Varela Round" panose="00000500000000000000" pitchFamily="2" charset="-79"/>
                <a:cs typeface="Varela Round" panose="00000500000000000000" pitchFamily="2" charset="-79"/>
              </a:rPr>
              <a:t>2. קביעת מחיר מקסימום:</a:t>
            </a:r>
          </a:p>
          <a:p>
            <a:pPr marL="0" indent="0" algn="just">
              <a:buFont typeface="Arial" pitchFamily="34" charset="0"/>
              <a:buNone/>
            </a:pPr>
            <a:r>
              <a:rPr lang="he-IL" sz="2400" dirty="0">
                <a:latin typeface="Varela Round" panose="00000500000000000000" pitchFamily="2" charset="-79"/>
                <a:cs typeface="Varela Round" panose="00000500000000000000" pitchFamily="2" charset="-79"/>
              </a:rPr>
              <a:t>המחיר הגבוה ביותר שבו מותר ליצרן למכור את המוצר. מטרת הממשלה בקביעת מחיר זה הינה  לאפשר לקונים לרכוש כמות גדולה יותר מהמוצר על ידי הורדת מחירו . לדוגמא מחיר מקסימום של לחם אחיד או מוצרי יסוד אחרים שהמדינה מעוניינת שיהיו בהישג ידם של כל האזרחים.</a:t>
            </a:r>
            <a:endParaRPr lang="en-US" sz="2400" dirty="0">
              <a:latin typeface="Varela Round" panose="00000500000000000000" pitchFamily="2" charset="-79"/>
              <a:cs typeface="Varela Round" panose="00000500000000000000" pitchFamily="2" charset="-79"/>
            </a:endParaRPr>
          </a:p>
        </p:txBody>
      </p:sp>
      <p:sp>
        <p:nvSpPr>
          <p:cNvPr id="10" name="כותרת 1">
            <a:extLst>
              <a:ext uri="{FF2B5EF4-FFF2-40B4-BE49-F238E27FC236}">
                <a16:creationId xmlns:a16="http://schemas.microsoft.com/office/drawing/2014/main" id="{804BDD81-6BBD-4108-9250-C08667A5DB39}"/>
              </a:ext>
            </a:extLst>
          </p:cNvPr>
          <p:cNvSpPr txBox="1">
            <a:spLocks/>
          </p:cNvSpPr>
          <p:nvPr/>
        </p:nvSpPr>
        <p:spPr>
          <a:xfrm>
            <a:off x="2217868" y="246599"/>
            <a:ext cx="7756263" cy="1054250"/>
          </a:xfrm>
          <a:prstGeom prst="rect">
            <a:avLst/>
          </a:prstGeom>
          <a:noFill/>
        </p:spPr>
        <p:txBody>
          <a:bodyPr vert="horz" lIns="91440" tIns="45720" rIns="91440" bIns="45720" rtlCol="1" anchor="ctr">
            <a:noAutofit/>
          </a:bodyPr>
          <a:lstStyle>
            <a:lvl1pPr algn="ctr" defTabSz="914491" rtl="1" eaLnBrk="1" latinLnBrk="0" hangingPunct="1">
              <a:spcBef>
                <a:spcPct val="0"/>
              </a:spcBef>
              <a:buNone/>
              <a:defRPr kumimoji="0" lang="he-IL" sz="4800" b="1" i="0" u="none" strike="noStrike" kern="1200" cap="none" spc="0" normalizeH="0" baseline="0" noProof="0" dirty="0" smtClean="0">
                <a:ln>
                  <a:noFill/>
                </a:ln>
                <a:solidFill>
                  <a:srgbClr val="002060"/>
                </a:solidFill>
                <a:effectLst/>
                <a:uLnTx/>
                <a:uFillTx/>
                <a:latin typeface="Varela Round" pitchFamily="2" charset="-79"/>
                <a:ea typeface="+mj-ea"/>
                <a:cs typeface="Varela Round" pitchFamily="2" charset="-79"/>
              </a:defRPr>
            </a:lvl1pPr>
          </a:lstStyle>
          <a:p>
            <a:r>
              <a:rPr lang="he-IL" sz="4400" dirty="0"/>
              <a:t>פיקוח על המחירים – איך?</a:t>
            </a:r>
          </a:p>
        </p:txBody>
      </p:sp>
      <p:grpSp>
        <p:nvGrpSpPr>
          <p:cNvPr id="45" name="קבוצה 44">
            <a:extLst>
              <a:ext uri="{FF2B5EF4-FFF2-40B4-BE49-F238E27FC236}">
                <a16:creationId xmlns:a16="http://schemas.microsoft.com/office/drawing/2014/main" id="{1D159403-3AF0-4241-BD75-C1548FBEE056}"/>
              </a:ext>
            </a:extLst>
          </p:cNvPr>
          <p:cNvGrpSpPr/>
          <p:nvPr/>
        </p:nvGrpSpPr>
        <p:grpSpPr>
          <a:xfrm>
            <a:off x="12811" y="3052689"/>
            <a:ext cx="4681845" cy="2793129"/>
            <a:chOff x="4160877" y="1271847"/>
            <a:chExt cx="3869181" cy="2639994"/>
          </a:xfrm>
        </p:grpSpPr>
        <p:cxnSp>
          <p:nvCxnSpPr>
            <p:cNvPr id="28" name="מחבר ישר 27">
              <a:extLst>
                <a:ext uri="{FF2B5EF4-FFF2-40B4-BE49-F238E27FC236}">
                  <a16:creationId xmlns:a16="http://schemas.microsoft.com/office/drawing/2014/main" id="{F445A333-D2EB-495E-9F44-010E09F60045}"/>
                </a:ext>
              </a:extLst>
            </p:cNvPr>
            <p:cNvCxnSpPr/>
            <p:nvPr/>
          </p:nvCxnSpPr>
          <p:spPr>
            <a:xfrm>
              <a:off x="5561215" y="2011680"/>
              <a:ext cx="0" cy="1612669"/>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מחבר ישר 28">
              <a:extLst>
                <a:ext uri="{FF2B5EF4-FFF2-40B4-BE49-F238E27FC236}">
                  <a16:creationId xmlns:a16="http://schemas.microsoft.com/office/drawing/2014/main" id="{6C3CD21F-210A-4C2C-AFDE-465989486123}"/>
                </a:ext>
              </a:extLst>
            </p:cNvPr>
            <p:cNvCxnSpPr/>
            <p:nvPr/>
          </p:nvCxnSpPr>
          <p:spPr>
            <a:xfrm>
              <a:off x="5552902" y="3616036"/>
              <a:ext cx="1928553" cy="0"/>
            </a:xfrm>
            <a:prstGeom prst="line">
              <a:avLst/>
            </a:prstGeom>
          </p:spPr>
          <p:style>
            <a:lnRef idx="1">
              <a:schemeClr val="accent1"/>
            </a:lnRef>
            <a:fillRef idx="0">
              <a:schemeClr val="accent1"/>
            </a:fillRef>
            <a:effectRef idx="0">
              <a:schemeClr val="accent1"/>
            </a:effectRef>
            <a:fontRef idx="minor">
              <a:schemeClr val="tx1"/>
            </a:fontRef>
          </p:style>
        </p:cxnSp>
        <p:sp>
          <p:nvSpPr>
            <p:cNvPr id="30" name="קשת 29">
              <a:extLst>
                <a:ext uri="{FF2B5EF4-FFF2-40B4-BE49-F238E27FC236}">
                  <a16:creationId xmlns:a16="http://schemas.microsoft.com/office/drawing/2014/main" id="{232E94A8-18BF-4A2A-9ED9-7F29A27CC4B6}"/>
                </a:ext>
              </a:extLst>
            </p:cNvPr>
            <p:cNvSpPr/>
            <p:nvPr/>
          </p:nvSpPr>
          <p:spPr>
            <a:xfrm rot="10800000">
              <a:off x="5836931" y="1271847"/>
              <a:ext cx="1587710" cy="1911923"/>
            </a:xfrm>
            <a:prstGeom prst="arc">
              <a:avLst>
                <a:gd name="adj1" fmla="val 15093902"/>
                <a:gd name="adj2" fmla="val 0"/>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31" name="קשת 30">
              <a:extLst>
                <a:ext uri="{FF2B5EF4-FFF2-40B4-BE49-F238E27FC236}">
                  <a16:creationId xmlns:a16="http://schemas.microsoft.com/office/drawing/2014/main" id="{DDE45728-1D66-438A-9EDF-945174F42C4F}"/>
                </a:ext>
              </a:extLst>
            </p:cNvPr>
            <p:cNvSpPr/>
            <p:nvPr/>
          </p:nvSpPr>
          <p:spPr>
            <a:xfrm rot="5830740">
              <a:off x="5043076" y="1505756"/>
              <a:ext cx="1587710" cy="1795548"/>
            </a:xfrm>
            <a:prstGeom prst="arc">
              <a:avLst>
                <a:gd name="adj1" fmla="val 15210590"/>
                <a:gd name="adj2" fmla="val 0"/>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32" name="TextBox 15">
              <a:extLst>
                <a:ext uri="{FF2B5EF4-FFF2-40B4-BE49-F238E27FC236}">
                  <a16:creationId xmlns:a16="http://schemas.microsoft.com/office/drawing/2014/main" id="{2894DCD9-DC2C-482F-AA34-8D67DEB4FF53}"/>
                </a:ext>
              </a:extLst>
            </p:cNvPr>
            <p:cNvSpPr txBox="1"/>
            <p:nvPr/>
          </p:nvSpPr>
          <p:spPr>
            <a:xfrm>
              <a:off x="5075449" y="1690688"/>
              <a:ext cx="569910" cy="349083"/>
            </a:xfrm>
            <a:prstGeom prst="rect">
              <a:avLst/>
            </a:prstGeom>
            <a:noFill/>
          </p:spPr>
          <p:txBody>
            <a:bodyPr wrap="none" rtlCol="1">
              <a:spAutoFit/>
            </a:bodyPr>
            <a:lstStyle/>
            <a:p>
              <a:r>
                <a:rPr lang="he-IL" dirty="0">
                  <a:latin typeface="Varela Round" panose="00000500000000000000" pitchFamily="2" charset="-79"/>
                  <a:cs typeface="Varela Round" panose="00000500000000000000" pitchFamily="2" charset="-79"/>
                </a:rPr>
                <a:t>מחיר</a:t>
              </a:r>
            </a:p>
          </p:txBody>
        </p:sp>
        <p:sp>
          <p:nvSpPr>
            <p:cNvPr id="33" name="TextBox 16">
              <a:extLst>
                <a:ext uri="{FF2B5EF4-FFF2-40B4-BE49-F238E27FC236}">
                  <a16:creationId xmlns:a16="http://schemas.microsoft.com/office/drawing/2014/main" id="{677E6DDF-7CA0-41BB-8540-A9B9F2478818}"/>
                </a:ext>
              </a:extLst>
            </p:cNvPr>
            <p:cNvSpPr txBox="1"/>
            <p:nvPr/>
          </p:nvSpPr>
          <p:spPr>
            <a:xfrm>
              <a:off x="7452200" y="3391971"/>
              <a:ext cx="577858" cy="349083"/>
            </a:xfrm>
            <a:prstGeom prst="rect">
              <a:avLst/>
            </a:prstGeom>
            <a:noFill/>
          </p:spPr>
          <p:txBody>
            <a:bodyPr wrap="none" rtlCol="1">
              <a:spAutoFit/>
            </a:bodyPr>
            <a:lstStyle/>
            <a:p>
              <a:r>
                <a:rPr lang="he-IL" dirty="0">
                  <a:latin typeface="Varela Round" panose="00000500000000000000" pitchFamily="2" charset="-79"/>
                  <a:cs typeface="Varela Round" panose="00000500000000000000" pitchFamily="2" charset="-79"/>
                </a:rPr>
                <a:t>כמות</a:t>
              </a:r>
            </a:p>
          </p:txBody>
        </p:sp>
        <p:sp>
          <p:nvSpPr>
            <p:cNvPr id="34" name="TextBox 17">
              <a:extLst>
                <a:ext uri="{FF2B5EF4-FFF2-40B4-BE49-F238E27FC236}">
                  <a16:creationId xmlns:a16="http://schemas.microsoft.com/office/drawing/2014/main" id="{74F9323E-F227-45C9-90E0-945C616A84A0}"/>
                </a:ext>
              </a:extLst>
            </p:cNvPr>
            <p:cNvSpPr txBox="1"/>
            <p:nvPr/>
          </p:nvSpPr>
          <p:spPr>
            <a:xfrm>
              <a:off x="6851350" y="2890141"/>
              <a:ext cx="834862" cy="349083"/>
            </a:xfrm>
            <a:prstGeom prst="rect">
              <a:avLst/>
            </a:prstGeom>
            <a:noFill/>
          </p:spPr>
          <p:txBody>
            <a:bodyPr wrap="none" rtlCol="1">
              <a:spAutoFit/>
            </a:bodyPr>
            <a:lstStyle/>
            <a:p>
              <a:r>
                <a:rPr lang="he-IL" dirty="0">
                  <a:latin typeface="Varela Round" panose="00000500000000000000" pitchFamily="2" charset="-79"/>
                  <a:cs typeface="Varela Round" panose="00000500000000000000" pitchFamily="2" charset="-79"/>
                </a:rPr>
                <a:t>ביקוש </a:t>
              </a:r>
              <a:r>
                <a:rPr lang="en-US" dirty="0">
                  <a:latin typeface="Varela Round" panose="00000500000000000000" pitchFamily="2" charset="-79"/>
                  <a:cs typeface="Varela Round" panose="00000500000000000000" pitchFamily="2" charset="-79"/>
                </a:rPr>
                <a:t>D</a:t>
              </a:r>
              <a:endParaRPr lang="he-IL" dirty="0">
                <a:latin typeface="Varela Round" panose="00000500000000000000" pitchFamily="2" charset="-79"/>
                <a:cs typeface="Varela Round" panose="00000500000000000000" pitchFamily="2" charset="-79"/>
              </a:endParaRPr>
            </a:p>
          </p:txBody>
        </p:sp>
        <p:sp>
          <p:nvSpPr>
            <p:cNvPr id="35" name="TextBox 18">
              <a:extLst>
                <a:ext uri="{FF2B5EF4-FFF2-40B4-BE49-F238E27FC236}">
                  <a16:creationId xmlns:a16="http://schemas.microsoft.com/office/drawing/2014/main" id="{7CE0D021-BCBE-4F2F-A209-8C0B535327BF}"/>
                </a:ext>
              </a:extLst>
            </p:cNvPr>
            <p:cNvSpPr txBox="1"/>
            <p:nvPr/>
          </p:nvSpPr>
          <p:spPr>
            <a:xfrm>
              <a:off x="6208814" y="1913222"/>
              <a:ext cx="670593" cy="349083"/>
            </a:xfrm>
            <a:prstGeom prst="rect">
              <a:avLst/>
            </a:prstGeom>
            <a:noFill/>
          </p:spPr>
          <p:txBody>
            <a:bodyPr wrap="none" rtlCol="1">
              <a:spAutoFit/>
            </a:bodyPr>
            <a:lstStyle/>
            <a:p>
              <a:r>
                <a:rPr lang="he-IL" dirty="0">
                  <a:latin typeface="Varela Round" panose="00000500000000000000" pitchFamily="2" charset="-79"/>
                  <a:cs typeface="Varela Round" panose="00000500000000000000" pitchFamily="2" charset="-79"/>
                </a:rPr>
                <a:t>הצע</a:t>
              </a:r>
              <a:r>
                <a:rPr lang="en-US" dirty="0">
                  <a:latin typeface="Varela Round" panose="00000500000000000000" pitchFamily="2" charset="-79"/>
                  <a:cs typeface="Varela Round" panose="00000500000000000000" pitchFamily="2" charset="-79"/>
                </a:rPr>
                <a:t>S </a:t>
              </a:r>
              <a:endParaRPr lang="he-IL" dirty="0">
                <a:latin typeface="Varela Round" panose="00000500000000000000" pitchFamily="2" charset="-79"/>
                <a:cs typeface="Varela Round" panose="00000500000000000000" pitchFamily="2" charset="-79"/>
              </a:endParaRPr>
            </a:p>
          </p:txBody>
        </p:sp>
        <p:cxnSp>
          <p:nvCxnSpPr>
            <p:cNvPr id="36" name="מחבר ישר 35">
              <a:extLst>
                <a:ext uri="{FF2B5EF4-FFF2-40B4-BE49-F238E27FC236}">
                  <a16:creationId xmlns:a16="http://schemas.microsoft.com/office/drawing/2014/main" id="{A3A28EB6-53EB-403F-9DBF-1F9C9062E789}"/>
                </a:ext>
              </a:extLst>
            </p:cNvPr>
            <p:cNvCxnSpPr>
              <a:cxnSpLocks/>
            </p:cNvCxnSpPr>
            <p:nvPr/>
          </p:nvCxnSpPr>
          <p:spPr>
            <a:xfrm flipH="1" flipV="1">
              <a:off x="5561216" y="3092335"/>
              <a:ext cx="756394" cy="4691"/>
            </a:xfrm>
            <a:prstGeom prst="line">
              <a:avLst/>
            </a:prstGeom>
            <a:ln>
              <a:solidFill>
                <a:schemeClr val="accent1"/>
              </a:solidFill>
              <a:prstDash val="dash"/>
            </a:ln>
          </p:spPr>
          <p:style>
            <a:lnRef idx="1">
              <a:schemeClr val="dk1"/>
            </a:lnRef>
            <a:fillRef idx="0">
              <a:schemeClr val="dk1"/>
            </a:fillRef>
            <a:effectRef idx="0">
              <a:schemeClr val="dk1"/>
            </a:effectRef>
            <a:fontRef idx="minor">
              <a:schemeClr val="tx1"/>
            </a:fontRef>
          </p:style>
        </p:cxnSp>
        <p:cxnSp>
          <p:nvCxnSpPr>
            <p:cNvPr id="37" name="מחבר ישר 36">
              <a:extLst>
                <a:ext uri="{FF2B5EF4-FFF2-40B4-BE49-F238E27FC236}">
                  <a16:creationId xmlns:a16="http://schemas.microsoft.com/office/drawing/2014/main" id="{95E1572B-B1A2-4CEE-8A05-DCA915B7FBFF}"/>
                </a:ext>
              </a:extLst>
            </p:cNvPr>
            <p:cNvCxnSpPr/>
            <p:nvPr/>
          </p:nvCxnSpPr>
          <p:spPr>
            <a:xfrm>
              <a:off x="6317610" y="3092335"/>
              <a:ext cx="0" cy="523701"/>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8" name="TextBox 29">
              <a:extLst>
                <a:ext uri="{FF2B5EF4-FFF2-40B4-BE49-F238E27FC236}">
                  <a16:creationId xmlns:a16="http://schemas.microsoft.com/office/drawing/2014/main" id="{25AB1347-A4D1-4668-A5C8-131C540C7A41}"/>
                </a:ext>
              </a:extLst>
            </p:cNvPr>
            <p:cNvSpPr txBox="1"/>
            <p:nvPr/>
          </p:nvSpPr>
          <p:spPr>
            <a:xfrm>
              <a:off x="4267487" y="3117231"/>
              <a:ext cx="1302501" cy="290903"/>
            </a:xfrm>
            <a:prstGeom prst="rect">
              <a:avLst/>
            </a:prstGeom>
            <a:noFill/>
          </p:spPr>
          <p:txBody>
            <a:bodyPr wrap="none" rtlCol="1">
              <a:spAutoFit/>
            </a:bodyPr>
            <a:lstStyle/>
            <a:p>
              <a:r>
                <a:rPr lang="he-IL" sz="1400" dirty="0">
                  <a:latin typeface="Varela Round" panose="00000500000000000000" pitchFamily="2" charset="-79"/>
                  <a:cs typeface="Varela Round" panose="00000500000000000000" pitchFamily="2" charset="-79"/>
                </a:rPr>
                <a:t>8   מחיר מקסימום</a:t>
              </a:r>
            </a:p>
          </p:txBody>
        </p:sp>
        <p:sp>
          <p:nvSpPr>
            <p:cNvPr id="39" name="TextBox 30">
              <a:extLst>
                <a:ext uri="{FF2B5EF4-FFF2-40B4-BE49-F238E27FC236}">
                  <a16:creationId xmlns:a16="http://schemas.microsoft.com/office/drawing/2014/main" id="{8EF47D01-7412-4D3F-B15B-004DA4C38A94}"/>
                </a:ext>
              </a:extLst>
            </p:cNvPr>
            <p:cNvSpPr txBox="1"/>
            <p:nvPr/>
          </p:nvSpPr>
          <p:spPr>
            <a:xfrm>
              <a:off x="4160877" y="2879067"/>
              <a:ext cx="1441600" cy="290903"/>
            </a:xfrm>
            <a:prstGeom prst="rect">
              <a:avLst/>
            </a:prstGeom>
            <a:noFill/>
          </p:spPr>
          <p:txBody>
            <a:bodyPr wrap="none" rtlCol="1">
              <a:spAutoFit/>
            </a:bodyPr>
            <a:lstStyle/>
            <a:p>
              <a:r>
                <a:rPr lang="he-IL" sz="1400" dirty="0">
                  <a:latin typeface="Varela Round" panose="00000500000000000000" pitchFamily="2" charset="-79"/>
                  <a:cs typeface="Varela Round" panose="00000500000000000000" pitchFamily="2" charset="-79"/>
                </a:rPr>
                <a:t>10 מחיר שיווי משקל</a:t>
              </a:r>
            </a:p>
          </p:txBody>
        </p:sp>
        <p:sp>
          <p:nvSpPr>
            <p:cNvPr id="40" name="TextBox 31">
              <a:extLst>
                <a:ext uri="{FF2B5EF4-FFF2-40B4-BE49-F238E27FC236}">
                  <a16:creationId xmlns:a16="http://schemas.microsoft.com/office/drawing/2014/main" id="{D61528B9-D329-4352-B9E5-D60B4AA4855E}"/>
                </a:ext>
              </a:extLst>
            </p:cNvPr>
            <p:cNvSpPr txBox="1"/>
            <p:nvPr/>
          </p:nvSpPr>
          <p:spPr>
            <a:xfrm>
              <a:off x="5335583" y="3450152"/>
              <a:ext cx="245345" cy="290903"/>
            </a:xfrm>
            <a:prstGeom prst="rect">
              <a:avLst/>
            </a:prstGeom>
            <a:noFill/>
          </p:spPr>
          <p:txBody>
            <a:bodyPr wrap="none" rtlCol="1">
              <a:spAutoFit/>
            </a:bodyPr>
            <a:lstStyle/>
            <a:p>
              <a:r>
                <a:rPr lang="he-IL" sz="1400" dirty="0">
                  <a:latin typeface="Varela Round" panose="00000500000000000000" pitchFamily="2" charset="-79"/>
                  <a:cs typeface="Varela Round" panose="00000500000000000000" pitchFamily="2" charset="-79"/>
                </a:rPr>
                <a:t>0</a:t>
              </a:r>
            </a:p>
          </p:txBody>
        </p:sp>
        <p:sp>
          <p:nvSpPr>
            <p:cNvPr id="41" name="TextBox 32">
              <a:extLst>
                <a:ext uri="{FF2B5EF4-FFF2-40B4-BE49-F238E27FC236}">
                  <a16:creationId xmlns:a16="http://schemas.microsoft.com/office/drawing/2014/main" id="{A0D4596B-7885-4A62-8628-322207FF79DC}"/>
                </a:ext>
              </a:extLst>
            </p:cNvPr>
            <p:cNvSpPr txBox="1"/>
            <p:nvPr/>
          </p:nvSpPr>
          <p:spPr>
            <a:xfrm>
              <a:off x="5719857" y="3602409"/>
              <a:ext cx="338078" cy="290903"/>
            </a:xfrm>
            <a:prstGeom prst="rect">
              <a:avLst/>
            </a:prstGeom>
            <a:noFill/>
          </p:spPr>
          <p:txBody>
            <a:bodyPr wrap="none" rtlCol="1">
              <a:spAutoFit/>
            </a:bodyPr>
            <a:lstStyle/>
            <a:p>
              <a:r>
                <a:rPr lang="he-IL" sz="1400" dirty="0">
                  <a:latin typeface="Varela Round" panose="00000500000000000000" pitchFamily="2" charset="-79"/>
                  <a:cs typeface="Varela Round" panose="00000500000000000000" pitchFamily="2" charset="-79"/>
                </a:rPr>
                <a:t>10</a:t>
              </a:r>
            </a:p>
          </p:txBody>
        </p:sp>
        <p:sp>
          <p:nvSpPr>
            <p:cNvPr id="42" name="TextBox 33">
              <a:extLst>
                <a:ext uri="{FF2B5EF4-FFF2-40B4-BE49-F238E27FC236}">
                  <a16:creationId xmlns:a16="http://schemas.microsoft.com/office/drawing/2014/main" id="{911777B3-427F-4BBE-913B-ECFDDB325E2B}"/>
                </a:ext>
              </a:extLst>
            </p:cNvPr>
            <p:cNvSpPr txBox="1"/>
            <p:nvPr/>
          </p:nvSpPr>
          <p:spPr>
            <a:xfrm>
              <a:off x="6161692" y="3620938"/>
              <a:ext cx="338078" cy="290903"/>
            </a:xfrm>
            <a:prstGeom prst="rect">
              <a:avLst/>
            </a:prstGeom>
            <a:noFill/>
          </p:spPr>
          <p:txBody>
            <a:bodyPr wrap="none" rtlCol="1">
              <a:spAutoFit/>
            </a:bodyPr>
            <a:lstStyle/>
            <a:p>
              <a:r>
                <a:rPr lang="he-IL" sz="1400" dirty="0">
                  <a:latin typeface="Varela Round" panose="00000500000000000000" pitchFamily="2" charset="-79"/>
                  <a:cs typeface="Varela Round" panose="00000500000000000000" pitchFamily="2" charset="-79"/>
                </a:rPr>
                <a:t>20</a:t>
              </a:r>
            </a:p>
          </p:txBody>
        </p:sp>
        <p:cxnSp>
          <p:nvCxnSpPr>
            <p:cNvPr id="43" name="מחבר ישר 42">
              <a:extLst>
                <a:ext uri="{FF2B5EF4-FFF2-40B4-BE49-F238E27FC236}">
                  <a16:creationId xmlns:a16="http://schemas.microsoft.com/office/drawing/2014/main" id="{A639A6CF-4C3F-4483-B66E-3FC128142B52}"/>
                </a:ext>
              </a:extLst>
            </p:cNvPr>
            <p:cNvCxnSpPr>
              <a:cxnSpLocks/>
            </p:cNvCxnSpPr>
            <p:nvPr/>
          </p:nvCxnSpPr>
          <p:spPr>
            <a:xfrm flipH="1">
              <a:off x="5527664" y="3197397"/>
              <a:ext cx="428224" cy="607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4" name="מחבר ישר 43">
              <a:extLst>
                <a:ext uri="{FF2B5EF4-FFF2-40B4-BE49-F238E27FC236}">
                  <a16:creationId xmlns:a16="http://schemas.microsoft.com/office/drawing/2014/main" id="{C8C03C08-D8CB-4BDC-AAA5-BA0B268333F6}"/>
                </a:ext>
              </a:extLst>
            </p:cNvPr>
            <p:cNvCxnSpPr/>
            <p:nvPr/>
          </p:nvCxnSpPr>
          <p:spPr>
            <a:xfrm>
              <a:off x="5943600" y="3183770"/>
              <a:ext cx="0" cy="440579"/>
            </a:xfrm>
            <a:prstGeom prst="line">
              <a:avLst/>
            </a:prstGeom>
          </p:spPr>
          <p:style>
            <a:lnRef idx="1">
              <a:schemeClr val="accent1"/>
            </a:lnRef>
            <a:fillRef idx="0">
              <a:schemeClr val="accent1"/>
            </a:fillRef>
            <a:effectRef idx="0">
              <a:schemeClr val="accent1"/>
            </a:effectRef>
            <a:fontRef idx="minor">
              <a:schemeClr val="tx1"/>
            </a:fontRef>
          </p:style>
        </p:cxnSp>
      </p:grpSp>
      <p:sp>
        <p:nvSpPr>
          <p:cNvPr id="2" name="TextBox 1">
            <a:extLst>
              <a:ext uri="{FF2B5EF4-FFF2-40B4-BE49-F238E27FC236}">
                <a16:creationId xmlns:a16="http://schemas.microsoft.com/office/drawing/2014/main" id="{CA6316C9-83CF-47EB-885A-6E546D276A79}"/>
              </a:ext>
            </a:extLst>
          </p:cNvPr>
          <p:cNvSpPr txBox="1"/>
          <p:nvPr/>
        </p:nvSpPr>
        <p:spPr>
          <a:xfrm>
            <a:off x="4135086" y="3275809"/>
            <a:ext cx="7586975" cy="1477328"/>
          </a:xfrm>
          <a:prstGeom prst="rect">
            <a:avLst/>
          </a:prstGeom>
          <a:noFill/>
        </p:spPr>
        <p:txBody>
          <a:bodyPr wrap="square" rtlCol="0">
            <a:spAutoFit/>
          </a:bodyPr>
          <a:lstStyle/>
          <a:p>
            <a:pPr algn="just"/>
            <a:r>
              <a:rPr lang="he-IL" sz="2400" dirty="0">
                <a:latin typeface="Varela Round" panose="00000500000000000000" pitchFamily="2" charset="-79"/>
                <a:cs typeface="Varela Round" panose="00000500000000000000" pitchFamily="2" charset="-79"/>
              </a:rPr>
              <a:t>במחיר נמוך הצרכנים יהיו מוכנים לרכוש כמות גדולה אבל ללא התערבות הממשלה יהיו עודפי ביקוש שיובילו לעליית מחירים.</a:t>
            </a:r>
            <a:endParaRPr lang="en-US" sz="2400" dirty="0">
              <a:latin typeface="Varela Round" panose="00000500000000000000" pitchFamily="2" charset="-79"/>
              <a:cs typeface="Varela Round" panose="00000500000000000000" pitchFamily="2" charset="-79"/>
            </a:endParaRPr>
          </a:p>
          <a:p>
            <a:endParaRPr lang="en-IL" dirty="0"/>
          </a:p>
        </p:txBody>
      </p:sp>
      <p:sp>
        <p:nvSpPr>
          <p:cNvPr id="3" name="TextBox 2">
            <a:extLst>
              <a:ext uri="{FF2B5EF4-FFF2-40B4-BE49-F238E27FC236}">
                <a16:creationId xmlns:a16="http://schemas.microsoft.com/office/drawing/2014/main" id="{5E6CE424-6774-44E0-954F-529C99F392B2}"/>
              </a:ext>
            </a:extLst>
          </p:cNvPr>
          <p:cNvSpPr txBox="1"/>
          <p:nvPr/>
        </p:nvSpPr>
        <p:spPr>
          <a:xfrm>
            <a:off x="4879986" y="4434264"/>
            <a:ext cx="2839639" cy="1569660"/>
          </a:xfrm>
          <a:prstGeom prst="rect">
            <a:avLst/>
          </a:prstGeom>
          <a:noFill/>
        </p:spPr>
        <p:txBody>
          <a:bodyPr wrap="square" rtlCol="0">
            <a:spAutoFit/>
          </a:bodyPr>
          <a:lstStyle/>
          <a:p>
            <a:pPr algn="just"/>
            <a:endParaRPr lang="he-IL" sz="2400" dirty="0">
              <a:latin typeface="Varela Round" panose="00000500000000000000" pitchFamily="2" charset="-79"/>
              <a:cs typeface="Varela Round" panose="00000500000000000000" pitchFamily="2" charset="-79"/>
            </a:endParaRPr>
          </a:p>
          <a:p>
            <a:pPr algn="just"/>
            <a:r>
              <a:rPr lang="he-IL" sz="2400" dirty="0">
                <a:solidFill>
                  <a:schemeClr val="accent5"/>
                </a:solidFill>
                <a:latin typeface="Varela Round" panose="00000500000000000000" pitchFamily="2" charset="-79"/>
                <a:cs typeface="Varela Round" panose="00000500000000000000" pitchFamily="2" charset="-79"/>
              </a:rPr>
              <a:t>מחיר זה הינו נמוך ממחיר שיווי משקל</a:t>
            </a:r>
            <a:endParaRPr lang="he-IL" sz="2400" dirty="0">
              <a:latin typeface="Varela Round" panose="00000500000000000000" pitchFamily="2" charset="-79"/>
              <a:cs typeface="Varela Round" panose="00000500000000000000" pitchFamily="2" charset="-79"/>
            </a:endParaRPr>
          </a:p>
          <a:p>
            <a:endParaRPr lang="en-IL" sz="2400" dirty="0"/>
          </a:p>
        </p:txBody>
      </p:sp>
    </p:spTree>
    <p:extLst>
      <p:ext uri="{BB962C8B-B14F-4D97-AF65-F5344CB8AC3E}">
        <p14:creationId xmlns:p14="http://schemas.microsoft.com/office/powerpoint/2010/main" val="3576560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fade">
                                      <p:cBhvr>
                                        <p:cTn id="2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 grpId="0"/>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62A17CF-6DD7-4161-8ADF-F033ECFF6942}"/>
              </a:ext>
            </a:extLst>
          </p:cNvPr>
          <p:cNvSpPr>
            <a:spLocks noGrp="1"/>
          </p:cNvSpPr>
          <p:nvPr>
            <p:ph type="title"/>
          </p:nvPr>
        </p:nvSpPr>
        <p:spPr>
          <a:xfrm>
            <a:off x="1" y="486470"/>
            <a:ext cx="12191999" cy="997045"/>
          </a:xfrm>
        </p:spPr>
        <p:txBody>
          <a:bodyPr/>
          <a:lstStyle/>
          <a:p>
            <a:r>
              <a:rPr lang="he-IL" sz="4400" dirty="0"/>
              <a:t>לממשלה מספר דרכים לשמור על מחיר מקסימום של מוצרים</a:t>
            </a:r>
          </a:p>
        </p:txBody>
      </p:sp>
      <p:sp>
        <p:nvSpPr>
          <p:cNvPr id="3" name="מציין מיקום תוכן 2">
            <a:extLst>
              <a:ext uri="{FF2B5EF4-FFF2-40B4-BE49-F238E27FC236}">
                <a16:creationId xmlns:a16="http://schemas.microsoft.com/office/drawing/2014/main" id="{89984622-B18F-42D3-BFEE-F98073D84C77}"/>
              </a:ext>
            </a:extLst>
          </p:cNvPr>
          <p:cNvSpPr txBox="1">
            <a:spLocks/>
          </p:cNvSpPr>
          <p:nvPr/>
        </p:nvSpPr>
        <p:spPr>
          <a:xfrm>
            <a:off x="464234" y="1528456"/>
            <a:ext cx="10902461" cy="4138385"/>
          </a:xfrm>
          <a:prstGeom prst="rect">
            <a:avLst/>
          </a:prstGeom>
        </p:spPr>
        <p:txBody>
          <a:bodyPr>
            <a:noAutofit/>
          </a:bodyPr>
          <a:lstStyle>
            <a:lvl1pPr marL="342934" indent="-342934" algn="r" defTabSz="914491"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3024" indent="-285779" algn="r" defTabSz="914491"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114" indent="-228623" algn="r" defTabSz="914491"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base">
              <a:buFont typeface="Arial" pitchFamily="34" charset="0"/>
              <a:buNone/>
            </a:pPr>
            <a:r>
              <a:rPr lang="he-IL" sz="2400" b="1" u="sng" dirty="0">
                <a:latin typeface="Varela Round" panose="00000500000000000000" pitchFamily="2" charset="-79"/>
                <a:cs typeface="Varela Round" panose="00000500000000000000" pitchFamily="2" charset="-79"/>
              </a:rPr>
              <a:t>1. מתן סובסידיה</a:t>
            </a:r>
            <a:r>
              <a:rPr lang="he-IL" sz="2400" b="1" dirty="0">
                <a:latin typeface="Varela Round" panose="00000500000000000000" pitchFamily="2" charset="-79"/>
                <a:cs typeface="Varela Round" panose="00000500000000000000" pitchFamily="2" charset="-79"/>
              </a:rPr>
              <a:t> – </a:t>
            </a:r>
            <a:r>
              <a:rPr lang="he-IL" sz="2400" dirty="0">
                <a:latin typeface="Varela Round" panose="00000500000000000000" pitchFamily="2" charset="-79"/>
                <a:cs typeface="Varela Round" panose="00000500000000000000" pitchFamily="2" charset="-79"/>
              </a:rPr>
              <a:t>הממשלה מעבירה כספים ליצרנים על מנת להקל עליהם את הייצור על מנת שיוזילו את מחירי המוצר. </a:t>
            </a:r>
            <a:endParaRPr lang="en-US" sz="2400" dirty="0">
              <a:latin typeface="Varela Round" panose="00000500000000000000" pitchFamily="2" charset="-79"/>
              <a:cs typeface="Varela Round" panose="00000500000000000000" pitchFamily="2" charset="-79"/>
            </a:endParaRPr>
          </a:p>
          <a:p>
            <a:pPr marL="0" indent="0" fontAlgn="base">
              <a:buFont typeface="Arial" pitchFamily="34" charset="0"/>
              <a:buNone/>
            </a:pPr>
            <a:r>
              <a:rPr lang="he-IL" sz="2400" b="1" u="sng" dirty="0">
                <a:latin typeface="Varela Round" panose="00000500000000000000" pitchFamily="2" charset="-79"/>
                <a:cs typeface="Varela Round" panose="00000500000000000000" pitchFamily="2" charset="-79"/>
              </a:rPr>
              <a:t>2. השלמת מחיר המוצר למחיר שיווי המשקל</a:t>
            </a:r>
            <a:r>
              <a:rPr lang="he-IL" sz="2400" dirty="0">
                <a:latin typeface="Varela Round" panose="00000500000000000000" pitchFamily="2" charset="-79"/>
                <a:cs typeface="Varela Round" panose="00000500000000000000" pitchFamily="2" charset="-79"/>
              </a:rPr>
              <a:t>– כאשר מתבצעת מכירה מהיצרן הוא מקבל את התוספת בצורה ישירה מהממשלה, דוגמה מובהקת – ענף הביצים. הממשלה משלמת לכל לולן תוספת בכל פעם שהוא מוכר ביצים</a:t>
            </a:r>
            <a:endParaRPr lang="en-US" sz="2400" dirty="0">
              <a:latin typeface="Varela Round" panose="00000500000000000000" pitchFamily="2" charset="-79"/>
              <a:cs typeface="Varela Round" panose="00000500000000000000" pitchFamily="2" charset="-79"/>
            </a:endParaRPr>
          </a:p>
          <a:p>
            <a:pPr marL="0" indent="0" fontAlgn="base">
              <a:buFont typeface="Arial" pitchFamily="34" charset="0"/>
              <a:buNone/>
            </a:pPr>
            <a:r>
              <a:rPr lang="he-IL" sz="2400" b="1" u="sng" dirty="0">
                <a:latin typeface="Varela Round" panose="00000500000000000000" pitchFamily="2" charset="-79"/>
                <a:cs typeface="Varela Round" panose="00000500000000000000" pitchFamily="2" charset="-79"/>
              </a:rPr>
              <a:t>3. פניה ליצרנים </a:t>
            </a:r>
            <a:r>
              <a:rPr lang="he-IL" sz="2400" b="1" u="sng" dirty="0" err="1">
                <a:latin typeface="Varela Round" panose="00000500000000000000" pitchFamily="2" charset="-79"/>
                <a:cs typeface="Varela Round" panose="00000500000000000000" pitchFamily="2" charset="-79"/>
              </a:rPr>
              <a:t>בעיתות</a:t>
            </a:r>
            <a:r>
              <a:rPr lang="he-IL" sz="2400" b="1" u="sng" dirty="0">
                <a:latin typeface="Varela Round" panose="00000500000000000000" pitchFamily="2" charset="-79"/>
                <a:cs typeface="Varela Round" panose="00000500000000000000" pitchFamily="2" charset="-79"/>
              </a:rPr>
              <a:t> משבר</a:t>
            </a:r>
            <a:r>
              <a:rPr lang="he-IL" sz="2400" b="1" dirty="0">
                <a:latin typeface="Varela Round" panose="00000500000000000000" pitchFamily="2" charset="-79"/>
                <a:cs typeface="Varela Round" panose="00000500000000000000" pitchFamily="2" charset="-79"/>
              </a:rPr>
              <a:t> – </a:t>
            </a:r>
            <a:r>
              <a:rPr lang="he-IL" sz="2400" dirty="0">
                <a:latin typeface="Varela Round" panose="00000500000000000000" pitchFamily="2" charset="-79"/>
                <a:cs typeface="Varela Round" panose="00000500000000000000" pitchFamily="2" charset="-79"/>
              </a:rPr>
              <a:t>פניה לספקים שלא יעלו את המחירים למוצרים ספציפיים – לדוגמה – במשבר הקורונה פנה משרד הכלכלה לספקים שלא להעלות את מחירי </a:t>
            </a:r>
            <a:r>
              <a:rPr lang="he-IL" sz="2400" dirty="0" err="1">
                <a:latin typeface="Varela Round" panose="00000500000000000000" pitchFamily="2" charset="-79"/>
                <a:cs typeface="Varela Round" panose="00000500000000000000" pitchFamily="2" charset="-79"/>
              </a:rPr>
              <a:t>האלכוג'ל</a:t>
            </a:r>
            <a:r>
              <a:rPr lang="he-IL" sz="2400" dirty="0">
                <a:latin typeface="Varela Round" panose="00000500000000000000" pitchFamily="2" charset="-79"/>
                <a:cs typeface="Varela Round" panose="00000500000000000000" pitchFamily="2" charset="-79"/>
              </a:rPr>
              <a:t> על מנת שהצרכנים יוכלו לרכוש במחירים סבירים.</a:t>
            </a:r>
          </a:p>
        </p:txBody>
      </p:sp>
    </p:spTree>
    <p:extLst>
      <p:ext uri="{BB962C8B-B14F-4D97-AF65-F5344CB8AC3E}">
        <p14:creationId xmlns:p14="http://schemas.microsoft.com/office/powerpoint/2010/main" val="3142504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59FDE06-C51E-46EE-B2F6-D39C1208EE32}"/>
              </a:ext>
            </a:extLst>
          </p:cNvPr>
          <p:cNvSpPr>
            <a:spLocks noGrp="1"/>
          </p:cNvSpPr>
          <p:nvPr>
            <p:ph type="title"/>
          </p:nvPr>
        </p:nvSpPr>
        <p:spPr>
          <a:xfrm>
            <a:off x="0" y="573094"/>
            <a:ext cx="12191999" cy="720000"/>
          </a:xfrm>
        </p:spPr>
        <p:txBody>
          <a:bodyPr/>
          <a:lstStyle/>
          <a:p>
            <a:r>
              <a:rPr lang="he-IL" sz="4400" dirty="0"/>
              <a:t>לסיכום מחיר מקסימום:</a:t>
            </a:r>
          </a:p>
        </p:txBody>
      </p:sp>
      <p:sp>
        <p:nvSpPr>
          <p:cNvPr id="4" name="תיבת טקסט 3">
            <a:extLst>
              <a:ext uri="{FF2B5EF4-FFF2-40B4-BE49-F238E27FC236}">
                <a16:creationId xmlns:a16="http://schemas.microsoft.com/office/drawing/2014/main" id="{2D06E8BD-7AFA-4742-975B-AFA1EB7D9EAA}"/>
              </a:ext>
            </a:extLst>
          </p:cNvPr>
          <p:cNvSpPr txBox="1"/>
          <p:nvPr/>
        </p:nvSpPr>
        <p:spPr>
          <a:xfrm>
            <a:off x="1488831" y="1860058"/>
            <a:ext cx="9214338" cy="2308324"/>
          </a:xfrm>
          <a:prstGeom prst="rect">
            <a:avLst/>
          </a:prstGeom>
          <a:noFill/>
        </p:spPr>
        <p:txBody>
          <a:bodyPr wrap="square" rtlCol="1">
            <a:spAutoFit/>
          </a:bodyPr>
          <a:lstStyle>
            <a:defPPr>
              <a:defRPr lang="he-IL"/>
            </a:defPPr>
            <a:lvl1pPr marL="285750" indent="-285750">
              <a:buFont typeface="Arial" panose="020B0604020202020204" pitchFamily="34" charset="0"/>
              <a:buChar char="•"/>
              <a:defRPr sz="3600">
                <a:latin typeface="Varela Round" panose="00000500000000000000" pitchFamily="2" charset="-79"/>
                <a:cs typeface="Varela Round" panose="00000500000000000000" pitchFamily="2" charset="-79"/>
              </a:defRPr>
            </a:lvl1pPr>
          </a:lstStyle>
          <a:p>
            <a:r>
              <a:rPr lang="he-IL" dirty="0"/>
              <a:t>מחיר המוצר יורד</a:t>
            </a:r>
          </a:p>
          <a:p>
            <a:r>
              <a:rPr lang="he-IL" dirty="0"/>
              <a:t>הכמות המיוצרת קטנה</a:t>
            </a:r>
          </a:p>
          <a:p>
            <a:r>
              <a:rPr lang="he-IL" dirty="0"/>
              <a:t>הכמות המבוקשת גדלה</a:t>
            </a:r>
          </a:p>
          <a:p>
            <a:r>
              <a:rPr lang="he-IL" dirty="0"/>
              <a:t>נוצר עודף ביקוש</a:t>
            </a:r>
          </a:p>
        </p:txBody>
      </p:sp>
    </p:spTree>
    <p:extLst>
      <p:ext uri="{BB962C8B-B14F-4D97-AF65-F5344CB8AC3E}">
        <p14:creationId xmlns:p14="http://schemas.microsoft.com/office/powerpoint/2010/main" val="14891043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CE8F802-2089-4E85-B784-A146B936FB77}"/>
              </a:ext>
            </a:extLst>
          </p:cNvPr>
          <p:cNvSpPr>
            <a:spLocks noGrp="1"/>
          </p:cNvSpPr>
          <p:nvPr>
            <p:ph type="title"/>
          </p:nvPr>
        </p:nvSpPr>
        <p:spPr>
          <a:xfrm>
            <a:off x="1" y="429910"/>
            <a:ext cx="12191999" cy="720000"/>
          </a:xfrm>
        </p:spPr>
        <p:txBody>
          <a:bodyPr/>
          <a:lstStyle/>
          <a:p>
            <a:r>
              <a:rPr lang="he-IL" dirty="0"/>
              <a:t>שאלות לחזרה עצמית</a:t>
            </a:r>
          </a:p>
        </p:txBody>
      </p:sp>
      <p:sp>
        <p:nvSpPr>
          <p:cNvPr id="3" name="מציין מיקום תוכן 2">
            <a:extLst>
              <a:ext uri="{FF2B5EF4-FFF2-40B4-BE49-F238E27FC236}">
                <a16:creationId xmlns:a16="http://schemas.microsoft.com/office/drawing/2014/main" id="{1F1EABF4-674A-4E3A-9485-BC9D1A3795AE}"/>
              </a:ext>
            </a:extLst>
          </p:cNvPr>
          <p:cNvSpPr txBox="1">
            <a:spLocks/>
          </p:cNvSpPr>
          <p:nvPr/>
        </p:nvSpPr>
        <p:spPr>
          <a:xfrm>
            <a:off x="1470581" y="1678628"/>
            <a:ext cx="10304077" cy="3877815"/>
          </a:xfrm>
          <a:prstGeom prst="rect">
            <a:avLst/>
          </a:prstGeom>
        </p:spPr>
        <p:txBody>
          <a:bodyPr>
            <a:noAutofit/>
          </a:bodyPr>
          <a:lstStyle>
            <a:lvl1pPr marL="342934" indent="-342934" algn="r" defTabSz="914491"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3024" indent="-285779" algn="r" defTabSz="914491"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114" indent="-228623" algn="r" defTabSz="914491"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indent="-514350" algn="just">
              <a:buAutoNum type="arabicPeriod"/>
            </a:pPr>
            <a:r>
              <a:rPr lang="he-IL" sz="2800" dirty="0">
                <a:solidFill>
                  <a:srgbClr val="12B4BC"/>
                </a:solidFill>
                <a:latin typeface="Varela Round" panose="00000500000000000000" pitchFamily="2" charset="-79"/>
                <a:cs typeface="Varela Round" panose="00000500000000000000" pitchFamily="2" charset="-79"/>
              </a:rPr>
              <a:t>נניח שעל מנת לשמור על איכות הסביבה הממשלה מטילה מיסים נוספים על מפעלים מזהמים מרמת זיהום מסוימת. </a:t>
            </a:r>
          </a:p>
          <a:p>
            <a:pPr marL="0" indent="0" algn="just">
              <a:buNone/>
            </a:pPr>
            <a:r>
              <a:rPr lang="he-IL" sz="2800" dirty="0">
                <a:latin typeface="Varela Round" panose="00000500000000000000" pitchFamily="2" charset="-79"/>
                <a:cs typeface="Varela Round" panose="00000500000000000000" pitchFamily="2" charset="-79"/>
              </a:rPr>
              <a:t>	</a:t>
            </a:r>
            <a:r>
              <a:rPr lang="he-IL" sz="2800" b="1" dirty="0">
                <a:latin typeface="Varela Round" panose="00000500000000000000" pitchFamily="2" charset="-79"/>
                <a:cs typeface="Varela Round" panose="00000500000000000000" pitchFamily="2" charset="-79"/>
              </a:rPr>
              <a:t>א. מה לדעתכם יקרה למחירים של המוצרים מהיצרנים הללו?</a:t>
            </a:r>
          </a:p>
          <a:p>
            <a:pPr marL="0" indent="0" algn="just">
              <a:buNone/>
            </a:pPr>
            <a:r>
              <a:rPr lang="he-IL" sz="2800" b="1" dirty="0">
                <a:latin typeface="Varela Round" panose="00000500000000000000" pitchFamily="2" charset="-79"/>
                <a:cs typeface="Varela Round" panose="00000500000000000000" pitchFamily="2" charset="-79"/>
              </a:rPr>
              <a:t>	ב. מה יקרה לעקומת הביקוש/היצע למוצר?</a:t>
            </a:r>
          </a:p>
          <a:p>
            <a:pPr marL="0" indent="0" algn="just">
              <a:buNone/>
            </a:pPr>
            <a:r>
              <a:rPr lang="he-IL" sz="2800" dirty="0">
                <a:solidFill>
                  <a:srgbClr val="12B4BC"/>
                </a:solidFill>
                <a:latin typeface="Varela Round" panose="00000500000000000000" pitchFamily="2" charset="-79"/>
                <a:cs typeface="Varela Round" panose="00000500000000000000" pitchFamily="2" charset="-79"/>
              </a:rPr>
              <a:t>2. דוגמה נוספת...</a:t>
            </a:r>
          </a:p>
          <a:p>
            <a:pPr marL="0" indent="0" algn="just">
              <a:buNone/>
            </a:pPr>
            <a:endParaRPr lang="he-IL" sz="2400" dirty="0"/>
          </a:p>
          <a:p>
            <a:pPr marL="514350" indent="-514350" algn="just">
              <a:buAutoNum type="arabicPeriod"/>
            </a:pPr>
            <a:endParaRPr lang="he-IL" sz="2400" dirty="0"/>
          </a:p>
          <a:p>
            <a:pPr marL="0" indent="0" algn="just">
              <a:buNone/>
            </a:pPr>
            <a:endParaRPr lang="he-IL" sz="2400" dirty="0"/>
          </a:p>
          <a:p>
            <a:pPr algn="just"/>
            <a:endParaRPr lang="he-IL" sz="2400" dirty="0"/>
          </a:p>
          <a:p>
            <a:pPr algn="just"/>
            <a:endParaRPr lang="en-US" sz="2400" dirty="0"/>
          </a:p>
          <a:p>
            <a:pPr algn="just"/>
            <a:endParaRPr lang="he-IL" sz="2400" dirty="0"/>
          </a:p>
        </p:txBody>
      </p:sp>
    </p:spTree>
    <p:extLst>
      <p:ext uri="{BB962C8B-B14F-4D97-AF65-F5344CB8AC3E}">
        <p14:creationId xmlns:p14="http://schemas.microsoft.com/office/powerpoint/2010/main" val="8559269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a:extLst>
              <a:ext uri="{FF2B5EF4-FFF2-40B4-BE49-F238E27FC236}">
                <a16:creationId xmlns:a16="http://schemas.microsoft.com/office/drawing/2014/main" id="{423F6F61-4567-462B-A618-70CBC508D8B8}"/>
              </a:ext>
            </a:extLst>
          </p:cNvPr>
          <p:cNvPicPr>
            <a:picLocks noChangeAspect="1"/>
          </p:cNvPicPr>
          <p:nvPr/>
        </p:nvPicPr>
        <p:blipFill rotWithShape="1">
          <a:blip r:embed="rId2"/>
          <a:srcRect l="39172" r="34234" b="66411"/>
          <a:stretch/>
        </p:blipFill>
        <p:spPr>
          <a:xfrm>
            <a:off x="4775994" y="0"/>
            <a:ext cx="3241964" cy="1838476"/>
          </a:xfrm>
          <a:prstGeom prst="rect">
            <a:avLst/>
          </a:prstGeom>
        </p:spPr>
      </p:pic>
      <p:sp>
        <p:nvSpPr>
          <p:cNvPr id="4" name="תיבת טקסט 3">
            <a:extLst>
              <a:ext uri="{FF2B5EF4-FFF2-40B4-BE49-F238E27FC236}">
                <a16:creationId xmlns:a16="http://schemas.microsoft.com/office/drawing/2014/main" id="{904EE8F9-32B7-45EB-8FC4-CC451E605118}"/>
              </a:ext>
            </a:extLst>
          </p:cNvPr>
          <p:cNvSpPr txBox="1"/>
          <p:nvPr/>
        </p:nvSpPr>
        <p:spPr>
          <a:xfrm>
            <a:off x="647340" y="3016112"/>
            <a:ext cx="11174412" cy="2618474"/>
          </a:xfrm>
          <a:prstGeom prst="rect">
            <a:avLst/>
          </a:prstGeom>
          <a:noFill/>
        </p:spPr>
        <p:txBody>
          <a:bodyPr wrap="square" rtlCol="1">
            <a:spAutoFit/>
          </a:bodyPr>
          <a:lstStyle/>
          <a:p>
            <a:pPr marL="895350">
              <a:lnSpc>
                <a:spcPct val="150000"/>
              </a:lnSpc>
            </a:pPr>
            <a:r>
              <a:rPr lang="he-IL" sz="2800" dirty="0">
                <a:solidFill>
                  <a:srgbClr val="192A72"/>
                </a:solidFill>
                <a:latin typeface="Varela Round" panose="00000500000000000000" pitchFamily="2" charset="-79"/>
                <a:cs typeface="Varela Round" panose="00000500000000000000" pitchFamily="2" charset="-79"/>
              </a:rPr>
              <a:t>השימוש ביצירות במהלך שידור זה נעשה לפי סעיף 27א לחוק זכות יוצרים, תשס"ח-2007. אם הינך בעל הזכויות באחת היצירות, באפשרותך לבקש מאיתנו לחדול מהשימוש ביצירה, זאת באמצעות פנייה לדוא"ל </a:t>
            </a:r>
            <a:r>
              <a:rPr lang="en-US" sz="2800" dirty="0">
                <a:solidFill>
                  <a:srgbClr val="192A72"/>
                </a:solidFill>
                <a:latin typeface="Varela Round" panose="00000500000000000000" pitchFamily="2" charset="-79"/>
                <a:cs typeface="Varela Round" panose="00000500000000000000" pitchFamily="2" charset="-79"/>
              </a:rPr>
              <a:t>rights@education.gov.il</a:t>
            </a:r>
            <a:endParaRPr lang="he-IL" sz="2800" dirty="0">
              <a:solidFill>
                <a:srgbClr val="192A72"/>
              </a:solidFill>
              <a:latin typeface="Varela Round" panose="00000500000000000000" pitchFamily="2" charset="-79"/>
              <a:cs typeface="Varela Round" panose="00000500000000000000" pitchFamily="2" charset="-79"/>
            </a:endParaRPr>
          </a:p>
        </p:txBody>
      </p:sp>
      <p:sp>
        <p:nvSpPr>
          <p:cNvPr id="5" name="מלבן 4">
            <a:extLst>
              <a:ext uri="{FF2B5EF4-FFF2-40B4-BE49-F238E27FC236}">
                <a16:creationId xmlns:a16="http://schemas.microsoft.com/office/drawing/2014/main" id="{0276247E-F89D-4BE1-B3D6-7FE06BEB5A42}"/>
              </a:ext>
            </a:extLst>
          </p:cNvPr>
          <p:cNvSpPr/>
          <p:nvPr/>
        </p:nvSpPr>
        <p:spPr>
          <a:xfrm>
            <a:off x="795" y="1838476"/>
            <a:ext cx="12190412" cy="763286"/>
          </a:xfrm>
          <a:prstGeom prst="rect">
            <a:avLst/>
          </a:prstGeom>
        </p:spPr>
        <p:txBody>
          <a:bodyPr wrap="square">
            <a:spAutoFit/>
          </a:bodyPr>
          <a:lstStyle/>
          <a:p>
            <a:pPr algn="ctr">
              <a:lnSpc>
                <a:spcPct val="150000"/>
              </a:lnSpc>
            </a:pPr>
            <a:r>
              <a:rPr lang="he-IL" sz="3200" b="1" dirty="0">
                <a:solidFill>
                  <a:srgbClr val="192A72"/>
                </a:solidFill>
                <a:latin typeface="Varela Round" panose="00000500000000000000" pitchFamily="2" charset="-79"/>
                <a:cs typeface="Varela Round" panose="00000500000000000000" pitchFamily="2" charset="-79"/>
              </a:rPr>
              <a:t>נוהל שימוש ביצירות מוגנות בזכויות יוצרים ואיתור בעלי זכויות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p:nvPr/>
        </p:nvSpPr>
        <p:spPr>
          <a:xfrm>
            <a:off x="1629534" y="2695671"/>
            <a:ext cx="9208400" cy="1924651"/>
          </a:xfrm>
          <a:prstGeom prst="rect">
            <a:avLst/>
          </a:prstGeom>
          <a:noFill/>
          <a:ln>
            <a:noFill/>
          </a:ln>
        </p:spPr>
        <p:txBody>
          <a:bodyPr spcFirstLastPara="1" wrap="square" lIns="121904" tIns="121904" rIns="121904" bIns="121904" anchor="t" anchorCtr="0">
            <a:noAutofit/>
          </a:bodyPr>
          <a:lstStyle/>
          <a:p>
            <a:pPr marL="609600">
              <a:lnSpc>
                <a:spcPct val="150000"/>
              </a:lnSpc>
            </a:pPr>
            <a:endParaRPr dirty="0"/>
          </a:p>
        </p:txBody>
      </p:sp>
      <p:sp>
        <p:nvSpPr>
          <p:cNvPr id="5" name="כותרת 4"/>
          <p:cNvSpPr>
            <a:spLocks noGrp="1"/>
          </p:cNvSpPr>
          <p:nvPr>
            <p:ph type="ctrTitle"/>
          </p:nvPr>
        </p:nvSpPr>
        <p:spPr>
          <a:xfrm>
            <a:off x="1" y="1640677"/>
            <a:ext cx="12192001" cy="1260164"/>
          </a:xfrm>
        </p:spPr>
        <p:txBody>
          <a:bodyPr/>
          <a:lstStyle/>
          <a:p>
            <a:r>
              <a:rPr lang="he-IL" sz="5400" dirty="0">
                <a:solidFill>
                  <a:srgbClr val="192A72"/>
                </a:solidFill>
              </a:rPr>
              <a:t>פרק 6.1 – התערבות ממשלתית בכלכלה</a:t>
            </a:r>
          </a:p>
        </p:txBody>
      </p:sp>
      <p:sp>
        <p:nvSpPr>
          <p:cNvPr id="7" name="כותרת משנה 6"/>
          <p:cNvSpPr>
            <a:spLocks noGrp="1"/>
          </p:cNvSpPr>
          <p:nvPr>
            <p:ph type="subTitle" idx="1"/>
          </p:nvPr>
        </p:nvSpPr>
        <p:spPr>
          <a:xfrm>
            <a:off x="1" y="2826050"/>
            <a:ext cx="12192001" cy="720094"/>
          </a:xfrm>
        </p:spPr>
        <p:txBody>
          <a:bodyPr/>
          <a:lstStyle/>
          <a:p>
            <a:r>
              <a:rPr lang="he-IL" dirty="0">
                <a:sym typeface="Varela Round"/>
              </a:rPr>
              <a:t>מנהל וכלכלה/ניהול עסקי, לקראת מבחן 70%</a:t>
            </a:r>
          </a:p>
        </p:txBody>
      </p:sp>
      <p:sp>
        <p:nvSpPr>
          <p:cNvPr id="4" name="מציין מיקום תוכן 3"/>
          <p:cNvSpPr>
            <a:spLocks noGrp="1"/>
          </p:cNvSpPr>
          <p:nvPr>
            <p:ph idx="10"/>
          </p:nvPr>
        </p:nvSpPr>
        <p:spPr>
          <a:xfrm>
            <a:off x="1" y="3655861"/>
            <a:ext cx="12192001" cy="720094"/>
          </a:xfrm>
        </p:spPr>
        <p:txBody>
          <a:bodyPr/>
          <a:lstStyle/>
          <a:p>
            <a:r>
              <a:rPr lang="he-IL" dirty="0">
                <a:sym typeface="Varela Round"/>
              </a:rPr>
              <a:t>שם המורה: עומר מרציאנו</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7" name="כותרת 6"/>
          <p:cNvSpPr>
            <a:spLocks noGrp="1"/>
          </p:cNvSpPr>
          <p:nvPr>
            <p:ph type="title"/>
          </p:nvPr>
        </p:nvSpPr>
        <p:spPr>
          <a:xfrm>
            <a:off x="1693850" y="258348"/>
            <a:ext cx="9642231" cy="720000"/>
          </a:xfrm>
        </p:spPr>
        <p:txBody>
          <a:bodyPr/>
          <a:lstStyle/>
          <a:p>
            <a:r>
              <a:rPr lang="he-IL" dirty="0">
                <a:solidFill>
                  <a:srgbClr val="192A72"/>
                </a:solidFill>
              </a:rPr>
              <a:t>מה נלמד היום </a:t>
            </a:r>
          </a:p>
        </p:txBody>
      </p:sp>
      <p:sp>
        <p:nvSpPr>
          <p:cNvPr id="3" name="מציין מיקום טקסט 2"/>
          <p:cNvSpPr>
            <a:spLocks noGrp="1"/>
          </p:cNvSpPr>
          <p:nvPr>
            <p:ph type="body" sz="quarter" idx="3"/>
          </p:nvPr>
        </p:nvSpPr>
        <p:spPr>
          <a:xfrm>
            <a:off x="2403588" y="1271065"/>
            <a:ext cx="8537543" cy="540070"/>
          </a:xfrm>
        </p:spPr>
        <p:txBody>
          <a:bodyPr/>
          <a:lstStyle/>
          <a:p>
            <a:r>
              <a:rPr lang="he-IL" dirty="0">
                <a:sym typeface="Varela Round"/>
              </a:rPr>
              <a:t>4.1 התערבות ממשלתית בכלכלה</a:t>
            </a:r>
            <a:endParaRPr lang="he-IL" dirty="0"/>
          </a:p>
        </p:txBody>
      </p:sp>
      <p:sp>
        <p:nvSpPr>
          <p:cNvPr id="2" name="TextBox 1">
            <a:extLst>
              <a:ext uri="{FF2B5EF4-FFF2-40B4-BE49-F238E27FC236}">
                <a16:creationId xmlns:a16="http://schemas.microsoft.com/office/drawing/2014/main" id="{C39C232E-FD04-4F19-867C-4E82C85A8FD7}"/>
              </a:ext>
            </a:extLst>
          </p:cNvPr>
          <p:cNvSpPr txBox="1"/>
          <p:nvPr/>
        </p:nvSpPr>
        <p:spPr>
          <a:xfrm>
            <a:off x="6297106" y="2103852"/>
            <a:ext cx="4091233" cy="1384995"/>
          </a:xfrm>
          <a:prstGeom prst="rect">
            <a:avLst/>
          </a:prstGeom>
          <a:noFill/>
        </p:spPr>
        <p:txBody>
          <a:bodyPr wrap="square" rtlCol="0">
            <a:spAutoFit/>
          </a:bodyPr>
          <a:lstStyle/>
          <a:p>
            <a:pPr marL="514350" indent="-514350">
              <a:buFont typeface="Arial" panose="020B0604020202020204" pitchFamily="34" charset="0"/>
              <a:buChar char="•"/>
            </a:pPr>
            <a:r>
              <a:rPr lang="he-IL" sz="2800" dirty="0">
                <a:latin typeface="Varela Round" panose="00000500000000000000" pitchFamily="2" charset="-79"/>
                <a:cs typeface="Varela Round" panose="00000500000000000000" pitchFamily="2" charset="-79"/>
              </a:rPr>
              <a:t>פיקוח על מחירים</a:t>
            </a:r>
          </a:p>
          <a:p>
            <a:pPr marL="514350" indent="-514350">
              <a:buFont typeface="Arial" panose="020B0604020202020204" pitchFamily="34" charset="0"/>
              <a:buChar char="•"/>
            </a:pPr>
            <a:r>
              <a:rPr lang="he-IL" sz="2800" dirty="0">
                <a:latin typeface="Varela Round" panose="00000500000000000000" pitchFamily="2" charset="-79"/>
                <a:cs typeface="Varela Round" panose="00000500000000000000" pitchFamily="2" charset="-79"/>
              </a:rPr>
              <a:t>מחיר מינימום</a:t>
            </a:r>
          </a:p>
          <a:p>
            <a:pPr marL="514350" indent="-514350">
              <a:buFont typeface="Arial" panose="020B0604020202020204" pitchFamily="34" charset="0"/>
              <a:buChar char="•"/>
            </a:pPr>
            <a:r>
              <a:rPr lang="he-IL" sz="2800" dirty="0">
                <a:latin typeface="Varela Round" panose="00000500000000000000" pitchFamily="2" charset="-79"/>
                <a:cs typeface="Varela Round" panose="00000500000000000000" pitchFamily="2" charset="-79"/>
              </a:rPr>
              <a:t>מחיר מקסימום</a:t>
            </a:r>
            <a:endParaRPr lang="en-IL" sz="2800" dirty="0">
              <a:latin typeface="Varela Round" panose="00000500000000000000" pitchFamily="2" charset="-79"/>
              <a:cs typeface="Varela Round" panose="00000500000000000000" pitchFamily="2" charset="-79"/>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 name="כותרת 4"/>
          <p:cNvSpPr>
            <a:spLocks noGrp="1"/>
          </p:cNvSpPr>
          <p:nvPr>
            <p:ph type="ctrTitle"/>
          </p:nvPr>
        </p:nvSpPr>
        <p:spPr>
          <a:xfrm>
            <a:off x="386500" y="2168836"/>
            <a:ext cx="12192001" cy="1260164"/>
          </a:xfrm>
        </p:spPr>
        <p:txBody>
          <a:bodyPr/>
          <a:lstStyle/>
          <a:p>
            <a:r>
              <a:rPr lang="he-IL" sz="6000" dirty="0">
                <a:solidFill>
                  <a:srgbClr val="192A72"/>
                </a:solidFill>
              </a:rPr>
              <a:t>הסיבות להתערבות הממשלה בשוק</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E933DD1-1165-4882-9944-E86647C2FB37}"/>
              </a:ext>
            </a:extLst>
          </p:cNvPr>
          <p:cNvSpPr>
            <a:spLocks noGrp="1"/>
          </p:cNvSpPr>
          <p:nvPr>
            <p:ph type="title"/>
          </p:nvPr>
        </p:nvSpPr>
        <p:spPr>
          <a:xfrm>
            <a:off x="1274884" y="174269"/>
            <a:ext cx="9642231" cy="720000"/>
          </a:xfrm>
        </p:spPr>
        <p:txBody>
          <a:bodyPr/>
          <a:lstStyle/>
          <a:p>
            <a:r>
              <a:rPr lang="he-IL" dirty="0"/>
              <a:t>הסיבות להתערבות ממשלתית </a:t>
            </a:r>
          </a:p>
        </p:txBody>
      </p:sp>
      <p:sp>
        <p:nvSpPr>
          <p:cNvPr id="3" name="מציין מיקום טקסט 2">
            <a:extLst>
              <a:ext uri="{FF2B5EF4-FFF2-40B4-BE49-F238E27FC236}">
                <a16:creationId xmlns:a16="http://schemas.microsoft.com/office/drawing/2014/main" id="{80DB76B6-DE6C-4255-B909-B84C1F08DFE2}"/>
              </a:ext>
            </a:extLst>
          </p:cNvPr>
          <p:cNvSpPr>
            <a:spLocks noGrp="1"/>
          </p:cNvSpPr>
          <p:nvPr>
            <p:ph type="body" sz="quarter" idx="3"/>
          </p:nvPr>
        </p:nvSpPr>
        <p:spPr>
          <a:xfrm>
            <a:off x="405354" y="820133"/>
            <a:ext cx="11114202" cy="1395103"/>
          </a:xfrm>
        </p:spPr>
        <p:txBody>
          <a:bodyPr/>
          <a:lstStyle/>
          <a:p>
            <a:r>
              <a:rPr lang="he-IL" sz="2400" b="0" dirty="0"/>
              <a:t>שוק חופשי הינו מצב בו מתרחשים איזונים של היצע וביקוש. בסיטואציה כזו ישנם מספר יצרנים אשר מייצרים את אותם המוצרים וכך נוצרת תחרות אשר מיטיבה עם הצרכנים. לעיתים עלול להיות מצב בו ישנו יצרו בודד המייצר מוצר שהמון צרכנים צורכים ואז אין תחרות. דוגמה לכך היא חברת החשמל.</a:t>
            </a:r>
          </a:p>
        </p:txBody>
      </p:sp>
      <p:sp>
        <p:nvSpPr>
          <p:cNvPr id="4" name="מציין מיקום תוכן 3">
            <a:extLst>
              <a:ext uri="{FF2B5EF4-FFF2-40B4-BE49-F238E27FC236}">
                <a16:creationId xmlns:a16="http://schemas.microsoft.com/office/drawing/2014/main" id="{68CB7955-48C0-473A-8218-E0197F954F08}"/>
              </a:ext>
            </a:extLst>
          </p:cNvPr>
          <p:cNvSpPr>
            <a:spLocks noGrp="1"/>
          </p:cNvSpPr>
          <p:nvPr>
            <p:ph sz="quarter" idx="4"/>
          </p:nvPr>
        </p:nvSpPr>
        <p:spPr>
          <a:xfrm>
            <a:off x="405354" y="2186955"/>
            <a:ext cx="11105445" cy="4152517"/>
          </a:xfrm>
        </p:spPr>
        <p:txBody>
          <a:bodyPr>
            <a:normAutofit/>
          </a:bodyPr>
          <a:lstStyle/>
          <a:p>
            <a:pPr marL="96848" indent="0">
              <a:buNone/>
            </a:pPr>
            <a:r>
              <a:rPr lang="he-IL" sz="2000" dirty="0"/>
              <a:t>חברת החשמל לישראל היא היצרן היחיד המייצר חשמל בישראל. ברור שהביקוש לחשמל בישראל הוא אדיר ואין סיכוי שבית אב או עסק לא ישתמשו בו. </a:t>
            </a:r>
            <a:endParaRPr lang="en-US" sz="2000" b="1" dirty="0"/>
          </a:p>
          <a:p>
            <a:pPr marL="96848" indent="0">
              <a:buNone/>
            </a:pPr>
            <a:r>
              <a:rPr lang="he-IL" sz="2000" b="1" dirty="0"/>
              <a:t>אני מבקש לחשוב על מצב שבו אתם מייצרים מוצר שכולם צריכים ואתם הספקים היחידים שלו בארץ, כמה כסף תגבו על המוצר???</a:t>
            </a:r>
            <a:br>
              <a:rPr lang="en-US" sz="2000" dirty="0"/>
            </a:br>
            <a:r>
              <a:rPr lang="he-IL" sz="2000" dirty="0"/>
              <a:t>לכאורה – אינסוף. כולם רוצים לקנות ואתם היצרנים היחידים.</a:t>
            </a:r>
          </a:p>
          <a:p>
            <a:pPr marL="96848" indent="0">
              <a:buNone/>
            </a:pPr>
            <a:r>
              <a:rPr lang="he-IL" sz="2000" dirty="0"/>
              <a:t>ולדוגמה שלנו – חברת החשמל – יצרנית החשמל היחידה בארץ.</a:t>
            </a:r>
          </a:p>
          <a:p>
            <a:pPr marL="96848" indent="0">
              <a:buNone/>
            </a:pPr>
            <a:r>
              <a:rPr lang="he-IL" sz="2000" dirty="0">
                <a:solidFill>
                  <a:schemeClr val="accent1"/>
                </a:solidFill>
              </a:rPr>
              <a:t>אז איך בכל זאת שומרים על האזרחים שלא יפקיעו לנו את המחיר?</a:t>
            </a:r>
          </a:p>
        </p:txBody>
      </p:sp>
      <p:pic>
        <p:nvPicPr>
          <p:cNvPr id="6" name="תמונה 5">
            <a:extLst>
              <a:ext uri="{FF2B5EF4-FFF2-40B4-BE49-F238E27FC236}">
                <a16:creationId xmlns:a16="http://schemas.microsoft.com/office/drawing/2014/main" id="{A86EEC1A-C39F-4259-8515-FF90D0FE3A6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4798" y="3556701"/>
            <a:ext cx="2235358" cy="2187526"/>
          </a:xfrm>
          <a:prstGeom prst="rect">
            <a:avLst/>
          </a:prstGeom>
        </p:spPr>
      </p:pic>
      <p:sp>
        <p:nvSpPr>
          <p:cNvPr id="7" name="תיבת טקסט 6">
            <a:extLst>
              <a:ext uri="{FF2B5EF4-FFF2-40B4-BE49-F238E27FC236}">
                <a16:creationId xmlns:a16="http://schemas.microsoft.com/office/drawing/2014/main" id="{668CD1A3-FD2E-49D5-9108-C82C784A53AD}"/>
              </a:ext>
            </a:extLst>
          </p:cNvPr>
          <p:cNvSpPr txBox="1"/>
          <p:nvPr/>
        </p:nvSpPr>
        <p:spPr>
          <a:xfrm>
            <a:off x="3082378" y="4650464"/>
            <a:ext cx="4896028" cy="584775"/>
          </a:xfrm>
          <a:prstGeom prst="rect">
            <a:avLst/>
          </a:prstGeom>
          <a:noFill/>
        </p:spPr>
        <p:txBody>
          <a:bodyPr wrap="square" rtlCol="1">
            <a:spAutoFit/>
          </a:bodyPr>
          <a:lstStyle/>
          <a:p>
            <a:r>
              <a:rPr lang="he-IL" sz="3200" b="1" dirty="0">
                <a:latin typeface="Varela Round" panose="00000500000000000000" pitchFamily="2" charset="-79"/>
                <a:cs typeface="Varela Round" panose="00000500000000000000" pitchFamily="2" charset="-79"/>
              </a:rPr>
              <a:t>באמצעות פיקוח מחירים</a:t>
            </a:r>
          </a:p>
        </p:txBody>
      </p:sp>
    </p:spTree>
    <p:extLst>
      <p:ext uri="{BB962C8B-B14F-4D97-AF65-F5344CB8AC3E}">
        <p14:creationId xmlns:p14="http://schemas.microsoft.com/office/powerpoint/2010/main" val="108622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B6A89CF-1700-421C-9347-0B7AC52CBDBF}"/>
              </a:ext>
            </a:extLst>
          </p:cNvPr>
          <p:cNvSpPr>
            <a:spLocks noGrp="1"/>
          </p:cNvSpPr>
          <p:nvPr>
            <p:ph type="title"/>
          </p:nvPr>
        </p:nvSpPr>
        <p:spPr>
          <a:xfrm>
            <a:off x="1274884" y="473902"/>
            <a:ext cx="9642231" cy="720000"/>
          </a:xfrm>
        </p:spPr>
        <p:txBody>
          <a:bodyPr/>
          <a:lstStyle/>
          <a:p>
            <a:r>
              <a:rPr lang="he-IL" dirty="0"/>
              <a:t>הסיבות להתערבות הממשלה</a:t>
            </a:r>
          </a:p>
        </p:txBody>
      </p:sp>
      <p:sp>
        <p:nvSpPr>
          <p:cNvPr id="4" name="מציין מיקום תוכן 3">
            <a:extLst>
              <a:ext uri="{FF2B5EF4-FFF2-40B4-BE49-F238E27FC236}">
                <a16:creationId xmlns:a16="http://schemas.microsoft.com/office/drawing/2014/main" id="{79B89FC4-038B-42DC-9665-630177A7A385}"/>
              </a:ext>
            </a:extLst>
          </p:cNvPr>
          <p:cNvSpPr>
            <a:spLocks noGrp="1"/>
          </p:cNvSpPr>
          <p:nvPr>
            <p:ph sz="quarter" idx="4"/>
          </p:nvPr>
        </p:nvSpPr>
        <p:spPr>
          <a:xfrm>
            <a:off x="3418623" y="1509009"/>
            <a:ext cx="8031963" cy="4152517"/>
          </a:xfrm>
        </p:spPr>
        <p:txBody>
          <a:bodyPr>
            <a:normAutofit/>
          </a:bodyPr>
          <a:lstStyle/>
          <a:p>
            <a:r>
              <a:rPr lang="he-IL" sz="3600" dirty="0"/>
              <a:t>להיטיב עם הצרכנים</a:t>
            </a:r>
          </a:p>
          <a:p>
            <a:r>
              <a:rPr lang="he-IL" sz="3600" dirty="0"/>
              <a:t>להיטיב עם היצרנים</a:t>
            </a:r>
          </a:p>
          <a:p>
            <a:r>
              <a:rPr lang="he-IL" sz="3600" dirty="0"/>
              <a:t>להיטיב עם המשק</a:t>
            </a:r>
          </a:p>
          <a:p>
            <a:r>
              <a:rPr lang="he-IL" sz="3600" dirty="0"/>
              <a:t>לדאוג לתקציב הממשלתי</a:t>
            </a:r>
          </a:p>
        </p:txBody>
      </p:sp>
    </p:spTree>
    <p:extLst>
      <p:ext uri="{BB962C8B-B14F-4D97-AF65-F5344CB8AC3E}">
        <p14:creationId xmlns:p14="http://schemas.microsoft.com/office/powerpoint/2010/main" val="3172710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2" y="212675"/>
            <a:ext cx="12191999" cy="720094"/>
          </a:xfrm>
        </p:spPr>
        <p:txBody>
          <a:bodyPr/>
          <a:lstStyle/>
          <a:p>
            <a:r>
              <a:rPr lang="he-IL" dirty="0"/>
              <a:t>פיקוח על המחירים </a:t>
            </a:r>
          </a:p>
        </p:txBody>
      </p:sp>
      <p:sp>
        <p:nvSpPr>
          <p:cNvPr id="14" name="מציין מיקום טקסט 13"/>
          <p:cNvSpPr>
            <a:spLocks noGrp="1"/>
          </p:cNvSpPr>
          <p:nvPr>
            <p:ph type="body" sz="quarter" idx="3"/>
          </p:nvPr>
        </p:nvSpPr>
        <p:spPr>
          <a:xfrm>
            <a:off x="4466672" y="1160671"/>
            <a:ext cx="7500653" cy="540070"/>
          </a:xfrm>
        </p:spPr>
        <p:txBody>
          <a:bodyPr/>
          <a:lstStyle/>
          <a:p>
            <a:r>
              <a:rPr lang="he-IL" dirty="0"/>
              <a:t>משבר הקורונה בשנת 2020:</a:t>
            </a:r>
          </a:p>
          <a:p>
            <a:endParaRPr lang="he-IL" sz="2000" dirty="0"/>
          </a:p>
        </p:txBody>
      </p:sp>
      <p:sp>
        <p:nvSpPr>
          <p:cNvPr id="11" name="מציין מיקום תוכן 10"/>
          <p:cNvSpPr>
            <a:spLocks noGrp="1"/>
          </p:cNvSpPr>
          <p:nvPr>
            <p:ph sz="quarter" idx="4"/>
          </p:nvPr>
        </p:nvSpPr>
        <p:spPr>
          <a:xfrm>
            <a:off x="610384" y="1624711"/>
            <a:ext cx="11356941" cy="4153058"/>
          </a:xfrm>
        </p:spPr>
        <p:txBody>
          <a:bodyPr/>
          <a:lstStyle/>
          <a:p>
            <a:pPr marL="96848" indent="0">
              <a:buNone/>
            </a:pPr>
            <a:r>
              <a:rPr lang="he-IL" dirty="0"/>
              <a:t>ציבור האזרחים בישראל מתמודד עם משבר נגיפי. חלק מהאמצעים הננקטים הם היגיינה אישית – שימוש </a:t>
            </a:r>
            <a:r>
              <a:rPr lang="he-IL" dirty="0" err="1"/>
              <a:t>באלכוג'ל</a:t>
            </a:r>
            <a:r>
              <a:rPr lang="he-IL" dirty="0"/>
              <a:t>.</a:t>
            </a:r>
          </a:p>
          <a:p>
            <a:pPr marL="96848" indent="0">
              <a:buNone/>
            </a:pPr>
            <a:r>
              <a:rPr lang="he-IL" dirty="0"/>
              <a:t>מצב שבו הממשלה מגבילה את מחיר המכירה על המוצר על מנת שהאזרחים יוכלו לרכוש ממנו הרבה ולא במחיר מופרז מדי.</a:t>
            </a:r>
            <a:br>
              <a:rPr lang="en-US" dirty="0"/>
            </a:br>
            <a:r>
              <a:rPr lang="he-IL" b="1" dirty="0"/>
              <a:t>מהי הסיבה שהממשלה התערבה?</a:t>
            </a:r>
            <a:br>
              <a:rPr lang="en-US" dirty="0"/>
            </a:br>
            <a:r>
              <a:rPr lang="he-IL" b="1" dirty="0"/>
              <a:t>מוזמנים ומוזמנות לענות על דף.</a:t>
            </a:r>
          </a:p>
          <a:p>
            <a:pPr marL="96848" indent="0">
              <a:lnSpc>
                <a:spcPct val="150000"/>
              </a:lnSpc>
              <a:buNone/>
            </a:pPr>
            <a:endParaRPr lang="he-IL" dirty="0"/>
          </a:p>
          <a:p>
            <a:pPr>
              <a:lnSpc>
                <a:spcPct val="150000"/>
              </a:lnSpc>
            </a:pPr>
            <a:endParaRPr lang="he-IL" dirty="0"/>
          </a:p>
        </p:txBody>
      </p:sp>
      <p:pic>
        <p:nvPicPr>
          <p:cNvPr id="2" name="תמונה 1">
            <a:extLst>
              <a:ext uri="{FF2B5EF4-FFF2-40B4-BE49-F238E27FC236}">
                <a16:creationId xmlns:a16="http://schemas.microsoft.com/office/drawing/2014/main" id="{99CEA2C4-F8B3-4D6E-809B-425BDF2AF044}"/>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1304011" y="2905084"/>
            <a:ext cx="4019030" cy="2872685"/>
          </a:xfrm>
          <a:prstGeom prst="rect">
            <a:avLst/>
          </a:prstGeom>
        </p:spPr>
      </p:pic>
    </p:spTree>
    <p:extLst>
      <p:ext uri="{BB962C8B-B14F-4D97-AF65-F5344CB8AC3E}">
        <p14:creationId xmlns:p14="http://schemas.microsoft.com/office/powerpoint/2010/main" val="3351067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B89DD67-EF4E-4C8F-9453-9A4048C42F85}"/>
              </a:ext>
            </a:extLst>
          </p:cNvPr>
          <p:cNvSpPr>
            <a:spLocks noGrp="1"/>
          </p:cNvSpPr>
          <p:nvPr>
            <p:ph type="title"/>
          </p:nvPr>
        </p:nvSpPr>
        <p:spPr>
          <a:xfrm>
            <a:off x="960686" y="184654"/>
            <a:ext cx="9642231" cy="720000"/>
          </a:xfrm>
        </p:spPr>
        <p:txBody>
          <a:bodyPr/>
          <a:lstStyle/>
          <a:p>
            <a:r>
              <a:rPr lang="he-IL" dirty="0"/>
              <a:t>פיקוח על מחירים</a:t>
            </a:r>
          </a:p>
        </p:txBody>
      </p:sp>
      <p:sp>
        <p:nvSpPr>
          <p:cNvPr id="3" name="מציין מיקום טקסט 2">
            <a:extLst>
              <a:ext uri="{FF2B5EF4-FFF2-40B4-BE49-F238E27FC236}">
                <a16:creationId xmlns:a16="http://schemas.microsoft.com/office/drawing/2014/main" id="{830DDCBA-7EC6-4318-8C45-CC095FB7F9F3}"/>
              </a:ext>
            </a:extLst>
          </p:cNvPr>
          <p:cNvSpPr>
            <a:spLocks noGrp="1"/>
          </p:cNvSpPr>
          <p:nvPr>
            <p:ph type="body" sz="quarter" idx="3"/>
          </p:nvPr>
        </p:nvSpPr>
        <p:spPr>
          <a:xfrm>
            <a:off x="0" y="1006573"/>
            <a:ext cx="11563605" cy="540000"/>
          </a:xfrm>
        </p:spPr>
        <p:txBody>
          <a:bodyPr/>
          <a:lstStyle/>
          <a:p>
            <a:r>
              <a:rPr lang="he-IL" dirty="0"/>
              <a:t>כאשר ממשלה מפקחת על מחירים היא יכולה לקדם אג'נדה פוליטית</a:t>
            </a:r>
          </a:p>
        </p:txBody>
      </p:sp>
      <p:sp>
        <p:nvSpPr>
          <p:cNvPr id="4" name="מציין מיקום תוכן 3">
            <a:extLst>
              <a:ext uri="{FF2B5EF4-FFF2-40B4-BE49-F238E27FC236}">
                <a16:creationId xmlns:a16="http://schemas.microsoft.com/office/drawing/2014/main" id="{52266624-15DD-4F90-B41F-A3DEA6DCCF94}"/>
              </a:ext>
            </a:extLst>
          </p:cNvPr>
          <p:cNvSpPr>
            <a:spLocks noGrp="1"/>
          </p:cNvSpPr>
          <p:nvPr>
            <p:ph sz="quarter" idx="4"/>
          </p:nvPr>
        </p:nvSpPr>
        <p:spPr>
          <a:xfrm>
            <a:off x="333166" y="3422688"/>
            <a:ext cx="7037718" cy="2635799"/>
          </a:xfrm>
        </p:spPr>
        <p:txBody>
          <a:bodyPr/>
          <a:lstStyle/>
          <a:p>
            <a:r>
              <a:rPr lang="he-IL" dirty="0"/>
              <a:t>דוגמאות למוצרים בהם יש ערך חיובי:</a:t>
            </a:r>
          </a:p>
          <a:p>
            <a:pPr lvl="2">
              <a:buFont typeface="Varela Round" panose="00000500000000000000" pitchFamily="2" charset="-79"/>
              <a:buChar char="−"/>
            </a:pPr>
            <a:r>
              <a:rPr lang="he-IL" sz="2000" dirty="0">
                <a:latin typeface="Varela Round" panose="00000500000000000000" pitchFamily="2" charset="-79"/>
                <a:cs typeface="Varela Round" panose="00000500000000000000" pitchFamily="2" charset="-79"/>
              </a:rPr>
              <a:t>שמירה על הסביבה – מס "ירוק"</a:t>
            </a:r>
          </a:p>
          <a:p>
            <a:pPr lvl="2">
              <a:buFont typeface="Varela Round" panose="00000500000000000000" pitchFamily="2" charset="-79"/>
              <a:buChar char="−"/>
            </a:pPr>
            <a:r>
              <a:rPr lang="he-IL" sz="2000" dirty="0">
                <a:latin typeface="Varela Round" panose="00000500000000000000" pitchFamily="2" charset="-79"/>
                <a:cs typeface="Varela Round" panose="00000500000000000000" pitchFamily="2" charset="-79"/>
              </a:rPr>
              <a:t>קידום מזון בריא</a:t>
            </a:r>
          </a:p>
          <a:p>
            <a:r>
              <a:rPr lang="he-IL" dirty="0"/>
              <a:t>דוגמאות למוצרים שבהם יש ערך שלילי:</a:t>
            </a:r>
          </a:p>
          <a:p>
            <a:pPr lvl="2">
              <a:buFont typeface="Varela Round" panose="00000500000000000000" pitchFamily="2" charset="-79"/>
              <a:buChar char="−"/>
            </a:pPr>
            <a:r>
              <a:rPr lang="he-IL" sz="2000" dirty="0">
                <a:latin typeface="Varela Round" panose="00000500000000000000" pitchFamily="2" charset="-79"/>
                <a:cs typeface="Varela Round" panose="00000500000000000000" pitchFamily="2" charset="-79"/>
              </a:rPr>
              <a:t>טבק (סיגריות וכיו"ב)</a:t>
            </a:r>
          </a:p>
          <a:p>
            <a:pPr lvl="2">
              <a:buFont typeface="Varela Round" panose="00000500000000000000" pitchFamily="2" charset="-79"/>
              <a:buChar char="−"/>
            </a:pPr>
            <a:r>
              <a:rPr lang="he-IL" sz="2000" dirty="0">
                <a:latin typeface="Varela Round" panose="00000500000000000000" pitchFamily="2" charset="-79"/>
                <a:cs typeface="Varela Round" panose="00000500000000000000" pitchFamily="2" charset="-79"/>
              </a:rPr>
              <a:t>אלכוהול</a:t>
            </a:r>
          </a:p>
        </p:txBody>
      </p:sp>
      <p:sp>
        <p:nvSpPr>
          <p:cNvPr id="6" name="TextBox 5">
            <a:extLst>
              <a:ext uri="{FF2B5EF4-FFF2-40B4-BE49-F238E27FC236}">
                <a16:creationId xmlns:a16="http://schemas.microsoft.com/office/drawing/2014/main" id="{D9246BC7-87F6-4C64-BF3F-935A2B96ABB5}"/>
              </a:ext>
            </a:extLst>
          </p:cNvPr>
          <p:cNvSpPr txBox="1"/>
          <p:nvPr/>
        </p:nvSpPr>
        <p:spPr>
          <a:xfrm>
            <a:off x="631596" y="1791472"/>
            <a:ext cx="10708849" cy="1631216"/>
          </a:xfrm>
          <a:prstGeom prst="rect">
            <a:avLst/>
          </a:prstGeom>
          <a:noFill/>
        </p:spPr>
        <p:txBody>
          <a:bodyPr wrap="square" rtlCol="0">
            <a:spAutoFit/>
          </a:bodyPr>
          <a:lstStyle/>
          <a:p>
            <a:pPr marL="439782" lvl="0" indent="-342934" defTabSz="914491">
              <a:spcAft>
                <a:spcPts val="600"/>
              </a:spcAft>
              <a:buFont typeface="Arial" pitchFamily="34" charset="0"/>
              <a:buChar char="•"/>
            </a:pPr>
            <a:r>
              <a:rPr lang="he-IL" sz="2400" dirty="0">
                <a:solidFill>
                  <a:srgbClr val="002060"/>
                </a:solidFill>
                <a:latin typeface="Varela Round" pitchFamily="2" charset="-79"/>
                <a:cs typeface="Varela Round" pitchFamily="2" charset="-79"/>
              </a:rPr>
              <a:t>ממשלות ומשרדי ממשלה יכולים לקדם אג'נדות פוליטיות באמצעות פיקוח על מחירים לצרכן או ליצרן.</a:t>
            </a:r>
          </a:p>
          <a:p>
            <a:pPr marL="439782" lvl="0" indent="-342934" defTabSz="914491">
              <a:spcAft>
                <a:spcPts val="600"/>
              </a:spcAft>
              <a:buFont typeface="Arial" pitchFamily="34" charset="0"/>
              <a:buChar char="•"/>
            </a:pPr>
            <a:r>
              <a:rPr lang="he-IL" sz="2400" dirty="0">
                <a:solidFill>
                  <a:srgbClr val="002060"/>
                </a:solidFill>
                <a:latin typeface="Varela Round" pitchFamily="2" charset="-79"/>
                <a:cs typeface="Varela Round" pitchFamily="2" charset="-79"/>
              </a:rPr>
              <a:t>מוצרים בעלי ערך חיובי או שלילי ניתנים לפיקוח.</a:t>
            </a:r>
          </a:p>
          <a:p>
            <a:endParaRPr lang="en-IL" dirty="0"/>
          </a:p>
        </p:txBody>
      </p:sp>
    </p:spTree>
    <p:extLst>
      <p:ext uri="{BB962C8B-B14F-4D97-AF65-F5344CB8AC3E}">
        <p14:creationId xmlns:p14="http://schemas.microsoft.com/office/powerpoint/2010/main" val="18593187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תוכן 2">
            <a:extLst>
              <a:ext uri="{FF2B5EF4-FFF2-40B4-BE49-F238E27FC236}">
                <a16:creationId xmlns:a16="http://schemas.microsoft.com/office/drawing/2014/main" id="{6C2D8963-DFC3-45D6-A88F-241A27908388}"/>
              </a:ext>
            </a:extLst>
          </p:cNvPr>
          <p:cNvSpPr txBox="1">
            <a:spLocks/>
          </p:cNvSpPr>
          <p:nvPr/>
        </p:nvSpPr>
        <p:spPr>
          <a:xfrm>
            <a:off x="546756" y="949612"/>
            <a:ext cx="10909698" cy="3877815"/>
          </a:xfrm>
          <a:prstGeom prst="rect">
            <a:avLst/>
          </a:prstGeom>
        </p:spPr>
        <p:txBody>
          <a:bodyPr>
            <a:noAutofit/>
          </a:bodyPr>
          <a:lstStyle>
            <a:lvl1pPr marL="342934" indent="-342934" algn="r" defTabSz="914491"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3024" indent="-285779" algn="r" defTabSz="914491"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114" indent="-228623" algn="r" defTabSz="914491"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r>
              <a:rPr lang="he-IL" sz="2800" b="1" u="sng" dirty="0">
                <a:solidFill>
                  <a:srgbClr val="12B4BC"/>
                </a:solidFill>
                <a:latin typeface="Varela Round" panose="00000500000000000000" pitchFamily="2" charset="-79"/>
                <a:cs typeface="Varela Round" panose="00000500000000000000" pitchFamily="2" charset="-79"/>
              </a:rPr>
              <a:t>1. קביעת מחיר מינימום:</a:t>
            </a:r>
          </a:p>
          <a:p>
            <a:pPr marL="0" indent="0" algn="just">
              <a:buFont typeface="Arial" pitchFamily="34" charset="0"/>
              <a:buNone/>
            </a:pPr>
            <a:r>
              <a:rPr lang="he-IL" sz="2400" dirty="0">
                <a:latin typeface="Varela Round" panose="00000500000000000000" pitchFamily="2" charset="-79"/>
                <a:cs typeface="Varela Round" panose="00000500000000000000" pitchFamily="2" charset="-79"/>
              </a:rPr>
              <a:t>המחיר הנמוך ביותר שבו מאפשרת הממשלה לבצע עסקאות בשוק. </a:t>
            </a:r>
            <a:br>
              <a:rPr lang="en-US" sz="2400" dirty="0">
                <a:latin typeface="Varela Round" panose="00000500000000000000" pitchFamily="2" charset="-79"/>
                <a:cs typeface="Varela Round" panose="00000500000000000000" pitchFamily="2" charset="-79"/>
              </a:rPr>
            </a:br>
            <a:r>
              <a:rPr lang="he-IL" sz="2400" dirty="0">
                <a:latin typeface="Varela Round" panose="00000500000000000000" pitchFamily="2" charset="-79"/>
                <a:cs typeface="Varela Round" panose="00000500000000000000" pitchFamily="2" charset="-79"/>
              </a:rPr>
              <a:t>מטרת הממשלה במדיניות זו הינה לסייע ליצרנים או לעובדים על ידי הבטחת מחיר מינימלי. מחיר מינימום מקובל בעיקר בענף החקלאות או בקביעת שכר עבודה.</a:t>
            </a:r>
          </a:p>
          <a:p>
            <a:pPr marL="0" indent="0" algn="just">
              <a:buNone/>
            </a:pPr>
            <a:r>
              <a:rPr lang="he-IL" sz="2400" dirty="0">
                <a:solidFill>
                  <a:schemeClr val="accent1"/>
                </a:solidFill>
                <a:latin typeface="Varela Round" panose="00000500000000000000" pitchFamily="2" charset="-79"/>
                <a:cs typeface="Varela Round" panose="00000500000000000000" pitchFamily="2" charset="-79"/>
              </a:rPr>
              <a:t>זהו מחיר </a:t>
            </a:r>
            <a:r>
              <a:rPr lang="he-IL" sz="2400" u="sng" dirty="0">
                <a:solidFill>
                  <a:schemeClr val="accent1"/>
                </a:solidFill>
                <a:latin typeface="Varela Round" panose="00000500000000000000" pitchFamily="2" charset="-79"/>
                <a:cs typeface="Varela Round" panose="00000500000000000000" pitchFamily="2" charset="-79"/>
              </a:rPr>
              <a:t>גבוה</a:t>
            </a:r>
            <a:r>
              <a:rPr lang="he-IL" sz="2400" dirty="0">
                <a:solidFill>
                  <a:schemeClr val="accent1"/>
                </a:solidFill>
                <a:latin typeface="Varela Round" panose="00000500000000000000" pitchFamily="2" charset="-79"/>
                <a:cs typeface="Varela Round" panose="00000500000000000000" pitchFamily="2" charset="-79"/>
              </a:rPr>
              <a:t> ממחיר שיווי משקל – מדוע?</a:t>
            </a:r>
          </a:p>
          <a:p>
            <a:pPr marL="0" indent="0">
              <a:buFont typeface="Arial" pitchFamily="34" charset="0"/>
              <a:buNone/>
            </a:pPr>
            <a:r>
              <a:rPr lang="he-IL" sz="2400" dirty="0">
                <a:latin typeface="Varela Round" panose="00000500000000000000" pitchFamily="2" charset="-79"/>
                <a:cs typeface="Varela Round" panose="00000500000000000000" pitchFamily="2" charset="-79"/>
              </a:rPr>
              <a:t>משום שישנם שווקים שהמדינה רוצה לתמוך בהם </a:t>
            </a:r>
            <a:endParaRPr lang="en-US" sz="2400" dirty="0">
              <a:latin typeface="Varela Round" panose="00000500000000000000" pitchFamily="2" charset="-79"/>
              <a:cs typeface="Varela Round" panose="00000500000000000000" pitchFamily="2" charset="-79"/>
            </a:endParaRPr>
          </a:p>
          <a:p>
            <a:pPr marL="0" indent="0">
              <a:buFont typeface="Arial" pitchFamily="34" charset="0"/>
              <a:buNone/>
            </a:pPr>
            <a:r>
              <a:rPr lang="he-IL" sz="2400" dirty="0">
                <a:latin typeface="Varela Round" panose="00000500000000000000" pitchFamily="2" charset="-79"/>
                <a:cs typeface="Varela Round" panose="00000500000000000000" pitchFamily="2" charset="-79"/>
              </a:rPr>
              <a:t>כמו ענף החקלאות , שבו לא ידוע  מראש מה</a:t>
            </a:r>
            <a:endParaRPr lang="en-US" sz="2400" dirty="0">
              <a:latin typeface="Varela Round" panose="00000500000000000000" pitchFamily="2" charset="-79"/>
              <a:cs typeface="Varela Round" panose="00000500000000000000" pitchFamily="2" charset="-79"/>
            </a:endParaRPr>
          </a:p>
          <a:p>
            <a:pPr marL="0" indent="0">
              <a:buFont typeface="Arial" pitchFamily="34" charset="0"/>
              <a:buNone/>
            </a:pPr>
            <a:r>
              <a:rPr lang="he-IL" sz="2400" dirty="0">
                <a:latin typeface="Varela Round" panose="00000500000000000000" pitchFamily="2" charset="-79"/>
                <a:cs typeface="Varela Round" panose="00000500000000000000" pitchFamily="2" charset="-79"/>
              </a:rPr>
              <a:t> יהיו עלויות הייצור.</a:t>
            </a:r>
          </a:p>
          <a:p>
            <a:pPr algn="just"/>
            <a:endParaRPr lang="he-IL" sz="2800" dirty="0">
              <a:latin typeface="Varela Round" panose="00000500000000000000" pitchFamily="2" charset="-79"/>
              <a:cs typeface="Varela Round" panose="00000500000000000000" pitchFamily="2" charset="-79"/>
            </a:endParaRPr>
          </a:p>
        </p:txBody>
      </p:sp>
      <p:sp>
        <p:nvSpPr>
          <p:cNvPr id="6" name="כותרת 1">
            <a:extLst>
              <a:ext uri="{FF2B5EF4-FFF2-40B4-BE49-F238E27FC236}">
                <a16:creationId xmlns:a16="http://schemas.microsoft.com/office/drawing/2014/main" id="{B0AE7B81-A0E1-404E-9E38-AE00B9798F1A}"/>
              </a:ext>
            </a:extLst>
          </p:cNvPr>
          <p:cNvSpPr txBox="1">
            <a:spLocks/>
          </p:cNvSpPr>
          <p:nvPr/>
        </p:nvSpPr>
        <p:spPr>
          <a:xfrm>
            <a:off x="2217868" y="0"/>
            <a:ext cx="7756263" cy="1054250"/>
          </a:xfrm>
          <a:prstGeom prst="rect">
            <a:avLst/>
          </a:prstGeom>
          <a:noFill/>
        </p:spPr>
        <p:txBody>
          <a:bodyPr vert="horz" lIns="91440" tIns="45720" rIns="91440" bIns="45720" rtlCol="1" anchor="ctr">
            <a:noAutofit/>
          </a:bodyPr>
          <a:lstStyle>
            <a:lvl1pPr marL="0" marR="0" indent="0" algn="ctr" defTabSz="914491"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r>
              <a:rPr lang="he-IL" dirty="0"/>
              <a:t>פיקוח על המחירים – איך?</a:t>
            </a:r>
          </a:p>
        </p:txBody>
      </p:sp>
      <p:grpSp>
        <p:nvGrpSpPr>
          <p:cNvPr id="40" name="קבוצה 39">
            <a:extLst>
              <a:ext uri="{FF2B5EF4-FFF2-40B4-BE49-F238E27FC236}">
                <a16:creationId xmlns:a16="http://schemas.microsoft.com/office/drawing/2014/main" id="{E3431D40-C66F-4B7D-9C0B-59413CC1523B}"/>
              </a:ext>
            </a:extLst>
          </p:cNvPr>
          <p:cNvGrpSpPr/>
          <p:nvPr/>
        </p:nvGrpSpPr>
        <p:grpSpPr>
          <a:xfrm>
            <a:off x="704650" y="2390822"/>
            <a:ext cx="4482859" cy="3092235"/>
            <a:chOff x="3941822" y="1271847"/>
            <a:chExt cx="4315193" cy="2608745"/>
          </a:xfrm>
        </p:grpSpPr>
        <p:cxnSp>
          <p:nvCxnSpPr>
            <p:cNvPr id="23" name="מחבר ישר 22">
              <a:extLst>
                <a:ext uri="{FF2B5EF4-FFF2-40B4-BE49-F238E27FC236}">
                  <a16:creationId xmlns:a16="http://schemas.microsoft.com/office/drawing/2014/main" id="{23B8E938-4C2F-43E8-8B45-A522FA6950D2}"/>
                </a:ext>
              </a:extLst>
            </p:cNvPr>
            <p:cNvCxnSpPr/>
            <p:nvPr/>
          </p:nvCxnSpPr>
          <p:spPr>
            <a:xfrm>
              <a:off x="5561215" y="2011680"/>
              <a:ext cx="0" cy="1612669"/>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מחבר ישר 23">
              <a:extLst>
                <a:ext uri="{FF2B5EF4-FFF2-40B4-BE49-F238E27FC236}">
                  <a16:creationId xmlns:a16="http://schemas.microsoft.com/office/drawing/2014/main" id="{908CB11D-7CF7-467A-BD1C-9400EEF66C84}"/>
                </a:ext>
              </a:extLst>
            </p:cNvPr>
            <p:cNvCxnSpPr/>
            <p:nvPr/>
          </p:nvCxnSpPr>
          <p:spPr>
            <a:xfrm>
              <a:off x="5552902" y="3616036"/>
              <a:ext cx="1928553" cy="0"/>
            </a:xfrm>
            <a:prstGeom prst="line">
              <a:avLst/>
            </a:prstGeom>
          </p:spPr>
          <p:style>
            <a:lnRef idx="1">
              <a:schemeClr val="accent1"/>
            </a:lnRef>
            <a:fillRef idx="0">
              <a:schemeClr val="accent1"/>
            </a:fillRef>
            <a:effectRef idx="0">
              <a:schemeClr val="accent1"/>
            </a:effectRef>
            <a:fontRef idx="minor">
              <a:schemeClr val="tx1"/>
            </a:fontRef>
          </p:style>
        </p:cxnSp>
        <p:sp>
          <p:nvSpPr>
            <p:cNvPr id="25" name="קשת 24">
              <a:extLst>
                <a:ext uri="{FF2B5EF4-FFF2-40B4-BE49-F238E27FC236}">
                  <a16:creationId xmlns:a16="http://schemas.microsoft.com/office/drawing/2014/main" id="{09D25839-3BCF-4961-8830-DC6C0E8C83F6}"/>
                </a:ext>
              </a:extLst>
            </p:cNvPr>
            <p:cNvSpPr/>
            <p:nvPr/>
          </p:nvSpPr>
          <p:spPr>
            <a:xfrm rot="10800000">
              <a:off x="5836931" y="1271847"/>
              <a:ext cx="1587710" cy="1911923"/>
            </a:xfrm>
            <a:prstGeom prst="arc">
              <a:avLst>
                <a:gd name="adj1" fmla="val 15093902"/>
                <a:gd name="adj2" fmla="val 0"/>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solidFill>
                  <a:srgbClr val="00B0F0"/>
                </a:solidFill>
              </a:endParaRPr>
            </a:p>
          </p:txBody>
        </p:sp>
        <p:sp>
          <p:nvSpPr>
            <p:cNvPr id="26" name="קשת 25">
              <a:extLst>
                <a:ext uri="{FF2B5EF4-FFF2-40B4-BE49-F238E27FC236}">
                  <a16:creationId xmlns:a16="http://schemas.microsoft.com/office/drawing/2014/main" id="{47504CB5-16F2-424E-A8FB-A99CDBD2A521}"/>
                </a:ext>
              </a:extLst>
            </p:cNvPr>
            <p:cNvSpPr/>
            <p:nvPr/>
          </p:nvSpPr>
          <p:spPr>
            <a:xfrm rot="5830740">
              <a:off x="5043076" y="1505756"/>
              <a:ext cx="1587710" cy="1795548"/>
            </a:xfrm>
            <a:prstGeom prst="arc">
              <a:avLst>
                <a:gd name="adj1" fmla="val 15210590"/>
                <a:gd name="adj2" fmla="val 0"/>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solidFill>
                  <a:srgbClr val="00B0F0"/>
                </a:solidFill>
              </a:endParaRPr>
            </a:p>
          </p:txBody>
        </p:sp>
        <p:sp>
          <p:nvSpPr>
            <p:cNvPr id="27" name="TextBox 15">
              <a:extLst>
                <a:ext uri="{FF2B5EF4-FFF2-40B4-BE49-F238E27FC236}">
                  <a16:creationId xmlns:a16="http://schemas.microsoft.com/office/drawing/2014/main" id="{911806C9-1EF6-462C-9D84-50A9235C77EC}"/>
                </a:ext>
              </a:extLst>
            </p:cNvPr>
            <p:cNvSpPr txBox="1"/>
            <p:nvPr/>
          </p:nvSpPr>
          <p:spPr>
            <a:xfrm>
              <a:off x="4978173" y="1730633"/>
              <a:ext cx="663819" cy="311585"/>
            </a:xfrm>
            <a:prstGeom prst="rect">
              <a:avLst/>
            </a:prstGeom>
            <a:noFill/>
          </p:spPr>
          <p:txBody>
            <a:bodyPr wrap="none" rtlCol="1">
              <a:spAutoFit/>
            </a:bodyPr>
            <a:lstStyle/>
            <a:p>
              <a:r>
                <a:rPr lang="he-IL" dirty="0">
                  <a:latin typeface="Varela Round" panose="00000500000000000000" pitchFamily="2" charset="-79"/>
                  <a:cs typeface="Varela Round" panose="00000500000000000000" pitchFamily="2" charset="-79"/>
                </a:rPr>
                <a:t>מחיר</a:t>
              </a:r>
            </a:p>
          </p:txBody>
        </p:sp>
        <p:sp>
          <p:nvSpPr>
            <p:cNvPr id="28" name="TextBox 16">
              <a:extLst>
                <a:ext uri="{FF2B5EF4-FFF2-40B4-BE49-F238E27FC236}">
                  <a16:creationId xmlns:a16="http://schemas.microsoft.com/office/drawing/2014/main" id="{0C9C5D41-FDBF-45A2-9E3D-FC38E6CE7577}"/>
                </a:ext>
              </a:extLst>
            </p:cNvPr>
            <p:cNvSpPr txBox="1"/>
            <p:nvPr/>
          </p:nvSpPr>
          <p:spPr>
            <a:xfrm>
              <a:off x="7583937" y="3312765"/>
              <a:ext cx="673078" cy="311585"/>
            </a:xfrm>
            <a:prstGeom prst="rect">
              <a:avLst/>
            </a:prstGeom>
            <a:noFill/>
          </p:spPr>
          <p:txBody>
            <a:bodyPr wrap="none" rtlCol="1">
              <a:spAutoFit/>
            </a:bodyPr>
            <a:lstStyle/>
            <a:p>
              <a:r>
                <a:rPr lang="he-IL" dirty="0">
                  <a:latin typeface="Varela Round" panose="00000500000000000000" pitchFamily="2" charset="-79"/>
                  <a:cs typeface="Varela Round" panose="00000500000000000000" pitchFamily="2" charset="-79"/>
                </a:rPr>
                <a:t>כמות</a:t>
              </a:r>
            </a:p>
          </p:txBody>
        </p:sp>
        <p:sp>
          <p:nvSpPr>
            <p:cNvPr id="29" name="TextBox 17">
              <a:extLst>
                <a:ext uri="{FF2B5EF4-FFF2-40B4-BE49-F238E27FC236}">
                  <a16:creationId xmlns:a16="http://schemas.microsoft.com/office/drawing/2014/main" id="{93B5A3C3-50F3-428F-950C-BAF4C768B2A1}"/>
                </a:ext>
              </a:extLst>
            </p:cNvPr>
            <p:cNvSpPr txBox="1"/>
            <p:nvPr/>
          </p:nvSpPr>
          <p:spPr>
            <a:xfrm>
              <a:off x="5527340" y="1922544"/>
              <a:ext cx="972430" cy="311585"/>
            </a:xfrm>
            <a:prstGeom prst="rect">
              <a:avLst/>
            </a:prstGeom>
            <a:noFill/>
          </p:spPr>
          <p:txBody>
            <a:bodyPr wrap="none" rtlCol="1">
              <a:spAutoFit/>
            </a:bodyPr>
            <a:lstStyle/>
            <a:p>
              <a:r>
                <a:rPr lang="he-IL" dirty="0">
                  <a:latin typeface="Varela Round" panose="00000500000000000000" pitchFamily="2" charset="-79"/>
                  <a:cs typeface="Varela Round" panose="00000500000000000000" pitchFamily="2" charset="-79"/>
                </a:rPr>
                <a:t>ביקוש </a:t>
              </a:r>
              <a:r>
                <a:rPr lang="en-US" dirty="0">
                  <a:latin typeface="Varela Round" panose="00000500000000000000" pitchFamily="2" charset="-79"/>
                  <a:cs typeface="Varela Round" panose="00000500000000000000" pitchFamily="2" charset="-79"/>
                </a:rPr>
                <a:t>D</a:t>
              </a:r>
              <a:endParaRPr lang="he-IL" dirty="0">
                <a:latin typeface="Varela Round" panose="00000500000000000000" pitchFamily="2" charset="-79"/>
                <a:cs typeface="Varela Round" panose="00000500000000000000" pitchFamily="2" charset="-79"/>
              </a:endParaRPr>
            </a:p>
          </p:txBody>
        </p:sp>
        <p:sp>
          <p:nvSpPr>
            <p:cNvPr id="30" name="TextBox 18">
              <a:extLst>
                <a:ext uri="{FF2B5EF4-FFF2-40B4-BE49-F238E27FC236}">
                  <a16:creationId xmlns:a16="http://schemas.microsoft.com/office/drawing/2014/main" id="{B2F7364F-F6C5-48C1-B2C7-484E2E55326C}"/>
                </a:ext>
              </a:extLst>
            </p:cNvPr>
            <p:cNvSpPr txBox="1"/>
            <p:nvPr/>
          </p:nvSpPr>
          <p:spPr>
            <a:xfrm>
              <a:off x="6616888" y="1921155"/>
              <a:ext cx="781092" cy="311585"/>
            </a:xfrm>
            <a:prstGeom prst="rect">
              <a:avLst/>
            </a:prstGeom>
            <a:noFill/>
          </p:spPr>
          <p:txBody>
            <a:bodyPr wrap="none" rtlCol="1">
              <a:spAutoFit/>
            </a:bodyPr>
            <a:lstStyle/>
            <a:p>
              <a:r>
                <a:rPr lang="he-IL" dirty="0">
                  <a:latin typeface="Varela Round" panose="00000500000000000000" pitchFamily="2" charset="-79"/>
                  <a:cs typeface="Varela Round" panose="00000500000000000000" pitchFamily="2" charset="-79"/>
                </a:rPr>
                <a:t>הצע</a:t>
              </a:r>
              <a:r>
                <a:rPr lang="en-US" dirty="0">
                  <a:latin typeface="Varela Round" panose="00000500000000000000" pitchFamily="2" charset="-79"/>
                  <a:cs typeface="Varela Round" panose="00000500000000000000" pitchFamily="2" charset="-79"/>
                </a:rPr>
                <a:t>S </a:t>
              </a:r>
              <a:endParaRPr lang="he-IL" dirty="0">
                <a:latin typeface="Varela Round" panose="00000500000000000000" pitchFamily="2" charset="-79"/>
                <a:cs typeface="Varela Round" panose="00000500000000000000" pitchFamily="2" charset="-79"/>
              </a:endParaRPr>
            </a:p>
          </p:txBody>
        </p:sp>
        <p:cxnSp>
          <p:nvCxnSpPr>
            <p:cNvPr id="31" name="מחבר ישר 30">
              <a:extLst>
                <a:ext uri="{FF2B5EF4-FFF2-40B4-BE49-F238E27FC236}">
                  <a16:creationId xmlns:a16="http://schemas.microsoft.com/office/drawing/2014/main" id="{0D30CD8D-ABE6-41B0-8EC5-4030CCE94A7B}"/>
                </a:ext>
              </a:extLst>
            </p:cNvPr>
            <p:cNvCxnSpPr>
              <a:cxnSpLocks/>
            </p:cNvCxnSpPr>
            <p:nvPr/>
          </p:nvCxnSpPr>
          <p:spPr>
            <a:xfrm flipH="1" flipV="1">
              <a:off x="5561216" y="3092335"/>
              <a:ext cx="756394" cy="4691"/>
            </a:xfrm>
            <a:prstGeom prst="line">
              <a:avLst/>
            </a:prstGeom>
            <a:ln>
              <a:solidFill>
                <a:schemeClr val="accent1"/>
              </a:solidFill>
              <a:prstDash val="dash"/>
            </a:ln>
          </p:spPr>
          <p:style>
            <a:lnRef idx="1">
              <a:schemeClr val="dk1"/>
            </a:lnRef>
            <a:fillRef idx="0">
              <a:schemeClr val="dk1"/>
            </a:fillRef>
            <a:effectRef idx="0">
              <a:schemeClr val="dk1"/>
            </a:effectRef>
            <a:fontRef idx="minor">
              <a:schemeClr val="tx1"/>
            </a:fontRef>
          </p:style>
        </p:cxnSp>
        <p:cxnSp>
          <p:nvCxnSpPr>
            <p:cNvPr id="32" name="מחבר ישר 31">
              <a:extLst>
                <a:ext uri="{FF2B5EF4-FFF2-40B4-BE49-F238E27FC236}">
                  <a16:creationId xmlns:a16="http://schemas.microsoft.com/office/drawing/2014/main" id="{F91442E8-9C3B-442D-8323-04CD971E81BA}"/>
                </a:ext>
              </a:extLst>
            </p:cNvPr>
            <p:cNvCxnSpPr/>
            <p:nvPr/>
          </p:nvCxnSpPr>
          <p:spPr>
            <a:xfrm>
              <a:off x="6317610" y="3092335"/>
              <a:ext cx="0" cy="523701"/>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3" name="מחבר ישר 32">
              <a:extLst>
                <a:ext uri="{FF2B5EF4-FFF2-40B4-BE49-F238E27FC236}">
                  <a16:creationId xmlns:a16="http://schemas.microsoft.com/office/drawing/2014/main" id="{76A001F3-6F8B-4BDB-A935-942FE15B67A0}"/>
                </a:ext>
              </a:extLst>
            </p:cNvPr>
            <p:cNvCxnSpPr/>
            <p:nvPr/>
          </p:nvCxnSpPr>
          <p:spPr>
            <a:xfrm>
              <a:off x="5561215" y="2618509"/>
              <a:ext cx="378198"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4" name="מחבר ישר 33">
              <a:extLst>
                <a:ext uri="{FF2B5EF4-FFF2-40B4-BE49-F238E27FC236}">
                  <a16:creationId xmlns:a16="http://schemas.microsoft.com/office/drawing/2014/main" id="{6A8FB34D-CD18-4897-9369-DC6415B719BA}"/>
                </a:ext>
              </a:extLst>
            </p:cNvPr>
            <p:cNvCxnSpPr/>
            <p:nvPr/>
          </p:nvCxnSpPr>
          <p:spPr>
            <a:xfrm>
              <a:off x="5939413" y="2618509"/>
              <a:ext cx="0" cy="100584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5" name="TextBox 29">
              <a:extLst>
                <a:ext uri="{FF2B5EF4-FFF2-40B4-BE49-F238E27FC236}">
                  <a16:creationId xmlns:a16="http://schemas.microsoft.com/office/drawing/2014/main" id="{D1C70E22-B75D-4A09-A500-4575499CDF19}"/>
                </a:ext>
              </a:extLst>
            </p:cNvPr>
            <p:cNvSpPr txBox="1"/>
            <p:nvPr/>
          </p:nvSpPr>
          <p:spPr>
            <a:xfrm>
              <a:off x="4185650" y="2506136"/>
              <a:ext cx="1416828" cy="259654"/>
            </a:xfrm>
            <a:prstGeom prst="rect">
              <a:avLst/>
            </a:prstGeom>
            <a:noFill/>
          </p:spPr>
          <p:txBody>
            <a:bodyPr wrap="none" rtlCol="1">
              <a:spAutoFit/>
            </a:bodyPr>
            <a:lstStyle/>
            <a:p>
              <a:r>
                <a:rPr lang="he-IL" sz="1400" dirty="0">
                  <a:latin typeface="Varela Round" panose="00000500000000000000" pitchFamily="2" charset="-79"/>
                  <a:cs typeface="Varela Round" panose="00000500000000000000" pitchFamily="2" charset="-79"/>
                </a:rPr>
                <a:t>18 מחיר מינימום</a:t>
              </a:r>
            </a:p>
          </p:txBody>
        </p:sp>
        <p:sp>
          <p:nvSpPr>
            <p:cNvPr id="36" name="TextBox 30">
              <a:extLst>
                <a:ext uri="{FF2B5EF4-FFF2-40B4-BE49-F238E27FC236}">
                  <a16:creationId xmlns:a16="http://schemas.microsoft.com/office/drawing/2014/main" id="{F0BC49C7-770A-4138-9BD9-607193A57D47}"/>
                </a:ext>
              </a:extLst>
            </p:cNvPr>
            <p:cNvSpPr txBox="1"/>
            <p:nvPr/>
          </p:nvSpPr>
          <p:spPr>
            <a:xfrm>
              <a:off x="3941822" y="2904006"/>
              <a:ext cx="1679145" cy="259654"/>
            </a:xfrm>
            <a:prstGeom prst="rect">
              <a:avLst/>
            </a:prstGeom>
            <a:noFill/>
          </p:spPr>
          <p:txBody>
            <a:bodyPr wrap="none" rtlCol="1">
              <a:spAutoFit/>
            </a:bodyPr>
            <a:lstStyle/>
            <a:p>
              <a:r>
                <a:rPr lang="he-IL" sz="1400" dirty="0">
                  <a:latin typeface="Varela Round" panose="00000500000000000000" pitchFamily="2" charset="-79"/>
                  <a:cs typeface="Varela Round" panose="00000500000000000000" pitchFamily="2" charset="-79"/>
                </a:rPr>
                <a:t>10 מחיר שיווי משקל</a:t>
              </a:r>
            </a:p>
          </p:txBody>
        </p:sp>
        <p:sp>
          <p:nvSpPr>
            <p:cNvPr id="37" name="TextBox 31">
              <a:extLst>
                <a:ext uri="{FF2B5EF4-FFF2-40B4-BE49-F238E27FC236}">
                  <a16:creationId xmlns:a16="http://schemas.microsoft.com/office/drawing/2014/main" id="{C15FE560-92F4-4D07-BCDC-6C489941B6D7}"/>
                </a:ext>
              </a:extLst>
            </p:cNvPr>
            <p:cNvSpPr txBox="1"/>
            <p:nvPr/>
          </p:nvSpPr>
          <p:spPr>
            <a:xfrm>
              <a:off x="5295156" y="3450152"/>
              <a:ext cx="285772" cy="259654"/>
            </a:xfrm>
            <a:prstGeom prst="rect">
              <a:avLst/>
            </a:prstGeom>
            <a:noFill/>
          </p:spPr>
          <p:txBody>
            <a:bodyPr wrap="none" rtlCol="1">
              <a:spAutoFit/>
            </a:bodyPr>
            <a:lstStyle/>
            <a:p>
              <a:r>
                <a:rPr lang="he-IL" sz="1400" dirty="0">
                  <a:latin typeface="Varela Round" panose="00000500000000000000" pitchFamily="2" charset="-79"/>
                  <a:cs typeface="Varela Round" panose="00000500000000000000" pitchFamily="2" charset="-79"/>
                </a:rPr>
                <a:t>0</a:t>
              </a:r>
            </a:p>
          </p:txBody>
        </p:sp>
        <p:sp>
          <p:nvSpPr>
            <p:cNvPr id="38" name="TextBox 32">
              <a:extLst>
                <a:ext uri="{FF2B5EF4-FFF2-40B4-BE49-F238E27FC236}">
                  <a16:creationId xmlns:a16="http://schemas.microsoft.com/office/drawing/2014/main" id="{61CE05B6-9557-49D5-9BD6-72AEA70F8265}"/>
                </a:ext>
              </a:extLst>
            </p:cNvPr>
            <p:cNvSpPr txBox="1"/>
            <p:nvPr/>
          </p:nvSpPr>
          <p:spPr>
            <a:xfrm>
              <a:off x="5664148" y="3602409"/>
              <a:ext cx="393787" cy="259654"/>
            </a:xfrm>
            <a:prstGeom prst="rect">
              <a:avLst/>
            </a:prstGeom>
            <a:noFill/>
          </p:spPr>
          <p:txBody>
            <a:bodyPr wrap="none" rtlCol="1">
              <a:spAutoFit/>
            </a:bodyPr>
            <a:lstStyle/>
            <a:p>
              <a:r>
                <a:rPr lang="he-IL" sz="1400" dirty="0">
                  <a:latin typeface="Varela Round" panose="00000500000000000000" pitchFamily="2" charset="-79"/>
                  <a:cs typeface="Varela Round" panose="00000500000000000000" pitchFamily="2" charset="-79"/>
                </a:rPr>
                <a:t>10</a:t>
              </a:r>
            </a:p>
          </p:txBody>
        </p:sp>
        <p:sp>
          <p:nvSpPr>
            <p:cNvPr id="39" name="TextBox 33">
              <a:extLst>
                <a:ext uri="{FF2B5EF4-FFF2-40B4-BE49-F238E27FC236}">
                  <a16:creationId xmlns:a16="http://schemas.microsoft.com/office/drawing/2014/main" id="{F104BAD8-CED0-4658-AD08-DAA58E56CF45}"/>
                </a:ext>
              </a:extLst>
            </p:cNvPr>
            <p:cNvSpPr txBox="1"/>
            <p:nvPr/>
          </p:nvSpPr>
          <p:spPr>
            <a:xfrm>
              <a:off x="6105983" y="3620938"/>
              <a:ext cx="393787" cy="259654"/>
            </a:xfrm>
            <a:prstGeom prst="rect">
              <a:avLst/>
            </a:prstGeom>
            <a:noFill/>
          </p:spPr>
          <p:txBody>
            <a:bodyPr wrap="none" rtlCol="1">
              <a:spAutoFit/>
            </a:bodyPr>
            <a:lstStyle/>
            <a:p>
              <a:r>
                <a:rPr lang="he-IL" sz="1400" dirty="0">
                  <a:latin typeface="Varela Round" panose="00000500000000000000" pitchFamily="2" charset="-79"/>
                  <a:cs typeface="Varela Round" panose="00000500000000000000" pitchFamily="2" charset="-79"/>
                </a:rPr>
                <a:t>20</a:t>
              </a:r>
            </a:p>
          </p:txBody>
        </p:sp>
      </p:grpSp>
    </p:spTree>
    <p:extLst>
      <p:ext uri="{BB962C8B-B14F-4D97-AF65-F5344CB8AC3E}">
        <p14:creationId xmlns:p14="http://schemas.microsoft.com/office/powerpoint/2010/main" val="3520314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1000"/>
                                        <p:tgtEl>
                                          <p:spTgt spid="5">
                                            <p:txEl>
                                              <p:pRg st="2" end="2"/>
                                            </p:txEl>
                                          </p:spTgt>
                                        </p:tgtEl>
                                      </p:cBhvr>
                                    </p:animEffect>
                                    <p:anim calcmode="lin" valueType="num">
                                      <p:cBhvr>
                                        <p:cTn id="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5">
                                            <p:txEl>
                                              <p:charRg st="257" end="299"/>
                                            </p:txEl>
                                          </p:spTgt>
                                        </p:tgtEl>
                                        <p:attrNameLst>
                                          <p:attrName>style.visibility</p:attrName>
                                        </p:attrNameLst>
                                      </p:cBhvr>
                                      <p:to>
                                        <p:strVal val="visible"/>
                                      </p:to>
                                    </p:set>
                                    <p:animEffect transition="in" filter="fade">
                                      <p:cBhvr>
                                        <p:cTn id="14" dur="500"/>
                                        <p:tgtEl>
                                          <p:spTgt spid="5">
                                            <p:txEl>
                                              <p:charRg st="257" end="299"/>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animEffect transition="in" filter="fade">
                                      <p:cBhvr>
                                        <p:cTn id="19" dur="1000"/>
                                        <p:tgtEl>
                                          <p:spTgt spid="5">
                                            <p:txEl>
                                              <p:pRg st="6" end="6"/>
                                            </p:txEl>
                                          </p:spTgt>
                                        </p:tgtEl>
                                      </p:cBhvr>
                                    </p:animEffect>
                                    <p:anim calcmode="lin" valueType="num">
                                      <p:cBhvr>
                                        <p:cTn id="20"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21"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5">
                                            <p:txEl>
                                              <p:pRg st="4" end="4"/>
                                            </p:txEl>
                                          </p:spTgt>
                                        </p:tgtEl>
                                        <p:attrNameLst>
                                          <p:attrName>style.visibility</p:attrName>
                                        </p:attrNameLst>
                                      </p:cBhvr>
                                      <p:to>
                                        <p:strVal val="visible"/>
                                      </p:to>
                                    </p:set>
                                    <p:animEffect transition="in" filter="fade">
                                      <p:cBhvr>
                                        <p:cTn id="26" dur="1000"/>
                                        <p:tgtEl>
                                          <p:spTgt spid="5">
                                            <p:txEl>
                                              <p:pRg st="4" end="4"/>
                                            </p:txEl>
                                          </p:spTgt>
                                        </p:tgtEl>
                                      </p:cBhvr>
                                    </p:animEffect>
                                    <p:anim calcmode="lin" valueType="num">
                                      <p:cBhvr>
                                        <p:cTn id="27"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5">
                                            <p:txEl>
                                              <p:pRg st="5" end="5"/>
                                            </p:txEl>
                                          </p:spTgt>
                                        </p:tgtEl>
                                        <p:attrNameLst>
                                          <p:attrName>style.visibility</p:attrName>
                                        </p:attrNameLst>
                                      </p:cBhvr>
                                      <p:to>
                                        <p:strVal val="visible"/>
                                      </p:to>
                                    </p:set>
                                    <p:animEffect transition="in" filter="fade">
                                      <p:cBhvr>
                                        <p:cTn id="33" dur="1000"/>
                                        <p:tgtEl>
                                          <p:spTgt spid="5">
                                            <p:txEl>
                                              <p:pRg st="5" end="5"/>
                                            </p:txEl>
                                          </p:spTgt>
                                        </p:tgtEl>
                                      </p:cBhvr>
                                    </p:animEffect>
                                    <p:anim calcmode="lin" valueType="num">
                                      <p:cBhvr>
                                        <p:cTn id="34"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ערכת נושא Office">
  <a:themeElements>
    <a:clrScheme name="מערכת שידורים">
      <a:dk1>
        <a:srgbClr val="002060"/>
      </a:dk1>
      <a:lt1>
        <a:sysClr val="window" lastClr="FFFFFF"/>
      </a:lt1>
      <a:dk2>
        <a:srgbClr val="44546A"/>
      </a:dk2>
      <a:lt2>
        <a:srgbClr val="E7E6E6"/>
      </a:lt2>
      <a:accent1>
        <a:srgbClr val="92D050"/>
      </a:accent1>
      <a:accent2>
        <a:srgbClr val="ED7D31"/>
      </a:accent2>
      <a:accent3>
        <a:srgbClr val="A5A5A5"/>
      </a:accent3>
      <a:accent4>
        <a:srgbClr val="FFC000"/>
      </a:accent4>
      <a:accent5>
        <a:srgbClr val="4472C4"/>
      </a:accent5>
      <a:accent6>
        <a:srgbClr val="70AD47"/>
      </a:accent6>
      <a:hlink>
        <a:srgbClr val="0563C1"/>
      </a:hlink>
      <a:folHlink>
        <a:srgbClr val="7030A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6929</TotalTime>
  <Words>937</Words>
  <Application>Microsoft Office PowerPoint</Application>
  <PresentationFormat>Widescreen</PresentationFormat>
  <Paragraphs>105</Paragraphs>
  <Slides>17</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Varela Round</vt:lpstr>
      <vt:lpstr>ערכת נושא Office</vt:lpstr>
      <vt:lpstr>מערכת שידורים לאומית</vt:lpstr>
      <vt:lpstr>פרק 6.1 – התערבות ממשלתית בכלכלה</vt:lpstr>
      <vt:lpstr>מה נלמד היום </vt:lpstr>
      <vt:lpstr>הסיבות להתערבות הממשלה בשוק</vt:lpstr>
      <vt:lpstr>הסיבות להתערבות ממשלתית </vt:lpstr>
      <vt:lpstr>הסיבות להתערבות הממשלה</vt:lpstr>
      <vt:lpstr>פיקוח על המחירים </vt:lpstr>
      <vt:lpstr>פיקוח על מחירים</vt:lpstr>
      <vt:lpstr>PowerPoint Presentation</vt:lpstr>
      <vt:lpstr>PowerPoint Presentation</vt:lpstr>
      <vt:lpstr>PowerPoint Presentation</vt:lpstr>
      <vt:lpstr>לסיכום מחיר מינימום:</vt:lpstr>
      <vt:lpstr>PowerPoint Presentation</vt:lpstr>
      <vt:lpstr>לממשלה מספר דרכים לשמור על מחיר מקסימום של מוצרים</vt:lpstr>
      <vt:lpstr>לסיכום מחיר מקסימום:</vt:lpstr>
      <vt:lpstr>שאלות לחזרה עצמית</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user</dc:creator>
  <cp:lastModifiedBy>Neta Cohen</cp:lastModifiedBy>
  <cp:revision>130</cp:revision>
  <dcterms:created xsi:type="dcterms:W3CDTF">2020-03-15T19:13:03Z</dcterms:created>
  <dcterms:modified xsi:type="dcterms:W3CDTF">2020-04-05T08:51:28Z</dcterms:modified>
</cp:coreProperties>
</file>