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4"/>
  </p:notesMasterIdLst>
  <p:sldIdLst>
    <p:sldId id="257" r:id="rId2"/>
    <p:sldId id="262" r:id="rId3"/>
    <p:sldId id="360" r:id="rId4"/>
    <p:sldId id="362" r:id="rId5"/>
    <p:sldId id="366" r:id="rId6"/>
    <p:sldId id="301" r:id="rId7"/>
    <p:sldId id="302" r:id="rId8"/>
    <p:sldId id="331" r:id="rId9"/>
    <p:sldId id="364" r:id="rId10"/>
    <p:sldId id="263" r:id="rId11"/>
    <p:sldId id="304" r:id="rId12"/>
    <p:sldId id="365" r:id="rId13"/>
    <p:sldId id="297" r:id="rId14"/>
    <p:sldId id="289" r:id="rId15"/>
    <p:sldId id="296" r:id="rId16"/>
    <p:sldId id="293" r:id="rId17"/>
    <p:sldId id="294" r:id="rId18"/>
    <p:sldId id="298" r:id="rId19"/>
    <p:sldId id="295" r:id="rId20"/>
    <p:sldId id="308" r:id="rId21"/>
    <p:sldId id="299" r:id="rId22"/>
    <p:sldId id="300" r:id="rId23"/>
    <p:sldId id="310" r:id="rId24"/>
    <p:sldId id="309" r:id="rId25"/>
    <p:sldId id="319" r:id="rId26"/>
    <p:sldId id="327" r:id="rId27"/>
    <p:sldId id="318" r:id="rId28"/>
    <p:sldId id="323" r:id="rId29"/>
    <p:sldId id="320" r:id="rId30"/>
    <p:sldId id="324" r:id="rId31"/>
    <p:sldId id="325" r:id="rId32"/>
    <p:sldId id="321" r:id="rId33"/>
    <p:sldId id="305" r:id="rId34"/>
    <p:sldId id="328" r:id="rId35"/>
    <p:sldId id="329" r:id="rId36"/>
    <p:sldId id="307" r:id="rId37"/>
    <p:sldId id="363" r:id="rId38"/>
    <p:sldId id="311" r:id="rId39"/>
    <p:sldId id="313" r:id="rId40"/>
    <p:sldId id="348" r:id="rId41"/>
    <p:sldId id="314" r:id="rId42"/>
    <p:sldId id="316" r:id="rId43"/>
    <p:sldId id="317" r:id="rId44"/>
    <p:sldId id="332" r:id="rId45"/>
    <p:sldId id="333" r:id="rId46"/>
    <p:sldId id="334" r:id="rId47"/>
    <p:sldId id="335" r:id="rId48"/>
    <p:sldId id="337" r:id="rId49"/>
    <p:sldId id="336" r:id="rId50"/>
    <p:sldId id="349" r:id="rId51"/>
    <p:sldId id="350" r:id="rId52"/>
    <p:sldId id="351" r:id="rId53"/>
    <p:sldId id="352" r:id="rId54"/>
    <p:sldId id="353" r:id="rId55"/>
    <p:sldId id="354" r:id="rId56"/>
    <p:sldId id="357" r:id="rId57"/>
    <p:sldId id="355" r:id="rId58"/>
    <p:sldId id="356" r:id="rId59"/>
    <p:sldId id="359" r:id="rId60"/>
    <p:sldId id="358" r:id="rId61"/>
    <p:sldId id="290" r:id="rId62"/>
    <p:sldId id="367" r:id="rId6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F34F7-CDD5-429E-803A-1A9C1B8C2E68}" v="5" dt="2020-03-24T10:42:47.818"/>
    <p1510:client id="{AA7E61BF-B2CB-4277-9BB5-AF0F844518B1}" v="1" dt="2020-03-24T11:07:03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65" autoAdjust="0"/>
    <p:restoredTop sz="92505" autoAdjust="0"/>
  </p:normalViewPr>
  <p:slideViewPr>
    <p:cSldViewPr snapToGrid="0" snapToObjects="1">
      <p:cViewPr varScale="1">
        <p:scale>
          <a:sx n="105" d="100"/>
          <a:sy n="105" d="100"/>
        </p:scale>
        <p:origin x="121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4EF34F7-CDD5-429E-803A-1A9C1B8C2E68}"/>
    <pc:docChg chg="modSld">
      <pc:chgData name="" userId="" providerId="" clId="Web-{84EF34F7-CDD5-429E-803A-1A9C1B8C2E68}" dt="2020-03-24T10:42:46.505" v="4" actId="20577"/>
      <pc:docMkLst>
        <pc:docMk/>
      </pc:docMkLst>
      <pc:sldChg chg="modSp">
        <pc:chgData name="" userId="" providerId="" clId="Web-{84EF34F7-CDD5-429E-803A-1A9C1B8C2E68}" dt="2020-03-24T10:42:23.209" v="2" actId="1076"/>
        <pc:sldMkLst>
          <pc:docMk/>
          <pc:sldMk cId="3197903696" sldId="308"/>
        </pc:sldMkLst>
        <pc:spChg chg="mod">
          <ac:chgData name="" userId="" providerId="" clId="Web-{84EF34F7-CDD5-429E-803A-1A9C1B8C2E68}" dt="2020-03-24T10:42:23.209" v="2" actId="1076"/>
          <ac:spMkLst>
            <pc:docMk/>
            <pc:sldMk cId="3197903696" sldId="308"/>
            <ac:spMk id="15" creationId="{00000000-0000-0000-0000-000000000000}"/>
          </ac:spMkLst>
        </pc:spChg>
      </pc:sldChg>
      <pc:sldChg chg="modSp">
        <pc:chgData name="" userId="" providerId="" clId="Web-{84EF34F7-CDD5-429E-803A-1A9C1B8C2E68}" dt="2020-03-24T10:42:46.505" v="4" actId="20577"/>
        <pc:sldMkLst>
          <pc:docMk/>
          <pc:sldMk cId="2497771939" sldId="365"/>
        </pc:sldMkLst>
        <pc:spChg chg="mod">
          <ac:chgData name="" userId="" providerId="" clId="Web-{84EF34F7-CDD5-429E-803A-1A9C1B8C2E68}" dt="2020-03-24T10:42:46.505" v="4" actId="20577"/>
          <ac:spMkLst>
            <pc:docMk/>
            <pc:sldMk cId="2497771939" sldId="365"/>
            <ac:spMk id="5" creationId="{00000000-0000-0000-0000-000000000000}"/>
          </ac:spMkLst>
        </pc:spChg>
      </pc:sldChg>
    </pc:docChg>
  </pc:docChgLst>
  <pc:docChgLst>
    <pc:chgData clId="Web-{AA7E61BF-B2CB-4277-9BB5-AF0F844518B1}"/>
    <pc:docChg chg="addSld">
      <pc:chgData name="" userId="" providerId="" clId="Web-{AA7E61BF-B2CB-4277-9BB5-AF0F844518B1}" dt="2020-03-24T11:07:03.485" v="0"/>
      <pc:docMkLst>
        <pc:docMk/>
      </pc:docMkLst>
      <pc:sldChg chg="add">
        <pc:chgData name="" userId="" providerId="" clId="Web-{AA7E61BF-B2CB-4277-9BB5-AF0F844518B1}" dt="2020-03-24T11:07:03.485" v="0"/>
        <pc:sldMkLst>
          <pc:docMk/>
          <pc:sldMk cId="3542276847" sldId="367"/>
        </pc:sldMkLst>
      </pc:sldChg>
      <pc:sldMasterChg chg="addSldLayout">
        <pc:chgData name="" userId="" providerId="" clId="Web-{AA7E61BF-B2CB-4277-9BB5-AF0F844518B1}" dt="2020-03-24T11:07:03.485" v="0"/>
        <pc:sldMasterMkLst>
          <pc:docMk/>
          <pc:sldMasterMk cId="0" sldId="2147483648"/>
        </pc:sldMasterMkLst>
        <pc:sldLayoutChg chg="add">
          <pc:chgData name="" userId="" providerId="" clId="Web-{AA7E61BF-B2CB-4277-9BB5-AF0F844518B1}" dt="2020-03-24T11:07:03.485" v="0"/>
          <pc:sldLayoutMkLst>
            <pc:docMk/>
            <pc:sldMasterMk cId="0" sldId="2147483648"/>
            <pc:sldLayoutMk cId="2199517049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כ"ח/אדר/תש"ף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6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כ"ח/אדר/תש"ף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כ"ח/אדר/תש"ף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  <p:sldLayoutId id="2147483668" r:id="rId10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2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214.png"/><Relationship Id="rId5" Type="http://schemas.openxmlformats.org/officeDocument/2006/relationships/image" Target="../media/image59.png"/><Relationship Id="rId10" Type="http://schemas.openxmlformats.org/officeDocument/2006/relationships/image" Target="../media/image22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2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gel.co.i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10" Type="http://schemas.openxmlformats.org/officeDocument/2006/relationships/image" Target="../media/image210.png"/><Relationship Id="rId9" Type="http://schemas.openxmlformats.org/officeDocument/2006/relationships/image" Target="../media/image2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8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13.png"/><Relationship Id="rId9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13.png"/><Relationship Id="rId9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quasoftnj.com/salt-water-poo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60.png"/><Relationship Id="rId3" Type="http://schemas.openxmlformats.org/officeDocument/2006/relationships/image" Target="../media/image13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19" Type="http://schemas.openxmlformats.org/officeDocument/2006/relationships/image" Target="../media/image161.png"/><Relationship Id="rId9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8" Type="http://schemas.openxmlformats.org/officeDocument/2006/relationships/image" Target="../media/image164.png"/><Relationship Id="rId3" Type="http://schemas.openxmlformats.org/officeDocument/2006/relationships/image" Target="../media/image89.png"/><Relationship Id="rId21" Type="http://schemas.openxmlformats.org/officeDocument/2006/relationships/image" Target="../media/image102.png"/><Relationship Id="rId7" Type="http://schemas.openxmlformats.org/officeDocument/2006/relationships/image" Target="../media/image93.png"/><Relationship Id="rId17" Type="http://schemas.openxmlformats.org/officeDocument/2006/relationships/image" Target="../media/image163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62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80.png"/><Relationship Id="rId5" Type="http://schemas.openxmlformats.org/officeDocument/2006/relationships/image" Target="../media/image91.png"/><Relationship Id="rId15" Type="http://schemas.openxmlformats.org/officeDocument/2006/relationships/image" Target="../media/image97.png"/><Relationship Id="rId10" Type="http://schemas.openxmlformats.org/officeDocument/2006/relationships/image" Target="../media/image96.png"/><Relationship Id="rId19" Type="http://schemas.openxmlformats.org/officeDocument/2006/relationships/image" Target="../media/image98.png"/><Relationship Id="rId4" Type="http://schemas.openxmlformats.org/officeDocument/2006/relationships/image" Target="../media/image13.png"/><Relationship Id="rId9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4.png"/><Relationship Id="rId3" Type="http://schemas.openxmlformats.org/officeDocument/2006/relationships/image" Target="../media/image13.png"/><Relationship Id="rId7" Type="http://schemas.openxmlformats.org/officeDocument/2006/relationships/image" Target="../media/image94.png"/><Relationship Id="rId12" Type="http://schemas.openxmlformats.org/officeDocument/2006/relationships/image" Target="../media/image10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0" Type="http://schemas.openxmlformats.org/officeDocument/2006/relationships/image" Target="../media/image1020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07.png"/><Relationship Id="rId1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10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06.png"/><Relationship Id="rId19" Type="http://schemas.openxmlformats.org/officeDocument/2006/relationships/image" Target="../media/image108.png"/><Relationship Id="rId1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10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06.png"/><Relationship Id="rId19" Type="http://schemas.openxmlformats.org/officeDocument/2006/relationships/image" Target="../media/image108.png"/><Relationship Id="rId1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21" Type="http://schemas.openxmlformats.org/officeDocument/2006/relationships/image" Target="../media/image113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07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16.png"/><Relationship Id="rId15" Type="http://schemas.openxmlformats.org/officeDocument/2006/relationships/image" Target="../media/image106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9" Type="http://schemas.openxmlformats.org/officeDocument/2006/relationships/image" Target="../media/image111.png"/><Relationship Id="rId14" Type="http://schemas.openxmlformats.org/officeDocument/2006/relationships/image" Target="../media/image63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10.png"/><Relationship Id="rId21" Type="http://schemas.openxmlformats.org/officeDocument/2006/relationships/image" Target="../media/image119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07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06.png"/><Relationship Id="rId23" Type="http://schemas.openxmlformats.org/officeDocument/2006/relationships/image" Target="../media/image121.png"/><Relationship Id="rId19" Type="http://schemas.openxmlformats.org/officeDocument/2006/relationships/image" Target="../media/image111.png"/><Relationship Id="rId14" Type="http://schemas.openxmlformats.org/officeDocument/2006/relationships/image" Target="../media/image63.png"/><Relationship Id="rId22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10.png"/><Relationship Id="rId26" Type="http://schemas.openxmlformats.org/officeDocument/2006/relationships/image" Target="../media/image217.png"/><Relationship Id="rId21" Type="http://schemas.openxmlformats.org/officeDocument/2006/relationships/image" Target="../media/image119.png"/><Relationship Id="rId17" Type="http://schemas.openxmlformats.org/officeDocument/2006/relationships/image" Target="../media/image109.png"/><Relationship Id="rId25" Type="http://schemas.openxmlformats.org/officeDocument/2006/relationships/image" Target="../media/image216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07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23.png"/><Relationship Id="rId15" Type="http://schemas.openxmlformats.org/officeDocument/2006/relationships/image" Target="../media/image106.png"/><Relationship Id="rId23" Type="http://schemas.openxmlformats.org/officeDocument/2006/relationships/image" Target="../media/image122.png"/><Relationship Id="rId19" Type="http://schemas.openxmlformats.org/officeDocument/2006/relationships/image" Target="../media/image111.png"/><Relationship Id="rId14" Type="http://schemas.openxmlformats.org/officeDocument/2006/relationships/image" Target="../media/image63.png"/><Relationship Id="rId22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98.png"/><Relationship Id="rId23" Type="http://schemas.openxmlformats.org/officeDocument/2006/relationships/image" Target="../media/image176.png"/><Relationship Id="rId19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1" Type="http://schemas.openxmlformats.org/officeDocument/2006/relationships/image" Target="../media/image178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71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70.png"/><Relationship Id="rId22" Type="http://schemas.openxmlformats.org/officeDocument/2006/relationships/image" Target="../media/image199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4.png"/><Relationship Id="rId3" Type="http://schemas.openxmlformats.org/officeDocument/2006/relationships/image" Target="../media/image81.png"/><Relationship Id="rId21" Type="http://schemas.openxmlformats.org/officeDocument/2006/relationships/image" Target="../media/image180.png"/><Relationship Id="rId25" Type="http://schemas.openxmlformats.org/officeDocument/2006/relationships/image" Target="../media/image183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71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82.png"/><Relationship Id="rId15" Type="http://schemas.openxmlformats.org/officeDocument/2006/relationships/image" Target="../media/image170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19" Type="http://schemas.openxmlformats.org/officeDocument/2006/relationships/image" Target="../media/image178.png"/><Relationship Id="rId22" Type="http://schemas.openxmlformats.org/officeDocument/2006/relationships/image" Target="../media/image176.png"/><Relationship Id="rId27" Type="http://schemas.openxmlformats.org/officeDocument/2006/relationships/image" Target="../media/image185.png"/></Relationships>
</file>

<file path=ppt/slides/_rels/slide5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5.png"/><Relationship Id="rId3" Type="http://schemas.openxmlformats.org/officeDocument/2006/relationships/image" Target="../media/image8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70.png"/><Relationship Id="rId19" Type="http://schemas.openxmlformats.org/officeDocument/2006/relationships/image" Target="../media/image198.png"/></Relationships>
</file>

<file path=ppt/slides/_rels/slide5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5.png"/><Relationship Id="rId3" Type="http://schemas.openxmlformats.org/officeDocument/2006/relationships/image" Target="../media/image8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70.png"/><Relationship Id="rId19" Type="http://schemas.openxmlformats.org/officeDocument/2006/relationships/image" Target="../media/image200.png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.png"/><Relationship Id="rId3" Type="http://schemas.openxmlformats.org/officeDocument/2006/relationships/image" Target="../media/image81.png"/><Relationship Id="rId21" Type="http://schemas.openxmlformats.org/officeDocument/2006/relationships/image" Target="../media/image191.png"/><Relationship Id="rId25" Type="http://schemas.openxmlformats.org/officeDocument/2006/relationships/image" Target="../media/image201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71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70.png"/><Relationship Id="rId19" Type="http://schemas.openxmlformats.org/officeDocument/2006/relationships/image" Target="../media/image1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3.png"/><Relationship Id="rId3" Type="http://schemas.openxmlformats.org/officeDocument/2006/relationships/image" Target="../media/image81.png"/><Relationship Id="rId7" Type="http://schemas.openxmlformats.org/officeDocument/2006/relationships/image" Target="../media/image176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191.png"/><Relationship Id="rId15" Type="http://schemas.openxmlformats.org/officeDocument/2006/relationships/image" Target="../media/image201.png"/><Relationship Id="rId5" Type="http://schemas.openxmlformats.org/officeDocument/2006/relationships/image" Target="../media/image170.png"/><Relationship Id="rId10" Type="http://schemas.openxmlformats.org/officeDocument/2006/relationships/image" Target="../media/image190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5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5.png"/><Relationship Id="rId3" Type="http://schemas.openxmlformats.org/officeDocument/2006/relationships/image" Target="../media/image81.png"/><Relationship Id="rId21" Type="http://schemas.openxmlformats.org/officeDocument/2006/relationships/image" Target="../media/image19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71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94.png"/><Relationship Id="rId15" Type="http://schemas.openxmlformats.org/officeDocument/2006/relationships/image" Target="../media/image170.png"/><Relationship Id="rId23" Type="http://schemas.openxmlformats.org/officeDocument/2006/relationships/image" Target="../media/image193.png"/><Relationship Id="rId19" Type="http://schemas.openxmlformats.org/officeDocument/2006/relationships/image" Target="../media/image189.png"/><Relationship Id="rId14" Type="http://schemas.openxmlformats.org/officeDocument/2006/relationships/image" Target="../media/image195.png"/><Relationship Id="rId22" Type="http://schemas.openxmlformats.org/officeDocument/2006/relationships/image" Target="../media/image192.png"/></Relationships>
</file>

<file path=ppt/slides/_rels/slide5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5.png"/><Relationship Id="rId3" Type="http://schemas.openxmlformats.org/officeDocument/2006/relationships/image" Target="../media/image81.png"/><Relationship Id="rId21" Type="http://schemas.openxmlformats.org/officeDocument/2006/relationships/image" Target="../media/image19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71.png"/><Relationship Id="rId20" Type="http://schemas.openxmlformats.org/officeDocument/2006/relationships/image" Target="../media/image190.png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94.png"/><Relationship Id="rId28" Type="http://schemas.openxmlformats.org/officeDocument/2006/relationships/image" Target="../media/image218.png"/><Relationship Id="rId15" Type="http://schemas.openxmlformats.org/officeDocument/2006/relationships/image" Target="../media/image170.png"/><Relationship Id="rId23" Type="http://schemas.openxmlformats.org/officeDocument/2006/relationships/image" Target="../media/image193.png"/><Relationship Id="rId19" Type="http://schemas.openxmlformats.org/officeDocument/2006/relationships/image" Target="../media/image189.png"/><Relationship Id="rId22" Type="http://schemas.openxmlformats.org/officeDocument/2006/relationships/image" Target="../media/image192.png"/><Relationship Id="rId27" Type="http://schemas.openxmlformats.org/officeDocument/2006/relationships/image" Target="../media/image203.png"/><Relationship Id="rId30" Type="http://schemas.openxmlformats.org/officeDocument/2006/relationships/image" Target="../media/image2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0.png"/><Relationship Id="rId4" Type="http://schemas.openxmlformats.org/officeDocument/2006/relationships/image" Target="../media/image4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17500" y="1192281"/>
            <a:ext cx="9867900" cy="41525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נעשה חזרה מהירה על פעולת האינטגרל</a:t>
            </a:r>
          </a:p>
          <a:p>
            <a:pPr>
              <a:lnSpc>
                <a:spcPct val="20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נכיר את מבנה ומהלך הפעולה האלגברית הייחודית של האינטגרל המסוים</a:t>
            </a:r>
          </a:p>
          <a:p>
            <a:pPr>
              <a:lnSpc>
                <a:spcPct val="20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נתרגל מעט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בחלק הראשון: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317500" y="1192281"/>
            <a:ext cx="9867900" cy="41525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נתחיל להבין איך עושים שימוש באינטגרל המסוים לחישוב שטחים שאינם בְּהֶכְרֵחַ צורות גיאומטריות מוגדרות.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בחלק השני:</a:t>
            </a:r>
          </a:p>
        </p:txBody>
      </p:sp>
    </p:spTree>
    <p:extLst>
      <p:ext uri="{BB962C8B-B14F-4D97-AF65-F5344CB8AC3E}">
        <p14:creationId xmlns:p14="http://schemas.microsoft.com/office/powerpoint/2010/main" val="331423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148815"/>
            <a:ext cx="12190413" cy="2234499"/>
          </a:xfrm>
        </p:spPr>
        <p:txBody>
          <a:bodyPr anchor="t"/>
          <a:lstStyle/>
          <a:p>
            <a:r>
              <a:rPr lang="he-IL" sz="5400" dirty="0">
                <a:solidFill>
                  <a:srgbClr val="192A72"/>
                </a:solidFill>
                <a:cs typeface="Varela Round"/>
              </a:rPr>
              <a:t>עוברים מאינטגרל בלתי מסוים </a:t>
            </a:r>
            <a:br>
              <a:rPr lang="he-IL" sz="5400" dirty="0">
                <a:solidFill>
                  <a:srgbClr val="192A72"/>
                </a:solidFill>
                <a:cs typeface="Varela Round"/>
              </a:rPr>
            </a:br>
            <a:r>
              <a:rPr lang="he-IL" sz="5400" dirty="0">
                <a:solidFill>
                  <a:srgbClr val="192A72"/>
                </a:solidFill>
                <a:cs typeface="Varela Round"/>
              </a:rPr>
              <a:t>לאינטגרל המסוים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59206" y="1383615"/>
            <a:ext cx="10872000" cy="765200"/>
          </a:xfrm>
        </p:spPr>
        <p:txBody>
          <a:bodyPr/>
          <a:lstStyle/>
          <a:p>
            <a:r>
              <a:rPr lang="he-IL" sz="4000" dirty="0">
                <a:solidFill>
                  <a:srgbClr val="192A72"/>
                </a:solidFill>
                <a:sym typeface="Varela Round"/>
              </a:rPr>
              <a:t>חלק א':</a:t>
            </a: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1" y="1185681"/>
            <a:ext cx="12190413" cy="540000"/>
          </a:xfrm>
        </p:spPr>
        <p:txBody>
          <a:bodyPr/>
          <a:lstStyle/>
          <a:p>
            <a:pPr algn="ctr"/>
            <a:r>
              <a:rPr lang="he-IL" dirty="0"/>
              <a:t>(אינטגרל לא-מסוים)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513231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he-IL" sz="3200" b="1" dirty="0"/>
                  <a:t>האינטגרל הלא־מסוים</a:t>
                </a:r>
                <a:r>
                  <a:rPr lang="he-IL" sz="3200" dirty="0"/>
                  <a:t> של פונקציה 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sz="3200" dirty="0"/>
                  <a:t> מייצג את קבוצת כל הפונקציות הממשיות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3200" dirty="0"/>
                  <a:t>, שנגזרתן שווה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he-IL" sz="3200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he-IL" sz="3200" dirty="0"/>
                  <a:t>לפונקציה מסוג זה נהוג לקרוא "פונקציה קדומה" של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he-IL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sz="3200" b="1" i="1" dirty="0">
                    <a:latin typeface="Cambria Math"/>
                  </a:rPr>
                  <a:t> -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e-IL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=  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he-IL" sz="3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5132319"/>
              </a:xfrm>
              <a:blipFill>
                <a:blip r:embed="rId3"/>
                <a:stretch>
                  <a:fillRect l="-4085" r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5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0000394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dirty="0"/>
              <a:t>למדנו להתייחס לאינטגרל כ - </a:t>
            </a:r>
            <a:r>
              <a:rPr lang="he-IL" sz="3200" b="1" dirty="0">
                <a:solidFill>
                  <a:srgbClr val="FF0000"/>
                </a:solidFill>
              </a:rPr>
              <a:t>פעולה הפוכה לפעולת הנגזרת</a:t>
            </a:r>
            <a:r>
              <a:rPr lang="he-IL" sz="3200" dirty="0"/>
              <a:t> – כלומר כאל כלי המאפשר לענות על השאלה: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4000" b="1" dirty="0">
                <a:solidFill>
                  <a:schemeClr val="accent3">
                    <a:lumMod val="50000"/>
                  </a:schemeClr>
                </a:solidFill>
              </a:rPr>
              <a:t>"איזו פונקציה גזרנו,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4000" b="1" dirty="0">
                <a:solidFill>
                  <a:schemeClr val="accent3">
                    <a:lumMod val="50000"/>
                  </a:schemeClr>
                </a:solidFill>
              </a:rPr>
              <a:t>כדי להגיע לנגזרת שלפנינו?"</a:t>
            </a:r>
          </a:p>
        </p:txBody>
      </p:sp>
      <p:sp>
        <p:nvSpPr>
          <p:cNvPr id="6" name="מציין מיקום טקסט 13"/>
          <p:cNvSpPr txBox="1">
            <a:spLocks/>
          </p:cNvSpPr>
          <p:nvPr/>
        </p:nvSpPr>
        <p:spPr>
          <a:xfrm>
            <a:off x="-1" y="1185681"/>
            <a:ext cx="12190413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/>
              <a:t>(אינטגרל לא-מסוים)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דוגמא: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האינטגרל של הנגזרת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יראה כך –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  <a:blipFill rotWithShape="1">
                <a:blip r:embed="rId3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3600" b="1" i="1">
                              <a:latin typeface="Cambria Math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2350" y="3028950"/>
            <a:ext cx="4391025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36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דוגמא: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האינטגרל של הנגזרת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יראה כך –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  <a:blipFill rotWithShape="1">
                <a:blip r:embed="rId3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3600" b="1" i="1">
                              <a:latin typeface="Cambria Math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08123" y="2637314"/>
            <a:ext cx="3252091" cy="792845"/>
            <a:chOff x="1533524" y="2586514"/>
            <a:chExt cx="3124200" cy="792845"/>
          </a:xfrm>
        </p:grpSpPr>
        <p:sp>
          <p:nvSpPr>
            <p:cNvPr id="2" name="Curved Down Arrow 1"/>
            <p:cNvSpPr/>
            <p:nvPr/>
          </p:nvSpPr>
          <p:spPr>
            <a:xfrm rot="21327663">
              <a:off x="1533524" y="2912055"/>
              <a:ext cx="3124200" cy="467304"/>
            </a:xfrm>
            <a:prstGeom prst="curvedDownArrow">
              <a:avLst>
                <a:gd name="adj1" fmla="val 20088"/>
                <a:gd name="adj2" fmla="val 39187"/>
                <a:gd name="adj3" fmla="val 246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5412" y="2586514"/>
              <a:ext cx="4762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+1</a:t>
              </a:r>
              <a:endParaRPr lang="he-IL" dirty="0"/>
            </a:p>
          </p:txBody>
        </p:sp>
      </p:grpSp>
      <p:sp>
        <p:nvSpPr>
          <p:cNvPr id="13" name="Curved Down Arrow 12"/>
          <p:cNvSpPr/>
          <p:nvPr/>
        </p:nvSpPr>
        <p:spPr>
          <a:xfrm rot="20942071">
            <a:off x="2631739" y="2947192"/>
            <a:ext cx="3370288" cy="467304"/>
          </a:xfrm>
          <a:prstGeom prst="curvedDownArrow">
            <a:avLst>
              <a:gd name="adj1" fmla="val 20088"/>
              <a:gd name="adj2" fmla="val 39187"/>
              <a:gd name="adj3" fmla="val 246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5979" y="2599214"/>
            <a:ext cx="4762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+1</a:t>
            </a:r>
            <a:endParaRPr lang="he-IL" dirty="0">
              <a:solidFill>
                <a:sysClr val="windowText" lastClr="00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976354">
            <a:off x="4402721" y="3429134"/>
            <a:ext cx="714988" cy="864566"/>
          </a:xfrm>
          <a:prstGeom prst="arc">
            <a:avLst>
              <a:gd name="adj1" fmla="val 16200000"/>
              <a:gd name="adj2" fmla="val 37125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Arc 16"/>
          <p:cNvSpPr/>
          <p:nvPr/>
        </p:nvSpPr>
        <p:spPr>
          <a:xfrm rot="1976354">
            <a:off x="5703535" y="3380642"/>
            <a:ext cx="714988" cy="864566"/>
          </a:xfrm>
          <a:prstGeom prst="arc">
            <a:avLst>
              <a:gd name="adj1" fmla="val 16200000"/>
              <a:gd name="adj2" fmla="val 37125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</p:spTree>
    <p:extLst>
      <p:ext uri="{BB962C8B-B14F-4D97-AF65-F5344CB8AC3E}">
        <p14:creationId xmlns:p14="http://schemas.microsoft.com/office/powerpoint/2010/main" val="410957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דוגמא: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האינטגרל של הנגזרת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יראה כך –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  <a:blipFill rotWithShape="1">
                <a:blip r:embed="rId3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3600" b="1" i="1">
                              <a:latin typeface="Cambria Math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0504"/>
                <a:ext cx="7353300" cy="15499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4158076"/>
            <a:ext cx="11772899" cy="156966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/>
          <a:p>
            <a:pPr>
              <a:buFont typeface="Arial" pitchFamily="34" charset="0"/>
              <a:buNone/>
            </a:pPr>
            <a:endParaRPr lang="he-IL" sz="3200" b="1" dirty="0">
              <a:solidFill>
                <a:srgbClr val="0070C0"/>
              </a:solidFill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5531" y="3567143"/>
                <a:ext cx="3571875" cy="658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3600" dirty="0"/>
                  <a:t> </a:t>
                </a:r>
                <a:endParaRPr lang="he-IL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531" y="3567143"/>
                <a:ext cx="3571875" cy="658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432300" y="3985492"/>
            <a:ext cx="304800" cy="495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6080" y="3332309"/>
            <a:ext cx="304800" cy="495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35320" y="3985492"/>
            <a:ext cx="304800" cy="495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99100" y="3332309"/>
            <a:ext cx="304800" cy="495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</p:spTree>
    <p:extLst>
      <p:ext uri="{BB962C8B-B14F-4D97-AF65-F5344CB8AC3E}">
        <p14:creationId xmlns:p14="http://schemas.microsoft.com/office/powerpoint/2010/main" val="410957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דוגמא: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4158076"/>
            <a:ext cx="11772899" cy="156966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/>
          <a:p>
            <a:pPr>
              <a:buFont typeface="Arial" pitchFamily="34" charset="0"/>
              <a:buNone/>
            </a:pPr>
            <a:endParaRPr lang="he-IL" sz="3200" b="1" dirty="0">
              <a:solidFill>
                <a:srgbClr val="0070C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מהו האינטגרל 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2943226"/>
            <a:ext cx="7353300" cy="2076450"/>
            <a:chOff x="0" y="2943226"/>
            <a:chExt cx="7353300" cy="20764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229100" y="3985492"/>
              <a:ext cx="304800" cy="4950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92880" y="3332309"/>
              <a:ext cx="304800" cy="4950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32120" y="3985492"/>
              <a:ext cx="304800" cy="4950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95900" y="3332309"/>
              <a:ext cx="304800" cy="4950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0" y="2943226"/>
              <a:ext cx="7353300" cy="2076450"/>
              <a:chOff x="0" y="2943226"/>
              <a:chExt cx="7353300" cy="20764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0" y="3210504"/>
                    <a:ext cx="7353300" cy="15499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he-IL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𝒅𝒙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𝟔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𝒄</m:t>
                              </m:r>
                            </m:e>
                          </m:nary>
                        </m:oMath>
                      </m:oMathPara>
                    </a14:m>
                    <a:endParaRPr lang="he-IL" sz="36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210504"/>
                    <a:ext cx="7353300" cy="154997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3992880" y="2943226"/>
                <a:ext cx="3360420" cy="2076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5531" y="3570318"/>
                <a:ext cx="3571875" cy="658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3600" dirty="0"/>
                  <a:t> </a:t>
                </a:r>
                <a:endParaRPr lang="he-IL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531" y="3570318"/>
                <a:ext cx="3571875" cy="6588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109" y="4493247"/>
                <a:ext cx="9966341" cy="150810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lnSpcReduction="10000"/>
              </a:bodyPr>
              <a:lstStyle>
                <a:lvl1pPr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None/>
                  <a:defRPr lang="he-IL" sz="3200" b="1" dirty="0" smtClean="0">
                    <a:latin typeface="Varela Round" pitchFamily="2" charset="-79"/>
                    <a:cs typeface="Varela Round" pitchFamily="2" charset="-79"/>
                  </a:defRPr>
                </a:lvl1pPr>
                <a:lvl2pPr marL="74295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dirty="0" smtClean="0">
                    <a:solidFill>
                      <a:srgbClr val="002060"/>
                    </a:solidFill>
                    <a:latin typeface="Varela Round" pitchFamily="2" charset="-79"/>
                    <a:cs typeface="Varela Round" pitchFamily="2" charset="-79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1600"/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16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9pPr>
              </a:lstStyle>
              <a:p>
                <a:r>
                  <a:rPr lang="he-IL" dirty="0">
                    <a:solidFill>
                      <a:srgbClr val="0070C0"/>
                    </a:solidFill>
                  </a:rPr>
                  <a:t>הפרמטר </a:t>
                </a:r>
                <a14:m>
                  <m:oMath xmlns:m="http://schemas.openxmlformats.org/officeDocument/2006/math">
                    <m:r>
                      <a:rPr lang="en-US" sz="3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he-IL" dirty="0">
                    <a:solidFill>
                      <a:srgbClr val="0070C0"/>
                    </a:solidFill>
                  </a:rPr>
                  <a:t> מייצג את האיבר החופשי במשפחת הפונקציות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he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9" y="4493247"/>
                <a:ext cx="9966341" cy="1508105"/>
              </a:xfrm>
              <a:prstGeom prst="rect">
                <a:avLst/>
              </a:prstGeom>
              <a:blipFill rotWithShape="1">
                <a:blip r:embed="rId6"/>
                <a:stretch>
                  <a:fillRect r="-1590" b="-97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האינטגרל של הנגזרת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sz="3200" b="1" dirty="0">
                    <a:solidFill>
                      <a:schemeClr val="tx1"/>
                    </a:solidFill>
                  </a:rPr>
                  <a:t>יראה כך –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725681"/>
                <a:ext cx="10000394" cy="4152517"/>
              </a:xfrm>
              <a:blipFill rotWithShape="1">
                <a:blip r:embed="rId8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3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015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17018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הגדרה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עבור הפונקציה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המוגדרת בתחום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he-IL" sz="32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האינטגרל של הפונקציה, בתחום שבין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ל-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he-IL" sz="36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יסומן:</a:t>
                </a:r>
                <a:endParaRPr lang="ar-AE" sz="28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                                                                                           </a:t>
                </a:r>
                <a:endParaRPr lang="he-IL" sz="2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endParaRPr lang="he-IL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  <a:blipFill rotWithShape="1">
                <a:blip r:embed="rId3"/>
                <a:stretch>
                  <a:fillRect r="-11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ציין מיקום תוכן 10"/>
              <p:cNvSpPr txBox="1">
                <a:spLocks/>
              </p:cNvSpPr>
              <p:nvPr/>
            </p:nvSpPr>
            <p:spPr>
              <a:xfrm>
                <a:off x="515206" y="3730261"/>
                <a:ext cx="11054494" cy="2861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תהי הפונקציה הקדומה </a:t>
                </a:r>
                <a14:m>
                  <m:oMath xmlns:m="http://schemas.openxmlformats.org/officeDocument/2006/math">
                    <m:r>
                      <a:rPr lang="he-IL" sz="2800" b="1" i="1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ar-AE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ar-AE" sz="28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אז:</a:t>
                </a:r>
              </a:p>
              <a:p>
                <a:pPr marL="0" indent="0" algn="l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מציין מיקום תוכן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6" y="3730261"/>
                <a:ext cx="11054494" cy="2861039"/>
              </a:xfrm>
              <a:prstGeom prst="rect">
                <a:avLst/>
              </a:prstGeom>
              <a:blipFill rotWithShape="1">
                <a:blip r:embed="rId4"/>
                <a:stretch>
                  <a:fillRect r="-10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9006" y="2256359"/>
                <a:ext cx="2362122" cy="1359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sz="3600" b="1" i="1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sz="3600" b="1" i="1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sz="36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6" y="2256359"/>
                <a:ext cx="2362122" cy="13596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0/Integral_as_region_under_curv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100000" l="0" r="100000">
                        <a14:foregroundMark x1="19309" y1="2336" x2="18159" y2="91679"/>
                        <a14:foregroundMark x1="17647" y1="1460" x2="17136" y2="92993"/>
                        <a14:foregroundMark x1="16368" y1="6131" x2="19054" y2="4234"/>
                        <a14:foregroundMark x1="18414" y1="2482" x2="19693" y2="5985"/>
                        <a14:foregroundMark x1="21100" y1="3066" x2="12404" y2="7007"/>
                        <a14:foregroundMark x1="14194" y1="2044" x2="26854" y2="8029"/>
                        <a14:foregroundMark x1="26982" y1="1314" x2="20588" y2="12117"/>
                        <a14:foregroundMark x1="5499" y1="34891" x2="17391" y2="27737"/>
                        <a14:foregroundMark x1="19565" y1="26861" x2="28133" y2="25401"/>
                        <a14:foregroundMark x1="17647" y1="24672" x2="18414" y2="24380"/>
                        <a14:foregroundMark x1="19565" y1="24088" x2="62020" y2="39708"/>
                        <a14:foregroundMark x1="32864" y1="19416" x2="24297" y2="93869"/>
                        <a14:foregroundMark x1="96164" y1="27445" x2="92583" y2="89051"/>
                        <a14:foregroundMark x1="17008" y1="84526" x2="98721" y2="89197"/>
                        <a14:foregroundMark x1="93350" y1="26861" x2="89642" y2="45109"/>
                        <a14:foregroundMark x1="89770" y1="27153" x2="89642" y2="43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31" y="4109133"/>
            <a:ext cx="3320504" cy="29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437710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האינטגרל המסוים </a:t>
            </a:r>
            <a:br>
              <a:rPr lang="he-IL" dirty="0">
                <a:solidFill>
                  <a:srgbClr val="192A72"/>
                </a:solidFill>
              </a:rPr>
            </a:br>
            <a:r>
              <a:rPr lang="he-IL" sz="4000" dirty="0">
                <a:solidFill>
                  <a:srgbClr val="192A72"/>
                </a:solidFill>
              </a:rPr>
              <a:t>(שיעור 1)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מתמטיקה 3 יח"ל – שאלון 382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המורה:אייל בלוך-דיאמנט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הגדרה - </a:t>
            </a:r>
          </a:p>
        </p:txBody>
      </p:sp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87500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5206" y="3256623"/>
            <a:ext cx="11054494" cy="2861039"/>
            <a:chOff x="587500" y="838266"/>
            <a:chExt cx="11054494" cy="2861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מציין מיקום תוכן 10"/>
                <p:cNvSpPr txBox="1">
                  <a:spLocks/>
                </p:cNvSpPr>
                <p:nvPr/>
              </p:nvSpPr>
              <p:spPr>
                <a:xfrm>
                  <a:off x="587500" y="838266"/>
                  <a:ext cx="11054494" cy="286103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itchFamily="34" charset="0"/>
                    <a:buChar char="•"/>
                    <a:defRPr lang="he-IL" sz="2400" kern="1200" dirty="0" smtClean="0">
                      <a:solidFill>
                        <a:srgbClr val="002060"/>
                      </a:solidFill>
                      <a:latin typeface="Varela Round" pitchFamily="2" charset="-79"/>
                      <a:ea typeface="+mn-ea"/>
                      <a:cs typeface="Varela Round" pitchFamily="2" charset="-79"/>
                    </a:defRPr>
                  </a:lvl1pPr>
                  <a:lvl2pPr marL="742950" indent="-285750" algn="r" defTabSz="914400" rtl="1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itchFamily="34" charset="0"/>
                    <a:buChar char="–"/>
                    <a:defRPr lang="he-IL" sz="2400" kern="1200" dirty="0" smtClean="0">
                      <a:solidFill>
                        <a:srgbClr val="002060"/>
                      </a:solidFill>
                      <a:latin typeface="Varela Round" pitchFamily="2" charset="-79"/>
                      <a:ea typeface="+mn-ea"/>
                      <a:cs typeface="Varela Round" pitchFamily="2" charset="-79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20000"/>
                    </a:lnSpc>
                    <a:spcAft>
                      <a:spcPts val="0"/>
                    </a:spcAft>
                    <a:buNone/>
                  </a:pPr>
                  <a:endParaRPr lang="he-IL" sz="2800" b="1" i="1" dirty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marL="0" indent="0" algn="l">
                    <a:lnSpc>
                      <a:spcPct val="150000"/>
                    </a:lnSpc>
                    <a:spcAft>
                      <a:spcPts val="0"/>
                    </a:spcAft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ar-AE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ar-AE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e-IL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he-IL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= 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ar-AE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e-IL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ar-AE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he-I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ar-AE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מציין מיקום תוכן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00" y="838266"/>
                  <a:ext cx="11054494" cy="286103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38940" y="1979831"/>
                  <a:ext cx="67382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8940" y="1979831"/>
                  <a:ext cx="67382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50496" y="2678997"/>
                  <a:ext cx="67382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96" y="2678997"/>
                  <a:ext cx="67382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Arc 2"/>
            <p:cNvSpPr/>
            <p:nvPr/>
          </p:nvSpPr>
          <p:spPr>
            <a:xfrm>
              <a:off x="4575854" y="1714500"/>
              <a:ext cx="1355046" cy="746562"/>
            </a:xfrm>
            <a:prstGeom prst="arc">
              <a:avLst>
                <a:gd name="adj1" fmla="val 11051095"/>
                <a:gd name="adj2" fmla="val 0"/>
              </a:avLst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587408" y="2621907"/>
              <a:ext cx="2803991" cy="578493"/>
            </a:xfrm>
            <a:prstGeom prst="arc">
              <a:avLst>
                <a:gd name="adj1" fmla="val 11051095"/>
                <a:gd name="adj2" fmla="val 0"/>
              </a:avLst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25825" y="2378075"/>
            <a:ext cx="8219622" cy="210583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lvl="1" indent="-45720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מבצעים את פעולת האינטגרל על הפונקציה 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העליון"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התחתון"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מחסרים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ציין מיקום תוכן 10"/>
              <p:cNvSpPr txBox="1">
                <a:spLocks/>
              </p:cNvSpPr>
              <p:nvPr/>
            </p:nvSpPr>
            <p:spPr>
              <a:xfrm>
                <a:off x="515206" y="3730261"/>
                <a:ext cx="11054494" cy="2861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תהי הפונקציה הקדומה </a:t>
                </a:r>
                <a14:m>
                  <m:oMath xmlns:m="http://schemas.openxmlformats.org/officeDocument/2006/math">
                    <m:r>
                      <a:rPr lang="he-IL" sz="2800" b="1" i="1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ar-AE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ar-AE" sz="28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אז:</a:t>
                </a:r>
              </a:p>
              <a:p>
                <a:pPr marL="0" indent="0" algn="l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מציין מיקום תוכן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6" y="3730261"/>
                <a:ext cx="11054494" cy="2861039"/>
              </a:xfrm>
              <a:prstGeom prst="rect">
                <a:avLst/>
              </a:prstGeom>
              <a:blipFill>
                <a:blip r:embed="rId7"/>
                <a:stretch>
                  <a:fillRect t="-1066" r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2.91667E-6 -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sz="quarter" idx="4"/>
              </p:nvPr>
            </p:nvSpPr>
            <p:spPr>
              <a:xfrm>
                <a:off x="332326" y="1310241"/>
                <a:ext cx="11053762" cy="1626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he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32326" y="1310241"/>
                <a:ext cx="11053762" cy="16269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332326" y="1100956"/>
                <a:ext cx="11053762" cy="1835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6" y="1100956"/>
                <a:ext cx="11053762" cy="1835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דוגמא -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89345" y="1446431"/>
            <a:ext cx="3601027" cy="1099276"/>
            <a:chOff x="3610477" y="1465285"/>
            <a:chExt cx="3425721" cy="1099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10477" y="1655913"/>
                  <a:ext cx="3425721" cy="717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477" y="1655913"/>
                  <a:ext cx="3425721" cy="7176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24611" y="1465285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611" y="1465285"/>
                  <a:ext cx="641023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35605" y="2164451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605" y="2164451"/>
                  <a:ext cx="64102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8865" y="2762389"/>
                <a:ext cx="9219414" cy="7176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5" y="2762389"/>
                <a:ext cx="9219414" cy="7176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9587" y="3837380"/>
                <a:ext cx="921941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𝟐𝟎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−(</m:t>
                      </m:r>
                      <m:r>
                        <a:rPr lang="en-US" sz="3600" b="1" i="1" smtClean="0"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87" y="3837380"/>
                <a:ext cx="9219414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722828" y="3897385"/>
            <a:ext cx="957006" cy="5863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0" y="4619625"/>
            <a:ext cx="9219415" cy="1628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יש "גבולות" לאינטגרל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אין צורך בפרמטר </a:t>
            </a:r>
            <a:r>
              <a:rPr lang="en-US" sz="2800" dirty="0"/>
              <a:t>c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800" dirty="0"/>
              <a:t>תוצאה מספרית על פני פונקציה קדומה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02780" y="3837379"/>
                <a:ext cx="79710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80" y="3837379"/>
                <a:ext cx="79710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02665" y="1446431"/>
                <a:ext cx="67382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665" y="1446431"/>
                <a:ext cx="67382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07871" y="2145597"/>
                <a:ext cx="67382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71" y="2145597"/>
                <a:ext cx="67382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4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17" grpId="0" animBg="1"/>
      <p:bldP spid="20" grpId="0" animBg="1"/>
      <p:bldP spid="14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336097" y="1075085"/>
                <a:ext cx="11053762" cy="1835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7" y="1075085"/>
                <a:ext cx="11053762" cy="1835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דוגמא נוספת -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31826" y="1199202"/>
            <a:ext cx="6476217" cy="1624844"/>
            <a:chOff x="1148111" y="1221255"/>
            <a:chExt cx="6160940" cy="1624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48111" y="1297687"/>
                  <a:ext cx="6160940" cy="1354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111" y="1297687"/>
                  <a:ext cx="6160940" cy="13549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21011" y="1221255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011" y="1221255"/>
                  <a:ext cx="64102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14542" y="2445989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542" y="2445989"/>
                  <a:ext cx="641023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86872" y="4040475"/>
                <a:ext cx="12190413" cy="7285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>
                              <a:latin typeface="Cambria Math"/>
                            </a:rPr>
                            <m:t>.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872" y="4040475"/>
                <a:ext cx="12190413" cy="7285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8684" y="4994877"/>
                <a:ext cx="921941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𝟓𝟖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−(−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  <m:r>
                        <a:rPr lang="en-US" sz="3600" b="1" i="1" smtClean="0">
                          <a:latin typeface="Cambria Math"/>
                        </a:rPr>
                        <m:t>)=  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4" y="4994877"/>
                <a:ext cx="921941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656562" y="4918486"/>
            <a:ext cx="957006" cy="8571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Group 24"/>
          <p:cNvGrpSpPr/>
          <p:nvPr/>
        </p:nvGrpSpPr>
        <p:grpSpPr>
          <a:xfrm>
            <a:off x="161929" y="2958097"/>
            <a:ext cx="6476217" cy="1132321"/>
            <a:chOff x="776610" y="1097632"/>
            <a:chExt cx="6160940" cy="1132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76610" y="1297687"/>
                  <a:ext cx="6160940" cy="717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600" b="1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10" y="1297687"/>
                  <a:ext cx="6160940" cy="7176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80365" y="1097632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65" y="1097632"/>
                  <a:ext cx="641023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55772" y="1829843"/>
                  <a:ext cx="641023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772" y="1829843"/>
                  <a:ext cx="641023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55955" y="5023904"/>
                <a:ext cx="1271751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>
                          <a:latin typeface="Cambria Math"/>
                        </a:rPr>
                        <m:t>𝟔𝟎</m:t>
                      </m:r>
                    </m:oMath>
                  </m:oMathPara>
                </a14:m>
                <a:endParaRPr lang="he-IL" sz="36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955" y="5023904"/>
                <a:ext cx="1271751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53654" y="2958097"/>
                <a:ext cx="67382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54" y="2958097"/>
                <a:ext cx="67382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27803" y="3690308"/>
                <a:ext cx="67382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3690308"/>
                <a:ext cx="67382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17" grpId="0" animBg="1"/>
      <p:bldP spid="20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191859" y="2710995"/>
                <a:ext cx="4773333" cy="1651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9" y="2710995"/>
                <a:ext cx="4773333" cy="1651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דוגמא שלישית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084" y="1329746"/>
                <a:ext cx="11588123" cy="1149077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חשבו את אינטגרל הפונקציה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 בין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ל-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he-IL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" y="1329746"/>
                <a:ext cx="11588123" cy="1149077"/>
              </a:xfrm>
              <a:prstGeom prst="rect">
                <a:avLst/>
              </a:prstGeom>
              <a:blipFill rotWithShape="1">
                <a:blip r:embed="rId4"/>
                <a:stretch>
                  <a:fillRect r="-1368" b="-179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דוגמא שלישית -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62515" y="1223210"/>
            <a:ext cx="4552691" cy="1304025"/>
            <a:chOff x="1102817" y="1187165"/>
            <a:chExt cx="4331056" cy="130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02817" y="1290540"/>
                  <a:ext cx="4331056" cy="10754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800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17" y="1290540"/>
                  <a:ext cx="4331056" cy="10754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54920" y="1187165"/>
                  <a:ext cx="641023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920" y="1187165"/>
                  <a:ext cx="64102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954920" y="2152636"/>
                  <a:ext cx="641023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920" y="2152636"/>
                  <a:ext cx="64102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196336"/>
                <a:ext cx="12190413" cy="10754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0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800" b="1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latin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0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28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800" b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latin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6336"/>
                <a:ext cx="12190413" cy="10754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004" y="4499577"/>
                <a:ext cx="10961916" cy="10604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𝟐𝟑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he-IL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e-IL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he-IL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he-IL" sz="2800" b="1" i="1" smtClean="0">
                          <a:latin typeface="Cambria Math"/>
                        </a:rPr>
                        <m:t>=</m:t>
                      </m:r>
                      <m:r>
                        <a:rPr lang="he-IL" sz="2800" b="1" i="1" smtClean="0">
                          <a:latin typeface="Cambria Math"/>
                        </a:rPr>
                        <m:t>𝟔</m:t>
                      </m:r>
                      <m:f>
                        <m:fPr>
                          <m:ctrlPr>
                            <a:rPr lang="he-IL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he-IL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4" y="4499577"/>
                <a:ext cx="10961916" cy="10604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5118947" y="4499577"/>
            <a:ext cx="834177" cy="10911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>
              <a:xfrm>
                <a:off x="191859" y="2710995"/>
                <a:ext cx="11053762" cy="1651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9" y="2710995"/>
                <a:ext cx="11053762" cy="16517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084" y="1329746"/>
                <a:ext cx="11588123" cy="1149077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חשבו את אינטגרל הפונקציה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 בין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ל-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he-IL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" y="1329746"/>
                <a:ext cx="11588123" cy="1149077"/>
              </a:xfrm>
              <a:prstGeom prst="rect">
                <a:avLst/>
              </a:prstGeom>
              <a:blipFill rotWithShape="1">
                <a:blip r:embed="rId9"/>
                <a:stretch>
                  <a:fillRect r="-1368" b="-179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4.16667E-7 -0.239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7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298091" y="1078284"/>
                <a:ext cx="3448409" cy="1835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he-IL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he-IL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1078284"/>
                <a:ext cx="3448409" cy="1835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דוגמא אחרונה -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73193" y="1138630"/>
            <a:ext cx="4522226" cy="1717776"/>
            <a:chOff x="2895410" y="994188"/>
            <a:chExt cx="1373842" cy="1717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95410" y="1127564"/>
                  <a:ext cx="1373842" cy="135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𝟗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410" y="1127564"/>
                  <a:ext cx="1373842" cy="13563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84639" y="994188"/>
                  <a:ext cx="19078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639" y="994188"/>
                  <a:ext cx="19078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98681" y="2311854"/>
                  <a:ext cx="162699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681" y="2311854"/>
                  <a:ext cx="162699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5792" y="3149148"/>
                <a:ext cx="11629508" cy="1356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𝟔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𝟗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𝟗</m:t>
                          </m:r>
                          <m:r>
                            <a:rPr lang="en-US" sz="3600" b="1" i="1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3149148"/>
                <a:ext cx="11629508" cy="1356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02346" y="5265539"/>
                <a:ext cx="921941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𝟏𝟖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−(</m:t>
                      </m:r>
                      <m:r>
                        <a:rPr lang="en-US" sz="3600" b="1" i="1" smtClean="0">
                          <a:latin typeface="Cambria Math"/>
                        </a:rPr>
                        <m:t>𝟗</m:t>
                      </m:r>
                      <m:r>
                        <a:rPr lang="en-US" sz="3600" b="1" i="1" smtClean="0">
                          <a:latin typeface="Cambria Math"/>
                        </a:rPr>
                        <m:t>)=  </m:t>
                      </m:r>
                      <m:r>
                        <a:rPr lang="he-IL" sz="36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46" y="5265539"/>
                <a:ext cx="921941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675587" y="5325544"/>
            <a:ext cx="709213" cy="5863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39089" y="1046035"/>
                <a:ext cx="4525411" cy="1775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𝟔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89" y="1046035"/>
                <a:ext cx="4525411" cy="17751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17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טעויות אופייניות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14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טעויות אופייניות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298091" y="1211634"/>
                <a:ext cx="3677009" cy="1838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1211634"/>
                <a:ext cx="3677009" cy="1838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911600" y="1216557"/>
            <a:ext cx="3299580" cy="1779331"/>
            <a:chOff x="2737370" y="937038"/>
            <a:chExt cx="1002405" cy="1779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37370" y="1127564"/>
                  <a:ext cx="1002405" cy="135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370" y="1127564"/>
                  <a:ext cx="1002405" cy="13563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427466" y="937038"/>
                  <a:ext cx="19078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466" y="937038"/>
                  <a:ext cx="19078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41508" y="2254704"/>
                  <a:ext cx="16269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508" y="2254704"/>
                  <a:ext cx="16269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5792" y="3091998"/>
                <a:ext cx="11629508" cy="1356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3091998"/>
                <a:ext cx="11629508" cy="1356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792" y="4515896"/>
                <a:ext cx="9219414" cy="13371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𝟔𝟕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𝟔𝟕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  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4515896"/>
                <a:ext cx="9219414" cy="1337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7378700" y="1489879"/>
            <a:ext cx="4546600" cy="209787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לפניכם מוצג פתרון המכיל טעות. התוכלו לאתר את הטעות?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5792" y="3097877"/>
            <a:ext cx="11629508" cy="3422850"/>
            <a:chOff x="295792" y="2939127"/>
            <a:chExt cx="11629508" cy="3422850"/>
          </a:xfrm>
        </p:grpSpPr>
        <p:sp>
          <p:nvSpPr>
            <p:cNvPr id="29" name="מציין מיקום טקסט 13"/>
            <p:cNvSpPr txBox="1">
              <a:spLocks/>
            </p:cNvSpPr>
            <p:nvPr/>
          </p:nvSpPr>
          <p:spPr>
            <a:xfrm>
              <a:off x="4690898" y="4264105"/>
              <a:ext cx="4624552" cy="2097872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marL="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b="1" kern="1200">
                  <a:solidFill>
                    <a:srgbClr val="0070C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1pPr>
              <a:lvl2pPr marL="4572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r" defTabSz="914400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dirty="0">
                  <a:solidFill>
                    <a:srgbClr val="C00000"/>
                  </a:solidFill>
                </a:rPr>
                <a:t>הטעות: סדר הצבה שגוי של גבולות האינטגרל "בפונקציה הקדומה"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95792" y="2939127"/>
                  <a:ext cx="11629508" cy="13563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e-IL" sz="36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he-IL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92" y="2939127"/>
                  <a:ext cx="11629508" cy="135639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2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טעויות אופייניות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298091" y="1211634"/>
                <a:ext cx="3677009" cy="1838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1211634"/>
                <a:ext cx="3677009" cy="1838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911600" y="1216557"/>
            <a:ext cx="3299580" cy="1779331"/>
            <a:chOff x="2737370" y="937038"/>
            <a:chExt cx="1002405" cy="1779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37370" y="1127564"/>
                  <a:ext cx="1002405" cy="135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370" y="1127564"/>
                  <a:ext cx="1002405" cy="13563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427466" y="937038"/>
                  <a:ext cx="19078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466" y="937038"/>
                  <a:ext cx="19078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41508" y="2254704"/>
                  <a:ext cx="16269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508" y="2254704"/>
                  <a:ext cx="16269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792" y="4515896"/>
                <a:ext cx="9219414" cy="13371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𝟏𝟏𝟐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  </m:t>
                      </m:r>
                      <m:r>
                        <a:rPr lang="en-US" sz="3600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4515896"/>
                <a:ext cx="9219414" cy="1337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7378700" y="1489879"/>
            <a:ext cx="4546600" cy="209787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נתקן את הטעות, ונקבל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643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טעויות אופייניות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298091" y="1211634"/>
                <a:ext cx="4445359" cy="1847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1211634"/>
                <a:ext cx="4445359" cy="18479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957230" y="1239655"/>
            <a:ext cx="3505115" cy="1786839"/>
            <a:chOff x="2743756" y="965530"/>
            <a:chExt cx="1064846" cy="1786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43756" y="1159094"/>
                  <a:ext cx="1064846" cy="1354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𝟏𝟎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756" y="1159094"/>
                  <a:ext cx="1064846" cy="13549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559649" y="965530"/>
                  <a:ext cx="19078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649" y="965530"/>
                  <a:ext cx="19078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68574" y="2290704"/>
                  <a:ext cx="16269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574" y="2290704"/>
                  <a:ext cx="16269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𝟏𝟎</m:t>
                          </m:r>
                          <m:r>
                            <a:rPr lang="en-US" sz="3600" b="1" i="1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792" y="4515896"/>
                <a:ext cx="921941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𝟏𝟔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  </m:t>
                      </m:r>
                      <m:r>
                        <a:rPr lang="en-US" sz="3600" b="1" i="1" smtClean="0">
                          <a:latin typeface="Cambria Math"/>
                        </a:rPr>
                        <m:t>(−</m:t>
                      </m:r>
                      <m:r>
                        <a:rPr lang="en-US" sz="3600" b="1" i="1" smtClean="0">
                          <a:latin typeface="Cambria Math"/>
                        </a:rPr>
                        <m:t>𝟏𝟔</m:t>
                      </m:r>
                      <m:r>
                        <a:rPr lang="en-US" sz="3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4515896"/>
                <a:ext cx="921941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7378700" y="1489879"/>
            <a:ext cx="4546600" cy="209787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לפניכם מוצג פתרון המכיל טעות. התוכלו לאתר את הטעות?</a:t>
            </a:r>
          </a:p>
        </p:txBody>
      </p:sp>
      <p:sp>
        <p:nvSpPr>
          <p:cNvPr id="29" name="מציין מיקום טקסט 13"/>
          <p:cNvSpPr txBox="1">
            <a:spLocks/>
          </p:cNvSpPr>
          <p:nvPr/>
        </p:nvSpPr>
        <p:spPr>
          <a:xfrm>
            <a:off x="5436695" y="4435695"/>
            <a:ext cx="4051300" cy="1083876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הטעות: גבולות האינטגרל הפוכים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/>
              <p:cNvSpPr txBox="1">
                <a:spLocks/>
              </p:cNvSpPr>
              <p:nvPr/>
            </p:nvSpPr>
            <p:spPr>
              <a:xfrm>
                <a:off x="295791" y="1209516"/>
                <a:ext cx="4445359" cy="1847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1" y="1209516"/>
                <a:ext cx="4445359" cy="18479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2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yagel.co.il/wp-content/uploads/2017/09/IMG-20140820-WA0008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9" y="121878"/>
            <a:ext cx="10155594" cy="50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706" y="5872636"/>
            <a:ext cx="4337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מקור: </a:t>
            </a:r>
            <a:r>
              <a:rPr lang="en-US" dirty="0">
                <a:hlinkClick r:id="rId3"/>
              </a:rPr>
              <a:t>https://www.yagel.co.il/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 rot="200549">
            <a:off x="3076208" y="3430978"/>
            <a:ext cx="54133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192A72"/>
                </a:solidFill>
                <a:cs typeface="Varela Round"/>
              </a:rPr>
              <a:t>כמות המים (נפח)= </a:t>
            </a:r>
          </a:p>
          <a:p>
            <a:pPr algn="ctr"/>
            <a:r>
              <a:rPr lang="he-IL" sz="3200" b="1" dirty="0">
                <a:solidFill>
                  <a:srgbClr val="192A72"/>
                </a:solidFill>
                <a:cs typeface="Varela Round"/>
              </a:rPr>
              <a:t>שטח הבריכה כפול העומק</a:t>
            </a:r>
          </a:p>
        </p:txBody>
      </p:sp>
    </p:spTree>
    <p:extLst>
      <p:ext uri="{BB962C8B-B14F-4D97-AF65-F5344CB8AC3E}">
        <p14:creationId xmlns:p14="http://schemas.microsoft.com/office/powerpoint/2010/main" val="3531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טעויות אופייניות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298091" y="1211634"/>
                <a:ext cx="4445359" cy="1847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1211634"/>
                <a:ext cx="4445359" cy="18479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957230" y="1239655"/>
            <a:ext cx="3505115" cy="1786839"/>
            <a:chOff x="2743756" y="965530"/>
            <a:chExt cx="1064846" cy="1786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43756" y="1159094"/>
                  <a:ext cx="1064846" cy="1354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𝟏𝟎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756" y="1159094"/>
                  <a:ext cx="1064846" cy="13549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559649" y="965530"/>
                  <a:ext cx="19078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649" y="965530"/>
                  <a:ext cx="19078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68574" y="2290704"/>
                  <a:ext cx="16269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574" y="2290704"/>
                  <a:ext cx="16269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𝟏𝟎</m:t>
                          </m:r>
                          <m:r>
                            <a:rPr lang="en-US" sz="3600" b="1" i="1">
                              <a:latin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3079298"/>
                <a:ext cx="11629508" cy="1356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792" y="4515896"/>
                <a:ext cx="921941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3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𝟏𝟔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he-IL" sz="3600" b="1" i="1" smtClean="0">
                          <a:latin typeface="Cambria Math"/>
                        </a:rPr>
                        <m:t>=  </m:t>
                      </m:r>
                      <m:r>
                        <a:rPr lang="en-US" sz="36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2" y="4515896"/>
                <a:ext cx="921941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ציין מיקום טקסט 13"/>
          <p:cNvSpPr txBox="1">
            <a:spLocks/>
          </p:cNvSpPr>
          <p:nvPr/>
        </p:nvSpPr>
        <p:spPr>
          <a:xfrm>
            <a:off x="7378700" y="1489879"/>
            <a:ext cx="4546600" cy="209787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נתקן את הטעות, ונקבל - </a:t>
            </a:r>
          </a:p>
        </p:txBody>
      </p:sp>
    </p:spTree>
    <p:extLst>
      <p:ext uri="{BB962C8B-B14F-4D97-AF65-F5344CB8AC3E}">
        <p14:creationId xmlns:p14="http://schemas.microsoft.com/office/powerpoint/2010/main" val="234144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סיכום חלק א' -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היה והפונקציה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המוגדרת בתחום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he-IL" sz="32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  <a:blipFill rotWithShape="1">
                <a:blip r:embed="rId3"/>
                <a:stretch>
                  <a:fillRect t="-126" r="-10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ציין מיקום תוכן 10"/>
              <p:cNvSpPr txBox="1">
                <a:spLocks/>
              </p:cNvSpPr>
              <p:nvPr/>
            </p:nvSpPr>
            <p:spPr>
              <a:xfrm>
                <a:off x="506412" y="1914161"/>
                <a:ext cx="11054494" cy="2861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he-IL" sz="1400" b="1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ותהי הפונקציה הקדומה </a:t>
                </a:r>
                <a14:m>
                  <m:oMath xmlns:m="http://schemas.openxmlformats.org/officeDocument/2006/math">
                    <m:r>
                      <a:rPr lang="he-IL" sz="2800" b="1" i="1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ar-AE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ar-AE" sz="28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אז:</a:t>
                </a:r>
              </a:p>
              <a:p>
                <a:pPr marL="0" indent="0" algn="l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מציין מיקום תוכן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2" y="1914161"/>
                <a:ext cx="11054494" cy="2861039"/>
              </a:xfrm>
              <a:prstGeom prst="rect">
                <a:avLst/>
              </a:prstGeom>
              <a:blipFill rotWithShape="1">
                <a:blip r:embed="rId4"/>
                <a:stretch>
                  <a:fillRect r="-1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901" y="3957573"/>
            <a:ext cx="11742082" cy="2105838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מבצעים את פעולת האינטגרל על הפונקציה (אין צורך ב- </a:t>
            </a:r>
            <a:r>
              <a:rPr lang="en-US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)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העליון"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התחתון"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מחסרים בין תוצאת ההצבה </a:t>
            </a:r>
          </a:p>
        </p:txBody>
      </p:sp>
    </p:spTree>
    <p:extLst>
      <p:ext uri="{BB962C8B-B14F-4D97-AF65-F5344CB8AC3E}">
        <p14:creationId xmlns:p14="http://schemas.microsoft.com/office/powerpoint/2010/main" val="39597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קצת תרגול, לפני שממשיכים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1206500" y="1489879"/>
            <a:ext cx="10718800" cy="821521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חשבו את תוצאת האינטגרלים המסוימים הבאים: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755291" y="4140902"/>
                <a:ext cx="4731110" cy="1662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1" y="4140902"/>
                <a:ext cx="4731110" cy="16628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 txBox="1">
                <a:spLocks/>
              </p:cNvSpPr>
              <p:nvPr/>
            </p:nvSpPr>
            <p:spPr>
              <a:xfrm>
                <a:off x="6093007" y="2174206"/>
                <a:ext cx="5727698" cy="1665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7" y="2174206"/>
                <a:ext cx="5727698" cy="1665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6093008" y="4140902"/>
                <a:ext cx="4731110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8" y="4140902"/>
                <a:ext cx="4731110" cy="16615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59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59618" y="2148815"/>
            <a:ext cx="10871177" cy="2234499"/>
          </a:xfrm>
        </p:spPr>
        <p:txBody>
          <a:bodyPr anchor="t"/>
          <a:lstStyle/>
          <a:p>
            <a:r>
              <a:rPr lang="he-IL" sz="6000" dirty="0">
                <a:solidFill>
                  <a:srgbClr val="192A72"/>
                </a:solidFill>
              </a:rPr>
              <a:t>איך מחברים את מה שלמדנו לשטחים במערכת הצירים?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59206" y="1383615"/>
            <a:ext cx="10872000" cy="765200"/>
          </a:xfrm>
        </p:spPr>
        <p:txBody>
          <a:bodyPr/>
          <a:lstStyle/>
          <a:p>
            <a:r>
              <a:rPr lang="he-IL" sz="4000" dirty="0">
                <a:solidFill>
                  <a:srgbClr val="192A72"/>
                </a:solidFill>
                <a:sym typeface="Varela Round"/>
              </a:rPr>
              <a:t>חלק ב':</a:t>
            </a:r>
          </a:p>
        </p:txBody>
      </p:sp>
    </p:spTree>
    <p:extLst>
      <p:ext uri="{BB962C8B-B14F-4D97-AF65-F5344CB8AC3E}">
        <p14:creationId xmlns:p14="http://schemas.microsoft.com/office/powerpoint/2010/main" val="354520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תרגילים לתרגול עצמי -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1206500" y="1489879"/>
            <a:ext cx="10718800" cy="821521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חשבו את תוצאת האינטגרלים המסוימים הבאים: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755291" y="4140902"/>
                <a:ext cx="4731110" cy="1662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1" y="4140902"/>
                <a:ext cx="4731110" cy="16628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 txBox="1">
                <a:spLocks/>
              </p:cNvSpPr>
              <p:nvPr/>
            </p:nvSpPr>
            <p:spPr>
              <a:xfrm>
                <a:off x="6093007" y="2174206"/>
                <a:ext cx="5727698" cy="1665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7" y="2174206"/>
                <a:ext cx="5727698" cy="1665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6093008" y="4140902"/>
                <a:ext cx="4731110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8" y="4140902"/>
                <a:ext cx="4731110" cy="16615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55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𝟐𝟓𝟓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2" y="2176834"/>
                <a:ext cx="4731110" cy="1661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ציין מיקום טקסט 13"/>
          <p:cNvSpPr txBox="1">
            <a:spLocks/>
          </p:cNvSpPr>
          <p:nvPr/>
        </p:nvSpPr>
        <p:spPr>
          <a:xfrm>
            <a:off x="1206500" y="1489879"/>
            <a:ext cx="10718800" cy="821521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חשבו את תוצאת האינטגרלים המסוימים הבאים: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755290" y="4140902"/>
                <a:ext cx="5162909" cy="1662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𝟒𝟖</m:t>
                          </m:r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0" y="4140902"/>
                <a:ext cx="5162909" cy="1662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 txBox="1">
                <a:spLocks/>
              </p:cNvSpPr>
              <p:nvPr/>
            </p:nvSpPr>
            <p:spPr>
              <a:xfrm>
                <a:off x="6093007" y="2174206"/>
                <a:ext cx="6097406" cy="1665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𝟑𝟖</m:t>
                          </m:r>
                          <m:f>
                            <m:fPr>
                              <m:ctrlP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7" y="2174206"/>
                <a:ext cx="6097406" cy="16651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6093008" y="4140902"/>
                <a:ext cx="5832292" cy="1661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</m:t>
                      </m:r>
                      <m:nary>
                        <m:naryPr>
                          <m:limLoc m:val="undOvr"/>
                          <m:ctrlPr>
                            <a:rPr lang="ar-A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𝟏𝟔</m:t>
                          </m:r>
                          <m:f>
                            <m:fPr>
                              <m:ctrlP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he-IL" sz="3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ar-AE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08" y="4140902"/>
                <a:ext cx="5832292" cy="16615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785980"/>
            <a:ext cx="9000000" cy="540000"/>
          </a:xfrm>
        </p:spPr>
        <p:txBody>
          <a:bodyPr/>
          <a:lstStyle/>
          <a:p>
            <a:r>
              <a:rPr lang="he-IL" dirty="0"/>
              <a:t>תרגילים לתרגול עצמי -  </a:t>
            </a:r>
          </a:p>
        </p:txBody>
      </p:sp>
    </p:spTree>
    <p:extLst>
      <p:ext uri="{BB962C8B-B14F-4D97-AF65-F5344CB8AC3E}">
        <p14:creationId xmlns:p14="http://schemas.microsoft.com/office/powerpoint/2010/main" val="3101413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13704" r="15312" b="24259"/>
          <a:stretch/>
        </p:blipFill>
        <p:spPr bwMode="auto">
          <a:xfrm>
            <a:off x="121551" y="1906948"/>
            <a:ext cx="5092701" cy="38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ציין מיקום תוכן 10"/>
          <p:cNvSpPr txBox="1">
            <a:spLocks/>
          </p:cNvSpPr>
          <p:nvPr/>
        </p:nvSpPr>
        <p:spPr>
          <a:xfrm>
            <a:off x="4587188" y="1792648"/>
            <a:ext cx="6907900" cy="31623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he-IL" sz="3600" b="1" dirty="0">
                <a:solidFill>
                  <a:srgbClr val="FF0000"/>
                </a:solidFill>
              </a:rPr>
              <a:t>כדי לחשב את שטח הטרפז: </a:t>
            </a:r>
          </a:p>
          <a:p>
            <a:pPr marL="742950" indent="-742950">
              <a:spcAft>
                <a:spcPts val="0"/>
              </a:spcAft>
              <a:buFont typeface="Arial" pitchFamily="34" charset="0"/>
              <a:buAutoNum type="arabicPeriod"/>
            </a:pPr>
            <a:r>
              <a:rPr lang="he-IL" sz="3600" b="1" dirty="0"/>
              <a:t>נאתר קודקודים</a:t>
            </a:r>
          </a:p>
          <a:p>
            <a:pPr marL="742950" indent="-742950">
              <a:spcAft>
                <a:spcPts val="0"/>
              </a:spcAft>
              <a:buFont typeface="Arial" pitchFamily="34" charset="0"/>
              <a:buAutoNum type="arabicPeriod"/>
            </a:pPr>
            <a:r>
              <a:rPr lang="he-IL" sz="3600" b="1" dirty="0"/>
              <a:t>נחשב אורכי בסיסים וגובה</a:t>
            </a:r>
          </a:p>
          <a:p>
            <a:pPr marL="742950" indent="-742950">
              <a:spcAft>
                <a:spcPts val="0"/>
              </a:spcAft>
              <a:buFont typeface="Arial" pitchFamily="34" charset="0"/>
              <a:buAutoNum type="arabicPeriod"/>
            </a:pPr>
            <a:r>
              <a:rPr lang="he-IL" sz="3600" b="1" dirty="0"/>
              <a:t>נציב בנוסחת השטח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509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09" y="1456034"/>
                <a:ext cx="75474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6629" y="5221023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629" y="5221023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ציין מיקום תוכן 10"/>
              <p:cNvSpPr txBox="1">
                <a:spLocks/>
              </p:cNvSpPr>
              <p:nvPr/>
            </p:nvSpPr>
            <p:spPr>
              <a:xfrm>
                <a:off x="3041052" y="2318220"/>
                <a:ext cx="3326045" cy="113570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  <m:r>
                        <a:rPr lang="he-IL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)∙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𝒉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מציין מיקום תוכן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2" y="2318220"/>
                <a:ext cx="3326045" cy="11357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23949" y="2701409"/>
            <a:ext cx="3171826" cy="2145742"/>
            <a:chOff x="1123949" y="2701409"/>
            <a:chExt cx="3171826" cy="2145742"/>
          </a:xfrm>
        </p:grpSpPr>
        <p:grpSp>
          <p:nvGrpSpPr>
            <p:cNvPr id="16" name="Group 15"/>
            <p:cNvGrpSpPr/>
            <p:nvPr/>
          </p:nvGrpSpPr>
          <p:grpSpPr>
            <a:xfrm>
              <a:off x="1123949" y="2819400"/>
              <a:ext cx="3171826" cy="2000250"/>
              <a:chOff x="1123949" y="2819400"/>
              <a:chExt cx="3171826" cy="2000250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1123950" y="2819400"/>
                <a:ext cx="1585913" cy="40005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23949" y="4029075"/>
                <a:ext cx="3171826" cy="790575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123949" y="3219450"/>
                <a:ext cx="447676" cy="147161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20803975">
                  <a:off x="1526382" y="2701409"/>
                  <a:ext cx="58102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he-IL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03975">
                  <a:off x="1526382" y="2701409"/>
                  <a:ext cx="58102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751641">
                  <a:off x="2217140" y="4477819"/>
                  <a:ext cx="58102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he-IL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51641">
                  <a:off x="2217140" y="4477819"/>
                  <a:ext cx="5810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rot="20527130">
                  <a:off x="1245201" y="3770589"/>
                  <a:ext cx="58102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he-IL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27130">
                  <a:off x="1245201" y="3770589"/>
                  <a:ext cx="58102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92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15206" y="2123949"/>
            <a:ext cx="11159999" cy="540000"/>
          </a:xfrm>
        </p:spPr>
        <p:txBody>
          <a:bodyPr/>
          <a:lstStyle/>
          <a:p>
            <a:r>
              <a:rPr lang="he-IL" dirty="0"/>
              <a:t>היישום בפועל של האינטגרל המסוים</a:t>
            </a:r>
          </a:p>
        </p:txBody>
      </p:sp>
      <p:pic>
        <p:nvPicPr>
          <p:cNvPr id="5" name="Picture 2" descr="https://upload.wikimedia.org/wikipedia/commons/9/90/Integral_as_region_under_curv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100000" l="0" r="100000">
                        <a14:foregroundMark x1="19309" y1="2336" x2="18159" y2="91679"/>
                        <a14:foregroundMark x1="17647" y1="1460" x2="17136" y2="92993"/>
                        <a14:foregroundMark x1="16368" y1="6131" x2="19054" y2="4234"/>
                        <a14:foregroundMark x1="18414" y1="2482" x2="19693" y2="5985"/>
                        <a14:foregroundMark x1="21100" y1="3066" x2="12404" y2="7007"/>
                        <a14:foregroundMark x1="14194" y1="2044" x2="26854" y2="8029"/>
                        <a14:foregroundMark x1="26982" y1="1314" x2="20588" y2="12117"/>
                        <a14:foregroundMark x1="5499" y1="34891" x2="17391" y2="27737"/>
                        <a14:foregroundMark x1="19565" y1="26861" x2="28133" y2="25401"/>
                        <a14:foregroundMark x1="17647" y1="24672" x2="18414" y2="24380"/>
                        <a14:foregroundMark x1="19565" y1="24088" x2="62020" y2="39708"/>
                        <a14:foregroundMark x1="32864" y1="19416" x2="24297" y2="93869"/>
                        <a14:foregroundMark x1="96164" y1="27445" x2="92583" y2="89051"/>
                        <a14:foregroundMark x1="17008" y1="84526" x2="98721" y2="89197"/>
                        <a14:foregroundMark x1="93350" y1="26861" x2="89642" y2="45109"/>
                        <a14:foregroundMark x1="89770" y1="27153" x2="89642" y2="43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980"/>
            <a:ext cx="4740537" cy="4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70050" y="2705100"/>
            <a:ext cx="2476500" cy="2362200"/>
            <a:chOff x="1670050" y="2705100"/>
            <a:chExt cx="2476500" cy="2362200"/>
          </a:xfrm>
        </p:grpSpPr>
        <p:sp>
          <p:nvSpPr>
            <p:cNvPr id="8" name="Freeform 7"/>
            <p:cNvSpPr/>
            <p:nvPr/>
          </p:nvSpPr>
          <p:spPr>
            <a:xfrm>
              <a:off x="1670050" y="2705100"/>
              <a:ext cx="2476500" cy="800136"/>
            </a:xfrm>
            <a:custGeom>
              <a:avLst/>
              <a:gdLst>
                <a:gd name="connsiteX0" fmla="*/ 0 w 2476500"/>
                <a:gd name="connsiteY0" fmla="*/ 0 h 802345"/>
                <a:gd name="connsiteX1" fmla="*/ 1079500 w 2476500"/>
                <a:gd name="connsiteY1" fmla="*/ 558800 h 802345"/>
                <a:gd name="connsiteX2" fmla="*/ 1943100 w 2476500"/>
                <a:gd name="connsiteY2" fmla="*/ 800100 h 802345"/>
                <a:gd name="connsiteX3" fmla="*/ 2476500 w 2476500"/>
                <a:gd name="connsiteY3" fmla="*/ 685800 h 802345"/>
                <a:gd name="connsiteX4" fmla="*/ 2476500 w 2476500"/>
                <a:gd name="connsiteY4" fmla="*/ 685800 h 802345"/>
                <a:gd name="connsiteX0" fmla="*/ 0 w 2476500"/>
                <a:gd name="connsiteY0" fmla="*/ 0 h 802345"/>
                <a:gd name="connsiteX1" fmla="*/ 584200 w 2476500"/>
                <a:gd name="connsiteY1" fmla="*/ 279400 h 802345"/>
                <a:gd name="connsiteX2" fmla="*/ 1079500 w 2476500"/>
                <a:gd name="connsiteY2" fmla="*/ 558800 h 802345"/>
                <a:gd name="connsiteX3" fmla="*/ 1943100 w 2476500"/>
                <a:gd name="connsiteY3" fmla="*/ 800100 h 802345"/>
                <a:gd name="connsiteX4" fmla="*/ 2476500 w 2476500"/>
                <a:gd name="connsiteY4" fmla="*/ 685800 h 802345"/>
                <a:gd name="connsiteX5" fmla="*/ 2476500 w 2476500"/>
                <a:gd name="connsiteY5" fmla="*/ 685800 h 802345"/>
                <a:gd name="connsiteX0" fmla="*/ 0 w 2476500"/>
                <a:gd name="connsiteY0" fmla="*/ 0 h 802345"/>
                <a:gd name="connsiteX1" fmla="*/ 584200 w 2476500"/>
                <a:gd name="connsiteY1" fmla="*/ 279400 h 802345"/>
                <a:gd name="connsiteX2" fmla="*/ 1079500 w 2476500"/>
                <a:gd name="connsiteY2" fmla="*/ 558800 h 802345"/>
                <a:gd name="connsiteX3" fmla="*/ 1943100 w 2476500"/>
                <a:gd name="connsiteY3" fmla="*/ 800100 h 802345"/>
                <a:gd name="connsiteX4" fmla="*/ 2476500 w 2476500"/>
                <a:gd name="connsiteY4" fmla="*/ 685800 h 802345"/>
                <a:gd name="connsiteX5" fmla="*/ 2476500 w 2476500"/>
                <a:gd name="connsiteY5" fmla="*/ 685800 h 802345"/>
                <a:gd name="connsiteX0" fmla="*/ 0 w 2476500"/>
                <a:gd name="connsiteY0" fmla="*/ 0 h 802345"/>
                <a:gd name="connsiteX1" fmla="*/ 584200 w 2476500"/>
                <a:gd name="connsiteY1" fmla="*/ 279400 h 802345"/>
                <a:gd name="connsiteX2" fmla="*/ 1079500 w 2476500"/>
                <a:gd name="connsiteY2" fmla="*/ 558800 h 802345"/>
                <a:gd name="connsiteX3" fmla="*/ 1943100 w 2476500"/>
                <a:gd name="connsiteY3" fmla="*/ 800100 h 802345"/>
                <a:gd name="connsiteX4" fmla="*/ 2476500 w 2476500"/>
                <a:gd name="connsiteY4" fmla="*/ 685800 h 802345"/>
                <a:gd name="connsiteX5" fmla="*/ 2476500 w 2476500"/>
                <a:gd name="connsiteY5" fmla="*/ 685800 h 802345"/>
                <a:gd name="connsiteX0" fmla="*/ 0 w 2476500"/>
                <a:gd name="connsiteY0" fmla="*/ 0 h 802345"/>
                <a:gd name="connsiteX1" fmla="*/ 311150 w 2476500"/>
                <a:gd name="connsiteY1" fmla="*/ 123825 h 802345"/>
                <a:gd name="connsiteX2" fmla="*/ 584200 w 2476500"/>
                <a:gd name="connsiteY2" fmla="*/ 279400 h 802345"/>
                <a:gd name="connsiteX3" fmla="*/ 1079500 w 2476500"/>
                <a:gd name="connsiteY3" fmla="*/ 558800 h 802345"/>
                <a:gd name="connsiteX4" fmla="*/ 1943100 w 2476500"/>
                <a:gd name="connsiteY4" fmla="*/ 800100 h 802345"/>
                <a:gd name="connsiteX5" fmla="*/ 2476500 w 2476500"/>
                <a:gd name="connsiteY5" fmla="*/ 685800 h 802345"/>
                <a:gd name="connsiteX6" fmla="*/ 2476500 w 2476500"/>
                <a:gd name="connsiteY6" fmla="*/ 685800 h 802345"/>
                <a:gd name="connsiteX0" fmla="*/ 0 w 2476500"/>
                <a:gd name="connsiteY0" fmla="*/ 0 h 800100"/>
                <a:gd name="connsiteX1" fmla="*/ 311150 w 2476500"/>
                <a:gd name="connsiteY1" fmla="*/ 123825 h 800100"/>
                <a:gd name="connsiteX2" fmla="*/ 584200 w 2476500"/>
                <a:gd name="connsiteY2" fmla="*/ 279400 h 800100"/>
                <a:gd name="connsiteX3" fmla="*/ 1079500 w 2476500"/>
                <a:gd name="connsiteY3" fmla="*/ 558800 h 800100"/>
                <a:gd name="connsiteX4" fmla="*/ 1393825 w 2476500"/>
                <a:gd name="connsiteY4" fmla="*/ 685800 h 800100"/>
                <a:gd name="connsiteX5" fmla="*/ 1943100 w 2476500"/>
                <a:gd name="connsiteY5" fmla="*/ 800100 h 800100"/>
                <a:gd name="connsiteX6" fmla="*/ 2476500 w 2476500"/>
                <a:gd name="connsiteY6" fmla="*/ 685800 h 800100"/>
                <a:gd name="connsiteX7" fmla="*/ 2476500 w 2476500"/>
                <a:gd name="connsiteY7" fmla="*/ 685800 h 800100"/>
                <a:gd name="connsiteX0" fmla="*/ 0 w 2476500"/>
                <a:gd name="connsiteY0" fmla="*/ 0 h 800100"/>
                <a:gd name="connsiteX1" fmla="*/ 311150 w 2476500"/>
                <a:gd name="connsiteY1" fmla="*/ 123825 h 800100"/>
                <a:gd name="connsiteX2" fmla="*/ 584200 w 2476500"/>
                <a:gd name="connsiteY2" fmla="*/ 279400 h 800100"/>
                <a:gd name="connsiteX3" fmla="*/ 1079500 w 2476500"/>
                <a:gd name="connsiteY3" fmla="*/ 558800 h 800100"/>
                <a:gd name="connsiteX4" fmla="*/ 1393825 w 2476500"/>
                <a:gd name="connsiteY4" fmla="*/ 685800 h 800100"/>
                <a:gd name="connsiteX5" fmla="*/ 1943100 w 2476500"/>
                <a:gd name="connsiteY5" fmla="*/ 800100 h 800100"/>
                <a:gd name="connsiteX6" fmla="*/ 2476500 w 2476500"/>
                <a:gd name="connsiteY6" fmla="*/ 685800 h 800100"/>
                <a:gd name="connsiteX7" fmla="*/ 2476500 w 2476500"/>
                <a:gd name="connsiteY7" fmla="*/ 685800 h 800100"/>
                <a:gd name="connsiteX0" fmla="*/ 0 w 2476500"/>
                <a:gd name="connsiteY0" fmla="*/ 0 h 800100"/>
                <a:gd name="connsiteX1" fmla="*/ 311150 w 2476500"/>
                <a:gd name="connsiteY1" fmla="*/ 123825 h 800100"/>
                <a:gd name="connsiteX2" fmla="*/ 584200 w 2476500"/>
                <a:gd name="connsiteY2" fmla="*/ 279400 h 800100"/>
                <a:gd name="connsiteX3" fmla="*/ 1079500 w 2476500"/>
                <a:gd name="connsiteY3" fmla="*/ 558800 h 800100"/>
                <a:gd name="connsiteX4" fmla="*/ 1393825 w 2476500"/>
                <a:gd name="connsiteY4" fmla="*/ 685800 h 800100"/>
                <a:gd name="connsiteX5" fmla="*/ 1943100 w 2476500"/>
                <a:gd name="connsiteY5" fmla="*/ 800100 h 800100"/>
                <a:gd name="connsiteX6" fmla="*/ 2476500 w 2476500"/>
                <a:gd name="connsiteY6" fmla="*/ 685800 h 800100"/>
                <a:gd name="connsiteX7" fmla="*/ 2476500 w 2476500"/>
                <a:gd name="connsiteY7" fmla="*/ 685800 h 800100"/>
                <a:gd name="connsiteX0" fmla="*/ 0 w 2476500"/>
                <a:gd name="connsiteY0" fmla="*/ 0 h 800100"/>
                <a:gd name="connsiteX1" fmla="*/ 311150 w 2476500"/>
                <a:gd name="connsiteY1" fmla="*/ 123825 h 800100"/>
                <a:gd name="connsiteX2" fmla="*/ 584200 w 2476500"/>
                <a:gd name="connsiteY2" fmla="*/ 279400 h 800100"/>
                <a:gd name="connsiteX3" fmla="*/ 1079500 w 2476500"/>
                <a:gd name="connsiteY3" fmla="*/ 558800 h 800100"/>
                <a:gd name="connsiteX4" fmla="*/ 1393825 w 2476500"/>
                <a:gd name="connsiteY4" fmla="*/ 685800 h 800100"/>
                <a:gd name="connsiteX5" fmla="*/ 1943100 w 2476500"/>
                <a:gd name="connsiteY5" fmla="*/ 800100 h 800100"/>
                <a:gd name="connsiteX6" fmla="*/ 2476500 w 2476500"/>
                <a:gd name="connsiteY6" fmla="*/ 685800 h 800100"/>
                <a:gd name="connsiteX7" fmla="*/ 2476500 w 2476500"/>
                <a:gd name="connsiteY7" fmla="*/ 685800 h 800100"/>
                <a:gd name="connsiteX0" fmla="*/ 0 w 2476500"/>
                <a:gd name="connsiteY0" fmla="*/ 0 h 800136"/>
                <a:gd name="connsiteX1" fmla="*/ 311150 w 2476500"/>
                <a:gd name="connsiteY1" fmla="*/ 123825 h 800136"/>
                <a:gd name="connsiteX2" fmla="*/ 584200 w 2476500"/>
                <a:gd name="connsiteY2" fmla="*/ 279400 h 800136"/>
                <a:gd name="connsiteX3" fmla="*/ 1079500 w 2476500"/>
                <a:gd name="connsiteY3" fmla="*/ 558800 h 800136"/>
                <a:gd name="connsiteX4" fmla="*/ 1390650 w 2476500"/>
                <a:gd name="connsiteY4" fmla="*/ 695325 h 800136"/>
                <a:gd name="connsiteX5" fmla="*/ 1943100 w 2476500"/>
                <a:gd name="connsiteY5" fmla="*/ 800100 h 800136"/>
                <a:gd name="connsiteX6" fmla="*/ 2476500 w 2476500"/>
                <a:gd name="connsiteY6" fmla="*/ 685800 h 800136"/>
                <a:gd name="connsiteX7" fmla="*/ 2476500 w 2476500"/>
                <a:gd name="connsiteY7" fmla="*/ 685800 h 800136"/>
                <a:gd name="connsiteX0" fmla="*/ 0 w 2476500"/>
                <a:gd name="connsiteY0" fmla="*/ 0 h 800136"/>
                <a:gd name="connsiteX1" fmla="*/ 311150 w 2476500"/>
                <a:gd name="connsiteY1" fmla="*/ 123825 h 800136"/>
                <a:gd name="connsiteX2" fmla="*/ 584200 w 2476500"/>
                <a:gd name="connsiteY2" fmla="*/ 279400 h 800136"/>
                <a:gd name="connsiteX3" fmla="*/ 1079500 w 2476500"/>
                <a:gd name="connsiteY3" fmla="*/ 558800 h 800136"/>
                <a:gd name="connsiteX4" fmla="*/ 1390650 w 2476500"/>
                <a:gd name="connsiteY4" fmla="*/ 695325 h 800136"/>
                <a:gd name="connsiteX5" fmla="*/ 1958975 w 2476500"/>
                <a:gd name="connsiteY5" fmla="*/ 800100 h 800136"/>
                <a:gd name="connsiteX6" fmla="*/ 2476500 w 2476500"/>
                <a:gd name="connsiteY6" fmla="*/ 685800 h 800136"/>
                <a:gd name="connsiteX7" fmla="*/ 2476500 w 2476500"/>
                <a:gd name="connsiteY7" fmla="*/ 685800 h 80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0" h="800136">
                  <a:moveTo>
                    <a:pt x="0" y="0"/>
                  </a:moveTo>
                  <a:cubicBezTo>
                    <a:pt x="50271" y="22754"/>
                    <a:pt x="213783" y="77258"/>
                    <a:pt x="311150" y="123825"/>
                  </a:cubicBezTo>
                  <a:cubicBezTo>
                    <a:pt x="408517" y="170392"/>
                    <a:pt x="454554" y="209021"/>
                    <a:pt x="584200" y="279400"/>
                  </a:cubicBezTo>
                  <a:cubicBezTo>
                    <a:pt x="668867" y="334433"/>
                    <a:pt x="945092" y="489479"/>
                    <a:pt x="1079500" y="558800"/>
                  </a:cubicBezTo>
                  <a:cubicBezTo>
                    <a:pt x="1213908" y="628121"/>
                    <a:pt x="1205442" y="623358"/>
                    <a:pt x="1390650" y="695325"/>
                  </a:cubicBezTo>
                  <a:cubicBezTo>
                    <a:pt x="1525058" y="751417"/>
                    <a:pt x="1778000" y="801688"/>
                    <a:pt x="1958975" y="800100"/>
                  </a:cubicBezTo>
                  <a:cubicBezTo>
                    <a:pt x="2139950" y="798512"/>
                    <a:pt x="2390246" y="704850"/>
                    <a:pt x="2476500" y="685800"/>
                  </a:cubicBezTo>
                  <a:lnTo>
                    <a:pt x="2476500" y="685800"/>
                  </a:lnTo>
                </a:path>
              </a:pathLst>
            </a:cu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70050" y="5059680"/>
              <a:ext cx="2476500" cy="7620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0"/>
            </p:cNvCxnSpPr>
            <p:nvPr/>
          </p:nvCxnSpPr>
          <p:spPr>
            <a:xfrm>
              <a:off x="1670050" y="2705100"/>
              <a:ext cx="0" cy="2362200"/>
            </a:xfrm>
            <a:prstGeom prst="line">
              <a:avLst/>
            </a:pr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6"/>
            </p:cNvCxnSpPr>
            <p:nvPr/>
          </p:nvCxnSpPr>
          <p:spPr>
            <a:xfrm>
              <a:off x="4146550" y="3390900"/>
              <a:ext cx="0" cy="166878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4740537" y="2665477"/>
                <a:ext cx="7159363" cy="280821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he-IL" b="1" dirty="0">
                    <a:solidFill>
                      <a:srgbClr val="C00000"/>
                    </a:solidFill>
                  </a:rPr>
                  <a:t>היישום המעשי של האינטגרל המסוים </a:t>
                </a:r>
                <a:r>
                  <a:rPr lang="he-IL" b="1" dirty="0"/>
                  <a:t>חישוב השטח התחום בין גרף של פונקציה (</a:t>
                </a:r>
                <a:r>
                  <a:rPr lang="he-IL" b="1" dirty="0">
                    <a:solidFill>
                      <a:schemeClr val="accent5">
                        <a:lumMod val="75000"/>
                      </a:schemeClr>
                    </a:solidFill>
                  </a:rPr>
                  <a:t>מלמעלה</a:t>
                </a:r>
                <a:r>
                  <a:rPr lang="he-IL" b="1" dirty="0"/>
                  <a:t>) וציר ה-</a:t>
                </a:r>
                <a14:m>
                  <m:oMath xmlns:m="http://schemas.openxmlformats.org/officeDocument/2006/math">
                    <m:r>
                      <a:rPr lang="he-IL" b="1" i="1">
                        <a:latin typeface="Cambria Math"/>
                      </a:rPr>
                      <m:t>𝒙</m:t>
                    </m:r>
                    <m:r>
                      <a:rPr lang="he-IL" b="1" i="1">
                        <a:latin typeface="Cambria Math"/>
                      </a:rPr>
                      <m:t> </m:t>
                    </m:r>
                  </m:oMath>
                </a14:m>
                <a:r>
                  <a:rPr lang="he-IL" b="1" dirty="0"/>
                  <a:t> (</a:t>
                </a:r>
                <a:r>
                  <a:rPr lang="he-IL" b="1" dirty="0">
                    <a:solidFill>
                      <a:srgbClr val="FFC000"/>
                    </a:solidFill>
                  </a:rPr>
                  <a:t>מלמטה</a:t>
                </a:r>
                <a:r>
                  <a:rPr lang="he-IL" b="1" dirty="0"/>
                  <a:t>), בתחום שבין הגבול התחתון (</a:t>
                </a:r>
                <a:r>
                  <a:rPr lang="he-IL" b="1" dirty="0">
                    <a:solidFill>
                      <a:srgbClr val="7030A0"/>
                    </a:solidFill>
                  </a:rPr>
                  <a:t>משמאל</a:t>
                </a:r>
                <a:r>
                  <a:rPr lang="he-IL" b="1" dirty="0"/>
                  <a:t>) והגבול העליון (</a:t>
                </a:r>
                <a:r>
                  <a:rPr lang="he-IL" b="1" dirty="0">
                    <a:solidFill>
                      <a:srgbClr val="92D050"/>
                    </a:solidFill>
                  </a:rPr>
                  <a:t>מימין</a:t>
                </a:r>
                <a:r>
                  <a:rPr lang="he-IL" b="1" dirty="0"/>
                  <a:t>)</a:t>
                </a:r>
              </a:p>
            </p:txBody>
          </p:sp>
        </mc:Choice>
        <mc:Fallback xmlns="">
          <p:sp>
            <p:nvSpPr>
              <p:cNvPr id="1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37" y="2665477"/>
                <a:ext cx="7159363" cy="2808219"/>
              </a:xfrm>
              <a:prstGeom prst="rect">
                <a:avLst/>
              </a:prstGeom>
              <a:blipFill rotWithShape="1">
                <a:blip r:embed="rId4"/>
                <a:stretch>
                  <a:fillRect l="-511" r="-11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</p:spTree>
    <p:extLst>
      <p:ext uri="{BB962C8B-B14F-4D97-AF65-F5344CB8AC3E}">
        <p14:creationId xmlns:p14="http://schemas.microsoft.com/office/powerpoint/2010/main" val="5596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3600" dirty="0">
                    <a:solidFill>
                      <a:srgbClr val="FF0000"/>
                    </a:solidFill>
                    <a:effectLst/>
                  </a:rPr>
                  <a:t>שאלה: </a:t>
                </a:r>
              </a:p>
              <a:p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,ציר ה-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ועל ידי הישרים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ו-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he-IL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</m:oMath>
                </a14:m>
                <a:endParaRPr lang="he-IL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  <a:blipFill rotWithShape="1">
                <a:blip r:embed="rId3"/>
                <a:stretch>
                  <a:fillRect r="-2295" b="-8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57748" y="3847326"/>
            <a:ext cx="5744309" cy="12789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4154" r="52292" b="22778"/>
          <a:stretch/>
        </p:blipFill>
        <p:spPr bwMode="auto">
          <a:xfrm>
            <a:off x="193118" y="1764530"/>
            <a:ext cx="3355624" cy="4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he-IL" sz="2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he-IL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078965" y="2235200"/>
            <a:ext cx="0" cy="3375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893414" y="4806950"/>
            <a:ext cx="0" cy="8032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b="1" dirty="0">
                    <a:solidFill>
                      <a:srgbClr val="C00000"/>
                    </a:solidFill>
                    <a:cs typeface="Varela Round"/>
                  </a:rPr>
                  <a:t>שטח מעל ציר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Varela Round"/>
                      </a:rPr>
                      <m:t>𝒙</m:t>
                    </m:r>
                  </m:oMath>
                </a14:m>
                <a:endParaRPr lang="he-IL" sz="2800" b="1" dirty="0">
                  <a:solidFill>
                    <a:srgbClr val="C00000"/>
                  </a:solidFill>
                  <a:cs typeface="Varela Round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  <a:blipFill rotWithShape="1">
                <a:blip r:embed="rId11"/>
                <a:stretch>
                  <a:fillRect t="-6369" r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5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32" grpId="0"/>
      <p:bldP spid="33" grpId="0" animBg="1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  <p:sp>
        <p:nvSpPr>
          <p:cNvPr id="18" name="מציין מיקום תוכן 10"/>
          <p:cNvSpPr txBox="1">
            <a:spLocks/>
          </p:cNvSpPr>
          <p:nvPr/>
        </p:nvSpPr>
        <p:spPr>
          <a:xfrm>
            <a:off x="4956628" y="2447924"/>
            <a:ext cx="6651173" cy="31623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endParaRPr lang="he-IL" sz="38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5313" y="3843151"/>
            <a:ext cx="6739116" cy="12789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3600" dirty="0">
                    <a:solidFill>
                      <a:srgbClr val="FF0000"/>
                    </a:solidFill>
                    <a:effectLst/>
                  </a:rPr>
                  <a:t>שאלה: </a:t>
                </a:r>
              </a:p>
              <a:p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,ציר ה-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ועל ידי הישרים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ו-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he-IL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</m:oMath>
                </a14:m>
                <a:endParaRPr lang="he-IL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  <a:blipFill rotWithShape="1">
                <a:blip r:embed="rId3"/>
                <a:stretch>
                  <a:fillRect r="-2295" b="-8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4154" r="52292" b="22778"/>
          <a:stretch/>
        </p:blipFill>
        <p:spPr bwMode="auto">
          <a:xfrm>
            <a:off x="193118" y="1764530"/>
            <a:ext cx="3355624" cy="4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he-IL" sz="2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he-IL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078965" y="2235200"/>
            <a:ext cx="0" cy="3375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893414" y="4806950"/>
            <a:ext cx="0" cy="8032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823255" y="2235200"/>
            <a:ext cx="1297314" cy="3428466"/>
            <a:chOff x="1823255" y="2235200"/>
            <a:chExt cx="1297314" cy="3428466"/>
          </a:xfrm>
        </p:grpSpPr>
        <p:sp>
          <p:nvSpPr>
            <p:cNvPr id="17" name="Oval 16"/>
            <p:cNvSpPr/>
            <p:nvPr/>
          </p:nvSpPr>
          <p:spPr>
            <a:xfrm>
              <a:off x="3025219" y="556759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1823255" y="4783249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1845739" y="5520801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3025219" y="223520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b="1" dirty="0">
                    <a:solidFill>
                      <a:srgbClr val="C00000"/>
                    </a:solidFill>
                    <a:cs typeface="Varela Round"/>
                  </a:rPr>
                  <a:t>שטח מעל ציר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Varela Round"/>
                      </a:rPr>
                      <m:t>𝒙</m:t>
                    </m:r>
                  </m:oMath>
                </a14:m>
                <a:endParaRPr lang="he-IL" sz="2800" b="1" dirty="0">
                  <a:solidFill>
                    <a:srgbClr val="C00000"/>
                  </a:solidFill>
                  <a:cs typeface="Varela Round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  <a:blipFill rotWithShape="1">
                <a:blip r:embed="rId11"/>
                <a:stretch>
                  <a:fillRect t="-6369" r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18855" y="4496411"/>
            <a:ext cx="4214716" cy="1134804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>
              <a:lnSpc>
                <a:spcPts val="4100"/>
              </a:lnSpc>
            </a:pPr>
            <a:r>
              <a:rPr lang="he-IL" sz="2400" dirty="0">
                <a:solidFill>
                  <a:schemeClr val="tx1"/>
                </a:solidFill>
              </a:rPr>
              <a:t>מסמנים את כל נקודת החיתוך בהיקף השטח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quasoftnj.com/wp-content/uploads/2015/08/salt_water_pool_care_monmouth_coun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196525" y="223664"/>
            <a:ext cx="11797363" cy="42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91624">
            <a:off x="3477416" y="2764584"/>
            <a:ext cx="58500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Varela Round"/>
              </a:rPr>
              <a:t>איך מחשבים פה את השטח?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25" y="5853534"/>
            <a:ext cx="4519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מקור: </a:t>
            </a:r>
            <a:r>
              <a:rPr lang="en-US" dirty="0">
                <a:hlinkClick r:id="rId3"/>
              </a:rPr>
              <a:t>http://aquasoftnj.com/salt-water-pools/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62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  <p:sp>
        <p:nvSpPr>
          <p:cNvPr id="18" name="מציין מיקום תוכן 10"/>
          <p:cNvSpPr txBox="1">
            <a:spLocks/>
          </p:cNvSpPr>
          <p:nvPr/>
        </p:nvSpPr>
        <p:spPr>
          <a:xfrm>
            <a:off x="4956628" y="2447924"/>
            <a:ext cx="6651173" cy="31623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endParaRPr lang="he-IL" sz="38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8499" y="2035648"/>
            <a:ext cx="8487509" cy="12789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</a:t>
            </a:r>
          </a:p>
          <a:p>
            <a:r>
              <a:rPr lang="he-IL" dirty="0"/>
              <a:t>        סביב השטח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4154" r="52292" b="22778"/>
          <a:stretch/>
        </p:blipFill>
        <p:spPr bwMode="auto">
          <a:xfrm>
            <a:off x="193118" y="1764530"/>
            <a:ext cx="3355624" cy="4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he-IL" sz="2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he-IL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078965" y="2235200"/>
            <a:ext cx="0" cy="3375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893414" y="4806950"/>
            <a:ext cx="0" cy="8032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823255" y="2235200"/>
            <a:ext cx="1297314" cy="3428466"/>
            <a:chOff x="1823255" y="2235200"/>
            <a:chExt cx="1297314" cy="3428466"/>
          </a:xfrm>
        </p:grpSpPr>
        <p:sp>
          <p:nvSpPr>
            <p:cNvPr id="17" name="Oval 16"/>
            <p:cNvSpPr/>
            <p:nvPr/>
          </p:nvSpPr>
          <p:spPr>
            <a:xfrm>
              <a:off x="3025219" y="556759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1823255" y="4783249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1845739" y="5520801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3025219" y="223520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b="1" dirty="0">
                    <a:solidFill>
                      <a:srgbClr val="C00000"/>
                    </a:solidFill>
                    <a:cs typeface="Varela Round"/>
                  </a:rPr>
                  <a:t>שטח מעל ציר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Varela Round"/>
                      </a:rPr>
                      <m:t>𝒙</m:t>
                    </m:r>
                  </m:oMath>
                </a14:m>
                <a:endParaRPr lang="he-IL" sz="2800" b="1" dirty="0">
                  <a:solidFill>
                    <a:srgbClr val="C00000"/>
                  </a:solidFill>
                  <a:cs typeface="Varela Round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  <a:blipFill rotWithShape="1">
                <a:blip r:embed="rId11"/>
                <a:stretch>
                  <a:fillRect t="-6369" r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59199" y="1445118"/>
            <a:ext cx="7966809" cy="1140158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3600" dirty="0">
                <a:solidFill>
                  <a:srgbClr val="FF0000"/>
                </a:solidFill>
                <a:effectLst/>
              </a:rPr>
              <a:t>שאלה: </a:t>
            </a:r>
          </a:p>
          <a:p>
            <a:endParaRPr lang="he-IL" sz="360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854494">
                <a:off x="2929942" y="5167141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2929942" y="5167141"/>
                <a:ext cx="9525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854494">
                <a:off x="934215" y="5626963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934215" y="5626963"/>
                <a:ext cx="95250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6628" y="3416346"/>
                <a:ext cx="2206231" cy="232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  <a:p>
                <a:pPr algn="l" rtl="0"/>
                <a:br>
                  <a:rPr lang="en-US" sz="2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br>
                  <a:rPr lang="en-US" sz="2400" b="1" dirty="0"/>
                </a:br>
                <a:endParaRPr lang="en-US" sz="2400" b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628" y="3416346"/>
                <a:ext cx="2206231" cy="2324995"/>
              </a:xfrm>
              <a:prstGeom prst="rect">
                <a:avLst/>
              </a:prstGeom>
              <a:blipFill rotWithShape="1">
                <a:blip r:embed="rId18"/>
                <a:stretch>
                  <a:fillRect l="-2210" b="-26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26898" y="3449421"/>
                <a:ext cx="2206231" cy="232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/>
              </a:p>
              <a:p>
                <a:pPr algn="l" rtl="0"/>
                <a:br>
                  <a:rPr lang="en-US" sz="24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br>
                  <a:rPr lang="en-US" sz="2400" b="1" dirty="0"/>
                </a:br>
                <a:endParaRPr lang="en-US" sz="2400" b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𝟏𝟔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98" y="3449421"/>
                <a:ext cx="2206231" cy="2324995"/>
              </a:xfrm>
              <a:prstGeom prst="rect">
                <a:avLst/>
              </a:prstGeom>
              <a:blipFill rotWithShape="1">
                <a:blip r:embed="rId19"/>
                <a:stretch>
                  <a:fillRect l="-2210" b="-2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20854494">
                <a:off x="3057109" y="1926683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3057109" y="1926683"/>
                <a:ext cx="952500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599" r="-3593" b="-112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54494">
                <a:off x="934216" y="4526247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934216" y="4526247"/>
                <a:ext cx="952500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8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9" grpId="0"/>
      <p:bldP spid="30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79400"/>
            <a:ext cx="12190412" cy="1498600"/>
          </a:xfrm>
        </p:spPr>
        <p:txBody>
          <a:bodyPr/>
          <a:lstStyle/>
          <a:p>
            <a:r>
              <a:rPr lang="he-IL" dirty="0"/>
              <a:t>על מנת לחשב שטח – </a:t>
            </a:r>
            <a:br>
              <a:rPr lang="he-IL" dirty="0"/>
            </a:br>
            <a:r>
              <a:rPr lang="he-IL" dirty="0"/>
              <a:t>צריך להבין את הגבולות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4833" y="3711219"/>
            <a:ext cx="6410401" cy="127897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3600" dirty="0">
                    <a:solidFill>
                      <a:srgbClr val="FF0000"/>
                    </a:solidFill>
                    <a:effectLst/>
                  </a:rPr>
                  <a:t>שאלה: </a:t>
                </a:r>
              </a:p>
              <a:p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,ציר ה-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ועל ידי הישרים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he-IL" sz="3600" dirty="0">
                    <a:solidFill>
                      <a:schemeClr val="tx1"/>
                    </a:solidFill>
                    <a:effectLst/>
                  </a:rPr>
                  <a:t> ו-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he-IL" sz="3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</m:oMath>
                </a14:m>
                <a:endParaRPr lang="he-IL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9" y="1038718"/>
                <a:ext cx="7966809" cy="2813958"/>
              </a:xfrm>
              <a:prstGeom prst="rect">
                <a:avLst/>
              </a:prstGeom>
              <a:blipFill rotWithShape="1">
                <a:blip r:embed="rId3"/>
                <a:stretch>
                  <a:fillRect r="-2295" b="-8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4154" r="52292" b="22778"/>
          <a:stretch/>
        </p:blipFill>
        <p:spPr bwMode="auto">
          <a:xfrm>
            <a:off x="193118" y="1764530"/>
            <a:ext cx="3355624" cy="4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he-IL" sz="2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he-IL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3078965" y="2235200"/>
            <a:ext cx="0" cy="3375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893414" y="4806950"/>
            <a:ext cx="0" cy="8032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823255" y="2235200"/>
            <a:ext cx="1297314" cy="3428466"/>
            <a:chOff x="1823255" y="2235200"/>
            <a:chExt cx="1297314" cy="3428466"/>
          </a:xfrm>
        </p:grpSpPr>
        <p:sp>
          <p:nvSpPr>
            <p:cNvPr id="44" name="Oval 43"/>
            <p:cNvSpPr/>
            <p:nvPr/>
          </p:nvSpPr>
          <p:spPr>
            <a:xfrm>
              <a:off x="3025219" y="556759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1823255" y="4783249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Oval 45"/>
            <p:cNvSpPr/>
            <p:nvPr/>
          </p:nvSpPr>
          <p:spPr>
            <a:xfrm>
              <a:off x="1845739" y="5520801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Oval 46"/>
            <p:cNvSpPr/>
            <p:nvPr/>
          </p:nvSpPr>
          <p:spPr>
            <a:xfrm>
              <a:off x="3025219" y="223520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4"/>
              <p:cNvSpPr txBox="1">
                <a:spLocks/>
              </p:cNvSpPr>
              <p:nvPr/>
            </p:nvSpPr>
            <p:spPr>
              <a:xfrm>
                <a:off x="4842328" y="4733601"/>
                <a:ext cx="4773333" cy="1460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       )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ar-A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28" y="4733601"/>
                <a:ext cx="4773333" cy="14609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88291" y="4548935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91" y="4548935"/>
                <a:ext cx="38664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779082" y="5812414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82" y="5812414"/>
                <a:ext cx="38664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387216" y="5040465"/>
                <a:ext cx="80015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16" y="5040465"/>
                <a:ext cx="800154" cy="65889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b="1" dirty="0">
                    <a:solidFill>
                      <a:srgbClr val="C00000"/>
                    </a:solidFill>
                    <a:cs typeface="Varela Round"/>
                  </a:rPr>
                  <a:t>שטח מעל ציר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Varela Round"/>
                      </a:rPr>
                      <m:t>𝒙</m:t>
                    </m:r>
                  </m:oMath>
                </a14:m>
                <a:endParaRPr lang="he-IL" sz="2800" b="1" dirty="0">
                  <a:solidFill>
                    <a:srgbClr val="C00000"/>
                  </a:solidFill>
                  <a:cs typeface="Varela Round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  <a:blipFill rotWithShape="1">
                <a:blip r:embed="rId15"/>
                <a:stretch>
                  <a:fillRect t="-6369" r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854494">
                <a:off x="2929942" y="5167141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2929942" y="5167141"/>
                <a:ext cx="9525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0854494">
                <a:off x="934215" y="5626963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934215" y="5626963"/>
                <a:ext cx="952500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854494">
                <a:off x="3057109" y="1926683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3057109" y="1926683"/>
                <a:ext cx="952500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599" r="-3593" b="-112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20854494">
                <a:off x="934216" y="4526247"/>
                <a:ext cx="9525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4494">
                <a:off x="934216" y="4526247"/>
                <a:ext cx="952500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8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8" grpId="0"/>
      <p:bldP spid="3" grpId="0"/>
      <p:bldP spid="53" grpId="0"/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ציין מיקום תוכן 10"/>
          <p:cNvSpPr txBox="1">
            <a:spLocks/>
          </p:cNvSpPr>
          <p:nvPr/>
        </p:nvSpPr>
        <p:spPr>
          <a:xfrm>
            <a:off x="4956628" y="2447924"/>
            <a:ext cx="6651173" cy="31623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endParaRPr lang="he-IL" sz="38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8333" y="1746880"/>
            <a:ext cx="6410401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4154" r="52292" b="22778"/>
          <a:stretch/>
        </p:blipFill>
        <p:spPr bwMode="auto">
          <a:xfrm>
            <a:off x="193118" y="1764530"/>
            <a:ext cx="3355624" cy="4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9" y="5464090"/>
                <a:ext cx="75474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6" y="1456034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0342">
                <a:off x="1341466" y="3648228"/>
                <a:ext cx="1246816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he-IL" sz="2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65" y="3955218"/>
                <a:ext cx="103207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he-IL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3" y="5050691"/>
                <a:ext cx="103207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64" y="5510509"/>
                <a:ext cx="103848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3078965" y="2235200"/>
            <a:ext cx="0" cy="3375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893414" y="4806950"/>
            <a:ext cx="0" cy="8032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823255" y="2235200"/>
            <a:ext cx="1297314" cy="3428466"/>
            <a:chOff x="1823255" y="2235200"/>
            <a:chExt cx="1297314" cy="3428466"/>
          </a:xfrm>
        </p:grpSpPr>
        <p:sp>
          <p:nvSpPr>
            <p:cNvPr id="44" name="Oval 43"/>
            <p:cNvSpPr/>
            <p:nvPr/>
          </p:nvSpPr>
          <p:spPr>
            <a:xfrm>
              <a:off x="3025219" y="556759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1823255" y="4783249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Oval 45"/>
            <p:cNvSpPr/>
            <p:nvPr/>
          </p:nvSpPr>
          <p:spPr>
            <a:xfrm>
              <a:off x="1845739" y="5520801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Oval 46"/>
            <p:cNvSpPr/>
            <p:nvPr/>
          </p:nvSpPr>
          <p:spPr>
            <a:xfrm>
              <a:off x="3025219" y="2235200"/>
              <a:ext cx="95350" cy="960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4"/>
              <p:cNvSpPr txBox="1">
                <a:spLocks/>
              </p:cNvSpPr>
              <p:nvPr/>
            </p:nvSpPr>
            <p:spPr>
              <a:xfrm>
                <a:off x="4385128" y="2283238"/>
                <a:ext cx="7222673" cy="340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he-I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ar-A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  </m:t>
                      </m:r>
                      <m:r>
                        <a:rPr lang="he-IL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ר</m:t>
                      </m:r>
                      <m:r>
                        <a:rPr lang="he-IL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  <m:r>
                        <a:rPr lang="he-IL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יח</m:t>
                      </m:r>
                      <m:r>
                        <a:rPr lang="he-IL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ar-A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28" y="2283238"/>
                <a:ext cx="7222673" cy="34011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800" b="1" dirty="0">
                    <a:solidFill>
                      <a:srgbClr val="C00000"/>
                    </a:solidFill>
                    <a:cs typeface="Varela Round"/>
                  </a:rPr>
                  <a:t>שטח מעל ציר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Varela Round"/>
                      </a:rPr>
                      <m:t>𝒙</m:t>
                    </m:r>
                  </m:oMath>
                </a14:m>
                <a:endParaRPr lang="he-IL" sz="2800" b="1" dirty="0">
                  <a:solidFill>
                    <a:srgbClr val="C00000"/>
                  </a:solidFill>
                  <a:cs typeface="Varela Round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9300">
                <a:off x="94691" y="477790"/>
                <a:ext cx="2097448" cy="954107"/>
              </a:xfrm>
              <a:prstGeom prst="rect">
                <a:avLst/>
              </a:prstGeom>
              <a:blipFill rotWithShape="1">
                <a:blip r:embed="rId11"/>
                <a:stretch>
                  <a:fillRect t="-6369" r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7579375" y="4519079"/>
            <a:ext cx="2186925" cy="10017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15691" y="2360520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91" y="2360520"/>
                <a:ext cx="4090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77591" y="3547786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91" y="3547786"/>
                <a:ext cx="40908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מתקדמים לפתרון</a:t>
            </a:r>
          </a:p>
        </p:txBody>
      </p:sp>
    </p:spTree>
    <p:extLst>
      <p:ext uri="{BB962C8B-B14F-4D97-AF65-F5344CB8AC3E}">
        <p14:creationId xmlns:p14="http://schemas.microsoft.com/office/powerpoint/2010/main" val="30990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8" grpId="0"/>
      <p:bldP spid="26" grpId="0" animBg="1"/>
      <p:bldP spid="27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- אבני דרך לפתרון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200" y="1244600"/>
            <a:ext cx="10957657" cy="78289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199" y="2152685"/>
            <a:ext cx="10957657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201" y="2917359"/>
            <a:ext cx="10957656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 המסוים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0199" y="3682033"/>
            <a:ext cx="10957655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 המסוים</a:t>
            </a:r>
          </a:p>
        </p:txBody>
      </p:sp>
    </p:spTree>
    <p:extLst>
      <p:ext uri="{BB962C8B-B14F-4D97-AF65-F5344CB8AC3E}">
        <p14:creationId xmlns:p14="http://schemas.microsoft.com/office/powerpoint/2010/main" val="13806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:r>
                  <a:rPr lang="he-IL" dirty="0">
                    <a:solidFill>
                      <a:schemeClr val="tx1"/>
                    </a:solidFill>
                  </a:rPr>
                  <a:t> וצ</a:t>
                </a:r>
                <a:r>
                  <a:rPr lang="he-IL" dirty="0">
                    <a:solidFill>
                      <a:schemeClr val="tx1"/>
                    </a:solidFill>
                    <a:effectLst/>
                  </a:rPr>
                  <a:t>יר ה-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(השטח המקווקו)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  <a:blipFill rotWithShape="1">
                <a:blip r:embed="rId16"/>
                <a:stretch>
                  <a:fillRect t="-2169" r="-1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26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67225" y="4132658"/>
            <a:ext cx="4171950" cy="143267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𝒚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𝟕</m:t>
                      </m:r>
                      <m:r>
                        <a:rPr lang="en-US" sz="2400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𝟔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  <a:blipFill rotWithShape="1">
                <a:blip r:embed="rId1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𝒚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:r>
                  <a:rPr lang="he-IL" dirty="0">
                    <a:solidFill>
                      <a:schemeClr val="tx1"/>
                    </a:solidFill>
                  </a:rPr>
                  <a:t> וצ</a:t>
                </a:r>
                <a:r>
                  <a:rPr lang="he-IL" dirty="0">
                    <a:solidFill>
                      <a:schemeClr val="tx1"/>
                    </a:solidFill>
                    <a:effectLst/>
                  </a:rPr>
                  <a:t>יר ה-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(השטח המקווקו)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  <a:blipFill rotWithShape="1">
                <a:blip r:embed="rId19"/>
                <a:stretch>
                  <a:fillRect t="-2169" r="-1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86275" y="4008064"/>
            <a:ext cx="4153534" cy="1992685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𝒚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𝟕</m:t>
                      </m:r>
                      <m:r>
                        <a:rPr lang="en-US" sz="2400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𝟔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  <a:blipFill rotWithShape="1">
                <a:blip r:embed="rId1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𝒚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167606" y="497646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3549218" y="496303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dirty="0">
                    <a:solidFill>
                      <a:schemeClr val="tx1"/>
                    </a:solidFill>
                    <a:effectLst/>
                  </a:rPr>
                  <a:t>חשבו את השטח המוגבל על ידי גרף הפונקציה</a:t>
                </a:r>
                <a:r>
                  <a:rPr lang="he-IL" dirty="0">
                    <a:solidFill>
                      <a:schemeClr val="tx1"/>
                    </a:solidFill>
                  </a:rPr>
                  <a:t> וצ</a:t>
                </a:r>
                <a:r>
                  <a:rPr lang="he-IL" dirty="0">
                    <a:solidFill>
                      <a:schemeClr val="tx1"/>
                    </a:solidFill>
                    <a:effectLst/>
                  </a:rPr>
                  <a:t>יר ה-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</a:rPr>
                  <a:t> (השטח המקווקו)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62510"/>
                <a:ext cx="8294287" cy="2813958"/>
              </a:xfrm>
              <a:prstGeom prst="rect">
                <a:avLst/>
              </a:prstGeom>
              <a:blipFill rotWithShape="1">
                <a:blip r:embed="rId19"/>
                <a:stretch>
                  <a:fillRect t="-2169" r="-1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11258829" y="500152"/>
            <a:ext cx="10957657" cy="78289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870" y="2028710"/>
            <a:ext cx="9578941" cy="802775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258828" y="2172911"/>
            <a:ext cx="10957656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 המסוים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258830" y="2937585"/>
            <a:ext cx="10957655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𝒚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𝟕</m:t>
                      </m:r>
                      <m:r>
                        <a:rPr lang="en-US" sz="2400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𝟔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  <a:blipFill rotWithShape="1">
                <a:blip r:embed="rId1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𝒚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11258827" y="1605130"/>
            <a:ext cx="10957655" cy="750554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p:sp>
        <p:nvSpPr>
          <p:cNvPr id="3" name="Oval 2"/>
          <p:cNvSpPr/>
          <p:nvPr/>
        </p:nvSpPr>
        <p:spPr>
          <a:xfrm>
            <a:off x="1167606" y="497646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3549218" y="496303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89519" y="3631894"/>
                <a:ext cx="267143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𝟕</m:t>
                      </m:r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19" y="3631894"/>
                <a:ext cx="2671437" cy="470000"/>
              </a:xfrm>
              <a:prstGeom prst="rect">
                <a:avLst/>
              </a:prstGeom>
              <a:blipFill rotWithShape="1">
                <a:blip r:embed="rId21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57531" y="4305286"/>
                <a:ext cx="4808560" cy="963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𝟕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)(−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31" y="4305286"/>
                <a:ext cx="4808560" cy="96321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3034" y="3394869"/>
                <a:ext cx="2925416" cy="882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24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034" y="3394869"/>
                <a:ext cx="2925416" cy="8827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909552" y="2555537"/>
            <a:ext cx="5836849" cy="856397"/>
            <a:chOff x="5567272" y="2937585"/>
            <a:chExt cx="5836849" cy="856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24423" y="2937585"/>
                  <a:ext cx="5779698" cy="83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</a:rPr>
                          <m:t>𝟕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𝟔</m:t>
                        </m:r>
                      </m:oMath>
                    </m:oMathPara>
                  </a14:m>
                  <a:endParaRPr lang="en-US" sz="2400" b="1" dirty="0"/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  <m:r>
                          <a:rPr lang="en-US" sz="2400" b="1" i="1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423" y="2937585"/>
                  <a:ext cx="5779698" cy="83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422" b="-507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/>
            <p:cNvSpPr/>
            <p:nvPr/>
          </p:nvSpPr>
          <p:spPr>
            <a:xfrm>
              <a:off x="5567272" y="2962985"/>
              <a:ext cx="138023" cy="830997"/>
            </a:xfrm>
            <a:prstGeom prst="leftBrace">
              <a:avLst>
                <a:gd name="adj1" fmla="val 77687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75642" y="5512689"/>
                <a:ext cx="1343253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42" y="5512689"/>
                <a:ext cx="1343253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39666" y="5512689"/>
                <a:ext cx="1359283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66" y="5512689"/>
                <a:ext cx="1359283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5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8" grpId="0" animBg="1"/>
      <p:bldP spid="26" grpId="0" animBg="1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21797" y="1966085"/>
            <a:ext cx="10957656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𝒚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𝟕</m:t>
                      </m:r>
                      <m:r>
                        <a:rPr lang="en-US" sz="2400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𝟔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  <a:blipFill rotWithShape="1">
                <a:blip r:embed="rId1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𝒚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167606" y="497646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3549218" y="496303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4"/>
              <p:cNvSpPr txBox="1">
                <a:spLocks/>
              </p:cNvSpPr>
              <p:nvPr/>
            </p:nvSpPr>
            <p:spPr>
              <a:xfrm>
                <a:off x="4725300" y="2251615"/>
                <a:ext cx="5478244" cy="2689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300" y="2251615"/>
                <a:ext cx="5478244" cy="2689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p:sp>
        <p:nvSpPr>
          <p:cNvPr id="9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18106" y="1605130"/>
            <a:ext cx="9000000" cy="540000"/>
          </a:xfrm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דוגמא מספר 2 -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" y="59947"/>
                <a:ext cx="2812308" cy="7260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4" t="19075" r="7292" b="41375"/>
          <a:stretch/>
        </p:blipFill>
        <p:spPr bwMode="auto">
          <a:xfrm>
            <a:off x="457200" y="1605130"/>
            <a:ext cx="3772519" cy="39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8" y="4961065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187101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26260" y="1989797"/>
            <a:ext cx="10957655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𝒚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𝟕</m:t>
                      </m:r>
                      <m:r>
                        <a:rPr lang="en-US" sz="2400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𝟔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26" y="1563603"/>
                <a:ext cx="2754793" cy="470000"/>
              </a:xfrm>
              <a:prstGeom prst="rect">
                <a:avLst/>
              </a:prstGeom>
              <a:blipFill rotWithShape="1">
                <a:blip r:embed="rId1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𝒚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39" y="5096518"/>
                <a:ext cx="102406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167606" y="497646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3549218" y="496303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5" y="5144786"/>
                <a:ext cx="536454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72" y="5096518"/>
                <a:ext cx="536454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5" y="5422730"/>
                <a:ext cx="878574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12" y="5496628"/>
                <a:ext cx="878574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4"/>
              <p:cNvSpPr txBox="1">
                <a:spLocks/>
              </p:cNvSpPr>
              <p:nvPr/>
            </p:nvSpPr>
            <p:spPr>
              <a:xfrm>
                <a:off x="4435019" y="1903279"/>
                <a:ext cx="7827965" cy="4019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1">
                <a:sp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ar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he-I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𝟏𝟖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𝟐𝟎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endParaRPr lang="ar-AE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19" y="1903279"/>
                <a:ext cx="7827965" cy="401988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350032" y="3806271"/>
            <a:ext cx="1869069" cy="978521"/>
            <a:chOff x="1350032" y="3806271"/>
            <a:chExt cx="1869069" cy="97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639019" y="3806271"/>
                  <a:ext cx="1580082" cy="91057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/>
                          </a:rPr>
                          <m:t>𝟐𝟎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9019" y="3806271"/>
                  <a:ext cx="1580082" cy="91057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1350032" y="4384682"/>
              <a:ext cx="103517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cs typeface="Varela Round"/>
                </a:rPr>
                <a:t>יח"ר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55758" y="5678889"/>
            <a:ext cx="7418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Varela Round"/>
              </a:rPr>
              <a:t>יח"ר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39350" y="2527237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50" y="2527237"/>
                <a:ext cx="447675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039349" y="3240012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49" y="3240012"/>
                <a:ext cx="447675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31667" r="57943" b="31707"/>
          <a:stretch/>
        </p:blipFill>
        <p:spPr bwMode="auto">
          <a:xfrm>
            <a:off x="116113" y="0"/>
            <a:ext cx="5984398" cy="5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8700" y="2209800"/>
            <a:ext cx="6692900" cy="1752600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5" t="10724" r="31588" b="13228"/>
          <a:stretch/>
        </p:blipFill>
        <p:spPr bwMode="auto">
          <a:xfrm>
            <a:off x="6100511" y="279400"/>
            <a:ext cx="3921604" cy="42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ציין מיקום תוכן 10"/>
          <p:cNvSpPr txBox="1">
            <a:spLocks/>
          </p:cNvSpPr>
          <p:nvPr/>
        </p:nvSpPr>
        <p:spPr>
          <a:xfrm>
            <a:off x="5467349" y="4575629"/>
            <a:ext cx="5435601" cy="159733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he-IL" sz="3800" b="1" dirty="0">
                <a:solidFill>
                  <a:schemeClr val="tx1"/>
                </a:solidFill>
              </a:rPr>
              <a:t>ברנרד רימן</a:t>
            </a:r>
          </a:p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he-IL" sz="3800" b="1" dirty="0">
                <a:solidFill>
                  <a:schemeClr val="tx1"/>
                </a:solidFill>
              </a:rPr>
              <a:t>1826-1866</a:t>
            </a:r>
          </a:p>
        </p:txBody>
      </p:sp>
    </p:spTree>
    <p:extLst>
      <p:ext uri="{BB962C8B-B14F-4D97-AF65-F5344CB8AC3E}">
        <p14:creationId xmlns:p14="http://schemas.microsoft.com/office/powerpoint/2010/main" val="3846969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א. נתון כי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נקודת קיצון לפונקציה. 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  </a:t>
                </a:r>
                <a:r>
                  <a:rPr lang="he-IL" sz="10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מצא את שיעורי הנקודה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ב. חשבו את השטח הכלוא בין גרף  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   הפונקציה, הצירים והאנך היורד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   מנקודת הקיצון לציר ה-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</a:rPr>
                  <a:t>.</a:t>
                </a:r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  <a:blipFill rotWithShape="1">
                <a:blip r:embed="rId24"/>
                <a:stretch>
                  <a:fillRect t="-1340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23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6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1818747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א. נתון כי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נקודת קיצון לפונקציה. 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  </a:t>
                </a:r>
                <a:r>
                  <a:rPr lang="he-IL" sz="10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מצא את שיעורי הנקודה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1818747"/>
              </a:xfrm>
              <a:prstGeom prst="rect">
                <a:avLst/>
              </a:prstGeom>
              <a:blipFill rotWithShape="1">
                <a:blip r:embed="rId22"/>
                <a:stretch>
                  <a:fillRect t="-2685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20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217670" y="4080655"/>
            <a:ext cx="7628777" cy="708167"/>
            <a:chOff x="3766456" y="4096062"/>
            <a:chExt cx="7628777" cy="708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766456" y="4096062"/>
                  <a:ext cx="7628777" cy="708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1" anchor="t">
                  <a:noAutofit/>
                </a:bodyPr>
                <a:lstStyle>
                  <a:lvl1pPr indent="0">
                    <a:spcBef>
                      <a:spcPct val="20000"/>
                    </a:spcBef>
                    <a:buFont typeface="Arial" pitchFamily="34" charset="0"/>
                    <a:buNone/>
                    <a:defRPr sz="3200" b="1">
                      <a:solidFill>
                        <a:srgbClr val="0070C0"/>
                      </a:solidFill>
                      <a:latin typeface="Varela Round" pitchFamily="2" charset="-79"/>
                      <a:cs typeface="Varela Round" pitchFamily="2" charset="-79"/>
                    </a:defRPr>
                  </a:lvl1pPr>
                  <a:lvl2pPr indent="0">
                    <a:spcBef>
                      <a:spcPct val="20000"/>
                    </a:spcBef>
                    <a:buFont typeface="Arial" pitchFamily="34" charset="0"/>
                    <a:buNone/>
                    <a:defRPr sz="2000" b="1"/>
                  </a:lvl2pPr>
                  <a:lvl3pPr indent="0">
                    <a:spcBef>
                      <a:spcPct val="20000"/>
                    </a:spcBef>
                    <a:buFont typeface="Arial" pitchFamily="34" charset="0"/>
                    <a:buNone/>
                    <a:defRPr b="1"/>
                  </a:lvl3pPr>
                  <a:lvl4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4pPr>
                  <a:lvl5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5pPr>
                  <a:lvl6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6pPr>
                  <a:lvl7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7pPr>
                  <a:lvl8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8pPr>
                  <a:lvl9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9pPr>
                </a:lstStyle>
                <a:p>
                  <a:r>
                    <a:rPr lang="he-IL" dirty="0">
                      <a:solidFill>
                        <a:srgbClr val="0070C0"/>
                      </a:solidFill>
                      <a:effectLst/>
                    </a:rPr>
                    <a:t>נקודת קיצון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a14:m>
                  <a:endParaRPr lang="he-IL" dirty="0">
                    <a:solidFill>
                      <a:srgbClr val="0070C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456" y="4096062"/>
                  <a:ext cx="7628777" cy="70816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10256" r="-1998" b="-102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eft Arrow 19"/>
            <p:cNvSpPr/>
            <p:nvPr/>
          </p:nvSpPr>
          <p:spPr>
            <a:xfrm>
              <a:off x="7667931" y="4270221"/>
              <a:ext cx="624115" cy="2308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752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217670" y="4080655"/>
            <a:ext cx="7628777" cy="708167"/>
            <a:chOff x="3766456" y="4096062"/>
            <a:chExt cx="7628777" cy="708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66456" y="4096062"/>
                  <a:ext cx="7628777" cy="708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1" anchor="t">
                  <a:noAutofit/>
                </a:bodyPr>
                <a:lstStyle>
                  <a:lvl1pPr indent="0">
                    <a:spcBef>
                      <a:spcPct val="20000"/>
                    </a:spcBef>
                    <a:buFont typeface="Arial" pitchFamily="34" charset="0"/>
                    <a:buNone/>
                    <a:defRPr sz="3200" b="1">
                      <a:solidFill>
                        <a:srgbClr val="0070C0"/>
                      </a:solidFill>
                      <a:latin typeface="Varela Round" pitchFamily="2" charset="-79"/>
                      <a:cs typeface="Varela Round" pitchFamily="2" charset="-79"/>
                    </a:defRPr>
                  </a:lvl1pPr>
                  <a:lvl2pPr indent="0">
                    <a:spcBef>
                      <a:spcPct val="20000"/>
                    </a:spcBef>
                    <a:buFont typeface="Arial" pitchFamily="34" charset="0"/>
                    <a:buNone/>
                    <a:defRPr sz="2000" b="1"/>
                  </a:lvl2pPr>
                  <a:lvl3pPr indent="0">
                    <a:spcBef>
                      <a:spcPct val="20000"/>
                    </a:spcBef>
                    <a:buFont typeface="Arial" pitchFamily="34" charset="0"/>
                    <a:buNone/>
                    <a:defRPr b="1"/>
                  </a:lvl3pPr>
                  <a:lvl4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4pPr>
                  <a:lvl5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5pPr>
                  <a:lvl6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6pPr>
                  <a:lvl7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7pPr>
                  <a:lvl8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8pPr>
                  <a:lvl9pPr indent="0">
                    <a:spcBef>
                      <a:spcPct val="20000"/>
                    </a:spcBef>
                    <a:buFont typeface="Arial" pitchFamily="34" charset="0"/>
                    <a:buNone/>
                    <a:defRPr sz="1600" b="1"/>
                  </a:lvl9pPr>
                </a:lstStyle>
                <a:p>
                  <a:r>
                    <a:rPr lang="he-IL" dirty="0">
                      <a:solidFill>
                        <a:srgbClr val="0070C0"/>
                      </a:solidFill>
                      <a:effectLst/>
                    </a:rPr>
                    <a:t>נקודת קיצון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a14:m>
                  <a:endParaRPr lang="he-IL" dirty="0">
                    <a:solidFill>
                      <a:srgbClr val="0070C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456" y="4096062"/>
                  <a:ext cx="7628777" cy="70816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10256" r="-1998" b="-102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Left Arrow 1"/>
            <p:cNvSpPr/>
            <p:nvPr/>
          </p:nvSpPr>
          <p:spPr>
            <a:xfrm>
              <a:off x="7667931" y="4270221"/>
              <a:ext cx="624115" cy="2308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16627" y="1708061"/>
                <a:ext cx="3406958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𝟔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27" y="1708061"/>
                <a:ext cx="3406958" cy="53296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62936" y="2328029"/>
                <a:ext cx="30718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36" y="2328029"/>
                <a:ext cx="30718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22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34007" y="3190261"/>
                <a:ext cx="23839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007" y="3190261"/>
                <a:ext cx="2383986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52909" y="3773416"/>
                <a:ext cx="1560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909" y="3773416"/>
                <a:ext cx="1560427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08211" y="5622421"/>
                <a:ext cx="12822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11" y="5622421"/>
                <a:ext cx="1282210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11666" y="5054370"/>
                <a:ext cx="402661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)+</m:t>
                      </m:r>
                      <m:r>
                        <a:rPr lang="en-US" sz="2800" b="1" i="1">
                          <a:latin typeface="Cambria Math"/>
                        </a:rPr>
                        <m:t>𝟔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666" y="5054370"/>
                <a:ext cx="4026615" cy="53296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5" name="Rectangle 4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552909" y="4358191"/>
                <a:ext cx="13151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909" y="4358191"/>
                <a:ext cx="1315167" cy="5847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0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-3.46821E-7 L -3.95833E-6 -0.252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2" grpId="0"/>
      <p:bldP spid="24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א. נתון כי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נקודת קיצון לפונקציה. 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  </a:t>
                </a:r>
                <a:r>
                  <a:rPr lang="he-IL" sz="10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מצא את שיעורי הנקודה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ב. חשבו את השטח הכלוא בין גרף  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   הפונקציה, הצירים והאנך היורד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   מנקודת הקיצון לציר ה-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</a:rPr>
                  <a:t>.</a:t>
                </a:r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  <a:blipFill rotWithShape="1">
                <a:blip r:embed="rId19"/>
                <a:stretch>
                  <a:fillRect t="-1340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17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11" name="Rectangle 1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3181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א. </a:t>
                </a:r>
                <a:r>
                  <a:rPr lang="he-IL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נתון כי </a:t>
                </a: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 נקודת קיצון לפונקציה.  </a:t>
                </a:r>
              </a:p>
              <a:p>
                <a:r>
                  <a:rPr lang="he-IL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   </a:t>
                </a:r>
                <a:r>
                  <a:rPr lang="he-IL" sz="10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 </a:t>
                </a:r>
                <a:r>
                  <a:rPr lang="he-IL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מצא את שיעורי הנקודה </a:t>
                </a: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A</a:t>
                </a:r>
                <a:r>
                  <a:rPr lang="he-IL" sz="2800" dirty="0">
                    <a:solidFill>
                      <a:schemeClr val="bg1">
                        <a:lumMod val="85000"/>
                      </a:schemeClr>
                    </a:solidFill>
                    <a:effectLst/>
                  </a:rPr>
                  <a:t>.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ב. חשבו את השטח הכלוא בין </a:t>
                </a:r>
                <a:r>
                  <a:rPr lang="he-IL" sz="2800" dirty="0">
                    <a:solidFill>
                      <a:srgbClr val="FF0000"/>
                    </a:solidFill>
                  </a:rPr>
                  <a:t>גרף   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</a:rPr>
                  <a:t>   הפונקציה</a:t>
                </a:r>
                <a:r>
                  <a:rPr lang="he-IL" sz="2800" dirty="0">
                    <a:solidFill>
                      <a:schemeClr val="tx1"/>
                    </a:solidFill>
                  </a:rPr>
                  <a:t>, </a:t>
                </a:r>
                <a:r>
                  <a:rPr lang="he-IL" sz="2800" dirty="0">
                    <a:solidFill>
                      <a:srgbClr val="00B050"/>
                    </a:solidFill>
                  </a:rPr>
                  <a:t>הצירים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:r>
                  <a:rPr lang="he-IL" sz="2800" dirty="0">
                    <a:solidFill>
                      <a:srgbClr val="002060"/>
                    </a:solidFill>
                  </a:rPr>
                  <a:t>והאנך היורד </a:t>
                </a:r>
              </a:p>
              <a:p>
                <a:r>
                  <a:rPr lang="he-IL" sz="2800" dirty="0">
                    <a:solidFill>
                      <a:srgbClr val="002060"/>
                    </a:solidFill>
                  </a:rPr>
                  <a:t>   מנקודת הקיצון לציר ה-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</a:rPr>
                  <a:t>.</a:t>
                </a:r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  <a:blipFill rotWithShape="1">
                <a:blip r:embed="rId19"/>
                <a:stretch>
                  <a:fillRect t="-1340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17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11" name="Rectangle 1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576102" y="213095"/>
            <a:ext cx="2646070" cy="154592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2400" dirty="0"/>
              <a:t>שלב א': שיוך משוואות לכל הקוים בהיקף השטח</a:t>
            </a:r>
          </a:p>
        </p:txBody>
      </p:sp>
    </p:spTree>
    <p:extLst>
      <p:ext uri="{BB962C8B-B14F-4D97-AF65-F5344CB8AC3E}">
        <p14:creationId xmlns:p14="http://schemas.microsoft.com/office/powerpoint/2010/main" val="41748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ב. חשבו את השטח הכלוא בין </a:t>
                </a:r>
                <a:r>
                  <a:rPr lang="he-IL" sz="2800" dirty="0">
                    <a:solidFill>
                      <a:srgbClr val="FF0000"/>
                    </a:solidFill>
                  </a:rPr>
                  <a:t>גרף   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</a:rPr>
                  <a:t>   הפונקציה</a:t>
                </a:r>
                <a:r>
                  <a:rPr lang="he-IL" sz="2800" dirty="0">
                    <a:solidFill>
                      <a:schemeClr val="tx1"/>
                    </a:solidFill>
                  </a:rPr>
                  <a:t>, </a:t>
                </a:r>
                <a:r>
                  <a:rPr lang="he-IL" sz="2800" dirty="0">
                    <a:solidFill>
                      <a:srgbClr val="00B050"/>
                    </a:solidFill>
                  </a:rPr>
                  <a:t>הצירים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:r>
                  <a:rPr lang="he-IL" sz="2800" dirty="0">
                    <a:solidFill>
                      <a:srgbClr val="002060"/>
                    </a:solidFill>
                  </a:rPr>
                  <a:t>והאנך היורד </a:t>
                </a:r>
              </a:p>
              <a:p>
                <a:r>
                  <a:rPr lang="he-IL" sz="2800" dirty="0">
                    <a:solidFill>
                      <a:srgbClr val="002060"/>
                    </a:solidFill>
                  </a:rPr>
                  <a:t>   מנקודת הקיצון לציר ה-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</a:rPr>
                  <a:t>.</a:t>
                </a:r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  <a:blipFill rotWithShape="1">
                <a:blip r:embed="rId25"/>
                <a:stretch>
                  <a:fillRect t="-1340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26"/>
                <a:stretch>
                  <a:fillRect l="-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213491" y="4638644"/>
            <a:ext cx="1288558" cy="464556"/>
            <a:chOff x="1933542" y="3949216"/>
            <a:chExt cx="1288558" cy="464556"/>
          </a:xfrm>
        </p:grpSpPr>
        <p:sp>
          <p:nvSpPr>
            <p:cNvPr id="20" name="Rectangle 19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948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 rot="16200000">
            <a:off x="-412001" y="3616893"/>
            <a:ext cx="1288558" cy="464556"/>
            <a:chOff x="1933542" y="3949216"/>
            <a:chExt cx="1288558" cy="464556"/>
          </a:xfrm>
        </p:grpSpPr>
        <p:sp>
          <p:nvSpPr>
            <p:cNvPr id="24" name="Rectangle 23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474" r="-19737" b="-4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765960" y="5450253"/>
            <a:ext cx="1288558" cy="464556"/>
            <a:chOff x="1933542" y="3949216"/>
            <a:chExt cx="1288558" cy="464556"/>
          </a:xfrm>
        </p:grpSpPr>
        <p:sp>
          <p:nvSpPr>
            <p:cNvPr id="27" name="Rectangle 26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48" r="-474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576102" y="213095"/>
            <a:ext cx="2646070" cy="154592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2400" dirty="0"/>
              <a:t>שלב א': שיוך משוואות לכל הקוים בהיקף השטח</a:t>
            </a:r>
          </a:p>
        </p:txBody>
      </p:sp>
    </p:spTree>
    <p:extLst>
      <p:ext uri="{BB962C8B-B14F-4D97-AF65-F5344CB8AC3E}">
        <p14:creationId xmlns:p14="http://schemas.microsoft.com/office/powerpoint/2010/main" val="86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נתונה הפונקציה 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he-IL" sz="2800" dirty="0">
                    <a:solidFill>
                      <a:schemeClr val="tx1"/>
                    </a:solidFill>
                  </a:rPr>
                  <a:t>ב. חשבו את השטח הכלוא בין </a:t>
                </a:r>
                <a:r>
                  <a:rPr lang="he-IL" sz="2800" dirty="0">
                    <a:solidFill>
                      <a:srgbClr val="FF0000"/>
                    </a:solidFill>
                  </a:rPr>
                  <a:t>גרף   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</a:rPr>
                  <a:t>   הפונקציה</a:t>
                </a:r>
                <a:r>
                  <a:rPr lang="he-IL" sz="2800" dirty="0">
                    <a:solidFill>
                      <a:schemeClr val="tx1"/>
                    </a:solidFill>
                  </a:rPr>
                  <a:t>, </a:t>
                </a:r>
                <a:r>
                  <a:rPr lang="he-IL" sz="2800" dirty="0">
                    <a:solidFill>
                      <a:srgbClr val="00B050"/>
                    </a:solidFill>
                  </a:rPr>
                  <a:t>הצירים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:r>
                  <a:rPr lang="he-IL" sz="2800" dirty="0">
                    <a:solidFill>
                      <a:srgbClr val="002060"/>
                    </a:solidFill>
                  </a:rPr>
                  <a:t>והאנך היורד </a:t>
                </a:r>
              </a:p>
              <a:p>
                <a:r>
                  <a:rPr lang="he-IL" sz="2800" dirty="0">
                    <a:solidFill>
                      <a:srgbClr val="002060"/>
                    </a:solidFill>
                  </a:rPr>
                  <a:t>   מנקודת הקיצון לציר ה-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he-IL" sz="2800" dirty="0">
                    <a:solidFill>
                      <a:schemeClr val="tx1"/>
                    </a:solidFill>
                  </a:rPr>
                  <a:t>.</a:t>
                </a:r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2145129"/>
                <a:ext cx="8659291" cy="3637495"/>
              </a:xfrm>
              <a:prstGeom prst="rect">
                <a:avLst/>
              </a:prstGeom>
              <a:blipFill rotWithShape="1">
                <a:blip r:embed="rId15"/>
                <a:stretch>
                  <a:fillRect t="-1340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11" name="Rectangle 1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213491" y="4638644"/>
            <a:ext cx="1288558" cy="464556"/>
            <a:chOff x="1933542" y="3949216"/>
            <a:chExt cx="1288558" cy="464556"/>
          </a:xfrm>
        </p:grpSpPr>
        <p:sp>
          <p:nvSpPr>
            <p:cNvPr id="20" name="Rectangle 19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48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 rot="16200000">
            <a:off x="-412001" y="3616893"/>
            <a:ext cx="1288558" cy="464556"/>
            <a:chOff x="1933542" y="3949216"/>
            <a:chExt cx="1288558" cy="464556"/>
          </a:xfrm>
        </p:grpSpPr>
        <p:sp>
          <p:nvSpPr>
            <p:cNvPr id="24" name="Rectangle 23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74" r="-19737" b="-4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765960" y="5450253"/>
            <a:ext cx="1288558" cy="464556"/>
            <a:chOff x="1933542" y="3949216"/>
            <a:chExt cx="1288558" cy="464556"/>
          </a:xfrm>
        </p:grpSpPr>
        <p:sp>
          <p:nvSpPr>
            <p:cNvPr id="27" name="Rectangle 26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948" r="-474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/>
          <p:cNvSpPr/>
          <p:nvPr/>
        </p:nvSpPr>
        <p:spPr>
          <a:xfrm>
            <a:off x="364185" y="535937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2124159" y="538854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2107634" y="418004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364184" y="174125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4" name="Group 33"/>
          <p:cNvGrpSpPr/>
          <p:nvPr/>
        </p:nvGrpSpPr>
        <p:grpSpPr>
          <a:xfrm>
            <a:off x="589431" y="1482222"/>
            <a:ext cx="1008609" cy="464556"/>
            <a:chOff x="2213491" y="3949216"/>
            <a:chExt cx="1008609" cy="464556"/>
          </a:xfrm>
        </p:grpSpPr>
        <p:sp>
          <p:nvSpPr>
            <p:cNvPr id="35" name="Rectangle 34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06" r="-606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 rot="811602">
            <a:off x="-50790" y="5570292"/>
            <a:ext cx="1008609" cy="464556"/>
            <a:chOff x="2213491" y="3949216"/>
            <a:chExt cx="1008609" cy="464556"/>
          </a:xfrm>
        </p:grpSpPr>
        <p:sp>
          <p:nvSpPr>
            <p:cNvPr id="38" name="Rectangle 37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235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 rot="811602">
            <a:off x="2049055" y="5605308"/>
            <a:ext cx="1008609" cy="464556"/>
            <a:chOff x="2213491" y="3949216"/>
            <a:chExt cx="1008609" cy="464556"/>
          </a:xfrm>
        </p:grpSpPr>
        <p:sp>
          <p:nvSpPr>
            <p:cNvPr id="41" name="Rectangle 4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667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388590" y="205726"/>
            <a:ext cx="2836090" cy="639486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2400" dirty="0"/>
              <a:t>שלב ב': מציאת נקודות חיתוך סביב השטח</a:t>
            </a:r>
          </a:p>
        </p:txBody>
      </p:sp>
    </p:spTree>
    <p:extLst>
      <p:ext uri="{BB962C8B-B14F-4D97-AF65-F5344CB8AC3E}">
        <p14:creationId xmlns:p14="http://schemas.microsoft.com/office/powerpoint/2010/main" val="11055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58815" y="2130469"/>
                <a:ext cx="8659291" cy="3736586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e-IL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e-IL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he-IL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he-IL" sz="2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𝒅𝒙</m:t>
                          </m:r>
                          <m:r>
                            <a:rPr lang="he-IL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15" y="2130469"/>
                <a:ext cx="8659291" cy="37365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17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11" name="Rectangle 1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213491" y="4638644"/>
            <a:ext cx="1288558" cy="464556"/>
            <a:chOff x="1933542" y="3949216"/>
            <a:chExt cx="1288558" cy="464556"/>
          </a:xfrm>
        </p:grpSpPr>
        <p:sp>
          <p:nvSpPr>
            <p:cNvPr id="20" name="Rectangle 19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948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 rot="16200000">
            <a:off x="-412001" y="3616893"/>
            <a:ext cx="1288558" cy="464556"/>
            <a:chOff x="1933542" y="3949216"/>
            <a:chExt cx="1288558" cy="464556"/>
          </a:xfrm>
        </p:grpSpPr>
        <p:sp>
          <p:nvSpPr>
            <p:cNvPr id="24" name="Rectangle 23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474" r="-19737" b="-4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765960" y="5450253"/>
            <a:ext cx="1288558" cy="464556"/>
            <a:chOff x="1933542" y="3949216"/>
            <a:chExt cx="1288558" cy="464556"/>
          </a:xfrm>
        </p:grpSpPr>
        <p:sp>
          <p:nvSpPr>
            <p:cNvPr id="27" name="Rectangle 26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48" r="-474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/>
          <p:cNvSpPr/>
          <p:nvPr/>
        </p:nvSpPr>
        <p:spPr>
          <a:xfrm>
            <a:off x="364185" y="535937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2124159" y="538854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2107634" y="418004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364184" y="174125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4" name="Group 33"/>
          <p:cNvGrpSpPr/>
          <p:nvPr/>
        </p:nvGrpSpPr>
        <p:grpSpPr>
          <a:xfrm>
            <a:off x="589431" y="1482222"/>
            <a:ext cx="1008609" cy="464556"/>
            <a:chOff x="2213491" y="3949216"/>
            <a:chExt cx="1008609" cy="464556"/>
          </a:xfrm>
        </p:grpSpPr>
        <p:sp>
          <p:nvSpPr>
            <p:cNvPr id="35" name="Rectangle 34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606" r="-606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 rot="811602">
            <a:off x="-50790" y="5570292"/>
            <a:ext cx="1008609" cy="464556"/>
            <a:chOff x="2213491" y="3949216"/>
            <a:chExt cx="1008609" cy="464556"/>
          </a:xfrm>
        </p:grpSpPr>
        <p:sp>
          <p:nvSpPr>
            <p:cNvPr id="38" name="Rectangle 37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235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 rot="811602">
            <a:off x="2049055" y="5605308"/>
            <a:ext cx="1008609" cy="464556"/>
            <a:chOff x="2213491" y="3949216"/>
            <a:chExt cx="1008609" cy="464556"/>
          </a:xfrm>
        </p:grpSpPr>
        <p:sp>
          <p:nvSpPr>
            <p:cNvPr id="41" name="Rectangle 4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667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458206" y="757000"/>
            <a:ext cx="2771600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2400" dirty="0"/>
              <a:t>שלב ג': ניסוח האינטגרל המסוים</a:t>
            </a:r>
          </a:p>
        </p:txBody>
      </p:sp>
    </p:spTree>
    <p:extLst>
      <p:ext uri="{BB962C8B-B14F-4D97-AF65-F5344CB8AC3E}">
        <p14:creationId xmlns:p14="http://schemas.microsoft.com/office/powerpoint/2010/main" val="33418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 t="12716" r="635" b="51869"/>
          <a:stretch/>
        </p:blipFill>
        <p:spPr bwMode="auto">
          <a:xfrm>
            <a:off x="94593" y="851676"/>
            <a:ext cx="3606550" cy="48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2057400" y="213094"/>
            <a:ext cx="9617805" cy="1501406"/>
          </a:xfrm>
        </p:spPr>
        <p:txBody>
          <a:bodyPr/>
          <a:lstStyle/>
          <a:p>
            <a:r>
              <a:rPr lang="he-IL" dirty="0"/>
              <a:t>חישובי שטחים בעזרת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51942" y="1313857"/>
                <a:ext cx="7937241" cy="3736586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Autofit/>
              </a:bodyPr>
              <a:lstStyle>
                <a:lvl1pPr indent="0">
                  <a:spcBef>
                    <a:spcPct val="20000"/>
                  </a:spcBef>
                  <a:buFont typeface="Arial" pitchFamily="34" charset="0"/>
                  <a:buNone/>
                  <a:defRPr sz="3200" b="1">
                    <a:solidFill>
                      <a:srgbClr val="0070C0"/>
                    </a:solidFill>
                    <a:latin typeface="Varela Round" pitchFamily="2" charset="-79"/>
                    <a:cs typeface="Varela Round" pitchFamily="2" charset="-79"/>
                  </a:defRPr>
                </a:lvl1pPr>
                <a:lvl2pPr indent="0">
                  <a:spcBef>
                    <a:spcPct val="20000"/>
                  </a:spcBef>
                  <a:buFont typeface="Arial" pitchFamily="34" charset="0"/>
                  <a:buNone/>
                  <a:defRPr sz="2000" b="1"/>
                </a:lvl2pPr>
                <a:lvl3pPr indent="0">
                  <a:spcBef>
                    <a:spcPct val="20000"/>
                  </a:spcBef>
                  <a:buFont typeface="Arial" pitchFamily="34" charset="0"/>
                  <a:buNone/>
                  <a:defRPr b="1"/>
                </a:lvl3pPr>
                <a:lvl4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4pPr>
                <a:lvl5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5pPr>
                <a:lvl6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6pPr>
                <a:lvl7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7pPr>
                <a:lvl8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8pPr>
                <a:lvl9pPr indent="0">
                  <a:spcBef>
                    <a:spcPct val="20000"/>
                  </a:spcBef>
                  <a:buFont typeface="Arial" pitchFamily="34" charset="0"/>
                  <a:buNone/>
                  <a:defRPr sz="1600" b="1"/>
                </a:lvl9pPr>
              </a:lstStyle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e-IL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e-IL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he-IL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he-IL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𝒅𝒙</m:t>
                          </m:r>
                          <m:r>
                            <a:rPr lang="he-IL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e-IL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e-IL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he-IL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he-IL" sz="2400" b="1" dirty="0">
                  <a:solidFill>
                    <a:schemeClr val="tx1"/>
                  </a:solidFill>
                  <a:effectLst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e-IL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he-IL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e-IL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e-IL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he-IL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he-IL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e-IL" sz="2400" b="1" dirty="0">
                  <a:solidFill>
                    <a:schemeClr val="tx1"/>
                  </a:solidFill>
                  <a:effectLst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𝟔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𝟔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942" y="1313857"/>
                <a:ext cx="7937241" cy="3736586"/>
              </a:xfrm>
              <a:prstGeom prst="rect">
                <a:avLst/>
              </a:prstGeom>
              <a:blipFill rotWithShape="1">
                <a:blip r:embed="rId2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453144"/>
                <a:ext cx="7547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ציין מיקום טקסט 13"/>
          <p:cNvSpPr txBox="1">
            <a:spLocks/>
          </p:cNvSpPr>
          <p:nvPr/>
        </p:nvSpPr>
        <p:spPr>
          <a:xfrm>
            <a:off x="3018106" y="1605130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C00000"/>
                </a:solidFill>
              </a:rPr>
              <a:t>דוגמא מספר 3 -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9" y="989992"/>
                <a:ext cx="75474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𝟔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91042">
                <a:off x="256431" y="2620064"/>
                <a:ext cx="2488630" cy="407099"/>
              </a:xfrm>
              <a:prstGeom prst="rect">
                <a:avLst/>
              </a:prstGeom>
              <a:blipFill rotWithShape="1">
                <a:blip r:embed="rId17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13491" y="3949216"/>
            <a:ext cx="1008609" cy="464556"/>
            <a:chOff x="2213491" y="3949216"/>
            <a:chExt cx="1008609" cy="464556"/>
          </a:xfrm>
        </p:grpSpPr>
        <p:sp>
          <p:nvSpPr>
            <p:cNvPr id="11" name="Rectangle 1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02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213491" y="4638644"/>
            <a:ext cx="1288558" cy="464556"/>
            <a:chOff x="1933542" y="3949216"/>
            <a:chExt cx="1288558" cy="464556"/>
          </a:xfrm>
        </p:grpSpPr>
        <p:sp>
          <p:nvSpPr>
            <p:cNvPr id="20" name="Rectangle 19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948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 rot="16200000">
            <a:off x="-412001" y="3616893"/>
            <a:ext cx="1288558" cy="464556"/>
            <a:chOff x="1933542" y="3949216"/>
            <a:chExt cx="1288558" cy="464556"/>
          </a:xfrm>
        </p:grpSpPr>
        <p:sp>
          <p:nvSpPr>
            <p:cNvPr id="24" name="Rectangle 23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474" r="-19737" b="-4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765960" y="5450253"/>
            <a:ext cx="1288558" cy="464556"/>
            <a:chOff x="1933542" y="3949216"/>
            <a:chExt cx="1288558" cy="464556"/>
          </a:xfrm>
        </p:grpSpPr>
        <p:sp>
          <p:nvSpPr>
            <p:cNvPr id="27" name="Rectangle 26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42" y="3949216"/>
                  <a:ext cx="1288558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48" r="-474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/>
          <p:cNvSpPr/>
          <p:nvPr/>
        </p:nvSpPr>
        <p:spPr>
          <a:xfrm>
            <a:off x="364185" y="5359379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2124159" y="538854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2107634" y="4180048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364184" y="1741255"/>
            <a:ext cx="178663" cy="181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4" name="Group 33"/>
          <p:cNvGrpSpPr/>
          <p:nvPr/>
        </p:nvGrpSpPr>
        <p:grpSpPr>
          <a:xfrm>
            <a:off x="589431" y="1482222"/>
            <a:ext cx="1008609" cy="464556"/>
            <a:chOff x="2213491" y="3949216"/>
            <a:chExt cx="1008609" cy="464556"/>
          </a:xfrm>
        </p:grpSpPr>
        <p:sp>
          <p:nvSpPr>
            <p:cNvPr id="35" name="Rectangle 34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606" r="-606"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 rot="811602">
            <a:off x="-50790" y="5570292"/>
            <a:ext cx="1008609" cy="464556"/>
            <a:chOff x="2213491" y="3949216"/>
            <a:chExt cx="1008609" cy="464556"/>
          </a:xfrm>
        </p:grpSpPr>
        <p:sp>
          <p:nvSpPr>
            <p:cNvPr id="38" name="Rectangle 37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235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 rot="811602">
            <a:off x="2049055" y="5605308"/>
            <a:ext cx="1008609" cy="464556"/>
            <a:chOff x="2213491" y="3949216"/>
            <a:chExt cx="1008609" cy="464556"/>
          </a:xfrm>
        </p:grpSpPr>
        <p:sp>
          <p:nvSpPr>
            <p:cNvPr id="41" name="Rectangle 40"/>
            <p:cNvSpPr/>
            <p:nvPr/>
          </p:nvSpPr>
          <p:spPr>
            <a:xfrm>
              <a:off x="2371560" y="3992758"/>
              <a:ext cx="763456" cy="421014"/>
            </a:xfrm>
            <a:prstGeom prst="rect">
              <a:avLst/>
            </a:prstGeom>
            <a:solidFill>
              <a:srgbClr val="F8F8F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491" y="3949216"/>
                  <a:ext cx="1008609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667" b="-132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353027" y="198514"/>
            <a:ext cx="2861404" cy="613640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sz="2400" dirty="0"/>
              <a:t>שלב ד': פתרון האינטגרל המסוים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97858" y="4419853"/>
            <a:ext cx="1085871" cy="975060"/>
            <a:chOff x="1183114" y="3806271"/>
            <a:chExt cx="867929" cy="975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44007" y="3806271"/>
                  <a:ext cx="807036" cy="901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𝟔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007" y="3806271"/>
                  <a:ext cx="807036" cy="90178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1183114" y="4411999"/>
              <a:ext cx="59297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cs typeface="Varela Round"/>
                </a:rPr>
                <a:t>יח"ר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11158" y="5136972"/>
            <a:ext cx="7418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cs typeface="Varela Round"/>
              </a:rPr>
              <a:t>יח"ר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66810" y="1954048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810" y="1954048"/>
                <a:ext cx="447675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766809" y="2727783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809" y="2727783"/>
                <a:ext cx="447675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היה והפונקציה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המוגדרת בתחום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he-IL" sz="32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06" y="1202961"/>
                <a:ext cx="11054494" cy="4846569"/>
              </a:xfrm>
              <a:blipFill rotWithShape="1">
                <a:blip r:embed="rId3"/>
                <a:stretch>
                  <a:fillRect t="-126" r="-10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סיכום - האינטגרל המסוים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ציין מיקום תוכן 10"/>
              <p:cNvSpPr txBox="1">
                <a:spLocks/>
              </p:cNvSpPr>
              <p:nvPr/>
            </p:nvSpPr>
            <p:spPr>
              <a:xfrm>
                <a:off x="506412" y="1914161"/>
                <a:ext cx="11054494" cy="286103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he-IL" sz="1400" b="1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ותהי הפונקציה הקדומה </a:t>
                </a:r>
                <a14:m>
                  <m:oMath xmlns:m="http://schemas.openxmlformats.org/officeDocument/2006/math">
                    <m:r>
                      <a:rPr lang="he-IL" sz="2800" b="1" i="1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ar-AE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ar-AE" sz="2800" b="1" i="1" dirty="0">
                    <a:solidFill>
                      <a:schemeClr val="tx1"/>
                    </a:solidFill>
                    <a:latin typeface="Cambria Math"/>
                  </a:rPr>
                  <a:t> , </a:t>
                </a:r>
                <a:r>
                  <a:rPr lang="he-IL" sz="2800" b="1" i="1" dirty="0">
                    <a:solidFill>
                      <a:schemeClr val="tx1"/>
                    </a:solidFill>
                    <a:latin typeface="Cambria Math"/>
                  </a:rPr>
                  <a:t>אז:</a:t>
                </a:r>
              </a:p>
              <a:p>
                <a:pPr marL="0" indent="0" algn="l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ar-AE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ar-AE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he-IL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מציין מיקום תוכן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2" y="1914161"/>
                <a:ext cx="11054494" cy="2861039"/>
              </a:xfrm>
              <a:prstGeom prst="rect">
                <a:avLst/>
              </a:prstGeom>
              <a:blipFill rotWithShape="1">
                <a:blip r:embed="rId4"/>
                <a:stretch>
                  <a:fillRect r="-1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901" y="3957573"/>
            <a:ext cx="11742082" cy="2105838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מבצעים את פעולת האינטגרל על הפונקציה (אין צורך ב- </a:t>
            </a:r>
            <a:r>
              <a:rPr lang="en-US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)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העליון"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מציבים את "הגבול התחתון" בפונקציה הקדומה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מחסרים בין תוצאת ההצבה </a:t>
            </a:r>
          </a:p>
        </p:txBody>
      </p:sp>
    </p:spTree>
    <p:extLst>
      <p:ext uri="{BB962C8B-B14F-4D97-AF65-F5344CB8AC3E}">
        <p14:creationId xmlns:p14="http://schemas.microsoft.com/office/powerpoint/2010/main" val="799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למה משמש האינטגרל מסוים?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5503" y="773491"/>
            <a:ext cx="6730887" cy="5023993"/>
            <a:chOff x="745503" y="773491"/>
            <a:chExt cx="6730887" cy="50239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3" t="13968" r="15142" b="15474"/>
            <a:stretch/>
          </p:blipFill>
          <p:spPr bwMode="auto">
            <a:xfrm>
              <a:off x="745503" y="1008508"/>
              <a:ext cx="6307760" cy="478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407881" y="773491"/>
                  <a:ext cx="754743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881" y="773491"/>
                  <a:ext cx="75474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721647" y="5055205"/>
                  <a:ext cx="754743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he-IL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647" y="5055205"/>
                  <a:ext cx="75474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489700" y="2238069"/>
            <a:ext cx="5435601" cy="159733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e-IL" sz="3800" b="1" dirty="0">
                <a:solidFill>
                  <a:schemeClr val="tx1"/>
                </a:solidFill>
              </a:rPr>
              <a:t>האם תדעו לחשב את השטח של המלבן הזה?</a:t>
            </a:r>
          </a:p>
        </p:txBody>
      </p:sp>
    </p:spTree>
    <p:extLst>
      <p:ext uri="{BB962C8B-B14F-4D97-AF65-F5344CB8AC3E}">
        <p14:creationId xmlns:p14="http://schemas.microsoft.com/office/powerpoint/2010/main" val="32254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- אבני דרך לפתרון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200" y="1244600"/>
            <a:ext cx="10957657" cy="78289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199" y="2152685"/>
            <a:ext cx="10957657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201" y="2917359"/>
            <a:ext cx="10957656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 המסוים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0199" y="3682033"/>
            <a:ext cx="10957655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 המסוים</a:t>
            </a:r>
          </a:p>
        </p:txBody>
      </p:sp>
    </p:spTree>
    <p:extLst>
      <p:ext uri="{BB962C8B-B14F-4D97-AF65-F5344CB8AC3E}">
        <p14:creationId xmlns:p14="http://schemas.microsoft.com/office/powerpoint/2010/main" val="37606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בשיעור הבא 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1244600"/>
            <a:ext cx="10957657" cy="78289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א': שיוך משוואות לכל הקוים בהיקף השטח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99" y="2152685"/>
            <a:ext cx="10957657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ב': מציאת נקודות חיתוך סביב השטח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201" y="2917359"/>
            <a:ext cx="10957656" cy="639486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ג': ניסוח האינטגרל המסוים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99" y="3682033"/>
            <a:ext cx="10957655" cy="61364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he-IL" dirty="0"/>
              <a:t>שלב ד': פתרון האינטגרל המסוים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68918" y="2917359"/>
            <a:ext cx="8003092" cy="764674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4227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13704" r="15312" b="24259"/>
          <a:stretch/>
        </p:blipFill>
        <p:spPr bwMode="auto">
          <a:xfrm>
            <a:off x="391886" y="1110699"/>
            <a:ext cx="7088133" cy="468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ציין מיקום תוכן 10"/>
          <p:cNvSpPr txBox="1">
            <a:spLocks/>
          </p:cNvSpPr>
          <p:nvPr/>
        </p:nvSpPr>
        <p:spPr>
          <a:xfrm>
            <a:off x="6489700" y="2238069"/>
            <a:ext cx="5435601" cy="159733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he-IL" sz="3800" b="1" dirty="0">
                <a:solidFill>
                  <a:schemeClr val="tx1"/>
                </a:solidFill>
              </a:rPr>
              <a:t>מה לגבי השטח של הטרפז הזה?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2426" y="1518789"/>
            <a:ext cx="11042874" cy="4272606"/>
            <a:chOff x="882426" y="1514026"/>
            <a:chExt cx="11042874" cy="427260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6" t="19048" r="33342" b="24253"/>
            <a:stretch/>
          </p:blipFill>
          <p:spPr bwMode="auto">
            <a:xfrm>
              <a:off x="882426" y="1514026"/>
              <a:ext cx="4176000" cy="427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מציין מיקום תוכן 10"/>
            <p:cNvSpPr txBox="1">
              <a:spLocks/>
            </p:cNvSpPr>
            <p:nvPr/>
          </p:nvSpPr>
          <p:spPr>
            <a:xfrm>
              <a:off x="6489699" y="3835400"/>
              <a:ext cx="5435601" cy="1597331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1pPr>
              <a:lvl2pPr marL="742950" indent="-285750" algn="r" defTabSz="914400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–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Font typeface="Arial" pitchFamily="34" charset="0"/>
                <a:buNone/>
              </a:pPr>
              <a:r>
                <a:rPr lang="he-IL" sz="3800" b="1" dirty="0">
                  <a:solidFill>
                    <a:schemeClr val="tx1"/>
                  </a:solidFill>
                </a:rPr>
                <a:t>והשטח של העיגול?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6909" y="803909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09" y="803909"/>
                <a:ext cx="7547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3191" y="5015884"/>
                <a:ext cx="75474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191" y="5015884"/>
                <a:ext cx="75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משמש האינטגרל מסוים?</a:t>
            </a:r>
          </a:p>
        </p:txBody>
      </p:sp>
    </p:spTree>
    <p:extLst>
      <p:ext uri="{BB962C8B-B14F-4D97-AF65-F5344CB8AC3E}">
        <p14:creationId xmlns:p14="http://schemas.microsoft.com/office/powerpoint/2010/main" val="558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36738" r="57813" b="31689"/>
          <a:stretch/>
        </p:blipFill>
        <p:spPr bwMode="auto">
          <a:xfrm>
            <a:off x="273051" y="1254018"/>
            <a:ext cx="5810250" cy="42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" y="5537200"/>
            <a:ext cx="4648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שאלון בגרות 035382, קיץ תשע"ט, מועד א.</a:t>
            </a:r>
          </a:p>
        </p:txBody>
      </p:sp>
      <p:sp>
        <p:nvSpPr>
          <p:cNvPr id="7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010150" y="1562101"/>
            <a:ext cx="6915151" cy="22986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e-IL" sz="3800" b="1" dirty="0">
                <a:solidFill>
                  <a:schemeClr val="tx1"/>
                </a:solidFill>
              </a:rPr>
              <a:t>נחזור לשרטוט שראינו – האם הידע שלנו בגיאומטריה יכול לעזור כאן?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e-IL" sz="3800" b="1" dirty="0">
                <a:solidFill>
                  <a:schemeClr val="tx1"/>
                </a:solidFill>
              </a:rPr>
              <a:t>האם מדובר ב"צורה" מוגדרת?</a:t>
            </a:r>
          </a:p>
        </p:txBody>
      </p:sp>
      <p:sp>
        <p:nvSpPr>
          <p:cNvPr id="6" name="מציין מיקום תוכן 10"/>
          <p:cNvSpPr txBox="1">
            <a:spLocks/>
          </p:cNvSpPr>
          <p:nvPr/>
        </p:nvSpPr>
        <p:spPr>
          <a:xfrm>
            <a:off x="5275262" y="4457702"/>
            <a:ext cx="6915151" cy="181713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he-IL" sz="3800" b="1" dirty="0">
                <a:solidFill>
                  <a:srgbClr val="C00000"/>
                </a:solidFill>
              </a:rPr>
              <a:t>הפתרון – </a:t>
            </a:r>
          </a:p>
          <a:p>
            <a:pPr marL="0" indent="0" algn="ctr">
              <a:spcAft>
                <a:spcPts val="0"/>
              </a:spcAft>
              <a:buFont typeface="Arial" pitchFamily="34" charset="0"/>
              <a:buNone/>
            </a:pPr>
            <a:r>
              <a:rPr lang="he-IL" sz="3800" b="1" dirty="0">
                <a:solidFill>
                  <a:srgbClr val="C00000"/>
                </a:solidFill>
              </a:rPr>
              <a:t>ה"אינטגרל המסוים" הוא כלי לחישוב שטחים שונים.</a:t>
            </a:r>
          </a:p>
        </p:txBody>
      </p:sp>
      <p:sp>
        <p:nvSpPr>
          <p:cNvPr id="9" name="כותרת 7"/>
          <p:cNvSpPr>
            <a:spLocks noGrp="1"/>
          </p:cNvSpPr>
          <p:nvPr>
            <p:ph type="title"/>
          </p:nvPr>
        </p:nvSpPr>
        <p:spPr>
          <a:xfrm>
            <a:off x="0" y="212725"/>
            <a:ext cx="12190413" cy="720725"/>
          </a:xfrm>
        </p:spPr>
        <p:txBody>
          <a:bodyPr/>
          <a:lstStyle/>
          <a:p>
            <a:r>
              <a:rPr lang="he-IL" dirty="0"/>
              <a:t>למה משמש האינטגרל מסוים?</a:t>
            </a:r>
          </a:p>
        </p:txBody>
      </p:sp>
    </p:spTree>
    <p:extLst>
      <p:ext uri="{BB962C8B-B14F-4D97-AF65-F5344CB8AC3E}">
        <p14:creationId xmlns:p14="http://schemas.microsoft.com/office/powerpoint/2010/main" val="22160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בסדרת השיעורים נלמד -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38100" y="1050679"/>
            <a:ext cx="10579100" cy="49691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פתרון אלגברי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he-IL" sz="3600" b="1" dirty="0">
                <a:solidFill>
                  <a:schemeClr val="tx1"/>
                </a:solidFill>
              </a:rPr>
              <a:t>לאינטגרל המסוים 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אופן השימוש לחישוב שטחים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שטח בין שתי פונקציות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שטחים מיוחדים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</a:rPr>
              <a:t>פתרון שאלות מבחינות בגרות (382/803)</a:t>
            </a:r>
          </a:p>
        </p:txBody>
      </p:sp>
    </p:spTree>
    <p:extLst>
      <p:ext uri="{BB962C8B-B14F-4D97-AF65-F5344CB8AC3E}">
        <p14:creationId xmlns:p14="http://schemas.microsoft.com/office/powerpoint/2010/main" val="2618028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2619</Words>
  <Application>Microsoft Office PowerPoint</Application>
  <PresentationFormat>מותאם אישית</PresentationFormat>
  <Paragraphs>564</Paragraphs>
  <Slides>62</Slides>
  <Notes>57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62</vt:i4>
      </vt:variant>
    </vt:vector>
  </HeadingPairs>
  <TitlesOfParts>
    <vt:vector size="68" baseType="lpstr">
      <vt:lpstr>Arial</vt:lpstr>
      <vt:lpstr>Calibri</vt:lpstr>
      <vt:lpstr>Cambria Math</vt:lpstr>
      <vt:lpstr>Varela Round</vt:lpstr>
      <vt:lpstr>Wingdings</vt:lpstr>
      <vt:lpstr>ערכת נושא Office</vt:lpstr>
      <vt:lpstr>מערכת שידורים לאומית</vt:lpstr>
      <vt:lpstr>האינטגרל המסוים  (שיעור 1)</vt:lpstr>
      <vt:lpstr>מצגת של PowerPoint‏</vt:lpstr>
      <vt:lpstr>מצגת של PowerPoint‏</vt:lpstr>
      <vt:lpstr>מצגת של PowerPoint‏</vt:lpstr>
      <vt:lpstr>למה משמש האינטגרל מסוים?</vt:lpstr>
      <vt:lpstr>למה משמש האינטגרל מסוים?</vt:lpstr>
      <vt:lpstr>למה משמש האינטגרל מסוים?</vt:lpstr>
      <vt:lpstr>בסדרת השיעורים נלמד - </vt:lpstr>
      <vt:lpstr>מה נלמד היום </vt:lpstr>
      <vt:lpstr>מה נלמד היום </vt:lpstr>
      <vt:lpstr>עוברים מאינטגרל בלתי מסוים  לאינטגרל המסוים</vt:lpstr>
      <vt:lpstr>מהו האינטגרל ?</vt:lpstr>
      <vt:lpstr>מהו האינטגרל ?</vt:lpstr>
      <vt:lpstr>מהו האינטגרל ?</vt:lpstr>
      <vt:lpstr>מהו האינטגרל ?</vt:lpstr>
      <vt:lpstr>מהו האינטגרל ?</vt:lpstr>
      <vt:lpstr>מהו האינטגרל ?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האינטגרל המסוים</vt:lpstr>
      <vt:lpstr>איך מחברים את מה שלמדנו לשטחים במערכת הצירים?</vt:lpstr>
      <vt:lpstr>האינטגרל המסוים</vt:lpstr>
      <vt:lpstr>האינטגרל המסוים</vt:lpstr>
      <vt:lpstr>על מנת לחשב שטח –  צריך להבין את הגבולות</vt:lpstr>
      <vt:lpstr>על מנת לחשב שטח –  צריך להבין את הגבולות</vt:lpstr>
      <vt:lpstr>על מנת לחשב שטח –  צריך להבין את הגבולות</vt:lpstr>
      <vt:lpstr>על מנת לחשב שטח –  צריך להבין את הגבולות</vt:lpstr>
      <vt:lpstr>על מנת לחשב שטח –  צריך להבין את הגבולות</vt:lpstr>
      <vt:lpstr>על מנת לחשב שטח –  צריך להבין את הגבולות</vt:lpstr>
      <vt:lpstr>מתקדמים לפתרון</vt:lpstr>
      <vt:lpstr>סיכום - אבני דרך לפתרון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חישובי שטחים בעזרת האינטגרל המסוים</vt:lpstr>
      <vt:lpstr>סיכום - האינטגרל המסוים</vt:lpstr>
      <vt:lpstr>סיכום - אבני דרך לפתרון</vt:lpstr>
      <vt:lpstr>בשיעור הבא - 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Ulpan1</cp:lastModifiedBy>
  <cp:revision>143</cp:revision>
  <cp:lastPrinted>2020-03-21T18:37:58Z</cp:lastPrinted>
  <dcterms:created xsi:type="dcterms:W3CDTF">2020-03-15T19:13:03Z</dcterms:created>
  <dcterms:modified xsi:type="dcterms:W3CDTF">2020-03-24T14:01:31Z</dcterms:modified>
</cp:coreProperties>
</file>