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9"/>
  </p:sldMasterIdLst>
  <p:notesMasterIdLst>
    <p:notesMasterId r:id="rId40"/>
  </p:notesMasterIdLst>
  <p:sldIdLst>
    <p:sldId id="257" r:id="rId10"/>
    <p:sldId id="262" r:id="rId11"/>
    <p:sldId id="263" r:id="rId12"/>
    <p:sldId id="301" r:id="rId13"/>
    <p:sldId id="309" r:id="rId14"/>
    <p:sldId id="310" r:id="rId15"/>
    <p:sldId id="311" r:id="rId16"/>
    <p:sldId id="307" r:id="rId17"/>
    <p:sldId id="312" r:id="rId18"/>
    <p:sldId id="313" r:id="rId19"/>
    <p:sldId id="314" r:id="rId20"/>
    <p:sldId id="316" r:id="rId21"/>
    <p:sldId id="315" r:id="rId22"/>
    <p:sldId id="327" r:id="rId23"/>
    <p:sldId id="321" r:id="rId24"/>
    <p:sldId id="322" r:id="rId25"/>
    <p:sldId id="323" r:id="rId26"/>
    <p:sldId id="324" r:id="rId27"/>
    <p:sldId id="325" r:id="rId28"/>
    <p:sldId id="326" r:id="rId29"/>
    <p:sldId id="318" r:id="rId30"/>
    <p:sldId id="319" r:id="rId31"/>
    <p:sldId id="320" r:id="rId32"/>
    <p:sldId id="331" r:id="rId33"/>
    <p:sldId id="332" r:id="rId34"/>
    <p:sldId id="333" r:id="rId35"/>
    <p:sldId id="334" r:id="rId36"/>
    <p:sldId id="335" r:id="rId37"/>
    <p:sldId id="303" r:id="rId38"/>
    <p:sldId id="291" r:id="rId3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סגנון ביניים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סגנון ביניים 2 - הדגשה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69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684" y="5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viewProps" Target="viewProps.xml"/><Relationship Id="rId7" Type="http://schemas.openxmlformats.org/officeDocument/2006/relationships/customXml" Target="../customXml/item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4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1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ב'/אב/תש"ף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3945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12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הערה: בהמשך אדבר על הצורך בהחזרת הפניה חדשה לשרשרת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433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להראות על הלוח את הרצת התכנית 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4230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t>29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643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ב'/אב/תש"ף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1.xml"/><Relationship Id="rId7" Type="http://schemas.openxmlformats.org/officeDocument/2006/relationships/slideLayout" Target="../slideLayouts/slideLayout4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5.xml"/><Relationship Id="rId6" Type="http://schemas.openxmlformats.org/officeDocument/2006/relationships/customXml" Target="../../customXml/item7.xml"/><Relationship Id="rId5" Type="http://schemas.openxmlformats.org/officeDocument/2006/relationships/customXml" Target="../../customXml/item8.xml"/><Relationship Id="rId4" Type="http://schemas.openxmlformats.org/officeDocument/2006/relationships/customXml" Target="../../customXml/item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the-qrcode-generator.com/" TargetMode="External"/><Relationship Id="rId5" Type="http://schemas.openxmlformats.org/officeDocument/2006/relationships/hyperlink" Target="https://youtu.be/xODFEFLQ8PQ" TargetMode="External"/><Relationship Id="rId4" Type="http://schemas.openxmlformats.org/officeDocument/2006/relationships/hyperlink" Target="https://youtu.be/NN9IgGTwbF0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customXml" Target="../../customXml/item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>
                <a:latin typeface="Times New Roman" panose="02020603050405020304" pitchFamily="18" charset="0"/>
                <a:cs typeface="+mj-cs"/>
              </a:rPr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>
            <a:off x="1012977" y="189088"/>
            <a:ext cx="9802206" cy="720000"/>
          </a:xfrm>
        </p:spPr>
        <p:txBody>
          <a:bodyPr/>
          <a:lstStyle/>
          <a:p>
            <a:r>
              <a:rPr lang="he-IL" dirty="0">
                <a:cs typeface="+mn-cs"/>
              </a:rPr>
              <a:t>סריקת שרשרת 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3499624" y="1040499"/>
            <a:ext cx="6244825" cy="531778"/>
            <a:chOff x="1751401" y="5040579"/>
            <a:chExt cx="6244825" cy="531778"/>
          </a:xfrm>
        </p:grpSpPr>
        <p:sp>
          <p:nvSpPr>
            <p:cNvPr id="5" name="אליפסה 4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6" name="מלבן מעוגל 5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7" name="מלבן מעוגל 6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8" name="מלבן מעוגל 7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9" name="מחבר חץ ישר 8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מחבר חץ ישר 9"/>
            <p:cNvCxnSpPr>
              <a:stCxn id="7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מחבר חץ ישר 10"/>
            <p:cNvCxnSpPr>
              <a:stCxn id="5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מלבן מעוגל 12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5" name="מחבר חץ ישר 14"/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6" name="מלבן 15"/>
          <p:cNvSpPr/>
          <p:nvPr/>
        </p:nvSpPr>
        <p:spPr>
          <a:xfrm>
            <a:off x="-83156" y="3418887"/>
            <a:ext cx="485999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public static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void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Print(Node&lt;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while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(a!=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null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}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Console.WriteLine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(n);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a =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a.GetNext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{      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{  </a:t>
            </a:r>
            <a:endParaRPr lang="he-IL" sz="2400" dirty="0">
              <a:latin typeface="Times New Roman" panose="02020603050405020304" pitchFamily="18" charset="0"/>
            </a:endParaRPr>
          </a:p>
        </p:txBody>
      </p:sp>
      <p:sp>
        <p:nvSpPr>
          <p:cNvPr id="17" name="מלבן 16"/>
          <p:cNvSpPr/>
          <p:nvPr/>
        </p:nvSpPr>
        <p:spPr>
          <a:xfrm>
            <a:off x="677185" y="1185145"/>
            <a:ext cx="12859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Print(a);</a:t>
            </a:r>
            <a:endParaRPr lang="he-IL" sz="2400" dirty="0">
              <a:latin typeface="Times New Roman" panose="02020603050405020304" pitchFamily="18" charset="0"/>
            </a:endParaRPr>
          </a:p>
        </p:txBody>
      </p:sp>
      <p:cxnSp>
        <p:nvCxnSpPr>
          <p:cNvPr id="19" name="מחבר ישר 18"/>
          <p:cNvCxnSpPr/>
          <p:nvPr/>
        </p:nvCxnSpPr>
        <p:spPr>
          <a:xfrm flipH="1" flipV="1">
            <a:off x="0" y="1773044"/>
            <a:ext cx="11976410" cy="36000"/>
          </a:xfrm>
          <a:prstGeom prst="line">
            <a:avLst/>
          </a:prstGeom>
          <a:ln w="76200" cmpd="dbl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>
            <a:off x="1628078" y="1625426"/>
            <a:ext cx="2925802" cy="193810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מלבן מעוגל 21"/>
          <p:cNvSpPr/>
          <p:nvPr/>
        </p:nvSpPr>
        <p:spPr>
          <a:xfrm>
            <a:off x="0" y="2056886"/>
            <a:ext cx="3797170" cy="747597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קריאה לפעולה- העתקת תוכן האופרטור לפרמטר של הפעולה </a:t>
            </a:r>
          </a:p>
        </p:txBody>
      </p:sp>
      <p:sp>
        <p:nvSpPr>
          <p:cNvPr id="23" name="אליפסה 22"/>
          <p:cNvSpPr/>
          <p:nvPr/>
        </p:nvSpPr>
        <p:spPr>
          <a:xfrm>
            <a:off x="4697782" y="2380226"/>
            <a:ext cx="970803" cy="64831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/>
              <a:t>a</a:t>
            </a:r>
            <a:endParaRPr lang="he-IL" b="1" dirty="0"/>
          </a:p>
        </p:txBody>
      </p:sp>
      <p:cxnSp>
        <p:nvCxnSpPr>
          <p:cNvPr id="25" name="מחבר חץ ישר 24"/>
          <p:cNvCxnSpPr>
            <a:stCxn id="23" idx="7"/>
          </p:cNvCxnSpPr>
          <p:nvPr/>
        </p:nvCxnSpPr>
        <p:spPr>
          <a:xfrm flipH="1" flipV="1">
            <a:off x="5183185" y="1505342"/>
            <a:ext cx="343229" cy="9698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0314878" y="3230229"/>
            <a:ext cx="10446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 הפלט:   </a:t>
            </a:r>
          </a:p>
        </p:txBody>
      </p:sp>
      <p:sp>
        <p:nvSpPr>
          <p:cNvPr id="29" name="מלבן 28"/>
          <p:cNvSpPr/>
          <p:nvPr/>
        </p:nvSpPr>
        <p:spPr>
          <a:xfrm>
            <a:off x="7646785" y="3230228"/>
            <a:ext cx="570429" cy="4831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/>
              <a:t>5,</a:t>
            </a:r>
            <a:endParaRPr lang="he-IL" b="1" dirty="0"/>
          </a:p>
        </p:txBody>
      </p:sp>
      <p:sp>
        <p:nvSpPr>
          <p:cNvPr id="30" name="מלבן 29"/>
          <p:cNvSpPr/>
          <p:nvPr/>
        </p:nvSpPr>
        <p:spPr>
          <a:xfrm>
            <a:off x="8204138" y="3225213"/>
            <a:ext cx="570429" cy="4831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/>
              <a:t>7,</a:t>
            </a:r>
            <a:endParaRPr lang="he-IL" b="1" dirty="0"/>
          </a:p>
        </p:txBody>
      </p:sp>
      <p:sp>
        <p:nvSpPr>
          <p:cNvPr id="31" name="מלבן 30"/>
          <p:cNvSpPr/>
          <p:nvPr/>
        </p:nvSpPr>
        <p:spPr>
          <a:xfrm>
            <a:off x="8774567" y="3222793"/>
            <a:ext cx="570429" cy="4831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/>
              <a:t>2,</a:t>
            </a:r>
            <a:endParaRPr lang="he-IL" b="1" dirty="0"/>
          </a:p>
        </p:txBody>
      </p:sp>
      <p:sp>
        <p:nvSpPr>
          <p:cNvPr id="32" name="מלבן 31"/>
          <p:cNvSpPr/>
          <p:nvPr/>
        </p:nvSpPr>
        <p:spPr>
          <a:xfrm>
            <a:off x="9344996" y="3222793"/>
            <a:ext cx="570429" cy="4831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/>
              <a:t>4,</a:t>
            </a:r>
            <a:endParaRPr lang="he-IL" b="1" dirty="0"/>
          </a:p>
        </p:txBody>
      </p:sp>
      <p:sp>
        <p:nvSpPr>
          <p:cNvPr id="33" name="מלבן 32"/>
          <p:cNvSpPr/>
          <p:nvPr/>
        </p:nvSpPr>
        <p:spPr>
          <a:xfrm>
            <a:off x="9895481" y="3230227"/>
            <a:ext cx="570429" cy="4831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/>
              <a:t>8,</a:t>
            </a:r>
            <a:endParaRPr lang="he-IL" b="1" dirty="0"/>
          </a:p>
        </p:txBody>
      </p:sp>
      <p:cxnSp>
        <p:nvCxnSpPr>
          <p:cNvPr id="52" name="מחבר חץ ישר 51"/>
          <p:cNvCxnSpPr>
            <a:stCxn id="23" idx="7"/>
            <a:endCxn id="7" idx="2"/>
          </p:cNvCxnSpPr>
          <p:nvPr/>
        </p:nvCxnSpPr>
        <p:spPr>
          <a:xfrm flipV="1">
            <a:off x="5526414" y="1555800"/>
            <a:ext cx="525805" cy="9193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6" name="מחבר חץ ישר 55"/>
          <p:cNvCxnSpPr>
            <a:stCxn id="23" idx="7"/>
          </p:cNvCxnSpPr>
          <p:nvPr/>
        </p:nvCxnSpPr>
        <p:spPr>
          <a:xfrm flipV="1">
            <a:off x="5526414" y="1596352"/>
            <a:ext cx="1704748" cy="8788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8" name="מחבר חץ ישר 57"/>
          <p:cNvCxnSpPr>
            <a:stCxn id="23" idx="7"/>
          </p:cNvCxnSpPr>
          <p:nvPr/>
        </p:nvCxnSpPr>
        <p:spPr>
          <a:xfrm flipV="1">
            <a:off x="5526414" y="1574968"/>
            <a:ext cx="2878068" cy="9002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מחבר חץ ישר 59"/>
          <p:cNvCxnSpPr>
            <a:stCxn id="23" idx="7"/>
          </p:cNvCxnSpPr>
          <p:nvPr/>
        </p:nvCxnSpPr>
        <p:spPr>
          <a:xfrm flipV="1">
            <a:off x="5526414" y="1574968"/>
            <a:ext cx="3803893" cy="9002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מחבר חץ ישר 61"/>
          <p:cNvCxnSpPr/>
          <p:nvPr/>
        </p:nvCxnSpPr>
        <p:spPr>
          <a:xfrm flipV="1">
            <a:off x="5683274" y="1625426"/>
            <a:ext cx="5033048" cy="9002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3" name="אליפסה 62"/>
          <p:cNvSpPr/>
          <p:nvPr/>
        </p:nvSpPr>
        <p:spPr>
          <a:xfrm>
            <a:off x="10314878" y="995769"/>
            <a:ext cx="1416205" cy="679953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null</a:t>
            </a:r>
            <a:endParaRPr lang="he-IL" dirty="0"/>
          </a:p>
        </p:txBody>
      </p:sp>
      <p:sp>
        <p:nvSpPr>
          <p:cNvPr id="66" name="TextBox 65"/>
          <p:cNvSpPr txBox="1"/>
          <p:nvPr/>
        </p:nvSpPr>
        <p:spPr>
          <a:xfrm>
            <a:off x="9109885" y="2393795"/>
            <a:ext cx="214161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/>
              <a:t>בפעולה</a:t>
            </a:r>
          </a:p>
        </p:txBody>
      </p:sp>
      <p:sp>
        <p:nvSpPr>
          <p:cNvPr id="68" name="מלבן מעוגל 67"/>
          <p:cNvSpPr/>
          <p:nvPr/>
        </p:nvSpPr>
        <p:spPr>
          <a:xfrm>
            <a:off x="3635296" y="4093586"/>
            <a:ext cx="4202417" cy="276441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endParaRPr lang="he-IL" sz="2400" b="1" dirty="0">
              <a:solidFill>
                <a:schemeClr val="tx1"/>
              </a:solidFill>
            </a:endParaRPr>
          </a:p>
        </p:txBody>
      </p:sp>
      <p:sp>
        <p:nvSpPr>
          <p:cNvPr id="69" name="מלבן 68"/>
          <p:cNvSpPr/>
          <p:nvPr/>
        </p:nvSpPr>
        <p:spPr>
          <a:xfrm>
            <a:off x="3635297" y="4323793"/>
            <a:ext cx="42024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b="1" dirty="0"/>
              <a:t>מהי סיבוכיות זמן הריצה של הפעולה </a:t>
            </a:r>
            <a:r>
              <a:rPr lang="en-US" sz="2400" b="1" dirty="0"/>
              <a:t> Print</a:t>
            </a:r>
            <a:r>
              <a:rPr lang="he-IL" sz="2400" b="1" dirty="0"/>
              <a:t> ?</a:t>
            </a:r>
          </a:p>
        </p:txBody>
      </p:sp>
      <p:sp>
        <p:nvSpPr>
          <p:cNvPr id="70" name="מלבן 69"/>
          <p:cNvSpPr/>
          <p:nvPr/>
        </p:nvSpPr>
        <p:spPr>
          <a:xfrm>
            <a:off x="3635296" y="5446028"/>
            <a:ext cx="42024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O(n)</a:t>
            </a:r>
            <a:r>
              <a:rPr lang="he-IL" sz="2400" b="1" dirty="0"/>
              <a:t>-סיבוכיות לינארית</a:t>
            </a:r>
          </a:p>
          <a:p>
            <a:pPr algn="ctr"/>
            <a:r>
              <a:rPr lang="he-IL" sz="2400" b="1" dirty="0"/>
              <a:t>כאשר </a:t>
            </a:r>
            <a:r>
              <a:rPr lang="en-US" sz="2400" b="1" dirty="0"/>
              <a:t>n</a:t>
            </a:r>
            <a:r>
              <a:rPr lang="he-IL" sz="2400" b="1" dirty="0"/>
              <a:t> הוא מספר החוליות בשרשרת הקלט   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744449" y="278780"/>
            <a:ext cx="198663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/>
              <a:t>בתכנית הראשית </a:t>
            </a:r>
          </a:p>
        </p:txBody>
      </p:sp>
    </p:spTree>
    <p:extLst>
      <p:ext uri="{BB962C8B-B14F-4D97-AF65-F5344CB8AC3E}">
        <p14:creationId xmlns:p14="http://schemas.microsoft.com/office/powerpoint/2010/main" val="2141936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63" grpId="0" animBg="1"/>
      <p:bldP spid="68" grpId="0" animBg="1"/>
      <p:bldP spid="69" grpId="0"/>
      <p:bldP spid="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515273" y="998860"/>
            <a:ext cx="11161453" cy="640370"/>
          </a:xfrm>
        </p:spPr>
        <p:txBody>
          <a:bodyPr/>
          <a:lstStyle/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בשקף הקודם הצגתי את שרשרת החוליות המוחזקת ע"י </a:t>
            </a:r>
            <a:r>
              <a:rPr lang="en-US" b="1" dirty="0">
                <a:latin typeface="Times New Roman" panose="02020603050405020304" pitchFamily="18" charset="0"/>
                <a:cs typeface="+mn-cs"/>
              </a:rPr>
              <a:t>a</a:t>
            </a:r>
            <a:r>
              <a:rPr lang="he-IL" b="1" dirty="0">
                <a:latin typeface="Times New Roman" panose="02020603050405020304" pitchFamily="18" charset="0"/>
                <a:cs typeface="+mn-cs"/>
              </a:rPr>
              <a:t> . </a:t>
            </a:r>
          </a:p>
          <a:p>
            <a:pPr marL="0" indent="0">
              <a:buNone/>
            </a:pPr>
            <a:endParaRPr lang="en-US" dirty="0">
              <a:cs typeface="+mn-cs"/>
            </a:endParaRP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cs typeface="+mn-cs"/>
              </a:rPr>
              <a:t>נקודה למחשבה...ולחידוד 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5171315" y="1625362"/>
            <a:ext cx="6244825" cy="531778"/>
            <a:chOff x="1751401" y="5040579"/>
            <a:chExt cx="6244825" cy="531778"/>
          </a:xfrm>
        </p:grpSpPr>
        <p:sp>
          <p:nvSpPr>
            <p:cNvPr id="5" name="אליפסה 4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6" name="מלבן מעוגל 5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7" name="מלבן מעוגל 6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8" name="מלבן מעוגל 7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9" name="מחבר חץ ישר 8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מחבר חץ ישר 9"/>
            <p:cNvCxnSpPr>
              <a:stCxn id="7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מחבר חץ ישר 10"/>
            <p:cNvCxnSpPr>
              <a:stCxn id="5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מלבן מעוגל 12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5" name="מחבר חץ ישר 14"/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4759103" y="2322640"/>
            <a:ext cx="592961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latin typeface="Times New Roman" panose="02020603050405020304" pitchFamily="18" charset="0"/>
              </a:rPr>
              <a:t>מה יקרה אם נזיז את </a:t>
            </a:r>
            <a:r>
              <a:rPr lang="en-US" sz="2400" b="1" dirty="0">
                <a:latin typeface="Times New Roman" panose="02020603050405020304" pitchFamily="18" charset="0"/>
              </a:rPr>
              <a:t> a </a:t>
            </a:r>
            <a:r>
              <a:rPr lang="he-IL" sz="2400" b="1" dirty="0">
                <a:latin typeface="Times New Roman" panose="02020603050405020304" pitchFamily="18" charset="0"/>
              </a:rPr>
              <a:t>  ? </a:t>
            </a:r>
          </a:p>
        </p:txBody>
      </p:sp>
      <p:sp>
        <p:nvSpPr>
          <p:cNvPr id="17" name="מלבן 16"/>
          <p:cNvSpPr/>
          <p:nvPr/>
        </p:nvSpPr>
        <p:spPr>
          <a:xfrm>
            <a:off x="768288" y="1490029"/>
            <a:ext cx="25282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a =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a.GetNext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();</a:t>
            </a:r>
            <a:endParaRPr lang="he-IL" sz="2800" dirty="0">
              <a:latin typeface="Times New Roman" panose="02020603050405020304" pitchFamily="18" charset="0"/>
            </a:endParaRPr>
          </a:p>
        </p:txBody>
      </p:sp>
      <p:grpSp>
        <p:nvGrpSpPr>
          <p:cNvPr id="34" name="קבוצה 33"/>
          <p:cNvGrpSpPr/>
          <p:nvPr/>
        </p:nvGrpSpPr>
        <p:grpSpPr>
          <a:xfrm>
            <a:off x="1024128" y="3279110"/>
            <a:ext cx="6113729" cy="885501"/>
            <a:chOff x="1839294" y="3570652"/>
            <a:chExt cx="6113729" cy="885501"/>
          </a:xfrm>
        </p:grpSpPr>
        <p:sp>
          <p:nvSpPr>
            <p:cNvPr id="19" name="אליפסה 18"/>
            <p:cNvSpPr/>
            <p:nvPr/>
          </p:nvSpPr>
          <p:spPr>
            <a:xfrm>
              <a:off x="1839294" y="3924375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20" name="מלבן מעוגל 19"/>
            <p:cNvSpPr/>
            <p:nvPr/>
          </p:nvSpPr>
          <p:spPr>
            <a:xfrm>
              <a:off x="2924974" y="357065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21" name="מלבן מעוגל 20"/>
            <p:cNvSpPr/>
            <p:nvPr/>
          </p:nvSpPr>
          <p:spPr>
            <a:xfrm>
              <a:off x="3920088" y="3760708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22" name="מלבן מעוגל 21"/>
            <p:cNvSpPr/>
            <p:nvPr/>
          </p:nvSpPr>
          <p:spPr>
            <a:xfrm>
              <a:off x="5128770" y="3755541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23" name="מחבר חץ ישר 22"/>
            <p:cNvCxnSpPr/>
            <p:nvPr/>
          </p:nvCxnSpPr>
          <p:spPr>
            <a:xfrm>
              <a:off x="3568754" y="3875764"/>
              <a:ext cx="386981" cy="67994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מחבר חץ ישר 23"/>
            <p:cNvCxnSpPr>
              <a:stCxn id="21" idx="3"/>
            </p:cNvCxnSpPr>
            <p:nvPr/>
          </p:nvCxnSpPr>
          <p:spPr>
            <a:xfrm>
              <a:off x="4601498" y="3941968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מחבר חץ ישר 24"/>
            <p:cNvCxnSpPr>
              <a:stCxn id="19" idx="6"/>
            </p:cNvCxnSpPr>
            <p:nvPr/>
          </p:nvCxnSpPr>
          <p:spPr>
            <a:xfrm flipV="1">
              <a:off x="2706719" y="4026900"/>
              <a:ext cx="1326689" cy="163364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מחבר חץ ישר 25"/>
            <p:cNvCxnSpPr/>
            <p:nvPr/>
          </p:nvCxnSpPr>
          <p:spPr>
            <a:xfrm>
              <a:off x="5821189" y="389191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7" name="מלבן מעוגל 26"/>
            <p:cNvSpPr/>
            <p:nvPr/>
          </p:nvSpPr>
          <p:spPr>
            <a:xfrm>
              <a:off x="6211704" y="3726417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28" name="מלבן מעוגל 27"/>
            <p:cNvSpPr/>
            <p:nvPr/>
          </p:nvSpPr>
          <p:spPr>
            <a:xfrm>
              <a:off x="7271613" y="3785243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29" name="מחבר חץ ישר 28"/>
            <p:cNvCxnSpPr/>
            <p:nvPr/>
          </p:nvCxnSpPr>
          <p:spPr>
            <a:xfrm>
              <a:off x="6871138" y="3924375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346419" y="4349026"/>
            <a:ext cx="6142159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latin typeface="Times New Roman" panose="02020603050405020304" pitchFamily="18" charset="0"/>
              </a:rPr>
              <a:t>אין יותר גישה לחוליה שערכה 5 . אבל אם שלחנו את </a:t>
            </a:r>
            <a:r>
              <a:rPr lang="en-US" sz="2400" b="1" dirty="0">
                <a:latin typeface="Times New Roman" panose="02020603050405020304" pitchFamily="18" charset="0"/>
              </a:rPr>
              <a:t> a</a:t>
            </a:r>
            <a:r>
              <a:rPr lang="he-IL" sz="2400" b="1" dirty="0">
                <a:latin typeface="Times New Roman" panose="02020603050405020304" pitchFamily="18" charset="0"/>
              </a:rPr>
              <a:t> לפעולה – מועבר אליה עותק של ההפניה. כך שה</a:t>
            </a:r>
            <a:r>
              <a:rPr lang="en-US" sz="2400" b="1" dirty="0">
                <a:latin typeface="Times New Roman" panose="02020603050405020304" pitchFamily="18" charset="0"/>
              </a:rPr>
              <a:t>a </a:t>
            </a:r>
            <a:r>
              <a:rPr lang="he-IL" sz="2400" b="1" dirty="0">
                <a:latin typeface="Times New Roman" panose="02020603050405020304" pitchFamily="18" charset="0"/>
              </a:rPr>
              <a:t>  המקורי לא נפגע. </a:t>
            </a:r>
          </a:p>
        </p:txBody>
      </p:sp>
    </p:spTree>
    <p:extLst>
      <p:ext uri="{BB962C8B-B14F-4D97-AF65-F5344CB8AC3E}">
        <p14:creationId xmlns:p14="http://schemas.microsoft.com/office/powerpoint/2010/main" val="1955180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0" y="2023492"/>
            <a:ext cx="6736736" cy="3344100"/>
          </a:xfrm>
        </p:spPr>
        <p:txBody>
          <a:bodyPr>
            <a:normAutofit lnSpcReduction="10000"/>
          </a:bodyPr>
          <a:lstStyle/>
          <a:p>
            <a:pPr marL="0" indent="0" algn="l" defTabSz="914400" rtl="0"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+mn-cs"/>
              </a:rPr>
              <a:t>public static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+mn-cs"/>
              </a:rPr>
              <a:t>bool </a:t>
            </a:r>
            <a:r>
              <a:rPr lang="en-US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+mn-cs"/>
              </a:rPr>
              <a:t>FindNum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+mn-cs"/>
              </a:rPr>
              <a:t>(Node&lt;</a:t>
            </a:r>
            <a:r>
              <a:rPr lang="en-US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+mn-cs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+mn-cs"/>
              </a:rPr>
              <a:t>&gt; n,int num)</a:t>
            </a:r>
          </a:p>
          <a:p>
            <a:pPr marL="0" indent="0" algn="l" defTabSz="914400" rtl="0">
              <a:spcAft>
                <a:spcPts val="0"/>
              </a:spcAft>
              <a:buNone/>
            </a:pPr>
            <a:r>
              <a:rPr lang="he-IL" sz="1800" b="1" dirty="0">
                <a:solidFill>
                  <a:schemeClr val="tx1"/>
                </a:solidFill>
                <a:latin typeface="Times New Roman" panose="02020603050405020304" pitchFamily="18" charset="0"/>
                <a:cs typeface="+mn-cs"/>
              </a:rPr>
              <a:t>        }</a:t>
            </a:r>
          </a:p>
          <a:p>
            <a:pPr marL="0" indent="0" algn="l" rtl="0">
              <a:spcAft>
                <a:spcPts val="0"/>
              </a:spcAft>
              <a:buNone/>
            </a:pPr>
            <a:r>
              <a:rPr lang="en-US" sz="1800" b="1" dirty="0">
                <a:latin typeface="Times New Roman" panose="02020603050405020304" pitchFamily="18" charset="0"/>
                <a:cs typeface="+mn-cs"/>
              </a:rPr>
              <a:t> while (n != null)</a:t>
            </a:r>
          </a:p>
          <a:p>
            <a:pPr marL="0" indent="0" algn="l" rtl="0">
              <a:spcAft>
                <a:spcPts val="0"/>
              </a:spcAft>
              <a:buNone/>
            </a:pPr>
            <a:r>
              <a:rPr lang="he-IL" sz="1800" b="1" dirty="0">
                <a:latin typeface="Times New Roman" panose="02020603050405020304" pitchFamily="18" charset="0"/>
                <a:cs typeface="+mn-cs"/>
              </a:rPr>
              <a:t>            }   </a:t>
            </a:r>
          </a:p>
          <a:p>
            <a:pPr marL="0" indent="0" algn="l" rtl="0">
              <a:spcAft>
                <a:spcPts val="0"/>
              </a:spcAft>
              <a:buNone/>
            </a:pPr>
            <a:r>
              <a:rPr lang="en-US" sz="1800" b="1" dirty="0">
                <a:latin typeface="Times New Roman" panose="02020603050405020304" pitchFamily="18" charset="0"/>
                <a:cs typeface="+mn-cs"/>
              </a:rPr>
              <a:t>     if(</a:t>
            </a:r>
            <a:r>
              <a:rPr lang="en-US" sz="1800" b="1" dirty="0" err="1">
                <a:latin typeface="Times New Roman" panose="02020603050405020304" pitchFamily="18" charset="0"/>
                <a:cs typeface="+mn-cs"/>
              </a:rPr>
              <a:t>n.GetValue</a:t>
            </a:r>
            <a:r>
              <a:rPr lang="en-US" sz="1800" b="1" dirty="0">
                <a:latin typeface="Times New Roman" panose="02020603050405020304" pitchFamily="18" charset="0"/>
                <a:cs typeface="+mn-cs"/>
              </a:rPr>
              <a:t>() == </a:t>
            </a:r>
            <a:r>
              <a:rPr lang="en-US" sz="1800" b="1" dirty="0" err="1">
                <a:latin typeface="Times New Roman" panose="02020603050405020304" pitchFamily="18" charset="0"/>
                <a:cs typeface="+mn-cs"/>
              </a:rPr>
              <a:t>num</a:t>
            </a:r>
            <a:r>
              <a:rPr lang="en-US" sz="1800" b="1" dirty="0">
                <a:latin typeface="Times New Roman" panose="02020603050405020304" pitchFamily="18" charset="0"/>
                <a:cs typeface="+mn-cs"/>
              </a:rPr>
              <a:t>) return true;</a:t>
            </a:r>
          </a:p>
          <a:p>
            <a:pPr marL="0" indent="0" algn="l" rtl="0">
              <a:spcAft>
                <a:spcPts val="0"/>
              </a:spcAft>
              <a:buNone/>
            </a:pPr>
            <a:r>
              <a:rPr lang="en-US" sz="1800" b="1" dirty="0">
                <a:latin typeface="Times New Roman" panose="02020603050405020304" pitchFamily="18" charset="0"/>
                <a:cs typeface="+mn-cs"/>
              </a:rPr>
              <a:t>     n = </a:t>
            </a:r>
            <a:r>
              <a:rPr lang="en-US" sz="1800" b="1" dirty="0" err="1">
                <a:latin typeface="Times New Roman" panose="02020603050405020304" pitchFamily="18" charset="0"/>
                <a:cs typeface="+mn-cs"/>
              </a:rPr>
              <a:t>n.GetNext</a:t>
            </a:r>
            <a:r>
              <a:rPr lang="en-US" sz="1800" b="1" dirty="0">
                <a:latin typeface="Times New Roman" panose="02020603050405020304" pitchFamily="18" charset="0"/>
                <a:cs typeface="+mn-cs"/>
              </a:rPr>
              <a:t>();</a:t>
            </a:r>
          </a:p>
          <a:p>
            <a:pPr marL="0" indent="0" algn="l" rtl="0">
              <a:spcAft>
                <a:spcPts val="0"/>
              </a:spcAft>
              <a:buNone/>
            </a:pPr>
            <a:r>
              <a:rPr lang="he-IL" sz="1800" b="1" dirty="0">
                <a:latin typeface="Times New Roman" panose="02020603050405020304" pitchFamily="18" charset="0"/>
                <a:cs typeface="+mn-cs"/>
              </a:rPr>
              <a:t>            {   </a:t>
            </a:r>
          </a:p>
          <a:p>
            <a:pPr marL="0" indent="0" algn="l" rtl="0"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+mn-cs"/>
              </a:rPr>
              <a:t>  return false;  </a:t>
            </a:r>
          </a:p>
          <a:p>
            <a:pPr marL="0" indent="0" algn="l" rtl="0">
              <a:spcAft>
                <a:spcPts val="0"/>
              </a:spcAft>
              <a:buNone/>
            </a:pPr>
            <a:r>
              <a:rPr lang="he-IL" sz="1800" b="1" dirty="0">
                <a:solidFill>
                  <a:schemeClr val="tx1"/>
                </a:solidFill>
                <a:latin typeface="Times New Roman" panose="02020603050405020304" pitchFamily="18" charset="0"/>
                <a:cs typeface="+mn-cs"/>
              </a:rPr>
              <a:t>    {</a:t>
            </a: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+mn-cs"/>
            </a:endParaRPr>
          </a:p>
          <a:p>
            <a:pPr marL="0" indent="0" algn="l" rtl="0">
              <a:spcAft>
                <a:spcPts val="0"/>
              </a:spcAft>
              <a:buNone/>
            </a:pPr>
            <a:endParaRPr lang="he-IL" sz="1800" b="1" dirty="0">
              <a:solidFill>
                <a:schemeClr val="tx1"/>
              </a:solidFill>
              <a:latin typeface="Times New Roman" panose="02020603050405020304" pitchFamily="18" charset="0"/>
              <a:cs typeface="+mn-cs"/>
            </a:endParaRPr>
          </a:p>
          <a:p>
            <a:pPr marL="0" indent="0" algn="l" rtl="0">
              <a:spcAft>
                <a:spcPts val="0"/>
              </a:spcAft>
              <a:buNone/>
            </a:pPr>
            <a:endParaRPr lang="he-IL" sz="1800" b="1" dirty="0">
              <a:solidFill>
                <a:schemeClr val="tx1"/>
              </a:solidFill>
              <a:latin typeface="Times New Roman" panose="02020603050405020304" pitchFamily="18" charset="0"/>
              <a:cs typeface="+mn-cs"/>
            </a:endParaRPr>
          </a:p>
          <a:p>
            <a:pPr marL="0" indent="0" algn="l" rtl="0">
              <a:lnSpc>
                <a:spcPct val="120000"/>
              </a:lnSpc>
              <a:buNone/>
            </a:pPr>
            <a:r>
              <a:rPr lang="he-IL" sz="1800" dirty="0">
                <a:latin typeface="Times New Roman" panose="02020603050405020304" pitchFamily="18" charset="0"/>
                <a:cs typeface="+mn-cs"/>
              </a:rPr>
              <a:t> </a:t>
            </a: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cs typeface="+mn-cs"/>
              </a:rPr>
              <a:t>חיפוש ערך בשרשרת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39742" y="2000268"/>
            <a:ext cx="6652257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>
                <a:latin typeface="Times New Roman" panose="02020603050405020304" pitchFamily="18" charset="0"/>
              </a:rPr>
              <a:t>public static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Node&lt;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&gt; </a:t>
            </a:r>
            <a:r>
              <a:rPr lang="en-US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</a:rPr>
              <a:t>FindNode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(</a:t>
            </a:r>
            <a:r>
              <a:rPr lang="en-US" b="1" dirty="0">
                <a:latin typeface="Times New Roman" panose="02020603050405020304" pitchFamily="18" charset="0"/>
              </a:rPr>
              <a:t>Node&lt;</a:t>
            </a:r>
            <a:r>
              <a:rPr lang="en-US" b="1" dirty="0" err="1">
                <a:latin typeface="Times New Roman" panose="02020603050405020304" pitchFamily="18" charset="0"/>
              </a:rPr>
              <a:t>int</a:t>
            </a:r>
            <a:r>
              <a:rPr lang="en-US" b="1" dirty="0">
                <a:latin typeface="Times New Roman" panose="02020603050405020304" pitchFamily="18" charset="0"/>
              </a:rPr>
              <a:t>&gt; n, </a:t>
            </a:r>
            <a:r>
              <a:rPr lang="en-US" b="1" dirty="0" err="1">
                <a:latin typeface="Times New Roman" panose="02020603050405020304" pitchFamily="18" charset="0"/>
              </a:rPr>
              <a:t>int</a:t>
            </a:r>
            <a:r>
              <a:rPr lang="en-US" b="1" dirty="0"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</a:rPr>
              <a:t>num</a:t>
            </a:r>
            <a:r>
              <a:rPr lang="en-US" b="1" dirty="0">
                <a:latin typeface="Times New Roman" panose="02020603050405020304" pitchFamily="18" charset="0"/>
              </a:rPr>
              <a:t>)</a:t>
            </a:r>
          </a:p>
          <a:p>
            <a:pPr algn="l" rtl="0"/>
            <a:r>
              <a:rPr lang="he-IL" b="1" dirty="0">
                <a:latin typeface="Times New Roman" panose="02020603050405020304" pitchFamily="18" charset="0"/>
              </a:rPr>
              <a:t>        }</a:t>
            </a:r>
          </a:p>
          <a:p>
            <a:pPr algn="l" rtl="0"/>
            <a:r>
              <a:rPr lang="en-US" b="1" dirty="0">
                <a:latin typeface="Times New Roman" panose="02020603050405020304" pitchFamily="18" charset="0"/>
              </a:rPr>
              <a:t>    while (n != null)</a:t>
            </a:r>
          </a:p>
          <a:p>
            <a:pPr algn="l" rtl="0"/>
            <a:r>
              <a:rPr lang="he-IL" b="1" dirty="0">
                <a:latin typeface="Times New Roman" panose="02020603050405020304" pitchFamily="18" charset="0"/>
              </a:rPr>
              <a:t>            }   </a:t>
            </a:r>
          </a:p>
          <a:p>
            <a:pPr algn="l" rtl="0"/>
            <a:r>
              <a:rPr lang="en-US" b="1" dirty="0">
                <a:latin typeface="Times New Roman" panose="02020603050405020304" pitchFamily="18" charset="0"/>
              </a:rPr>
              <a:t>       if(</a:t>
            </a:r>
            <a:r>
              <a:rPr lang="en-US" b="1" dirty="0" err="1">
                <a:latin typeface="Times New Roman" panose="02020603050405020304" pitchFamily="18" charset="0"/>
              </a:rPr>
              <a:t>n.GetValue</a:t>
            </a:r>
            <a:r>
              <a:rPr lang="en-US" b="1" dirty="0">
                <a:latin typeface="Times New Roman" panose="02020603050405020304" pitchFamily="18" charset="0"/>
              </a:rPr>
              <a:t>() == </a:t>
            </a:r>
            <a:r>
              <a:rPr lang="en-US" b="1" dirty="0" err="1">
                <a:latin typeface="Times New Roman" panose="02020603050405020304" pitchFamily="18" charset="0"/>
              </a:rPr>
              <a:t>num</a:t>
            </a:r>
            <a:r>
              <a:rPr lang="en-US" b="1" dirty="0">
                <a:latin typeface="Times New Roman" panose="02020603050405020304" pitchFamily="18" charset="0"/>
              </a:rPr>
              <a:t>) return n;</a:t>
            </a:r>
          </a:p>
          <a:p>
            <a:pPr algn="l" rtl="0"/>
            <a:r>
              <a:rPr lang="en-US" b="1" dirty="0">
                <a:latin typeface="Times New Roman" panose="02020603050405020304" pitchFamily="18" charset="0"/>
              </a:rPr>
              <a:t>     n = </a:t>
            </a:r>
            <a:r>
              <a:rPr lang="en-US" b="1" dirty="0" err="1">
                <a:latin typeface="Times New Roman" panose="02020603050405020304" pitchFamily="18" charset="0"/>
              </a:rPr>
              <a:t>n.GetNext</a:t>
            </a:r>
            <a:r>
              <a:rPr lang="en-US" b="1" dirty="0">
                <a:latin typeface="Times New Roman" panose="02020603050405020304" pitchFamily="18" charset="0"/>
              </a:rPr>
              <a:t>();</a:t>
            </a:r>
          </a:p>
          <a:p>
            <a:pPr algn="l" rtl="0"/>
            <a:r>
              <a:rPr lang="he-IL" b="1" dirty="0">
                <a:latin typeface="Times New Roman" panose="02020603050405020304" pitchFamily="18" charset="0"/>
              </a:rPr>
              <a:t>            {   </a:t>
            </a:r>
          </a:p>
          <a:p>
            <a:pPr algn="l" rtl="0"/>
            <a:r>
              <a:rPr lang="en-US" b="1" dirty="0">
                <a:latin typeface="Times New Roman" panose="02020603050405020304" pitchFamily="18" charset="0"/>
              </a:rPr>
              <a:t>   return null;</a:t>
            </a:r>
          </a:p>
          <a:p>
            <a:pPr algn="l" rtl="0"/>
            <a:r>
              <a:rPr lang="he-IL" b="1" dirty="0">
                <a:latin typeface="Times New Roman" panose="02020603050405020304" pitchFamily="18" charset="0"/>
              </a:rPr>
              <a:t>       {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67707" y="878492"/>
            <a:ext cx="472811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C00000"/>
                </a:solidFill>
              </a:rPr>
              <a:t>מחזיר הפניה לחוליה הראשונה שמצא, אחרת מחזיר </a:t>
            </a:r>
            <a:r>
              <a:rPr lang="en-US" sz="2400" b="1" dirty="0">
                <a:solidFill>
                  <a:srgbClr val="C00000"/>
                </a:solidFill>
              </a:rPr>
              <a:t>null</a:t>
            </a:r>
            <a:endParaRPr lang="he-IL" sz="24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359" y="1007475"/>
            <a:ext cx="4997531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C00000"/>
                </a:solidFill>
              </a:rPr>
              <a:t>מחזיר אמת אם מצא את המספר בשרשרת – אחרת מחזיר שקר</a:t>
            </a:r>
          </a:p>
        </p:txBody>
      </p:sp>
      <p:cxnSp>
        <p:nvCxnSpPr>
          <p:cNvPr id="8" name="מחבר ישר 7"/>
          <p:cNvCxnSpPr/>
          <p:nvPr/>
        </p:nvCxnSpPr>
        <p:spPr>
          <a:xfrm>
            <a:off x="5517441" y="1727173"/>
            <a:ext cx="22302" cy="3085323"/>
          </a:xfrm>
          <a:prstGeom prst="line">
            <a:avLst/>
          </a:prstGeom>
          <a:ln w="571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86523" y="770170"/>
            <a:ext cx="457199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chemeClr val="accent4">
                    <a:lumMod val="75000"/>
                  </a:schemeClr>
                </a:solidFill>
              </a:rPr>
              <a:t>הפעולה מקבלת הפניה לחוליה ומספר ומחזירה אמת או שקר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50591" y="823163"/>
            <a:ext cx="446048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chemeClr val="accent4">
                    <a:lumMod val="75000"/>
                  </a:schemeClr>
                </a:solidFill>
              </a:rPr>
              <a:t>הפעולה מקבלת הפניה לחוליה ומספר ומחזירה הפניה לחוליה</a:t>
            </a:r>
          </a:p>
        </p:txBody>
      </p:sp>
      <p:grpSp>
        <p:nvGrpSpPr>
          <p:cNvPr id="12" name="קבוצה 11"/>
          <p:cNvGrpSpPr/>
          <p:nvPr/>
        </p:nvGrpSpPr>
        <p:grpSpPr>
          <a:xfrm>
            <a:off x="521912" y="5459352"/>
            <a:ext cx="6244825" cy="531778"/>
            <a:chOff x="1751401" y="5040579"/>
            <a:chExt cx="6244825" cy="531778"/>
          </a:xfrm>
        </p:grpSpPr>
        <p:sp>
          <p:nvSpPr>
            <p:cNvPr id="13" name="אליפסה 12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n</a:t>
              </a:r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15" name="מלבן מעוגל 14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17" name="מחבר חץ ישר 16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מחבר חץ ישר 17"/>
            <p:cNvCxnSpPr>
              <a:stCxn id="15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מחבר חץ ישר 18"/>
            <p:cNvCxnSpPr>
              <a:stCxn id="13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מחבר חץ ישר 19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1" name="מלבן מעוגל 20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22" name="מלבן מעוגל 21"/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23" name="מחבר חץ ישר 22"/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61295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0" grpId="1"/>
      <p:bldP spid="11" grpId="0"/>
      <p:bldP spid="1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>
            <a:off x="4705814" y="155448"/>
            <a:ext cx="6120519" cy="720000"/>
          </a:xfrm>
        </p:spPr>
        <p:txBody>
          <a:bodyPr/>
          <a:lstStyle/>
          <a:p>
            <a:pPr algn="r"/>
            <a:r>
              <a:rPr lang="he-IL" dirty="0">
                <a:latin typeface="Times New Roman" panose="02020603050405020304" pitchFamily="18" charset="0"/>
                <a:cs typeface="+mn-cs"/>
              </a:rPr>
              <a:t>מעקב אחרי פעולה</a:t>
            </a:r>
          </a:p>
        </p:txBody>
      </p:sp>
      <p:sp>
        <p:nvSpPr>
          <p:cNvPr id="6" name="כותרת 1"/>
          <p:cNvSpPr txBox="1">
            <a:spLocks/>
          </p:cNvSpPr>
          <p:nvPr/>
        </p:nvSpPr>
        <p:spPr>
          <a:xfrm>
            <a:off x="5185317" y="778625"/>
            <a:ext cx="6411952" cy="479732"/>
          </a:xfrm>
          <a:prstGeom prst="rect">
            <a:avLst/>
          </a:prstGeom>
          <a:noFill/>
        </p:spPr>
        <p:txBody>
          <a:bodyPr vert="horz" lIns="0" tIns="0" rIns="0" bIns="0" rtlCol="1" anchor="ctr">
            <a:normAutofit fontScale="85000" lnSpcReduction="20000"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algn="r"/>
            <a:r>
              <a:rPr lang="he-IL" sz="2200" dirty="0">
                <a:latin typeface="Times New Roman" panose="02020603050405020304" pitchFamily="18" charset="0"/>
                <a:cs typeface="+mn-cs"/>
              </a:rPr>
              <a:t>במקרה זה בעמודה של </a:t>
            </a:r>
            <a:r>
              <a:rPr lang="en-US" sz="2200" dirty="0">
                <a:latin typeface="Times New Roman" panose="02020603050405020304" pitchFamily="18" charset="0"/>
                <a:cs typeface="+mn-cs"/>
              </a:rPr>
              <a:t>P </a:t>
            </a:r>
            <a:r>
              <a:rPr lang="he-IL" sz="2200" dirty="0">
                <a:latin typeface="Times New Roman" panose="02020603050405020304" pitchFamily="18" charset="0"/>
                <a:cs typeface="+mn-cs"/>
              </a:rPr>
              <a:t>נתייחס לערך שלו – על איזו חוליה הוא מצביע .</a:t>
            </a:r>
          </a:p>
        </p:txBody>
      </p:sp>
      <p:sp>
        <p:nvSpPr>
          <p:cNvPr id="7" name="תיבת טקסט 5"/>
          <p:cNvSpPr txBox="1"/>
          <p:nvPr/>
        </p:nvSpPr>
        <p:spPr>
          <a:xfrm>
            <a:off x="0" y="58578"/>
            <a:ext cx="4290695" cy="3726815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public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static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int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Max(Node&lt;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int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&gt; p)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{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1.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int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x =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int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.MinValue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2.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while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(p !=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null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   {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2.1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x =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Math.Max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(x,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p.GetValue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());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2.2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  p = </a:t>
            </a:r>
            <a:r>
              <a:rPr kumimoji="0" lang="en-US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p.GetNext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();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   }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3.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 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return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 x;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</a:rPr>
              <a:t>}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8" name="תמונה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9798" y="1371590"/>
            <a:ext cx="3952921" cy="790585"/>
          </a:xfrm>
          <a:prstGeom prst="rect">
            <a:avLst/>
          </a:prstGeom>
        </p:spPr>
      </p:pic>
      <p:sp>
        <p:nvSpPr>
          <p:cNvPr id="9" name="חץ למעלה 8"/>
          <p:cNvSpPr/>
          <p:nvPr/>
        </p:nvSpPr>
        <p:spPr>
          <a:xfrm>
            <a:off x="7649685" y="2050473"/>
            <a:ext cx="581025" cy="6811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P</a:t>
            </a:r>
            <a:endParaRPr lang="he-IL" dirty="0"/>
          </a:p>
        </p:txBody>
      </p:sp>
      <p:sp>
        <p:nvSpPr>
          <p:cNvPr id="10" name="חץ למעלה 9"/>
          <p:cNvSpPr/>
          <p:nvPr/>
        </p:nvSpPr>
        <p:spPr>
          <a:xfrm>
            <a:off x="8638154" y="2050473"/>
            <a:ext cx="581025" cy="6811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P</a:t>
            </a:r>
            <a:endParaRPr lang="he-IL" dirty="0"/>
          </a:p>
        </p:txBody>
      </p:sp>
      <p:sp>
        <p:nvSpPr>
          <p:cNvPr id="11" name="חץ למעלה 10"/>
          <p:cNvSpPr/>
          <p:nvPr/>
        </p:nvSpPr>
        <p:spPr>
          <a:xfrm>
            <a:off x="9549341" y="2088368"/>
            <a:ext cx="581025" cy="6811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P</a:t>
            </a:r>
            <a:endParaRPr lang="he-IL" dirty="0"/>
          </a:p>
        </p:txBody>
      </p:sp>
      <p:sp>
        <p:nvSpPr>
          <p:cNvPr id="12" name="חץ למעלה 11"/>
          <p:cNvSpPr/>
          <p:nvPr/>
        </p:nvSpPr>
        <p:spPr>
          <a:xfrm>
            <a:off x="10410654" y="2029153"/>
            <a:ext cx="581025" cy="6811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P</a:t>
            </a:r>
            <a:endParaRPr lang="he-IL" dirty="0"/>
          </a:p>
        </p:txBody>
      </p:sp>
      <p:graphicFrame>
        <p:nvGraphicFramePr>
          <p:cNvPr id="13" name="טבלה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489125"/>
              </p:ext>
            </p:extLst>
          </p:nvPr>
        </p:nvGraphicFramePr>
        <p:xfrm>
          <a:off x="1681118" y="2521607"/>
          <a:ext cx="4508681" cy="626890"/>
        </p:xfrm>
        <a:graphic>
          <a:graphicData uri="http://schemas.openxmlformats.org/drawingml/2006/table">
            <a:tbl>
              <a:tblPr rtl="1" firstRow="1" firstCol="1" bandRow="1"/>
              <a:tblGrid>
                <a:gridCol w="1283262">
                  <a:extLst>
                    <a:ext uri="{9D8B030D-6E8A-4147-A177-3AD203B41FA5}">
                      <a16:colId xmlns:a16="http://schemas.microsoft.com/office/drawing/2014/main" val="1940925571"/>
                    </a:ext>
                  </a:extLst>
                </a:gridCol>
                <a:gridCol w="1037064">
                  <a:extLst>
                    <a:ext uri="{9D8B030D-6E8A-4147-A177-3AD203B41FA5}">
                      <a16:colId xmlns:a16="http://schemas.microsoft.com/office/drawing/2014/main" val="1698250391"/>
                    </a:ext>
                  </a:extLst>
                </a:gridCol>
                <a:gridCol w="888693">
                  <a:extLst>
                    <a:ext uri="{9D8B030D-6E8A-4147-A177-3AD203B41FA5}">
                      <a16:colId xmlns:a16="http://schemas.microsoft.com/office/drawing/2014/main" val="2612779638"/>
                    </a:ext>
                  </a:extLst>
                </a:gridCol>
                <a:gridCol w="694779">
                  <a:extLst>
                    <a:ext uri="{9D8B030D-6E8A-4147-A177-3AD203B41FA5}">
                      <a16:colId xmlns:a16="http://schemas.microsoft.com/office/drawing/2014/main" val="3822064084"/>
                    </a:ext>
                  </a:extLst>
                </a:gridCol>
                <a:gridCol w="604883">
                  <a:extLst>
                    <a:ext uri="{9D8B030D-6E8A-4147-A177-3AD203B41FA5}">
                      <a16:colId xmlns:a16="http://schemas.microsoft.com/office/drawing/2014/main" val="95804316"/>
                    </a:ext>
                  </a:extLst>
                </a:gridCol>
              </a:tblGrid>
              <a:tr h="234738">
                <a:tc>
                  <a:txBody>
                    <a:bodyPr/>
                    <a:lstStyle/>
                    <a:p>
                      <a:pPr algn="l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return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while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שורה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326898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מינימום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p-&gt;4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9266647"/>
                  </a:ext>
                </a:extLst>
              </a:tr>
            </a:tbl>
          </a:graphicData>
        </a:graphic>
      </p:graphicFrame>
      <p:graphicFrame>
        <p:nvGraphicFramePr>
          <p:cNvPr id="14" name="טבלה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529936"/>
              </p:ext>
            </p:extLst>
          </p:nvPr>
        </p:nvGraphicFramePr>
        <p:xfrm>
          <a:off x="1681118" y="3162975"/>
          <a:ext cx="4362988" cy="914043"/>
        </p:xfrm>
        <a:graphic>
          <a:graphicData uri="http://schemas.openxmlformats.org/drawingml/2006/table">
            <a:tbl>
              <a:tblPr rtl="1" firstRow="1" firstCol="1" bandRow="1"/>
              <a:tblGrid>
                <a:gridCol w="1137569">
                  <a:extLst>
                    <a:ext uri="{9D8B030D-6E8A-4147-A177-3AD203B41FA5}">
                      <a16:colId xmlns:a16="http://schemas.microsoft.com/office/drawing/2014/main" val="3196881171"/>
                    </a:ext>
                  </a:extLst>
                </a:gridCol>
                <a:gridCol w="1014761">
                  <a:extLst>
                    <a:ext uri="{9D8B030D-6E8A-4147-A177-3AD203B41FA5}">
                      <a16:colId xmlns:a16="http://schemas.microsoft.com/office/drawing/2014/main" val="189415944"/>
                    </a:ext>
                  </a:extLst>
                </a:gridCol>
                <a:gridCol w="858644">
                  <a:extLst>
                    <a:ext uri="{9D8B030D-6E8A-4147-A177-3AD203B41FA5}">
                      <a16:colId xmlns:a16="http://schemas.microsoft.com/office/drawing/2014/main" val="1182528439"/>
                    </a:ext>
                  </a:extLst>
                </a:gridCol>
                <a:gridCol w="787624">
                  <a:extLst>
                    <a:ext uri="{9D8B030D-6E8A-4147-A177-3AD203B41FA5}">
                      <a16:colId xmlns:a16="http://schemas.microsoft.com/office/drawing/2014/main" val="3559644655"/>
                    </a:ext>
                  </a:extLst>
                </a:gridCol>
                <a:gridCol w="564390">
                  <a:extLst>
                    <a:ext uri="{9D8B030D-6E8A-4147-A177-3AD203B41FA5}">
                      <a16:colId xmlns:a16="http://schemas.microsoft.com/office/drawing/2014/main" val="597599310"/>
                    </a:ext>
                  </a:extLst>
                </a:gridCol>
              </a:tblGrid>
              <a:tr h="30974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4815442"/>
                  </a:ext>
                </a:extLst>
              </a:tr>
              <a:tr h="30214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4744599"/>
                  </a:ext>
                </a:extLst>
              </a:tr>
              <a:tr h="30214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p-&gt;7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824614"/>
                  </a:ext>
                </a:extLst>
              </a:tr>
            </a:tbl>
          </a:graphicData>
        </a:graphic>
      </p:graphicFrame>
      <p:graphicFrame>
        <p:nvGraphicFramePr>
          <p:cNvPr id="15" name="טבלה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973134"/>
              </p:ext>
            </p:extLst>
          </p:nvPr>
        </p:nvGraphicFramePr>
        <p:xfrm>
          <a:off x="1624027" y="4061530"/>
          <a:ext cx="4368230" cy="944325"/>
        </p:xfrm>
        <a:graphic>
          <a:graphicData uri="http://schemas.openxmlformats.org/drawingml/2006/table">
            <a:tbl>
              <a:tblPr rtl="1" firstRow="1" firstCol="1" bandRow="1"/>
              <a:tblGrid>
                <a:gridCol w="1096872">
                  <a:extLst>
                    <a:ext uri="{9D8B030D-6E8A-4147-A177-3AD203B41FA5}">
                      <a16:colId xmlns:a16="http://schemas.microsoft.com/office/drawing/2014/main" val="1461078022"/>
                    </a:ext>
                  </a:extLst>
                </a:gridCol>
                <a:gridCol w="1025912">
                  <a:extLst>
                    <a:ext uri="{9D8B030D-6E8A-4147-A177-3AD203B41FA5}">
                      <a16:colId xmlns:a16="http://schemas.microsoft.com/office/drawing/2014/main" val="1802351097"/>
                    </a:ext>
                  </a:extLst>
                </a:gridCol>
                <a:gridCol w="814039">
                  <a:extLst>
                    <a:ext uri="{9D8B030D-6E8A-4147-A177-3AD203B41FA5}">
                      <a16:colId xmlns:a16="http://schemas.microsoft.com/office/drawing/2014/main" val="553374955"/>
                    </a:ext>
                  </a:extLst>
                </a:gridCol>
                <a:gridCol w="779631">
                  <a:extLst>
                    <a:ext uri="{9D8B030D-6E8A-4147-A177-3AD203B41FA5}">
                      <a16:colId xmlns:a16="http://schemas.microsoft.com/office/drawing/2014/main" val="378485421"/>
                    </a:ext>
                  </a:extLst>
                </a:gridCol>
                <a:gridCol w="651776">
                  <a:extLst>
                    <a:ext uri="{9D8B030D-6E8A-4147-A177-3AD203B41FA5}">
                      <a16:colId xmlns:a16="http://schemas.microsoft.com/office/drawing/2014/main" val="3163104065"/>
                    </a:ext>
                  </a:extLst>
                </a:gridCol>
              </a:tblGrid>
              <a:tr h="30214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195276"/>
                  </a:ext>
                </a:extLst>
              </a:tr>
              <a:tr h="340027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6144875"/>
                  </a:ext>
                </a:extLst>
              </a:tr>
              <a:tr h="30214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p-&gt;3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2483162"/>
                  </a:ext>
                </a:extLst>
              </a:tr>
            </a:tbl>
          </a:graphicData>
        </a:graphic>
      </p:graphicFrame>
      <p:graphicFrame>
        <p:nvGraphicFramePr>
          <p:cNvPr id="16" name="טבלה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339701"/>
              </p:ext>
            </p:extLst>
          </p:nvPr>
        </p:nvGraphicFramePr>
        <p:xfrm>
          <a:off x="1639229" y="5039830"/>
          <a:ext cx="4337826" cy="1533325"/>
        </p:xfrm>
        <a:graphic>
          <a:graphicData uri="http://schemas.openxmlformats.org/drawingml/2006/table">
            <a:tbl>
              <a:tblPr rtl="1" firstRow="1" firstCol="1" bandRow="1"/>
              <a:tblGrid>
                <a:gridCol w="1092821">
                  <a:extLst>
                    <a:ext uri="{9D8B030D-6E8A-4147-A177-3AD203B41FA5}">
                      <a16:colId xmlns:a16="http://schemas.microsoft.com/office/drawing/2014/main" val="2539899588"/>
                    </a:ext>
                  </a:extLst>
                </a:gridCol>
                <a:gridCol w="1070517">
                  <a:extLst>
                    <a:ext uri="{9D8B030D-6E8A-4147-A177-3AD203B41FA5}">
                      <a16:colId xmlns:a16="http://schemas.microsoft.com/office/drawing/2014/main" val="3726954097"/>
                    </a:ext>
                  </a:extLst>
                </a:gridCol>
                <a:gridCol w="724829">
                  <a:extLst>
                    <a:ext uri="{9D8B030D-6E8A-4147-A177-3AD203B41FA5}">
                      <a16:colId xmlns:a16="http://schemas.microsoft.com/office/drawing/2014/main" val="2679474797"/>
                    </a:ext>
                  </a:extLst>
                </a:gridCol>
                <a:gridCol w="918692">
                  <a:extLst>
                    <a:ext uri="{9D8B030D-6E8A-4147-A177-3AD203B41FA5}">
                      <a16:colId xmlns:a16="http://schemas.microsoft.com/office/drawing/2014/main" val="2417709380"/>
                    </a:ext>
                  </a:extLst>
                </a:gridCol>
                <a:gridCol w="530967">
                  <a:extLst>
                    <a:ext uri="{9D8B030D-6E8A-4147-A177-3AD203B41FA5}">
                      <a16:colId xmlns:a16="http://schemas.microsoft.com/office/drawing/2014/main" val="3024253002"/>
                    </a:ext>
                  </a:extLst>
                </a:gridCol>
              </a:tblGrid>
              <a:tr h="30214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3237066"/>
                  </a:ext>
                </a:extLst>
              </a:tr>
              <a:tr h="32472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155446"/>
                  </a:ext>
                </a:extLst>
              </a:tr>
              <a:tr h="30214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p-&gt; null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3432812"/>
                  </a:ext>
                </a:extLst>
              </a:tr>
              <a:tr h="30214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0792557"/>
                  </a:ext>
                </a:extLst>
              </a:tr>
              <a:tr h="302149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e-I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6131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93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3860800" y="1810168"/>
            <a:ext cx="7754966" cy="941701"/>
          </a:xfrm>
        </p:spPr>
        <p:txBody>
          <a:bodyPr/>
          <a:lstStyle/>
          <a:p>
            <a:pPr marL="0" indent="0">
              <a:buNone/>
            </a:pPr>
            <a:endParaRPr lang="he-IL" dirty="0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 </a:t>
            </a:r>
          </a:p>
        </p:txBody>
      </p:sp>
    </p:spTree>
    <p:extLst>
      <p:ext uri="{BB962C8B-B14F-4D97-AF65-F5344CB8AC3E}">
        <p14:creationId xmlns:p14="http://schemas.microsoft.com/office/powerpoint/2010/main" val="1745540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515275" y="998859"/>
            <a:ext cx="8517214" cy="47997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1. כאשר השרשרת ריקה</a:t>
            </a:r>
          </a:p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 </a:t>
            </a:r>
          </a:p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2. כחוליה ראשונה בשרשרת </a:t>
            </a:r>
          </a:p>
          <a:p>
            <a:endParaRPr lang="he-IL" b="1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3. כחוליה אחרונה בשרשרת </a:t>
            </a:r>
          </a:p>
          <a:p>
            <a:endParaRPr lang="he-IL" b="1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he-IL" b="1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he-IL" b="1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he-IL" b="1" dirty="0">
              <a:latin typeface="Times New Roman" panose="02020603050405020304" pitchFamily="18" charset="0"/>
              <a:cs typeface="+mn-cs"/>
            </a:endParaRPr>
          </a:p>
          <a:p>
            <a:endParaRPr lang="he-IL" b="1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        4. אחרי חוליה בשרשרת             </a:t>
            </a:r>
          </a:p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                        ( למשל אחרי חוליה 2 ) </a:t>
            </a: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n-cs"/>
              </a:rPr>
              <a:t>הוספת חוליה לשרשרת 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195339" y="3772160"/>
            <a:ext cx="6244825" cy="531778"/>
            <a:chOff x="1751401" y="5040579"/>
            <a:chExt cx="6244825" cy="531778"/>
          </a:xfrm>
        </p:grpSpPr>
        <p:sp>
          <p:nvSpPr>
            <p:cNvPr id="5" name="אליפסה 4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6" name="מלבן מעוגל 5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7" name="מלבן מעוגל 6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8" name="מלבן מעוגל 7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9" name="מחבר חץ ישר 8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מחבר חץ ישר 9"/>
            <p:cNvCxnSpPr>
              <a:stCxn id="7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מחבר חץ ישר 10"/>
            <p:cNvCxnSpPr>
              <a:stCxn id="5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מלבן מעוגל 12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5" name="מחבר חץ ישר 14"/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6" name="אליפסה 15"/>
          <p:cNvSpPr/>
          <p:nvPr/>
        </p:nvSpPr>
        <p:spPr>
          <a:xfrm>
            <a:off x="149497" y="1150662"/>
            <a:ext cx="867425" cy="531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ea typeface="Calibri" panose="020F0502020204030204" pitchFamily="34" charset="0"/>
              </a:rPr>
              <a:t>a</a:t>
            </a:r>
          </a:p>
        </p:txBody>
      </p:sp>
      <p:sp>
        <p:nvSpPr>
          <p:cNvPr id="17" name="חץ שמאלה 16"/>
          <p:cNvSpPr/>
          <p:nvPr/>
        </p:nvSpPr>
        <p:spPr>
          <a:xfrm>
            <a:off x="1062764" y="1221590"/>
            <a:ext cx="4724543" cy="301083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חץ שמאלה 18"/>
          <p:cNvSpPr/>
          <p:nvPr/>
        </p:nvSpPr>
        <p:spPr>
          <a:xfrm rot="20012919">
            <a:off x="1114396" y="2622410"/>
            <a:ext cx="4011902" cy="335838"/>
          </a:xfrm>
          <a:prstGeom prst="leftArrow">
            <a:avLst>
              <a:gd name="adj1" fmla="val 50000"/>
              <a:gd name="adj2" fmla="val 4138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חץ ימינה 21"/>
          <p:cNvSpPr/>
          <p:nvPr/>
        </p:nvSpPr>
        <p:spPr>
          <a:xfrm rot="6579873">
            <a:off x="6312607" y="3404748"/>
            <a:ext cx="1108889" cy="204324"/>
          </a:xfrm>
          <a:prstGeom prst="rightArrow">
            <a:avLst>
              <a:gd name="adj1" fmla="val 59734"/>
              <a:gd name="adj2" fmla="val 500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חץ ימינה 23"/>
          <p:cNvSpPr/>
          <p:nvPr/>
        </p:nvSpPr>
        <p:spPr>
          <a:xfrm rot="12142708">
            <a:off x="3851929" y="4560586"/>
            <a:ext cx="1538643" cy="250161"/>
          </a:xfrm>
          <a:prstGeom prst="rightArrow">
            <a:avLst>
              <a:gd name="adj1" fmla="val 59734"/>
              <a:gd name="adj2" fmla="val 500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794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22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515273" y="764683"/>
            <a:ext cx="11161453" cy="919151"/>
          </a:xfrm>
        </p:spPr>
        <p:txBody>
          <a:bodyPr/>
          <a:lstStyle/>
          <a:p>
            <a:pPr marL="0" indent="0">
              <a:buNone/>
            </a:pPr>
            <a:r>
              <a:rPr lang="he-IL" b="1" dirty="0">
                <a:solidFill>
                  <a:srgbClr val="C00000"/>
                </a:solidFill>
                <a:cs typeface="+mn-cs"/>
              </a:rPr>
              <a:t>כאשר מוסיפים חוליה לשרשרת ריקה או משנים את החוליה הראשונה על הפעולה להחזיר את ההפניה החדשה לשרשרת. </a:t>
            </a:r>
          </a:p>
          <a:p>
            <a:pPr marL="0" indent="0">
              <a:buNone/>
            </a:pPr>
            <a:endParaRPr lang="he-IL" b="1" dirty="0">
              <a:cs typeface="+mn-cs"/>
            </a:endParaRP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n-cs"/>
              </a:rPr>
              <a:t>הוספה כחוליה ראשונה</a:t>
            </a:r>
          </a:p>
        </p:txBody>
      </p:sp>
      <p:sp>
        <p:nvSpPr>
          <p:cNvPr id="4" name="מלבן 3"/>
          <p:cNvSpPr/>
          <p:nvPr/>
        </p:nvSpPr>
        <p:spPr>
          <a:xfrm>
            <a:off x="215590" y="1425354"/>
            <a:ext cx="723714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static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Add(Node&lt;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lst,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}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if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==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null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);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else</a:t>
            </a:r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);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{</a:t>
            </a:r>
            <a:endParaRPr lang="he-IL" sz="2400" b="1" dirty="0">
              <a:latin typeface="Times New Roman" panose="02020603050405020304" pitchFamily="18" charset="0"/>
            </a:endParaRPr>
          </a:p>
        </p:txBody>
      </p:sp>
      <p:cxnSp>
        <p:nvCxnSpPr>
          <p:cNvPr id="5" name="מחבר ישר 4"/>
          <p:cNvCxnSpPr/>
          <p:nvPr/>
        </p:nvCxnSpPr>
        <p:spPr>
          <a:xfrm flipH="1" flipV="1">
            <a:off x="215590" y="4495671"/>
            <a:ext cx="11976410" cy="36000"/>
          </a:xfrm>
          <a:prstGeom prst="line">
            <a:avLst/>
          </a:prstGeom>
          <a:ln w="76200" cmpd="dbl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מלבן 5"/>
          <p:cNvSpPr/>
          <p:nvPr/>
        </p:nvSpPr>
        <p:spPr>
          <a:xfrm>
            <a:off x="371093" y="4677396"/>
            <a:ext cx="38434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null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pPr algn="l" rtl="0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=Add(lst,5);</a:t>
            </a:r>
          </a:p>
          <a:p>
            <a:pPr algn="l" rtl="0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Add(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2);</a:t>
            </a:r>
            <a:endParaRPr lang="he-IL" sz="2400" b="1" dirty="0">
              <a:latin typeface="Times New Roman" panose="02020603050405020304" pitchFamily="18" charset="0"/>
            </a:endParaRPr>
          </a:p>
        </p:txBody>
      </p:sp>
      <p:grpSp>
        <p:nvGrpSpPr>
          <p:cNvPr id="7" name="קבוצה 6"/>
          <p:cNvGrpSpPr/>
          <p:nvPr/>
        </p:nvGrpSpPr>
        <p:grpSpPr>
          <a:xfrm>
            <a:off x="3128097" y="5958971"/>
            <a:ext cx="3623858" cy="531778"/>
            <a:chOff x="1751401" y="5040579"/>
            <a:chExt cx="2893300" cy="531778"/>
          </a:xfrm>
        </p:grpSpPr>
        <p:sp>
          <p:nvSpPr>
            <p:cNvPr id="8" name="אליפסה 7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9" name="מלבן מעוגל 8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10" name="מלבן מעוגל 9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12" name="מחבר חץ ישר 11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/>
            <p:cNvCxnSpPr>
              <a:stCxn id="8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4772722" y="4790006"/>
            <a:ext cx="30554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/>
              <a:t>הקריאה לפעולה</a:t>
            </a:r>
          </a:p>
        </p:txBody>
      </p:sp>
      <p:grpSp>
        <p:nvGrpSpPr>
          <p:cNvPr id="20" name="קבוצה 19"/>
          <p:cNvGrpSpPr/>
          <p:nvPr/>
        </p:nvGrpSpPr>
        <p:grpSpPr>
          <a:xfrm>
            <a:off x="3159016" y="5291125"/>
            <a:ext cx="2377478" cy="531778"/>
            <a:chOff x="1751401" y="5040579"/>
            <a:chExt cx="1898186" cy="531778"/>
          </a:xfrm>
        </p:grpSpPr>
        <p:sp>
          <p:nvSpPr>
            <p:cNvPr id="21" name="אליפסה 20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22" name="מלבן מעוגל 21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25" name="מחבר חץ ישר 24"/>
            <p:cNvCxnSpPr>
              <a:stCxn id="21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8988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515273" y="830843"/>
            <a:ext cx="11161453" cy="595765"/>
          </a:xfrm>
        </p:spPr>
        <p:txBody>
          <a:bodyPr/>
          <a:lstStyle/>
          <a:p>
            <a:pPr marL="0" indent="0">
              <a:buNone/>
            </a:pPr>
            <a:r>
              <a:rPr lang="he-IL" b="1" dirty="0">
                <a:solidFill>
                  <a:srgbClr val="C00000"/>
                </a:solidFill>
                <a:latin typeface="Times New Roman" panose="02020603050405020304" pitchFamily="18" charset="0"/>
                <a:cs typeface="+mn-cs"/>
              </a:rPr>
              <a:t>כדי להוסיף חוליה בסוף השרשרת יש לקבל הפניה לחוליה האחרונה </a:t>
            </a: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n-cs"/>
              </a:rPr>
              <a:t>הוספה כחוליה אחרונה</a:t>
            </a:r>
          </a:p>
        </p:txBody>
      </p:sp>
      <p:sp>
        <p:nvSpPr>
          <p:cNvPr id="4" name="מלבן 3"/>
          <p:cNvSpPr/>
          <p:nvPr/>
        </p:nvSpPr>
        <p:spPr>
          <a:xfrm>
            <a:off x="293649" y="1496879"/>
            <a:ext cx="68877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static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GetLast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}</a:t>
            </a:r>
          </a:p>
          <a:p>
            <a:pPr algn="l" rtl="0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while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HasNext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())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lst.GetNext();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{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endParaRPr lang="he-IL" sz="2400" b="1" dirty="0">
              <a:latin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81385" y="1507591"/>
            <a:ext cx="427091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/>
              <a:t>פעולה המחזירה הפניה לחוליה האחרונה בשרשרת </a:t>
            </a:r>
          </a:p>
        </p:txBody>
      </p:sp>
      <p:cxnSp>
        <p:nvCxnSpPr>
          <p:cNvPr id="6" name="מחבר ישר 5"/>
          <p:cNvCxnSpPr/>
          <p:nvPr/>
        </p:nvCxnSpPr>
        <p:spPr>
          <a:xfrm flipH="1" flipV="1">
            <a:off x="107794" y="3839474"/>
            <a:ext cx="11976410" cy="36000"/>
          </a:xfrm>
          <a:prstGeom prst="line">
            <a:avLst/>
          </a:prstGeom>
          <a:ln w="76200" cmpd="dbl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653668" y="3898040"/>
            <a:ext cx="30554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latin typeface="Times New Roman" panose="02020603050405020304" pitchFamily="18" charset="0"/>
              </a:rPr>
              <a:t>הקריאה לפעולה</a:t>
            </a:r>
          </a:p>
        </p:txBody>
      </p:sp>
      <p:sp>
        <p:nvSpPr>
          <p:cNvPr id="8" name="מלבן 7"/>
          <p:cNvSpPr/>
          <p:nvPr/>
        </p:nvSpPr>
        <p:spPr>
          <a:xfrm>
            <a:off x="293649" y="3966772"/>
            <a:ext cx="52485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after =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GetLast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);</a:t>
            </a:r>
          </a:p>
          <a:p>
            <a:pPr algn="l" rtl="0"/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after.SetNext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&gt;(8));</a:t>
            </a:r>
            <a:endParaRPr lang="he-IL" sz="2400" b="1" dirty="0">
              <a:latin typeface="Times New Roman" panose="02020603050405020304" pitchFamily="18" charset="0"/>
            </a:endParaRPr>
          </a:p>
        </p:txBody>
      </p:sp>
      <p:grpSp>
        <p:nvGrpSpPr>
          <p:cNvPr id="9" name="קבוצה 8"/>
          <p:cNvGrpSpPr/>
          <p:nvPr/>
        </p:nvGrpSpPr>
        <p:grpSpPr>
          <a:xfrm>
            <a:off x="897853" y="5952180"/>
            <a:ext cx="3623858" cy="531778"/>
            <a:chOff x="1751401" y="5040579"/>
            <a:chExt cx="2893300" cy="531778"/>
          </a:xfrm>
        </p:grpSpPr>
        <p:sp>
          <p:nvSpPr>
            <p:cNvPr id="10" name="אליפסה 9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11" name="מלבן מעוגל 10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12" name="מלבן מעוגל 11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13" name="מחבר חץ ישר 12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/>
            <p:cNvCxnSpPr>
              <a:stCxn id="10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5" name="מלבן מעוגל 14"/>
          <p:cNvSpPr/>
          <p:nvPr/>
        </p:nvSpPr>
        <p:spPr>
          <a:xfrm>
            <a:off x="4914625" y="6088710"/>
            <a:ext cx="853466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cxnSp>
        <p:nvCxnSpPr>
          <p:cNvPr id="16" name="מחבר חץ ישר 15"/>
          <p:cNvCxnSpPr/>
          <p:nvPr/>
        </p:nvCxnSpPr>
        <p:spPr>
          <a:xfrm>
            <a:off x="4472096" y="6261263"/>
            <a:ext cx="487177" cy="360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" name="חץ למטה 16"/>
          <p:cNvSpPr/>
          <p:nvPr/>
        </p:nvSpPr>
        <p:spPr>
          <a:xfrm>
            <a:off x="3225716" y="5189578"/>
            <a:ext cx="1870467" cy="89290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/>
              <a:t>after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325873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27161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2000" b="1" dirty="0"/>
              <a:t>כאשר מוסיפים חוליה אחרי חוליה אחרת יש להיזהר מניתוק השרשרת </a:t>
            </a:r>
          </a:p>
          <a:p>
            <a:pPr marL="0" indent="0">
              <a:buNone/>
            </a:pPr>
            <a:r>
              <a:rPr lang="he-IL" sz="2000" b="1" dirty="0"/>
              <a:t>השלבים :  </a:t>
            </a:r>
          </a:p>
          <a:p>
            <a:pPr marL="457200" indent="-457200">
              <a:buAutoNum type="arabicPeriod"/>
            </a:pPr>
            <a:r>
              <a:rPr lang="he-IL" sz="2000" b="1" dirty="0"/>
              <a:t>מצא הפניה לחוליה שאחריה יש להוסיף</a:t>
            </a:r>
          </a:p>
          <a:p>
            <a:pPr marL="457200" indent="-457200">
              <a:buAutoNum type="arabicPeriod"/>
            </a:pPr>
            <a:r>
              <a:rPr lang="he-IL" sz="2000" b="1" dirty="0"/>
              <a:t>בניה של החוליה החדשה </a:t>
            </a:r>
          </a:p>
          <a:p>
            <a:pPr marL="457200" indent="-457200">
              <a:buAutoNum type="arabicPeriod"/>
            </a:pPr>
            <a:r>
              <a:rPr lang="he-IL" sz="2000" b="1" dirty="0"/>
              <a:t>חיבור להמשך השרשרת </a:t>
            </a:r>
          </a:p>
          <a:p>
            <a:pPr marL="457200" indent="-457200">
              <a:buAutoNum type="arabicPeriod"/>
            </a:pPr>
            <a:r>
              <a:rPr lang="he-IL" sz="2000" b="1" dirty="0"/>
              <a:t>חיבור החוליה החדשה לקודמת לה</a:t>
            </a:r>
          </a:p>
          <a:p>
            <a:pPr marL="0" indent="0">
              <a:buNone/>
            </a:pPr>
            <a:endParaRPr lang="he-IL" sz="2000" b="1" dirty="0"/>
          </a:p>
          <a:p>
            <a:pPr marL="0" indent="0">
              <a:buNone/>
            </a:pPr>
            <a:r>
              <a:rPr lang="he-IL" sz="2000" b="1" dirty="0"/>
              <a:t>   </a:t>
            </a:r>
            <a:r>
              <a:rPr lang="he-IL" b="1" dirty="0">
                <a:solidFill>
                  <a:srgbClr val="C00000"/>
                </a:solidFill>
              </a:rPr>
              <a:t>בפקודה אחת !!!!</a:t>
            </a: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הוספה אחרי חוליה אחרת </a:t>
            </a:r>
          </a:p>
        </p:txBody>
      </p:sp>
      <p:sp>
        <p:nvSpPr>
          <p:cNvPr id="5" name="אליפסה 4"/>
          <p:cNvSpPr/>
          <p:nvPr/>
        </p:nvSpPr>
        <p:spPr>
          <a:xfrm>
            <a:off x="1083783" y="4120276"/>
            <a:ext cx="1086450" cy="531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endParaRPr lang="en-US" sz="2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2607795" y="4227479"/>
            <a:ext cx="853466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2</a:t>
            </a:r>
            <a:endParaRPr lang="he-IL" sz="2000" b="1" dirty="0"/>
          </a:p>
        </p:txBody>
      </p:sp>
      <p:sp>
        <p:nvSpPr>
          <p:cNvPr id="7" name="מלבן מעוגל 6"/>
          <p:cNvSpPr/>
          <p:nvPr/>
        </p:nvSpPr>
        <p:spPr>
          <a:xfrm>
            <a:off x="3854175" y="4273057"/>
            <a:ext cx="853466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5</a:t>
            </a:r>
            <a:endParaRPr lang="he-IL" sz="2000" b="1" dirty="0"/>
          </a:p>
        </p:txBody>
      </p:sp>
      <p:cxnSp>
        <p:nvCxnSpPr>
          <p:cNvPr id="8" name="מחבר חץ ישר 7"/>
          <p:cNvCxnSpPr/>
          <p:nvPr/>
        </p:nvCxnSpPr>
        <p:spPr>
          <a:xfrm>
            <a:off x="3411646" y="4420026"/>
            <a:ext cx="487177" cy="360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מחבר חץ ישר 8"/>
          <p:cNvCxnSpPr>
            <a:stCxn id="5" idx="6"/>
          </p:cNvCxnSpPr>
          <p:nvPr/>
        </p:nvCxnSpPr>
        <p:spPr>
          <a:xfrm flipV="1">
            <a:off x="2170233" y="4376233"/>
            <a:ext cx="468012" cy="993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מלבן מעוגל 9"/>
          <p:cNvSpPr/>
          <p:nvPr/>
        </p:nvSpPr>
        <p:spPr>
          <a:xfrm>
            <a:off x="5213013" y="4308506"/>
            <a:ext cx="853466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cxnSp>
        <p:nvCxnSpPr>
          <p:cNvPr id="11" name="מחבר חץ ישר 10"/>
          <p:cNvCxnSpPr/>
          <p:nvPr/>
        </p:nvCxnSpPr>
        <p:spPr>
          <a:xfrm>
            <a:off x="4707641" y="4383945"/>
            <a:ext cx="487177" cy="360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מלבן 11"/>
          <p:cNvSpPr/>
          <p:nvPr/>
        </p:nvSpPr>
        <p:spPr>
          <a:xfrm>
            <a:off x="373158" y="1500382"/>
            <a:ext cx="550353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Node&lt;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after =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FindNode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2);</a:t>
            </a:r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&gt;(6);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pos.SetNext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after.GetNext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after.SetNext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he-I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חץ למעלה 12"/>
          <p:cNvSpPr/>
          <p:nvPr/>
        </p:nvSpPr>
        <p:spPr>
          <a:xfrm>
            <a:off x="1993567" y="4698165"/>
            <a:ext cx="1973981" cy="1048214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after</a:t>
            </a:r>
            <a:endParaRPr lang="he-IL" dirty="0"/>
          </a:p>
        </p:txBody>
      </p:sp>
      <p:grpSp>
        <p:nvGrpSpPr>
          <p:cNvPr id="14" name="קבוצה 13"/>
          <p:cNvGrpSpPr/>
          <p:nvPr/>
        </p:nvGrpSpPr>
        <p:grpSpPr>
          <a:xfrm>
            <a:off x="1728439" y="3036394"/>
            <a:ext cx="2239109" cy="611084"/>
            <a:chOff x="1781456" y="5009452"/>
            <a:chExt cx="1868131" cy="531778"/>
          </a:xfrm>
        </p:grpSpPr>
        <p:sp>
          <p:nvSpPr>
            <p:cNvPr id="15" name="אליפסה 14"/>
            <p:cNvSpPr/>
            <p:nvPr/>
          </p:nvSpPr>
          <p:spPr>
            <a:xfrm>
              <a:off x="1781456" y="5009452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  <p:cxnSp>
          <p:nvCxnSpPr>
            <p:cNvPr id="17" name="מחבר חץ ישר 16"/>
            <p:cNvCxnSpPr>
              <a:stCxn id="15" idx="6"/>
            </p:cNvCxnSpPr>
            <p:nvPr/>
          </p:nvCxnSpPr>
          <p:spPr>
            <a:xfrm flipV="1">
              <a:off x="2648881" y="5265409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18" name="מחבר חץ ישר 17"/>
          <p:cNvCxnSpPr/>
          <p:nvPr/>
        </p:nvCxnSpPr>
        <p:spPr>
          <a:xfrm>
            <a:off x="3854175" y="3633684"/>
            <a:ext cx="44648" cy="671312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מחבר חץ ישר 22"/>
          <p:cNvCxnSpPr/>
          <p:nvPr/>
        </p:nvCxnSpPr>
        <p:spPr>
          <a:xfrm flipV="1">
            <a:off x="3323063" y="3611938"/>
            <a:ext cx="88583" cy="61554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מלבן 23"/>
          <p:cNvSpPr/>
          <p:nvPr/>
        </p:nvSpPr>
        <p:spPr>
          <a:xfrm>
            <a:off x="7004" y="5909646"/>
            <a:ext cx="86519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after.SetNext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&gt;(6,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after.GetNext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()));</a:t>
            </a:r>
            <a:endParaRPr lang="he-IL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26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n-cs"/>
              </a:rPr>
              <a:t>פעולה אחת להוספת חוליה לשרשרת </a:t>
            </a:r>
          </a:p>
        </p:txBody>
      </p:sp>
      <p:sp>
        <p:nvSpPr>
          <p:cNvPr id="5" name="מלבן 4"/>
          <p:cNvSpPr/>
          <p:nvPr/>
        </p:nvSpPr>
        <p:spPr>
          <a:xfrm>
            <a:off x="267630" y="1356413"/>
            <a:ext cx="987626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static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Add(Node&lt;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&gt;after,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}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if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==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null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);</a:t>
            </a:r>
          </a:p>
          <a:p>
            <a:pPr algn="l" rtl="0"/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if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(after==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null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);</a:t>
            </a:r>
          </a:p>
          <a:p>
            <a:pPr algn="l" rtl="0"/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 rtl="0"/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after.SetNext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after.GetNext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()));</a:t>
            </a:r>
          </a:p>
          <a:p>
            <a:pPr algn="l" rtl="0"/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{</a:t>
            </a:r>
            <a:endParaRPr lang="he-IL" sz="2400" b="1" dirty="0">
              <a:latin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7630" y="970156"/>
            <a:ext cx="115749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הפעולה מקבלת הפניה לחוליה , הפניה לחוליה אחריה להוסיף, ומספר. </a:t>
            </a:r>
          </a:p>
        </p:txBody>
      </p:sp>
      <p:sp>
        <p:nvSpPr>
          <p:cNvPr id="7" name="חץ שמאלה 6"/>
          <p:cNvSpPr/>
          <p:nvPr/>
        </p:nvSpPr>
        <p:spPr>
          <a:xfrm>
            <a:off x="2824046" y="1957515"/>
            <a:ext cx="3343507" cy="602166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/>
              <a:t> אם השרשרת ריקה </a:t>
            </a:r>
          </a:p>
        </p:txBody>
      </p:sp>
      <p:sp>
        <p:nvSpPr>
          <p:cNvPr id="8" name="חץ שמאלה 7"/>
          <p:cNvSpPr/>
          <p:nvPr/>
        </p:nvSpPr>
        <p:spPr>
          <a:xfrm>
            <a:off x="3029415" y="3059012"/>
            <a:ext cx="3984702" cy="602166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/>
              <a:t>להוסיף כחוליה ראשונה</a:t>
            </a:r>
          </a:p>
        </p:txBody>
      </p:sp>
      <p:sp>
        <p:nvSpPr>
          <p:cNvPr id="9" name="חץ שמאלה 8"/>
          <p:cNvSpPr/>
          <p:nvPr/>
        </p:nvSpPr>
        <p:spPr>
          <a:xfrm>
            <a:off x="1105830" y="4103787"/>
            <a:ext cx="6105293" cy="602166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/>
              <a:t>להוסיף אחרי חוליה אחרת (גם האחרונה) </a:t>
            </a:r>
          </a:p>
        </p:txBody>
      </p:sp>
      <p:grpSp>
        <p:nvGrpSpPr>
          <p:cNvPr id="11" name="קבוצה 10"/>
          <p:cNvGrpSpPr/>
          <p:nvPr/>
        </p:nvGrpSpPr>
        <p:grpSpPr>
          <a:xfrm>
            <a:off x="144967" y="6194313"/>
            <a:ext cx="5291003" cy="531778"/>
            <a:chOff x="1751401" y="5040579"/>
            <a:chExt cx="5184916" cy="531778"/>
          </a:xfrm>
        </p:grpSpPr>
        <p:sp>
          <p:nvSpPr>
            <p:cNvPr id="12" name="אליפסה 11"/>
            <p:cNvSpPr/>
            <p:nvPr/>
          </p:nvSpPr>
          <p:spPr>
            <a:xfrm>
              <a:off x="1751401" y="5040579"/>
              <a:ext cx="815251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13" name="מלבן מעוגל 12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  <p:sp>
          <p:nvSpPr>
            <p:cNvPr id="15" name="מלבן מעוגל 14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16" name="מחבר חץ ישר 15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מחבר חץ ישר 16"/>
            <p:cNvCxnSpPr>
              <a:stCxn id="14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מחבר חץ ישר 17"/>
            <p:cNvCxnSpPr>
              <a:stCxn id="12" idx="6"/>
            </p:cNvCxnSpPr>
            <p:nvPr/>
          </p:nvCxnSpPr>
          <p:spPr>
            <a:xfrm flipV="1">
              <a:off x="2566652" y="5296536"/>
              <a:ext cx="425835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מחבר חץ ישר 18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0" name="מלבן מעוגל 19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7268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j-cs"/>
              </a:rPr>
              <a:t>שרשרת חוליות 1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2491007"/>
            <a:ext cx="10800000" cy="1334587"/>
          </a:xfrm>
        </p:spPr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n-cs"/>
                <a:sym typeface="Varela Round"/>
              </a:rPr>
              <a:t>מדעי המחשב כיתות יא-</a:t>
            </a:r>
            <a:r>
              <a:rPr lang="he-IL" dirty="0" err="1">
                <a:latin typeface="Times New Roman" panose="02020603050405020304" pitchFamily="18" charset="0"/>
                <a:cs typeface="+mn-cs"/>
                <a:sym typeface="Varela Round"/>
              </a:rPr>
              <a:t>יב</a:t>
            </a:r>
            <a:r>
              <a:rPr lang="he-IL" dirty="0">
                <a:latin typeface="Times New Roman" panose="02020603050405020304" pitchFamily="18" charset="0"/>
                <a:cs typeface="+mn-cs"/>
                <a:sym typeface="Varela Round"/>
              </a:rPr>
              <a:t> -</a:t>
            </a:r>
            <a:r>
              <a:rPr lang="he-IL" dirty="0">
                <a:latin typeface="Times New Roman" panose="02020603050405020304" pitchFamily="18" charset="0"/>
                <a:sym typeface="Varela Round"/>
              </a:rPr>
              <a:t>בשפת #</a:t>
            </a:r>
            <a:r>
              <a:rPr lang="en-US" dirty="0">
                <a:latin typeface="Times New Roman" panose="02020603050405020304" pitchFamily="18" charset="0"/>
                <a:sym typeface="Varela Round"/>
              </a:rPr>
              <a:t>C</a:t>
            </a:r>
            <a:endParaRPr lang="he-IL" dirty="0">
              <a:latin typeface="Times New Roman" panose="02020603050405020304" pitchFamily="18" charset="0"/>
              <a:sym typeface="Varela Round"/>
            </a:endParaRPr>
          </a:p>
          <a:p>
            <a:r>
              <a:rPr lang="he-IL" dirty="0">
                <a:latin typeface="Times New Roman" panose="02020603050405020304" pitchFamily="18" charset="0"/>
                <a:cs typeface="+mn-cs"/>
                <a:sym typeface="Varela Round"/>
              </a:rPr>
              <a:t>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n-cs"/>
                <a:sym typeface="Varela Round"/>
              </a:rPr>
              <a:t>שם </a:t>
            </a:r>
            <a:r>
              <a:rPr lang="he-IL" dirty="0" err="1">
                <a:latin typeface="Times New Roman" panose="02020603050405020304" pitchFamily="18" charset="0"/>
                <a:cs typeface="+mn-cs"/>
                <a:sym typeface="Varela Round"/>
              </a:rPr>
              <a:t>המורה:דיתה</a:t>
            </a:r>
            <a:r>
              <a:rPr lang="he-IL" dirty="0">
                <a:latin typeface="Times New Roman" panose="02020603050405020304" pitchFamily="18" charset="0"/>
                <a:cs typeface="+mn-cs"/>
                <a:sym typeface="Varela Round"/>
              </a:rPr>
              <a:t> אוהב ציון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858646" y="0"/>
            <a:ext cx="94116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static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Add(Node&lt;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&gt;after,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}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if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==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null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);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if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(after==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null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);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after.SetNext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after.GetNext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()));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{</a:t>
            </a:r>
            <a:endParaRPr lang="he-IL" sz="2400" b="1" dirty="0">
              <a:latin typeface="Times New Roman" panose="02020603050405020304" pitchFamily="18" charset="0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160500" y="3529238"/>
            <a:ext cx="45943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null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</a:p>
          <a:p>
            <a:pPr algn="l" rtl="0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Add(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lst,lst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5);</a:t>
            </a:r>
          </a:p>
          <a:p>
            <a:pPr algn="l" rtl="0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Add(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lst,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null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2);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after =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GetLast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);</a:t>
            </a:r>
          </a:p>
          <a:p>
            <a:pPr algn="l" rtl="0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Add(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after, 8);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after = FindNode(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2);</a:t>
            </a:r>
          </a:p>
          <a:p>
            <a:pPr algn="l" rtl="0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Add(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after, 6);</a:t>
            </a:r>
            <a:endParaRPr lang="he-IL" sz="2400" b="1" dirty="0">
              <a:latin typeface="Times New Roman" panose="02020603050405020304" pitchFamily="18" charset="0"/>
            </a:endParaRPr>
          </a:p>
        </p:txBody>
      </p:sp>
      <p:cxnSp>
        <p:nvCxnSpPr>
          <p:cNvPr id="7" name="מחבר ישר 6"/>
          <p:cNvCxnSpPr/>
          <p:nvPr/>
        </p:nvCxnSpPr>
        <p:spPr>
          <a:xfrm>
            <a:off x="579863" y="3416320"/>
            <a:ext cx="11504110" cy="0"/>
          </a:xfrm>
          <a:prstGeom prst="line">
            <a:avLst/>
          </a:prstGeom>
          <a:ln w="7620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11" name="קבוצה 10"/>
          <p:cNvGrpSpPr/>
          <p:nvPr/>
        </p:nvGrpSpPr>
        <p:grpSpPr>
          <a:xfrm>
            <a:off x="4361116" y="3829041"/>
            <a:ext cx="2377478" cy="531778"/>
            <a:chOff x="1751401" y="5040579"/>
            <a:chExt cx="1898186" cy="531778"/>
          </a:xfrm>
        </p:grpSpPr>
        <p:sp>
          <p:nvSpPr>
            <p:cNvPr id="12" name="אליפסה 11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13" name="מלבן מעוגל 12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14" name="מחבר חץ ישר 13"/>
            <p:cNvCxnSpPr>
              <a:stCxn id="12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5" name="קבוצה 14"/>
          <p:cNvGrpSpPr/>
          <p:nvPr/>
        </p:nvGrpSpPr>
        <p:grpSpPr>
          <a:xfrm>
            <a:off x="4270123" y="4417167"/>
            <a:ext cx="3623858" cy="531778"/>
            <a:chOff x="1751401" y="5040579"/>
            <a:chExt cx="2893300" cy="531778"/>
          </a:xfrm>
        </p:grpSpPr>
        <p:sp>
          <p:nvSpPr>
            <p:cNvPr id="16" name="אליפסה 15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17" name="מלבן מעוגל 16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18" name="מלבן מעוגל 17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19" name="מחבר חץ ישר 18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מחבר חץ ישר 19"/>
            <p:cNvCxnSpPr>
              <a:stCxn id="16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1" name="קבוצה 20"/>
          <p:cNvGrpSpPr/>
          <p:nvPr/>
        </p:nvGrpSpPr>
        <p:grpSpPr>
          <a:xfrm>
            <a:off x="3416657" y="5061862"/>
            <a:ext cx="3623858" cy="531778"/>
            <a:chOff x="1751401" y="5040579"/>
            <a:chExt cx="2893300" cy="531778"/>
          </a:xfrm>
        </p:grpSpPr>
        <p:sp>
          <p:nvSpPr>
            <p:cNvPr id="22" name="אליפסה 21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23" name="מלבן מעוגל 22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24" name="מלבן מעוגל 23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25" name="מחבר חץ ישר 24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מחבר חץ ישר 25"/>
            <p:cNvCxnSpPr>
              <a:stCxn id="22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7" name="מלבן מעוגל 26"/>
          <p:cNvSpPr/>
          <p:nvPr/>
        </p:nvSpPr>
        <p:spPr>
          <a:xfrm>
            <a:off x="7406804" y="5210371"/>
            <a:ext cx="853466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cxnSp>
        <p:nvCxnSpPr>
          <p:cNvPr id="28" name="מחבר חץ ישר 27"/>
          <p:cNvCxnSpPr/>
          <p:nvPr/>
        </p:nvCxnSpPr>
        <p:spPr>
          <a:xfrm>
            <a:off x="6980071" y="5379652"/>
            <a:ext cx="487177" cy="360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9" name="קבוצה 28"/>
          <p:cNvGrpSpPr/>
          <p:nvPr/>
        </p:nvGrpSpPr>
        <p:grpSpPr>
          <a:xfrm>
            <a:off x="144967" y="6194313"/>
            <a:ext cx="5291003" cy="531778"/>
            <a:chOff x="1751401" y="5040579"/>
            <a:chExt cx="5184916" cy="531778"/>
          </a:xfrm>
        </p:grpSpPr>
        <p:sp>
          <p:nvSpPr>
            <p:cNvPr id="30" name="אליפסה 29"/>
            <p:cNvSpPr/>
            <p:nvPr/>
          </p:nvSpPr>
          <p:spPr>
            <a:xfrm>
              <a:off x="1751401" y="5040579"/>
              <a:ext cx="815251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31" name="מלבן מעוגל 30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32" name="מלבן מעוגל 31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  <p:sp>
          <p:nvSpPr>
            <p:cNvPr id="33" name="מלבן מעוגל 32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34" name="מחבר חץ ישר 33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מחבר חץ ישר 34"/>
            <p:cNvCxnSpPr>
              <a:stCxn id="32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מחבר חץ ישר 35"/>
            <p:cNvCxnSpPr>
              <a:stCxn id="30" idx="6"/>
            </p:cNvCxnSpPr>
            <p:nvPr/>
          </p:nvCxnSpPr>
          <p:spPr>
            <a:xfrm flipV="1">
              <a:off x="2566652" y="5296536"/>
              <a:ext cx="425835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מחבר חץ ישר 36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8" name="מלבן מעוגל 37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7245788" y="2993552"/>
            <a:ext cx="30554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/>
              <a:t>הקריאה לפעולה</a:t>
            </a:r>
          </a:p>
        </p:txBody>
      </p:sp>
    </p:spTree>
    <p:extLst>
      <p:ext uri="{BB962C8B-B14F-4D97-AF65-F5344CB8AC3E}">
        <p14:creationId xmlns:p14="http://schemas.microsoft.com/office/powerpoint/2010/main" val="3271374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לפעמים עלינו לבנות שרשרת חוליות לפי תנאים , או כזו המוגדרת בשאלה ואנחנו רוצים לבדוק את נכונות הפתרון שלנו. </a:t>
            </a:r>
          </a:p>
          <a:p>
            <a:pPr marL="0" indent="0">
              <a:buNone/>
            </a:pPr>
            <a:endParaRPr lang="he-IL" b="1" dirty="0">
              <a:latin typeface="Times New Roman" panose="02020603050405020304" pitchFamily="18" charset="0"/>
              <a:cs typeface="+mn-cs"/>
            </a:endParaRPr>
          </a:p>
          <a:p>
            <a:r>
              <a:rPr lang="he-IL" b="1" dirty="0">
                <a:latin typeface="Times New Roman" panose="02020603050405020304" pitchFamily="18" charset="0"/>
                <a:cs typeface="+mn-cs"/>
              </a:rPr>
              <a:t>דרישה – שרשרת חוליות עם מספרים מ 1 עד 10 .</a:t>
            </a:r>
          </a:p>
          <a:p>
            <a:pPr marL="0" indent="0">
              <a:buNone/>
            </a:pPr>
            <a:endParaRPr lang="he-IL" b="1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הבניה תעשה בפעולה שתחזיר הפניה לשרשרת החדשה. </a:t>
            </a:r>
          </a:p>
          <a:p>
            <a:pPr marL="0" indent="0">
              <a:buNone/>
            </a:pPr>
            <a:endParaRPr lang="he-IL" b="1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בניה של שרשרת </a:t>
            </a:r>
            <a:r>
              <a:rPr lang="he-IL" b="1" dirty="0" err="1">
                <a:latin typeface="Times New Roman" panose="02020603050405020304" pitchFamily="18" charset="0"/>
                <a:cs typeface="+mn-cs"/>
              </a:rPr>
              <a:t>ממויינת</a:t>
            </a:r>
            <a:r>
              <a:rPr lang="he-IL" b="1" dirty="0">
                <a:latin typeface="Times New Roman" panose="02020603050405020304" pitchFamily="18" charset="0"/>
                <a:cs typeface="+mn-cs"/>
              </a:rPr>
              <a:t> – בשיעור 2 – מיון הכנסה. </a:t>
            </a:r>
          </a:p>
          <a:p>
            <a:pPr marL="0" indent="0">
              <a:buNone/>
            </a:pPr>
            <a:endParaRPr lang="he-IL" b="1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j-cs"/>
              </a:rPr>
              <a:t>בניית רשימה על פי דרישה </a:t>
            </a:r>
          </a:p>
        </p:txBody>
      </p:sp>
    </p:spTree>
    <p:extLst>
      <p:ext uri="{BB962C8B-B14F-4D97-AF65-F5344CB8AC3E}">
        <p14:creationId xmlns:p14="http://schemas.microsoft.com/office/powerpoint/2010/main" val="32172308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5960590" y="421691"/>
            <a:ext cx="5905890" cy="988373"/>
          </a:xfrm>
        </p:spPr>
        <p:txBody>
          <a:bodyPr/>
          <a:lstStyle/>
          <a:p>
            <a:r>
              <a:rPr lang="he-IL" b="1" dirty="0">
                <a:latin typeface="Times New Roman" panose="02020603050405020304" pitchFamily="18" charset="0"/>
                <a:cs typeface="+mn-cs"/>
              </a:rPr>
              <a:t>אפשרות 1 – הוספת החוליה החדשה כחוליה ראשונה </a:t>
            </a:r>
          </a:p>
        </p:txBody>
      </p:sp>
      <p:sp>
        <p:nvSpPr>
          <p:cNvPr id="4" name="מלבן 3"/>
          <p:cNvSpPr/>
          <p:nvPr/>
        </p:nvSpPr>
        <p:spPr>
          <a:xfrm>
            <a:off x="1174202" y="526721"/>
            <a:ext cx="5181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Build1()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}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null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for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=1;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&lt;=10;i++)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nn-NO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lst = </a:t>
            </a:r>
            <a:r>
              <a:rPr lang="nn-NO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nn-NO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nn-NO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nn-NO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&gt;(i, lst);</a:t>
            </a:r>
          </a:p>
          <a:p>
            <a:pPr algn="l" rtl="0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{</a:t>
            </a:r>
            <a:endParaRPr lang="he-IL" sz="2400" b="1" dirty="0">
              <a:latin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192617" y="2365743"/>
            <a:ext cx="529263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כבר בשלב זה רואים כי הסדר הפוך .</a:t>
            </a:r>
          </a:p>
          <a:p>
            <a:r>
              <a:rPr lang="he-IL" b="1" dirty="0">
                <a:solidFill>
                  <a:srgbClr val="C00000"/>
                </a:solidFill>
                <a:latin typeface="Times New Roman" panose="02020603050405020304" pitchFamily="18" charset="0"/>
              </a:rPr>
              <a:t>ומה הפתרון ? בלי להפוך את הלולאה?   </a:t>
            </a:r>
          </a:p>
        </p:txBody>
      </p:sp>
      <p:grpSp>
        <p:nvGrpSpPr>
          <p:cNvPr id="48" name="קבוצה 47"/>
          <p:cNvGrpSpPr/>
          <p:nvPr/>
        </p:nvGrpSpPr>
        <p:grpSpPr>
          <a:xfrm>
            <a:off x="594523" y="4721791"/>
            <a:ext cx="5380608" cy="531778"/>
            <a:chOff x="1555709" y="5040579"/>
            <a:chExt cx="5380608" cy="531778"/>
          </a:xfrm>
        </p:grpSpPr>
        <p:sp>
          <p:nvSpPr>
            <p:cNvPr id="49" name="אליפסה 48"/>
            <p:cNvSpPr/>
            <p:nvPr/>
          </p:nvSpPr>
          <p:spPr>
            <a:xfrm>
              <a:off x="1555709" y="5040579"/>
              <a:ext cx="1088891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50" name="מלבן מעוגל 49"/>
            <p:cNvSpPr/>
            <p:nvPr/>
          </p:nvSpPr>
          <p:spPr>
            <a:xfrm>
              <a:off x="3012122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51" name="מלבן מעוגל 50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3</a:t>
              </a:r>
              <a:endParaRPr lang="he-IL" sz="2000" b="1" dirty="0"/>
            </a:p>
          </p:txBody>
        </p:sp>
        <p:sp>
          <p:nvSpPr>
            <p:cNvPr id="52" name="מלבן מעוגל 51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53" name="מחבר חץ ישר 52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מחבר חץ ישר 53"/>
            <p:cNvCxnSpPr>
              <a:stCxn id="51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5" name="מחבר חץ ישר 54"/>
            <p:cNvCxnSpPr>
              <a:stCxn id="49" idx="6"/>
            </p:cNvCxnSpPr>
            <p:nvPr/>
          </p:nvCxnSpPr>
          <p:spPr>
            <a:xfrm flipV="1">
              <a:off x="2644600" y="5296536"/>
              <a:ext cx="347888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6" name="מחבר חץ ישר 55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57" name="מלבן מעוגל 56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</a:t>
              </a:r>
              <a:endParaRPr lang="he-IL" sz="2000" b="1" dirty="0"/>
            </a:p>
          </p:txBody>
        </p:sp>
      </p:grpSp>
      <p:cxnSp>
        <p:nvCxnSpPr>
          <p:cNvPr id="67" name="מחבר חץ ישר 66"/>
          <p:cNvCxnSpPr/>
          <p:nvPr/>
        </p:nvCxnSpPr>
        <p:spPr>
          <a:xfrm>
            <a:off x="1698258" y="3823730"/>
            <a:ext cx="453974" cy="360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8" name="אליפסה 67"/>
          <p:cNvSpPr/>
          <p:nvPr/>
        </p:nvSpPr>
        <p:spPr>
          <a:xfrm>
            <a:off x="422934" y="3347065"/>
            <a:ext cx="1273467" cy="8908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ffectLst/>
                <a:ea typeface="Calibri" panose="020F0502020204030204" pitchFamily="34" charset="0"/>
              </a:rPr>
              <a:t>lst</a:t>
            </a:r>
            <a:endParaRPr lang="en-US" sz="2400" b="1" dirty="0">
              <a:effectLst/>
              <a:ea typeface="Calibri" panose="020F0502020204030204" pitchFamily="34" charset="0"/>
            </a:endParaRPr>
          </a:p>
        </p:txBody>
      </p:sp>
      <p:sp>
        <p:nvSpPr>
          <p:cNvPr id="89" name="מלבן 88"/>
          <p:cNvSpPr/>
          <p:nvPr/>
        </p:nvSpPr>
        <p:spPr>
          <a:xfrm>
            <a:off x="2132855" y="3530236"/>
            <a:ext cx="479502" cy="68562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/>
              <a:t>//</a:t>
            </a:r>
            <a:endParaRPr lang="he-IL" b="1" dirty="0"/>
          </a:p>
        </p:txBody>
      </p:sp>
      <p:grpSp>
        <p:nvGrpSpPr>
          <p:cNvPr id="3" name="קבוצה 2"/>
          <p:cNvGrpSpPr/>
          <p:nvPr/>
        </p:nvGrpSpPr>
        <p:grpSpPr>
          <a:xfrm>
            <a:off x="2123071" y="3479172"/>
            <a:ext cx="2726373" cy="905212"/>
            <a:chOff x="6665050" y="3671553"/>
            <a:chExt cx="2726373" cy="905212"/>
          </a:xfrm>
        </p:grpSpPr>
        <p:sp>
          <p:nvSpPr>
            <p:cNvPr id="72" name="מלבן 71"/>
            <p:cNvSpPr/>
            <p:nvPr/>
          </p:nvSpPr>
          <p:spPr>
            <a:xfrm>
              <a:off x="8911921" y="3891145"/>
              <a:ext cx="479502" cy="6856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b="1" dirty="0"/>
                <a:t>//</a:t>
              </a:r>
              <a:endParaRPr lang="he-IL" b="1" dirty="0"/>
            </a:p>
          </p:txBody>
        </p:sp>
        <p:cxnSp>
          <p:nvCxnSpPr>
            <p:cNvPr id="73" name="מחבר חץ ישר 72"/>
            <p:cNvCxnSpPr/>
            <p:nvPr/>
          </p:nvCxnSpPr>
          <p:spPr>
            <a:xfrm>
              <a:off x="8613277" y="4176634"/>
              <a:ext cx="45397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45" name="קבוצה 44"/>
            <p:cNvGrpSpPr/>
            <p:nvPr>
              <p:custDataLst>
                <p:custData r:id="rId6"/>
              </p:custDataLst>
            </p:nvPr>
          </p:nvGrpSpPr>
          <p:grpSpPr>
            <a:xfrm>
              <a:off x="6665050" y="3671553"/>
              <a:ext cx="1948227" cy="733299"/>
              <a:chOff x="0" y="0"/>
              <a:chExt cx="854820" cy="401320"/>
            </a:xfrm>
          </p:grpSpPr>
          <p:sp>
            <p:nvSpPr>
              <p:cNvPr id="46" name="מלבן מעוגל 45"/>
              <p:cNvSpPr/>
              <p:nvPr/>
            </p:nvSpPr>
            <p:spPr>
              <a:xfrm>
                <a:off x="0" y="0"/>
                <a:ext cx="854820" cy="4013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58" name="מלבן 57"/>
              <p:cNvSpPr/>
              <p:nvPr/>
            </p:nvSpPr>
            <p:spPr>
              <a:xfrm>
                <a:off x="43356" y="185245"/>
                <a:ext cx="327025" cy="17650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he-IL" sz="24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1</a:t>
                </a:r>
                <a:endParaRPr lang="en-US" sz="2400" b="1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59" name="מלבן 58"/>
              <p:cNvSpPr/>
              <p:nvPr/>
            </p:nvSpPr>
            <p:spPr>
              <a:xfrm>
                <a:off x="43356" y="41136"/>
                <a:ext cx="327025" cy="14016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value</a:t>
                </a:r>
              </a:p>
            </p:txBody>
          </p:sp>
          <p:sp>
            <p:nvSpPr>
              <p:cNvPr id="60" name="מלבן 59"/>
              <p:cNvSpPr/>
              <p:nvPr/>
            </p:nvSpPr>
            <p:spPr>
              <a:xfrm>
                <a:off x="445376" y="23714"/>
                <a:ext cx="346710" cy="149707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next</a:t>
                </a:r>
              </a:p>
            </p:txBody>
          </p:sp>
          <p:sp>
            <p:nvSpPr>
              <p:cNvPr id="61" name="מלבן 60"/>
              <p:cNvSpPr/>
              <p:nvPr/>
            </p:nvSpPr>
            <p:spPr>
              <a:xfrm>
                <a:off x="445376" y="173421"/>
                <a:ext cx="409444" cy="188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solidFill>
                      <a:schemeClr val="lt1"/>
                    </a:solidFill>
                    <a:ea typeface="Calibri" panose="020F0502020204030204" pitchFamily="34" charset="0"/>
                  </a:rPr>
                  <a:t>null</a:t>
                </a:r>
              </a:p>
            </p:txBody>
          </p:sp>
        </p:grpSp>
      </p:grpSp>
      <p:grpSp>
        <p:nvGrpSpPr>
          <p:cNvPr id="6" name="קבוצה 5"/>
          <p:cNvGrpSpPr/>
          <p:nvPr/>
        </p:nvGrpSpPr>
        <p:grpSpPr>
          <a:xfrm>
            <a:off x="2091536" y="3471738"/>
            <a:ext cx="5083317" cy="975670"/>
            <a:chOff x="4675048" y="2815915"/>
            <a:chExt cx="5083317" cy="975670"/>
          </a:xfrm>
        </p:grpSpPr>
        <p:grpSp>
          <p:nvGrpSpPr>
            <p:cNvPr id="96" name="קבוצה 95"/>
            <p:cNvGrpSpPr/>
            <p:nvPr>
              <p:custDataLst>
                <p:custData r:id="rId4"/>
              </p:custDataLst>
            </p:nvPr>
          </p:nvGrpSpPr>
          <p:grpSpPr>
            <a:xfrm>
              <a:off x="4675048" y="2815915"/>
              <a:ext cx="1948227" cy="733299"/>
              <a:chOff x="0" y="0"/>
              <a:chExt cx="854820" cy="401320"/>
            </a:xfrm>
          </p:grpSpPr>
          <p:sp>
            <p:nvSpPr>
              <p:cNvPr id="97" name="מלבן מעוגל 96"/>
              <p:cNvSpPr/>
              <p:nvPr/>
            </p:nvSpPr>
            <p:spPr>
              <a:xfrm>
                <a:off x="0" y="0"/>
                <a:ext cx="854820" cy="4013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98" name="מלבן 97"/>
              <p:cNvSpPr/>
              <p:nvPr/>
            </p:nvSpPr>
            <p:spPr>
              <a:xfrm>
                <a:off x="43356" y="185245"/>
                <a:ext cx="327025" cy="17650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he-IL" sz="24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2</a:t>
                </a:r>
                <a:endParaRPr lang="en-US" sz="2400" b="1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99" name="מלבן 98"/>
              <p:cNvSpPr/>
              <p:nvPr/>
            </p:nvSpPr>
            <p:spPr>
              <a:xfrm>
                <a:off x="43356" y="41136"/>
                <a:ext cx="327025" cy="14016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value</a:t>
                </a:r>
              </a:p>
            </p:txBody>
          </p:sp>
          <p:sp>
            <p:nvSpPr>
              <p:cNvPr id="100" name="מלבן 99"/>
              <p:cNvSpPr/>
              <p:nvPr/>
            </p:nvSpPr>
            <p:spPr>
              <a:xfrm>
                <a:off x="445376" y="23714"/>
                <a:ext cx="346710" cy="149707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next</a:t>
                </a:r>
              </a:p>
            </p:txBody>
          </p:sp>
          <p:sp>
            <p:nvSpPr>
              <p:cNvPr id="101" name="מלבן 100"/>
              <p:cNvSpPr/>
              <p:nvPr/>
            </p:nvSpPr>
            <p:spPr>
              <a:xfrm>
                <a:off x="417683" y="184233"/>
                <a:ext cx="409444" cy="188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endParaRPr lang="en-US" sz="2400" b="1" dirty="0">
                  <a:solidFill>
                    <a:schemeClr val="lt1"/>
                  </a:solidFill>
                  <a:ea typeface="Calibri" panose="020F0502020204030204" pitchFamily="34" charset="0"/>
                </a:endParaRPr>
              </a:p>
            </p:txBody>
          </p:sp>
        </p:grpSp>
        <p:grpSp>
          <p:nvGrpSpPr>
            <p:cNvPr id="62" name="קבוצה 61"/>
            <p:cNvGrpSpPr/>
            <p:nvPr/>
          </p:nvGrpSpPr>
          <p:grpSpPr>
            <a:xfrm>
              <a:off x="6258077" y="2886373"/>
              <a:ext cx="3500288" cy="905212"/>
              <a:chOff x="5891135" y="3671553"/>
              <a:chExt cx="3500288" cy="905212"/>
            </a:xfrm>
          </p:grpSpPr>
          <p:sp>
            <p:nvSpPr>
              <p:cNvPr id="64" name="מלבן 63"/>
              <p:cNvSpPr/>
              <p:nvPr/>
            </p:nvSpPr>
            <p:spPr>
              <a:xfrm>
                <a:off x="8911921" y="3891145"/>
                <a:ext cx="479502" cy="68562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b="1" dirty="0"/>
                  <a:t>//</a:t>
                </a:r>
                <a:endParaRPr lang="he-IL" b="1" dirty="0"/>
              </a:p>
            </p:txBody>
          </p:sp>
          <p:cxnSp>
            <p:nvCxnSpPr>
              <p:cNvPr id="65" name="מחבר חץ ישר 64"/>
              <p:cNvCxnSpPr/>
              <p:nvPr/>
            </p:nvCxnSpPr>
            <p:spPr>
              <a:xfrm>
                <a:off x="8613277" y="4176634"/>
                <a:ext cx="453974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90" name="קבוצה 89"/>
              <p:cNvGrpSpPr/>
              <p:nvPr>
                <p:custDataLst>
                  <p:custData r:id="rId5"/>
                </p:custDataLst>
              </p:nvPr>
            </p:nvGrpSpPr>
            <p:grpSpPr>
              <a:xfrm>
                <a:off x="6665050" y="3671553"/>
                <a:ext cx="1948227" cy="733299"/>
                <a:chOff x="0" y="0"/>
                <a:chExt cx="854820" cy="401320"/>
              </a:xfrm>
            </p:grpSpPr>
            <p:sp>
              <p:nvSpPr>
                <p:cNvPr id="91" name="מלבן מעוגל 90"/>
                <p:cNvSpPr/>
                <p:nvPr/>
              </p:nvSpPr>
              <p:spPr>
                <a:xfrm>
                  <a:off x="0" y="0"/>
                  <a:ext cx="854820" cy="4013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e-IL"/>
                </a:p>
              </p:txBody>
            </p:sp>
            <p:sp>
              <p:nvSpPr>
                <p:cNvPr id="92" name="מלבן 91"/>
                <p:cNvSpPr/>
                <p:nvPr/>
              </p:nvSpPr>
              <p:spPr>
                <a:xfrm>
                  <a:off x="43356" y="185245"/>
                  <a:ext cx="327025" cy="17650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10800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he-IL" sz="2400" b="1" dirty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1</a:t>
                  </a:r>
                  <a:endParaRPr lang="en-US" sz="2400" b="1" dirty="0">
                    <a:latin typeface="Times New Roman" panose="02020603050405020304" pitchFamily="18" charset="0"/>
                    <a:ea typeface="Calibri" panose="020F0502020204030204" pitchFamily="34" charset="0"/>
                  </a:endParaRPr>
                </a:p>
              </p:txBody>
            </p:sp>
            <p:sp>
              <p:nvSpPr>
                <p:cNvPr id="93" name="מלבן 92"/>
                <p:cNvSpPr/>
                <p:nvPr/>
              </p:nvSpPr>
              <p:spPr>
                <a:xfrm>
                  <a:off x="43356" y="41136"/>
                  <a:ext cx="327025" cy="140167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dirty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value</a:t>
                  </a:r>
                </a:p>
              </p:txBody>
            </p:sp>
            <p:sp>
              <p:nvSpPr>
                <p:cNvPr id="94" name="מלבן 93"/>
                <p:cNvSpPr/>
                <p:nvPr/>
              </p:nvSpPr>
              <p:spPr>
                <a:xfrm>
                  <a:off x="445376" y="23714"/>
                  <a:ext cx="346710" cy="149707"/>
                </a:xfrm>
                <a:prstGeom prst="rect">
                  <a:avLst/>
                </a:pr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="horz" wrap="square" lIns="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dirty="0">
                      <a:solidFill>
                        <a:schemeClr val="dk1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next</a:t>
                  </a:r>
                </a:p>
              </p:txBody>
            </p:sp>
            <p:sp>
              <p:nvSpPr>
                <p:cNvPr id="95" name="מלבן 94"/>
                <p:cNvSpPr/>
                <p:nvPr/>
              </p:nvSpPr>
              <p:spPr>
                <a:xfrm>
                  <a:off x="445376" y="173421"/>
                  <a:ext cx="409444" cy="188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b="1" dirty="0">
                      <a:solidFill>
                        <a:schemeClr val="lt1"/>
                      </a:solidFill>
                      <a:ea typeface="Calibri" panose="020F0502020204030204" pitchFamily="34" charset="0"/>
                    </a:rPr>
                    <a:t>null</a:t>
                  </a:r>
                </a:p>
              </p:txBody>
            </p:sp>
          </p:grpSp>
          <p:cxnSp>
            <p:nvCxnSpPr>
              <p:cNvPr id="63" name="מחבר חץ ישר 62"/>
              <p:cNvCxnSpPr/>
              <p:nvPr/>
            </p:nvCxnSpPr>
            <p:spPr>
              <a:xfrm>
                <a:off x="5891135" y="4038202"/>
                <a:ext cx="773915" cy="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" name="קבוצה 8"/>
          <p:cNvGrpSpPr/>
          <p:nvPr/>
        </p:nvGrpSpPr>
        <p:grpSpPr>
          <a:xfrm>
            <a:off x="2031302" y="3491190"/>
            <a:ext cx="7408704" cy="986125"/>
            <a:chOff x="273381" y="5552360"/>
            <a:chExt cx="7408704" cy="986125"/>
          </a:xfrm>
        </p:grpSpPr>
        <p:grpSp>
          <p:nvGrpSpPr>
            <p:cNvPr id="102" name="קבוצה 101"/>
            <p:cNvGrpSpPr/>
            <p:nvPr/>
          </p:nvGrpSpPr>
          <p:grpSpPr>
            <a:xfrm>
              <a:off x="2598768" y="5562815"/>
              <a:ext cx="5083317" cy="975670"/>
              <a:chOff x="4675048" y="2815915"/>
              <a:chExt cx="5083317" cy="975670"/>
            </a:xfrm>
          </p:grpSpPr>
          <p:grpSp>
            <p:nvGrpSpPr>
              <p:cNvPr id="103" name="קבוצה 102"/>
              <p:cNvGrpSpPr/>
              <p:nvPr>
                <p:custDataLst>
                  <p:custData r:id="rId2"/>
                </p:custDataLst>
              </p:nvPr>
            </p:nvGrpSpPr>
            <p:grpSpPr>
              <a:xfrm>
                <a:off x="4675048" y="2815915"/>
                <a:ext cx="1948227" cy="733299"/>
                <a:chOff x="0" y="0"/>
                <a:chExt cx="854820" cy="401320"/>
              </a:xfrm>
            </p:grpSpPr>
            <p:sp>
              <p:nvSpPr>
                <p:cNvPr id="114" name="מלבן מעוגל 113"/>
                <p:cNvSpPr/>
                <p:nvPr/>
              </p:nvSpPr>
              <p:spPr>
                <a:xfrm>
                  <a:off x="0" y="0"/>
                  <a:ext cx="854820" cy="4013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e-IL"/>
                </a:p>
              </p:txBody>
            </p:sp>
            <p:sp>
              <p:nvSpPr>
                <p:cNvPr id="115" name="מלבן 114"/>
                <p:cNvSpPr/>
                <p:nvPr/>
              </p:nvSpPr>
              <p:spPr>
                <a:xfrm>
                  <a:off x="43356" y="185245"/>
                  <a:ext cx="327025" cy="17650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10800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he-IL" sz="2400" b="1" dirty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2</a:t>
                  </a:r>
                  <a:endParaRPr lang="en-US" sz="2400" b="1" dirty="0">
                    <a:latin typeface="Times New Roman" panose="02020603050405020304" pitchFamily="18" charset="0"/>
                    <a:ea typeface="Calibri" panose="020F0502020204030204" pitchFamily="34" charset="0"/>
                  </a:endParaRPr>
                </a:p>
              </p:txBody>
            </p:sp>
            <p:sp>
              <p:nvSpPr>
                <p:cNvPr id="116" name="מלבן 115"/>
                <p:cNvSpPr/>
                <p:nvPr/>
              </p:nvSpPr>
              <p:spPr>
                <a:xfrm>
                  <a:off x="43356" y="41136"/>
                  <a:ext cx="327025" cy="140167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dirty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value</a:t>
                  </a:r>
                </a:p>
              </p:txBody>
            </p:sp>
            <p:sp>
              <p:nvSpPr>
                <p:cNvPr id="117" name="מלבן 116"/>
                <p:cNvSpPr/>
                <p:nvPr/>
              </p:nvSpPr>
              <p:spPr>
                <a:xfrm>
                  <a:off x="445376" y="23714"/>
                  <a:ext cx="346710" cy="149707"/>
                </a:xfrm>
                <a:prstGeom prst="rect">
                  <a:avLst/>
                </a:pr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="horz" wrap="square" lIns="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dirty="0">
                      <a:solidFill>
                        <a:schemeClr val="dk1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next</a:t>
                  </a:r>
                </a:p>
              </p:txBody>
            </p:sp>
            <p:sp>
              <p:nvSpPr>
                <p:cNvPr id="118" name="מלבן 117"/>
                <p:cNvSpPr/>
                <p:nvPr/>
              </p:nvSpPr>
              <p:spPr>
                <a:xfrm>
                  <a:off x="417683" y="184233"/>
                  <a:ext cx="409444" cy="188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en-US" sz="2400" b="1" dirty="0">
                    <a:solidFill>
                      <a:schemeClr val="lt1"/>
                    </a:solidFill>
                    <a:ea typeface="Calibri" panose="020F0502020204030204" pitchFamily="34" charset="0"/>
                  </a:endParaRPr>
                </a:p>
              </p:txBody>
            </p:sp>
          </p:grpSp>
          <p:grpSp>
            <p:nvGrpSpPr>
              <p:cNvPr id="104" name="קבוצה 103"/>
              <p:cNvGrpSpPr/>
              <p:nvPr/>
            </p:nvGrpSpPr>
            <p:grpSpPr>
              <a:xfrm>
                <a:off x="6258077" y="2886373"/>
                <a:ext cx="3500288" cy="905212"/>
                <a:chOff x="5891135" y="3671553"/>
                <a:chExt cx="3500288" cy="905212"/>
              </a:xfrm>
            </p:grpSpPr>
            <p:sp>
              <p:nvSpPr>
                <p:cNvPr id="105" name="מלבן 104"/>
                <p:cNvSpPr/>
                <p:nvPr/>
              </p:nvSpPr>
              <p:spPr>
                <a:xfrm>
                  <a:off x="8911921" y="3891145"/>
                  <a:ext cx="479502" cy="68562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1" anchor="ctr"/>
                <a:lstStyle/>
                <a:p>
                  <a:pPr algn="ctr"/>
                  <a:r>
                    <a:rPr lang="en-US" b="1" dirty="0"/>
                    <a:t>//</a:t>
                  </a:r>
                  <a:endParaRPr lang="he-IL" b="1" dirty="0"/>
                </a:p>
              </p:txBody>
            </p:sp>
            <p:cxnSp>
              <p:nvCxnSpPr>
                <p:cNvPr id="106" name="מחבר חץ ישר 105"/>
                <p:cNvCxnSpPr/>
                <p:nvPr/>
              </p:nvCxnSpPr>
              <p:spPr>
                <a:xfrm>
                  <a:off x="8613277" y="4176634"/>
                  <a:ext cx="453974" cy="36081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107" name="קבוצה 106"/>
                <p:cNvGrpSpPr/>
                <p:nvPr>
                  <p:custDataLst>
                    <p:custData r:id="rId3"/>
                  </p:custDataLst>
                </p:nvPr>
              </p:nvGrpSpPr>
              <p:grpSpPr>
                <a:xfrm>
                  <a:off x="6665050" y="3671553"/>
                  <a:ext cx="1948227" cy="733299"/>
                  <a:chOff x="0" y="0"/>
                  <a:chExt cx="854820" cy="401320"/>
                </a:xfrm>
              </p:grpSpPr>
              <p:sp>
                <p:nvSpPr>
                  <p:cNvPr id="109" name="מלבן מעוגל 108"/>
                  <p:cNvSpPr/>
                  <p:nvPr/>
                </p:nvSpPr>
                <p:spPr>
                  <a:xfrm>
                    <a:off x="0" y="0"/>
                    <a:ext cx="854820" cy="401320"/>
                  </a:xfrm>
                  <a:prstGeom prst="round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1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he-IL"/>
                  </a:p>
                </p:txBody>
              </p:sp>
              <p:sp>
                <p:nvSpPr>
                  <p:cNvPr id="110" name="מלבן 109"/>
                  <p:cNvSpPr/>
                  <p:nvPr/>
                </p:nvSpPr>
                <p:spPr>
                  <a:xfrm>
                    <a:off x="43356" y="185245"/>
                    <a:ext cx="327025" cy="176508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108000" tIns="0" rIns="0" bIns="0" numCol="1" spcCol="0" rtlCol="1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he-IL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rPr>
                      <a:t>1</a:t>
                    </a:r>
                    <a:endParaRPr lang="en-US" sz="2400" b="1" dirty="0">
                      <a:latin typeface="Times New Roman" panose="02020603050405020304" pitchFamily="18" charset="0"/>
                      <a:ea typeface="Calibri" panose="020F0502020204030204" pitchFamily="34" charset="0"/>
                    </a:endParaRPr>
                  </a:p>
                </p:txBody>
              </p:sp>
              <p:sp>
                <p:nvSpPr>
                  <p:cNvPr id="111" name="מלבן 110"/>
                  <p:cNvSpPr/>
                  <p:nvPr/>
                </p:nvSpPr>
                <p:spPr>
                  <a:xfrm>
                    <a:off x="43356" y="41136"/>
                    <a:ext cx="327025" cy="140167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0" tIns="0" rIns="0" bIns="0" numCol="1" spcCol="0" rtlCol="1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 rtl="1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rPr>
                      <a:t>value</a:t>
                    </a:r>
                  </a:p>
                </p:txBody>
              </p:sp>
              <p:sp>
                <p:nvSpPr>
                  <p:cNvPr id="112" name="מלבן 111"/>
                  <p:cNvSpPr/>
                  <p:nvPr/>
                </p:nvSpPr>
                <p:spPr>
                  <a:xfrm>
                    <a:off x="445376" y="23714"/>
                    <a:ext cx="346710" cy="149707"/>
                  </a:xfrm>
                  <a:prstGeom prst="rect">
                    <a:avLst/>
                  </a:prstGeom>
                  <a:solidFill>
                    <a:sysClr val="window" lastClr="FFFFFF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0" tIns="0" rIns="0" bIns="0" numCol="1" spcCol="0" rtlCol="1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 rtl="1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24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</a:rPr>
                      <a:t>next</a:t>
                    </a:r>
                  </a:p>
                </p:txBody>
              </p:sp>
              <p:sp>
                <p:nvSpPr>
                  <p:cNvPr id="113" name="מלבן 112"/>
                  <p:cNvSpPr/>
                  <p:nvPr/>
                </p:nvSpPr>
                <p:spPr>
                  <a:xfrm>
                    <a:off x="445376" y="173421"/>
                    <a:ext cx="409444" cy="188595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1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2400" b="1" dirty="0">
                        <a:solidFill>
                          <a:schemeClr val="lt1"/>
                        </a:solidFill>
                        <a:ea typeface="Calibri" panose="020F0502020204030204" pitchFamily="34" charset="0"/>
                      </a:rPr>
                      <a:t>null</a:t>
                    </a:r>
                  </a:p>
                </p:txBody>
              </p:sp>
            </p:grpSp>
            <p:cxnSp>
              <p:nvCxnSpPr>
                <p:cNvPr id="108" name="מחבר חץ ישר 107"/>
                <p:cNvCxnSpPr/>
                <p:nvPr/>
              </p:nvCxnSpPr>
              <p:spPr>
                <a:xfrm>
                  <a:off x="5891135" y="4038202"/>
                  <a:ext cx="773915" cy="0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36" name="קבוצה 135"/>
            <p:cNvGrpSpPr/>
            <p:nvPr>
              <p:custDataLst>
                <p:custData r:id="rId1"/>
              </p:custDataLst>
            </p:nvPr>
          </p:nvGrpSpPr>
          <p:grpSpPr>
            <a:xfrm>
              <a:off x="273381" y="5552360"/>
              <a:ext cx="1948227" cy="733299"/>
              <a:chOff x="0" y="0"/>
              <a:chExt cx="854820" cy="401320"/>
            </a:xfrm>
          </p:grpSpPr>
          <p:sp>
            <p:nvSpPr>
              <p:cNvPr id="137" name="מלבן מעוגל 136"/>
              <p:cNvSpPr/>
              <p:nvPr/>
            </p:nvSpPr>
            <p:spPr>
              <a:xfrm>
                <a:off x="0" y="0"/>
                <a:ext cx="854820" cy="4013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138" name="מלבן 137"/>
              <p:cNvSpPr/>
              <p:nvPr/>
            </p:nvSpPr>
            <p:spPr>
              <a:xfrm>
                <a:off x="43356" y="185245"/>
                <a:ext cx="327025" cy="17650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he-IL" sz="24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3</a:t>
                </a:r>
                <a:endParaRPr lang="en-US" sz="2400" b="1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139" name="מלבן 138"/>
              <p:cNvSpPr/>
              <p:nvPr/>
            </p:nvSpPr>
            <p:spPr>
              <a:xfrm>
                <a:off x="43356" y="41136"/>
                <a:ext cx="327025" cy="14016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value</a:t>
                </a:r>
              </a:p>
            </p:txBody>
          </p:sp>
          <p:sp>
            <p:nvSpPr>
              <p:cNvPr id="140" name="מלבן 139"/>
              <p:cNvSpPr/>
              <p:nvPr/>
            </p:nvSpPr>
            <p:spPr>
              <a:xfrm>
                <a:off x="445376" y="23714"/>
                <a:ext cx="346710" cy="149707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next</a:t>
                </a:r>
              </a:p>
            </p:txBody>
          </p:sp>
          <p:sp>
            <p:nvSpPr>
              <p:cNvPr id="141" name="מלבן 140"/>
              <p:cNvSpPr/>
              <p:nvPr/>
            </p:nvSpPr>
            <p:spPr>
              <a:xfrm>
                <a:off x="388174" y="212227"/>
                <a:ext cx="409444" cy="14405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endParaRPr lang="en-US" sz="2400" b="1" dirty="0">
                  <a:solidFill>
                    <a:schemeClr val="lt1"/>
                  </a:solidFill>
                  <a:ea typeface="Calibri" panose="020F0502020204030204" pitchFamily="34" charset="0"/>
                </a:endParaRPr>
              </a:p>
            </p:txBody>
          </p:sp>
        </p:grpSp>
        <p:cxnSp>
          <p:nvCxnSpPr>
            <p:cNvPr id="8" name="מחבר חץ ישר 7"/>
            <p:cNvCxnSpPr/>
            <p:nvPr/>
          </p:nvCxnSpPr>
          <p:spPr>
            <a:xfrm>
              <a:off x="1748603" y="6105617"/>
              <a:ext cx="806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7654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89" grpId="0" animBg="1"/>
      <p:bldP spid="89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תוכן 1"/>
          <p:cNvSpPr txBox="1">
            <a:spLocks/>
          </p:cNvSpPr>
          <p:nvPr/>
        </p:nvSpPr>
        <p:spPr>
          <a:xfrm>
            <a:off x="771626" y="255545"/>
            <a:ext cx="5905890" cy="98837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b="1" dirty="0">
                <a:latin typeface="Times New Roman" panose="02020603050405020304" pitchFamily="18" charset="0"/>
                <a:cs typeface="+mn-cs"/>
              </a:rPr>
              <a:t>אפשרות 2 – הוספת החוליה החדשה כחוליה אחרונה  </a:t>
            </a:r>
          </a:p>
        </p:txBody>
      </p:sp>
      <p:sp>
        <p:nvSpPr>
          <p:cNvPr id="6" name="מלבן 5"/>
          <p:cNvSpPr/>
          <p:nvPr/>
        </p:nvSpPr>
        <p:spPr>
          <a:xfrm>
            <a:off x="6976160" y="74565"/>
            <a:ext cx="6096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Build2()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}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&gt;(1);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pos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</a:p>
          <a:p>
            <a:pPr algn="l" rtl="0"/>
            <a:r>
              <a:rPr lang="nn-NO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nn-NO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for</a:t>
            </a:r>
            <a:r>
              <a:rPr lang="nn-NO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nn-NO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nn-NO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i = 2; i &lt;= 10; i++)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}    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pos.SetNext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));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pos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pos.GetNext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();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{     </a:t>
            </a:r>
          </a:p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{</a:t>
            </a:r>
            <a:endParaRPr lang="he-IL" sz="2400" b="1" dirty="0">
              <a:latin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955588" y="5655926"/>
            <a:ext cx="529263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כבר בשלב זה רואים כי הסדר נכון.</a:t>
            </a:r>
          </a:p>
          <a:p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Pos</a:t>
            </a:r>
            <a:r>
              <a:rPr lang="he-IL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 הוא הפניה לחוליה האחרונה בכל שלב. </a:t>
            </a:r>
          </a:p>
        </p:txBody>
      </p:sp>
      <p:sp>
        <p:nvSpPr>
          <p:cNvPr id="58" name="אליפסה 57"/>
          <p:cNvSpPr/>
          <p:nvPr/>
        </p:nvSpPr>
        <p:spPr>
          <a:xfrm>
            <a:off x="340662" y="3661301"/>
            <a:ext cx="1143639" cy="7617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ffectLst/>
                <a:ea typeface="Calibri" panose="020F0502020204030204" pitchFamily="34" charset="0"/>
              </a:rPr>
              <a:t>lst</a:t>
            </a:r>
            <a:endParaRPr lang="en-US" sz="2400" b="1" dirty="0">
              <a:effectLst/>
              <a:ea typeface="Calibri" panose="020F0502020204030204" pitchFamily="34" charset="0"/>
            </a:endParaRPr>
          </a:p>
        </p:txBody>
      </p:sp>
      <p:cxnSp>
        <p:nvCxnSpPr>
          <p:cNvPr id="59" name="מחבר חץ ישר 58"/>
          <p:cNvCxnSpPr/>
          <p:nvPr/>
        </p:nvCxnSpPr>
        <p:spPr>
          <a:xfrm>
            <a:off x="1484301" y="4042182"/>
            <a:ext cx="396349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60" name="קבוצה 59"/>
          <p:cNvGrpSpPr/>
          <p:nvPr/>
        </p:nvGrpSpPr>
        <p:grpSpPr>
          <a:xfrm>
            <a:off x="1898040" y="3757275"/>
            <a:ext cx="1247565" cy="685620"/>
            <a:chOff x="3596033" y="3934457"/>
            <a:chExt cx="1247565" cy="685620"/>
          </a:xfrm>
        </p:grpSpPr>
        <p:sp>
          <p:nvSpPr>
            <p:cNvPr id="61" name="מלבן מעוגל 60"/>
            <p:cNvSpPr/>
            <p:nvPr/>
          </p:nvSpPr>
          <p:spPr>
            <a:xfrm>
              <a:off x="3596033" y="4003300"/>
              <a:ext cx="654970" cy="52422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sz="2000" b="1" dirty="0"/>
                <a:t>1</a:t>
              </a:r>
            </a:p>
          </p:txBody>
        </p:sp>
        <p:sp>
          <p:nvSpPr>
            <p:cNvPr id="62" name="מלבן 61"/>
            <p:cNvSpPr/>
            <p:nvPr/>
          </p:nvSpPr>
          <p:spPr>
            <a:xfrm>
              <a:off x="4364096" y="3934457"/>
              <a:ext cx="479502" cy="6856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b="1" dirty="0"/>
                <a:t>//</a:t>
              </a:r>
              <a:endParaRPr lang="he-IL" b="1" dirty="0"/>
            </a:p>
          </p:txBody>
        </p:sp>
        <p:cxnSp>
          <p:nvCxnSpPr>
            <p:cNvPr id="63" name="מחבר חץ ישר 62"/>
            <p:cNvCxnSpPr/>
            <p:nvPr/>
          </p:nvCxnSpPr>
          <p:spPr>
            <a:xfrm>
              <a:off x="4095673" y="4241186"/>
              <a:ext cx="45397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64" name="מחבר חץ ישר 63"/>
          <p:cNvCxnSpPr/>
          <p:nvPr/>
        </p:nvCxnSpPr>
        <p:spPr>
          <a:xfrm flipH="1">
            <a:off x="2173614" y="2408591"/>
            <a:ext cx="2380615" cy="13800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65" name="קבוצה 64"/>
          <p:cNvGrpSpPr/>
          <p:nvPr/>
        </p:nvGrpSpPr>
        <p:grpSpPr>
          <a:xfrm>
            <a:off x="1886606" y="3660028"/>
            <a:ext cx="2438978" cy="692146"/>
            <a:chOff x="1664101" y="3653244"/>
            <a:chExt cx="2438978" cy="692146"/>
          </a:xfrm>
        </p:grpSpPr>
        <p:sp>
          <p:nvSpPr>
            <p:cNvPr id="66" name="מלבן מעוגל 65"/>
            <p:cNvSpPr/>
            <p:nvPr/>
          </p:nvSpPr>
          <p:spPr>
            <a:xfrm>
              <a:off x="1664101" y="3821163"/>
              <a:ext cx="619354" cy="52422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he-IL" sz="2000" b="1" dirty="0"/>
                <a:t>1  </a:t>
              </a:r>
            </a:p>
          </p:txBody>
        </p:sp>
        <p:grpSp>
          <p:nvGrpSpPr>
            <p:cNvPr id="67" name="קבוצה 66"/>
            <p:cNvGrpSpPr/>
            <p:nvPr/>
          </p:nvGrpSpPr>
          <p:grpSpPr>
            <a:xfrm>
              <a:off x="2078753" y="3653244"/>
              <a:ext cx="2024326" cy="685620"/>
              <a:chOff x="1160225" y="2653832"/>
              <a:chExt cx="2024326" cy="685620"/>
            </a:xfrm>
          </p:grpSpPr>
          <p:cxnSp>
            <p:nvCxnSpPr>
              <p:cNvPr id="68" name="מחבר חץ ישר 67"/>
              <p:cNvCxnSpPr/>
              <p:nvPr/>
            </p:nvCxnSpPr>
            <p:spPr>
              <a:xfrm flipV="1">
                <a:off x="1160225" y="3032723"/>
                <a:ext cx="790278" cy="73897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69" name="מלבן מעוגל 68"/>
              <p:cNvSpPr/>
              <p:nvPr/>
            </p:nvSpPr>
            <p:spPr>
              <a:xfrm>
                <a:off x="1925115" y="2755077"/>
                <a:ext cx="673860" cy="524227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he-IL" sz="2000" b="1" dirty="0"/>
                  <a:t>2</a:t>
                </a:r>
              </a:p>
            </p:txBody>
          </p:sp>
          <p:sp>
            <p:nvSpPr>
              <p:cNvPr id="70" name="מלבן 69"/>
              <p:cNvSpPr/>
              <p:nvPr/>
            </p:nvSpPr>
            <p:spPr>
              <a:xfrm>
                <a:off x="2705049" y="2653832"/>
                <a:ext cx="479502" cy="68562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b="1" dirty="0"/>
                  <a:t>//</a:t>
                </a:r>
                <a:endParaRPr lang="he-IL" b="1" dirty="0"/>
              </a:p>
            </p:txBody>
          </p:sp>
          <p:cxnSp>
            <p:nvCxnSpPr>
              <p:cNvPr id="71" name="מחבר חץ ישר 70"/>
              <p:cNvCxnSpPr/>
              <p:nvPr/>
            </p:nvCxnSpPr>
            <p:spPr>
              <a:xfrm>
                <a:off x="2443566" y="2996642"/>
                <a:ext cx="453974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72" name="מחבר חץ ישר 71"/>
          <p:cNvCxnSpPr/>
          <p:nvPr/>
        </p:nvCxnSpPr>
        <p:spPr>
          <a:xfrm flipH="1">
            <a:off x="3342173" y="2669472"/>
            <a:ext cx="1544453" cy="10338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3" name="קבוצה 72"/>
          <p:cNvGrpSpPr/>
          <p:nvPr/>
        </p:nvGrpSpPr>
        <p:grpSpPr>
          <a:xfrm>
            <a:off x="1898040" y="3788624"/>
            <a:ext cx="3844072" cy="805469"/>
            <a:chOff x="1692892" y="4413655"/>
            <a:chExt cx="3844072" cy="805469"/>
          </a:xfrm>
        </p:grpSpPr>
        <p:grpSp>
          <p:nvGrpSpPr>
            <p:cNvPr id="74" name="קבוצה 73"/>
            <p:cNvGrpSpPr/>
            <p:nvPr/>
          </p:nvGrpSpPr>
          <p:grpSpPr>
            <a:xfrm>
              <a:off x="1692892" y="4456334"/>
              <a:ext cx="3131052" cy="479435"/>
              <a:chOff x="3012122" y="5147782"/>
              <a:chExt cx="2841261" cy="408098"/>
            </a:xfrm>
          </p:grpSpPr>
          <p:sp>
            <p:nvSpPr>
              <p:cNvPr id="77" name="מלבן מעוגל 76"/>
              <p:cNvSpPr/>
              <p:nvPr/>
            </p:nvSpPr>
            <p:spPr>
              <a:xfrm>
                <a:off x="3012122" y="5147782"/>
                <a:ext cx="681410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1</a:t>
                </a:r>
                <a:endParaRPr lang="he-IL" sz="2000" b="1" dirty="0"/>
              </a:p>
            </p:txBody>
          </p:sp>
          <p:sp>
            <p:nvSpPr>
              <p:cNvPr id="78" name="מלבן מעוגל 77"/>
              <p:cNvSpPr/>
              <p:nvPr/>
            </p:nvSpPr>
            <p:spPr>
              <a:xfrm>
                <a:off x="4009314" y="5193360"/>
                <a:ext cx="681410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</a:t>
                </a:r>
                <a:endParaRPr lang="he-IL" sz="2000" b="1" dirty="0"/>
              </a:p>
            </p:txBody>
          </p:sp>
          <p:sp>
            <p:nvSpPr>
              <p:cNvPr id="79" name="מלבן מעוגל 78"/>
              <p:cNvSpPr/>
              <p:nvPr/>
            </p:nvSpPr>
            <p:spPr>
              <a:xfrm>
                <a:off x="5171973" y="5188193"/>
                <a:ext cx="681410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3</a:t>
                </a:r>
                <a:endParaRPr lang="he-IL" sz="2000" b="1" dirty="0"/>
              </a:p>
            </p:txBody>
          </p:sp>
          <p:cxnSp>
            <p:nvCxnSpPr>
              <p:cNvPr id="80" name="מחבר חץ ישר 79"/>
              <p:cNvCxnSpPr/>
              <p:nvPr/>
            </p:nvCxnSpPr>
            <p:spPr>
              <a:xfrm>
                <a:off x="3609974" y="5340329"/>
                <a:ext cx="388964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81" name="מחבר חץ ישר 80"/>
              <p:cNvCxnSpPr>
                <a:stCxn id="78" idx="3"/>
              </p:cNvCxnSpPr>
              <p:nvPr/>
            </p:nvCxnSpPr>
            <p:spPr>
              <a:xfrm>
                <a:off x="4690724" y="5374620"/>
                <a:ext cx="562919" cy="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75" name="מלבן 74"/>
            <p:cNvSpPr/>
            <p:nvPr/>
          </p:nvSpPr>
          <p:spPr>
            <a:xfrm>
              <a:off x="4999078" y="4413655"/>
              <a:ext cx="537886" cy="80546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b="1" dirty="0"/>
                <a:t>//</a:t>
              </a:r>
              <a:endParaRPr lang="he-IL" b="1" dirty="0"/>
            </a:p>
          </p:txBody>
        </p:sp>
        <p:cxnSp>
          <p:nvCxnSpPr>
            <p:cNvPr id="76" name="מחבר חץ ישר 75"/>
            <p:cNvCxnSpPr/>
            <p:nvPr/>
          </p:nvCxnSpPr>
          <p:spPr>
            <a:xfrm>
              <a:off x="4758818" y="4699145"/>
              <a:ext cx="45397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82" name="קבוצה 81"/>
          <p:cNvGrpSpPr/>
          <p:nvPr/>
        </p:nvGrpSpPr>
        <p:grpSpPr>
          <a:xfrm>
            <a:off x="1880650" y="3781541"/>
            <a:ext cx="4602893" cy="685620"/>
            <a:chOff x="1581159" y="5851490"/>
            <a:chExt cx="4602893" cy="685620"/>
          </a:xfrm>
        </p:grpSpPr>
        <p:grpSp>
          <p:nvGrpSpPr>
            <p:cNvPr id="83" name="קבוצה 82"/>
            <p:cNvGrpSpPr/>
            <p:nvPr/>
          </p:nvGrpSpPr>
          <p:grpSpPr>
            <a:xfrm>
              <a:off x="1581159" y="6001753"/>
              <a:ext cx="3924195" cy="408098"/>
              <a:chOff x="3012122" y="5147782"/>
              <a:chExt cx="3924195" cy="408098"/>
            </a:xfrm>
          </p:grpSpPr>
          <p:sp>
            <p:nvSpPr>
              <p:cNvPr id="86" name="מלבן מעוגל 85"/>
              <p:cNvSpPr/>
              <p:nvPr/>
            </p:nvSpPr>
            <p:spPr>
              <a:xfrm>
                <a:off x="3012122" y="5147782"/>
                <a:ext cx="681410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1</a:t>
                </a:r>
                <a:endParaRPr lang="he-IL" sz="2000" b="1" dirty="0"/>
              </a:p>
            </p:txBody>
          </p:sp>
          <p:sp>
            <p:nvSpPr>
              <p:cNvPr id="87" name="מלבן מעוגל 86"/>
              <p:cNvSpPr/>
              <p:nvPr/>
            </p:nvSpPr>
            <p:spPr>
              <a:xfrm>
                <a:off x="3963291" y="5193360"/>
                <a:ext cx="681410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</a:t>
                </a:r>
                <a:endParaRPr lang="he-IL" sz="2000" b="1" dirty="0"/>
              </a:p>
            </p:txBody>
          </p:sp>
          <p:sp>
            <p:nvSpPr>
              <p:cNvPr id="88" name="מלבן מעוגל 87"/>
              <p:cNvSpPr/>
              <p:nvPr/>
            </p:nvSpPr>
            <p:spPr>
              <a:xfrm>
                <a:off x="5171973" y="5188193"/>
                <a:ext cx="681410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3</a:t>
                </a:r>
                <a:endParaRPr lang="he-IL" sz="2000" b="1" dirty="0"/>
              </a:p>
            </p:txBody>
          </p:sp>
          <p:cxnSp>
            <p:nvCxnSpPr>
              <p:cNvPr id="89" name="מחבר חץ ישר 88"/>
              <p:cNvCxnSpPr/>
              <p:nvPr/>
            </p:nvCxnSpPr>
            <p:spPr>
              <a:xfrm>
                <a:off x="3609974" y="5340329"/>
                <a:ext cx="388964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0" name="מחבר חץ ישר 89"/>
              <p:cNvCxnSpPr>
                <a:stCxn id="87" idx="3"/>
              </p:cNvCxnSpPr>
              <p:nvPr/>
            </p:nvCxnSpPr>
            <p:spPr>
              <a:xfrm>
                <a:off x="4644701" y="5374620"/>
                <a:ext cx="562919" cy="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1" name="מחבר חץ ישר 90"/>
              <p:cNvCxnSpPr/>
              <p:nvPr/>
            </p:nvCxnSpPr>
            <p:spPr>
              <a:xfrm>
                <a:off x="5864392" y="5324569"/>
                <a:ext cx="437594" cy="3380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92" name="מלבן מעוגל 91"/>
              <p:cNvSpPr/>
              <p:nvPr/>
            </p:nvSpPr>
            <p:spPr>
              <a:xfrm>
                <a:off x="6254907" y="5159069"/>
                <a:ext cx="681410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4</a:t>
                </a:r>
                <a:endParaRPr lang="he-IL" sz="2000" b="1" dirty="0"/>
              </a:p>
            </p:txBody>
          </p:sp>
        </p:grpSp>
        <p:sp>
          <p:nvSpPr>
            <p:cNvPr id="84" name="מלבן 83"/>
            <p:cNvSpPr/>
            <p:nvPr/>
          </p:nvSpPr>
          <p:spPr>
            <a:xfrm>
              <a:off x="5704550" y="5851490"/>
              <a:ext cx="479502" cy="6856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b="1" dirty="0"/>
                <a:t>//</a:t>
              </a:r>
              <a:endParaRPr lang="he-IL" b="1" dirty="0"/>
            </a:p>
          </p:txBody>
        </p:sp>
        <p:cxnSp>
          <p:nvCxnSpPr>
            <p:cNvPr id="85" name="מחבר חץ ישר 84"/>
            <p:cNvCxnSpPr/>
            <p:nvPr/>
          </p:nvCxnSpPr>
          <p:spPr>
            <a:xfrm>
              <a:off x="5405906" y="6136979"/>
              <a:ext cx="45397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93" name="מחבר חץ ישר 92"/>
          <p:cNvCxnSpPr>
            <a:endCxn id="79" idx="0"/>
          </p:cNvCxnSpPr>
          <p:nvPr/>
        </p:nvCxnSpPr>
        <p:spPr>
          <a:xfrm flipH="1">
            <a:off x="4653637" y="2705651"/>
            <a:ext cx="601070" cy="11731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מחבר חץ ישר 93"/>
          <p:cNvCxnSpPr/>
          <p:nvPr/>
        </p:nvCxnSpPr>
        <p:spPr>
          <a:xfrm>
            <a:off x="5518184" y="2700491"/>
            <a:ext cx="65355" cy="118344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5" name="אליפסה 94"/>
          <p:cNvSpPr/>
          <p:nvPr/>
        </p:nvSpPr>
        <p:spPr>
          <a:xfrm>
            <a:off x="4680741" y="2049387"/>
            <a:ext cx="1193180" cy="66903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err="1"/>
              <a:t>pos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146113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 animBg="1"/>
      <p:bldP spid="9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>
            <a:off x="1024127" y="155448"/>
            <a:ext cx="10305919" cy="720000"/>
          </a:xfrm>
        </p:spPr>
        <p:txBody>
          <a:bodyPr/>
          <a:lstStyle/>
          <a:p>
            <a:r>
              <a:rPr lang="he-IL" dirty="0">
                <a:cs typeface="+mn-cs"/>
              </a:rPr>
              <a:t>תרגיל </a:t>
            </a:r>
          </a:p>
        </p:txBody>
      </p:sp>
      <p:grpSp>
        <p:nvGrpSpPr>
          <p:cNvPr id="39" name="Group 97"/>
          <p:cNvGrpSpPr>
            <a:grpSpLocks/>
          </p:cNvGrpSpPr>
          <p:nvPr/>
        </p:nvGrpSpPr>
        <p:grpSpPr bwMode="auto">
          <a:xfrm>
            <a:off x="2805894" y="2979794"/>
            <a:ext cx="3026194" cy="452995"/>
            <a:chOff x="2175" y="14199"/>
            <a:chExt cx="4255" cy="587"/>
          </a:xfrm>
        </p:grpSpPr>
        <p:sp>
          <p:nvSpPr>
            <p:cNvPr id="40" name="מלבן 39"/>
            <p:cNvSpPr>
              <a:spLocks noChangeArrowheads="1"/>
            </p:cNvSpPr>
            <p:nvPr/>
          </p:nvSpPr>
          <p:spPr bwMode="auto">
            <a:xfrm>
              <a:off x="4860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8</a:t>
              </a:r>
              <a:endParaRPr lang="en-US" sz="2000" b="1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1" name="מלבן 40"/>
            <p:cNvSpPr>
              <a:spLocks noChangeArrowheads="1"/>
            </p:cNvSpPr>
            <p:nvPr/>
          </p:nvSpPr>
          <p:spPr bwMode="auto">
            <a:xfrm>
              <a:off x="5819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2</a:t>
              </a:r>
              <a:endParaRPr lang="en-US" sz="2000" b="1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2" name="אליפסה 41"/>
            <p:cNvSpPr>
              <a:spLocks noChangeArrowheads="1"/>
            </p:cNvSpPr>
            <p:nvPr/>
          </p:nvSpPr>
          <p:spPr bwMode="auto">
            <a:xfrm>
              <a:off x="2175" y="14199"/>
              <a:ext cx="1308" cy="587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25400">
              <a:solidFill>
                <a:schemeClr val="accent1">
                  <a:lumMod val="5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n</a:t>
              </a:r>
            </a:p>
          </p:txBody>
        </p:sp>
        <p:sp>
          <p:nvSpPr>
            <p:cNvPr id="43" name="מלבן 42"/>
            <p:cNvSpPr>
              <a:spLocks noChangeArrowheads="1"/>
            </p:cNvSpPr>
            <p:nvPr/>
          </p:nvSpPr>
          <p:spPr bwMode="auto">
            <a:xfrm>
              <a:off x="3831" y="14291"/>
              <a:ext cx="789" cy="495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10</a:t>
              </a:r>
              <a:endPara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cxnSp>
          <p:nvCxnSpPr>
            <p:cNvPr id="44" name="מחבר ישר 43"/>
            <p:cNvCxnSpPr>
              <a:cxnSpLocks noChangeShapeType="1"/>
            </p:cNvCxnSpPr>
            <p:nvPr/>
          </p:nvCxnSpPr>
          <p:spPr bwMode="auto">
            <a:xfrm>
              <a:off x="3483" y="14469"/>
              <a:ext cx="527" cy="23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מחבר ישר 44"/>
            <p:cNvCxnSpPr>
              <a:cxnSpLocks noChangeShapeType="1"/>
            </p:cNvCxnSpPr>
            <p:nvPr/>
          </p:nvCxnSpPr>
          <p:spPr bwMode="auto">
            <a:xfrm>
              <a:off x="4620" y="14469"/>
              <a:ext cx="257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מחבר ישר 45"/>
            <p:cNvCxnSpPr>
              <a:cxnSpLocks noChangeShapeType="1"/>
            </p:cNvCxnSpPr>
            <p:nvPr/>
          </p:nvCxnSpPr>
          <p:spPr bwMode="auto">
            <a:xfrm>
              <a:off x="5488" y="14469"/>
              <a:ext cx="331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7" name="Group 106"/>
          <p:cNvGrpSpPr>
            <a:grpSpLocks/>
          </p:cNvGrpSpPr>
          <p:nvPr/>
        </p:nvGrpSpPr>
        <p:grpSpPr bwMode="auto">
          <a:xfrm>
            <a:off x="2151458" y="1538279"/>
            <a:ext cx="5862891" cy="703381"/>
            <a:chOff x="2175" y="14199"/>
            <a:chExt cx="6040" cy="587"/>
          </a:xfrm>
        </p:grpSpPr>
        <p:sp>
          <p:nvSpPr>
            <p:cNvPr id="48" name="מלבן 47"/>
            <p:cNvSpPr>
              <a:spLocks noChangeArrowheads="1"/>
            </p:cNvSpPr>
            <p:nvPr/>
          </p:nvSpPr>
          <p:spPr bwMode="auto">
            <a:xfrm>
              <a:off x="6724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5</a:t>
              </a:r>
              <a:endParaRPr lang="en-US" sz="2000" b="1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9" name="מלבן 48"/>
            <p:cNvSpPr>
              <a:spLocks noChangeArrowheads="1"/>
            </p:cNvSpPr>
            <p:nvPr/>
          </p:nvSpPr>
          <p:spPr bwMode="auto">
            <a:xfrm>
              <a:off x="7604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2</a:t>
              </a:r>
              <a:endParaRPr lang="en-US" sz="2000" b="1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grpSp>
          <p:nvGrpSpPr>
            <p:cNvPr id="50" name="Group 109"/>
            <p:cNvGrpSpPr>
              <a:grpSpLocks/>
            </p:cNvGrpSpPr>
            <p:nvPr/>
          </p:nvGrpSpPr>
          <p:grpSpPr bwMode="auto">
            <a:xfrm>
              <a:off x="2175" y="14199"/>
              <a:ext cx="4255" cy="587"/>
              <a:chOff x="2175" y="14199"/>
              <a:chExt cx="4255" cy="587"/>
            </a:xfrm>
          </p:grpSpPr>
          <p:sp>
            <p:nvSpPr>
              <p:cNvPr id="53" name="מלבן 52"/>
              <p:cNvSpPr>
                <a:spLocks noChangeArrowheads="1"/>
              </p:cNvSpPr>
              <p:nvPr/>
            </p:nvSpPr>
            <p:spPr bwMode="auto">
              <a:xfrm>
                <a:off x="4860" y="14291"/>
                <a:ext cx="611" cy="403"/>
              </a:xfrm>
              <a:prstGeom prst="rect">
                <a:avLst/>
              </a:prstGeom>
              <a:solidFill>
                <a:schemeClr val="lt1">
                  <a:lumMod val="100000"/>
                  <a:lumOff val="0"/>
                </a:schemeClr>
              </a:solidFill>
              <a:ln w="25400">
                <a:solidFill>
                  <a:schemeClr val="accent6">
                    <a:lumMod val="100000"/>
                    <a:lumOff val="0"/>
                  </a:schemeClr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he-IL" sz="2000" b="1">
                    <a:effectLst/>
                    <a:latin typeface="Calibri" panose="020F0502020204030204" pitchFamily="34" charset="0"/>
                    <a:ea typeface="Calibri" panose="020F0502020204030204" pitchFamily="34" charset="0"/>
                  </a:rPr>
                  <a:t>3</a:t>
                </a:r>
                <a:endParaRPr lang="en-US" sz="2000" b="1"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54" name="מלבן 53"/>
              <p:cNvSpPr>
                <a:spLocks noChangeArrowheads="1"/>
              </p:cNvSpPr>
              <p:nvPr/>
            </p:nvSpPr>
            <p:spPr bwMode="auto">
              <a:xfrm>
                <a:off x="5819" y="14291"/>
                <a:ext cx="611" cy="403"/>
              </a:xfrm>
              <a:prstGeom prst="rect">
                <a:avLst/>
              </a:prstGeom>
              <a:solidFill>
                <a:schemeClr val="lt1">
                  <a:lumMod val="100000"/>
                  <a:lumOff val="0"/>
                </a:schemeClr>
              </a:solidFill>
              <a:ln w="25400">
                <a:solidFill>
                  <a:schemeClr val="accent6">
                    <a:lumMod val="100000"/>
                    <a:lumOff val="0"/>
                  </a:schemeClr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he-IL" sz="2000" b="1">
                    <a:effectLst/>
                    <a:latin typeface="Calibri" panose="020F0502020204030204" pitchFamily="34" charset="0"/>
                    <a:ea typeface="Calibri" panose="020F0502020204030204" pitchFamily="34" charset="0"/>
                  </a:rPr>
                  <a:t>8</a:t>
                </a:r>
                <a:endParaRPr lang="en-US" sz="2000" b="1"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55" name="אליפסה 54"/>
              <p:cNvSpPr>
                <a:spLocks noChangeArrowheads="1"/>
              </p:cNvSpPr>
              <p:nvPr/>
            </p:nvSpPr>
            <p:spPr bwMode="auto">
              <a:xfrm>
                <a:off x="2175" y="14199"/>
                <a:ext cx="1308" cy="587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25400">
                <a:solidFill>
                  <a:schemeClr val="accent1">
                    <a:lumMod val="50000"/>
                    <a:lumOff val="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000" b="1">
                    <a:effectLst/>
                    <a:latin typeface="Calibri" panose="020F0502020204030204" pitchFamily="34" charset="0"/>
                    <a:ea typeface="Calibri" panose="020F0502020204030204" pitchFamily="34" charset="0"/>
                  </a:rPr>
                  <a:t>chain</a:t>
                </a:r>
              </a:p>
            </p:txBody>
          </p:sp>
          <p:sp>
            <p:nvSpPr>
              <p:cNvPr id="56" name="מלבן 55"/>
              <p:cNvSpPr>
                <a:spLocks noChangeArrowheads="1"/>
              </p:cNvSpPr>
              <p:nvPr/>
            </p:nvSpPr>
            <p:spPr bwMode="auto">
              <a:xfrm>
                <a:off x="4009" y="14291"/>
                <a:ext cx="611" cy="403"/>
              </a:xfrm>
              <a:prstGeom prst="rect">
                <a:avLst/>
              </a:prstGeom>
              <a:solidFill>
                <a:schemeClr val="lt1">
                  <a:lumMod val="100000"/>
                  <a:lumOff val="0"/>
                </a:schemeClr>
              </a:solidFill>
              <a:ln w="25400">
                <a:solidFill>
                  <a:schemeClr val="accent6">
                    <a:lumMod val="100000"/>
                    <a:lumOff val="0"/>
                  </a:schemeClr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he-IL" sz="2000" b="1">
                    <a:effectLst/>
                    <a:latin typeface="Calibri" panose="020F0502020204030204" pitchFamily="34" charset="0"/>
                    <a:ea typeface="Calibri" panose="020F0502020204030204" pitchFamily="34" charset="0"/>
                  </a:rPr>
                  <a:t>10</a:t>
                </a:r>
                <a:endParaRPr lang="en-US" sz="2000" b="1"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</p:txBody>
          </p:sp>
          <p:cxnSp>
            <p:nvCxnSpPr>
              <p:cNvPr id="57" name="מחבר ישר 56"/>
              <p:cNvCxnSpPr>
                <a:cxnSpLocks noChangeShapeType="1"/>
              </p:cNvCxnSpPr>
              <p:nvPr/>
            </p:nvCxnSpPr>
            <p:spPr bwMode="auto">
              <a:xfrm>
                <a:off x="3483" y="14469"/>
                <a:ext cx="527" cy="23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8" name="מחבר ישר 57"/>
              <p:cNvCxnSpPr>
                <a:cxnSpLocks noChangeShapeType="1"/>
              </p:cNvCxnSpPr>
              <p:nvPr/>
            </p:nvCxnSpPr>
            <p:spPr bwMode="auto">
              <a:xfrm>
                <a:off x="4620" y="14469"/>
                <a:ext cx="257" cy="0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9" name="מחבר ישר 58"/>
              <p:cNvCxnSpPr>
                <a:cxnSpLocks noChangeShapeType="1"/>
              </p:cNvCxnSpPr>
              <p:nvPr/>
            </p:nvCxnSpPr>
            <p:spPr bwMode="auto">
              <a:xfrm>
                <a:off x="5488" y="14469"/>
                <a:ext cx="331" cy="0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51" name="מחבר ישר 50"/>
            <p:cNvCxnSpPr>
              <a:cxnSpLocks noChangeShapeType="1"/>
            </p:cNvCxnSpPr>
            <p:nvPr/>
          </p:nvCxnSpPr>
          <p:spPr bwMode="auto">
            <a:xfrm>
              <a:off x="6430" y="14469"/>
              <a:ext cx="293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מחבר ישר 51"/>
            <p:cNvCxnSpPr>
              <a:cxnSpLocks noChangeShapeType="1"/>
            </p:cNvCxnSpPr>
            <p:nvPr/>
          </p:nvCxnSpPr>
          <p:spPr bwMode="auto">
            <a:xfrm>
              <a:off x="7335" y="14469"/>
              <a:ext cx="269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0" name="Group 119"/>
          <p:cNvGrpSpPr>
            <a:grpSpLocks/>
          </p:cNvGrpSpPr>
          <p:nvPr/>
        </p:nvGrpSpPr>
        <p:grpSpPr bwMode="auto">
          <a:xfrm>
            <a:off x="2574709" y="4500963"/>
            <a:ext cx="3116518" cy="452995"/>
            <a:chOff x="2175" y="14199"/>
            <a:chExt cx="4382" cy="587"/>
          </a:xfrm>
        </p:grpSpPr>
        <p:sp>
          <p:nvSpPr>
            <p:cNvPr id="61" name="מלבן 60"/>
            <p:cNvSpPr>
              <a:spLocks noChangeArrowheads="1"/>
            </p:cNvSpPr>
            <p:nvPr/>
          </p:nvSpPr>
          <p:spPr bwMode="auto">
            <a:xfrm>
              <a:off x="4860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8</a:t>
              </a:r>
              <a:endParaRPr lang="en-US" sz="2000" b="1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2" name="מלבן 61"/>
            <p:cNvSpPr>
              <a:spLocks noChangeArrowheads="1"/>
            </p:cNvSpPr>
            <p:nvPr/>
          </p:nvSpPr>
          <p:spPr bwMode="auto">
            <a:xfrm>
              <a:off x="5819" y="14291"/>
              <a:ext cx="738" cy="495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10</a:t>
              </a:r>
              <a:endPara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3" name="אליפסה 62"/>
            <p:cNvSpPr>
              <a:spLocks noChangeArrowheads="1"/>
            </p:cNvSpPr>
            <p:nvPr/>
          </p:nvSpPr>
          <p:spPr bwMode="auto">
            <a:xfrm>
              <a:off x="2175" y="14199"/>
              <a:ext cx="1308" cy="587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25400">
              <a:solidFill>
                <a:schemeClr val="accent1">
                  <a:lumMod val="5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n</a:t>
              </a:r>
            </a:p>
          </p:txBody>
        </p:sp>
        <p:sp>
          <p:nvSpPr>
            <p:cNvPr id="64" name="מלבן 63"/>
            <p:cNvSpPr>
              <a:spLocks noChangeArrowheads="1"/>
            </p:cNvSpPr>
            <p:nvPr/>
          </p:nvSpPr>
          <p:spPr bwMode="auto">
            <a:xfrm>
              <a:off x="4009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2</a:t>
              </a:r>
              <a:endParaRPr lang="en-US" sz="2000" b="1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cxnSp>
          <p:nvCxnSpPr>
            <p:cNvPr id="65" name="מחבר ישר 64"/>
            <p:cNvCxnSpPr>
              <a:cxnSpLocks noChangeShapeType="1"/>
            </p:cNvCxnSpPr>
            <p:nvPr/>
          </p:nvCxnSpPr>
          <p:spPr bwMode="auto">
            <a:xfrm>
              <a:off x="3483" y="14469"/>
              <a:ext cx="527" cy="23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מחבר ישר 65"/>
            <p:cNvCxnSpPr>
              <a:cxnSpLocks noChangeShapeType="1"/>
            </p:cNvCxnSpPr>
            <p:nvPr/>
          </p:nvCxnSpPr>
          <p:spPr bwMode="auto">
            <a:xfrm>
              <a:off x="4620" y="14469"/>
              <a:ext cx="257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מחבר ישר 66"/>
            <p:cNvCxnSpPr>
              <a:cxnSpLocks noChangeShapeType="1"/>
            </p:cNvCxnSpPr>
            <p:nvPr/>
          </p:nvCxnSpPr>
          <p:spPr bwMode="auto">
            <a:xfrm>
              <a:off x="5488" y="14469"/>
              <a:ext cx="331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9" name="Rectangle 80"/>
          <p:cNvSpPr>
            <a:spLocks noChangeArrowheads="1"/>
          </p:cNvSpPr>
          <p:nvPr/>
        </p:nvSpPr>
        <p:spPr bwMode="auto">
          <a:xfrm>
            <a:off x="12159669" y="68381"/>
            <a:ext cx="1942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72" name="Rectangle 93"/>
          <p:cNvSpPr>
            <a:spLocks noChangeArrowheads="1"/>
          </p:cNvSpPr>
          <p:nvPr/>
        </p:nvSpPr>
        <p:spPr bwMode="auto">
          <a:xfrm>
            <a:off x="152400" y="-41573"/>
            <a:ext cx="194224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he-I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" name="Rectangle 98"/>
          <p:cNvSpPr>
            <a:spLocks noChangeArrowheads="1"/>
          </p:cNvSpPr>
          <p:nvPr/>
        </p:nvSpPr>
        <p:spPr bwMode="auto">
          <a:xfrm>
            <a:off x="3261042" y="2051368"/>
            <a:ext cx="10942638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" name="מלבן 73"/>
          <p:cNvSpPr/>
          <p:nvPr/>
        </p:nvSpPr>
        <p:spPr>
          <a:xfrm>
            <a:off x="532447" y="988571"/>
            <a:ext cx="1114445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b="1" dirty="0">
                <a:latin typeface="Times New Roman" panose="02020603050405020304" pitchFamily="18" charset="0"/>
              </a:rPr>
              <a:t>כתוב פעולה המקבלת שרשרת ומחזירה שרשרת חדשה  המכילה רק את הערכים הזוגיים בשרשרת המקורית.</a:t>
            </a:r>
          </a:p>
          <a:p>
            <a:endParaRPr lang="he-IL" sz="2400" b="1" dirty="0">
              <a:latin typeface="Times New Roman" panose="02020603050405020304" pitchFamily="18" charset="0"/>
            </a:endParaRPr>
          </a:p>
          <a:p>
            <a:endParaRPr lang="he-IL" sz="2400" b="1" dirty="0">
              <a:latin typeface="Times New Roman" panose="02020603050405020304" pitchFamily="18" charset="0"/>
            </a:endParaRPr>
          </a:p>
          <a:p>
            <a:r>
              <a:rPr lang="he-IL" sz="2400" b="1" dirty="0">
                <a:latin typeface="Times New Roman" panose="02020603050405020304" pitchFamily="18" charset="0"/>
              </a:rPr>
              <a:t>פתרון א : בשרשרת החדשה יש לשמור על סדר האברים ,כמו בשרשרת המקורית </a:t>
            </a:r>
          </a:p>
          <a:p>
            <a:endParaRPr lang="he-IL" sz="2400" b="1" dirty="0">
              <a:latin typeface="Times New Roman" panose="02020603050405020304" pitchFamily="18" charset="0"/>
            </a:endParaRPr>
          </a:p>
          <a:p>
            <a:endParaRPr lang="he-IL" sz="2400" b="1" dirty="0">
              <a:latin typeface="Times New Roman" panose="02020603050405020304" pitchFamily="18" charset="0"/>
            </a:endParaRPr>
          </a:p>
          <a:p>
            <a:pPr lvl="0"/>
            <a:r>
              <a:rPr lang="he-IL" altLang="he-IL" sz="2400" b="1" dirty="0">
                <a:latin typeface="Times New Roman" panose="02020603050405020304" pitchFamily="18" charset="0"/>
              </a:rPr>
              <a:t>פתרון ב :  אין צורך לשמור על סדר האברים (בעצם מתקבל סדר הפוך)</a:t>
            </a:r>
            <a:endParaRPr lang="he-IL" sz="2400" b="1" dirty="0">
              <a:latin typeface="Times New Roman" panose="02020603050405020304" pitchFamily="18" charset="0"/>
            </a:endParaRPr>
          </a:p>
        </p:txBody>
      </p:sp>
      <p:sp>
        <p:nvSpPr>
          <p:cNvPr id="75" name="Rectangle 107"/>
          <p:cNvSpPr>
            <a:spLocks noChangeArrowheads="1"/>
          </p:cNvSpPr>
          <p:nvPr/>
        </p:nvSpPr>
        <p:spPr bwMode="auto">
          <a:xfrm>
            <a:off x="12310481" y="453895"/>
            <a:ext cx="1942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85" name="TextBox 84"/>
          <p:cNvSpPr txBox="1"/>
          <p:nvPr/>
        </p:nvSpPr>
        <p:spPr>
          <a:xfrm>
            <a:off x="6350330" y="3035944"/>
            <a:ext cx="52234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פתרון: הוספת כחוליה אחרונה 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213718" y="4473551"/>
            <a:ext cx="52234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פתרון: הוספת כחוליה ראשונה </a:t>
            </a:r>
          </a:p>
        </p:txBody>
      </p:sp>
    </p:spTree>
    <p:extLst>
      <p:ext uri="{BB962C8B-B14F-4D97-AF65-F5344CB8AC3E}">
        <p14:creationId xmlns:p14="http://schemas.microsoft.com/office/powerpoint/2010/main" val="73914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8"/>
          <p:cNvSpPr/>
          <p:nvPr/>
        </p:nvSpPr>
        <p:spPr>
          <a:xfrm>
            <a:off x="936703" y="0"/>
            <a:ext cx="1002494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public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static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&lt;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&gt;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NewZugi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000" dirty="0">
                <a:solidFill>
                  <a:srgbClr val="2B91A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&lt;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&gt; chain)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{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2B91A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&lt;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&gt; first =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null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;          </a:t>
            </a:r>
            <a:r>
              <a:rPr lang="he-IL" sz="20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הפניות לשרשרת החדשה</a:t>
            </a:r>
            <a:r>
              <a:rPr lang="he-IL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2B91A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&lt;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&gt;last=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null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while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(chain !=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null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)          </a:t>
            </a:r>
            <a:r>
              <a:rPr lang="he-IL" sz="20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לולאה לסריקת השרשרת המקורית</a:t>
            </a:r>
            <a:r>
              <a:rPr lang="he-IL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{ 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if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chain.GetValue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() % 2 == 0)            </a:t>
            </a:r>
            <a:r>
              <a:rPr lang="he-IL" sz="20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תנאי לביצוע ההוספה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{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if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(first ==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null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)                </a:t>
            </a:r>
            <a:r>
              <a:rPr lang="he-IL" sz="20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אם השרשרת ריקה    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{   first =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new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&lt;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&gt;(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chain.GetValue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());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last = first;  }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else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</a:t>
            </a:r>
            <a:r>
              <a:rPr lang="he-IL" sz="20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אם השרשרת לא ריקה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{ 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last.SetNext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new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&lt;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&gt;(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chain.GetValue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()));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last=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last.GetNext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(); }         </a:t>
            </a:r>
            <a:r>
              <a:rPr lang="he-IL" sz="20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קידום לחוליה האחרונה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}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chain =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chain.GetNext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();              </a:t>
            </a:r>
            <a:r>
              <a:rPr lang="he-IL" sz="20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קידום על השרשרת המקורית</a:t>
            </a:r>
            <a:r>
              <a:rPr lang="he-IL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}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return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first;                         </a:t>
            </a:r>
            <a:r>
              <a:rPr lang="he-IL" sz="2000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החזרת השרשרת החדשה  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}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1" name="סוגר מסולסל שמאלי 10"/>
          <p:cNvSpPr/>
          <p:nvPr/>
        </p:nvSpPr>
        <p:spPr>
          <a:xfrm>
            <a:off x="1349297" y="2575932"/>
            <a:ext cx="1003609" cy="1929161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/>
          <p:cNvSpPr/>
          <p:nvPr/>
        </p:nvSpPr>
        <p:spPr>
          <a:xfrm>
            <a:off x="173788" y="2857604"/>
            <a:ext cx="117550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C00000"/>
                </a:solidFill>
              </a:rPr>
              <a:t>תבנית להוספת חוליות בסוף השרשרת </a:t>
            </a:r>
          </a:p>
        </p:txBody>
      </p:sp>
      <p:sp>
        <p:nvSpPr>
          <p:cNvPr id="13" name="מלבן 12"/>
          <p:cNvSpPr/>
          <p:nvPr/>
        </p:nvSpPr>
        <p:spPr>
          <a:xfrm>
            <a:off x="2546980" y="3231654"/>
            <a:ext cx="4931606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first =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new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&lt;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&gt;(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chain.GetValue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(),first);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4" name="מלבן 13"/>
          <p:cNvSpPr/>
          <p:nvPr/>
        </p:nvSpPr>
        <p:spPr>
          <a:xfrm>
            <a:off x="270825" y="2857604"/>
            <a:ext cx="117550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C00000"/>
                </a:solidFill>
              </a:rPr>
              <a:t>תבנית להוספת חוליות בתחילת השרשרת </a:t>
            </a:r>
          </a:p>
        </p:txBody>
      </p:sp>
    </p:spTree>
    <p:extLst>
      <p:ext uri="{BB962C8B-B14F-4D97-AF65-F5344CB8AC3E}">
        <p14:creationId xmlns:p14="http://schemas.microsoft.com/office/powerpoint/2010/main" val="210479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err="1"/>
              <a:t>תריגיל</a:t>
            </a:r>
            <a:r>
              <a:rPr lang="he-IL" dirty="0"/>
              <a:t> סריקה ובניה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525459" y="1312439"/>
            <a:ext cx="1679603" cy="801366"/>
            <a:chOff x="60287" y="0"/>
            <a:chExt cx="362450" cy="271104"/>
          </a:xfrm>
        </p:grpSpPr>
        <p:sp>
          <p:nvSpPr>
            <p:cNvPr id="5" name="הסבר חץ ימינה 4"/>
            <p:cNvSpPr/>
            <p:nvPr/>
          </p:nvSpPr>
          <p:spPr>
            <a:xfrm>
              <a:off x="60287" y="16790"/>
              <a:ext cx="215221" cy="252544"/>
            </a:xfrm>
            <a:prstGeom prst="rightArrowCallou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b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6" name="הסבר חץ שמאלה 5"/>
            <p:cNvSpPr/>
            <p:nvPr/>
          </p:nvSpPr>
          <p:spPr>
            <a:xfrm>
              <a:off x="229749" y="0"/>
              <a:ext cx="192988" cy="271104"/>
            </a:xfrm>
            <a:prstGeom prst="leftArrowCallou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b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T</a:t>
              </a:r>
            </a:p>
          </p:txBody>
        </p:sp>
      </p:grpSp>
      <p:grpSp>
        <p:nvGrpSpPr>
          <p:cNvPr id="7" name="קבוצה 6"/>
          <p:cNvGrpSpPr/>
          <p:nvPr/>
        </p:nvGrpSpPr>
        <p:grpSpPr>
          <a:xfrm rot="10800000" flipV="1">
            <a:off x="615000" y="2260595"/>
            <a:ext cx="1529678" cy="877498"/>
            <a:chOff x="-33227" y="-130624"/>
            <a:chExt cx="454797" cy="406079"/>
          </a:xfrm>
        </p:grpSpPr>
        <p:sp>
          <p:nvSpPr>
            <p:cNvPr id="8" name="הסבר חץ ימינה 7"/>
            <p:cNvSpPr/>
            <p:nvPr/>
          </p:nvSpPr>
          <p:spPr>
            <a:xfrm>
              <a:off x="-33227" y="-126272"/>
              <a:ext cx="248449" cy="397376"/>
            </a:xfrm>
            <a:prstGeom prst="rightArrowCallout">
              <a:avLst/>
            </a:pr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9" name="הסבר חץ שמאלה 8"/>
            <p:cNvSpPr/>
            <p:nvPr/>
          </p:nvSpPr>
          <p:spPr>
            <a:xfrm>
              <a:off x="170047" y="-130624"/>
              <a:ext cx="251523" cy="406079"/>
            </a:xfrm>
            <a:prstGeom prst="leftArrowCallou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G</a:t>
              </a:r>
            </a:p>
          </p:txBody>
        </p:sp>
      </p:grp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860769" y="822121"/>
            <a:ext cx="1086387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he-IL" altLang="he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החומר הגנטי ביצורים חיים מורכב מחומצות </a:t>
            </a:r>
            <a:r>
              <a:rPr kumimoji="0" lang="en-US" altLang="he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DNA</a:t>
            </a:r>
            <a:r>
              <a:rPr kumimoji="0" lang="he-IL" altLang="he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את ה-</a:t>
            </a:r>
            <a:r>
              <a:rPr kumimoji="0" lang="en-US" altLang="he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DNA</a:t>
            </a:r>
            <a:r>
              <a:rPr kumimoji="0" lang="he-IL" altLang="he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מרכיבים 4 אבני </a:t>
            </a:r>
            <a:r>
              <a:rPr lang="he-IL" altLang="he-IL" sz="2400" dirty="0">
                <a:latin typeface="Calibri" panose="020F0502020204030204" pitchFamily="34" charset="0"/>
                <a:ea typeface="Calibri" panose="020F0502020204030204" pitchFamily="34" charset="0"/>
              </a:rPr>
              <a:t>בניין.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2400" dirty="0">
                <a:latin typeface="Calibri" panose="020F0502020204030204" pitchFamily="34" charset="0"/>
                <a:ea typeface="Calibri" panose="020F0502020204030204" pitchFamily="34" charset="0"/>
              </a:rPr>
              <a:t> אבני הבניין מחולקים לזוגות קבועים, ואלה יוצרים קשר כימי באופן הבא: </a:t>
            </a:r>
            <a:endParaRPr kumimoji="0" lang="he-IL" altLang="he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146621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13" name="תמונה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19" t="35410" r="20155" b="45801"/>
          <a:stretch>
            <a:fillRect/>
          </a:stretch>
        </p:blipFill>
        <p:spPr bwMode="auto">
          <a:xfrm>
            <a:off x="4711410" y="1658021"/>
            <a:ext cx="7338350" cy="176064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/>
          <p:cNvSpPr txBox="1"/>
          <p:nvPr/>
        </p:nvSpPr>
        <p:spPr>
          <a:xfrm>
            <a:off x="751840" y="3404261"/>
            <a:ext cx="1068832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1.  כתבו פעולה המקבלת שתי שרשרות של תווים  ומחזירה אמת אם השרשרות הן גדילי </a:t>
            </a:r>
            <a:r>
              <a:rPr lang="en-US" sz="2400" dirty="0"/>
              <a:t>DNA</a:t>
            </a:r>
            <a:r>
              <a:rPr lang="he-IL" sz="2400" dirty="0"/>
              <a:t> תקינים ( שימו לב לטיפוס השרשרת  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Node&lt;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he-IL" sz="2400" dirty="0">
                <a:solidFill>
                  <a:srgbClr val="000000"/>
                </a:solidFill>
                <a:latin typeface="Consolas" panose="020B0609020204030204" pitchFamily="49" charset="0"/>
              </a:rPr>
              <a:t>- ) </a:t>
            </a:r>
            <a:endParaRPr lang="he-IL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55600" y="4541520"/>
            <a:ext cx="7101839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2.  כתבו פעולה המקבלת שרשרת חוליות </a:t>
            </a:r>
            <a:r>
              <a:rPr lang="he-IL" sz="2400" dirty="0" err="1"/>
              <a:t>המיצגת</a:t>
            </a:r>
            <a:r>
              <a:rPr lang="he-IL" sz="2400" dirty="0"/>
              <a:t> גדיל </a:t>
            </a:r>
            <a:r>
              <a:rPr lang="en-US" sz="2400" dirty="0"/>
              <a:t>DNA</a:t>
            </a:r>
            <a:r>
              <a:rPr lang="he-IL" sz="2400" dirty="0"/>
              <a:t> אחד,  ומחזירה שרשרת חדשה </a:t>
            </a:r>
            <a:r>
              <a:rPr lang="he-IL" sz="2400" dirty="0" err="1"/>
              <a:t>המיצגת</a:t>
            </a:r>
            <a:r>
              <a:rPr lang="he-IL" sz="2400" dirty="0"/>
              <a:t> את הגדיל התואם לו. </a:t>
            </a:r>
          </a:p>
        </p:txBody>
      </p:sp>
    </p:spTree>
    <p:extLst>
      <p:ext uri="{BB962C8B-B14F-4D97-AF65-F5344CB8AC3E}">
        <p14:creationId xmlns:p14="http://schemas.microsoft.com/office/powerpoint/2010/main" val="286155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344504" y="733339"/>
            <a:ext cx="11161453" cy="4062435"/>
          </a:xfrm>
        </p:spPr>
        <p:txBody>
          <a:bodyPr/>
          <a:lstStyle/>
          <a:p>
            <a:pPr marL="0" indent="0">
              <a:buNone/>
            </a:pPr>
            <a:r>
              <a:rPr lang="he-IL" dirty="0"/>
              <a:t> 1. נסרוק במקביל את שתי השרשרות ע"י שתי הפניות  </a:t>
            </a:r>
            <a:r>
              <a:rPr lang="en-US" dirty="0"/>
              <a:t>pos1,pos2 </a:t>
            </a:r>
            <a:r>
              <a:rPr lang="he-IL" dirty="0"/>
              <a:t> </a:t>
            </a:r>
          </a:p>
          <a:p>
            <a:pPr marL="0" indent="0">
              <a:buNone/>
            </a:pPr>
            <a:r>
              <a:rPr lang="he-IL" dirty="0"/>
              <a:t>לכל זוג תווים צריך לבדוק   4 בדיקות : </a:t>
            </a: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>
            <a:off x="1024128" y="0"/>
            <a:ext cx="9802206" cy="720000"/>
          </a:xfrm>
        </p:spPr>
        <p:txBody>
          <a:bodyPr/>
          <a:lstStyle/>
          <a:p>
            <a:r>
              <a:rPr lang="he-IL" dirty="0"/>
              <a:t>רעיונות לפתרון </a:t>
            </a:r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512005"/>
              </p:ext>
            </p:extLst>
          </p:nvPr>
        </p:nvGraphicFramePr>
        <p:xfrm>
          <a:off x="5819402" y="1621556"/>
          <a:ext cx="5006932" cy="2286000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2503466">
                  <a:extLst>
                    <a:ext uri="{9D8B030D-6E8A-4147-A177-3AD203B41FA5}">
                      <a16:colId xmlns:a16="http://schemas.microsoft.com/office/drawing/2014/main" val="555233023"/>
                    </a:ext>
                  </a:extLst>
                </a:gridCol>
                <a:gridCol w="2503466">
                  <a:extLst>
                    <a:ext uri="{9D8B030D-6E8A-4147-A177-3AD203B41FA5}">
                      <a16:colId xmlns:a16="http://schemas.microsoft.com/office/drawing/2014/main" val="4198713752"/>
                    </a:ext>
                  </a:extLst>
                </a:gridCol>
              </a:tblGrid>
              <a:tr h="424036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pos1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pos2</a:t>
                      </a:r>
                      <a:endParaRPr lang="he-IL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672342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A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T</a:t>
                      </a:r>
                      <a:endParaRPr lang="he-IL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4296238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T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A</a:t>
                      </a:r>
                      <a:endParaRPr lang="he-IL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78277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G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C</a:t>
                      </a:r>
                      <a:endParaRPr lang="he-IL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961304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C</a:t>
                      </a:r>
                      <a:endParaRPr lang="he-I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G</a:t>
                      </a:r>
                      <a:endParaRPr lang="he-IL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71369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52113" y="1777275"/>
            <a:ext cx="505968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/>
              <a:t> בפעולה נתמקד בשגיאות –נחזיר שקר  -   ורק בסוף...... אם נגיע לשם ..... נחזיר אמת </a:t>
            </a:r>
          </a:p>
        </p:txBody>
      </p:sp>
      <p:sp>
        <p:nvSpPr>
          <p:cNvPr id="7" name="מלבן 6"/>
          <p:cNvSpPr/>
          <p:nvPr/>
        </p:nvSpPr>
        <p:spPr>
          <a:xfrm>
            <a:off x="182880" y="4216476"/>
            <a:ext cx="81381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(n1.GetValue() == </a:t>
            </a:r>
            <a:r>
              <a:rPr lang="en-US" sz="2400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'A'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&amp;&amp; n2.GetValue() != </a:t>
            </a:r>
            <a:r>
              <a:rPr lang="en-US" sz="2400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'T'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(n1.GetValue() == </a:t>
            </a:r>
            <a:r>
              <a:rPr lang="en-US" sz="2400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'T'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&amp;&amp; n2.GetValue() != </a:t>
            </a:r>
            <a:r>
              <a:rPr lang="en-US" sz="2400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'A'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(n1.GetValue() == </a:t>
            </a:r>
            <a:r>
              <a:rPr lang="en-US" sz="2400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'G'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&amp;&amp; n2.GetValue() != </a:t>
            </a:r>
            <a:r>
              <a:rPr lang="en-US" sz="2400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'C'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(n1.GetValue() == </a:t>
            </a:r>
            <a:r>
              <a:rPr lang="en-US" sz="2400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'C'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&amp;&amp; n2.GetValue() != </a:t>
            </a:r>
            <a:r>
              <a:rPr lang="en-US" sz="2400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'G'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4569819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789594" y="239769"/>
            <a:ext cx="11402406" cy="2361192"/>
          </a:xfrm>
        </p:spPr>
        <p:txBody>
          <a:bodyPr/>
          <a:lstStyle/>
          <a:p>
            <a:r>
              <a:rPr lang="he-IL" b="1" dirty="0"/>
              <a:t>כל עוד שתי השרשרות לא ריקות </a:t>
            </a:r>
          </a:p>
          <a:p>
            <a:pPr marL="0" indent="0">
              <a:buNone/>
            </a:pPr>
            <a:r>
              <a:rPr lang="he-IL" b="1" dirty="0"/>
              <a:t>              אם אותיות לא תואמות ( בדיקה של 4 המצבים)    החזר שקר.</a:t>
            </a:r>
          </a:p>
          <a:p>
            <a:r>
              <a:rPr lang="he-IL" b="1" dirty="0"/>
              <a:t>אם שרשרת1 לא ריקה – החזר שקר. ( אין אותיות תואמות בשרשרת </a:t>
            </a:r>
            <a:r>
              <a:rPr lang="he-IL" b="1" dirty="0" err="1"/>
              <a:t>השניה</a:t>
            </a:r>
            <a:r>
              <a:rPr lang="he-IL" b="1" dirty="0"/>
              <a:t>) </a:t>
            </a:r>
          </a:p>
          <a:p>
            <a:r>
              <a:rPr lang="he-IL" b="1" dirty="0"/>
              <a:t>אם שרשרת2 לא ריקה – החזר שקר  </a:t>
            </a:r>
          </a:p>
          <a:p>
            <a:r>
              <a:rPr lang="he-IL" b="1" dirty="0"/>
              <a:t>החזר אמת  </a:t>
            </a: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>
            <a:off x="-1684366" y="-38952"/>
            <a:ext cx="9802206" cy="720000"/>
          </a:xfrm>
        </p:spPr>
        <p:txBody>
          <a:bodyPr/>
          <a:lstStyle/>
          <a:p>
            <a:r>
              <a:rPr lang="he-IL" dirty="0" err="1"/>
              <a:t>תיכנון</a:t>
            </a:r>
            <a:r>
              <a:rPr lang="he-IL" dirty="0"/>
              <a:t> .</a:t>
            </a:r>
          </a:p>
        </p:txBody>
      </p:sp>
      <p:sp>
        <p:nvSpPr>
          <p:cNvPr id="4" name="מלבן 3"/>
          <p:cNvSpPr/>
          <p:nvPr/>
        </p:nvSpPr>
        <p:spPr>
          <a:xfrm>
            <a:off x="0" y="1842205"/>
            <a:ext cx="92659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bool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IsDNA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(Node&lt;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&gt;n1,Node&lt;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&gt;n2)</a:t>
            </a:r>
          </a:p>
          <a:p>
            <a:pPr algn="l" rtl="0"/>
            <a:r>
              <a:rPr lang="he-IL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algn="l" rtl="0"/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(n1!=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&amp;&amp; n2!=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 rtl="0"/>
            <a:r>
              <a:rPr lang="he-IL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}       </a:t>
            </a:r>
          </a:p>
          <a:p>
            <a:pPr algn="l" rtl="0"/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(n1.GetValue() == </a:t>
            </a:r>
            <a:r>
              <a:rPr lang="en-US" sz="2200" b="1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'A'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&amp;&amp; n2.GetValue() != </a:t>
            </a:r>
            <a:r>
              <a:rPr lang="en-US" sz="2200" b="1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'T'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(n1.GetValue() == </a:t>
            </a:r>
            <a:r>
              <a:rPr lang="en-US" sz="2200" b="1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'T'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&amp;&amp; n2.GetValue() != </a:t>
            </a:r>
            <a:r>
              <a:rPr lang="en-US" sz="2200" b="1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'A'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(n1.GetValue() == </a:t>
            </a:r>
            <a:r>
              <a:rPr lang="en-US" sz="2200" b="1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'G'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&amp;&amp; n2.GetValue() != </a:t>
            </a:r>
            <a:r>
              <a:rPr lang="en-US" sz="2200" b="1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'C'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(n1.GetValue() == </a:t>
            </a:r>
            <a:r>
              <a:rPr lang="en-US" sz="2200" b="1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'C'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&amp;&amp; n2.GetValue() != </a:t>
            </a:r>
            <a:r>
              <a:rPr lang="en-US" sz="2200" b="1" dirty="0">
                <a:solidFill>
                  <a:srgbClr val="A315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'G'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n1 = n1.GetNext();</a:t>
            </a:r>
          </a:p>
          <a:p>
            <a:pPr algn="l" rtl="0"/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n2 = n2.GetNext();</a:t>
            </a:r>
          </a:p>
          <a:p>
            <a:pPr algn="l" rtl="0"/>
            <a:r>
              <a:rPr lang="he-IL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{         </a:t>
            </a:r>
          </a:p>
          <a:p>
            <a:pPr algn="l" rtl="0"/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(n1 !=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|| n2 !=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he-IL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{   </a:t>
            </a:r>
            <a:endParaRPr lang="he-IL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5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D989127E-4432-4D24-8B7A-2550CB04B507}"/>
              </a:ext>
            </a:extLst>
          </p:cNvPr>
          <p:cNvSpPr/>
          <p:nvPr/>
        </p:nvSpPr>
        <p:spPr>
          <a:xfrm>
            <a:off x="635507" y="828252"/>
            <a:ext cx="2145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סרקו אותי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3835F1C-B5CB-4AC9-A596-95F0074BA572}"/>
              </a:ext>
            </a:extLst>
          </p:cNvPr>
          <p:cNvSpPr/>
          <p:nvPr/>
        </p:nvSpPr>
        <p:spPr>
          <a:xfrm>
            <a:off x="12279398" y="375221"/>
            <a:ext cx="3006322" cy="58917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לשלב במצגות  קישור לפעילות או לדפי מידע,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4"/>
              </a:rPr>
            </a:br>
            <a:r>
              <a:rPr lang="en-US" dirty="0">
                <a:solidFill>
                  <a:srgbClr val="002060"/>
                </a:solidFill>
                <a:hlinkClick r:id="rId5"/>
              </a:rPr>
              <a:t>https://youtu.be/xODFEFLQ8PQ</a:t>
            </a:r>
            <a:endParaRPr lang="en-US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אתר מומלץ ליצירת </a:t>
            </a:r>
            <a:r>
              <a:rPr lang="en-US" dirty="0">
                <a:solidFill>
                  <a:srgbClr val="002060"/>
                </a:solidFill>
              </a:rPr>
              <a:t>QR</a:t>
            </a:r>
            <a:r>
              <a:rPr lang="he-IL" dirty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dirty="0">
                <a:hlinkClick r:id="rId6"/>
              </a:rPr>
              <a:t>https://www.the-qrcode-generator.com/</a:t>
            </a:r>
            <a:endParaRPr lang="he-IL" dirty="0"/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highlight>
                  <a:srgbClr val="FFFF00"/>
                </a:highlight>
              </a:rPr>
              <a:t>החליפו את הקוד בשקופית לקוד החדש שקיבלתם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sz="1600" dirty="0">
                <a:solidFill>
                  <a:srgbClr val="002060"/>
                </a:solidFill>
              </a:rPr>
              <a:t>(אם אין לכם צורך בשקופית זו, מחקו אותה)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3393440" y="3759200"/>
            <a:ext cx="7183120" cy="251359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תודה שצפיתם בשיעור </a:t>
            </a:r>
          </a:p>
          <a:p>
            <a:pPr algn="ctr"/>
            <a:r>
              <a:rPr lang="he-IL" sz="2800" b="1" dirty="0"/>
              <a:t>בקישור - קובץ המרכז את כל הפעולות שנלמדו בשיעור ותרגילים לחזרה.</a:t>
            </a:r>
          </a:p>
          <a:p>
            <a:pPr algn="ctr"/>
            <a:endParaRPr lang="he-IL" sz="2800" b="1" dirty="0"/>
          </a:p>
          <a:p>
            <a:pPr algn="ctr"/>
            <a:r>
              <a:rPr lang="he-IL" sz="2800" b="1" dirty="0"/>
              <a:t>דיתה אוהב ציון </a:t>
            </a:r>
          </a:p>
        </p:txBody>
      </p:sp>
      <p:sp>
        <p:nvSpPr>
          <p:cNvPr id="10" name="מלבן מעוגל 9"/>
          <p:cNvSpPr/>
          <p:nvPr/>
        </p:nvSpPr>
        <p:spPr>
          <a:xfrm>
            <a:off x="3688080" y="1595120"/>
            <a:ext cx="6786880" cy="170079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השיעור הבא : שרשרת חוליות-2 </a:t>
            </a:r>
          </a:p>
          <a:p>
            <a:pPr algn="ctr"/>
            <a:r>
              <a:rPr lang="he-IL" sz="2800" b="1" dirty="0"/>
              <a:t>מחיקת חוליות, מיון </a:t>
            </a:r>
            <a:r>
              <a:rPr lang="he-IL" sz="2800" b="1" dirty="0" err="1"/>
              <a:t>הכנסה,מיזוג</a:t>
            </a:r>
            <a:endParaRPr lang="he-IL" sz="2800" b="1" dirty="0"/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46" y="1407324"/>
            <a:ext cx="2453475" cy="245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97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j-cs"/>
              </a:rPr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1024128" y="1049185"/>
            <a:ext cx="7015901" cy="4611559"/>
          </a:xfrm>
        </p:spPr>
        <p:txBody>
          <a:bodyPr>
            <a:normAutofit/>
          </a:bodyPr>
          <a:lstStyle/>
          <a:p>
            <a:r>
              <a:rPr lang="he-IL" sz="2800" b="1" dirty="0">
                <a:latin typeface="Times New Roman" panose="02020603050405020304" pitchFamily="18" charset="0"/>
                <a:cs typeface="+mn-cs"/>
                <a:sym typeface="Varela Round"/>
              </a:rPr>
              <a:t>מהי חוליה </a:t>
            </a:r>
          </a:p>
          <a:p>
            <a:r>
              <a:rPr lang="he-IL" sz="2800" b="1" dirty="0">
                <a:latin typeface="Times New Roman" panose="02020603050405020304" pitchFamily="18" charset="0"/>
                <a:cs typeface="+mn-cs"/>
                <a:sym typeface="Varela Round"/>
              </a:rPr>
              <a:t>המחלקה הגנרית </a:t>
            </a:r>
            <a:r>
              <a:rPr lang="en-US" sz="2800" b="1" dirty="0">
                <a:latin typeface="Times New Roman" panose="02020603050405020304" pitchFamily="18" charset="0"/>
                <a:cs typeface="+mn-cs"/>
                <a:sym typeface="Varela Round"/>
              </a:rPr>
              <a:t>Node</a:t>
            </a:r>
          </a:p>
          <a:p>
            <a:r>
              <a:rPr lang="he-IL" sz="2800" b="1" dirty="0">
                <a:latin typeface="Times New Roman" panose="02020603050405020304" pitchFamily="18" charset="0"/>
                <a:cs typeface="+mn-cs"/>
                <a:sym typeface="Varela Round"/>
              </a:rPr>
              <a:t>בנית שרשרת בסיסית </a:t>
            </a:r>
          </a:p>
          <a:p>
            <a:r>
              <a:rPr lang="he-IL" sz="2800" b="1" dirty="0">
                <a:latin typeface="Times New Roman" panose="02020603050405020304" pitchFamily="18" charset="0"/>
                <a:cs typeface="+mn-cs"/>
                <a:sym typeface="Varela Round"/>
              </a:rPr>
              <a:t>סריקת שרשרת </a:t>
            </a:r>
          </a:p>
          <a:p>
            <a:r>
              <a:rPr lang="he-IL" sz="2800" b="1" dirty="0">
                <a:latin typeface="Times New Roman" panose="02020603050405020304" pitchFamily="18" charset="0"/>
                <a:cs typeface="+mn-cs"/>
                <a:sym typeface="Varela Round"/>
              </a:rPr>
              <a:t>מעקב אחרי פעולה</a:t>
            </a:r>
          </a:p>
          <a:p>
            <a:r>
              <a:rPr lang="he-IL" sz="2800" b="1" dirty="0">
                <a:latin typeface="Times New Roman" panose="02020603050405020304" pitchFamily="18" charset="0"/>
                <a:cs typeface="+mn-cs"/>
                <a:sym typeface="Varela Round"/>
              </a:rPr>
              <a:t>הוספת חוליות לשרשרת</a:t>
            </a:r>
          </a:p>
          <a:p>
            <a:endParaRPr lang="he-IL" sz="2800" b="1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81209" y="255371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j-cs"/>
              </a:rPr>
              <a:t>מהי שרשרת חוליות ? 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 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-86894" y="2413699"/>
            <a:ext cx="10913389" cy="43662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he-IL" sz="3600" dirty="0">
                <a:latin typeface="Times New Roman" panose="02020603050405020304" pitchFamily="18" charset="0"/>
                <a:cs typeface="+mn-cs"/>
              </a:rPr>
              <a:t>בכל חוליה 2 </a:t>
            </a:r>
            <a:r>
              <a:rPr lang="he-IL" sz="3600" dirty="0" err="1">
                <a:latin typeface="Times New Roman" panose="02020603050405020304" pitchFamily="18" charset="0"/>
                <a:cs typeface="+mn-cs"/>
              </a:rPr>
              <a:t>איזורים</a:t>
            </a:r>
            <a:r>
              <a:rPr lang="he-IL" sz="3600" dirty="0">
                <a:latin typeface="Times New Roman" panose="02020603050405020304" pitchFamily="18" charset="0"/>
                <a:cs typeface="+mn-cs"/>
              </a:rPr>
              <a:t> : </a:t>
            </a:r>
          </a:p>
          <a:p>
            <a:pPr marL="457200" indent="-457200">
              <a:buAutoNum type="arabicPeriod"/>
            </a:pPr>
            <a:r>
              <a:rPr lang="he-IL" sz="3600" dirty="0" err="1">
                <a:latin typeface="Times New Roman" panose="02020603050405020304" pitchFamily="18" charset="0"/>
                <a:cs typeface="+mn-cs"/>
              </a:rPr>
              <a:t>איזור</a:t>
            </a:r>
            <a:r>
              <a:rPr lang="he-IL" sz="3600" dirty="0">
                <a:latin typeface="Times New Roman" panose="02020603050405020304" pitchFamily="18" charset="0"/>
                <a:cs typeface="+mn-cs"/>
              </a:rPr>
              <a:t> המידע – </a:t>
            </a:r>
            <a:r>
              <a:rPr lang="en-US" sz="3600" b="1" dirty="0">
                <a:latin typeface="Times New Roman" panose="02020603050405020304" pitchFamily="18" charset="0"/>
                <a:cs typeface="+mn-cs"/>
              </a:rPr>
              <a:t>value</a:t>
            </a:r>
          </a:p>
          <a:p>
            <a:pPr marL="457200" indent="-457200">
              <a:buAutoNum type="arabicPeriod"/>
            </a:pPr>
            <a:r>
              <a:rPr lang="he-IL" sz="3600" dirty="0">
                <a:latin typeface="Times New Roman" panose="02020603050405020304" pitchFamily="18" charset="0"/>
                <a:cs typeface="+mn-cs"/>
              </a:rPr>
              <a:t>הפניה לחוליה הבאה </a:t>
            </a:r>
            <a:r>
              <a:rPr lang="en-US" sz="3600" b="1" dirty="0">
                <a:latin typeface="Times New Roman" panose="02020603050405020304" pitchFamily="18" charset="0"/>
                <a:cs typeface="+mn-cs"/>
              </a:rPr>
              <a:t>next</a:t>
            </a:r>
            <a:endParaRPr lang="he-IL" sz="3600" b="1" dirty="0">
              <a:latin typeface="Times New Roman" panose="02020603050405020304" pitchFamily="18" charset="0"/>
              <a:cs typeface="+mn-cs"/>
            </a:endParaRPr>
          </a:p>
          <a:p>
            <a:pPr marL="457200" indent="-457200">
              <a:buAutoNum type="arabicPeriod"/>
            </a:pPr>
            <a:endParaRPr lang="he-IL" sz="3600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r>
              <a:rPr lang="he-IL" sz="3600" dirty="0">
                <a:latin typeface="Times New Roman" panose="02020603050405020304" pitchFamily="18" charset="0"/>
                <a:cs typeface="+mn-cs"/>
              </a:rPr>
              <a:t>                         </a:t>
            </a:r>
            <a:r>
              <a:rPr lang="en-US" sz="3600" dirty="0">
                <a:latin typeface="Times New Roman" panose="02020603050405020304" pitchFamily="18" charset="0"/>
                <a:cs typeface="+mn-cs"/>
              </a:rPr>
              <a:t>n</a:t>
            </a:r>
            <a:r>
              <a:rPr lang="he-IL" sz="3600" dirty="0">
                <a:latin typeface="Times New Roman" panose="02020603050405020304" pitchFamily="18" charset="0"/>
                <a:cs typeface="+mn-cs"/>
              </a:rPr>
              <a:t> הוא משתנה</a:t>
            </a:r>
          </a:p>
          <a:p>
            <a:pPr marL="0" indent="0">
              <a:buNone/>
            </a:pPr>
            <a:r>
              <a:rPr lang="he-IL" sz="3600" dirty="0">
                <a:latin typeface="Times New Roman" panose="02020603050405020304" pitchFamily="18" charset="0"/>
                <a:cs typeface="+mn-cs"/>
              </a:rPr>
              <a:t>                      המחזיק את החוליה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71781" y="875448"/>
            <a:ext cx="7804946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e-IL" sz="2800" b="1" dirty="0">
                <a:latin typeface="Times New Roman" panose="02020603050405020304" pitchFamily="18" charset="0"/>
              </a:rPr>
              <a:t>אוסף של עצמים מאותו סוג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e-IL" sz="2800" b="1" dirty="0">
                <a:latin typeface="Times New Roman" panose="02020603050405020304" pitchFamily="18" charset="0"/>
              </a:rPr>
              <a:t>לכל עצם יש אפשרות לחיבור לעצם הבא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e-IL" sz="2800" b="1" dirty="0">
                <a:latin typeface="Times New Roman" panose="02020603050405020304" pitchFamily="18" charset="0"/>
              </a:rPr>
              <a:t>כל עצם מכיל מידע</a:t>
            </a:r>
          </a:p>
        </p:txBody>
      </p:sp>
      <p:pic>
        <p:nvPicPr>
          <p:cNvPr id="10" name="תמונה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856" y="719417"/>
            <a:ext cx="2523342" cy="2397512"/>
          </a:xfrm>
          <a:prstGeom prst="rect">
            <a:avLst/>
          </a:prstGeom>
        </p:spPr>
      </p:pic>
      <p:grpSp>
        <p:nvGrpSpPr>
          <p:cNvPr id="3" name="קבוצה 2"/>
          <p:cNvGrpSpPr/>
          <p:nvPr/>
        </p:nvGrpSpPr>
        <p:grpSpPr>
          <a:xfrm>
            <a:off x="303848" y="3505754"/>
            <a:ext cx="3410054" cy="1033047"/>
            <a:chOff x="303848" y="3505754"/>
            <a:chExt cx="3410054" cy="1033047"/>
          </a:xfrm>
        </p:grpSpPr>
        <p:grpSp>
          <p:nvGrpSpPr>
            <p:cNvPr id="11" name="קבוצה 10"/>
            <p:cNvGrpSpPr>
              <a:grpSpLocks/>
            </p:cNvGrpSpPr>
            <p:nvPr/>
          </p:nvGrpSpPr>
          <p:grpSpPr bwMode="auto">
            <a:xfrm>
              <a:off x="303848" y="3558648"/>
              <a:ext cx="1278236" cy="801401"/>
              <a:chOff x="2320" y="3396"/>
              <a:chExt cx="896" cy="588"/>
            </a:xfrm>
          </p:grpSpPr>
          <p:sp>
            <p:nvSpPr>
              <p:cNvPr id="16" name="Oval 5"/>
              <p:cNvSpPr>
                <a:spLocks noChangeArrowheads="1"/>
              </p:cNvSpPr>
              <p:nvPr/>
            </p:nvSpPr>
            <p:spPr bwMode="auto">
              <a:xfrm>
                <a:off x="2320" y="3396"/>
                <a:ext cx="588" cy="58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36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n</a:t>
                </a:r>
              </a:p>
            </p:txBody>
          </p:sp>
          <p:cxnSp>
            <p:nvCxnSpPr>
              <p:cNvPr id="17" name="AutoShape 6"/>
              <p:cNvCxnSpPr>
                <a:cxnSpLocks noChangeShapeType="1"/>
              </p:cNvCxnSpPr>
              <p:nvPr/>
            </p:nvCxnSpPr>
            <p:spPr bwMode="auto">
              <a:xfrm>
                <a:off x="2908" y="3648"/>
                <a:ext cx="308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3" name="קבוצה 12"/>
            <p:cNvGrpSpPr/>
            <p:nvPr/>
          </p:nvGrpSpPr>
          <p:grpSpPr>
            <a:xfrm>
              <a:off x="1582084" y="3505754"/>
              <a:ext cx="2131818" cy="1033047"/>
              <a:chOff x="0" y="0"/>
              <a:chExt cx="854820" cy="401320"/>
            </a:xfrm>
          </p:grpSpPr>
          <p:sp>
            <p:nvSpPr>
              <p:cNvPr id="14" name="מלבן מעוגל 13"/>
              <p:cNvSpPr/>
              <p:nvPr/>
            </p:nvSpPr>
            <p:spPr>
              <a:xfrm>
                <a:off x="0" y="0"/>
                <a:ext cx="854820" cy="4013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18" name="מלבן 17"/>
              <p:cNvSpPr/>
              <p:nvPr/>
            </p:nvSpPr>
            <p:spPr>
              <a:xfrm>
                <a:off x="43356" y="185245"/>
                <a:ext cx="327025" cy="17650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endParaRPr lang="en-US" sz="2400" b="1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  <p:sp>
            <p:nvSpPr>
              <p:cNvPr id="19" name="מלבן 18"/>
              <p:cNvSpPr/>
              <p:nvPr/>
            </p:nvSpPr>
            <p:spPr>
              <a:xfrm>
                <a:off x="43356" y="41136"/>
                <a:ext cx="327025" cy="14016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value</a:t>
                </a:r>
              </a:p>
            </p:txBody>
          </p:sp>
          <p:sp>
            <p:nvSpPr>
              <p:cNvPr id="20" name="מלבן 19"/>
              <p:cNvSpPr/>
              <p:nvPr/>
            </p:nvSpPr>
            <p:spPr>
              <a:xfrm>
                <a:off x="445376" y="23714"/>
                <a:ext cx="346710" cy="149707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next</a:t>
                </a:r>
              </a:p>
            </p:txBody>
          </p:sp>
          <p:sp>
            <p:nvSpPr>
              <p:cNvPr id="21" name="מלבן 20"/>
              <p:cNvSpPr/>
              <p:nvPr/>
            </p:nvSpPr>
            <p:spPr>
              <a:xfrm>
                <a:off x="445376" y="173421"/>
                <a:ext cx="409444" cy="188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endParaRPr lang="en-US" sz="2400" b="1" dirty="0">
                  <a:solidFill>
                    <a:schemeClr val="lt1"/>
                  </a:solidFill>
                  <a:ea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6288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15273" y="453242"/>
            <a:ext cx="11161453" cy="457200"/>
          </a:xfrm>
        </p:spPr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j-cs"/>
              </a:rPr>
              <a:t>הפעולות המוגדרות על תוכן החוליה  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174166" y="1436741"/>
            <a:ext cx="6602921" cy="3522187"/>
          </a:xfrm>
        </p:spPr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n-cs"/>
              </a:rPr>
              <a:t> פעולה המאחזרת את תוכן החוליה </a:t>
            </a:r>
          </a:p>
          <a:p>
            <a:r>
              <a:rPr lang="he-IL" dirty="0">
                <a:latin typeface="Times New Roman" panose="02020603050405020304" pitchFamily="18" charset="0"/>
                <a:cs typeface="+mn-cs"/>
              </a:rPr>
              <a:t>פעולה המעדכנת את תוכן החוליה </a:t>
            </a:r>
          </a:p>
          <a:p>
            <a:endParaRPr lang="he-IL" dirty="0">
              <a:latin typeface="Times New Roman" panose="02020603050405020304" pitchFamily="18" charset="0"/>
              <a:cs typeface="+mn-cs"/>
            </a:endParaRPr>
          </a:p>
          <a:p>
            <a:r>
              <a:rPr lang="he-IL" sz="3600" b="1" dirty="0">
                <a:latin typeface="Times New Roman" panose="02020603050405020304" pitchFamily="18" charset="0"/>
                <a:cs typeface="+mn-cs"/>
              </a:rPr>
              <a:t>אז מה הבעיה ?  </a:t>
            </a:r>
          </a:p>
          <a:p>
            <a:endParaRPr lang="en-US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633835" y="1564938"/>
            <a:ext cx="4897170" cy="111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a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</a:rPr>
              <a:t>value</a:t>
            </a:r>
            <a:r>
              <a:rPr lang="en-US" sz="2800" b="1" dirty="0">
                <a:ea typeface="Calibri" panose="020F0502020204030204" pitchFamily="34" charset="0"/>
              </a:rPr>
              <a:t> </a:t>
            </a:r>
            <a:r>
              <a:rPr lang="en-US" sz="2800" b="1" dirty="0" err="1">
                <a:ea typeface="Calibri" panose="020F0502020204030204" pitchFamily="34" charset="0"/>
              </a:rPr>
              <a:t>GetValue</a:t>
            </a:r>
            <a:r>
              <a:rPr lang="en-US" sz="2800" b="1" dirty="0">
                <a:ea typeface="Calibri" panose="020F0502020204030204" pitchFamily="34" charset="0"/>
              </a:rPr>
              <a:t>();</a:t>
            </a:r>
            <a:endParaRPr lang="en-US" sz="2800" dirty="0">
              <a:ea typeface="Calibri" panose="020F050202020403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a typeface="Calibri" panose="020F0502020204030204" pitchFamily="34" charset="0"/>
              </a:rPr>
              <a:t>void </a:t>
            </a:r>
            <a:r>
              <a:rPr lang="en-US" sz="2800" b="1" dirty="0" err="1">
                <a:ea typeface="Calibri" panose="020F0502020204030204" pitchFamily="34" charset="0"/>
              </a:rPr>
              <a:t>SetVaue</a:t>
            </a:r>
            <a:r>
              <a:rPr lang="en-US" sz="2800" b="1" dirty="0">
                <a:ea typeface="Calibri" panose="020F0502020204030204" pitchFamily="34" charset="0"/>
              </a:rPr>
              <a:t>( </a:t>
            </a:r>
            <a:r>
              <a:rPr lang="en-US" sz="2800" b="1" dirty="0">
                <a:solidFill>
                  <a:srgbClr val="C00000"/>
                </a:solidFill>
                <a:ea typeface="Calibri" panose="020F0502020204030204" pitchFamily="34" charset="0"/>
              </a:rPr>
              <a:t>value</a:t>
            </a:r>
            <a:r>
              <a:rPr lang="en-US" sz="2800" b="1" dirty="0">
                <a:ea typeface="Calibri" panose="020F0502020204030204" pitchFamily="34" charset="0"/>
              </a:rPr>
              <a:t>)</a:t>
            </a:r>
            <a:endParaRPr lang="en-US" sz="2800" dirty="0">
              <a:effectLst/>
              <a:ea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74087" y="3397759"/>
            <a:ext cx="81180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latin typeface="Times New Roman" panose="02020603050405020304" pitchFamily="18" charset="0"/>
              </a:rPr>
              <a:t>אנחנו לא יודעים מהו טיפוס הנתונים של</a:t>
            </a:r>
            <a:r>
              <a:rPr lang="en-US" sz="2400" b="1" dirty="0">
                <a:latin typeface="Times New Roman" panose="02020603050405020304" pitchFamily="18" charset="0"/>
              </a:rPr>
              <a:t>value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214356" y="4041204"/>
            <a:ext cx="784179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latin typeface="Times New Roman" panose="02020603050405020304" pitchFamily="18" charset="0"/>
              </a:rPr>
              <a:t>לכל טיפוס נתונים נצטרך לשכתב את הפעולות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174087" y="4772018"/>
            <a:ext cx="7284230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</a:rPr>
              <a:t>אנחנו </a:t>
            </a:r>
            <a:r>
              <a:rPr lang="he-IL" sz="24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</a:rPr>
              <a:t>מעונינים</a:t>
            </a:r>
            <a:r>
              <a:rPr lang="he-IL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</a:rPr>
              <a:t>  לבנות מחלקה גנרית  לחוליה, שבה נצהיר על טיפוס הנתונים רק בזמן המימוש. </a:t>
            </a:r>
            <a:endParaRPr lang="en-US" sz="24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</a:endParaRPr>
          </a:p>
          <a:p>
            <a:endParaRPr lang="he-IL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175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cs typeface="+mn-cs"/>
              </a:rPr>
              <a:t>המחלקה הגנרית </a:t>
            </a:r>
            <a:r>
              <a:rPr lang="en-US" dirty="0">
                <a:cs typeface="+mn-cs"/>
              </a:rPr>
              <a:t>Node</a:t>
            </a:r>
            <a:endParaRPr lang="he-IL" dirty="0">
              <a:cs typeface="+mn-cs"/>
            </a:endParaRP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n-cs"/>
              </a:rPr>
              <a:t>המחלקה והבנאים </a:t>
            </a:r>
          </a:p>
        </p:txBody>
      </p:sp>
      <p:sp>
        <p:nvSpPr>
          <p:cNvPr id="5" name="Text Box 77"/>
          <p:cNvSpPr txBox="1">
            <a:spLocks noChangeArrowheads="1"/>
          </p:cNvSpPr>
          <p:nvPr/>
        </p:nvSpPr>
        <p:spPr bwMode="auto">
          <a:xfrm>
            <a:off x="247643" y="942354"/>
            <a:ext cx="4469324" cy="582643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public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class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>
                <a:solidFill>
                  <a:srgbClr val="2B91A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Node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&lt;</a:t>
            </a:r>
            <a:r>
              <a:rPr lang="en-US" sz="2400" dirty="0">
                <a:solidFill>
                  <a:srgbClr val="2B91A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&gt;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{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</a:t>
            </a:r>
            <a:r>
              <a:rPr lang="en-US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private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T value;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</a:t>
            </a:r>
            <a:r>
              <a:rPr lang="en-US" sz="24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private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Node&lt;T&gt; next;</a:t>
            </a:r>
          </a:p>
          <a:p>
            <a:pPr algn="l" rtl="0">
              <a:lnSpc>
                <a:spcPct val="115000"/>
              </a:lnSpc>
              <a:spcAft>
                <a:spcPts val="1000"/>
              </a:spcAft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462534" y="3289610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public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Node(T x)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{ value = x;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next=null;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}</a:t>
            </a:r>
          </a:p>
          <a:p>
            <a:pPr algn="l" rtl="0"/>
            <a:r>
              <a:rPr lang="fr-FR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public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fr-FR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Node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(T x, </a:t>
            </a:r>
            <a:r>
              <a:rPr lang="fr-FR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Node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&lt;T&gt; </a:t>
            </a:r>
            <a:r>
              <a:rPr lang="fr-FR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next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}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value = x;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this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.next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= next;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{        </a:t>
            </a:r>
            <a:endParaRPr lang="he-IL" sz="2400" dirty="0">
              <a:latin typeface="Times New Roman" panose="02020603050405020304" pitchFamily="18" charset="0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4652681" y="1567973"/>
            <a:ext cx="7024045" cy="3425368"/>
          </a:xfrm>
        </p:spPr>
        <p:txBody>
          <a:bodyPr>
            <a:normAutofit/>
          </a:bodyPr>
          <a:lstStyle/>
          <a:p>
            <a:r>
              <a:rPr lang="he-IL" sz="2800" dirty="0">
                <a:latin typeface="Times New Roman" panose="02020603050405020304" pitchFamily="18" charset="0"/>
                <a:cs typeface="+mn-cs"/>
              </a:rPr>
              <a:t>המחלקה מייצגת חוליה המכילה  ערך מטיפוס גנרי</a:t>
            </a:r>
            <a:r>
              <a:rPr lang="en-US" sz="2800" b="1" i="1" dirty="0">
                <a:latin typeface="Times New Roman" panose="02020603050405020304" pitchFamily="18" charset="0"/>
                <a:cs typeface="+mn-cs"/>
              </a:rPr>
              <a:t>T</a:t>
            </a:r>
            <a:r>
              <a:rPr lang="en-US" sz="2800" dirty="0">
                <a:latin typeface="Times New Roman" panose="02020603050405020304" pitchFamily="18" charset="0"/>
                <a:cs typeface="+mn-cs"/>
              </a:rPr>
              <a:t> </a:t>
            </a:r>
            <a:r>
              <a:rPr lang="he-IL" sz="2800" dirty="0">
                <a:latin typeface="Times New Roman" panose="02020603050405020304" pitchFamily="18" charset="0"/>
                <a:cs typeface="+mn-cs"/>
              </a:rPr>
              <a:t> והפנייה לחוליה    או לערך  </a:t>
            </a:r>
            <a:r>
              <a:rPr lang="en-US" sz="2800" b="1" i="1" dirty="0">
                <a:latin typeface="Times New Roman" panose="02020603050405020304" pitchFamily="18" charset="0"/>
                <a:cs typeface="+mn-cs"/>
              </a:rPr>
              <a:t>null</a:t>
            </a:r>
            <a:r>
              <a:rPr lang="he-IL" sz="2800" dirty="0">
                <a:latin typeface="Times New Roman" panose="02020603050405020304" pitchFamily="18" charset="0"/>
                <a:cs typeface="+mn-cs"/>
              </a:rPr>
              <a:t>.</a:t>
            </a:r>
            <a:endParaRPr lang="en-US" sz="2800" dirty="0">
              <a:latin typeface="Times New Roman" panose="02020603050405020304" pitchFamily="18" charset="0"/>
              <a:cs typeface="+mn-cs"/>
            </a:endParaRPr>
          </a:p>
          <a:p>
            <a:r>
              <a:rPr lang="he-IL" sz="2800" dirty="0">
                <a:latin typeface="Times New Roman" panose="02020603050405020304" pitchFamily="18" charset="0"/>
                <a:cs typeface="+mn-cs"/>
              </a:rPr>
              <a:t>ניתן להשתמש במחלקה זאת כדי לייצג  רשימה המורכבת משרשרת של אפס או יותר חוליות.</a:t>
            </a:r>
            <a:endParaRPr lang="en-US" sz="2800" dirty="0">
              <a:latin typeface="Times New Roman" panose="02020603050405020304" pitchFamily="18" charset="0"/>
              <a:cs typeface="+mn-cs"/>
            </a:endParaRPr>
          </a:p>
          <a:p>
            <a:endParaRPr lang="he-IL" sz="2800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4716967" y="4018015"/>
            <a:ext cx="3833001" cy="2687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he-IL" sz="2400" dirty="0">
                <a:latin typeface="Calibri" panose="020F0502020204030204" pitchFamily="34" charset="0"/>
                <a:ea typeface="Calibri" panose="020F0502020204030204" pitchFamily="34" charset="0"/>
              </a:rPr>
              <a:t>בזמן השימוש במחלקה  נקבע מהו טיפוס הנתונים הממשי (הקונקרטי ) שיהיה בחוליה </a:t>
            </a:r>
          </a:p>
          <a:p>
            <a:pPr algn="l">
              <a:spcAft>
                <a:spcPts val="1000"/>
              </a:spcAft>
            </a:pPr>
            <a:r>
              <a:rPr lang="he-IL" sz="2400" dirty="0">
                <a:latin typeface="Calibri" panose="020F0502020204030204" pitchFamily="34" charset="0"/>
                <a:ea typeface="Calibri" panose="020F0502020204030204" pitchFamily="34" charset="0"/>
              </a:rPr>
              <a:t>                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Node&lt;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int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&gt;C </a:t>
            </a:r>
          </a:p>
          <a:p>
            <a:pPr>
              <a:spcAft>
                <a:spcPts val="1000"/>
              </a:spcAft>
            </a:pPr>
            <a:endParaRPr lang="en-US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71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n-cs"/>
              </a:rPr>
              <a:t>בנית חוליות-ושרשרת </a:t>
            </a:r>
          </a:p>
        </p:txBody>
      </p:sp>
      <p:sp>
        <p:nvSpPr>
          <p:cNvPr id="5" name="מלבן 4"/>
          <p:cNvSpPr/>
          <p:nvPr/>
        </p:nvSpPr>
        <p:spPr>
          <a:xfrm>
            <a:off x="353267" y="1103620"/>
            <a:ext cx="5323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Node&lt;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c = 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&gt;(8);</a:t>
            </a:r>
            <a:endParaRPr lang="he-IL" sz="2800" b="1" dirty="0">
              <a:latin typeface="Times New Roman" panose="02020603050405020304" pitchFamily="18" charset="0"/>
            </a:endParaRPr>
          </a:p>
        </p:txBody>
      </p:sp>
      <p:sp>
        <p:nvSpPr>
          <p:cNvPr id="6" name="אליפסה 5"/>
          <p:cNvSpPr/>
          <p:nvPr/>
        </p:nvSpPr>
        <p:spPr>
          <a:xfrm>
            <a:off x="6771674" y="1234886"/>
            <a:ext cx="1035235" cy="8068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ea typeface="Calibri" panose="020F0502020204030204" pitchFamily="34" charset="0"/>
              </a:rPr>
              <a:t>c</a:t>
            </a:r>
          </a:p>
        </p:txBody>
      </p:sp>
      <p:sp>
        <p:nvSpPr>
          <p:cNvPr id="7" name="אליפסה 6"/>
          <p:cNvSpPr/>
          <p:nvPr/>
        </p:nvSpPr>
        <p:spPr>
          <a:xfrm>
            <a:off x="6197582" y="1122277"/>
            <a:ext cx="1638977" cy="10588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spcAft>
                <a:spcPts val="0"/>
              </a:spcAft>
            </a:pPr>
            <a:r>
              <a:rPr lang="en-US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Node&lt;</a:t>
            </a:r>
            <a:r>
              <a:rPr lang="en-US" kern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</a:t>
            </a:r>
            <a:r>
              <a:rPr lang="en-US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&gt;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ea typeface="Calibri" panose="020F0502020204030204" pitchFamily="34" charset="0"/>
              </a:rPr>
              <a:t> </a:t>
            </a:r>
          </a:p>
        </p:txBody>
      </p:sp>
      <p:grpSp>
        <p:nvGrpSpPr>
          <p:cNvPr id="8" name="קבוצה 7"/>
          <p:cNvGrpSpPr/>
          <p:nvPr>
            <p:custDataLst>
              <p:custData r:id="rId1"/>
            </p:custDataLst>
          </p:nvPr>
        </p:nvGrpSpPr>
        <p:grpSpPr>
          <a:xfrm>
            <a:off x="8601985" y="1110316"/>
            <a:ext cx="2131818" cy="1033047"/>
            <a:chOff x="0" y="0"/>
            <a:chExt cx="854820" cy="401320"/>
          </a:xfrm>
        </p:grpSpPr>
        <p:sp>
          <p:nvSpPr>
            <p:cNvPr id="9" name="מלבן מעוגל 8"/>
            <p:cNvSpPr/>
            <p:nvPr/>
          </p:nvSpPr>
          <p:spPr>
            <a:xfrm>
              <a:off x="0" y="0"/>
              <a:ext cx="854820" cy="4013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sp>
          <p:nvSpPr>
            <p:cNvPr id="10" name="מלבן 9"/>
            <p:cNvSpPr/>
            <p:nvPr/>
          </p:nvSpPr>
          <p:spPr>
            <a:xfrm>
              <a:off x="43356" y="185245"/>
              <a:ext cx="327025" cy="1765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0800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he-IL" sz="24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8</a:t>
              </a:r>
              <a:endParaRPr lang="en-US" sz="2400" b="1" dirty="0"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11" name="מלבן 10"/>
            <p:cNvSpPr/>
            <p:nvPr/>
          </p:nvSpPr>
          <p:spPr>
            <a:xfrm>
              <a:off x="43356" y="41136"/>
              <a:ext cx="327025" cy="14016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value</a:t>
              </a:r>
            </a:p>
          </p:txBody>
        </p:sp>
        <p:sp>
          <p:nvSpPr>
            <p:cNvPr id="12" name="מלבן 11"/>
            <p:cNvSpPr/>
            <p:nvPr/>
          </p:nvSpPr>
          <p:spPr>
            <a:xfrm>
              <a:off x="445376" y="23714"/>
              <a:ext cx="346710" cy="14970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solidFill>
                    <a:schemeClr val="dk1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next</a:t>
              </a:r>
            </a:p>
          </p:txBody>
        </p:sp>
        <p:sp>
          <p:nvSpPr>
            <p:cNvPr id="13" name="מלבן 12"/>
            <p:cNvSpPr/>
            <p:nvPr/>
          </p:nvSpPr>
          <p:spPr>
            <a:xfrm>
              <a:off x="445376" y="173421"/>
              <a:ext cx="409444" cy="1885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solidFill>
                    <a:schemeClr val="lt1"/>
                  </a:solidFill>
                  <a:ea typeface="Calibri" panose="020F0502020204030204" pitchFamily="34" charset="0"/>
                </a:rPr>
                <a:t>null</a:t>
              </a:r>
            </a:p>
          </p:txBody>
        </p:sp>
      </p:grpSp>
      <p:cxnSp>
        <p:nvCxnSpPr>
          <p:cNvPr id="14" name="מחבר חץ ישר 13"/>
          <p:cNvCxnSpPr>
            <a:stCxn id="6" idx="6"/>
            <a:endCxn id="9" idx="1"/>
          </p:cNvCxnSpPr>
          <p:nvPr/>
        </p:nvCxnSpPr>
        <p:spPr>
          <a:xfrm flipV="1">
            <a:off x="7806909" y="1626840"/>
            <a:ext cx="795076" cy="1147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אליפסה 14"/>
          <p:cNvSpPr/>
          <p:nvPr/>
        </p:nvSpPr>
        <p:spPr>
          <a:xfrm>
            <a:off x="8848405" y="1034525"/>
            <a:ext cx="1638977" cy="10588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spcAft>
                <a:spcPts val="0"/>
              </a:spcAft>
            </a:pPr>
            <a:r>
              <a:rPr lang="en-US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Node&lt;</a:t>
            </a:r>
            <a:r>
              <a:rPr lang="en-US" kern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</a:t>
            </a:r>
            <a:r>
              <a:rPr lang="en-US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&gt;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ea typeface="Calibri" panose="020F0502020204030204" pitchFamily="34" charset="0"/>
              </a:rPr>
              <a:t> </a:t>
            </a:r>
          </a:p>
        </p:txBody>
      </p:sp>
      <p:sp>
        <p:nvSpPr>
          <p:cNvPr id="16" name="מלבן 15"/>
          <p:cNvSpPr/>
          <p:nvPr/>
        </p:nvSpPr>
        <p:spPr>
          <a:xfrm>
            <a:off x="232526" y="2206796"/>
            <a:ext cx="5751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Node&lt;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c1 = 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&gt;(4,c);</a:t>
            </a:r>
            <a:endParaRPr lang="he-IL" sz="2800" b="1" dirty="0">
              <a:latin typeface="Times New Roman" panose="02020603050405020304" pitchFamily="18" charset="0"/>
            </a:endParaRPr>
          </a:p>
        </p:txBody>
      </p:sp>
      <p:sp>
        <p:nvSpPr>
          <p:cNvPr id="17" name="אליפסה 16"/>
          <p:cNvSpPr/>
          <p:nvPr/>
        </p:nvSpPr>
        <p:spPr>
          <a:xfrm>
            <a:off x="3064840" y="3384424"/>
            <a:ext cx="1035235" cy="8068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ea typeface="Calibri" panose="020F0502020204030204" pitchFamily="34" charset="0"/>
              </a:rPr>
              <a:t>c1</a:t>
            </a:r>
          </a:p>
        </p:txBody>
      </p:sp>
      <p:sp>
        <p:nvSpPr>
          <p:cNvPr id="18" name="אליפסה 17"/>
          <p:cNvSpPr/>
          <p:nvPr/>
        </p:nvSpPr>
        <p:spPr>
          <a:xfrm>
            <a:off x="2476207" y="3245497"/>
            <a:ext cx="1638977" cy="10588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spcAft>
                <a:spcPts val="0"/>
              </a:spcAft>
            </a:pPr>
            <a:r>
              <a:rPr lang="en-US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Node&lt;</a:t>
            </a:r>
            <a:r>
              <a:rPr lang="en-US" kern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</a:t>
            </a:r>
            <a:r>
              <a:rPr lang="en-US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&gt;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ea typeface="Calibri" panose="020F0502020204030204" pitchFamily="34" charset="0"/>
              </a:rPr>
              <a:t> </a:t>
            </a:r>
          </a:p>
        </p:txBody>
      </p:sp>
      <p:grpSp>
        <p:nvGrpSpPr>
          <p:cNvPr id="19" name="קבוצה 18"/>
          <p:cNvGrpSpPr/>
          <p:nvPr/>
        </p:nvGrpSpPr>
        <p:grpSpPr>
          <a:xfrm>
            <a:off x="4912531" y="3311006"/>
            <a:ext cx="2131818" cy="1033047"/>
            <a:chOff x="0" y="0"/>
            <a:chExt cx="854820" cy="401320"/>
          </a:xfrm>
        </p:grpSpPr>
        <p:sp>
          <p:nvSpPr>
            <p:cNvPr id="20" name="מלבן מעוגל 19"/>
            <p:cNvSpPr/>
            <p:nvPr/>
          </p:nvSpPr>
          <p:spPr>
            <a:xfrm>
              <a:off x="0" y="0"/>
              <a:ext cx="854820" cy="4013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sp>
          <p:nvSpPr>
            <p:cNvPr id="21" name="מלבן 20"/>
            <p:cNvSpPr/>
            <p:nvPr/>
          </p:nvSpPr>
          <p:spPr>
            <a:xfrm>
              <a:off x="43356" y="185245"/>
              <a:ext cx="327025" cy="1765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0800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he-IL" sz="2400" b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4</a:t>
              </a:r>
              <a:endParaRPr lang="en-US" sz="2400" b="1" dirty="0"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22" name="מלבן 21"/>
            <p:cNvSpPr/>
            <p:nvPr/>
          </p:nvSpPr>
          <p:spPr>
            <a:xfrm>
              <a:off x="43356" y="41136"/>
              <a:ext cx="327025" cy="14016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value</a:t>
              </a:r>
            </a:p>
          </p:txBody>
        </p:sp>
        <p:sp>
          <p:nvSpPr>
            <p:cNvPr id="23" name="מלבן 22"/>
            <p:cNvSpPr/>
            <p:nvPr/>
          </p:nvSpPr>
          <p:spPr>
            <a:xfrm>
              <a:off x="445376" y="23714"/>
              <a:ext cx="346710" cy="14970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solidFill>
                    <a:schemeClr val="dk1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next</a:t>
              </a:r>
            </a:p>
          </p:txBody>
        </p:sp>
        <p:sp>
          <p:nvSpPr>
            <p:cNvPr id="24" name="מלבן 23"/>
            <p:cNvSpPr/>
            <p:nvPr/>
          </p:nvSpPr>
          <p:spPr>
            <a:xfrm>
              <a:off x="445376" y="173421"/>
              <a:ext cx="409444" cy="1885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US" sz="2400" b="1" dirty="0">
                <a:solidFill>
                  <a:schemeClr val="lt1"/>
                </a:solidFill>
                <a:ea typeface="Calibri" panose="020F0502020204030204" pitchFamily="34" charset="0"/>
              </a:endParaRPr>
            </a:p>
          </p:txBody>
        </p:sp>
      </p:grpSp>
      <p:cxnSp>
        <p:nvCxnSpPr>
          <p:cNvPr id="25" name="מחבר חץ ישר 24"/>
          <p:cNvCxnSpPr>
            <a:stCxn id="17" idx="6"/>
            <a:endCxn id="20" idx="1"/>
          </p:cNvCxnSpPr>
          <p:nvPr/>
        </p:nvCxnSpPr>
        <p:spPr>
          <a:xfrm>
            <a:off x="4100075" y="3787849"/>
            <a:ext cx="812456" cy="396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6" name="אליפסה 25"/>
          <p:cNvSpPr/>
          <p:nvPr/>
        </p:nvSpPr>
        <p:spPr>
          <a:xfrm>
            <a:off x="4799270" y="3217148"/>
            <a:ext cx="1638977" cy="10588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spcAft>
                <a:spcPts val="0"/>
              </a:spcAft>
            </a:pPr>
            <a:r>
              <a:rPr lang="en-US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Node&lt;</a:t>
            </a:r>
            <a:r>
              <a:rPr lang="en-US" kern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</a:t>
            </a:r>
            <a:r>
              <a:rPr lang="en-US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&gt;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ea typeface="Calibri" panose="020F0502020204030204" pitchFamily="34" charset="0"/>
              </a:rPr>
              <a:t> </a:t>
            </a:r>
          </a:p>
        </p:txBody>
      </p:sp>
      <p:cxnSp>
        <p:nvCxnSpPr>
          <p:cNvPr id="28" name="מחבר חץ ישר 27"/>
          <p:cNvCxnSpPr/>
          <p:nvPr/>
        </p:nvCxnSpPr>
        <p:spPr>
          <a:xfrm flipV="1">
            <a:off x="6771674" y="1834392"/>
            <a:ext cx="1776249" cy="19297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37" name="קבוצה 36"/>
          <p:cNvGrpSpPr/>
          <p:nvPr/>
        </p:nvGrpSpPr>
        <p:grpSpPr>
          <a:xfrm>
            <a:off x="720163" y="4386652"/>
            <a:ext cx="7216121" cy="659963"/>
            <a:chOff x="1024128" y="4937515"/>
            <a:chExt cx="7216121" cy="659963"/>
          </a:xfrm>
        </p:grpSpPr>
        <p:sp>
          <p:nvSpPr>
            <p:cNvPr id="30" name="אליפסה 29"/>
            <p:cNvSpPr/>
            <p:nvPr/>
          </p:nvSpPr>
          <p:spPr>
            <a:xfrm>
              <a:off x="1024128" y="4937515"/>
              <a:ext cx="899921" cy="62508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c1</a:t>
              </a:r>
            </a:p>
          </p:txBody>
        </p:sp>
        <p:sp>
          <p:nvSpPr>
            <p:cNvPr id="31" name="מלבן מעוגל 30"/>
            <p:cNvSpPr/>
            <p:nvPr/>
          </p:nvSpPr>
          <p:spPr>
            <a:xfrm>
              <a:off x="2390775" y="5029200"/>
              <a:ext cx="717699" cy="53340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32" name="מלבן מעוגל 31"/>
            <p:cNvSpPr/>
            <p:nvPr/>
          </p:nvSpPr>
          <p:spPr>
            <a:xfrm>
              <a:off x="3527574" y="5064077"/>
              <a:ext cx="717699" cy="53340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33" name="מחבר חץ ישר 32"/>
            <p:cNvCxnSpPr>
              <a:endCxn id="31" idx="1"/>
            </p:cNvCxnSpPr>
            <p:nvPr/>
          </p:nvCxnSpPr>
          <p:spPr>
            <a:xfrm>
              <a:off x="1879953" y="5281436"/>
              <a:ext cx="510822" cy="1446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מחבר חץ ישר 34"/>
            <p:cNvCxnSpPr/>
            <p:nvPr/>
          </p:nvCxnSpPr>
          <p:spPr>
            <a:xfrm>
              <a:off x="3062613" y="5281436"/>
              <a:ext cx="510822" cy="1446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4245273" y="5077823"/>
              <a:ext cx="399497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400" dirty="0"/>
                <a:t>שרטוט השרשרת בקיצור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457200" y="5617963"/>
            <a:ext cx="74790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חשוב לזכור </a:t>
            </a:r>
            <a:r>
              <a:rPr lang="he-IL" sz="2400" b="1" dirty="0">
                <a:latin typeface="Times New Roman" panose="02020603050405020304" pitchFamily="18" charset="0"/>
              </a:rPr>
              <a:t>: המשתנים  </a:t>
            </a:r>
            <a:r>
              <a:rPr lang="en-US" sz="2400" b="1" dirty="0">
                <a:latin typeface="Times New Roman" panose="02020603050405020304" pitchFamily="18" charset="0"/>
              </a:rPr>
              <a:t>,c1 c</a:t>
            </a:r>
            <a:r>
              <a:rPr lang="he-IL" sz="2400" b="1" dirty="0">
                <a:latin typeface="Times New Roman" panose="02020603050405020304" pitchFamily="18" charset="0"/>
              </a:rPr>
              <a:t> אינם חוליות, הם מכילים  רק הפניה (כתובת) של חוליה – הם מחזיקים בחוליה. </a:t>
            </a:r>
          </a:p>
        </p:txBody>
      </p:sp>
      <p:sp>
        <p:nvSpPr>
          <p:cNvPr id="3" name="חץ למעלה 2"/>
          <p:cNvSpPr/>
          <p:nvPr/>
        </p:nvSpPr>
        <p:spPr>
          <a:xfrm>
            <a:off x="2001520" y="1556723"/>
            <a:ext cx="426720" cy="586640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7" name="חץ למעלה 26"/>
          <p:cNvSpPr/>
          <p:nvPr/>
        </p:nvSpPr>
        <p:spPr>
          <a:xfrm>
            <a:off x="4912531" y="1587159"/>
            <a:ext cx="340189" cy="611029"/>
          </a:xfrm>
          <a:prstGeom prst="up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צורה חופשית 28"/>
          <p:cNvSpPr/>
          <p:nvPr/>
        </p:nvSpPr>
        <p:spPr>
          <a:xfrm>
            <a:off x="2235054" y="345437"/>
            <a:ext cx="1778146" cy="872132"/>
          </a:xfrm>
          <a:custGeom>
            <a:avLst/>
            <a:gdLst>
              <a:gd name="connsiteX0" fmla="*/ 1778146 w 1778146"/>
              <a:gd name="connsiteY0" fmla="*/ 802643 h 872132"/>
              <a:gd name="connsiteX1" fmla="*/ 193186 w 1778146"/>
              <a:gd name="connsiteY1" fmla="*/ 3 h 872132"/>
              <a:gd name="connsiteX2" fmla="*/ 10306 w 1778146"/>
              <a:gd name="connsiteY2" fmla="*/ 792483 h 872132"/>
              <a:gd name="connsiteX3" fmla="*/ 40786 w 1778146"/>
              <a:gd name="connsiteY3" fmla="*/ 802643 h 872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8146" h="872132">
                <a:moveTo>
                  <a:pt x="1778146" y="802643"/>
                </a:moveTo>
                <a:cubicBezTo>
                  <a:pt x="1132986" y="402169"/>
                  <a:pt x="487826" y="1696"/>
                  <a:pt x="193186" y="3"/>
                </a:cubicBezTo>
                <a:cubicBezTo>
                  <a:pt x="-101454" y="-1690"/>
                  <a:pt x="35706" y="658710"/>
                  <a:pt x="10306" y="792483"/>
                </a:cubicBezTo>
                <a:cubicBezTo>
                  <a:pt x="-15094" y="926256"/>
                  <a:pt x="12846" y="864449"/>
                  <a:pt x="40786" y="802643"/>
                </a:cubicBezTo>
              </a:path>
            </a:pathLst>
          </a:cu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he-IL" b="1" dirty="0"/>
              <a:t>השמה</a:t>
            </a:r>
          </a:p>
        </p:txBody>
      </p:sp>
    </p:spTree>
    <p:extLst>
      <p:ext uri="{BB962C8B-B14F-4D97-AF65-F5344CB8AC3E}">
        <p14:creationId xmlns:p14="http://schemas.microsoft.com/office/powerpoint/2010/main" val="271475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15" grpId="0" animBg="1"/>
      <p:bldP spid="16" grpId="0"/>
      <p:bldP spid="17" grpId="0" animBg="1"/>
      <p:bldP spid="18" grpId="0" animBg="1"/>
      <p:bldP spid="26" grpId="0" animBg="1"/>
      <p:bldP spid="38" grpId="0"/>
      <p:bldP spid="3" grpId="0" animBg="1"/>
      <p:bldP spid="27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n-cs"/>
              </a:rPr>
              <a:t>המשך בניה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-181026" y="1000702"/>
            <a:ext cx="118389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Node&lt;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 a = 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&gt;(5, 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&gt;(7, 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new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Node&lt;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&gt;(2, c1)));</a:t>
            </a:r>
            <a:endParaRPr lang="he-IL" sz="2800" b="1" dirty="0">
              <a:latin typeface="Times New Roman" panose="02020603050405020304" pitchFamily="18" charset="0"/>
            </a:endParaRPr>
          </a:p>
        </p:txBody>
      </p:sp>
      <p:grpSp>
        <p:nvGrpSpPr>
          <p:cNvPr id="7" name="קבוצה 6"/>
          <p:cNvGrpSpPr/>
          <p:nvPr/>
        </p:nvGrpSpPr>
        <p:grpSpPr>
          <a:xfrm>
            <a:off x="7895179" y="2466749"/>
            <a:ext cx="8094733" cy="626612"/>
            <a:chOff x="1029806" y="5077823"/>
            <a:chExt cx="7210443" cy="626612"/>
          </a:xfrm>
        </p:grpSpPr>
        <p:sp>
          <p:nvSpPr>
            <p:cNvPr id="8" name="אליפסה 7"/>
            <p:cNvSpPr/>
            <p:nvPr/>
          </p:nvSpPr>
          <p:spPr>
            <a:xfrm>
              <a:off x="1029806" y="5171034"/>
              <a:ext cx="799243" cy="5334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c1</a:t>
              </a:r>
            </a:p>
          </p:txBody>
        </p:sp>
        <p:sp>
          <p:nvSpPr>
            <p:cNvPr id="9" name="מלבן מעוגל 8"/>
            <p:cNvSpPr/>
            <p:nvPr/>
          </p:nvSpPr>
          <p:spPr>
            <a:xfrm>
              <a:off x="2541070" y="5185616"/>
              <a:ext cx="606971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10" name="מלבן מעוגל 9"/>
            <p:cNvSpPr/>
            <p:nvPr/>
          </p:nvSpPr>
          <p:spPr>
            <a:xfrm>
              <a:off x="3535021" y="5150738"/>
              <a:ext cx="606971" cy="411862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1" name="מחבר חץ ישר 10"/>
            <p:cNvCxnSpPr>
              <a:stCxn id="8" idx="6"/>
            </p:cNvCxnSpPr>
            <p:nvPr/>
          </p:nvCxnSpPr>
          <p:spPr>
            <a:xfrm flipV="1">
              <a:off x="1829049" y="5437734"/>
              <a:ext cx="712022" cy="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3062613" y="5281436"/>
              <a:ext cx="510822" cy="1446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245273" y="5077823"/>
              <a:ext cx="399497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sz="2400" dirty="0"/>
            </a:p>
          </p:txBody>
        </p:sp>
      </p:grpSp>
      <p:sp>
        <p:nvSpPr>
          <p:cNvPr id="16" name="אליפסה 15"/>
          <p:cNvSpPr/>
          <p:nvPr/>
        </p:nvSpPr>
        <p:spPr>
          <a:xfrm>
            <a:off x="1636317" y="1690969"/>
            <a:ext cx="867425" cy="531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ea typeface="Calibri" panose="020F0502020204030204" pitchFamily="34" charset="0"/>
              </a:rPr>
              <a:t>a</a:t>
            </a:r>
          </a:p>
        </p:txBody>
      </p:sp>
      <p:sp>
        <p:nvSpPr>
          <p:cNvPr id="17" name="מלבן מעוגל 16"/>
          <p:cNvSpPr/>
          <p:nvPr/>
        </p:nvSpPr>
        <p:spPr>
          <a:xfrm>
            <a:off x="4077289" y="1775598"/>
            <a:ext cx="681410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5</a:t>
            </a:r>
            <a:endParaRPr lang="he-IL" sz="2000" b="1" dirty="0"/>
          </a:p>
        </p:txBody>
      </p:sp>
      <p:sp>
        <p:nvSpPr>
          <p:cNvPr id="18" name="מלבן מעוגל 17"/>
          <p:cNvSpPr/>
          <p:nvPr/>
        </p:nvSpPr>
        <p:spPr>
          <a:xfrm>
            <a:off x="6332246" y="1803138"/>
            <a:ext cx="681410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7</a:t>
            </a:r>
            <a:endParaRPr lang="he-IL" sz="2000" b="1" dirty="0"/>
          </a:p>
        </p:txBody>
      </p:sp>
      <p:sp>
        <p:nvSpPr>
          <p:cNvPr id="19" name="מלבן מעוגל 18"/>
          <p:cNvSpPr/>
          <p:nvPr/>
        </p:nvSpPr>
        <p:spPr>
          <a:xfrm>
            <a:off x="8705327" y="1833124"/>
            <a:ext cx="681410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2</a:t>
            </a:r>
            <a:endParaRPr lang="he-IL" sz="2000" b="1" dirty="0"/>
          </a:p>
        </p:txBody>
      </p:sp>
      <p:cxnSp>
        <p:nvCxnSpPr>
          <p:cNvPr id="20" name="מחבר חץ ישר 19"/>
          <p:cNvCxnSpPr>
            <a:stCxn id="17" idx="3"/>
          </p:cNvCxnSpPr>
          <p:nvPr/>
        </p:nvCxnSpPr>
        <p:spPr>
          <a:xfrm>
            <a:off x="4758699" y="1956858"/>
            <a:ext cx="1563683" cy="2257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>
            <a:stCxn id="18" idx="3"/>
          </p:cNvCxnSpPr>
          <p:nvPr/>
        </p:nvCxnSpPr>
        <p:spPr>
          <a:xfrm>
            <a:off x="7013656" y="1984398"/>
            <a:ext cx="1691671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מחבר חץ ישר 26"/>
          <p:cNvCxnSpPr>
            <a:stCxn id="16" idx="6"/>
          </p:cNvCxnSpPr>
          <p:nvPr/>
        </p:nvCxnSpPr>
        <p:spPr>
          <a:xfrm flipV="1">
            <a:off x="2503742" y="1946926"/>
            <a:ext cx="1563683" cy="993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מחבר חץ ישר 33"/>
          <p:cNvCxnSpPr/>
          <p:nvPr/>
        </p:nvCxnSpPr>
        <p:spPr>
          <a:xfrm>
            <a:off x="9404547" y="1985109"/>
            <a:ext cx="302695" cy="62318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3" name="קבוצה 52"/>
          <p:cNvGrpSpPr/>
          <p:nvPr/>
        </p:nvGrpSpPr>
        <p:grpSpPr>
          <a:xfrm>
            <a:off x="1187877" y="2816355"/>
            <a:ext cx="6244825" cy="531778"/>
            <a:chOff x="1751401" y="5040579"/>
            <a:chExt cx="6244825" cy="531778"/>
          </a:xfrm>
        </p:grpSpPr>
        <p:sp>
          <p:nvSpPr>
            <p:cNvPr id="38" name="אליפסה 37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39" name="מלבן מעוגל 38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40" name="מלבן מעוגל 39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41" name="מלבן מעוגל 40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42" name="מחבר חץ ישר 41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מחבר חץ ישר 42"/>
            <p:cNvCxnSpPr>
              <a:stCxn id="40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מחבר חץ ישר 43"/>
            <p:cNvCxnSpPr>
              <a:stCxn id="38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מחבר חץ ישר 44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50" name="מלבן מעוגל 49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51" name="מלבן מעוגל 50"/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52" name="מחבר חץ ישר 51"/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4" name="TextBox 53"/>
          <p:cNvSpPr txBox="1"/>
          <p:nvPr/>
        </p:nvSpPr>
        <p:spPr>
          <a:xfrm>
            <a:off x="11292" y="4008682"/>
            <a:ext cx="6918261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חשוב לזכור </a:t>
            </a:r>
            <a:r>
              <a:rPr lang="he-IL" sz="2800" b="1" dirty="0">
                <a:latin typeface="Times New Roman" panose="02020603050405020304" pitchFamily="18" charset="0"/>
              </a:rPr>
              <a:t>המשתנה </a:t>
            </a:r>
            <a:r>
              <a:rPr lang="en-US" sz="2800" b="1" dirty="0">
                <a:latin typeface="Times New Roman" panose="02020603050405020304" pitchFamily="18" charset="0"/>
              </a:rPr>
              <a:t>a</a:t>
            </a:r>
            <a:r>
              <a:rPr lang="he-IL" sz="2800" b="1" dirty="0">
                <a:latin typeface="Times New Roman" panose="02020603050405020304" pitchFamily="18" charset="0"/>
              </a:rPr>
              <a:t>  הוא המחזיק של החוליה הראשונה בשרשרת – העוגן של השרשרת.  ואם ננתק את הקשר לחוליה הראשונה – נאבד את השרשרת. </a:t>
            </a:r>
          </a:p>
        </p:txBody>
      </p:sp>
    </p:spTree>
    <p:extLst>
      <p:ext uri="{BB962C8B-B14F-4D97-AF65-F5344CB8AC3E}">
        <p14:creationId xmlns:p14="http://schemas.microsoft.com/office/powerpoint/2010/main" val="109541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515273" y="993671"/>
            <a:ext cx="11161453" cy="3838305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dirty="0">
                <a:latin typeface="Times New Roman" panose="02020603050405020304" pitchFamily="18" charset="0"/>
                <a:cs typeface="+mn-cs"/>
              </a:rPr>
              <a:t>public T </a:t>
            </a:r>
            <a:r>
              <a:rPr lang="en-US" b="1" dirty="0">
                <a:latin typeface="Times New Roman" panose="02020603050405020304" pitchFamily="18" charset="0"/>
                <a:cs typeface="+mn-cs"/>
              </a:rPr>
              <a:t>GetValue</a:t>
            </a:r>
            <a:r>
              <a:rPr lang="en-US" dirty="0">
                <a:latin typeface="Times New Roman" panose="02020603050405020304" pitchFamily="18" charset="0"/>
                <a:cs typeface="+mn-cs"/>
              </a:rPr>
              <a:t>() { return value; }</a:t>
            </a:r>
          </a:p>
          <a:p>
            <a:pPr marL="0" indent="0" algn="l" rtl="0">
              <a:buNone/>
            </a:pPr>
            <a:r>
              <a:rPr lang="en-US" dirty="0">
                <a:latin typeface="Times New Roman" panose="02020603050405020304" pitchFamily="18" charset="0"/>
                <a:cs typeface="+mn-cs"/>
              </a:rPr>
              <a:t>public void </a:t>
            </a:r>
            <a:r>
              <a:rPr lang="en-US" b="1" dirty="0">
                <a:latin typeface="Times New Roman" panose="02020603050405020304" pitchFamily="18" charset="0"/>
                <a:cs typeface="+mn-cs"/>
              </a:rPr>
              <a:t>SetValue</a:t>
            </a:r>
            <a:r>
              <a:rPr lang="en-US" dirty="0">
                <a:latin typeface="Times New Roman" panose="02020603050405020304" pitchFamily="18" charset="0"/>
                <a:cs typeface="+mn-cs"/>
              </a:rPr>
              <a:t>(T x) { value = x; }</a:t>
            </a:r>
          </a:p>
          <a:p>
            <a:pPr marL="0" indent="0" algn="l" rtl="0">
              <a:buNone/>
            </a:pPr>
            <a:endParaRPr lang="en-US" dirty="0">
              <a:latin typeface="Times New Roman" panose="02020603050405020304" pitchFamily="18" charset="0"/>
              <a:cs typeface="+mn-cs"/>
            </a:endParaRPr>
          </a:p>
          <a:p>
            <a:pPr marL="0" indent="0" algn="l" rtl="0">
              <a:buNone/>
            </a:pPr>
            <a:r>
              <a:rPr lang="en-US" dirty="0">
                <a:latin typeface="Times New Roman" panose="02020603050405020304" pitchFamily="18" charset="0"/>
                <a:cs typeface="+mn-cs"/>
              </a:rPr>
              <a:t>public Node&lt;T&gt; </a:t>
            </a:r>
            <a:r>
              <a:rPr lang="en-US" b="1" dirty="0" err="1">
                <a:latin typeface="Times New Roman" panose="02020603050405020304" pitchFamily="18" charset="0"/>
                <a:cs typeface="+mn-cs"/>
              </a:rPr>
              <a:t>GetNext</a:t>
            </a:r>
            <a:r>
              <a:rPr lang="en-US" dirty="0">
                <a:latin typeface="Times New Roman" panose="02020603050405020304" pitchFamily="18" charset="0"/>
                <a:cs typeface="+mn-cs"/>
              </a:rPr>
              <a:t>() { return next; }</a:t>
            </a:r>
          </a:p>
          <a:p>
            <a:pPr marL="0" indent="0" algn="l" rtl="0">
              <a:buNone/>
            </a:pPr>
            <a:r>
              <a:rPr lang="en-US" dirty="0">
                <a:latin typeface="Times New Roman" panose="02020603050405020304" pitchFamily="18" charset="0"/>
                <a:cs typeface="+mn-cs"/>
              </a:rPr>
              <a:t>public void </a:t>
            </a:r>
            <a:r>
              <a:rPr lang="en-US" b="1" dirty="0">
                <a:latin typeface="Times New Roman" panose="02020603050405020304" pitchFamily="18" charset="0"/>
                <a:cs typeface="+mn-cs"/>
              </a:rPr>
              <a:t>SetNext</a:t>
            </a:r>
            <a:r>
              <a:rPr lang="en-US" dirty="0">
                <a:latin typeface="Times New Roman" panose="02020603050405020304" pitchFamily="18" charset="0"/>
                <a:cs typeface="+mn-cs"/>
              </a:rPr>
              <a:t>(Node&lt;T&gt; x) { next = x; }</a:t>
            </a:r>
          </a:p>
          <a:p>
            <a:pPr marL="0" indent="0" algn="l" rtl="0">
              <a:buNone/>
            </a:pPr>
            <a:endParaRPr lang="en-US" dirty="0">
              <a:latin typeface="Times New Roman" panose="02020603050405020304" pitchFamily="18" charset="0"/>
              <a:cs typeface="+mn-cs"/>
            </a:endParaRPr>
          </a:p>
          <a:p>
            <a:pPr marL="0" indent="0" algn="l" rtl="0">
              <a:buNone/>
            </a:pPr>
            <a:r>
              <a:rPr lang="en-US" dirty="0">
                <a:latin typeface="Times New Roman" panose="02020603050405020304" pitchFamily="18" charset="0"/>
                <a:cs typeface="+mn-cs"/>
              </a:rPr>
              <a:t>public bool </a:t>
            </a:r>
            <a:r>
              <a:rPr lang="en-US" b="1" dirty="0">
                <a:latin typeface="Times New Roman" panose="02020603050405020304" pitchFamily="18" charset="0"/>
                <a:cs typeface="+mn-cs"/>
              </a:rPr>
              <a:t>HasNext</a:t>
            </a:r>
            <a:r>
              <a:rPr lang="en-US" dirty="0">
                <a:latin typeface="Times New Roman" panose="02020603050405020304" pitchFamily="18" charset="0"/>
                <a:cs typeface="+mn-cs"/>
              </a:rPr>
              <a:t>() { return next != null; }</a:t>
            </a:r>
          </a:p>
          <a:p>
            <a:pPr marL="0" indent="0" algn="l" rtl="0">
              <a:buNone/>
            </a:pPr>
            <a:r>
              <a:rPr lang="en-US" dirty="0">
                <a:latin typeface="Times New Roman" panose="02020603050405020304" pitchFamily="18" charset="0"/>
                <a:cs typeface="+mn-cs"/>
              </a:rPr>
              <a:t>public override string </a:t>
            </a:r>
            <a:r>
              <a:rPr lang="en-US" b="1" dirty="0" err="1">
                <a:latin typeface="Times New Roman" panose="02020603050405020304" pitchFamily="18" charset="0"/>
                <a:cs typeface="+mn-cs"/>
              </a:rPr>
              <a:t>ToString</a:t>
            </a:r>
            <a:r>
              <a:rPr lang="en-US" dirty="0">
                <a:latin typeface="Times New Roman" panose="02020603050405020304" pitchFamily="18" charset="0"/>
                <a:cs typeface="+mn-cs"/>
              </a:rPr>
              <a:t>()  {return value.ToString();}</a:t>
            </a: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n-cs"/>
              </a:rPr>
              <a:t>פעולות נוספות במחלקה 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7823759" y="1809659"/>
            <a:ext cx="2131818" cy="1033047"/>
            <a:chOff x="0" y="0"/>
            <a:chExt cx="854820" cy="401320"/>
          </a:xfrm>
        </p:grpSpPr>
        <p:sp>
          <p:nvSpPr>
            <p:cNvPr id="5" name="מלבן מעוגל 4"/>
            <p:cNvSpPr/>
            <p:nvPr/>
          </p:nvSpPr>
          <p:spPr>
            <a:xfrm>
              <a:off x="0" y="0"/>
              <a:ext cx="854820" cy="4013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sp>
          <p:nvSpPr>
            <p:cNvPr id="6" name="מלבן 5"/>
            <p:cNvSpPr/>
            <p:nvPr/>
          </p:nvSpPr>
          <p:spPr>
            <a:xfrm>
              <a:off x="43356" y="185245"/>
              <a:ext cx="327025" cy="1765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0800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US" sz="2400" b="1" dirty="0"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7" name="מלבן 6"/>
            <p:cNvSpPr/>
            <p:nvPr/>
          </p:nvSpPr>
          <p:spPr>
            <a:xfrm>
              <a:off x="43356" y="41136"/>
              <a:ext cx="327025" cy="14016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value</a:t>
              </a:r>
            </a:p>
          </p:txBody>
        </p:sp>
        <p:sp>
          <p:nvSpPr>
            <p:cNvPr id="8" name="מלבן 7"/>
            <p:cNvSpPr/>
            <p:nvPr/>
          </p:nvSpPr>
          <p:spPr>
            <a:xfrm>
              <a:off x="445376" y="23714"/>
              <a:ext cx="346710" cy="14970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solidFill>
                    <a:schemeClr val="dk1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next</a:t>
              </a:r>
            </a:p>
          </p:txBody>
        </p:sp>
        <p:sp>
          <p:nvSpPr>
            <p:cNvPr id="9" name="מלבן 8"/>
            <p:cNvSpPr/>
            <p:nvPr/>
          </p:nvSpPr>
          <p:spPr>
            <a:xfrm>
              <a:off x="445376" y="173421"/>
              <a:ext cx="409444" cy="1885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US" sz="2400" b="1" dirty="0">
                <a:solidFill>
                  <a:schemeClr val="lt1"/>
                </a:solidFill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388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item1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2.xml><?xml version="1.0" encoding="utf-8"?>
<Control xmlns="http://schemas.microsoft.com/VisualStudio/2011/storyboarding/control">
  <Id Name="80ca3132-088d-49fb-94a9-39ddde6b26f3" Revision="1" Stencil="System.MyShapes" StencilVersion="1.0"/>
</Control>
</file>

<file path=customXml/item3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4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5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6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7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8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Props1.xml><?xml version="1.0" encoding="utf-8"?>
<ds:datastoreItem xmlns:ds="http://schemas.openxmlformats.org/officeDocument/2006/customXml" ds:itemID="{E5C5A5D8-45EA-439C-956B-1A3348517D1E}">
  <ds:schemaRefs>
    <ds:schemaRef ds:uri="http://schemas.microsoft.com/VisualStudio/2011/storyboarding/control"/>
  </ds:schemaRefs>
</ds:datastoreItem>
</file>

<file path=customXml/itemProps2.xml><?xml version="1.0" encoding="utf-8"?>
<ds:datastoreItem xmlns:ds="http://schemas.openxmlformats.org/officeDocument/2006/customXml" ds:itemID="{AA88092C-24E9-49CC-8E52-2F48AC7BDAD8}">
  <ds:schemaRefs>
    <ds:schemaRef ds:uri="http://schemas.microsoft.com/VisualStudio/2011/storyboarding/control"/>
  </ds:schemaRefs>
</ds:datastoreItem>
</file>

<file path=customXml/itemProps3.xml><?xml version="1.0" encoding="utf-8"?>
<ds:datastoreItem xmlns:ds="http://schemas.openxmlformats.org/officeDocument/2006/customXml" ds:itemID="{AC24AEC8-09E8-427E-90F8-B62408769048}">
  <ds:schemaRefs>
    <ds:schemaRef ds:uri="http://schemas.microsoft.com/VisualStudio/2011/storyboarding/control"/>
  </ds:schemaRefs>
</ds:datastoreItem>
</file>

<file path=customXml/itemProps4.xml><?xml version="1.0" encoding="utf-8"?>
<ds:datastoreItem xmlns:ds="http://schemas.openxmlformats.org/officeDocument/2006/customXml" ds:itemID="{E79E18C2-2A91-4067-85CC-C225BA205646}">
  <ds:schemaRefs>
    <ds:schemaRef ds:uri="http://schemas.microsoft.com/VisualStudio/2011/storyboarding/control"/>
  </ds:schemaRefs>
</ds:datastoreItem>
</file>

<file path=customXml/itemProps5.xml><?xml version="1.0" encoding="utf-8"?>
<ds:datastoreItem xmlns:ds="http://schemas.openxmlformats.org/officeDocument/2006/customXml" ds:itemID="{2E6F891A-6D4E-422A-AF0C-E35E4EB49272}">
  <ds:schemaRefs>
    <ds:schemaRef ds:uri="http://schemas.microsoft.com/VisualStudio/2011/storyboarding/control"/>
  </ds:schemaRefs>
</ds:datastoreItem>
</file>

<file path=customXml/itemProps6.xml><?xml version="1.0" encoding="utf-8"?>
<ds:datastoreItem xmlns:ds="http://schemas.openxmlformats.org/officeDocument/2006/customXml" ds:itemID="{3E6E8B8C-DC74-40FC-A0B1-51D4C9F52D78}">
  <ds:schemaRefs>
    <ds:schemaRef ds:uri="http://schemas.microsoft.com/VisualStudio/2011/storyboarding/control"/>
  </ds:schemaRefs>
</ds:datastoreItem>
</file>

<file path=customXml/itemProps7.xml><?xml version="1.0" encoding="utf-8"?>
<ds:datastoreItem xmlns:ds="http://schemas.openxmlformats.org/officeDocument/2006/customXml" ds:itemID="{D4C2FE8B-562A-4DF6-A973-E39904E21670}">
  <ds:schemaRefs>
    <ds:schemaRef ds:uri="http://schemas.microsoft.com/VisualStudio/2011/storyboarding/control"/>
  </ds:schemaRefs>
</ds:datastoreItem>
</file>

<file path=customXml/itemProps8.xml><?xml version="1.0" encoding="utf-8"?>
<ds:datastoreItem xmlns:ds="http://schemas.openxmlformats.org/officeDocument/2006/customXml" ds:itemID="{7D18FCC2-CBA5-4CEB-93C5-6378316C1105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21660</TotalTime>
  <Words>2871</Words>
  <Application>Microsoft Office PowerPoint</Application>
  <PresentationFormat>מסך רחב</PresentationFormat>
  <Paragraphs>616</Paragraphs>
  <Slides>30</Slides>
  <Notes>7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30</vt:i4>
      </vt:variant>
    </vt:vector>
  </HeadingPairs>
  <TitlesOfParts>
    <vt:vector size="36" baseType="lpstr">
      <vt:lpstr>Arial</vt:lpstr>
      <vt:lpstr>Calibri</vt:lpstr>
      <vt:lpstr>Consolas</vt:lpstr>
      <vt:lpstr>Times New Roman</vt:lpstr>
      <vt:lpstr>Varela Round</vt:lpstr>
      <vt:lpstr>ערכת נושא Office</vt:lpstr>
      <vt:lpstr>מערכת שידורים לאומית</vt:lpstr>
      <vt:lpstr>שרשרת חוליות 1</vt:lpstr>
      <vt:lpstr>מה נלמד היום </vt:lpstr>
      <vt:lpstr>מהי שרשרת חוליות ? </vt:lpstr>
      <vt:lpstr>מצגת של PowerPoint‏</vt:lpstr>
      <vt:lpstr>המחלקה הגנרית Node</vt:lpstr>
      <vt:lpstr>בנית חוליות-ושרשרת </vt:lpstr>
      <vt:lpstr>המשך בניה</vt:lpstr>
      <vt:lpstr>פעולות נוספות במחלקה </vt:lpstr>
      <vt:lpstr>סריקת שרשרת </vt:lpstr>
      <vt:lpstr>נקודה למחשבה...ולחידוד </vt:lpstr>
      <vt:lpstr>חיפוש ערך בשרשרת </vt:lpstr>
      <vt:lpstr>מעקב אחרי פעולה</vt:lpstr>
      <vt:lpstr>הפסקה </vt:lpstr>
      <vt:lpstr>הוספת חוליה לשרשרת </vt:lpstr>
      <vt:lpstr>הוספה כחוליה ראשונה</vt:lpstr>
      <vt:lpstr>הוספה כחוליה אחרונה</vt:lpstr>
      <vt:lpstr>הוספה אחרי חוליה אחרת </vt:lpstr>
      <vt:lpstr>פעולה אחת להוספת חוליה לשרשרת </vt:lpstr>
      <vt:lpstr>מצגת של PowerPoint‏</vt:lpstr>
      <vt:lpstr>בניית רשימה על פי דרישה </vt:lpstr>
      <vt:lpstr>מצגת של PowerPoint‏</vt:lpstr>
      <vt:lpstr>מצגת של PowerPoint‏</vt:lpstr>
      <vt:lpstr>תרגיל </vt:lpstr>
      <vt:lpstr>מצגת של PowerPoint‏</vt:lpstr>
      <vt:lpstr>תריגיל סריקה ובניה</vt:lpstr>
      <vt:lpstr>רעיונות לפתרון </vt:lpstr>
      <vt:lpstr>תיכנון .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ענת</cp:lastModifiedBy>
  <cp:revision>277</cp:revision>
  <dcterms:created xsi:type="dcterms:W3CDTF">2020-03-15T19:13:03Z</dcterms:created>
  <dcterms:modified xsi:type="dcterms:W3CDTF">2020-07-23T13:52:13Z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</Properties>
</file>