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7" r:id="rId2"/>
    <p:sldId id="317" r:id="rId3"/>
    <p:sldId id="262" r:id="rId4"/>
    <p:sldId id="307" r:id="rId5"/>
    <p:sldId id="310" r:id="rId6"/>
    <p:sldId id="289" r:id="rId7"/>
    <p:sldId id="309" r:id="rId8"/>
    <p:sldId id="311" r:id="rId9"/>
    <p:sldId id="308" r:id="rId10"/>
    <p:sldId id="312" r:id="rId11"/>
    <p:sldId id="313" r:id="rId12"/>
    <p:sldId id="314" r:id="rId13"/>
    <p:sldId id="316" r:id="rId14"/>
    <p:sldId id="291"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2" d="100"/>
          <a:sy n="102" d="100"/>
        </p:scale>
        <p:origin x="624" y="10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ו'/ניסן/תש"ף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33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3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525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908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ו'/ניסן/תש"ף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ideo" Target="https://www.youtube.com/embed/RsoRXuIBVq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he.wikisource.org/wiki/%D7%9E%D7%A9%D7%A0%D7%94" TargetMode="External"/><Relationship Id="rId7"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he.wikisource.org/wiki/%D7%9E%D7%A9%D7%A0%D7%94_%D7%A1%D7%A0%D7%94%D7%93%D7%A8%D7%99%D7%9F_%D7%93" TargetMode="External"/><Relationship Id="rId5" Type="http://schemas.openxmlformats.org/officeDocument/2006/relationships/hyperlink" Target="https://he.wikisource.org/wiki/%D7%9E%D7%A9%D7%A0%D7%94_%D7%9E%D7%A1%D7%9B%D7%AA_%D7%A1%D7%A0%D7%94%D7%93%D7%A8%D7%99%D7%9F" TargetMode="External"/><Relationship Id="rId4" Type="http://schemas.openxmlformats.org/officeDocument/2006/relationships/hyperlink" Target="https://he.wikisource.org/wiki/%D7%9E%D7%A9%D7%A0%D7%94_%D7%A1%D7%93%D7%A8_%D7%A0%D7%96%D7%99%D7%A7%D7%99%D7%9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769" y="213093"/>
            <a:ext cx="9642231" cy="1384887"/>
          </a:xfrm>
        </p:spPr>
        <p:txBody>
          <a:bodyPr/>
          <a:lstStyle/>
          <a:p>
            <a:r>
              <a:rPr lang="he-IL" dirty="0"/>
              <a:t>וּמִפְּנֵי שְׁלוֹם הַבְּרִיּוֹת, שֶׁלֹּא יאֹמַר אָדָם לַחֲבֵרוֹ: אַבָּא גָּדוֹל מֵאָבִיךָ;</a:t>
            </a:r>
          </a:p>
        </p:txBody>
      </p:sp>
      <p:pic>
        <p:nvPicPr>
          <p:cNvPr id="7" name="Объект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0395" b="24192"/>
          <a:stretch/>
        </p:blipFill>
        <p:spPr>
          <a:xfrm>
            <a:off x="738290" y="2157273"/>
            <a:ext cx="7586458" cy="2716567"/>
          </a:xfrm>
        </p:spPr>
      </p:pic>
      <p:sp>
        <p:nvSpPr>
          <p:cNvPr id="9" name="Скругленный прямоугольник 8"/>
          <p:cNvSpPr/>
          <p:nvPr/>
        </p:nvSpPr>
        <p:spPr>
          <a:xfrm>
            <a:off x="8176334" y="1725612"/>
            <a:ext cx="3369075" cy="3263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effectLst>
                  <a:outerShdw blurRad="38100" dist="38100" dir="2700000" algn="tl">
                    <a:srgbClr val="000000">
                      <a:alpha val="43137"/>
                    </a:srgbClr>
                  </a:outerShdw>
                </a:effectLst>
              </a:rPr>
              <a:t>ערך </a:t>
            </a:r>
            <a:r>
              <a:rPr lang="he-IL" sz="2800" b="1" dirty="0" err="1">
                <a:effectLst>
                  <a:outerShdw blurRad="38100" dist="38100" dir="2700000" algn="tl">
                    <a:srgbClr val="000000">
                      <a:alpha val="43137"/>
                    </a:srgbClr>
                  </a:outerShdw>
                </a:effectLst>
              </a:rPr>
              <a:t>השיוויון</a:t>
            </a:r>
            <a:endParaRPr lang="he-IL" sz="2800" b="1" dirty="0">
              <a:effectLst>
                <a:outerShdw blurRad="38100" dist="38100" dir="2700000" algn="tl">
                  <a:srgbClr val="000000">
                    <a:alpha val="43137"/>
                  </a:srgbClr>
                </a:outerShdw>
              </a:effectLst>
            </a:endParaRPr>
          </a:p>
          <a:p>
            <a:pPr algn="ctr"/>
            <a:r>
              <a:rPr lang="he-IL" sz="2800" dirty="0"/>
              <a:t>התבוננו בשתי התמונות. אילו מצבים הן מתארות? באיזו מהן עקרון השוויון בא לידי ביטוי באופן מלא?</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233" y="4989249"/>
            <a:ext cx="3097567" cy="1626223"/>
          </a:xfrm>
          <a:prstGeom prst="rect">
            <a:avLst/>
          </a:prstGeom>
        </p:spPr>
      </p:pic>
    </p:spTree>
    <p:extLst>
      <p:ext uri="{BB962C8B-B14F-4D97-AF65-F5344CB8AC3E}">
        <p14:creationId xmlns:p14="http://schemas.microsoft.com/office/powerpoint/2010/main" val="3504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3742" y="230819"/>
            <a:ext cx="9642231" cy="2210539"/>
          </a:xfrm>
        </p:spPr>
        <p:txBody>
          <a:bodyPr/>
          <a:lstStyle/>
          <a:p>
            <a:r>
              <a:rPr lang="he-IL" sz="2800" dirty="0"/>
              <a:t>וּלְהַגִּיד גְּדֻלָּתוֹ שֶׁל הַקָּדוֹשׁ בָּרוּךְ הוּא:</a:t>
            </a:r>
            <a:br>
              <a:rPr lang="he-IL" sz="2800" dirty="0"/>
            </a:br>
            <a:r>
              <a:rPr lang="he-IL" sz="2800" dirty="0"/>
              <a:t>שֶׁאָדָם טוֹבֵעַ כַּמָּה מַטְבְּעוֹת בְּחוֹתָם אֶחָד, וְכֻלָּן דּוֹמִין זֶה לְזֶה;</a:t>
            </a:r>
            <a:br>
              <a:rPr lang="he-IL" sz="2800" dirty="0"/>
            </a:br>
            <a:r>
              <a:rPr lang="he-IL" sz="2800" dirty="0"/>
              <a:t>וּמֶלֶךְ מַלְכֵי הַמְּלָכִים הַקָּדוֹשׁ בָּרוּךְ הוּא טָבַע כָּל הָאָדָם בְּחוֹתָמוֹ שֶׁל אָדָם הָרִאשׁוֹן,</a:t>
            </a:r>
            <a:br>
              <a:rPr lang="he-IL" sz="2800" dirty="0"/>
            </a:br>
            <a:r>
              <a:rPr lang="he-IL" sz="2800" dirty="0"/>
              <a:t>וְאֵין אֶחָד מֵהֶן דּוֹמֶה לַחֲבֵרוֹ.</a:t>
            </a:r>
            <a:br>
              <a:rPr lang="he-IL" sz="2800" dirty="0"/>
            </a:br>
            <a:endParaRPr lang="he-IL" sz="2800" dirty="0"/>
          </a:p>
        </p:txBody>
      </p:sp>
      <p:sp>
        <p:nvSpPr>
          <p:cNvPr id="4" name="Объект 3"/>
          <p:cNvSpPr>
            <a:spLocks noGrp="1"/>
          </p:cNvSpPr>
          <p:nvPr>
            <p:ph sz="quarter" idx="4"/>
          </p:nvPr>
        </p:nvSpPr>
        <p:spPr>
          <a:xfrm>
            <a:off x="133533" y="6157781"/>
            <a:ext cx="8031963" cy="681347"/>
          </a:xfrm>
        </p:spPr>
        <p:txBody>
          <a:bodyPr>
            <a:noAutofit/>
          </a:bodyPr>
          <a:lstStyle/>
          <a:p>
            <a:pPr marL="96848" indent="0">
              <a:buNone/>
            </a:pPr>
            <a:r>
              <a:rPr lang="en-US" sz="1200" dirty="0"/>
              <a:t>https://upload.wikimedia.org/wikipedia/commons/c/ce/PikiWiki_Israel_49989_israeli_coins.jpg</a:t>
            </a:r>
            <a:endParaRPr lang="he-IL" sz="12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692" y="2307102"/>
            <a:ext cx="5717993" cy="3809613"/>
          </a:xfrm>
          <a:prstGeom prst="rect">
            <a:avLst/>
          </a:prstGeom>
        </p:spPr>
      </p:pic>
      <p:sp>
        <p:nvSpPr>
          <p:cNvPr id="6" name="Скругленный прямоугольник 5"/>
          <p:cNvSpPr/>
          <p:nvPr/>
        </p:nvSpPr>
        <p:spPr>
          <a:xfrm>
            <a:off x="8176334" y="3311371"/>
            <a:ext cx="3369075" cy="2393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effectLst>
                  <a:outerShdw blurRad="38100" dist="38100" dir="2700000" algn="tl">
                    <a:srgbClr val="000000">
                      <a:alpha val="43137"/>
                    </a:srgbClr>
                  </a:outerShdw>
                </a:effectLst>
              </a:rPr>
              <a:t>ערך השונות.</a:t>
            </a:r>
          </a:p>
          <a:p>
            <a:pPr algn="ctr"/>
            <a:r>
              <a:rPr lang="he-IL" sz="2400" dirty="0"/>
              <a:t>כתוב/כתבי במחברת מה מייחד אותך ביחס לבני כיתתך, לחבריך. (תחומי עיסוק, קווי אופי, הרגלים וכדומה.)</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935" y="2150137"/>
            <a:ext cx="1989967" cy="1044733"/>
          </a:xfrm>
          <a:prstGeom prst="rect">
            <a:avLst/>
          </a:prstGeom>
        </p:spPr>
      </p:pic>
    </p:spTree>
    <p:extLst>
      <p:ext uri="{BB962C8B-B14F-4D97-AF65-F5344CB8AC3E}">
        <p14:creationId xmlns:p14="http://schemas.microsoft.com/office/powerpoint/2010/main" val="26376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769" y="301870"/>
            <a:ext cx="9642231" cy="720000"/>
          </a:xfrm>
        </p:spPr>
        <p:txBody>
          <a:bodyPr/>
          <a:lstStyle/>
          <a:p>
            <a:r>
              <a:rPr lang="he-IL" dirty="0"/>
              <a:t>לְפִיכָךְ כָּל אֶחָד וְאֶחָד חַיָּב לוֹמַר: בִּשְׁבִילִי נִבְרָא הָעוֹלָם.</a:t>
            </a:r>
          </a:p>
        </p:txBody>
      </p:sp>
      <p:pic>
        <p:nvPicPr>
          <p:cNvPr id="5" name="Рисунок 4"/>
          <p:cNvPicPr>
            <a:picLocks noChangeAspect="1"/>
          </p:cNvPicPr>
          <p:nvPr/>
        </p:nvPicPr>
        <p:blipFill rotWithShape="1">
          <a:blip r:embed="rId2"/>
          <a:srcRect l="20971" t="7378" r="49903" b="8867"/>
          <a:stretch/>
        </p:blipFill>
        <p:spPr>
          <a:xfrm>
            <a:off x="2086252" y="1143331"/>
            <a:ext cx="3151573" cy="5097671"/>
          </a:xfrm>
          <a:prstGeom prst="rect">
            <a:avLst/>
          </a:prstGeom>
        </p:spPr>
      </p:pic>
      <p:sp>
        <p:nvSpPr>
          <p:cNvPr id="6" name="TextBox 5"/>
          <p:cNvSpPr txBox="1"/>
          <p:nvPr/>
        </p:nvSpPr>
        <p:spPr>
          <a:xfrm>
            <a:off x="1988808" y="6241002"/>
            <a:ext cx="3151363" cy="461665"/>
          </a:xfrm>
          <a:prstGeom prst="rect">
            <a:avLst/>
          </a:prstGeom>
          <a:noFill/>
        </p:spPr>
        <p:txBody>
          <a:bodyPr wrap="square" rtlCol="1">
            <a:spAutoFit/>
          </a:bodyPr>
          <a:lstStyle/>
          <a:p>
            <a:r>
              <a:rPr lang="he-IL" sz="1200" dirty="0">
                <a:solidFill>
                  <a:schemeClr val="tx1">
                    <a:lumMod val="75000"/>
                    <a:lumOff val="25000"/>
                  </a:schemeClr>
                </a:solidFill>
              </a:rPr>
              <a:t>מתוך ספר לימוד בתרבות יהודית ישראלית "להיות אדם..." לכיתות ט'. משרד החינוך.</a:t>
            </a:r>
          </a:p>
        </p:txBody>
      </p:sp>
      <p:sp>
        <p:nvSpPr>
          <p:cNvPr id="7" name="Скругленный прямоугольник 6"/>
          <p:cNvSpPr/>
          <p:nvPr/>
        </p:nvSpPr>
        <p:spPr>
          <a:xfrm>
            <a:off x="6096000" y="1390018"/>
            <a:ext cx="5626088" cy="412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dirty="0"/>
              <a:t>        </a:t>
            </a:r>
            <a:r>
              <a:rPr lang="he-IL" sz="2400" b="1" dirty="0">
                <a:effectLst>
                  <a:outerShdw blurRad="38100" dist="38100" dir="2700000" algn="tl">
                    <a:srgbClr val="000000">
                      <a:alpha val="43137"/>
                    </a:srgbClr>
                  </a:outerShdw>
                </a:effectLst>
              </a:rPr>
              <a:t>ערך האחריות</a:t>
            </a:r>
          </a:p>
          <a:p>
            <a:pPr marL="342900" indent="-342900">
              <a:buFont typeface="Arial" panose="020B0604020202020204" pitchFamily="34" charset="0"/>
              <a:buChar char="•"/>
            </a:pPr>
            <a:r>
              <a:rPr lang="he-IL" sz="2400" dirty="0"/>
              <a:t>מה משמעות האמירה: "בשבילי נברא עולם"?</a:t>
            </a:r>
          </a:p>
          <a:p>
            <a:pPr marL="342900" indent="-342900">
              <a:buFont typeface="Arial" panose="020B0604020202020204" pitchFamily="34" charset="0"/>
              <a:buChar char="•"/>
            </a:pPr>
            <a:r>
              <a:rPr lang="he-IL" sz="2400" dirty="0"/>
              <a:t>יש טוענים, כי באמירה זו ניתן לזהות מסרים סותרים. מצד אחד: אנוכיות ומצד שני: אחריות. מה דעתכם? מה המסר שאתם מזהים ואם מה אתם מזדהים?</a:t>
            </a:r>
          </a:p>
          <a:p>
            <a:pPr marL="342900" indent="-342900">
              <a:buFont typeface="Arial" panose="020B0604020202020204" pitchFamily="34" charset="0"/>
              <a:buChar char="•"/>
            </a:pPr>
            <a:r>
              <a:rPr lang="he-IL" sz="2400" dirty="0"/>
              <a:t>זוכרים את השיר "אני ואתה"? איך, לדעתכם, נוכל לשנות את העולם בלי לפגוע בו? </a:t>
            </a:r>
          </a:p>
        </p:txBody>
      </p:sp>
    </p:spTree>
    <p:extLst>
      <p:ext uri="{BB962C8B-B14F-4D97-AF65-F5344CB8AC3E}">
        <p14:creationId xmlns:p14="http://schemas.microsoft.com/office/powerpoint/2010/main" val="388532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33932" t="11133" r="33447" b="6278"/>
          <a:stretch/>
        </p:blipFill>
        <p:spPr>
          <a:xfrm>
            <a:off x="7945515" y="408374"/>
            <a:ext cx="3977196" cy="5663953"/>
          </a:xfrm>
          <a:prstGeom prst="rect">
            <a:avLst/>
          </a:prstGeom>
        </p:spPr>
      </p:pic>
      <p:sp>
        <p:nvSpPr>
          <p:cNvPr id="6" name="TextBox 5"/>
          <p:cNvSpPr txBox="1"/>
          <p:nvPr/>
        </p:nvSpPr>
        <p:spPr>
          <a:xfrm>
            <a:off x="8232558" y="6183578"/>
            <a:ext cx="3595457" cy="430887"/>
          </a:xfrm>
          <a:prstGeom prst="rect">
            <a:avLst/>
          </a:prstGeom>
          <a:noFill/>
        </p:spPr>
        <p:txBody>
          <a:bodyPr wrap="square" rtlCol="1">
            <a:spAutoFit/>
          </a:bodyPr>
          <a:lstStyle/>
          <a:p>
            <a:r>
              <a:rPr lang="he-IL" sz="1100" dirty="0">
                <a:solidFill>
                  <a:schemeClr val="bg1"/>
                </a:solidFill>
                <a:latin typeface="Varela Round" panose="00000500000000000000" pitchFamily="2" charset="-79"/>
                <a:cs typeface="Varela Round" panose="00000500000000000000" pitchFamily="2" charset="-79"/>
              </a:rPr>
              <a:t>מתוך ספר לימוד בתרבות יהודית ישראלית </a:t>
            </a:r>
          </a:p>
          <a:p>
            <a:r>
              <a:rPr lang="he-IL" sz="1100" dirty="0">
                <a:solidFill>
                  <a:schemeClr val="bg1"/>
                </a:solidFill>
                <a:latin typeface="Varela Round" panose="00000500000000000000" pitchFamily="2" charset="-79"/>
                <a:cs typeface="Varela Round" panose="00000500000000000000" pitchFamily="2" charset="-79"/>
              </a:rPr>
              <a:t>"להיות אדם..." לכיתות ט'. משרד החינוך.</a:t>
            </a:r>
          </a:p>
        </p:txBody>
      </p:sp>
      <p:pic>
        <p:nvPicPr>
          <p:cNvPr id="7" name="Рисунок 6"/>
          <p:cNvPicPr>
            <a:picLocks noChangeAspect="1"/>
          </p:cNvPicPr>
          <p:nvPr/>
        </p:nvPicPr>
        <p:blipFill rotWithShape="1">
          <a:blip r:embed="rId3"/>
          <a:srcRect l="20169" t="52816" r="27622" b="28543"/>
          <a:stretch/>
        </p:blipFill>
        <p:spPr>
          <a:xfrm>
            <a:off x="1325733" y="3941687"/>
            <a:ext cx="6365289" cy="1278384"/>
          </a:xfrm>
          <a:prstGeom prst="rect">
            <a:avLst/>
          </a:prstGeom>
        </p:spPr>
      </p:pic>
      <p:sp>
        <p:nvSpPr>
          <p:cNvPr id="8" name="TextBox 7"/>
          <p:cNvSpPr txBox="1"/>
          <p:nvPr/>
        </p:nvSpPr>
        <p:spPr>
          <a:xfrm>
            <a:off x="3163738" y="479394"/>
            <a:ext cx="3778600" cy="830997"/>
          </a:xfrm>
          <a:prstGeom prst="rect">
            <a:avLst/>
          </a:prstGeom>
          <a:noFill/>
        </p:spPr>
        <p:txBody>
          <a:bodyPr wrap="none" rtlCol="1">
            <a:spAutoFit/>
          </a:bodyPr>
          <a:lstStyle/>
          <a:p>
            <a:r>
              <a:rPr lang="he-IL" sz="4800" b="1" dirty="0">
                <a:latin typeface="Varela Round" panose="00000500000000000000" pitchFamily="2" charset="-79"/>
                <a:cs typeface="Varela Round" panose="00000500000000000000" pitchFamily="2" charset="-79"/>
              </a:rPr>
              <a:t>להטביע חותם</a:t>
            </a:r>
          </a:p>
        </p:txBody>
      </p:sp>
      <p:sp>
        <p:nvSpPr>
          <p:cNvPr id="10" name="Скругленный прямоугольник 9"/>
          <p:cNvSpPr/>
          <p:nvPr/>
        </p:nvSpPr>
        <p:spPr>
          <a:xfrm>
            <a:off x="3062796" y="1678811"/>
            <a:ext cx="4088167" cy="1845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dirty="0"/>
              <a:t>        </a:t>
            </a:r>
          </a:p>
        </p:txBody>
      </p:sp>
      <p:sp>
        <p:nvSpPr>
          <p:cNvPr id="9" name="TextBox 8"/>
          <p:cNvSpPr txBox="1"/>
          <p:nvPr/>
        </p:nvSpPr>
        <p:spPr>
          <a:xfrm>
            <a:off x="3243406" y="2073842"/>
            <a:ext cx="3869970" cy="923330"/>
          </a:xfrm>
          <a:prstGeom prst="rect">
            <a:avLst/>
          </a:prstGeom>
          <a:noFill/>
        </p:spPr>
        <p:txBody>
          <a:bodyPr wrap="none" rtlCol="1">
            <a:spAutoFit/>
          </a:bodyPr>
          <a:lstStyle/>
          <a:p>
            <a:r>
              <a:rPr lang="he-IL" b="1" dirty="0">
                <a:solidFill>
                  <a:schemeClr val="bg1"/>
                </a:solidFill>
              </a:rPr>
              <a:t>מהי משמעות הביטוי "להטביע חותם"?</a:t>
            </a:r>
          </a:p>
          <a:p>
            <a:r>
              <a:rPr lang="he-IL" b="1" dirty="0">
                <a:solidFill>
                  <a:schemeClr val="bg1"/>
                </a:solidFill>
              </a:rPr>
              <a:t>באיזה אופן הוא מתכתב עם המסרים של</a:t>
            </a:r>
          </a:p>
          <a:p>
            <a:r>
              <a:rPr lang="he-IL" b="1" dirty="0">
                <a:solidFill>
                  <a:schemeClr val="bg1"/>
                </a:solidFill>
              </a:rPr>
              <a:t> המשנה אותה למדנו בשיעור?</a:t>
            </a:r>
          </a:p>
        </p:txBody>
      </p:sp>
      <p:pic>
        <p:nvPicPr>
          <p:cNvPr id="11"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49" y="5195596"/>
            <a:ext cx="1669963" cy="876731"/>
          </a:xfrm>
          <a:prstGeom prst="rect">
            <a:avLst/>
          </a:prstGeom>
        </p:spPr>
      </p:pic>
    </p:spTree>
    <p:extLst>
      <p:ext uri="{BB962C8B-B14F-4D97-AF65-F5344CB8AC3E}">
        <p14:creationId xmlns:p14="http://schemas.microsoft.com/office/powerpoint/2010/main" val="10397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Google Shape;257;p7"/>
          <p:cNvSpPr txBox="1">
            <a:spLocks/>
          </p:cNvSpPr>
          <p:nvPr/>
        </p:nvSpPr>
        <p:spPr>
          <a:xfrm>
            <a:off x="839788" y="365125"/>
            <a:ext cx="10515600" cy="1325563"/>
          </a:xfrm>
          <a:prstGeom prst="rect">
            <a:avLst/>
          </a:prstGeom>
          <a:noFill/>
          <a:ln>
            <a:noFill/>
          </a:ln>
        </p:spPr>
        <p:txBody>
          <a:bodyPr spcFirstLastPara="1" vert="horz" wrap="square" lIns="91425" tIns="45700" rIns="91425" bIns="45700" rtlCol="1" anchor="ctr" anchorCtr="0">
            <a:normAutofit/>
          </a:bodyPr>
          <a:lstStyle>
            <a:lvl1pPr algn="ctr" defTabSz="914491" rtl="1" eaLnBrk="1" latinLnBrk="0" hangingPunct="1">
              <a:spcBef>
                <a:spcPct val="0"/>
              </a:spcBef>
              <a:buNone/>
              <a:defRPr sz="6601" b="1" kern="1200">
                <a:solidFill>
                  <a:srgbClr val="192A72"/>
                </a:solidFill>
                <a:latin typeface="Varela Round" panose="00000500000000000000" pitchFamily="2" charset="-79"/>
                <a:ea typeface="+mj-ea"/>
                <a:cs typeface="Varela Round" panose="00000500000000000000" pitchFamily="2" charset="-79"/>
              </a:defRPr>
            </a:lvl1pPr>
          </a:lstStyle>
          <a:p>
            <a:pPr algn="r">
              <a:lnSpc>
                <a:spcPct val="90000"/>
              </a:lnSpc>
              <a:spcBef>
                <a:spcPts val="0"/>
              </a:spcBef>
              <a:buClr>
                <a:schemeClr val="dk1"/>
              </a:buClr>
              <a:buSzPts val="4400"/>
              <a:buFont typeface="Calibri"/>
              <a:buNone/>
            </a:pPr>
            <a:r>
              <a:rPr lang="he-IL"/>
              <a:t>מה להביא לשיעור?</a:t>
            </a:r>
            <a:endParaRPr lang="he-IL" dirty="0"/>
          </a:p>
        </p:txBody>
      </p:sp>
      <p:pic>
        <p:nvPicPr>
          <p:cNvPr id="10" name="Google Shape;260;p7" descr="https://lh4.googleusercontent.com/iGTl96Eygo7-oid1H3ZWWYhb5HWAynyOs2KLWGGMeuEgHeu4cFLof2g-jYLOscV4q-879K-lfjkP4Swnmj_UGZsWTDspF4AbUz1XGd30Tf1KKpiEXhvx6NLF17Q1F5VY"/>
          <p:cNvPicPr preferRelativeResize="0"/>
          <p:nvPr/>
        </p:nvPicPr>
        <p:blipFill rotWithShape="1">
          <a:blip r:embed="rId3">
            <a:alphaModFix/>
          </a:blip>
          <a:srcRect/>
          <a:stretch/>
        </p:blipFill>
        <p:spPr>
          <a:xfrm rot="5400000">
            <a:off x="5773810" y="3110532"/>
            <a:ext cx="3621152" cy="740845"/>
          </a:xfrm>
          <a:prstGeom prst="rect">
            <a:avLst/>
          </a:prstGeom>
          <a:noFill/>
          <a:ln>
            <a:noFill/>
          </a:ln>
        </p:spPr>
      </p:pic>
      <p:pic>
        <p:nvPicPr>
          <p:cNvPr id="11" name="Google Shape;259;p7" descr="https://lh5.googleusercontent.com/7xQchnRuOUJbyFAyyHdllavqvQUFOSCV7l5Kzy1Rmeboi9xefgg8yDF0ng5ESkxi3tC9_i9ER1BmBYOOTMhmhaxTzBz8ILJQxn_c__0Qg9cKcVB64VGmWAAtIhTRT7NF"/>
          <p:cNvPicPr preferRelativeResize="0"/>
          <p:nvPr/>
        </p:nvPicPr>
        <p:blipFill rotWithShape="1">
          <a:blip r:embed="rId4">
            <a:alphaModFix/>
          </a:blip>
          <a:srcRect/>
          <a:stretch/>
        </p:blipFill>
        <p:spPr>
          <a:xfrm>
            <a:off x="3643380" y="1593489"/>
            <a:ext cx="1635995" cy="3774930"/>
          </a:xfrm>
          <a:prstGeom prst="rect">
            <a:avLst/>
          </a:prstGeom>
          <a:noFill/>
          <a:ln>
            <a:noFill/>
          </a:ln>
        </p:spPr>
      </p:pic>
      <p:pic>
        <p:nvPicPr>
          <p:cNvPr id="12"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616" y="4816643"/>
            <a:ext cx="2476047" cy="1299925"/>
          </a:xfrm>
          <a:prstGeom prst="rect">
            <a:avLst/>
          </a:prstGeom>
        </p:spPr>
      </p:pic>
    </p:spTree>
    <p:extLst>
      <p:ext uri="{BB962C8B-B14F-4D97-AF65-F5344CB8AC3E}">
        <p14:creationId xmlns:p14="http://schemas.microsoft.com/office/powerpoint/2010/main" val="26536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"לפיכך נברא האדם יחידי"</a:t>
            </a:r>
          </a:p>
        </p:txBody>
      </p:sp>
      <p:sp>
        <p:nvSpPr>
          <p:cNvPr id="7" name="כותרת משנה 6"/>
          <p:cNvSpPr>
            <a:spLocks noGrp="1"/>
          </p:cNvSpPr>
          <p:nvPr>
            <p:ph type="subTitle" idx="1"/>
          </p:nvPr>
        </p:nvSpPr>
        <p:spPr>
          <a:xfrm>
            <a:off x="1" y="2611136"/>
            <a:ext cx="12192001" cy="1149921"/>
          </a:xfrm>
        </p:spPr>
        <p:txBody>
          <a:bodyPr/>
          <a:lstStyle/>
          <a:p>
            <a:r>
              <a:rPr lang="he-IL" dirty="0">
                <a:sym typeface="Varela Round"/>
              </a:rPr>
              <a:t>תרבות יהודית-ישראלית</a:t>
            </a:r>
          </a:p>
          <a:p>
            <a:r>
              <a:rPr lang="he-IL" sz="2400" dirty="0">
                <a:sym typeface="Varela Round"/>
              </a:rPr>
              <a:t>כיתה ט'</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שלמה ווסקובויניק</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e-IL" dirty="0"/>
              <a:t>אני ואתה נשנה את העולם</a:t>
            </a:r>
          </a:p>
        </p:txBody>
      </p:sp>
      <p:pic>
        <p:nvPicPr>
          <p:cNvPr id="4" name="RsoRXuIBVqs"/>
          <p:cNvPicPr>
            <a:picLocks noRot="1" noChangeAspect="1"/>
          </p:cNvPicPr>
          <p:nvPr>
            <a:videoFile r:link="rId1"/>
          </p:nvPr>
        </p:nvPicPr>
        <p:blipFill>
          <a:blip r:embed="rId3"/>
          <a:stretch>
            <a:fillRect/>
          </a:stretch>
        </p:blipFill>
        <p:spPr>
          <a:xfrm>
            <a:off x="2664289" y="1548321"/>
            <a:ext cx="8105804" cy="4559515"/>
          </a:xfrm>
          <a:prstGeom prst="rect">
            <a:avLst/>
          </a:prstGeom>
        </p:spPr>
      </p:pic>
    </p:spTree>
    <p:extLst>
      <p:ext uri="{BB962C8B-B14F-4D97-AF65-F5344CB8AC3E}">
        <p14:creationId xmlns:p14="http://schemas.microsoft.com/office/powerpoint/2010/main" val="391978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1917" t="9450" r="16045" b="6278"/>
          <a:stretch/>
        </p:blipFill>
        <p:spPr>
          <a:xfrm>
            <a:off x="4628226" y="0"/>
            <a:ext cx="7563774" cy="5779363"/>
          </a:xfrm>
          <a:prstGeom prst="rect">
            <a:avLst/>
          </a:prstGeom>
        </p:spPr>
      </p:pic>
      <p:sp>
        <p:nvSpPr>
          <p:cNvPr id="5" name="TextBox 4"/>
          <p:cNvSpPr txBox="1"/>
          <p:nvPr/>
        </p:nvSpPr>
        <p:spPr>
          <a:xfrm>
            <a:off x="5380078" y="5779363"/>
            <a:ext cx="5894563" cy="307777"/>
          </a:xfrm>
          <a:prstGeom prst="rect">
            <a:avLst/>
          </a:prstGeom>
          <a:noFill/>
        </p:spPr>
        <p:txBody>
          <a:bodyPr wrap="none" rtlCol="1">
            <a:spAutoFit/>
          </a:bodyPr>
          <a:lstStyle/>
          <a:p>
            <a:r>
              <a:rPr lang="he-IL" sz="1400" dirty="0"/>
              <a:t>מתוך ספר לימוד בתרבות יהודית ישראלית "להיות אדם..." לכיתות ט'. משרד החינוך.</a:t>
            </a:r>
          </a:p>
        </p:txBody>
      </p:sp>
      <p:sp>
        <p:nvSpPr>
          <p:cNvPr id="6" name="Скругленный прямоугольник 5"/>
          <p:cNvSpPr/>
          <p:nvPr/>
        </p:nvSpPr>
        <p:spPr>
          <a:xfrm>
            <a:off x="861134" y="1402673"/>
            <a:ext cx="3573262" cy="2947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לשנות את העולם?</a:t>
            </a:r>
          </a:p>
          <a:p>
            <a:pPr algn="ctr"/>
            <a:r>
              <a:rPr lang="he-IL" sz="2800" dirty="0"/>
              <a:t>לשמור על העולם?</a:t>
            </a:r>
          </a:p>
          <a:p>
            <a:pPr algn="ctr"/>
            <a:r>
              <a:rPr lang="he-IL" sz="2800" dirty="0"/>
              <a:t>האם ניתן לשלב בין שתי הגישות?</a:t>
            </a:r>
          </a:p>
        </p:txBody>
      </p:sp>
    </p:spTree>
    <p:extLst>
      <p:ext uri="{BB962C8B-B14F-4D97-AF65-F5344CB8AC3E}">
        <p14:creationId xmlns:p14="http://schemas.microsoft.com/office/powerpoint/2010/main" val="395069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0" y="86365"/>
            <a:ext cx="12191999" cy="720094"/>
          </a:xfrm>
        </p:spPr>
        <p:txBody>
          <a:bodyPr/>
          <a:lstStyle/>
          <a:p>
            <a:r>
              <a:rPr lang="he-IL" dirty="0"/>
              <a:t>משנה. מסכת סנהדרין ד.ה</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כותרת משנית במידת הצורך</a:t>
            </a:r>
          </a:p>
        </p:txBody>
      </p:sp>
      <p:sp>
        <p:nvSpPr>
          <p:cNvPr id="2" name="Rectangle 1"/>
          <p:cNvSpPr>
            <a:spLocks noGrp="1" noChangeArrowheads="1"/>
          </p:cNvSpPr>
          <p:nvPr>
            <p:ph sz="quarter" idx="4"/>
          </p:nvPr>
        </p:nvSpPr>
        <p:spPr bwMode="auto">
          <a:xfrm>
            <a:off x="2902999" y="806459"/>
            <a:ext cx="5773597" cy="6342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253920" bIns="15870" numCol="1" anchor="ctr" anchorCtr="0" compatLnSpc="1">
            <a:prstTxWarp prst="textNoShape">
              <a:avLst/>
            </a:prstTxWarp>
            <a:spAutoFit/>
          </a:bodyPr>
          <a:lstStyle/>
          <a:p>
            <a:pPr marL="96848" indent="0">
              <a:buNone/>
            </a:pPr>
            <a:r>
              <a:rPr lang="he-IL" dirty="0"/>
              <a:t>לפיכך נברא אדם יחידי, ללמדך, שכל המאבד נפש אחת מישראל, מעלה עליו הכתוב כאילו איבד עולם מלא.</a:t>
            </a:r>
          </a:p>
          <a:p>
            <a:pPr marL="96848" indent="0">
              <a:buNone/>
            </a:pPr>
            <a:r>
              <a:rPr lang="he-IL" dirty="0"/>
              <a:t>וכל המקיים נפש אחת מישראל, מעלה עליו הכתוב כאלו קיים עולם מלא.</a:t>
            </a:r>
          </a:p>
          <a:p>
            <a:pPr marL="96848" indent="0">
              <a:buNone/>
            </a:pPr>
            <a:r>
              <a:rPr lang="he-IL" dirty="0"/>
              <a:t>ומפני שלום הבריות, שלא יאמר אדם לחברו אבא גדול מאביך....</a:t>
            </a:r>
          </a:p>
          <a:p>
            <a:pPr marL="96848" indent="0">
              <a:buNone/>
            </a:pPr>
            <a:r>
              <a:rPr lang="he-IL" dirty="0"/>
              <a:t>ולהגיד גדולתו של הקדוש ברוך הוא, שאדם טובע כמה מטבעות בחותם אחד וכולן דומין זה לזה, ומלך מלכי המלכים הקדוש ברוך הוא טבע כל אדם בחותמו של אדם הראשון ואין אחד מהן דומה לחבירו.</a:t>
            </a:r>
          </a:p>
          <a:p>
            <a:pPr marL="96848" indent="0">
              <a:buNone/>
            </a:pPr>
            <a:r>
              <a:rPr lang="he-IL" dirty="0"/>
              <a:t>לפיכך כל אחד ואחד חייב לומר, בשבילי נברא העולם</a:t>
            </a:r>
          </a:p>
          <a:p>
            <a:pPr marL="0" indent="0" algn="ctr" defTabSz="914400" rtl="0" eaLnBrk="0" fontAlgn="base" hangingPunct="0">
              <a:spcBef>
                <a:spcPct val="0"/>
              </a:spcBef>
              <a:spcAft>
                <a:spcPct val="0"/>
              </a:spcAft>
              <a:buNone/>
            </a:pPr>
            <a:endParaRPr kumimoji="0" lang="he-IL" altLang="he-I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510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310720" y="1296140"/>
            <a:ext cx="2112136" cy="1774969"/>
          </a:xfrm>
          <a:ln w="28575">
            <a:solidFill>
              <a:srgbClr val="00B050"/>
            </a:solidFill>
          </a:ln>
        </p:spPr>
        <p:txBody>
          <a:bodyPr/>
          <a:lstStyle/>
          <a:p>
            <a:r>
              <a:rPr lang="he-IL" sz="2000" dirty="0">
                <a:hlinkClick r:id="rId3" tooltip="משנה"/>
              </a:rPr>
              <a:t>משנה</a:t>
            </a:r>
            <a:r>
              <a:rPr lang="he-IL" sz="2000" dirty="0"/>
              <a:t> · </a:t>
            </a:r>
            <a:br>
              <a:rPr lang="he-IL" sz="2000" dirty="0"/>
            </a:br>
            <a:r>
              <a:rPr lang="he-IL" sz="2000" dirty="0">
                <a:hlinkClick r:id="rId4" tooltip="משנה סדר נזיקין"/>
              </a:rPr>
              <a:t>סדר נזיקין</a:t>
            </a:r>
            <a:r>
              <a:rPr lang="he-IL" sz="2000" dirty="0"/>
              <a:t> · </a:t>
            </a:r>
            <a:br>
              <a:rPr lang="he-IL" sz="2000" dirty="0"/>
            </a:br>
            <a:r>
              <a:rPr lang="he-IL" sz="2000" dirty="0">
                <a:hlinkClick r:id="rId5" tooltip="משנה מסכת סנהדרין"/>
              </a:rPr>
              <a:t>מסכת סנהדרין</a:t>
            </a:r>
            <a:r>
              <a:rPr lang="he-IL" sz="2000" dirty="0"/>
              <a:t> ·</a:t>
            </a:r>
            <a:br>
              <a:rPr lang="he-IL" sz="2000" dirty="0"/>
            </a:br>
            <a:r>
              <a:rPr lang="he-IL" sz="2000" dirty="0"/>
              <a:t> </a:t>
            </a:r>
            <a:r>
              <a:rPr lang="he-IL" sz="2000" dirty="0">
                <a:hlinkClick r:id="rId6" tooltip="משנה סנהדרין ד"/>
              </a:rPr>
              <a:t>פרק ד</a:t>
            </a:r>
            <a:r>
              <a:rPr lang="he-IL" sz="2000" dirty="0"/>
              <a:t> ·</a:t>
            </a:r>
            <a:br>
              <a:rPr lang="he-IL" sz="2000" dirty="0"/>
            </a:br>
            <a:r>
              <a:rPr lang="he-IL" sz="2000" dirty="0"/>
              <a:t> משנה ה </a:t>
            </a:r>
          </a:p>
        </p:txBody>
      </p:sp>
      <p:sp>
        <p:nvSpPr>
          <p:cNvPr id="2" name="Rectangle 1"/>
          <p:cNvSpPr>
            <a:spLocks noGrp="1" noChangeArrowheads="1"/>
          </p:cNvSpPr>
          <p:nvPr>
            <p:ph sz="quarter" idx="4"/>
          </p:nvPr>
        </p:nvSpPr>
        <p:spPr bwMode="auto">
          <a:xfrm>
            <a:off x="2574775" y="825059"/>
            <a:ext cx="6792380" cy="5218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253920" bIns="15870" numCol="1" anchor="ctr" anchorCtr="0" compatLnSpc="1">
            <a:prstTxWarp prst="textNoShape">
              <a:avLst/>
            </a:prstTxWarp>
            <a:spAutoFit/>
          </a:bodyPr>
          <a:lstStyle/>
          <a:p>
            <a:pPr marL="0" lvl="0" indent="0" algn="ctr" defTabSz="914400" rtl="0" eaLnBrk="0" fontAlgn="base" hangingPunct="0">
              <a:spcBef>
                <a:spcPct val="0"/>
              </a:spcBef>
              <a:spcAft>
                <a:spcPct val="0"/>
              </a:spcAft>
              <a:buNone/>
            </a:pPr>
            <a:r>
              <a:rPr lang="he-IL" dirty="0"/>
              <a:t>לְפִיכָךְ נִבְרָא אָדָם יְחִידִי,</a:t>
            </a:r>
            <a:r>
              <a:rPr lang="en-US" dirty="0"/>
              <a:t> </a:t>
            </a:r>
            <a:br>
              <a:rPr lang="he-IL" dirty="0"/>
            </a:br>
            <a:r>
              <a:rPr lang="he-IL" dirty="0"/>
              <a:t>לְלַמְּדָךְ, שֶׁכָּל הַמְּאַבֵּד נֶפֶשׁ אַחַת מישראל כְּאִלּוּ אִבֵּד עוֹלָם מָלֵא וכל המקיים נפש אחת מישראל, מעלה עליו הכתוב כאלו קיים עולם מלא.</a:t>
            </a:r>
            <a:br>
              <a:rPr lang="he-IL" dirty="0"/>
            </a:br>
            <a:r>
              <a:rPr lang="he-IL" dirty="0"/>
              <a:t>וּמִפְּנֵי שְׁלוֹם הַבְּרִיּוֹת, שֶׁלֹּא יאֹמַר אָדָם לַחֲבֵרוֹ: אַבָּא גָּדוֹל מֵאָבִיךָ; </a:t>
            </a:r>
            <a:br>
              <a:rPr lang="he-IL" dirty="0"/>
            </a:br>
            <a:r>
              <a:rPr lang="he-IL" dirty="0"/>
              <a:t>וּלְהַגִּיד גְּדֻלָּתוֹ שֶׁל הַקָּדוֹשׁ בָּרוּךְ הוּא:</a:t>
            </a:r>
            <a:br>
              <a:rPr lang="he-IL" dirty="0"/>
            </a:br>
            <a:r>
              <a:rPr lang="he-IL" dirty="0"/>
              <a:t>שֶׁאָדָם טוֹבֵעַ כַּמָּה מַטְבְּעוֹת בְּחוֹתָם אֶחָד, וְכֻלָּן דּוֹמִין זֶה לְזֶה;</a:t>
            </a:r>
            <a:br>
              <a:rPr lang="he-IL" dirty="0"/>
            </a:br>
            <a:r>
              <a:rPr lang="he-IL" dirty="0"/>
              <a:t>וּמֶלֶךְ מַלְכֵי הַמְּלָכִים הַקָּדוֹשׁ בָּרוּךְ הוּא טָבַע כָּל הָאָדָם בְּחוֹתָמוֹ שֶׁל אָדָם הָרִאשׁוֹן,</a:t>
            </a:r>
            <a:br>
              <a:rPr lang="he-IL" dirty="0"/>
            </a:br>
            <a:r>
              <a:rPr lang="he-IL" dirty="0"/>
              <a:t>וְאֵין אֶחָד מֵהֶן דּוֹמֶה לַחֲבֵרוֹ.</a:t>
            </a:r>
            <a:br>
              <a:rPr lang="he-IL" dirty="0"/>
            </a:br>
            <a:r>
              <a:rPr lang="he-IL" dirty="0"/>
              <a:t>לְפִיכָךְ כָּל אֶחָד וְאֶחָד חַיָּב לוֹמַר: בִּשְׁבִילִי נִבְרָא הָעוֹלָם.</a:t>
            </a:r>
            <a:endParaRPr kumimoji="0" lang="he-IL" altLang="he-IL" b="0" i="0" u="none" strike="noStrike" cap="none" normalizeH="0" baseline="0" dirty="0">
              <a:ln>
                <a:noFill/>
              </a:ln>
              <a:solidFill>
                <a:schemeClr val="tx1"/>
              </a:solidFill>
              <a:effectLst/>
            </a:endParaRPr>
          </a:p>
        </p:txBody>
      </p:sp>
      <p:sp>
        <p:nvSpPr>
          <p:cNvPr id="4" name="TextBox 3"/>
          <p:cNvSpPr txBox="1"/>
          <p:nvPr/>
        </p:nvSpPr>
        <p:spPr>
          <a:xfrm>
            <a:off x="3064560" y="98829"/>
            <a:ext cx="5998758" cy="646331"/>
          </a:xfrm>
          <a:prstGeom prst="rect">
            <a:avLst/>
          </a:prstGeom>
          <a:noFill/>
        </p:spPr>
        <p:txBody>
          <a:bodyPr wrap="none" rtlCol="1">
            <a:spAutoFit/>
          </a:bodyPr>
          <a:lstStyle/>
          <a:p>
            <a:r>
              <a:rPr lang="he-IL" sz="3600" b="1" dirty="0">
                <a:solidFill>
                  <a:schemeClr val="accent1">
                    <a:lumMod val="50000"/>
                  </a:schemeClr>
                </a:solidFill>
              </a:rPr>
              <a:t>נחלק את המשנה מספר חלקים.</a:t>
            </a:r>
          </a:p>
        </p:txBody>
      </p:sp>
      <p:sp>
        <p:nvSpPr>
          <p:cNvPr id="5" name="Стрелка влево 4"/>
          <p:cNvSpPr/>
          <p:nvPr/>
        </p:nvSpPr>
        <p:spPr>
          <a:xfrm>
            <a:off x="9170633" y="825059"/>
            <a:ext cx="2760955" cy="471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טענה מרכזית</a:t>
            </a:r>
          </a:p>
        </p:txBody>
      </p:sp>
      <p:sp>
        <p:nvSpPr>
          <p:cNvPr id="9" name="Стрелка влево 8"/>
          <p:cNvSpPr/>
          <p:nvPr/>
        </p:nvSpPr>
        <p:spPr>
          <a:xfrm>
            <a:off x="9183947" y="1306794"/>
            <a:ext cx="2760955" cy="471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נימוק ראשון</a:t>
            </a:r>
          </a:p>
        </p:txBody>
      </p:sp>
      <p:sp>
        <p:nvSpPr>
          <p:cNvPr id="10" name="Стрелка влево 9"/>
          <p:cNvSpPr/>
          <p:nvPr/>
        </p:nvSpPr>
        <p:spPr>
          <a:xfrm>
            <a:off x="9183947" y="2280847"/>
            <a:ext cx="2760955" cy="471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נימוק שני</a:t>
            </a:r>
          </a:p>
        </p:txBody>
      </p:sp>
      <p:sp>
        <p:nvSpPr>
          <p:cNvPr id="11" name="Стрелка влево 10"/>
          <p:cNvSpPr/>
          <p:nvPr/>
        </p:nvSpPr>
        <p:spPr>
          <a:xfrm>
            <a:off x="9215237" y="3071109"/>
            <a:ext cx="2760955" cy="471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נימוק שלישי</a:t>
            </a:r>
          </a:p>
        </p:txBody>
      </p:sp>
      <p:sp>
        <p:nvSpPr>
          <p:cNvPr id="13" name="Стрелка влево 12"/>
          <p:cNvSpPr/>
          <p:nvPr/>
        </p:nvSpPr>
        <p:spPr>
          <a:xfrm>
            <a:off x="9215236" y="5155883"/>
            <a:ext cx="2760955" cy="4710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מסקנה ונימוק רביעי</a:t>
            </a:r>
          </a:p>
        </p:txBody>
      </p:sp>
      <p:sp>
        <p:nvSpPr>
          <p:cNvPr id="6" name="Скругленный прямоугольник 5"/>
          <p:cNvSpPr/>
          <p:nvPr/>
        </p:nvSpPr>
        <p:spPr>
          <a:xfrm>
            <a:off x="4181383" y="825058"/>
            <a:ext cx="3178205" cy="471081"/>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5" name="Скругленный прямоугольник 14"/>
          <p:cNvSpPr/>
          <p:nvPr/>
        </p:nvSpPr>
        <p:spPr>
          <a:xfrm>
            <a:off x="2574775" y="1306793"/>
            <a:ext cx="6488543" cy="1053949"/>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6" name="Скругленный прямоугольник 15"/>
          <p:cNvSpPr/>
          <p:nvPr/>
        </p:nvSpPr>
        <p:spPr>
          <a:xfrm>
            <a:off x="2574775" y="2360745"/>
            <a:ext cx="6488543" cy="710363"/>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7" name="Скругленный прямоугольник 16"/>
          <p:cNvSpPr/>
          <p:nvPr/>
        </p:nvSpPr>
        <p:spPr>
          <a:xfrm>
            <a:off x="2574775" y="3071109"/>
            <a:ext cx="6512127" cy="2244571"/>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8" name="Скругленный прямоугольник 17"/>
          <p:cNvSpPr/>
          <p:nvPr/>
        </p:nvSpPr>
        <p:spPr>
          <a:xfrm>
            <a:off x="2574775" y="5315681"/>
            <a:ext cx="6488543" cy="794117"/>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7" name="Скругленный прямоугольник 6"/>
          <p:cNvSpPr/>
          <p:nvPr/>
        </p:nvSpPr>
        <p:spPr>
          <a:xfrm>
            <a:off x="381366" y="3306649"/>
            <a:ext cx="1970843" cy="532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איך הייתם מחלקים?</a:t>
            </a:r>
          </a:p>
        </p:txBody>
      </p:sp>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794" y="4196543"/>
            <a:ext cx="2027415" cy="1064393"/>
          </a:xfrm>
          <a:prstGeom prst="rect">
            <a:avLst/>
          </a:prstGeom>
        </p:spPr>
      </p:pic>
    </p:spTree>
    <p:extLst>
      <p:ext uri="{BB962C8B-B14F-4D97-AF65-F5344CB8AC3E}">
        <p14:creationId xmlns:p14="http://schemas.microsoft.com/office/powerpoint/2010/main" val="19459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3" grpId="0" animBg="1"/>
      <p:bldP spid="6"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e-IL" dirty="0"/>
              <a:t>לְפִיכָךְ נִבְרָא אָדָם יְחִידִי,</a:t>
            </a:r>
          </a:p>
        </p:txBody>
      </p:sp>
      <p:sp>
        <p:nvSpPr>
          <p:cNvPr id="3" name="Текст 2"/>
          <p:cNvSpPr>
            <a:spLocks noGrp="1"/>
          </p:cNvSpPr>
          <p:nvPr>
            <p:ph type="body" sz="quarter" idx="3"/>
          </p:nvPr>
        </p:nvSpPr>
        <p:spPr>
          <a:xfrm>
            <a:off x="657317" y="1011087"/>
            <a:ext cx="11265393" cy="540000"/>
          </a:xfrm>
        </p:spPr>
        <p:txBody>
          <a:bodyPr/>
          <a:lstStyle/>
          <a:p>
            <a:r>
              <a:rPr lang="he-IL" dirty="0">
                <a:solidFill>
                  <a:schemeClr val="tx1"/>
                </a:solidFill>
              </a:rPr>
              <a:t>בראשית א', כז'.</a:t>
            </a:r>
            <a:r>
              <a:rPr lang="he-IL" b="0" dirty="0"/>
              <a:t> וַיִּבְרָא אֱלֹהִים אֶת-הָאָדָם בְּצַלְמוֹ, בְּצֶלֶם אֱלֹהִים בָּרָא אֹתוֹ:</a:t>
            </a:r>
            <a:endParaRPr lang="he-IL" dirty="0"/>
          </a:p>
        </p:txBody>
      </p:sp>
      <p:pic>
        <p:nvPicPr>
          <p:cNvPr id="5" name="Объект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014610" y="1725613"/>
            <a:ext cx="5033818" cy="4152900"/>
          </a:xfrm>
        </p:spPr>
      </p:pic>
      <p:sp>
        <p:nvSpPr>
          <p:cNvPr id="6" name="TextBox 5"/>
          <p:cNvSpPr txBox="1"/>
          <p:nvPr/>
        </p:nvSpPr>
        <p:spPr>
          <a:xfrm>
            <a:off x="2617451" y="6066868"/>
            <a:ext cx="2744662" cy="369332"/>
          </a:xfrm>
          <a:prstGeom prst="rect">
            <a:avLst/>
          </a:prstGeom>
          <a:noFill/>
        </p:spPr>
        <p:txBody>
          <a:bodyPr wrap="none" rtlCol="1">
            <a:spAutoFit/>
          </a:bodyPr>
          <a:lstStyle/>
          <a:p>
            <a:r>
              <a:rPr lang="he-IL" dirty="0"/>
              <a:t>מיכאלאנדז'לו "בריאת האדם"</a:t>
            </a:r>
          </a:p>
        </p:txBody>
      </p:sp>
      <p:sp>
        <p:nvSpPr>
          <p:cNvPr id="7" name="Скругленный прямоугольник 6"/>
          <p:cNvSpPr/>
          <p:nvPr/>
        </p:nvSpPr>
        <p:spPr>
          <a:xfrm>
            <a:off x="7270812" y="1725613"/>
            <a:ext cx="4274597" cy="2180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על פי הכתוב בתורה, בניגוד לשאר בעלי חיים, אדם נברא לבדו.</a:t>
            </a:r>
          </a:p>
          <a:p>
            <a:pPr algn="ctr"/>
            <a:r>
              <a:rPr lang="he-IL" sz="2800" dirty="0"/>
              <a:t>לשם מה, לדעתכם?</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983" y="4080701"/>
            <a:ext cx="2848253" cy="1495333"/>
          </a:xfrm>
          <a:prstGeom prst="rect">
            <a:avLst/>
          </a:prstGeom>
        </p:spPr>
      </p:pic>
    </p:spTree>
    <p:extLst>
      <p:ext uri="{BB962C8B-B14F-4D97-AF65-F5344CB8AC3E}">
        <p14:creationId xmlns:p14="http://schemas.microsoft.com/office/powerpoint/2010/main" val="23527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6907" y="603682"/>
            <a:ext cx="9642231" cy="1562837"/>
          </a:xfrm>
        </p:spPr>
        <p:txBody>
          <a:bodyPr/>
          <a:lstStyle/>
          <a:p>
            <a:r>
              <a:rPr lang="he-IL" sz="3600" dirty="0"/>
              <a:t>לְלַמְּדָךְ, שֶׁכָּל הַמְּאַבֵּד נֶפֶשׁ אַחַת ישראל כְּאִלּוּ אִבֵּד עוֹלָם מָלֵא וכל המקיים נפש אחת מישראל, מעלה עליו הכתוב כאלו קיים עולם מלא.</a:t>
            </a:r>
            <a:br>
              <a:rPr lang="he-IL" sz="3600" dirty="0"/>
            </a:br>
            <a:endParaRPr lang="he-IL" sz="3600" dirty="0"/>
          </a:p>
        </p:txBody>
      </p:sp>
      <p:pic>
        <p:nvPicPr>
          <p:cNvPr id="5" name="Объект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349406" y="2166519"/>
            <a:ext cx="5778813" cy="3844403"/>
          </a:xfrm>
        </p:spPr>
      </p:pic>
      <p:sp>
        <p:nvSpPr>
          <p:cNvPr id="7" name="Прямоугольник 6"/>
          <p:cNvSpPr/>
          <p:nvPr/>
        </p:nvSpPr>
        <p:spPr>
          <a:xfrm>
            <a:off x="902022" y="6045083"/>
            <a:ext cx="6096000" cy="276999"/>
          </a:xfrm>
          <a:prstGeom prst="rect">
            <a:avLst/>
          </a:prstGeom>
        </p:spPr>
        <p:txBody>
          <a:bodyPr>
            <a:spAutoFit/>
          </a:bodyPr>
          <a:lstStyle/>
          <a:p>
            <a:r>
              <a:rPr lang="he-IL" sz="1200" dirty="0"/>
              <a:t>https://www.pikiwiki.org.il/user_pics/big_3079_c3e54d25dc4beeb73044df12cbd5d488.jpg</a:t>
            </a:r>
          </a:p>
        </p:txBody>
      </p:sp>
      <p:sp>
        <p:nvSpPr>
          <p:cNvPr id="6" name="Скругленный прямоугольник 5"/>
          <p:cNvSpPr/>
          <p:nvPr/>
        </p:nvSpPr>
        <p:spPr>
          <a:xfrm>
            <a:off x="7544541" y="2526250"/>
            <a:ext cx="4274597" cy="235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a:effectLst>
                  <a:outerShdw blurRad="38100" dist="38100" dir="2700000" algn="tl">
                    <a:srgbClr val="000000">
                      <a:alpha val="43137"/>
                    </a:srgbClr>
                  </a:outerShdw>
                </a:effectLst>
              </a:rPr>
              <a:t>ערך החיים</a:t>
            </a:r>
            <a:endParaRPr lang="he-IL" sz="4800" dirty="0"/>
          </a:p>
          <a:p>
            <a:pPr algn="ctr"/>
            <a:r>
              <a:rPr lang="he-IL" sz="4400" dirty="0"/>
              <a:t>אדם = עולם מלא</a:t>
            </a:r>
          </a:p>
        </p:txBody>
      </p:sp>
    </p:spTree>
    <p:extLst>
      <p:ext uri="{BB962C8B-B14F-4D97-AF65-F5344CB8AC3E}">
        <p14:creationId xmlns:p14="http://schemas.microsoft.com/office/powerpoint/2010/main" val="2781805280"/>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5145</TotalTime>
  <Words>709</Words>
  <Application>Microsoft Office PowerPoint</Application>
  <PresentationFormat>מסך רחב</PresentationFormat>
  <Paragraphs>58</Paragraphs>
  <Slides>14</Slides>
  <Notes>4</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14</vt:i4>
      </vt:variant>
    </vt:vector>
  </HeadingPairs>
  <TitlesOfParts>
    <vt:vector size="18" baseType="lpstr">
      <vt:lpstr>Arial</vt:lpstr>
      <vt:lpstr>Calibri</vt:lpstr>
      <vt:lpstr>Varela Round</vt:lpstr>
      <vt:lpstr>ערכת נושא Office</vt:lpstr>
      <vt:lpstr>מערכת שידורים לאומית</vt:lpstr>
      <vt:lpstr>מצגת של PowerPoint‏</vt:lpstr>
      <vt:lpstr>"לפיכך נברא האדם יחידי"</vt:lpstr>
      <vt:lpstr>אני ואתה נשנה את העולם</vt:lpstr>
      <vt:lpstr>מצגת של PowerPoint‏</vt:lpstr>
      <vt:lpstr>משנה. מסכת סנהדרין ד.ה</vt:lpstr>
      <vt:lpstr>משנה ·  סדר נזיקין ·  מסכת סנהדרין ·  פרק ד ·  משנה ה </vt:lpstr>
      <vt:lpstr>לְפִיכָךְ נִבְרָא אָדָם יְחִידִי,</vt:lpstr>
      <vt:lpstr>לְלַמְּדָךְ, שֶׁכָּל הַמְּאַבֵּד נֶפֶשׁ אַחַת ישראל כְּאִלּוּ אִבֵּד עוֹלָם מָלֵא וכל המקיים נפש אחת מישראל, מעלה עליו הכתוב כאלו קיים עולם מלא. </vt:lpstr>
      <vt:lpstr>וּמִפְּנֵי שְׁלוֹם הַבְּרִיּוֹת, שֶׁלֹּא יאֹמַר אָדָם לַחֲבֵרוֹ: אַבָּא גָּדוֹל מֵאָבִיךָ;</vt:lpstr>
      <vt:lpstr>וּלְהַגִּיד גְּדֻלָּתוֹ שֶׁל הַקָּדוֹשׁ בָּרוּךְ הוּא: שֶׁאָדָם טוֹבֵעַ כַּמָּה מַטְבְּעוֹת בְּחוֹתָם אֶחָד, וְכֻלָּן דּוֹמִין זֶה לְזֶה; וּמֶלֶךְ מַלְכֵי הַמְּלָכִים הַקָּדוֹשׁ בָּרוּךְ הוּא טָבַע כָּל הָאָדָם בְּחוֹתָמוֹ שֶׁל אָדָם הָרִאשׁוֹן, וְאֵין אֶחָד מֵהֶן דּוֹמֶה לַחֲבֵרוֹ. </vt:lpstr>
      <vt:lpstr>לְפִיכָךְ כָּל אֶחָד וְאֶחָד חַיָּב לוֹמַר: בִּשְׁבִילִי נִבְרָא הָעוֹלָם.</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113</cp:revision>
  <dcterms:created xsi:type="dcterms:W3CDTF">2020-03-15T19:13:03Z</dcterms:created>
  <dcterms:modified xsi:type="dcterms:W3CDTF">2020-03-31T14:43:29Z</dcterms:modified>
</cp:coreProperties>
</file>