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7" r:id="rId2"/>
    <p:sldId id="262" r:id="rId3"/>
    <p:sldId id="348" r:id="rId4"/>
    <p:sldId id="455" r:id="rId5"/>
    <p:sldId id="384" r:id="rId6"/>
    <p:sldId id="456" r:id="rId7"/>
    <p:sldId id="457" r:id="rId8"/>
    <p:sldId id="466" r:id="rId9"/>
    <p:sldId id="472" r:id="rId10"/>
    <p:sldId id="470" r:id="rId11"/>
    <p:sldId id="473" r:id="rId12"/>
    <p:sldId id="476" r:id="rId13"/>
    <p:sldId id="353" r:id="rId14"/>
    <p:sldId id="458" r:id="rId15"/>
    <p:sldId id="469" r:id="rId16"/>
    <p:sldId id="467" r:id="rId17"/>
    <p:sldId id="395" r:id="rId18"/>
    <p:sldId id="468" r:id="rId19"/>
    <p:sldId id="475" r:id="rId20"/>
    <p:sldId id="471" r:id="rId21"/>
    <p:sldId id="474" r:id="rId22"/>
    <p:sldId id="344" r:id="rId23"/>
    <p:sldId id="281" r:id="rId2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87500" autoAdjust="0"/>
  </p:normalViewPr>
  <p:slideViewPr>
    <p:cSldViewPr snapToGrid="0">
      <p:cViewPr varScale="1">
        <p:scale>
          <a:sx n="92" d="100"/>
          <a:sy n="92" d="100"/>
        </p:scale>
        <p:origin x="12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9FFA6A-5DBE-4FD1-B656-87877808F952}" type="datetimeFigureOut">
              <a:rPr lang="he-IL" smtClean="0"/>
              <a:t>ל'/ניסן/תש"ף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F986B1-9EC3-44AD-B458-1F848597B7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34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28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007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80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266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930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738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7139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347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01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662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442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743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https://youtu.be/xA_rv9GVIGw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986B1-9EC3-44AD-B458-1F848597B7B6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9769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02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C7C309-766A-47FC-91B7-41073C5DC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C522F27-60DE-4D33-9581-85F4CC82A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4B984F4-A599-4E25-AE29-E106E95D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8ADE-2BB1-4282-9EA3-D3FD7715BED8}" type="datetimeFigureOut">
              <a:rPr lang="he-IL" smtClean="0"/>
              <a:t>ל'/ניסן/תש"ף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05E8345-EE2C-4057-95E8-408933A2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697E0D4-434E-485A-9324-476F5D2F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FA7-0C19-4121-82BD-611E81467B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123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14E3560-C12C-4732-995E-3A52F77D4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A203C93-06CD-4E50-BC40-1D6CA2CDC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7D301F5-C88E-40CB-BDAF-89569A46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8ADE-2BB1-4282-9EA3-D3FD7715BED8}" type="datetimeFigureOut">
              <a:rPr lang="he-IL" smtClean="0"/>
              <a:t>ל'/ניסן/תש"ף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FA45667-3756-4C30-9FB6-B5FA63943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159558B-5AE8-4192-8B3F-0C9DC1C5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FA7-0C19-4121-82BD-611E81467B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895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44670B7E-34EF-4CDB-8FE9-C2445688D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C85B05D-8E02-4F59-AB8A-47FC0D28F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B36BA38-34EC-4AB0-82A5-6F4413CF7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8ADE-2BB1-4282-9EA3-D3FD7715BED8}" type="datetimeFigureOut">
              <a:rPr lang="he-IL" smtClean="0"/>
              <a:t>ל'/ניסן/תש"ף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68FCF4C-DDD0-442E-BE66-98EDBD6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EDFC515-3B12-46DB-A062-66051A12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FA7-0C19-4121-82BD-611E81467B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907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19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2"/>
            <a:ext cx="10873415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213" y="3655832"/>
            <a:ext cx="10873415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040879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059388"/>
            <a:ext cx="11161453" cy="481881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6049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59388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6669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603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3"/>
            <a:ext cx="10873415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12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CBDCB5-3708-486B-A445-F6A5C4697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EF28F49-58B8-44C9-9FE4-16CD7BE4C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8AB9E72-65E1-4702-AF97-4D6B163B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8ADE-2BB1-4282-9EA3-D3FD7715BED8}" type="datetimeFigureOut">
              <a:rPr lang="he-IL" smtClean="0"/>
              <a:t>ל'/ניסן/תש"ף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B551601-4F4B-47A6-8307-462FE73C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611BCEA-9B09-4DA5-98A0-5C266689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FA7-0C19-4121-82BD-611E81467B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722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6D9C470-A326-49DF-B9EC-8035436A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D631001-0D19-4995-8C5D-0F0A249C6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8C0F8A7-2110-4D8A-9A63-8C875028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8ADE-2BB1-4282-9EA3-D3FD7715BED8}" type="datetimeFigureOut">
              <a:rPr lang="he-IL" smtClean="0"/>
              <a:t>ל'/ניסן/תש"ף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6B7375D-9011-4FA6-B8F2-20E474E9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5F761E7-EA67-46BC-A3EF-042F6DC8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FA7-0C19-4121-82BD-611E81467B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232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B6ABFF-6373-433E-8261-B7FAFFBB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57D42AD-9C3A-484C-9684-CF03468EC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1843EA1-2957-4727-9AB2-04355A519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82B80E1-6DA8-436E-8F54-1B92EB3D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8ADE-2BB1-4282-9EA3-D3FD7715BED8}" type="datetimeFigureOut">
              <a:rPr lang="he-IL" smtClean="0"/>
              <a:t>ל'/ניסן/תש"ף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0136437-40EB-400F-B83B-B5C3BC4A5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A5A968B-FFAF-4F3C-8EDB-AA1C062F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FA7-0C19-4121-82BD-611E81467B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905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C35A71-A9AF-4782-A78B-A94DFFB92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1BC8A48-4181-4DAC-BFD3-572391FAA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B51D9BB-CB7A-4CC7-9029-CE8BFCA8E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3600FCC8-3ED4-440B-B882-34EC3CDEC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875F732-654E-48EE-8C80-9F5EE74BD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F2A38F12-FB76-4EED-8D45-53E2273D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8ADE-2BB1-4282-9EA3-D3FD7715BED8}" type="datetimeFigureOut">
              <a:rPr lang="he-IL" smtClean="0"/>
              <a:t>ל'/ניסן/תש"ף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8A716A9A-CED8-4172-8FDE-7A29FAEA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B9C4AFE4-AEA0-4E6D-8869-66F5A78A9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FA7-0C19-4121-82BD-611E81467B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194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8D09DF6-6D32-494C-9FBF-F8A896C9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1CC2A8F-069A-4B40-A541-5D4F2CC8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8ADE-2BB1-4282-9EA3-D3FD7715BED8}" type="datetimeFigureOut">
              <a:rPr lang="he-IL" smtClean="0"/>
              <a:t>ל'/ניסן/תש"ף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43E6994-A57D-463D-A018-F90BFBEC2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1B919A1-4DE7-4C98-AA4E-C8496876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FA7-0C19-4121-82BD-611E81467B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359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998BAB39-C375-4FFA-B289-B5C3F423C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8ADE-2BB1-4282-9EA3-D3FD7715BED8}" type="datetimeFigureOut">
              <a:rPr lang="he-IL" smtClean="0"/>
              <a:t>ל'/ניסן/תש"ף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7C0E8EF-A998-411E-A6C5-7D017108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4697E1A-400C-4C5A-814C-4D9B22AE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FA7-0C19-4121-82BD-611E81467B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65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B203F9-0D28-4B6A-802D-98F23B68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135BC73-9F54-436F-80A9-1F298585B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C706BC8-AEF6-4A9D-9C17-82BFAFE45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3486AEC-C3AF-4289-8812-0DBA80E4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8ADE-2BB1-4282-9EA3-D3FD7715BED8}" type="datetimeFigureOut">
              <a:rPr lang="he-IL" smtClean="0"/>
              <a:t>ל'/ניסן/תש"ף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8A9BB1C-EB5B-4B65-BB1A-3ACEDC8A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407647A-6EB4-457B-9BBB-52456730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FA7-0C19-4121-82BD-611E81467B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370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4F125B-B1A5-4E6C-BEF9-DCC3EFBB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F21EFDA4-274B-44DA-B39D-043594080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FAF7B92-ABB1-4A46-9ED6-75CABD455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F95990B-F86A-4087-A41A-AC0B1C5F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8ADE-2BB1-4282-9EA3-D3FD7715BED8}" type="datetimeFigureOut">
              <a:rPr lang="he-IL" smtClean="0"/>
              <a:t>ל'/ניסן/תש"ף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EB45CE8-4D0B-4DDC-B54C-CD3738AB5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45BC385-D438-4B3A-AC7A-ED507CDC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FA7-0C19-4121-82BD-611E81467B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426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2C9E8BC-155C-45D1-BBD9-7314740E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4F4D7BA-F690-4090-9A21-D8A54AB98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A32A721-4D9B-4F4D-8FDA-CD6A1B336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98ADE-2BB1-4282-9EA3-D3FD7715BED8}" type="datetimeFigureOut">
              <a:rPr lang="he-IL" smtClean="0"/>
              <a:t>ל'/ניסן/תש"ף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C8ED850-A7ED-45B4-9F65-3B8015D55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3D7C9D4-0094-4121-BA31-34EAA857F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B3FA7-0C19-4121-82BD-611E81467B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529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2" r:id="rId15"/>
    <p:sldLayoutId id="2147483665" r:id="rId16"/>
    <p:sldLayoutId id="2147483663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xA_rv9GVIGw?feature=oembed" TargetMode="Externa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e-IL" b="1" dirty="0" err="1"/>
              <a:t>יז</a:t>
            </a:r>
            <a:r>
              <a:rPr lang="he-IL" dirty="0"/>
              <a:t> וַיְהִי הַשֶּׁמֶשׁ בָּאָה וַעֲלָטָה הָיָה וְהִנֵּה תַנּוּר עָשָׁן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 וְלַפִּיד אֵשׁ אֲשֶׁר עָבַר בֵּין הַגְּזָרִים הָאֵלֶּה: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b="1" dirty="0" err="1"/>
              <a:t>יח</a:t>
            </a:r>
            <a:r>
              <a:rPr lang="he-IL" dirty="0"/>
              <a:t> בַּיּוֹם הַהוּא כָּרַת יְהוָֹה אֶת-אַבְרָם בְּרִית </a:t>
            </a:r>
            <a:r>
              <a:rPr lang="he-IL" dirty="0" err="1"/>
              <a:t>לֵאמֹר</a:t>
            </a:r>
            <a:r>
              <a:rPr lang="he-IL" dirty="0"/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לְזַרְעֲךָ נָתַתִּי אֶת-הָאָרֶץ הַזֹּאת מִנְּהַר מִצְרַיִם עַד-הַנָּהָר הַגָּדֹל נְהַר-פְּרָת:</a:t>
            </a:r>
            <a:br>
              <a:rPr lang="he-IL" dirty="0"/>
            </a:br>
            <a:r>
              <a:rPr lang="he-IL" b="1" dirty="0" err="1"/>
              <a:t>יט</a:t>
            </a:r>
            <a:r>
              <a:rPr lang="he-IL" dirty="0"/>
              <a:t> אֶת-הַקֵּינִי </a:t>
            </a:r>
            <a:r>
              <a:rPr lang="he-IL" dirty="0" err="1"/>
              <a:t>וְאֶת-הַקְּנִזִּי</a:t>
            </a:r>
            <a:r>
              <a:rPr lang="he-IL" dirty="0"/>
              <a:t> וְאֵת </a:t>
            </a:r>
            <a:r>
              <a:rPr lang="he-IL" dirty="0" err="1"/>
              <a:t>הַקַּדְמֹנִי</a:t>
            </a:r>
            <a:r>
              <a:rPr lang="he-IL" dirty="0"/>
              <a:t>:</a:t>
            </a:r>
            <a:br>
              <a:rPr lang="he-IL" dirty="0"/>
            </a:br>
            <a:r>
              <a:rPr lang="he-IL" b="1" dirty="0"/>
              <a:t>כ</a:t>
            </a:r>
            <a:r>
              <a:rPr lang="he-IL" dirty="0"/>
              <a:t> וְאֶת-הַחִתִּי </a:t>
            </a:r>
            <a:r>
              <a:rPr lang="he-IL" dirty="0" err="1"/>
              <a:t>וְאֶת-הַפְּרִזִּי</a:t>
            </a:r>
            <a:r>
              <a:rPr lang="he-IL" dirty="0"/>
              <a:t> וְאֶת-הָרְפָאִים:</a:t>
            </a:r>
            <a:br>
              <a:rPr lang="he-IL" dirty="0"/>
            </a:br>
            <a:r>
              <a:rPr lang="he-IL" b="1" dirty="0" err="1"/>
              <a:t>כא</a:t>
            </a:r>
            <a:r>
              <a:rPr lang="he-IL" dirty="0"/>
              <a:t> וְאֶת-הָאֱמֹרִי וְאֶת-הַכְּנַעֲנִי וְאֶת-הַגִּרְגָּשִׁי וְאֶת-הַיְבוּסִי:</a:t>
            </a: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הארץ המובטחת</a:t>
            </a:r>
          </a:p>
        </p:txBody>
      </p:sp>
    </p:spTree>
    <p:extLst>
      <p:ext uri="{BB962C8B-B14F-4D97-AF65-F5344CB8AC3E}">
        <p14:creationId xmlns:p14="http://schemas.microsoft.com/office/powerpoint/2010/main" val="4025066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D49E4E-AF66-452D-B666-20A74D064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"מנהר מצרים ועד הנהר הגדול נהר פרת"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39F5571B-AD3C-4D48-8973-150492FCFFD7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257331" y="972010"/>
            <a:ext cx="7677339" cy="56959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96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559D5E-6A4D-400D-ACF5-0F182346B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dirty="0"/>
              <a:t>929 - סיכום שבועי | בראשית יא-טו (</a:t>
            </a:r>
            <a:r>
              <a:rPr lang="en-US" sz="2400" dirty="0" err="1"/>
              <a:t>Youtube</a:t>
            </a:r>
            <a:r>
              <a:rPr lang="he-IL" sz="2400" dirty="0"/>
              <a:t>)</a:t>
            </a:r>
          </a:p>
        </p:txBody>
      </p:sp>
      <p:pic>
        <p:nvPicPr>
          <p:cNvPr id="4" name="מדיה מקוונת 3" title="929- ￗﾡￗﾙￗﾛￗﾕￗﾝ ￗﾩￗﾑￗﾕￗﾢￗﾙ - ￗﾑￗﾨￗﾐￗﾩￗﾙￗﾪ ￗﾙￗﾐ- ￗﾘￗﾕ">
            <a:hlinkClick r:id="" action="ppaction://media"/>
            <a:extLst>
              <a:ext uri="{FF2B5EF4-FFF2-40B4-BE49-F238E27FC236}">
                <a16:creationId xmlns:a16="http://schemas.microsoft.com/office/drawing/2014/main" id="{85F97CA4-3337-481A-BCF4-3270C139CA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53149" y="859198"/>
            <a:ext cx="10285702" cy="578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7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9037" y="2222805"/>
            <a:ext cx="10872592" cy="1260000"/>
          </a:xfrm>
        </p:spPr>
        <p:txBody>
          <a:bodyPr/>
          <a:lstStyle/>
          <a:p>
            <a:r>
              <a:rPr lang="he-IL" dirty="0"/>
              <a:t>הפסקה</a:t>
            </a:r>
          </a:p>
        </p:txBody>
      </p:sp>
    </p:spTree>
    <p:extLst>
      <p:ext uri="{BB962C8B-B14F-4D97-AF65-F5344CB8AC3E}">
        <p14:creationId xmlns:p14="http://schemas.microsoft.com/office/powerpoint/2010/main" val="526505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he-IL" sz="3200" dirty="0">
                <a:solidFill>
                  <a:srgbClr val="0070C0"/>
                </a:solidFill>
              </a:rPr>
              <a:t>בראשית </a:t>
            </a:r>
            <a:r>
              <a:rPr lang="he-IL" sz="3200" dirty="0" err="1">
                <a:solidFill>
                  <a:srgbClr val="0070C0"/>
                </a:solidFill>
              </a:rPr>
              <a:t>טז</a:t>
            </a:r>
            <a:r>
              <a:rPr lang="he-IL" sz="3200" dirty="0">
                <a:solidFill>
                  <a:srgbClr val="0070C0"/>
                </a:solidFill>
              </a:rPr>
              <a:t>'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he-IL" sz="3200" dirty="0"/>
              <a:t>* מסיפורו של עם לסיפורה של משפחה.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he-IL" sz="3200" dirty="0"/>
              <a:t>* מערכת יחסים בבית משפחת אברם, שרי והגר.</a:t>
            </a:r>
          </a:p>
          <a:p>
            <a:pPr marL="0" indent="0" algn="ctr">
              <a:lnSpc>
                <a:spcPct val="200000"/>
              </a:lnSpc>
              <a:buNone/>
            </a:pPr>
            <a:endParaRPr lang="he-IL" sz="3200" dirty="0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בחלק זה ?</a:t>
            </a:r>
          </a:p>
        </p:txBody>
      </p:sp>
    </p:spTree>
    <p:extLst>
      <p:ext uri="{BB962C8B-B14F-4D97-AF65-F5344CB8AC3E}">
        <p14:creationId xmlns:p14="http://schemas.microsoft.com/office/powerpoint/2010/main" val="225994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e-IL" b="1" dirty="0"/>
              <a:t>א</a:t>
            </a:r>
            <a:r>
              <a:rPr lang="he-IL" dirty="0"/>
              <a:t> וְשָׂרַי אֵשֶׁת אַבְרָם לֹא יָלְדָה לוֹ וְלָהּ שִׁפְחָה מִצְרִית וּשְׁמָהּ הָגָר:</a:t>
            </a:r>
            <a:br>
              <a:rPr lang="he-IL" dirty="0"/>
            </a:br>
            <a:r>
              <a:rPr lang="he-IL" b="1" dirty="0"/>
              <a:t>ב</a:t>
            </a:r>
            <a:r>
              <a:rPr lang="he-IL" dirty="0"/>
              <a:t> וַתֹּאמֶר שָׂרַי אֶל-אַבְרָם הִנֵּה-נָא עֲצָרַנִי יְהוָֹה מִלֶּדֶת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בֹּא-נָא אֶל-שִׁפְחָתִי אוּלַי אִבָּנֶה מִמֶּנָּה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 וַיִּשְׁמַע אַבְרָם לְקוֹל שָׂרָי:</a:t>
            </a:r>
            <a:br>
              <a:rPr lang="he-IL" dirty="0"/>
            </a:br>
            <a:r>
              <a:rPr lang="he-IL" b="1" dirty="0"/>
              <a:t>ג</a:t>
            </a:r>
            <a:r>
              <a:rPr lang="he-IL" dirty="0"/>
              <a:t> </a:t>
            </a:r>
            <a:r>
              <a:rPr lang="he-IL" dirty="0" err="1"/>
              <a:t>וַתִּקַּח</a:t>
            </a:r>
            <a:r>
              <a:rPr lang="he-IL" dirty="0"/>
              <a:t> שָׂרַי אֵשֶׁת אַבְרָם אֶת-הָגָר הַמִּצְרִית שִׁפְחָתָהּ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מִקֵּץ עֶשֶׂר שָׁנִים לְשֶׁבֶת אַבְרָם בְּאֶרֶץ כְּנָעַן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 </a:t>
            </a:r>
            <a:r>
              <a:rPr lang="he-IL" dirty="0" err="1"/>
              <a:t>וַתִּתֵּן</a:t>
            </a:r>
            <a:r>
              <a:rPr lang="he-IL" dirty="0"/>
              <a:t> אֹתָהּ לְאַבְרָם אִישָׁהּ לוֹ לְאִשָּׁה:</a:t>
            </a: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"אולי אבנה ממנה"</a:t>
            </a:r>
          </a:p>
        </p:txBody>
      </p:sp>
    </p:spTree>
    <p:extLst>
      <p:ext uri="{BB962C8B-B14F-4D97-AF65-F5344CB8AC3E}">
        <p14:creationId xmlns:p14="http://schemas.microsoft.com/office/powerpoint/2010/main" val="385731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e-IL" b="1" dirty="0"/>
              <a:t>ד</a:t>
            </a:r>
            <a:r>
              <a:rPr lang="he-IL" dirty="0"/>
              <a:t> וַיָּבֹא אֶל-הָגָר </a:t>
            </a:r>
            <a:r>
              <a:rPr lang="he-IL" dirty="0" err="1"/>
              <a:t>וַתַּהַר</a:t>
            </a:r>
            <a:r>
              <a:rPr lang="he-IL" dirty="0"/>
              <a:t> </a:t>
            </a:r>
            <a:r>
              <a:rPr lang="he-IL" dirty="0" err="1"/>
              <a:t>וַתֵּרֶא</a:t>
            </a:r>
            <a:r>
              <a:rPr lang="he-IL" dirty="0"/>
              <a:t> כִּי הָרָתָה וַתֵּקַל גְּבִרְתָּהּ בְּעֵינֶיהָ:</a:t>
            </a:r>
            <a:br>
              <a:rPr lang="he-IL" dirty="0"/>
            </a:br>
            <a:r>
              <a:rPr lang="he-IL" b="1" dirty="0"/>
              <a:t>ה</a:t>
            </a:r>
            <a:r>
              <a:rPr lang="he-IL" dirty="0"/>
              <a:t> וַתֹּאמֶר שָׂרַי אֶל-אַבְרָם חֲמָסִי עָלֶיךָ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אָנֹכִי נָתַתִּי שִׁפְחָתִי בְּחֵיקֶךָ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 </a:t>
            </a:r>
            <a:r>
              <a:rPr lang="he-IL" dirty="0" err="1"/>
              <a:t>וַתֵּרֶא</a:t>
            </a:r>
            <a:r>
              <a:rPr lang="he-IL" dirty="0"/>
              <a:t> כִּי הָרָתָה וָאֵקַל בְּעֵינֶיהָ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 </a:t>
            </a:r>
            <a:r>
              <a:rPr lang="he-IL" dirty="0" err="1"/>
              <a:t>יִשְׁפֹּט</a:t>
            </a:r>
            <a:r>
              <a:rPr lang="he-IL" dirty="0"/>
              <a:t> יְהוָֹה בֵּינִי </a:t>
            </a:r>
            <a:r>
              <a:rPr lang="he-IL" dirty="0" err="1"/>
              <a:t>וּבֵינֶיך</a:t>
            </a:r>
            <a:r>
              <a:rPr lang="he-IL" dirty="0"/>
              <a:t>ָ:</a:t>
            </a:r>
            <a:br>
              <a:rPr lang="he-IL" dirty="0"/>
            </a:br>
            <a:r>
              <a:rPr lang="he-IL" b="1" dirty="0"/>
              <a:t>ו</a:t>
            </a:r>
            <a:r>
              <a:rPr lang="he-IL" dirty="0"/>
              <a:t> וַיֹּאמֶר אַבְרָם אֶל-שָׂרַי הִנֵּה שִׁפְחָתֵךְ בְּיָדֵךְ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עֲשִׂי-לָהּ הַטּוֹב בְּעֵינָיִךְ וַתְּעַנֶּהָ שָׂרַי וַתִּבְרַח מִפָּנֶיהָ:</a:t>
            </a: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"עשי לה הטוב בעיניך" - מה דעתכם?</a:t>
            </a:r>
          </a:p>
        </p:txBody>
      </p:sp>
    </p:spTree>
    <p:extLst>
      <p:ext uri="{BB962C8B-B14F-4D97-AF65-F5344CB8AC3E}">
        <p14:creationId xmlns:p14="http://schemas.microsoft.com/office/powerpoint/2010/main" val="4178166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C51D0C7-AF66-422E-915E-493097FE38F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20087"/>
          <a:stretch/>
        </p:blipFill>
        <p:spPr bwMode="auto">
          <a:xfrm>
            <a:off x="-6000" y="-3"/>
            <a:ext cx="12204000" cy="68782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F83405F-2D6B-440A-8334-BE8051FEDE7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19446"/>
            <a:ext cx="8672566" cy="338554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he-IL" sz="16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פיטר פאול רובנס, הגר עוזבת את ביתו של אברהם</a:t>
            </a:r>
            <a:r>
              <a:rPr lang="en-US" sz="16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16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1617-161 שמן על פנל, מאוסף מוזיאון </a:t>
            </a:r>
            <a:r>
              <a:rPr lang="he-IL" sz="1600" dirty="0" err="1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הרמיטז</a:t>
            </a:r>
            <a:r>
              <a:rPr lang="he-IL" sz="16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'</a:t>
            </a:r>
            <a:endParaRPr lang="en-US" sz="1600" kern="12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201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he-IL" b="1" dirty="0"/>
              <a:t>ז</a:t>
            </a:r>
            <a:r>
              <a:rPr lang="he-IL" dirty="0"/>
              <a:t> וַיִּמְצָאָהּ מַלְאַךְ יְהוָֹה עַל-עֵין הַמַּיִם בַּמִּדְבָּר עַל-הָעַיִן בְּדֶרֶךְ שׁוּר: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b="1" dirty="0"/>
              <a:t>ח</a:t>
            </a:r>
            <a:r>
              <a:rPr lang="he-IL" dirty="0"/>
              <a:t> וַיֹּאמַר הָגָר שִׁפְחַת שָׂרַי אֵי-מִזֶּה בָאת וְאָנָה תֵלֵכִי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 וַתֹּאמֶר מִפְּנֵי שָׂרַי גְּבִרְתִּי אָנֹכִי בֹּרַחַת:</a:t>
            </a:r>
            <a:br>
              <a:rPr lang="he-IL" dirty="0"/>
            </a:br>
            <a:r>
              <a:rPr lang="he-IL" b="1" dirty="0"/>
              <a:t>ט</a:t>
            </a:r>
            <a:r>
              <a:rPr lang="he-IL" dirty="0"/>
              <a:t> וַיֹּאמֶר לָהּ מַלְאַךְ יְהֹוָה שׁוּבִי אֶל-גְּבִרְתֵּךְ וְהִתְעַנִּי תַּחַת יָדֶיהָ:</a:t>
            </a: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"התעני תחת ידיה" - למה?</a:t>
            </a:r>
          </a:p>
        </p:txBody>
      </p:sp>
    </p:spTree>
    <p:extLst>
      <p:ext uri="{BB962C8B-B14F-4D97-AF65-F5344CB8AC3E}">
        <p14:creationId xmlns:p14="http://schemas.microsoft.com/office/powerpoint/2010/main" val="2123156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C339DEE4-318A-40FC-A67D-BA4992B18DD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5000" t="4664" r="4114" b="4362"/>
          <a:stretch/>
        </p:blipFill>
        <p:spPr>
          <a:xfrm>
            <a:off x="3342175" y="-9000"/>
            <a:ext cx="5507650" cy="6876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019BA1A-5905-4685-8F7B-81EC148E3841}"/>
              </a:ext>
            </a:extLst>
          </p:cNvPr>
          <p:cNvSpPr txBox="1"/>
          <p:nvPr/>
        </p:nvSpPr>
        <p:spPr>
          <a:xfrm>
            <a:off x="367661" y="4878749"/>
            <a:ext cx="2613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err="1"/>
              <a:t>דורותיאה</a:t>
            </a:r>
            <a:r>
              <a:rPr lang="he-IL" dirty="0"/>
              <a:t> </a:t>
            </a:r>
            <a:r>
              <a:rPr lang="he-IL" dirty="0" err="1"/>
              <a:t>לאנג</a:t>
            </a:r>
            <a:r>
              <a:rPr lang="he-IL" dirty="0"/>
              <a:t>, אם נודדת, 1936</a:t>
            </a:r>
          </a:p>
        </p:txBody>
      </p:sp>
    </p:spTree>
    <p:extLst>
      <p:ext uri="{BB962C8B-B14F-4D97-AF65-F5344CB8AC3E}">
        <p14:creationId xmlns:p14="http://schemas.microsoft.com/office/powerpoint/2010/main" val="141192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116" y="2695767"/>
            <a:ext cx="9207201" cy="3029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800" dirty="0">
                <a:sym typeface="Varela Round"/>
              </a:rPr>
              <a:t>בראשית - סיפורי אבות | פרקים טו'-</a:t>
            </a:r>
            <a:r>
              <a:rPr lang="he-IL" sz="4800" dirty="0" err="1">
                <a:sym typeface="Varela Round"/>
              </a:rPr>
              <a:t>טז</a:t>
            </a:r>
            <a:r>
              <a:rPr lang="he-IL" sz="4800" dirty="0">
                <a:sym typeface="Varela Round"/>
              </a:rPr>
              <a:t>'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תנ"ך לחטיבה העליונה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אביבית סיינר</a:t>
            </a:r>
          </a:p>
          <a:p>
            <a:endParaRPr lang="he-IL" dirty="0">
              <a:sym typeface="Varela Round"/>
            </a:endParaRPr>
          </a:p>
          <a:p>
            <a:endParaRPr lang="he-IL" dirty="0">
              <a:sym typeface="Varela Round"/>
            </a:endParaRPr>
          </a:p>
          <a:p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e-IL" b="1" dirty="0"/>
              <a:t>י</a:t>
            </a:r>
            <a:r>
              <a:rPr lang="he-IL" dirty="0"/>
              <a:t> וַיֹּאמֶר לָהּ מַלְאַךְ יְהֹוָה הַרְבָּה אַרְבֶּה אֶת-זַרְעֵךְ וְלֹא יִסָּפֵר מֵרֹב:</a:t>
            </a:r>
            <a:br>
              <a:rPr lang="he-IL" dirty="0"/>
            </a:br>
            <a:r>
              <a:rPr lang="he-IL" b="1" dirty="0"/>
              <a:t>יא</a:t>
            </a:r>
            <a:r>
              <a:rPr lang="he-IL" dirty="0"/>
              <a:t> וַיֹּאמֶר לָהּ מַלְאַךְ יְהֹוָה הִנָּךְ הָרָה וְיֹלַדְתְּ בֵּן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 וְקָרָאת שְׁמוֹ יִשְׁמָעֵאל כִּי-שָׁמַע יְהוָֹה </a:t>
            </a:r>
            <a:r>
              <a:rPr lang="he-IL" dirty="0" err="1"/>
              <a:t>אֶל-עָנְיֵך</a:t>
            </a:r>
            <a:r>
              <a:rPr lang="he-IL" dirty="0"/>
              <a:t>ְ:</a:t>
            </a:r>
            <a:br>
              <a:rPr lang="he-IL" dirty="0"/>
            </a:br>
            <a:r>
              <a:rPr lang="he-IL" b="1" dirty="0" err="1"/>
              <a:t>יב</a:t>
            </a:r>
            <a:r>
              <a:rPr lang="he-IL" dirty="0"/>
              <a:t> וְהוּא יִהְיֶה פֶּרֶא אָדָם יָדוֹ בַכֹּל וְיַד כֹּל בּוֹ וְעַל-פְּנֵי כָל-אֶחָיו יִשְׁכֹּן:</a:t>
            </a:r>
            <a:br>
              <a:rPr lang="he-IL" dirty="0"/>
            </a:br>
            <a:r>
              <a:rPr lang="he-IL" b="1" dirty="0" err="1"/>
              <a:t>יג</a:t>
            </a:r>
            <a:r>
              <a:rPr lang="he-IL" dirty="0"/>
              <a:t> וַתִּקְרָא שֵׁם-יְהוָֹה הַדֹּבֵר אֵלֶיהָ אַתָּה אֵל רֳאִי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כִּי אָמְרָה הֲגַם הֲלֹם רָאִיתִי אַחֲרֵי רֹאִי:</a:t>
            </a:r>
            <a:br>
              <a:rPr lang="he-IL" dirty="0"/>
            </a:br>
            <a:r>
              <a:rPr lang="he-IL" b="1" dirty="0"/>
              <a:t>יד</a:t>
            </a:r>
            <a:r>
              <a:rPr lang="he-IL" dirty="0"/>
              <a:t> עַל-כֵּן קָרָא לַבְּאֵר בְּאֵר לַחַי רֹאִי הִנֵּה בֵין-קָדֵשׁ וּבֵין בָּרֶד:</a:t>
            </a: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ברכת הבכור</a:t>
            </a:r>
          </a:p>
        </p:txBody>
      </p:sp>
    </p:spTree>
    <p:extLst>
      <p:ext uri="{BB962C8B-B14F-4D97-AF65-F5344CB8AC3E}">
        <p14:creationId xmlns:p14="http://schemas.microsoft.com/office/powerpoint/2010/main" val="1890620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920952E-2025-4E29-979A-CD427300E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4" y="1059388"/>
            <a:ext cx="8909282" cy="481881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0070C0"/>
                </a:solidFill>
              </a:rPr>
              <a:t>"והוא יהיה פרא אדם". </a:t>
            </a:r>
          </a:p>
          <a:p>
            <a:pPr>
              <a:lnSpc>
                <a:spcPct val="150000"/>
              </a:lnSpc>
            </a:pPr>
            <a:r>
              <a:rPr lang="he-IL" dirty="0"/>
              <a:t>ר' יוחנן אמר שהכל גדלין בישוב והוא גדל במדבר, </a:t>
            </a:r>
          </a:p>
          <a:p>
            <a:pPr>
              <a:lnSpc>
                <a:spcPct val="150000"/>
              </a:lnSpc>
            </a:pPr>
            <a:r>
              <a:rPr lang="he-IL" dirty="0"/>
              <a:t>ריש לקיש אמר פרא אדם ודאי שהכל בוזזין ממון והוא בוזז נפשות, </a:t>
            </a:r>
          </a:p>
          <a:p>
            <a:pPr>
              <a:lnSpc>
                <a:spcPct val="150000"/>
              </a:lnSpc>
            </a:pPr>
            <a:r>
              <a:rPr lang="he-IL" dirty="0"/>
              <a:t>ידו בכל ויד כל בו [קרי כַּלְבּוֹ] ידו ויד כלבו שוות מה כלבו אוכל נבלות אף הוא אוכל נבלות.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8C2411B-FB8E-4722-B93C-9194AD5C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"פרא אדם" זה טוב או רע?</a:t>
            </a:r>
          </a:p>
        </p:txBody>
      </p:sp>
    </p:spTree>
    <p:extLst>
      <p:ext uri="{BB962C8B-B14F-4D97-AF65-F5344CB8AC3E}">
        <p14:creationId xmlns:p14="http://schemas.microsoft.com/office/powerpoint/2010/main" val="4199620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116" y="3292690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593431" y="2169000"/>
            <a:ext cx="10871177" cy="1260000"/>
          </a:xfrm>
        </p:spPr>
        <p:txBody>
          <a:bodyPr/>
          <a:lstStyle/>
          <a:p>
            <a:r>
              <a:rPr lang="he-IL" dirty="0"/>
              <a:t>תודה על ההקשבה </a:t>
            </a:r>
            <a:br>
              <a:rPr lang="he-IL" dirty="0"/>
            </a:br>
            <a:r>
              <a:rPr lang="he-IL" dirty="0"/>
              <a:t>ובהצלחה בבגרות</a:t>
            </a:r>
          </a:p>
        </p:txBody>
      </p:sp>
    </p:spTree>
    <p:extLst>
      <p:ext uri="{BB962C8B-B14F-4D97-AF65-F5344CB8AC3E}">
        <p14:creationId xmlns:p14="http://schemas.microsoft.com/office/powerpoint/2010/main" val="527365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37D3E99-F113-4BB4-9097-B1002DE0F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113" y="3743867"/>
            <a:ext cx="9613777" cy="1415378"/>
          </a:xfrm>
        </p:spPr>
        <p:txBody>
          <a:bodyPr vert="horz" wrap="none" lIns="36000" tIns="36000" rIns="36000" bIns="36000" rtlCol="1"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 </a:t>
            </a:r>
            <a:br>
              <a:rPr lang="en-US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br>
              <a:rPr lang="en-US" sz="2000" dirty="0"/>
            </a:br>
            <a:r>
              <a:rPr lang="he-IL" sz="2000" dirty="0"/>
              <a:t>זאת באמצעות פנייה לדוא"ל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DFF735AD-340B-4FCF-969A-F904F6012CB9}"/>
              </a:ext>
            </a:extLst>
          </p:cNvPr>
          <p:cNvSpPr/>
          <p:nvPr/>
        </p:nvSpPr>
        <p:spPr>
          <a:xfrm>
            <a:off x="1273083" y="2661336"/>
            <a:ext cx="9645837" cy="743656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27309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?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357809" y="1162879"/>
            <a:ext cx="11449877" cy="45819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he-IL" sz="3200" b="1" dirty="0">
                <a:solidFill>
                  <a:srgbClr val="0070C0"/>
                </a:solidFill>
              </a:rPr>
              <a:t>בראשית פרק טו - ברית בין הבתרים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he-IL" sz="3200" dirty="0"/>
              <a:t>מהי ברית? מהו טקס הברית?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he-IL" sz="3200" dirty="0"/>
              <a:t> כוחה של הבטחה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he-IL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905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 rtl="0">
              <a:lnSpc>
                <a:spcPct val="160000"/>
              </a:lnSpc>
              <a:buNone/>
            </a:pPr>
            <a:r>
              <a:rPr lang="he-IL" b="1" dirty="0"/>
              <a:t>א</a:t>
            </a:r>
            <a:r>
              <a:rPr lang="he-IL" dirty="0"/>
              <a:t> אַחַר הַדְּבָרִים הָאֵלֶּה הָיָה דְבַר-יְהוָֹה אֶל-אַבְרָם בַּמַּחֲזֶה </a:t>
            </a:r>
            <a:r>
              <a:rPr lang="he-IL" dirty="0" err="1"/>
              <a:t>לֵאמֹר</a:t>
            </a:r>
            <a:r>
              <a:rPr lang="he-IL" dirty="0"/>
              <a:t> </a:t>
            </a:r>
          </a:p>
          <a:p>
            <a:pPr marL="0" indent="0" algn="ctr" rtl="0">
              <a:lnSpc>
                <a:spcPct val="160000"/>
              </a:lnSpc>
              <a:buNone/>
            </a:pPr>
            <a:r>
              <a:rPr lang="he-IL" dirty="0"/>
              <a:t>אַל-תִּירָא אַבְרָם אָנֹכִי מָגֵן לָךְ שְׂכָרְךָ הַרְבֵּה מְאֹד:</a:t>
            </a:r>
          </a:p>
          <a:p>
            <a:pPr marL="0" indent="0" algn="ctr" rtl="0">
              <a:lnSpc>
                <a:spcPct val="160000"/>
              </a:lnSpc>
              <a:buNone/>
            </a:pPr>
            <a:r>
              <a:rPr lang="he-IL" b="1" dirty="0"/>
              <a:t>ב</a:t>
            </a:r>
            <a:r>
              <a:rPr lang="he-IL" dirty="0"/>
              <a:t> וַיֹּאמֶר אַבְרָם אֲדֹנָי יֱהוִֹה </a:t>
            </a:r>
            <a:r>
              <a:rPr lang="he-IL" dirty="0" err="1"/>
              <a:t>מַה-תִּתֶּן-לִי</a:t>
            </a:r>
            <a:r>
              <a:rPr lang="he-IL" dirty="0"/>
              <a:t> וְאָנֹכִי הוֹלֵךְ עֲרִירִי </a:t>
            </a:r>
          </a:p>
          <a:p>
            <a:pPr marL="0" indent="0" algn="ctr" rtl="0">
              <a:lnSpc>
                <a:spcPct val="160000"/>
              </a:lnSpc>
              <a:buNone/>
            </a:pPr>
            <a:r>
              <a:rPr lang="he-IL" dirty="0"/>
              <a:t>וּבֶן-מֶשֶׁק בֵּיתִי הוּא דַּמֶּשֶׂק אֱלִיעֶזֶר:</a:t>
            </a:r>
          </a:p>
          <a:p>
            <a:pPr marL="0" indent="0" algn="ctr" rtl="0">
              <a:lnSpc>
                <a:spcPct val="160000"/>
              </a:lnSpc>
              <a:buNone/>
            </a:pPr>
            <a:r>
              <a:rPr lang="he-IL" b="1" dirty="0"/>
              <a:t>ג</a:t>
            </a:r>
            <a:r>
              <a:rPr lang="he-IL" dirty="0"/>
              <a:t> וַיֹּאמֶר אַבְרָם הֵן לִי לֹא </a:t>
            </a:r>
            <a:r>
              <a:rPr lang="he-IL" dirty="0" err="1"/>
              <a:t>נָתַתָּה</a:t>
            </a:r>
            <a:r>
              <a:rPr lang="he-IL" dirty="0"/>
              <a:t> זָרַע וְהִנֵּה בֶן-בֵּיתִי יוֹרֵשׁ אֹתִי:</a:t>
            </a:r>
          </a:p>
          <a:p>
            <a:pPr marL="0" indent="0" algn="ctr" rtl="0">
              <a:lnSpc>
                <a:spcPct val="160000"/>
              </a:lnSpc>
              <a:buNone/>
            </a:pPr>
            <a:r>
              <a:rPr lang="he-IL" b="1" dirty="0"/>
              <a:t>ד</a:t>
            </a:r>
            <a:r>
              <a:rPr lang="he-IL" dirty="0"/>
              <a:t> וְהִנֵּה דְבַר-יְהוָֹה אֵלָיו </a:t>
            </a:r>
            <a:r>
              <a:rPr lang="he-IL" dirty="0" err="1"/>
              <a:t>לֵאמֹר</a:t>
            </a:r>
            <a:r>
              <a:rPr lang="he-IL" dirty="0"/>
              <a:t> </a:t>
            </a:r>
          </a:p>
          <a:p>
            <a:pPr marL="0" indent="0" algn="ctr" rtl="0">
              <a:lnSpc>
                <a:spcPct val="160000"/>
              </a:lnSpc>
              <a:buNone/>
            </a:pPr>
            <a:r>
              <a:rPr lang="he-IL" dirty="0"/>
              <a:t>לֹא יִירָשְׁךָ זֶה כִּי-אִם אֲשֶׁר יֵצֵא מִמֵּעֶיךָ הוּא יִירָשֶׁךָ:</a:t>
            </a: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"מה </a:t>
            </a:r>
            <a:r>
              <a:rPr lang="he-IL" dirty="0" err="1"/>
              <a:t>תתן</a:t>
            </a:r>
            <a:r>
              <a:rPr lang="he-IL" dirty="0"/>
              <a:t> לי"?</a:t>
            </a:r>
          </a:p>
        </p:txBody>
      </p:sp>
    </p:spTree>
    <p:extLst>
      <p:ext uri="{BB962C8B-B14F-4D97-AF65-F5344CB8AC3E}">
        <p14:creationId xmlns:p14="http://schemas.microsoft.com/office/powerpoint/2010/main" val="306936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30C6C2F0-B73A-4952-91E6-82FCDEDAE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3008" y="1059388"/>
            <a:ext cx="5673718" cy="481881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/>
              <a:t>על פי אחת התעודות שנמצאה </a:t>
            </a:r>
            <a:r>
              <a:rPr lang="he-IL" dirty="0" err="1"/>
              <a:t>בנוזי</a:t>
            </a:r>
            <a:r>
              <a:rPr lang="he-IL" dirty="0"/>
              <a:t>, מסופר על מנהג מקובל בו  אדם ערירי מוריש את נכסיו לעבד שאותו הוא מאמץ לבן.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העבד צריך לדאוג לאב המאמץ עד מותו ולאחר מכן יקיים את חובותיו הפולחניות כלפי נשמתו.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46B5480-89CE-4122-89D3-8C3955D2C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תעודה מהעיר </a:t>
            </a:r>
            <a:r>
              <a:rPr lang="he-IL" dirty="0" err="1"/>
              <a:t>נוזי</a:t>
            </a:r>
            <a:endParaRPr lang="he-IL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3C1CD63-742D-4E2A-B194-06858A8DB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8"/>
          <a:stretch/>
        </p:blipFill>
        <p:spPr bwMode="auto">
          <a:xfrm>
            <a:off x="0" y="-9000"/>
            <a:ext cx="6003007" cy="6264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1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he-IL" b="1" dirty="0"/>
              <a:t>ה</a:t>
            </a:r>
            <a:r>
              <a:rPr lang="he-IL" dirty="0"/>
              <a:t> וַיּוֹצֵא אֹתוֹ הַחוּצָה וַיֹּאמֶר הַבֶּט-נָא </a:t>
            </a:r>
            <a:r>
              <a:rPr lang="he-IL" dirty="0" err="1"/>
              <a:t>הַשָּׁמַיְמָה</a:t>
            </a:r>
            <a:r>
              <a:rPr lang="he-IL" dirty="0"/>
              <a:t> וּסְפֹר הַכּוֹכָבִים </a:t>
            </a:r>
          </a:p>
          <a:p>
            <a:pPr marL="0" indent="0" algn="ctr" rtl="0">
              <a:lnSpc>
                <a:spcPct val="150000"/>
              </a:lnSpc>
              <a:buNone/>
            </a:pPr>
            <a:r>
              <a:rPr lang="he-IL" dirty="0"/>
              <a:t>אִם-תּוּכַל לִסְפֹּר אֹתָם וַיֹּאמֶר לוֹ כֹּה יִהְיֶה זַרְעֶךָ:</a:t>
            </a:r>
            <a:br>
              <a:rPr lang="he-IL" dirty="0"/>
            </a:br>
            <a:r>
              <a:rPr lang="he-IL" b="1" dirty="0"/>
              <a:t>ו</a:t>
            </a:r>
            <a:r>
              <a:rPr lang="he-IL" dirty="0"/>
              <a:t> וְהֶאֱמִן בַּיהוָֹה וַיַּחְשְׁבֶהָ לּוֹ צְדָקָה:</a:t>
            </a:r>
          </a:p>
          <a:p>
            <a:pPr marL="0" indent="0" algn="ctr" rtl="0">
              <a:lnSpc>
                <a:spcPct val="150000"/>
              </a:lnSpc>
              <a:buNone/>
            </a:pPr>
            <a:r>
              <a:rPr lang="he-IL" b="1" dirty="0"/>
              <a:t>ז</a:t>
            </a:r>
            <a:r>
              <a:rPr lang="he-IL" dirty="0"/>
              <a:t> וַיֹּאמֶר אֵלָיו אֲנִי יְהֹוָה אֲשֶׁר הוֹצֵאתִיךָ מֵאוּר כַּשְׂדִּים </a:t>
            </a:r>
          </a:p>
          <a:p>
            <a:pPr marL="0" indent="0" algn="ctr" rtl="0">
              <a:lnSpc>
                <a:spcPct val="150000"/>
              </a:lnSpc>
              <a:buNone/>
            </a:pPr>
            <a:r>
              <a:rPr lang="he-IL" dirty="0"/>
              <a:t>לָתֶת לְךָ אֶת-הָאָרֶץ הַזֹּאת לְרִשְׁתָּהּ:</a:t>
            </a:r>
            <a:br>
              <a:rPr lang="he-IL" dirty="0"/>
            </a:br>
            <a:endParaRPr lang="he-IL" dirty="0"/>
          </a:p>
          <a:p>
            <a:pPr marL="0" indent="0" algn="l" rtl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מילים </a:t>
            </a:r>
            <a:r>
              <a:rPr lang="he-IL" dirty="0" err="1"/>
              <a:t>מילים</a:t>
            </a:r>
            <a:r>
              <a:rPr lang="he-IL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34046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he-IL" b="1" dirty="0"/>
              <a:t>ח</a:t>
            </a:r>
            <a:r>
              <a:rPr lang="he-IL" dirty="0"/>
              <a:t> וַיֹּאמַר אֲדֹנָי יֱהֹוִה בַּמָּה אֵדַע כִּי </a:t>
            </a:r>
            <a:r>
              <a:rPr lang="he-IL" dirty="0" err="1"/>
              <a:t>אִירָשֶׁנָּה</a:t>
            </a:r>
            <a:r>
              <a:rPr lang="he-IL" dirty="0"/>
              <a:t>:</a:t>
            </a:r>
            <a:endParaRPr lang="he-IL" b="1" dirty="0"/>
          </a:p>
          <a:p>
            <a:pPr marL="0" indent="0" algn="ctr" rtl="0">
              <a:lnSpc>
                <a:spcPct val="150000"/>
              </a:lnSpc>
              <a:buNone/>
            </a:pPr>
            <a:r>
              <a:rPr lang="he-IL" b="1" dirty="0"/>
              <a:t>ט</a:t>
            </a:r>
            <a:r>
              <a:rPr lang="he-IL" dirty="0"/>
              <a:t> וַיֹּאמֶר אֵלָיו קְחָה לִי </a:t>
            </a:r>
          </a:p>
          <a:p>
            <a:pPr marL="0" indent="0" algn="ctr" rtl="0">
              <a:lnSpc>
                <a:spcPct val="150000"/>
              </a:lnSpc>
              <a:buNone/>
            </a:pPr>
            <a:r>
              <a:rPr lang="he-IL" dirty="0"/>
              <a:t>עֶגְלָה מְשֻׁלֶּשֶׁת וְעֵז מְשֻׁלֶּשֶׁת וְאַיִל מְשֻׁלָּשׁ וְתֹר וְגוֹזָל:</a:t>
            </a:r>
            <a:br>
              <a:rPr lang="he-IL" dirty="0"/>
            </a:br>
            <a:r>
              <a:rPr lang="he-IL" b="1" dirty="0"/>
              <a:t>י</a:t>
            </a:r>
            <a:r>
              <a:rPr lang="he-IL" dirty="0"/>
              <a:t> </a:t>
            </a:r>
            <a:r>
              <a:rPr lang="he-IL" dirty="0" err="1"/>
              <a:t>וַיִּקַּח-לו</a:t>
            </a:r>
            <a:r>
              <a:rPr lang="he-IL" dirty="0"/>
              <a:t>ֹ אֶת-כָּל-אֵלֶּה וַיְבַתֵּר אֹתָם בַּתָּוֶךְ</a:t>
            </a:r>
          </a:p>
          <a:p>
            <a:pPr marL="0" indent="0" algn="ctr" rtl="0">
              <a:lnSpc>
                <a:spcPct val="150000"/>
              </a:lnSpc>
              <a:buNone/>
            </a:pPr>
            <a:r>
              <a:rPr lang="he-IL" dirty="0"/>
              <a:t> </a:t>
            </a:r>
            <a:r>
              <a:rPr lang="he-IL" dirty="0" err="1"/>
              <a:t>וַיִּתֵּן</a:t>
            </a:r>
            <a:r>
              <a:rPr lang="he-IL" dirty="0"/>
              <a:t> אִישׁ-בִּתְרוֹ לִקְרַאת רֵעֵהוּ </a:t>
            </a:r>
          </a:p>
          <a:p>
            <a:pPr marL="0" indent="0" algn="ctr" rtl="0">
              <a:lnSpc>
                <a:spcPct val="150000"/>
              </a:lnSpc>
              <a:buNone/>
            </a:pPr>
            <a:r>
              <a:rPr lang="he-IL" dirty="0"/>
              <a:t>וְאֶת-הַצִּפֹּר לֹא בָתָר:</a:t>
            </a:r>
            <a:br>
              <a:rPr lang="he-IL" dirty="0"/>
            </a:br>
            <a:r>
              <a:rPr lang="he-IL" b="1" dirty="0"/>
              <a:t>יא</a:t>
            </a:r>
            <a:r>
              <a:rPr lang="he-IL" dirty="0"/>
              <a:t> וַיֵּרֶד הָעַיִט עַל-הַפְּגָרִים וַיַּשֵּׁב אֹתָם אַבְרָם:</a:t>
            </a: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"במה אדע" ?</a:t>
            </a:r>
          </a:p>
        </p:txBody>
      </p:sp>
    </p:spTree>
    <p:extLst>
      <p:ext uri="{BB962C8B-B14F-4D97-AF65-F5344CB8AC3E}">
        <p14:creationId xmlns:p14="http://schemas.microsoft.com/office/powerpoint/2010/main" val="6467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e-IL" b="1" dirty="0" err="1"/>
              <a:t>יב</a:t>
            </a:r>
            <a:r>
              <a:rPr lang="he-IL" dirty="0"/>
              <a:t> וַיְהִי הַשֶּׁמֶשׁ לָבוֹא וְתַרְדֵּמָה נָפְלָה עַל-אַבְרָם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 וְהִנֵּה אֵימָה חֲשֵׁכָה גְדֹלָה נֹפֶלֶת עָלָיו:</a:t>
            </a:r>
            <a:br>
              <a:rPr lang="he-IL" dirty="0"/>
            </a:br>
            <a:r>
              <a:rPr lang="he-IL" b="1" dirty="0" err="1"/>
              <a:t>יג</a:t>
            </a:r>
            <a:r>
              <a:rPr lang="he-IL" dirty="0"/>
              <a:t> וַיֹּאמֶר לְאַבְרָם יָדֹעַ תֵּדַע כִּי-גֵר יִהְיֶה זַרְעֲךָ בְּאֶרֶץ לֹא לָהֶם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וַעֲבָדוּם וְעִנּוּ אֹתָם אַרְבַּע מֵאוֹת שָׁנָה:</a:t>
            </a:r>
            <a:br>
              <a:rPr lang="he-IL" dirty="0"/>
            </a:br>
            <a:r>
              <a:rPr lang="he-IL" b="1" dirty="0"/>
              <a:t>יד</a:t>
            </a:r>
            <a:r>
              <a:rPr lang="he-IL" dirty="0"/>
              <a:t> וְגַם אֶת-הַגּוֹי אֲשֶׁר יַעֲבֹדוּ דָּן אָנֹכִי וְאַחֲרֵי-כֵן יֵצְאוּ בִּרְכֻשׁ גָּדוֹל:</a:t>
            </a:r>
            <a:br>
              <a:rPr lang="he-IL" dirty="0"/>
            </a:br>
            <a:r>
              <a:rPr lang="he-IL" b="1" dirty="0"/>
              <a:t>טו</a:t>
            </a:r>
            <a:r>
              <a:rPr lang="he-IL" dirty="0"/>
              <a:t> וְאַתָּה תָּבוֹא </a:t>
            </a:r>
            <a:r>
              <a:rPr lang="he-IL" dirty="0" err="1"/>
              <a:t>אֶל-אֲבֹתֶיך</a:t>
            </a:r>
            <a:r>
              <a:rPr lang="he-IL" dirty="0"/>
              <a:t>ָ בְּשָׁלוֹם תִּקָּבֵר בְּשֵׂיבָה טוֹבָה:</a:t>
            </a:r>
            <a:br>
              <a:rPr lang="he-IL" dirty="0"/>
            </a:br>
            <a:r>
              <a:rPr lang="he-IL" b="1" dirty="0" err="1"/>
              <a:t>טז</a:t>
            </a:r>
            <a:r>
              <a:rPr lang="he-IL" dirty="0"/>
              <a:t> וְדוֹר רְבִיעִי יָשׁוּבוּ הֵנָּה כִּי לֹא-שָׁלֵם </a:t>
            </a:r>
            <a:r>
              <a:rPr lang="he-IL" dirty="0" err="1"/>
              <a:t>עֲוֹן</a:t>
            </a:r>
            <a:r>
              <a:rPr lang="he-IL" dirty="0"/>
              <a:t> הָאֱמֹרִי עַד-הֵנָּה:</a:t>
            </a: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נבואה לאחרית הימים...</a:t>
            </a:r>
          </a:p>
        </p:txBody>
      </p:sp>
    </p:spTree>
    <p:extLst>
      <p:ext uri="{BB962C8B-B14F-4D97-AF65-F5344CB8AC3E}">
        <p14:creationId xmlns:p14="http://schemas.microsoft.com/office/powerpoint/2010/main" val="418870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82CC99E-A100-4CD9-B5FD-1E01CAE49D2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he-IL" dirty="0">
                <a:solidFill>
                  <a:srgbClr val="0070C0"/>
                </a:solidFill>
              </a:rPr>
              <a:t>חז"ל  מנסים להתמודד עם השאלה -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e-IL" dirty="0">
                <a:solidFill>
                  <a:srgbClr val="0070C0"/>
                </a:solidFill>
              </a:rPr>
              <a:t>מפני מה נענש אברהם אבינו </a:t>
            </a:r>
            <a:r>
              <a:rPr lang="he-IL" dirty="0" err="1">
                <a:solidFill>
                  <a:srgbClr val="0070C0"/>
                </a:solidFill>
              </a:rPr>
              <a:t>ונשתעבדו</a:t>
            </a:r>
            <a:r>
              <a:rPr lang="he-IL" dirty="0">
                <a:solidFill>
                  <a:srgbClr val="0070C0"/>
                </a:solidFill>
              </a:rPr>
              <a:t> בניו למצרים מאתים ועשר שנים?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e-IL" dirty="0"/>
              <a:t>מפני שעשה </a:t>
            </a:r>
            <a:r>
              <a:rPr lang="he-IL" dirty="0" err="1"/>
              <a:t>אנגרייא</a:t>
            </a:r>
            <a:r>
              <a:rPr lang="he-IL" dirty="0"/>
              <a:t> בתלמידי חכמים (הפך תלמידי חכמים ללוחמים כשיצא למלחמה, וגרם בכך לביטול תורה), שנאמר: "וירק את חניכיו ילידי ביתו".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e-IL" dirty="0"/>
              <a:t>ושמואל אמר: מפני שהפריז על </a:t>
            </a:r>
            <a:r>
              <a:rPr lang="he-IL" dirty="0" err="1"/>
              <a:t>מִדותיו</a:t>
            </a:r>
            <a:r>
              <a:rPr lang="he-IL" dirty="0"/>
              <a:t> של הקב"ה (תהה על הבטחתו של ה' ושאל כיצד יֵדַע שהבטחותיו על הזרע ועל הארץ יתקיימו), שנאמר: במה אדע כי </a:t>
            </a:r>
            <a:r>
              <a:rPr lang="he-IL" dirty="0" err="1"/>
              <a:t>אירשנה</a:t>
            </a:r>
            <a:r>
              <a:rPr lang="he-IL" dirty="0"/>
              <a:t>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e-IL" dirty="0"/>
              <a:t>ורבי יוחנן אמר: שהפריש בני אדם </a:t>
            </a:r>
            <a:r>
              <a:rPr lang="he-IL" dirty="0" err="1"/>
              <a:t>מלהִכנס</a:t>
            </a:r>
            <a:r>
              <a:rPr lang="he-IL" dirty="0"/>
              <a:t> תחת כנפי השכינה (עצר את תהליך הצטרפותם של שבויי סדום לעם ישראל), שנאמר: תן לי הנפש והרכוש קח לך".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B2B19C1-7C85-4530-81FF-51C6937A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מדוע נענשו ארבעה דורות?</a:t>
            </a:r>
          </a:p>
        </p:txBody>
      </p:sp>
    </p:spTree>
    <p:extLst>
      <p:ext uri="{BB962C8B-B14F-4D97-AF65-F5344CB8AC3E}">
        <p14:creationId xmlns:p14="http://schemas.microsoft.com/office/powerpoint/2010/main" val="388059545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938</Words>
  <Application>Microsoft Office PowerPoint</Application>
  <PresentationFormat>מסך רחב</PresentationFormat>
  <Paragraphs>87</Paragraphs>
  <Slides>23</Slides>
  <Notes>15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Varela Round</vt:lpstr>
      <vt:lpstr>ערכת נושא Office</vt:lpstr>
      <vt:lpstr>מערכת שידורים לאומית</vt:lpstr>
      <vt:lpstr>בראשית - סיפורי אבות | פרקים טו'-טז'</vt:lpstr>
      <vt:lpstr>מה נלמד היום ?</vt:lpstr>
      <vt:lpstr>"מה תתן לי"?</vt:lpstr>
      <vt:lpstr>תעודה מהעיר נוזי</vt:lpstr>
      <vt:lpstr>מילים מילים...</vt:lpstr>
      <vt:lpstr>"במה אדע" ?</vt:lpstr>
      <vt:lpstr>נבואה לאחרית הימים...</vt:lpstr>
      <vt:lpstr>מדוע נענשו ארבעה דורות?</vt:lpstr>
      <vt:lpstr>הארץ המובטחת</vt:lpstr>
      <vt:lpstr>"מנהר מצרים ועד הנהר הגדול נהר פרת"</vt:lpstr>
      <vt:lpstr>929 - סיכום שבועי | בראשית יא-טו (Youtube)</vt:lpstr>
      <vt:lpstr>הפסקה</vt:lpstr>
      <vt:lpstr>מה נלמד בחלק זה ?</vt:lpstr>
      <vt:lpstr>"אולי אבנה ממנה"</vt:lpstr>
      <vt:lpstr>"עשי לה הטוב בעיניך" - מה דעתכם?</vt:lpstr>
      <vt:lpstr>מצגת של PowerPoint‏</vt:lpstr>
      <vt:lpstr>"התעני תחת ידיה" - למה?</vt:lpstr>
      <vt:lpstr>מצגת של PowerPoint‏</vt:lpstr>
      <vt:lpstr>ברכת הבכור</vt:lpstr>
      <vt:lpstr>"פרא אדם" זה טוב או רע?</vt:lpstr>
      <vt:lpstr>תודה על ההקשבה  ובהצלחה בבגרות</vt:lpstr>
      <vt:lpstr>השימוש ביצירות במהלך שידור זה נעשה לפי סעיף 27א לחוק זכות יוצרים, תשס"ח-2007.  אם הינך בעל הזכויות באחת היצירות, באפשרותך לבקש מאיתנו לחדול מהשימוש ביצירה,  זאת באמצעות פנייה לדוא"ל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אביבית סיינר</dc:creator>
  <cp:lastModifiedBy>נעמה כהן-לוז</cp:lastModifiedBy>
  <cp:revision>10</cp:revision>
  <dcterms:created xsi:type="dcterms:W3CDTF">2020-04-18T09:46:32Z</dcterms:created>
  <dcterms:modified xsi:type="dcterms:W3CDTF">2020-04-24T12:04:55Z</dcterms:modified>
</cp:coreProperties>
</file>