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62" r:id="rId3"/>
    <p:sldId id="292" r:id="rId4"/>
    <p:sldId id="293" r:id="rId5"/>
    <p:sldId id="301" r:id="rId6"/>
    <p:sldId id="302" r:id="rId7"/>
    <p:sldId id="303" r:id="rId8"/>
    <p:sldId id="306" r:id="rId9"/>
    <p:sldId id="308" r:id="rId10"/>
    <p:sldId id="307" r:id="rId11"/>
    <p:sldId id="305" r:id="rId12"/>
    <p:sldId id="304" r:id="rId13"/>
    <p:sldId id="314" r:id="rId14"/>
    <p:sldId id="313" r:id="rId15"/>
    <p:sldId id="312" r:id="rId16"/>
    <p:sldId id="311" r:id="rId17"/>
    <p:sldId id="315" r:id="rId18"/>
    <p:sldId id="316" r:id="rId19"/>
    <p:sldId id="317" r:id="rId20"/>
    <p:sldId id="318" r:id="rId21"/>
    <p:sldId id="319" r:id="rId22"/>
    <p:sldId id="291" r:id="rId23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DA4"/>
    <a:srgbClr val="002060"/>
    <a:srgbClr val="12B4BC"/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902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כ"ט/ניסן/תש"ף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45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4AFF296-E435-456B-88A7-FD44FC635162}"/>
              </a:ext>
            </a:extLst>
          </p:cNvPr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2B4BA0B6-69B0-4331-828B-18DEBDC76E1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FBCD6E16-20B0-475E-9CDF-01523C3F3E1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CF464C56-4BFD-45D5-9DFE-6D1C9EA4537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129AE4A9-D411-4409-B29E-8B4A85FA65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212915" y="3655832"/>
            <a:ext cx="11977498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815138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32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734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28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908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37DA72A4-4AB9-460E-88AD-A2F17BC90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4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68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BB6F552B-607E-4869-A917-C44959BDCB12}" type="datetimeFigureOut">
              <a:rPr lang="he-IL" smtClean="0"/>
              <a:pPr/>
              <a:t>כ"ט/ניסן/תש"ף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9" r:id="rId4"/>
    <p:sldLayoutId id="2147483670" r:id="rId5"/>
    <p:sldLayoutId id="2147483671" r:id="rId6"/>
    <p:sldLayoutId id="2147483663" r:id="rId7"/>
    <p:sldLayoutId id="2147483675" r:id="rId8"/>
    <p:sldLayoutId id="2147483672" r:id="rId9"/>
    <p:sldLayoutId id="2147483673" r:id="rId10"/>
    <p:sldLayoutId id="2147483674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arela Round" panose="00000500000000000000" pitchFamily="2" charset="-79"/>
          <a:ea typeface="+mj-ea"/>
          <a:cs typeface="Varela Round" panose="00000500000000000000" pitchFamily="2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מלמד שני: הרבי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116" y="1048269"/>
            <a:ext cx="1108306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הקשר בין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ונח מתנתק בשנית: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</a:t>
            </a:r>
            <a:r>
              <a:rPr lang="he-IL" sz="2400" b="1" i="1" u="sng" dirty="0" err="1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4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הורדה וננעלה שוב במרתף האפל של הלב – ולאורך ימים"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אפיון הרבי: </a:t>
            </a:r>
            <a:br>
              <a:rPr lang="en-US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בזוי, מכה את תלמידיו, עצלן שנוהג לישון, זוכה ליחס חסר הערכה</a:t>
            </a:r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מצד 	תלמידיו שמשטים בו.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אירוע משמעותי:</a:t>
            </a:r>
            <a:r>
              <a:rPr lang="he-IL" sz="2400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b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טועה בקריאה בתורה והרבי בתגובה רוצה להכותו ונח בורח.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השלכות האירוע: </a:t>
            </a:r>
            <a:br>
              <a:rPr lang="en-US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התרחקות של נח מחבריו היהודים והתקרבות לנערים הנוצרים.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498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מלחמת האבנים בין הנערים היהודים והנוצרים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500" y="628701"/>
            <a:ext cx="11599522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he-IL" sz="25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"כל הערב ישן בין השקצים כאבל בין החתנים..."</a:t>
            </a:r>
            <a:endParaRPr lang="he-IL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מנהיג הנערים הנוצרים בקרב מול הנערים היהודים.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הנוצרים מנצחים לאחר שפעמון השבת נשמע והיהודים פורשים.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"הניצחון":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מתקשה לשמוח.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מרגיש תחושת תלישות: אינו שייך לעולם היהודי אך בוודאי שאינו שייך לעולם הנוצרי.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אביו בא לקחת אותו ונח עוזב איתו בהכנעה.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אביו מכה אותו ונח זקוק לחודשיים של התאוששות. </a:t>
            </a:r>
          </a:p>
        </p:txBody>
      </p:sp>
    </p:spTree>
    <p:extLst>
      <p:ext uri="{BB962C8B-B14F-4D97-AF65-F5344CB8AC3E}">
        <p14:creationId xmlns:p14="http://schemas.microsoft.com/office/powerpoint/2010/main" val="409314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מלמד שלישי: אברך משי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918" y="1004083"/>
            <a:ext cx="11054992" cy="47252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הקשר בין </a:t>
            </a:r>
            <a:r>
              <a:rPr lang="he-IL" sz="22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לנח מתנתק בפעם השלישית. נח משוטט בשדות.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אביו מביא אל ביתם את אברך משי כדי שילמד את נח תורה. 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המלמד מאופיין בעצלותו, ומסתפק בלימוד הנחת תפילין בלבד.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באחד הלילות הוא מטריד את השפחה ומגורש מהבית.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השלכות האירוע</a:t>
            </a: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  <a:r>
              <a:rPr lang="he-IL" sz="22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כנער צעיר סופג ערכים של התנהגות צבועה, חסרת מוסריות, נצלנית ובזויה כלפי נשים.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שלושת המלמדים משקפים ביקורת חברתית עמוקה כלפי ערכי החברה היהודית וכלפי זילות דמויותיהם של אנשי החינוך שלה.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257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 המצווה של נח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928" y="1031393"/>
            <a:ext cx="11242555" cy="43242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 העלייה לתורה מתואר כעלוב. נח אינו מלווה על ידי רב אלא על ידי אביו.</a:t>
            </a:r>
          </a:p>
          <a:p>
            <a:pPr algn="just"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הטקס: ארוחה המאופיינת בגסות רוח וקולניות של האורחים.</a:t>
            </a:r>
          </a:p>
          <a:p>
            <a:pPr algn="just">
              <a:spcBef>
                <a:spcPts val="600"/>
              </a:spcBef>
            </a:pP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</a:t>
            </a:r>
            <a:r>
              <a:rPr lang="he-IL" sz="2200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מבַנְקש</a:t>
            </a: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200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אַנְתָּה</a:t>
            </a: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אִנְשָה, בחור?"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שנשאלת על ידי אחד האורחים השיכורים.</a:t>
            </a:r>
          </a:p>
          <a:p>
            <a:pPr algn="just"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זו גורמת לנח לתחושת מבוכה ותדהמה.</a:t>
            </a:r>
          </a:p>
          <a:p>
            <a:pPr>
              <a:spcBef>
                <a:spcPts val="600"/>
              </a:spcBef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</a:pPr>
            <a:r>
              <a:rPr lang="he-IL" sz="22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הסעודה</a:t>
            </a: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עולה למיטתו לאחר שפושט מעליו את בגדיו החגיגיים.</a:t>
            </a:r>
          </a:p>
          <a:p>
            <a:pPr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במחשבותיו: 	אברך משי שהטריד את השפחה, </a:t>
            </a:r>
          </a:p>
          <a:p>
            <a:pPr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	שאלתו הגסה של השיכור, ולבסוף: מארינקה.</a:t>
            </a:r>
          </a:p>
          <a:p>
            <a:pPr>
              <a:spcBef>
                <a:spcPts val="600"/>
              </a:spcBef>
            </a:pPr>
            <a:endParaRPr lang="he-IL" sz="5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מכאן, נח מפנים תפיסה מעוותת ושלילית של היחס לנשים ולמיניות המתפתחת בו.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32364D2-CE59-4685-AD5D-20F0A680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1" y="2475251"/>
            <a:ext cx="2965463" cy="22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0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"עברו עוד כארבע שנים..." (נח בן 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337" y="1115560"/>
            <a:ext cx="11322121" cy="4862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תיאורו של נח הבוגר: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פרוע, גברי, לבוש כקוזק (גוי), רוכב על סוס.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מתרחק מחיי הקהילה היהודית ואורחותיה.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הוריו אינם משתלטים עליו יותר.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רוב היום הוא מסתגר בביתו וצופה  במארינקה החוזרת מעבודתה בשדה.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תשוקתו הפיזית אל </a:t>
            </a:r>
            <a:r>
              <a:rPr lang="he-IL" sz="22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גוברת!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"הגוף נטען ומתמלא מתוכו והדם צועק מן הבשר..."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</a:t>
            </a:r>
            <a:r>
              <a:rPr lang="he-IL" sz="2200" b="1" i="1" dirty="0" err="1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2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הולכת וגדלה, הולכת וכובשת את כל הרהוריו."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200" b="1" i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523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ולקראת סיום... המפגש עם </a:t>
            </a:r>
            <a:r>
              <a:rPr lang="he-IL" dirty="0" err="1"/>
              <a:t>מארינקה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831272" y="1085900"/>
            <a:ext cx="10893845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e-IL" sz="23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"והוא, פושע ישראל, מוטל שעה זו מאחורי איזו גדר ואורב לשקצה"</a:t>
            </a:r>
          </a:p>
          <a:p>
            <a:pPr algn="ctr"/>
            <a:endParaRPr lang="he-IL" sz="2300" dirty="0">
              <a:solidFill>
                <a:srgbClr val="109DA4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חש רגשות מעורבים: חושק בקרבתה של </a:t>
            </a:r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אך מתגעגע אל העולם היהודי.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למעשה על פי ציטוט זה, נח כבר קיבל החלטה, למרות שהוא מתקשה להתמודד עם התשוקה הפיזית אל </a:t>
            </a:r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הוא אורב לה בלילה, מחבק אותה ודורש ממנה להיפגש עמו מאוחר יותר.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הולך אל ביתו, פוגש את אביו שיוצא מבית הכנסת, אוכל עם הוריו ארוחת שבת ורק אז...</a:t>
            </a:r>
          </a:p>
        </p:txBody>
      </p:sp>
    </p:spTree>
    <p:extLst>
      <p:ext uri="{BB962C8B-B14F-4D97-AF65-F5344CB8AC3E}">
        <p14:creationId xmlns:p14="http://schemas.microsoft.com/office/powerpoint/2010/main" val="305347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76891"/>
            <a:ext cx="12190412" cy="720000"/>
          </a:xfrm>
        </p:spPr>
        <p:txBody>
          <a:bodyPr/>
          <a:lstStyle/>
          <a:p>
            <a:r>
              <a:rPr lang="he-IL" dirty="0"/>
              <a:t>"ובאחד הלילות עמד נח וברח עם </a:t>
            </a:r>
            <a:r>
              <a:rPr lang="he-IL" dirty="0" err="1"/>
              <a:t>מארינקה</a:t>
            </a:r>
            <a:r>
              <a:rPr lang="he-IL" dirty="0"/>
              <a:t>?"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049" y="1064511"/>
            <a:ext cx="1112521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פרק הסיום נפתח בשאלה, ספק באמפתיה לנח ספק בלגלוג עליו, ואולי בהתגרות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כלפי ציפיות הקוראים.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הסיום הוא בלתי נמנע: מעולם לא היה סיכוי לאהבתם של נח </a:t>
            </a:r>
            <a:r>
              <a:rPr lang="he-IL" sz="22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ומארינקה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החינוך שקיבל נח לא מאפשר לו להקריב את שורשי מוצאו למען האהבה.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1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"אין אתם יודעים את נפש האדם מפרבר העצים"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הקוראים מצפים ל'סוף טוב', לניצחון האהבה, אך מתאכזבים.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המורד בבגרותו לא מסוגל לעבור את הגדר למען האהבה,                                      </a:t>
            </a:r>
            <a:b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אך הדבר לא מונע ממנו לנצל את מארינקה.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291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767070-E920-47D5-9EE4-5C4F6CF2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סוף הסיפור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0330132-08D7-4903-86A0-D225CE3A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11290"/>
            <a:ext cx="10901114" cy="4680000"/>
          </a:xfrm>
        </p:spPr>
        <p:txBody>
          <a:bodyPr>
            <a:normAutofit/>
          </a:bodyPr>
          <a:lstStyle/>
          <a:p>
            <a:r>
              <a:rPr lang="he-IL" dirty="0"/>
              <a:t>נח מתחתן בשידוך לבתולה יהודייה.</a:t>
            </a:r>
          </a:p>
          <a:p>
            <a:r>
              <a:rPr lang="he-IL" dirty="0"/>
              <a:t>היצירה מסתיימת </a:t>
            </a:r>
            <a:r>
              <a:rPr lang="he-IL" dirty="0" err="1"/>
              <a:t>במארינקה</a:t>
            </a:r>
            <a:r>
              <a:rPr lang="he-IL" dirty="0"/>
              <a:t> הצופה </a:t>
            </a:r>
            <a:r>
              <a:rPr lang="he-IL" b="1" u="sng" dirty="0"/>
              <a:t>מעבר לגדר</a:t>
            </a:r>
            <a:r>
              <a:rPr lang="he-IL" b="1" dirty="0"/>
              <a:t> </a:t>
            </a:r>
            <a:r>
              <a:rPr lang="he-IL" dirty="0"/>
              <a:t>בנח ואשתו מתייחדים על קורת עץ בחצר הוריו בחג שבועות.</a:t>
            </a:r>
          </a:p>
          <a:p>
            <a:r>
              <a:rPr lang="he-IL" dirty="0" err="1"/>
              <a:t>מארינקה</a:t>
            </a:r>
            <a:r>
              <a:rPr lang="he-IL" dirty="0"/>
              <a:t> אוחזת בזרועותיה את התינוק שלה ושל נח.</a:t>
            </a:r>
          </a:p>
          <a:p>
            <a:r>
              <a:rPr lang="he-IL" dirty="0"/>
              <a:t>"מאחורי הגדר": הגדר הפיזית והמטפורית מסמלת מחסום ומכשול </a:t>
            </a:r>
          </a:p>
          <a:p>
            <a:pPr marL="0" indent="0">
              <a:buNone/>
            </a:pPr>
            <a:r>
              <a:rPr lang="he-IL" dirty="0"/>
              <a:t>     בין העולמות והדתות.</a:t>
            </a:r>
          </a:p>
        </p:txBody>
      </p:sp>
      <p:pic>
        <p:nvPicPr>
          <p:cNvPr id="6146" name="Picture 2" descr="Fence, Pasture Fence, Wood Fence, Limit">
            <a:extLst>
              <a:ext uri="{FF2B5EF4-FFF2-40B4-BE49-F238E27FC236}">
                <a16:creationId xmlns:a16="http://schemas.microsoft.com/office/drawing/2014/main" id="{709B588B-1D9B-4461-AD6B-3A3FF4C1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" y="3910194"/>
            <a:ext cx="3532083" cy="1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7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7D8EE1-23FD-4958-9857-F9D207DB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סיכום: הרעיונות המרכזיים ומשמעותם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DF4CAC0-EBF1-4092-BDAB-62D938940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77" y="1195757"/>
            <a:ext cx="11172667" cy="46800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he-IL" dirty="0"/>
              <a:t>אהבה נכזבת ובלתי-אפשרית בין יהודי לנוצרייה, בשל איסורים דתיים.</a:t>
            </a:r>
          </a:p>
          <a:p>
            <a:pPr algn="just">
              <a:spcBef>
                <a:spcPts val="600"/>
              </a:spcBef>
            </a:pPr>
            <a:r>
              <a:rPr lang="he-IL" dirty="0"/>
              <a:t>מפגש תרבותי בין שני עולמות זרים, שלא ניתן לגשר ביניהם:</a:t>
            </a:r>
          </a:p>
          <a:p>
            <a:pPr marL="361950" indent="0" algn="just">
              <a:spcBef>
                <a:spcPts val="600"/>
              </a:spcBef>
              <a:buNone/>
            </a:pPr>
            <a:r>
              <a:rPr lang="he-IL" b="1" dirty="0"/>
              <a:t>העולם הנוצרי </a:t>
            </a:r>
            <a:r>
              <a:rPr lang="he-IL" dirty="0"/>
              <a:t>מזוהה עם ערכים חיוביים של טבע, צמיחה, רומנטיקה ויצריות בריאה.</a:t>
            </a:r>
          </a:p>
          <a:p>
            <a:pPr marL="361950" indent="0" algn="just">
              <a:spcBef>
                <a:spcPts val="600"/>
              </a:spcBef>
              <a:buNone/>
            </a:pPr>
            <a:r>
              <a:rPr lang="he-IL" b="1" dirty="0"/>
              <a:t>העולם היהודי </a:t>
            </a:r>
            <a:r>
              <a:rPr lang="he-IL" dirty="0"/>
              <a:t>מזוהה עם ניתוק מן הטבע, ניכור, כיעור, צביעות, עיוות, אלימות, סירוס היצריות הטבעית הבריאה ומימוש תאוות היצר בגסות ובכוחנות.  </a:t>
            </a:r>
          </a:p>
          <a:p>
            <a:pPr>
              <a:spcBef>
                <a:spcPts val="600"/>
              </a:spcBef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04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B5ECCD-3531-4194-94BB-745D8F825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45" y="1021857"/>
            <a:ext cx="11700281" cy="468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b="1" u="sng" dirty="0"/>
              <a:t>עלילת הסיפור מתפתחת בשני צירים מקבילים ומנוגדים המשולבים זה בזה:</a:t>
            </a:r>
          </a:p>
          <a:p>
            <a:pPr marL="0" indent="0">
              <a:buNone/>
            </a:pPr>
            <a:r>
              <a:rPr lang="he-IL" sz="2000" b="1" dirty="0"/>
              <a:t>1. </a:t>
            </a:r>
            <a:r>
              <a:rPr lang="he-IL" sz="2000" dirty="0"/>
              <a:t>סיפור אהבתם של נח </a:t>
            </a:r>
            <a:r>
              <a:rPr lang="he-IL" sz="2000" dirty="0" err="1"/>
              <a:t>ומארינקה</a:t>
            </a:r>
            <a:r>
              <a:rPr lang="he-IL" sz="2000" dirty="0"/>
              <a:t> המתואר לאורך כעשור (בין גיל 8 ל-18):</a:t>
            </a:r>
          </a:p>
          <a:p>
            <a:pPr marL="0" indent="0">
              <a:buNone/>
            </a:pPr>
            <a:r>
              <a:rPr lang="he-IL" sz="2000" dirty="0"/>
              <a:t>    סיפור האהבה הטהורה מסתיים בשברון לב ואכזבה.</a:t>
            </a:r>
          </a:p>
          <a:p>
            <a:pPr marL="0" indent="0">
              <a:buNone/>
            </a:pPr>
            <a:r>
              <a:rPr lang="he-IL" sz="2000" b="1" dirty="0"/>
              <a:t>2. </a:t>
            </a:r>
            <a:r>
              <a:rPr lang="he-IL" sz="2000" dirty="0"/>
              <a:t>סיפור חינוכו מחדש של נח, הפיכתו מ'ילד-טבע' ל'יהודי-כשר', תוך אילופו כך שיתאים לערכי העולם היהודי.</a:t>
            </a:r>
          </a:p>
          <a:p>
            <a:pPr marL="0" indent="0">
              <a:buNone/>
            </a:pPr>
            <a:r>
              <a:rPr lang="he-IL" sz="2000" dirty="0"/>
              <a:t>המרדנות שאפיינה את נח דוכאה: במהלך שנות התבגרותו, עבר נח תהליך של התגבשות זהותו. </a:t>
            </a:r>
          </a:p>
          <a:p>
            <a:pPr marL="0" indent="0">
              <a:buNone/>
            </a:pPr>
            <a:r>
              <a:rPr lang="he-IL" sz="2000" b="1" u="sng" dirty="0"/>
              <a:t>האם מבנה אישיותו הכשיר אותו למרוד במסגרות הנוקשות של משפחתו, קהילתו והדת היהודית? </a:t>
            </a:r>
          </a:p>
          <a:p>
            <a:pPr marL="0" indent="0">
              <a:buNone/>
            </a:pPr>
            <a:r>
              <a:rPr lang="he-IL" sz="2000" dirty="0"/>
              <a:t>נראה כי תהליך החניכה שעבר, באמצעות אביו ומלמדיו האלימים, לא הותירה לו אפשרות להתנגד ללחץ החברתי , התרבותי והדתי.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CB7B3EA0-8716-471F-97B0-11F350F1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סיכום: הרעיונות המרכזיים ומשמעותם</a:t>
            </a:r>
          </a:p>
        </p:txBody>
      </p:sp>
    </p:spTree>
    <p:extLst>
      <p:ext uri="{BB962C8B-B14F-4D97-AF65-F5344CB8AC3E}">
        <p14:creationId xmlns:p14="http://schemas.microsoft.com/office/powerpoint/2010/main" val="118393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latin typeface="Varela Round" panose="00000500000000000000" pitchFamily="2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"מאחורי הגדר" / ח"נ ביאליק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ספרות לחטיבה העליונה</a:t>
            </a:r>
            <a:endParaRPr lang="he-IL" sz="400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sz="3200" b="1" dirty="0">
                <a:sym typeface="Varela Round"/>
              </a:rPr>
              <a:t>שם המורה: שרון חיימוב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A549799-C08E-48C1-91B5-170D285BA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03" y="933094"/>
            <a:ext cx="11722813" cy="5831767"/>
          </a:xfrm>
        </p:spPr>
        <p:txBody>
          <a:bodyPr>
            <a:normAutofit/>
          </a:bodyPr>
          <a:lstStyle/>
          <a:p>
            <a:pPr algn="just"/>
            <a:r>
              <a:rPr lang="he-IL" sz="2000" b="1" dirty="0"/>
              <a:t>סיפור התבגרות: 'נפילה מגן-עדן': </a:t>
            </a:r>
            <a:r>
              <a:rPr lang="he-IL" sz="2000" dirty="0"/>
              <a:t>סיפור התבגרותו של נח דומה לנפילה כואבת מגן-עדן: מהוויה של חיבור מושלם לטבע, תום נעורים, יצרים של מיניות טהורה ואהבה, </a:t>
            </a:r>
          </a:p>
          <a:p>
            <a:pPr marL="0" indent="0" algn="just">
              <a:buNone/>
            </a:pPr>
            <a:r>
              <a:rPr lang="he-IL" sz="2000" dirty="0"/>
              <a:t>    אל מציאות של תלישות מן הטבע, חינוך אלים וחייתיות. </a:t>
            </a:r>
          </a:p>
          <a:p>
            <a:pPr marL="0" indent="0" algn="just">
              <a:buNone/>
            </a:pPr>
            <a:r>
              <a:rPr lang="he-IL" sz="2000" dirty="0"/>
              <a:t>    נח מאבד את הרגשיות הילדותית הטהורה, והופך לבוגר גס ויצרי.</a:t>
            </a:r>
          </a:p>
          <a:p>
            <a:pPr algn="just"/>
            <a:r>
              <a:rPr lang="he-IL" sz="2000" b="1" dirty="0"/>
              <a:t>סיפור ביקורתי כנגד התרבות היהודית </a:t>
            </a:r>
            <a:r>
              <a:rPr lang="he-IL" sz="2000" dirty="0"/>
              <a:t>המתנכרת לטבעי, לחופשי, ליפה, למסקרן ולחדש מתוך הסתגרות בערכים נוקשים של איסורים דתיים, קהות רגשית והדחקת יצרים.</a:t>
            </a:r>
          </a:p>
          <a:p>
            <a:pPr algn="just"/>
            <a:r>
              <a:rPr lang="he-IL" sz="2000" dirty="0"/>
              <a:t>הלעג של ביאליק ליהדות </a:t>
            </a:r>
            <a:r>
              <a:rPr lang="he-IL" sz="2000" dirty="0" err="1"/>
              <a:t>והיקסמותו</a:t>
            </a:r>
            <a:r>
              <a:rPr lang="he-IL" sz="2000" dirty="0"/>
              <a:t> מהנצרות ש"מאחורי הגדר", מלמדים על </a:t>
            </a:r>
            <a:r>
              <a:rPr lang="he-IL" sz="2000" b="1" dirty="0"/>
              <a:t>יחסו הדו-ערכי לתרבות</a:t>
            </a:r>
            <a:r>
              <a:rPr lang="he-IL" sz="2000" dirty="0"/>
              <a:t>, שמצד אחד העניקה לו עולם רוחני דתי ובטוח, אך מצד אחר ניסתה לבלום את תשוקתו להשתחרר ולכבוש עולם רוחני חדש – חילוני, משכיל וחופשי.  </a:t>
            </a:r>
          </a:p>
          <a:p>
            <a:pPr marL="0" indent="0" algn="just">
              <a:buNone/>
            </a:pPr>
            <a:r>
              <a:rPr lang="he-IL" sz="2000" dirty="0"/>
              <a:t>     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B48DFBE5-C4ED-4AF3-A7FE-BD0A0A4F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סיכום: הרעיונות המרכזיים ומשמעותם</a:t>
            </a:r>
          </a:p>
        </p:txBody>
      </p:sp>
    </p:spTree>
    <p:extLst>
      <p:ext uri="{BB962C8B-B14F-4D97-AF65-F5344CB8AC3E}">
        <p14:creationId xmlns:p14="http://schemas.microsoft.com/office/powerpoint/2010/main" val="2636816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79D01F-541F-416F-A8B9-243E23F6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רשימת מקורות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A31805-3C5C-4E09-802F-C635B77AA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06" y="1029501"/>
            <a:ext cx="11217882" cy="4680000"/>
          </a:xfrm>
        </p:spPr>
        <p:txBody>
          <a:bodyPr>
            <a:normAutofit/>
          </a:bodyPr>
          <a:lstStyle/>
          <a:p>
            <a:r>
              <a:rPr lang="he-IL" sz="2200" dirty="0" err="1"/>
              <a:t>הולצמן</a:t>
            </a:r>
            <a:r>
              <a:rPr lang="he-IL" sz="2200" dirty="0"/>
              <a:t>, אבנר. </a:t>
            </a:r>
            <a:r>
              <a:rPr lang="he-IL" sz="2200" b="1" dirty="0"/>
              <a:t>חיים נחמן ביאליק: הסיפורים</a:t>
            </a:r>
            <a:r>
              <a:rPr lang="he-IL" sz="2200" dirty="0"/>
              <a:t>, דביר, 2008.</a:t>
            </a:r>
          </a:p>
          <a:p>
            <a:r>
              <a:rPr lang="he-IL" sz="2200" dirty="0" err="1"/>
              <a:t>הרציג</a:t>
            </a:r>
            <a:r>
              <a:rPr lang="he-IL" sz="2200" dirty="0"/>
              <a:t>, חנה. "מאחורי הגדר – חיים נחמן ביאליק", </a:t>
            </a:r>
            <a:r>
              <a:rPr lang="he-IL" sz="2200" b="1" dirty="0"/>
              <a:t>הסיפור העברי בראשית המאה העשרים</a:t>
            </a:r>
            <a:r>
              <a:rPr lang="he-IL" sz="2200" dirty="0"/>
              <a:t>, יחידה 3, האוניברסיטה הפתוחה , תשנ"ג, עמ' 134-63.</a:t>
            </a:r>
          </a:p>
          <a:p>
            <a:r>
              <a:rPr lang="he-IL" sz="2200" dirty="0"/>
              <a:t>צמח, עדי. "מאחורי הגדר", </a:t>
            </a:r>
            <a:r>
              <a:rPr lang="he-IL" sz="2200" b="1" dirty="0"/>
              <a:t>הלביא המסתתר. עיונים ביצירתו של חיים נחמן ביאליק</a:t>
            </a:r>
            <a:r>
              <a:rPr lang="he-IL" sz="2200" dirty="0"/>
              <a:t>,    </a:t>
            </a:r>
            <a:r>
              <a:rPr lang="he-IL" sz="2200" dirty="0" err="1"/>
              <a:t>קרית</a:t>
            </a:r>
            <a:r>
              <a:rPr lang="he-IL" sz="2200" dirty="0"/>
              <a:t>-ספר, 1988, עמ' 98-66.</a:t>
            </a:r>
          </a:p>
          <a:p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748242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390418" y="3016112"/>
            <a:ext cx="1219041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300976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094"/>
            <a:ext cx="12190414" cy="720000"/>
          </a:xfrm>
        </p:spPr>
        <p:txBody>
          <a:bodyPr/>
          <a:lstStyle/>
          <a:p>
            <a:r>
              <a:rPr lang="he-IL" dirty="0"/>
              <a:t>מה נלמד היום?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6D92A64-284C-447F-B2C9-606D38C40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7087" y="1103357"/>
            <a:ext cx="11156237" cy="4152517"/>
          </a:xfrm>
        </p:spPr>
        <p:txBody>
          <a:bodyPr/>
          <a:lstStyle/>
          <a:p>
            <a:pPr marL="96838" indent="0" algn="ctr">
              <a:buNone/>
            </a:pPr>
            <a:r>
              <a:rPr lang="he-IL" b="1" u="sng" dirty="0"/>
              <a:t>"מאחורי הגדר" - סיפור התבגרות</a:t>
            </a:r>
          </a:p>
          <a:p>
            <a:pPr marL="96838" indent="0" algn="ctr">
              <a:buNone/>
            </a:pPr>
            <a:r>
              <a:rPr lang="he-IL" dirty="0"/>
              <a:t>דיון ביצירה בשני מישורים:</a:t>
            </a:r>
          </a:p>
          <a:p>
            <a:pPr marL="96838" indent="0">
              <a:buNone/>
            </a:pPr>
            <a:endParaRPr lang="he-IL" b="1" dirty="0"/>
          </a:p>
          <a:p>
            <a:pPr marL="96838" indent="0">
              <a:buNone/>
            </a:pPr>
            <a:r>
              <a:rPr lang="he-IL" b="1" dirty="0"/>
              <a:t>א. ממרד לכניעה: </a:t>
            </a:r>
            <a:r>
              <a:rPr lang="he-IL" dirty="0"/>
              <a:t>ההתמודדות של נח מול ערכי החברה היהודית.</a:t>
            </a:r>
          </a:p>
          <a:p>
            <a:pPr marL="96838" indent="0">
              <a:buNone/>
            </a:pPr>
            <a:endParaRPr lang="he-IL" dirty="0"/>
          </a:p>
          <a:p>
            <a:pPr marL="96838" indent="0">
              <a:buNone/>
            </a:pPr>
            <a:r>
              <a:rPr lang="he-IL" b="1" dirty="0"/>
              <a:t>ב. מילדות לבגרות</a:t>
            </a:r>
            <a:r>
              <a:rPr lang="he-IL" dirty="0"/>
              <a:t>: סיפור אהבתם האסורה בין נח למארינקה.</a:t>
            </a:r>
          </a:p>
          <a:p>
            <a:pPr algn="ctr"/>
            <a:endParaRPr lang="he-IL" dirty="0"/>
          </a:p>
        </p:txBody>
      </p:sp>
      <p:pic>
        <p:nvPicPr>
          <p:cNvPr id="1030" name="Picture 6" descr="תיאטרון - מאחורי הגדר (תיאטרון פסיק)">
            <a:extLst>
              <a:ext uri="{FF2B5EF4-FFF2-40B4-BE49-F238E27FC236}">
                <a16:creationId xmlns:a16="http://schemas.microsoft.com/office/drawing/2014/main" id="{1ACB4677-7C60-4E29-A13C-53680FEC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7" y="4260271"/>
            <a:ext cx="3012352" cy="22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8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12835" y="294301"/>
            <a:ext cx="8256259" cy="540000"/>
          </a:xfrm>
        </p:spPr>
        <p:txBody>
          <a:bodyPr/>
          <a:lstStyle/>
          <a:p>
            <a:r>
              <a:rPr lang="he-IL" sz="3600" dirty="0"/>
              <a:t>אפיון דמותו של נח בתקופת הילדות: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55862" y="886256"/>
            <a:ext cx="11315700" cy="48851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נתפס כיוצא דופן בחברה הוא חי.</a:t>
            </a:r>
          </a:p>
          <a:p>
            <a:pPr>
              <a:lnSpc>
                <a:spcPct val="150000"/>
              </a:lnSpc>
            </a:pPr>
            <a:r>
              <a:rPr lang="he-IL" dirty="0"/>
              <a:t>בעל רוח חופשית והשקפת עולם משוחררת ותמימה.</a:t>
            </a:r>
          </a:p>
          <a:p>
            <a:pPr>
              <a:lnSpc>
                <a:spcPct val="150000"/>
              </a:lnSpc>
            </a:pPr>
            <a:r>
              <a:rPr lang="he-IL" dirty="0"/>
              <a:t>מרדן, אינו מקבל עליו את המוסכמות והנורמות החברתיות </a:t>
            </a:r>
            <a:br>
              <a:rPr lang="en-US" dirty="0"/>
            </a:br>
            <a:r>
              <a:rPr lang="he-IL" dirty="0"/>
              <a:t>המקובלות בחברה היהודית.  </a:t>
            </a:r>
          </a:p>
          <a:p>
            <a:pPr>
              <a:lnSpc>
                <a:spcPct val="150000"/>
              </a:lnSpc>
            </a:pPr>
            <a:r>
              <a:rPr lang="he-IL" dirty="0"/>
              <a:t>חובב טבע, חיות ומרחבים.</a:t>
            </a:r>
          </a:p>
          <a:p>
            <a:pPr>
              <a:lnSpc>
                <a:spcPct val="150000"/>
              </a:lnSpc>
            </a:pPr>
            <a:r>
              <a:rPr lang="he-IL" dirty="0"/>
              <a:t>אינו מוכן לקבל על עצמו גבולות ואיסורים </a:t>
            </a:r>
            <a:br>
              <a:rPr lang="en-US" dirty="0"/>
            </a:br>
            <a:r>
              <a:rPr lang="he-IL" dirty="0"/>
              <a:t>במסגרות החינוכיות היהודיות (המלמדים).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2050" name="Picture 2" descr="מאחורי הגדר הבימה 2019 - כרטיסים ב-71 ש&quot;ח במקום 220 ש&quot;ח | קצת תרבות">
            <a:extLst>
              <a:ext uri="{FF2B5EF4-FFF2-40B4-BE49-F238E27FC236}">
                <a16:creationId xmlns:a16="http://schemas.microsoft.com/office/drawing/2014/main" id="{E2C5A374-3813-4B3F-8529-48FF4B8F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9" y="3429000"/>
            <a:ext cx="3822150" cy="27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2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545318-69BA-4E2A-A0B9-43EA983F0DF1}"/>
              </a:ext>
            </a:extLst>
          </p:cNvPr>
          <p:cNvSpPr/>
          <p:nvPr/>
        </p:nvSpPr>
        <p:spPr>
          <a:xfrm>
            <a:off x="10567555" y="834003"/>
            <a:ext cx="1622858" cy="1649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FC3FEC3-01DC-47B1-B094-4AC326592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650"/>
            <a:ext cx="11980039" cy="637353"/>
          </a:xfrm>
        </p:spPr>
        <p:txBody>
          <a:bodyPr/>
          <a:lstStyle/>
          <a:p>
            <a:r>
              <a:rPr lang="he-IL" sz="4400" b="1" dirty="0"/>
              <a:t>אקספוזיציה: פרקים א' וב'</a:t>
            </a:r>
          </a:p>
        </p:txBody>
      </p:sp>
      <p:sp>
        <p:nvSpPr>
          <p:cNvPr id="4" name="מלבן 3"/>
          <p:cNvSpPr/>
          <p:nvPr/>
        </p:nvSpPr>
        <p:spPr>
          <a:xfrm>
            <a:off x="851421" y="927521"/>
            <a:ext cx="10529133" cy="435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שני הפרקים הראשונים מתמקדים בתיאור המרחב של פרבר העצים.</a:t>
            </a:r>
          </a:p>
          <a:p>
            <a:pPr algn="just">
              <a:lnSpc>
                <a:spcPts val="3100"/>
              </a:lnSpc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הצגת הרקע, המקום והזמן בונים את האווירה שמשמשת כ"תפאורה" למפגש ולמערכת היחסים האסורה בין נח היהודי למארינקה הנוצרייה.</a:t>
            </a:r>
          </a:p>
          <a:p>
            <a:pPr algn="just">
              <a:lnSpc>
                <a:spcPts val="3100"/>
              </a:lnSpc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פרבר העצים היה בעבר ישוב נוצרי מטופח. כעת היהודים השתלטו עליו והנוצרים נטשו את בתיהם. הנוצרייה היחידה שלא מוכנה לעזוב היא שקוריפינשציכא ואיתה מארינקה, הילדה הנוצרייה היתומה שהיא מגדלת. </a:t>
            </a:r>
          </a:p>
          <a:p>
            <a:pPr algn="just">
              <a:lnSpc>
                <a:spcPts val="3100"/>
              </a:lnSpc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תיאור היריבות הקשה בין משפחתו של נח מול שקוריפינשטשיכא מאופיין בצעקות, קללות וזריקת חפצים ומוכיח את עוצמת השנאה ההדדית ביניהם.</a:t>
            </a:r>
          </a:p>
          <a:p>
            <a:pPr algn="just">
              <a:lnSpc>
                <a:spcPts val="3100"/>
              </a:lnSpc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האקספוזיציה מבליטה את היריבות בין היהודים לנוצרים, ועל רקע זה מתפתח סיפור אהבתם של הצעירים: נח </a:t>
            </a:r>
            <a:r>
              <a:rPr lang="he-IL" sz="22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ומארינקה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51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0A62A5-A535-4B32-88F2-9D1B567AD556}"/>
              </a:ext>
            </a:extLst>
          </p:cNvPr>
          <p:cNvSpPr/>
          <p:nvPr/>
        </p:nvSpPr>
        <p:spPr>
          <a:xfrm>
            <a:off x="1" y="5642264"/>
            <a:ext cx="4852554" cy="665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 </a:t>
            </a:r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/>
              <a:t>אפיון דמותה של </a:t>
            </a:r>
            <a:r>
              <a:rPr lang="he-IL" sz="4400" dirty="0" err="1"/>
              <a:t>מארינקה</a:t>
            </a:r>
            <a:endParaRPr lang="he-IL" sz="4400" dirty="0"/>
          </a:p>
        </p:txBody>
      </p:sp>
      <p:sp>
        <p:nvSpPr>
          <p:cNvPr id="3" name="מלבן 2"/>
          <p:cNvSpPr/>
          <p:nvPr/>
        </p:nvSpPr>
        <p:spPr>
          <a:xfrm>
            <a:off x="1467293" y="1159842"/>
            <a:ext cx="10286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ילדה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נוצריה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יתומה שחיה בביתה של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שקוריפינשטשיכא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algn="just"/>
            <a:endParaRPr lang="he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מתוארת כילדה יפה, בהירת שיער,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עדינת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נפש. </a:t>
            </a:r>
          </a:p>
          <a:p>
            <a:pPr algn="just"/>
            <a:endParaRPr lang="he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היא סופגת התעללות פיזית ונפשית מצד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שקוריפינשטשיכא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שמעבידה אותה.</a:t>
            </a:r>
          </a:p>
          <a:p>
            <a:pPr algn="just"/>
            <a:endParaRPr lang="he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בודדה מאוד, הכלב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שקוּריפּין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הוא מקור הנחמה היחיד שלה.</a:t>
            </a:r>
          </a:p>
        </p:txBody>
      </p:sp>
      <p:pic>
        <p:nvPicPr>
          <p:cNvPr id="3074" name="Picture 2" descr="מאחורי הגדר&quot; - מחזה המבוסס על סיפורו של חיים נחמן ביאליק | תיאטרון ...">
            <a:extLst>
              <a:ext uri="{FF2B5EF4-FFF2-40B4-BE49-F238E27FC236}">
                <a16:creationId xmlns:a16="http://schemas.microsoft.com/office/drawing/2014/main" id="{21B3E155-B8A4-46E8-91CC-F0CAFE92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7" y="3757539"/>
            <a:ext cx="3429185" cy="22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7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C941FF-CD32-45FB-BCB3-F6EAED89E287}"/>
              </a:ext>
            </a:extLst>
          </p:cNvPr>
          <p:cNvSpPr/>
          <p:nvPr/>
        </p:nvSpPr>
        <p:spPr>
          <a:xfrm>
            <a:off x="1" y="5642264"/>
            <a:ext cx="4852554" cy="665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 </a:t>
            </a:r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המפגש הראשון בין נח </a:t>
            </a:r>
            <a:r>
              <a:rPr lang="he-IL" dirty="0" err="1"/>
              <a:t>למארינקה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1058238" y="1216037"/>
            <a:ext cx="1039744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המפגש נערך משני צדי הגדר ומשמש כרמז מטרים לבאות.</a:t>
            </a: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מזמין את </a:t>
            </a:r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לזרוע עימו גינה קטנה בחצר ביתו:</a:t>
            </a: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נח: "משל אמי לקחתים. בסתר. אמא לא תדע כלום. </a:t>
            </a:r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רוצה את?" </a:t>
            </a: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 "הצמחים יגדלו שוטים ואתה טורח לחינם".</a:t>
            </a: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נח: "שקרנית... יגדלו </a:t>
            </a:r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יגדלו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וגם יביאו פירות".</a:t>
            </a: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098" name="Picture 2" descr="Fence, Wood Fence, Wood, Limit">
            <a:extLst>
              <a:ext uri="{FF2B5EF4-FFF2-40B4-BE49-F238E27FC236}">
                <a16:creationId xmlns:a16="http://schemas.microsoft.com/office/drawing/2014/main" id="{8E217070-220E-488F-B2BD-6EFEAC59F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8" y="3582062"/>
            <a:ext cx="3652525" cy="239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55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393" y="298641"/>
            <a:ext cx="12119392" cy="1322744"/>
          </a:xfrm>
        </p:spPr>
        <p:txBody>
          <a:bodyPr/>
          <a:lstStyle/>
          <a:p>
            <a:r>
              <a:rPr lang="he-IL" sz="4200" dirty="0"/>
              <a:t>הקרפֵּף (החצר) – מרחב טבעי למפגשים חשאיים</a:t>
            </a:r>
            <a:br>
              <a:rPr lang="he-IL" sz="4200" dirty="0"/>
            </a:br>
            <a:r>
              <a:rPr lang="he-IL" sz="4200" dirty="0"/>
              <a:t> של נח ומארינקה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6356" y="1742241"/>
            <a:ext cx="10643442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he-IL" sz="2400" b="1" i="1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"להזדמן עם מארינקה במחיצה אחת, בלא שום חציצה"</a:t>
            </a:r>
            <a:endPara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שטח הפקר מבודד של מרחבים וטבע.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מאופיין בשקט ושלווה.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אין בו חוקים וגבולות.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הקרפף מאפשר לנח לבטא את עולם היצרים שבו, את הנפש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החופשיה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שלו ואת משיכתו אל הטבע.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900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E1371D-9E13-4CA3-A3B3-FDCA47F44091}"/>
              </a:ext>
            </a:extLst>
          </p:cNvPr>
          <p:cNvSpPr/>
          <p:nvPr/>
        </p:nvSpPr>
        <p:spPr>
          <a:xfrm>
            <a:off x="1" y="5642264"/>
            <a:ext cx="4852554" cy="665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140357"/>
            <a:ext cx="12190412" cy="720000"/>
          </a:xfrm>
        </p:spPr>
        <p:txBody>
          <a:bodyPr/>
          <a:lstStyle/>
          <a:p>
            <a:r>
              <a:rPr lang="he-IL" dirty="0"/>
              <a:t>מלמד ראשון: ראובן הירש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773" y="829184"/>
            <a:ext cx="11566133" cy="33329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800"/>
              </a:lnSpc>
              <a:spcAft>
                <a:spcPts val="600"/>
              </a:spcAft>
            </a:pPr>
            <a:r>
              <a:rPr lang="he-IL" sz="20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"נח נסחב כל יום לחדר..."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לקראת בר המצווה, נח מתחיל ללמוד תורה.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אפיון דמות המלמד (הרבי המורה) מעורר גיחוך, לעג וחוסר הערכה .                                  המלמד מתואר כשתיין שמכה את תלמידיו.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וכשהמלמד רוצה להכות את נח: 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</a:t>
            </a:r>
            <a:r>
              <a:rPr lang="he-IL" sz="20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"עמד הקטן ובעט ברבו, בעיטה ממש... וברח."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בתקופה זו נח נמנע ממפגשים עם מארינקה:                                                          </a:t>
            </a:r>
            <a:br>
              <a:rPr lang="en-US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</a:t>
            </a:r>
            <a:r>
              <a:rPr lang="he-IL" sz="2000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"הוריד את 'הדבר הזה' לתוך המרתף של הלב ונעל בפניו."</a:t>
            </a:r>
          </a:p>
        </p:txBody>
      </p:sp>
      <p:pic>
        <p:nvPicPr>
          <p:cNvPr id="5122" name="Picture 2" descr="מאחורי הגדר - חיים נחמן ביאליק">
            <a:extLst>
              <a:ext uri="{FF2B5EF4-FFF2-40B4-BE49-F238E27FC236}">
                <a16:creationId xmlns:a16="http://schemas.microsoft.com/office/drawing/2014/main" id="{5D3798A7-8A33-455B-B3E2-8E377B26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0" y="485594"/>
            <a:ext cx="2380457" cy="29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7AED28-0A3A-48A1-91B6-0422327F2AFD}"/>
              </a:ext>
            </a:extLst>
          </p:cNvPr>
          <p:cNvSpPr/>
          <p:nvPr/>
        </p:nvSpPr>
        <p:spPr>
          <a:xfrm>
            <a:off x="1048687" y="5344295"/>
            <a:ext cx="6495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he-IL" sz="2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400D7-2646-4FCF-A09C-8BFB48746C7D}"/>
              </a:ext>
            </a:extLst>
          </p:cNvPr>
          <p:cNvSpPr txBox="1"/>
          <p:nvPr/>
        </p:nvSpPr>
        <p:spPr>
          <a:xfrm>
            <a:off x="-353296" y="4181007"/>
            <a:ext cx="8267168" cy="20249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 </a:t>
            </a: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זוהי תחילת ההפנמה שהקשר עם מארינקה נוגד את הנורמות </a:t>
            </a:r>
            <a:br>
              <a:rPr lang="en-US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החברתיות של העולם היהודי.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 </a:t>
            </a: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הוא חש בושה ובלבול שיסודם במחשבות של תשוקה מינית </a:t>
            </a:r>
            <a:br>
              <a:rPr lang="en-US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כלפי מארינקה (חלק מתהליך ההתבגרות).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לא מצליח להתנתק ממארינקה ומחדש את המפגשים איתה בקרפף.</a:t>
            </a:r>
          </a:p>
        </p:txBody>
      </p:sp>
    </p:spTree>
    <p:extLst>
      <p:ext uri="{BB962C8B-B14F-4D97-AF65-F5344CB8AC3E}">
        <p14:creationId xmlns:p14="http://schemas.microsoft.com/office/powerpoint/2010/main" val="317381362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1623</Words>
  <Application>Microsoft Office PowerPoint</Application>
  <PresentationFormat>Custom</PresentationFormat>
  <Paragraphs>155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Varela Round</vt:lpstr>
      <vt:lpstr>ערכת נושא Office</vt:lpstr>
      <vt:lpstr>מערכת שידורים לאומית</vt:lpstr>
      <vt:lpstr>"מאחורי הגדר" / ח"נ ביאליק</vt:lpstr>
      <vt:lpstr>מה נלמד היום?</vt:lpstr>
      <vt:lpstr>PowerPoint Presentation</vt:lpstr>
      <vt:lpstr>אקספוזיציה: פרקים א' וב'</vt:lpstr>
      <vt:lpstr>אפיון דמותה של מארינקה</vt:lpstr>
      <vt:lpstr>המפגש הראשון בין נח למארינקה</vt:lpstr>
      <vt:lpstr>הקרפֵּף (החצר) – מרחב טבעי למפגשים חשאיים  של נח ומארינקה</vt:lpstr>
      <vt:lpstr>מלמד ראשון: ראובן הירש</vt:lpstr>
      <vt:lpstr>מלמד שני: הרבי</vt:lpstr>
      <vt:lpstr>מלחמת האבנים בין הנערים היהודים והנוצרים</vt:lpstr>
      <vt:lpstr>מלמד שלישי: אברך משי</vt:lpstr>
      <vt:lpstr>בר המצווה של נח</vt:lpstr>
      <vt:lpstr>"עברו עוד כארבע שנים..." (נח בן 18)</vt:lpstr>
      <vt:lpstr>ולקראת סיום... המפגש עם מארינקה</vt:lpstr>
      <vt:lpstr>"ובאחד הלילות עמד נח וברח עם מארינקה?"</vt:lpstr>
      <vt:lpstr>סוף הסיפור</vt:lpstr>
      <vt:lpstr>סיכום: הרעיונות המרכזיים ומשמעותם</vt:lpstr>
      <vt:lpstr>סיכום: הרעיונות המרכזיים ומשמעותם</vt:lpstr>
      <vt:lpstr>סיכום: הרעיונות המרכזיים ומשמעותם</vt:lpstr>
      <vt:lpstr>רשימת מקורות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Sivan Shimshila</cp:lastModifiedBy>
  <cp:revision>111</cp:revision>
  <dcterms:created xsi:type="dcterms:W3CDTF">2020-03-15T19:13:03Z</dcterms:created>
  <dcterms:modified xsi:type="dcterms:W3CDTF">2020-04-23T15:08:26Z</dcterms:modified>
</cp:coreProperties>
</file>