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82"/>
  </p:notesMasterIdLst>
  <p:sldIdLst>
    <p:sldId id="257" r:id="rId2"/>
    <p:sldId id="262" r:id="rId3"/>
    <p:sldId id="331" r:id="rId4"/>
    <p:sldId id="263" r:id="rId5"/>
    <p:sldId id="288" r:id="rId6"/>
    <p:sldId id="341" r:id="rId7"/>
    <p:sldId id="483" r:id="rId8"/>
    <p:sldId id="342" r:id="rId9"/>
    <p:sldId id="303" r:id="rId10"/>
    <p:sldId id="304" r:id="rId11"/>
    <p:sldId id="467" r:id="rId12"/>
    <p:sldId id="497" r:id="rId13"/>
    <p:sldId id="306" r:id="rId14"/>
    <p:sldId id="484" r:id="rId15"/>
    <p:sldId id="307" r:id="rId16"/>
    <p:sldId id="496" r:id="rId17"/>
    <p:sldId id="469" r:id="rId18"/>
    <p:sldId id="470" r:id="rId19"/>
    <p:sldId id="471" r:id="rId20"/>
    <p:sldId id="485" r:id="rId21"/>
    <p:sldId id="486" r:id="rId22"/>
    <p:sldId id="321" r:id="rId23"/>
    <p:sldId id="345" r:id="rId24"/>
    <p:sldId id="346" r:id="rId25"/>
    <p:sldId id="350" r:id="rId26"/>
    <p:sldId id="487" r:id="rId27"/>
    <p:sldId id="353" r:id="rId28"/>
    <p:sldId id="389" r:id="rId29"/>
    <p:sldId id="357" r:id="rId30"/>
    <p:sldId id="356" r:id="rId31"/>
    <p:sldId id="354" r:id="rId32"/>
    <p:sldId id="480" r:id="rId33"/>
    <p:sldId id="390" r:id="rId34"/>
    <p:sldId id="493" r:id="rId35"/>
    <p:sldId id="492" r:id="rId36"/>
    <p:sldId id="423" r:id="rId37"/>
    <p:sldId id="427" r:id="rId38"/>
    <p:sldId id="472" r:id="rId39"/>
    <p:sldId id="450" r:id="rId40"/>
    <p:sldId id="452" r:id="rId41"/>
    <p:sldId id="473" r:id="rId42"/>
    <p:sldId id="494" r:id="rId43"/>
    <p:sldId id="451" r:id="rId44"/>
    <p:sldId id="454" r:id="rId45"/>
    <p:sldId id="428" r:id="rId46"/>
    <p:sldId id="474" r:id="rId47"/>
    <p:sldId id="429" r:id="rId48"/>
    <p:sldId id="430" r:id="rId49"/>
    <p:sldId id="431" r:id="rId50"/>
    <p:sldId id="432" r:id="rId51"/>
    <p:sldId id="490" r:id="rId52"/>
    <p:sldId id="491" r:id="rId53"/>
    <p:sldId id="488" r:id="rId54"/>
    <p:sldId id="453" r:id="rId55"/>
    <p:sldId id="391" r:id="rId56"/>
    <p:sldId id="477" r:id="rId57"/>
    <p:sldId id="475" r:id="rId58"/>
    <p:sldId id="393" r:id="rId59"/>
    <p:sldId id="394" r:id="rId60"/>
    <p:sldId id="476" r:id="rId61"/>
    <p:sldId id="495" r:id="rId62"/>
    <p:sldId id="414" r:id="rId63"/>
    <p:sldId id="449" r:id="rId64"/>
    <p:sldId id="456" r:id="rId65"/>
    <p:sldId id="481" r:id="rId66"/>
    <p:sldId id="407" r:id="rId67"/>
    <p:sldId id="408" r:id="rId68"/>
    <p:sldId id="461" r:id="rId69"/>
    <p:sldId id="409" r:id="rId70"/>
    <p:sldId id="410" r:id="rId71"/>
    <p:sldId id="411" r:id="rId72"/>
    <p:sldId id="478" r:id="rId73"/>
    <p:sldId id="412" r:id="rId74"/>
    <p:sldId id="463" r:id="rId75"/>
    <p:sldId id="413" r:id="rId76"/>
    <p:sldId id="464" r:id="rId77"/>
    <p:sldId id="417" r:id="rId78"/>
    <p:sldId id="420" r:id="rId79"/>
    <p:sldId id="482" r:id="rId80"/>
    <p:sldId id="291" r:id="rId81"/>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van Shimshila" initials="SS" lastIdx="30" clrIdx="0">
    <p:extLst>
      <p:ext uri="{19B8F6BF-5375-455C-9EA6-DF929625EA0E}">
        <p15:presenceInfo xmlns:p15="http://schemas.microsoft.com/office/powerpoint/2012/main" userId="Sivan Shimshi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F0F2"/>
    <a:srgbClr val="12B4BC"/>
    <a:srgbClr val="B8E2E6"/>
    <a:srgbClr val="B2E5EC"/>
    <a:srgbClr val="ECECEC"/>
    <a:srgbClr val="E0E0E0"/>
    <a:srgbClr val="D3D3D3"/>
    <a:srgbClr val="008CCF"/>
    <a:srgbClr val="8EC447"/>
    <a:srgbClr val="FDCA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snapToGrid="0" snapToObjects="1">
      <p:cViewPr varScale="1">
        <p:scale>
          <a:sx n="70" d="100"/>
          <a:sy n="70" d="100"/>
        </p:scale>
        <p:origin x="1066" y="53"/>
      </p:cViewPr>
      <p:guideLst>
        <p:guide orient="horz" pos="2160"/>
        <p:guide pos="3841"/>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EC061A6-0796-4DA4-BCCF-C39215C865B3}" type="datetimeFigureOut">
              <a:rPr lang="he-IL" smtClean="0"/>
              <a:pPr/>
              <a:t>י'/ניסן/תש"ף</a:t>
            </a:fld>
            <a:endParaRPr lang="he-IL"/>
          </a:p>
        </p:txBody>
      </p:sp>
      <p:sp>
        <p:nvSpPr>
          <p:cNvPr id="4" name="מציין מיקום של תמונת שקופית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DF83E7-A828-4E18-9E21-DA925548D1ED}" type="slidenum">
              <a:rPr lang="he-IL" smtClean="0"/>
              <a:pPr/>
              <a:t>‹#›</a:t>
            </a:fld>
            <a:endParaRPr lang="he-IL"/>
          </a:p>
        </p:txBody>
      </p:sp>
    </p:spTree>
    <p:extLst>
      <p:ext uri="{BB962C8B-B14F-4D97-AF65-F5344CB8AC3E}">
        <p14:creationId xmlns:p14="http://schemas.microsoft.com/office/powerpoint/2010/main" val="2420472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7bb09f98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7bb09f98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8</a:t>
            </a:fld>
            <a:endParaRPr lang="he-IL"/>
          </a:p>
        </p:txBody>
      </p:sp>
    </p:spTree>
    <p:extLst>
      <p:ext uri="{BB962C8B-B14F-4D97-AF65-F5344CB8AC3E}">
        <p14:creationId xmlns:p14="http://schemas.microsoft.com/office/powerpoint/2010/main" val="334042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5966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F83E7-A828-4E18-9E21-DA925548D1ED}" type="slidenum">
              <a:rPr lang="he-IL" smtClean="0"/>
              <a:pPr/>
              <a:t>52</a:t>
            </a:fld>
            <a:endParaRPr lang="he-IL"/>
          </a:p>
        </p:txBody>
      </p:sp>
    </p:spTree>
    <p:extLst>
      <p:ext uri="{BB962C8B-B14F-4D97-AF65-F5344CB8AC3E}">
        <p14:creationId xmlns:p14="http://schemas.microsoft.com/office/powerpoint/2010/main" val="41219398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7bb09f98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7bb09f9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5846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2BBE3D3F-3BF1-4805-AB8C-1CA667C9B3DA}" type="slidenum">
              <a:rPr lang="he-IL" smtClean="0"/>
              <a:pPr/>
              <a:t>67</a:t>
            </a:fld>
            <a:endParaRPr lang="he-IL"/>
          </a:p>
        </p:txBody>
      </p:sp>
    </p:spTree>
    <p:extLst>
      <p:ext uri="{BB962C8B-B14F-4D97-AF65-F5344CB8AC3E}">
        <p14:creationId xmlns:p14="http://schemas.microsoft.com/office/powerpoint/2010/main" val="1922521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ער">
    <p:spTree>
      <p:nvGrpSpPr>
        <p:cNvPr id="1" name=""/>
        <p:cNvGrpSpPr/>
        <p:nvPr/>
      </p:nvGrpSpPr>
      <p:grpSpPr>
        <a:xfrm>
          <a:off x="0" y="0"/>
          <a:ext cx="0" cy="0"/>
          <a:chOff x="0" y="0"/>
          <a:chExt cx="0" cy="0"/>
        </a:xfrm>
      </p:grpSpPr>
      <p:sp>
        <p:nvSpPr>
          <p:cNvPr id="2" name="כותרת 1"/>
          <p:cNvSpPr>
            <a:spLocks noGrp="1"/>
          </p:cNvSpPr>
          <p:nvPr>
            <p:ph type="ctrTitle"/>
          </p:nvPr>
        </p:nvSpPr>
        <p:spPr>
          <a:xfrm>
            <a:off x="1" y="2693989"/>
            <a:ext cx="12192000" cy="1470025"/>
          </a:xfrm>
        </p:spPr>
        <p:txBody>
          <a:bodyPr vert="horz" lIns="91440" tIns="45720" rIns="91440" bIns="45720" rtlCol="1" anchor="ctr">
            <a:normAutofit/>
          </a:bodyPr>
          <a:lstStyle>
            <a:lvl1pPr>
              <a:defRPr kumimoji="0" lang="he-IL" sz="6601" b="1" i="0" u="none" strike="noStrike" kern="1200" cap="none" spc="0" normalizeH="0" baseline="0" noProof="0" dirty="0" smtClean="0">
                <a:ln>
                  <a:noFill/>
                </a:ln>
                <a:solidFill>
                  <a:srgbClr val="192A72"/>
                </a:solidFill>
                <a:effectLst/>
                <a:uLnTx/>
                <a:uFillTx/>
                <a:latin typeface="Varela Round" panose="00000500000000000000" pitchFamily="2" charset="-79"/>
                <a:ea typeface="+mj-ea"/>
                <a:cs typeface="Varela Round" panose="00000500000000000000"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a:t>
            </a:r>
          </a:p>
        </p:txBody>
      </p:sp>
      <p:sp>
        <p:nvSpPr>
          <p:cNvPr id="7" name="מלבן מעוגל 6"/>
          <p:cNvSpPr/>
          <p:nvPr userDrawn="1"/>
        </p:nvSpPr>
        <p:spPr>
          <a:xfrm>
            <a:off x="-670069" y="6569428"/>
            <a:ext cx="2623961" cy="45910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488810" y="6304086"/>
            <a:ext cx="3246400" cy="192925"/>
          </a:xfrm>
          <a:prstGeom prst="roundRect">
            <a:avLst>
              <a:gd name="adj" fmla="val 4935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8"/>
          <p:cNvSpPr/>
          <p:nvPr userDrawn="1"/>
        </p:nvSpPr>
        <p:spPr>
          <a:xfrm>
            <a:off x="9986482" y="-439221"/>
            <a:ext cx="4205647" cy="63186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8259471" y="6565100"/>
            <a:ext cx="4434214" cy="79653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pic>
        <p:nvPicPr>
          <p:cNvPr id="12" name="תמונה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058" r="33511" b="26248"/>
          <a:stretch/>
        </p:blipFill>
        <p:spPr>
          <a:xfrm>
            <a:off x="5445286" y="369916"/>
            <a:ext cx="1301430" cy="1597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כותרת ושתי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6444696"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10" y="186258"/>
            <a:ext cx="10221024"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ציין מיקום של תמונה 2">
            <a:extLst>
              <a:ext uri="{FF2B5EF4-FFF2-40B4-BE49-F238E27FC236}">
                <a16:creationId xmlns:a16="http://schemas.microsoft.com/office/drawing/2014/main" id="{11DA6207-6C06-4DE8-8270-79FA6D2C27CC}"/>
              </a:ext>
            </a:extLst>
          </p:cNvPr>
          <p:cNvSpPr>
            <a:spLocks noGrp="1"/>
          </p:cNvSpPr>
          <p:nvPr>
            <p:ph type="pic" idx="10" hasCustomPrompt="1"/>
          </p:nvPr>
        </p:nvSpPr>
        <p:spPr>
          <a:xfrm>
            <a:off x="843274" y="978201"/>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06279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כותרת ושלוש תמונות">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5513040" y="1030562"/>
            <a:ext cx="5395321" cy="36389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413012" y="764744"/>
            <a:ext cx="1159099"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241442" y="10305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241442" y="3932962"/>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3880596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כותרת וארבע תמונות">
    <p:spTree>
      <p:nvGrpSpPr>
        <p:cNvPr id="1" name=""/>
        <p:cNvGrpSpPr/>
        <p:nvPr/>
      </p:nvGrpSpPr>
      <p:grpSpPr>
        <a:xfrm>
          <a:off x="0" y="0"/>
          <a:ext cx="0" cy="0"/>
          <a:chOff x="0" y="0"/>
          <a:chExt cx="0" cy="0"/>
        </a:xfrm>
      </p:grpSpPr>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0171544" y="938558"/>
            <a:ext cx="2190882" cy="426915"/>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ציין מיקום של תמונה 2">
            <a:extLst>
              <a:ext uri="{FF2B5EF4-FFF2-40B4-BE49-F238E27FC236}">
                <a16:creationId xmlns:a16="http://schemas.microsoft.com/office/drawing/2014/main" id="{751DC1E2-ACE2-441B-8840-3A69561321B6}"/>
              </a:ext>
            </a:extLst>
          </p:cNvPr>
          <p:cNvSpPr>
            <a:spLocks noGrp="1"/>
          </p:cNvSpPr>
          <p:nvPr>
            <p:ph type="pic" idx="10" hasCustomPrompt="1"/>
          </p:nvPr>
        </p:nvSpPr>
        <p:spPr>
          <a:xfrm>
            <a:off x="154519"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7" name="מציין מיקום של תמונה 2">
            <a:extLst>
              <a:ext uri="{FF2B5EF4-FFF2-40B4-BE49-F238E27FC236}">
                <a16:creationId xmlns:a16="http://schemas.microsoft.com/office/drawing/2014/main" id="{FAA918BE-80CF-42F4-8DC4-2E8D539F1354}"/>
              </a:ext>
            </a:extLst>
          </p:cNvPr>
          <p:cNvSpPr>
            <a:spLocks noGrp="1"/>
          </p:cNvSpPr>
          <p:nvPr>
            <p:ph type="pic" idx="11" hasCustomPrompt="1"/>
          </p:nvPr>
        </p:nvSpPr>
        <p:spPr>
          <a:xfrm>
            <a:off x="154519"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3" name="מציין מיקום של תמונה 2">
            <a:extLst>
              <a:ext uri="{FF2B5EF4-FFF2-40B4-BE49-F238E27FC236}">
                <a16:creationId xmlns:a16="http://schemas.microsoft.com/office/drawing/2014/main" id="{8992FF61-2840-4655-842F-B373E28D9E01}"/>
              </a:ext>
            </a:extLst>
          </p:cNvPr>
          <p:cNvSpPr>
            <a:spLocks noGrp="1"/>
          </p:cNvSpPr>
          <p:nvPr>
            <p:ph type="pic" idx="12" hasCustomPrompt="1"/>
          </p:nvPr>
        </p:nvSpPr>
        <p:spPr>
          <a:xfrm>
            <a:off x="4414862" y="10736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14" name="מציין מיקום של תמונה 2">
            <a:extLst>
              <a:ext uri="{FF2B5EF4-FFF2-40B4-BE49-F238E27FC236}">
                <a16:creationId xmlns:a16="http://schemas.microsoft.com/office/drawing/2014/main" id="{8C91A369-DCD6-4CBC-93C6-3C5BB19BCC3E}"/>
              </a:ext>
            </a:extLst>
          </p:cNvPr>
          <p:cNvSpPr>
            <a:spLocks noGrp="1"/>
          </p:cNvSpPr>
          <p:nvPr>
            <p:ph type="pic" idx="13" hasCustomPrompt="1"/>
          </p:nvPr>
        </p:nvSpPr>
        <p:spPr>
          <a:xfrm>
            <a:off x="4414862" y="3976095"/>
            <a:ext cx="4114650" cy="2743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Tree>
    <p:extLst>
      <p:ext uri="{BB962C8B-B14F-4D97-AF65-F5344CB8AC3E}">
        <p14:creationId xmlns:p14="http://schemas.microsoft.com/office/powerpoint/2010/main" val="2491129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5DBE7D08-CBDB-4FA2-9362-ACB5E1717588}" type="datetimeFigureOut">
              <a:rPr lang="he-IL" smtClean="0"/>
              <a:pPr/>
              <a:t>י'/ניסן/תש"ף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4AC13B5-65BA-4B47-9CDA-96A07D910F2F}" type="slidenum">
              <a:rPr lang="he-IL" smtClean="0"/>
              <a:pPr/>
              <a:t>‹#›</a:t>
            </a:fld>
            <a:endParaRPr lang="he-IL"/>
          </a:p>
        </p:txBody>
      </p:sp>
    </p:spTree>
    <p:extLst>
      <p:ext uri="{BB962C8B-B14F-4D97-AF65-F5344CB8AC3E}">
        <p14:creationId xmlns:p14="http://schemas.microsoft.com/office/powerpoint/2010/main" val="3911552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5DBE7D08-CBDB-4FA2-9362-ACB5E1717588}" type="datetimeFigureOut">
              <a:rPr lang="he-IL" smtClean="0"/>
              <a:pPr/>
              <a:t>י'/ניסן/תש"ף</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4AC13B5-65BA-4B47-9CDA-96A07D910F2F}" type="slidenum">
              <a:rPr lang="he-IL" smtClean="0"/>
              <a:pPr/>
              <a:t>‹#›</a:t>
            </a:fld>
            <a:endParaRPr lang="he-IL"/>
          </a:p>
        </p:txBody>
      </p:sp>
    </p:spTree>
    <p:extLst>
      <p:ext uri="{BB962C8B-B14F-4D97-AF65-F5344CB8AC3E}">
        <p14:creationId xmlns:p14="http://schemas.microsoft.com/office/powerpoint/2010/main" val="117766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השיעור שכבה ושם המורה">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2" name="כותרת 1"/>
          <p:cNvSpPr>
            <a:spLocks noGrp="1"/>
          </p:cNvSpPr>
          <p:nvPr>
            <p:ph type="ctrTitle"/>
          </p:nvPr>
        </p:nvSpPr>
        <p:spPr>
          <a:xfrm>
            <a:off x="1" y="164091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7" name="מלבן מעוגל 6"/>
          <p:cNvSpPr/>
          <p:nvPr userDrawn="1"/>
        </p:nvSpPr>
        <p:spPr>
          <a:xfrm>
            <a:off x="7329949" y="6155858"/>
            <a:ext cx="5333866" cy="5576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9501144" y="5870968"/>
            <a:ext cx="3049656" cy="205899"/>
          </a:xfrm>
          <a:prstGeom prst="roundRect">
            <a:avLst>
              <a:gd name="adj" fmla="val 50000"/>
            </a:avLst>
          </a:prstGeom>
          <a:solidFill>
            <a:srgbClr val="BDE6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501113" y="163632"/>
            <a:ext cx="1428110" cy="322428"/>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Google Shape;11;p2"/>
          <p:cNvSpPr txBox="1">
            <a:spLocks noGrp="1"/>
          </p:cNvSpPr>
          <p:nvPr>
            <p:ph type="subTitle" idx="1"/>
          </p:nvPr>
        </p:nvSpPr>
        <p:spPr>
          <a:xfrm>
            <a:off x="1" y="2895892"/>
            <a:ext cx="12192000" cy="76520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4000" b="1">
                <a:solidFill>
                  <a:srgbClr val="002060"/>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3" name="מציין מיקום תוכן 2"/>
          <p:cNvSpPr>
            <a:spLocks noGrp="1"/>
          </p:cNvSpPr>
          <p:nvPr>
            <p:ph idx="10"/>
          </p:nvPr>
        </p:nvSpPr>
        <p:spPr>
          <a:xfrm>
            <a:off x="0" y="3734824"/>
            <a:ext cx="12191999" cy="720000"/>
          </a:xfrm>
        </p:spPr>
        <p:txBody>
          <a:bodyPr anchor="ctr">
            <a:noAutofit/>
          </a:bodyPr>
          <a:lstStyle>
            <a:lvl1pPr marL="0" indent="0"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1pPr>
            <a:lvl2pPr marL="342934" indent="-342934" algn="ctr" defTabSz="914491" rtl="1" eaLnBrk="1" latinLnBrk="0" hangingPunct="1">
              <a:lnSpc>
                <a:spcPct val="100000"/>
              </a:lnSpc>
              <a:spcBef>
                <a:spcPts val="0"/>
              </a:spcBef>
              <a:spcAft>
                <a:spcPts val="600"/>
              </a:spcAft>
              <a:buSzPts val="2800"/>
              <a:buFont typeface="Arial" pitchFamily="34" charset="0"/>
              <a:buNone/>
              <a:defRPr lang="he-IL" sz="3200" b="1" kern="1200" dirty="0" smtClean="0">
                <a:solidFill>
                  <a:srgbClr val="002060"/>
                </a:solidFill>
                <a:latin typeface="Varela Round" pitchFamily="2" charset="-79"/>
                <a:ea typeface="+mn-ea"/>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p:txBody>
      </p:sp>
      <p:sp>
        <p:nvSpPr>
          <p:cNvPr id="14" name="מלבן מעוגל 8">
            <a:extLst>
              <a:ext uri="{FF2B5EF4-FFF2-40B4-BE49-F238E27FC236}">
                <a16:creationId xmlns:a16="http://schemas.microsoft.com/office/drawing/2014/main" id="{404057E2-9B3D-4075-99B3-75AE757986D1}"/>
              </a:ext>
            </a:extLst>
          </p:cNvPr>
          <p:cNvSpPr/>
          <p:nvPr userDrawn="1"/>
        </p:nvSpPr>
        <p:spPr>
          <a:xfrm>
            <a:off x="10059465" y="87232"/>
            <a:ext cx="2768857" cy="451249"/>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2196595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פרק חדש">
    <p:spTree>
      <p:nvGrpSpPr>
        <p:cNvPr id="1" name=""/>
        <p:cNvGrpSpPr/>
        <p:nvPr/>
      </p:nvGrpSpPr>
      <p:grpSpPr>
        <a:xfrm>
          <a:off x="0" y="0"/>
          <a:ext cx="0" cy="0"/>
          <a:chOff x="0" y="0"/>
          <a:chExt cx="0" cy="0"/>
        </a:xfrm>
      </p:grpSpPr>
      <p:sp>
        <p:nvSpPr>
          <p:cNvPr id="10" name="מלבן מעוגל 9"/>
          <p:cNvSpPr/>
          <p:nvPr userDrawn="1"/>
        </p:nvSpPr>
        <p:spPr>
          <a:xfrm>
            <a:off x="212943" y="1396870"/>
            <a:ext cx="13177381" cy="2978963"/>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solidFill>
                  <a:srgbClr val="192A72"/>
                </a:solidFill>
              </a:rPr>
              <a:t>  </a:t>
            </a:r>
          </a:p>
        </p:txBody>
      </p:sp>
      <p:sp>
        <p:nvSpPr>
          <p:cNvPr id="2" name="כותרת 1"/>
          <p:cNvSpPr>
            <a:spLocks noGrp="1"/>
          </p:cNvSpPr>
          <p:nvPr>
            <p:ph type="ctrTitle"/>
          </p:nvPr>
        </p:nvSpPr>
        <p:spPr>
          <a:xfrm>
            <a:off x="1" y="1666940"/>
            <a:ext cx="12192000" cy="1260000"/>
          </a:xfrm>
          <a:prstGeom prst="rect">
            <a:avLst/>
          </a:prstGeom>
        </p:spPr>
        <p:txBody>
          <a:bodyPr anchor="ctr" anchorCtr="0">
            <a:noAutofit/>
          </a:bodyPr>
          <a:lstStyle>
            <a:lvl1pPr algn="ctr">
              <a:defRPr sz="6601"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12" name="Google Shape;11;p2"/>
          <p:cNvSpPr txBox="1">
            <a:spLocks noGrp="1"/>
          </p:cNvSpPr>
          <p:nvPr>
            <p:ph type="subTitle" idx="1"/>
          </p:nvPr>
        </p:nvSpPr>
        <p:spPr>
          <a:xfrm>
            <a:off x="1" y="2918493"/>
            <a:ext cx="12192000" cy="642090"/>
          </a:xfrm>
          <a:prstGeom prst="rect">
            <a:avLst/>
          </a:prstGeom>
        </p:spPr>
        <p:txBody>
          <a:bodyPr spcFirstLastPara="1" wrap="square" lIns="36000" tIns="36000" rIns="36000" bIns="36000" anchor="ctr" anchorCtr="0">
            <a:spAutoFit/>
          </a:bodyPr>
          <a:lstStyle>
            <a:lvl1pPr marL="0" lvl="0" indent="0" algn="ctr">
              <a:lnSpc>
                <a:spcPct val="100000"/>
              </a:lnSpc>
              <a:spcBef>
                <a:spcPts val="0"/>
              </a:spcBef>
              <a:spcAft>
                <a:spcPts val="600"/>
              </a:spcAft>
              <a:buSzPts val="2800"/>
              <a:buNone/>
              <a:defRPr sz="3200" b="1">
                <a:solidFill>
                  <a:srgbClr val="192A72"/>
                </a:solidFill>
                <a:latin typeface="Varela Round" pitchFamily="2" charset="-79"/>
                <a:cs typeface="Varela Round" pitchFamily="2" charset="-79"/>
              </a:defRPr>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a:endParaRPr dirty="0"/>
          </a:p>
        </p:txBody>
      </p:sp>
      <p:sp>
        <p:nvSpPr>
          <p:cNvPr id="15" name="מלבן מעוגל 6">
            <a:extLst>
              <a:ext uri="{FF2B5EF4-FFF2-40B4-BE49-F238E27FC236}">
                <a16:creationId xmlns:a16="http://schemas.microsoft.com/office/drawing/2014/main" id="{B4A26894-BFC6-4CB2-9F98-6C0AB203AB11}"/>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6" name="מלבן מעוגל 7">
            <a:extLst>
              <a:ext uri="{FF2B5EF4-FFF2-40B4-BE49-F238E27FC236}">
                <a16:creationId xmlns:a16="http://schemas.microsoft.com/office/drawing/2014/main" id="{93139C06-AB68-49E4-9F8F-F0E56072AD87}"/>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7" name="מלבן מעוגל 8">
            <a:extLst>
              <a:ext uri="{FF2B5EF4-FFF2-40B4-BE49-F238E27FC236}">
                <a16:creationId xmlns:a16="http://schemas.microsoft.com/office/drawing/2014/main" id="{92F44B1F-CB02-4BE0-9593-98D37356833A}"/>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8" name="מלבן מעוגל 10">
            <a:extLst>
              <a:ext uri="{FF2B5EF4-FFF2-40B4-BE49-F238E27FC236}">
                <a16:creationId xmlns:a16="http://schemas.microsoft.com/office/drawing/2014/main" id="{F91DCBDE-92CA-433E-83D5-3B5D0DD4B449}"/>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628904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p:spPr>
        <p:txBody>
          <a:bodyPr lIns="36000" tIns="0" rIns="36000" bIns="0">
            <a:noAutofit/>
          </a:bodyPr>
          <a:lstStyle>
            <a:lvl1pPr marL="536629" indent="0">
              <a:tabLst>
                <a:tab pos="11659766" algn="l"/>
              </a:tabLst>
              <a:defRPr sz="4400" b="1">
                <a:solidFill>
                  <a:srgbClr val="002060"/>
                </a:solidFill>
                <a:latin typeface="Varela Round" pitchFamily="2" charset="-79"/>
                <a:cs typeface="Varela Round" pitchFamily="2" charset="-79"/>
              </a:defRPr>
            </a:lvl1pPr>
          </a:lstStyle>
          <a:p>
            <a:r>
              <a:rPr lang="he-IL" dirty="0"/>
              <a:t>לחץ כדי לערוך סגנון כותרת של תבנית</a:t>
            </a:r>
          </a:p>
        </p:txBody>
      </p:sp>
      <p:sp>
        <p:nvSpPr>
          <p:cNvPr id="3" name="מציין מיקום תוכן 2"/>
          <p:cNvSpPr>
            <a:spLocks noGrp="1"/>
          </p:cNvSpPr>
          <p:nvPr>
            <p:ph idx="1"/>
          </p:nvPr>
        </p:nvSpPr>
        <p:spPr>
          <a:xfrm>
            <a:off x="515274" y="1195757"/>
            <a:ext cx="8031962" cy="4611559"/>
          </a:xfrm>
        </p:spPr>
        <p:txBody>
          <a:bodyPr>
            <a:normAutofit/>
          </a:bodyPr>
          <a:lstStyle>
            <a:lvl1pPr>
              <a:lnSpc>
                <a:spcPct val="150000"/>
              </a:lnSpc>
              <a:spcBef>
                <a:spcPts val="0"/>
              </a:spcBef>
              <a:spcAft>
                <a:spcPts val="600"/>
              </a:spcAft>
              <a:defRPr sz="2400">
                <a:solidFill>
                  <a:srgbClr val="002060"/>
                </a:solidFill>
                <a:latin typeface="Varela Round" pitchFamily="2" charset="-79"/>
                <a:cs typeface="Varela Round" pitchFamily="2" charset="-79"/>
              </a:defRPr>
            </a:lvl1pPr>
            <a:lvl2pPr>
              <a:lnSpc>
                <a:spcPct val="150000"/>
              </a:lnSpc>
              <a:spcBef>
                <a:spcPts val="0"/>
              </a:spcBef>
              <a:spcAft>
                <a:spcPts val="600"/>
              </a:spcAft>
              <a:defRPr sz="2400">
                <a:solidFill>
                  <a:srgbClr val="002060"/>
                </a:solidFill>
                <a:latin typeface="Varela Round" pitchFamily="2" charset="-79"/>
                <a:cs typeface="Varela Round" pitchFamily="2" charset="-79"/>
              </a:defRPr>
            </a:lvl2pPr>
            <a:lvl3pPr>
              <a:lnSpc>
                <a:spcPct val="150000"/>
              </a:lnSpc>
              <a:defRPr>
                <a:solidFill>
                  <a:srgbClr val="002060"/>
                </a:solidFill>
                <a:latin typeface="Varela Round" pitchFamily="2" charset="-79"/>
                <a:cs typeface="Varela Round" pitchFamily="2" charset="-79"/>
              </a:defRPr>
            </a:lvl3pPr>
            <a:lvl4pPr>
              <a:lnSpc>
                <a:spcPct val="150000"/>
              </a:lnSpc>
              <a:defRPr>
                <a:solidFill>
                  <a:srgbClr val="002060"/>
                </a:solidFill>
                <a:latin typeface="Varela Round" pitchFamily="2" charset="-79"/>
                <a:cs typeface="Varela Round" pitchFamily="2" charset="-79"/>
              </a:defRPr>
            </a:lvl4pPr>
            <a:lvl5pPr>
              <a:lnSpc>
                <a:spcPct val="150000"/>
              </a:lnSpc>
              <a:defRPr>
                <a:solidFill>
                  <a:srgbClr val="002060"/>
                </a:solidFill>
                <a:latin typeface="Varela Round" pitchFamily="2" charset="-79"/>
                <a:cs typeface="Varela Round" pitchFamily="2" charset="-79"/>
              </a:defRPr>
            </a:lvl5pPr>
          </a:lstStyle>
          <a:p>
            <a:pPr lvl="0"/>
            <a:r>
              <a:rPr lang="he-IL" dirty="0"/>
              <a:t>לחץ כדי לערוך סגנונות טקסט של תבנית בסיס</a:t>
            </a:r>
          </a:p>
          <a:p>
            <a:pPr lvl="1"/>
            <a:r>
              <a:rPr lang="he-IL" dirty="0"/>
              <a:t>רמה שנייה</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כותרו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2549769" y="213094"/>
            <a:ext cx="9642231" cy="720000"/>
          </a:xfrm>
          <a:noFill/>
        </p:spPr>
        <p:txBody>
          <a:bodyPr vert="horz" lIns="91440" tIns="45720" rIns="91440" bIns="45720" rtlCol="1" anchor="ctr">
            <a:noAutofit/>
          </a:bodyPr>
          <a:lstStyle>
            <a:lvl1pPr marL="0" marR="0" indent="0" algn="ctr" defTabSz="914491" rtl="1" eaLnBrk="1" fontAlgn="auto" latinLnBrk="0" hangingPunct="1">
              <a:lnSpc>
                <a:spcPct val="100000"/>
              </a:lnSpc>
              <a:spcBef>
                <a:spcPct val="0"/>
              </a:spcBef>
              <a:spcAft>
                <a:spcPts val="0"/>
              </a:spcAft>
              <a:buClrTx/>
              <a:buSzTx/>
              <a:buFontTx/>
              <a:buNone/>
              <a:tabLst/>
              <a:defRPr kumimoji="0" lang="he-IL" sz="4400" b="1" i="0" u="none" strike="noStrike" kern="1200" cap="none" spc="0" normalizeH="0" baseline="0" noProof="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5" name="מציין מיקום טקסט 4"/>
          <p:cNvSpPr>
            <a:spLocks noGrp="1"/>
          </p:cNvSpPr>
          <p:nvPr>
            <p:ph type="body" sz="quarter" idx="3"/>
          </p:nvPr>
        </p:nvSpPr>
        <p:spPr>
          <a:xfrm>
            <a:off x="515275" y="1185681"/>
            <a:ext cx="8306992" cy="540000"/>
          </a:xfrm>
        </p:spPr>
        <p:txBody>
          <a:bodyPr anchor="ctr">
            <a:noAutofit/>
          </a:bodyPr>
          <a:lstStyle>
            <a:lvl1pPr marL="185757" indent="0">
              <a:buNone/>
              <a:defRPr sz="2800" b="1">
                <a:solidFill>
                  <a:srgbClr val="12B4BC"/>
                </a:solidFill>
                <a:latin typeface="Varela Round" pitchFamily="2" charset="-79"/>
                <a:cs typeface="Varela Round" pitchFamily="2" charset="-79"/>
              </a:defRPr>
            </a:lvl1pPr>
            <a:lvl2pPr marL="457246" indent="0">
              <a:buNone/>
              <a:defRPr sz="2000" b="1"/>
            </a:lvl2pPr>
            <a:lvl3pPr marL="914491" indent="0">
              <a:buNone/>
              <a:defRPr sz="1800" b="1"/>
            </a:lvl3pPr>
            <a:lvl4pPr marL="1371737" indent="0">
              <a:buNone/>
              <a:defRPr sz="1600" b="1"/>
            </a:lvl4pPr>
            <a:lvl5pPr marL="1828983" indent="0">
              <a:buNone/>
              <a:defRPr sz="1600" b="1"/>
            </a:lvl5pPr>
            <a:lvl6pPr marL="2286229" indent="0">
              <a:buNone/>
              <a:defRPr sz="1600" b="1"/>
            </a:lvl6pPr>
            <a:lvl7pPr marL="2743474" indent="0">
              <a:buNone/>
              <a:defRPr sz="1600" b="1"/>
            </a:lvl7pPr>
            <a:lvl8pPr marL="3200720" indent="0">
              <a:buNone/>
              <a:defRPr sz="1600" b="1"/>
            </a:lvl8pPr>
            <a:lvl9pPr marL="3657966" indent="0">
              <a:buNone/>
              <a:defRPr sz="1600" b="1"/>
            </a:lvl9pPr>
          </a:lstStyle>
          <a:p>
            <a:pPr lvl="0"/>
            <a:r>
              <a:rPr lang="he-IL" dirty="0"/>
              <a:t>לחץ כדי לערוך סגנונות טקסט של תבנית בסיס</a:t>
            </a:r>
          </a:p>
        </p:txBody>
      </p:sp>
      <p:sp>
        <p:nvSpPr>
          <p:cNvPr id="6" name="מציין מיקום תוכן 5"/>
          <p:cNvSpPr>
            <a:spLocks noGrp="1"/>
          </p:cNvSpPr>
          <p:nvPr>
            <p:ph sz="quarter" idx="4"/>
          </p:nvPr>
        </p:nvSpPr>
        <p:spPr>
          <a:xfrm>
            <a:off x="515273" y="1725682"/>
            <a:ext cx="8031963" cy="4152517"/>
          </a:xfrm>
        </p:spPr>
        <p:txBody>
          <a:bodyPr>
            <a:normAutofit/>
          </a:bodyPr>
          <a:lstStyle>
            <a:lvl1pPr marL="439782" indent="-342934">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1pPr>
            <a:lvl2pPr>
              <a:lnSpc>
                <a:spcPct val="100000"/>
              </a:lnSpc>
              <a:spcBef>
                <a:spcPts val="0"/>
              </a:spcBef>
              <a:spcAft>
                <a:spcPts val="600"/>
              </a:spcAft>
              <a:defRPr lang="he-IL" sz="2400" kern="1200" dirty="0" smtClean="0">
                <a:solidFill>
                  <a:srgbClr val="002060"/>
                </a:solidFill>
                <a:latin typeface="Varela Round" pitchFamily="2" charset="-79"/>
                <a:ea typeface="+mn-ea"/>
                <a:cs typeface="Varela Round" pitchFamily="2" charset="-79"/>
              </a:defRPr>
            </a:lvl2pPr>
            <a:lvl3pPr>
              <a:defRPr sz="1800"/>
            </a:lvl3pPr>
            <a:lvl4pPr>
              <a:defRPr sz="1600"/>
            </a:lvl4pPr>
            <a:lvl5pPr>
              <a:defRPr sz="1600"/>
            </a:lvl5pPr>
            <a:lvl6pPr>
              <a:defRPr sz="1600"/>
            </a:lvl6pPr>
            <a:lvl7pPr>
              <a:defRPr sz="1600"/>
            </a:lvl7pPr>
            <a:lvl8pPr>
              <a:defRPr sz="1600"/>
            </a:lvl8pPr>
            <a:lvl9pPr>
              <a:defRPr sz="1600"/>
            </a:lvl9pPr>
          </a:lstStyle>
          <a:p>
            <a:pPr marL="342934" lvl="0" indent="-342934" algn="r" defTabSz="914491" rtl="1" eaLnBrk="1" latinLnBrk="0" hangingPunct="1">
              <a:lnSpc>
                <a:spcPct val="150000"/>
              </a:lnSpc>
              <a:spcBef>
                <a:spcPct val="20000"/>
              </a:spcBef>
              <a:buFont typeface="Arial" pitchFamily="34" charset="0"/>
              <a:buChar char="•"/>
            </a:pPr>
            <a:r>
              <a:rPr lang="he-IL" dirty="0"/>
              <a:t>לחץ כדי לערוך סגנונות טקסט של תבנית בסיס</a:t>
            </a:r>
          </a:p>
          <a:p>
            <a:pPr marL="743024" lvl="1" indent="-285779" algn="r" defTabSz="914491" rtl="1" eaLnBrk="1" latinLnBrk="0" hangingPunct="1">
              <a:lnSpc>
                <a:spcPct val="150000"/>
              </a:lnSpc>
              <a:spcBef>
                <a:spcPct val="20000"/>
              </a:spcBef>
              <a:buFont typeface="Arial" pitchFamily="34" charset="0"/>
              <a:buChar char="–"/>
            </a:pPr>
            <a:r>
              <a:rPr lang="he-IL" dirty="0"/>
              <a:t>רמה שנייה</a:t>
            </a:r>
          </a:p>
        </p:txBody>
      </p:sp>
      <p:sp>
        <p:nvSpPr>
          <p:cNvPr id="8" name="מלבן מעוגל 6">
            <a:extLst>
              <a:ext uri="{FF2B5EF4-FFF2-40B4-BE49-F238E27FC236}">
                <a16:creationId xmlns:a16="http://schemas.microsoft.com/office/drawing/2014/main" id="{E6F50987-5C32-40D2-A5FB-79D9E0819C00}"/>
              </a:ext>
            </a:extLst>
          </p:cNvPr>
          <p:cNvSpPr/>
          <p:nvPr userDrawn="1"/>
        </p:nvSpPr>
        <p:spPr>
          <a:xfrm>
            <a:off x="9664804" y="5699022"/>
            <a:ext cx="476681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9" name="מלבן מעוגל 7">
            <a:extLst>
              <a:ext uri="{FF2B5EF4-FFF2-40B4-BE49-F238E27FC236}">
                <a16:creationId xmlns:a16="http://schemas.microsoft.com/office/drawing/2014/main" id="{53A31BA8-BED7-4737-8AF6-AA655F116E85}"/>
              </a:ext>
            </a:extLst>
          </p:cNvPr>
          <p:cNvSpPr/>
          <p:nvPr userDrawn="1"/>
        </p:nvSpPr>
        <p:spPr>
          <a:xfrm>
            <a:off x="-260562" y="181684"/>
            <a:ext cx="2598822" cy="216817"/>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3" name="מלבן מעוגל 8">
            <a:extLst>
              <a:ext uri="{FF2B5EF4-FFF2-40B4-BE49-F238E27FC236}">
                <a16:creationId xmlns:a16="http://schemas.microsoft.com/office/drawing/2014/main" id="{2CDE3276-7F45-4436-8F72-4AC18E7F0FC7}"/>
              </a:ext>
            </a:extLst>
          </p:cNvPr>
          <p:cNvSpPr/>
          <p:nvPr userDrawn="1"/>
        </p:nvSpPr>
        <p:spPr>
          <a:xfrm>
            <a:off x="-488825" y="468418"/>
            <a:ext cx="2969302"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4" name="מלבן מעוגל 10">
            <a:extLst>
              <a:ext uri="{FF2B5EF4-FFF2-40B4-BE49-F238E27FC236}">
                <a16:creationId xmlns:a16="http://schemas.microsoft.com/office/drawing/2014/main" id="{1C8AF664-98DE-433F-9B61-94366E98BCDF}"/>
              </a:ext>
            </a:extLst>
          </p:cNvPr>
          <p:cNvSpPr/>
          <p:nvPr userDrawn="1"/>
        </p:nvSpPr>
        <p:spPr>
          <a:xfrm>
            <a:off x="9010091" y="6104087"/>
            <a:ext cx="3755593"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טקסט גדול-X2">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234416" y="1312990"/>
            <a:ext cx="7910518" cy="5224442"/>
          </a:xfrm>
          <a:prstGeom prst="rect">
            <a:avLst/>
          </a:prstGeom>
        </p:spPr>
        <p:txBody>
          <a:bodyPr anchor="ctr">
            <a:noAutofit/>
          </a:bodyPr>
          <a:lstStyle>
            <a:lvl1pPr algn="r">
              <a:defRPr sz="2800">
                <a:solidFill>
                  <a:srgbClr val="192A72"/>
                </a:solidFill>
                <a:latin typeface="Varela Round" panose="00000500000000000000" pitchFamily="2" charset="-79"/>
                <a:cs typeface="Varela Round" panose="00000500000000000000" pitchFamily="2" charset="-79"/>
              </a:defRPr>
            </a:lvl1pPr>
          </a:lstStyle>
          <a:p>
            <a:r>
              <a:rPr lang="he-IL" dirty="0"/>
              <a:t>לחץ כדי לערוך פסקת טקסט קצרה של תבנית בסיס</a:t>
            </a:r>
          </a:p>
        </p:txBody>
      </p:sp>
      <p:sp>
        <p:nvSpPr>
          <p:cNvPr id="7" name="מלבן מעוגל 6"/>
          <p:cNvSpPr/>
          <p:nvPr userDrawn="1"/>
        </p:nvSpPr>
        <p:spPr>
          <a:xfrm>
            <a:off x="-910416" y="6189198"/>
            <a:ext cx="3068595" cy="118918"/>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8" name="מלבן מעוגל 7"/>
          <p:cNvSpPr/>
          <p:nvPr userDrawn="1"/>
        </p:nvSpPr>
        <p:spPr>
          <a:xfrm>
            <a:off x="10082352" y="8172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1" name="מלבן מעוגל 10"/>
          <p:cNvSpPr/>
          <p:nvPr userDrawn="1"/>
        </p:nvSpPr>
        <p:spPr>
          <a:xfrm>
            <a:off x="-2155687" y="6347804"/>
            <a:ext cx="5559136" cy="47051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dirty="0"/>
          </a:p>
        </p:txBody>
      </p:sp>
      <p:sp>
        <p:nvSpPr>
          <p:cNvPr id="9" name="מציין מיקום טקסט 3"/>
          <p:cNvSpPr>
            <a:spLocks noGrp="1"/>
          </p:cNvSpPr>
          <p:nvPr>
            <p:ph type="body" sz="quarter" idx="10" hasCustomPrompt="1"/>
          </p:nvPr>
        </p:nvSpPr>
        <p:spPr>
          <a:xfrm>
            <a:off x="0" y="192531"/>
            <a:ext cx="12192000" cy="1009650"/>
          </a:xfrm>
          <a:prstGeom prst="rect">
            <a:avLst/>
          </a:prstGeom>
        </p:spPr>
        <p:txBody>
          <a:bodyPr anchor="ctr">
            <a:normAutofit/>
          </a:bodyPr>
          <a:lstStyle>
            <a:lvl1pPr marL="0" indent="0" algn="ctr">
              <a:buNone/>
              <a:defRPr sz="4800" b="1">
                <a:solidFill>
                  <a:srgbClr val="192A72"/>
                </a:solidFill>
                <a:latin typeface="Varela Round" panose="00000500000000000000" pitchFamily="2" charset="-79"/>
                <a:cs typeface="Varela Round" panose="00000500000000000000" pitchFamily="2" charset="-79"/>
              </a:defRPr>
            </a:lvl1pPr>
          </a:lstStyle>
          <a:p>
            <a:r>
              <a:rPr lang="he-IL" sz="4400" dirty="0"/>
              <a:t>לחץ כדי לערוך סגנון כותרת של תבנית בסיס</a:t>
            </a:r>
          </a:p>
        </p:txBody>
      </p:sp>
    </p:spTree>
    <p:extLst>
      <p:ext uri="{BB962C8B-B14F-4D97-AF65-F5344CB8AC3E}">
        <p14:creationId xmlns:p14="http://schemas.microsoft.com/office/powerpoint/2010/main" val="397592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וידאו על מסך מלא">
    <p:spTree>
      <p:nvGrpSpPr>
        <p:cNvPr id="1" name=""/>
        <p:cNvGrpSpPr/>
        <p:nvPr/>
      </p:nvGrpSpPr>
      <p:grpSpPr>
        <a:xfrm>
          <a:off x="0" y="0"/>
          <a:ext cx="0" cy="0"/>
          <a:chOff x="0" y="0"/>
          <a:chExt cx="0" cy="0"/>
        </a:xfrm>
      </p:grpSpPr>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66849"/>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4" name="מציין מיקום של מדיה 3">
            <a:extLst>
              <a:ext uri="{FF2B5EF4-FFF2-40B4-BE49-F238E27FC236}">
                <a16:creationId xmlns:a16="http://schemas.microsoft.com/office/drawing/2014/main" id="{DD834E78-91D0-4CCC-9C3F-C5C504CFBE13}"/>
              </a:ext>
            </a:extLst>
          </p:cNvPr>
          <p:cNvSpPr>
            <a:spLocks noGrp="1"/>
          </p:cNvSpPr>
          <p:nvPr>
            <p:ph type="media" sz="quarter" idx="10" hasCustomPrompt="1"/>
          </p:nvPr>
        </p:nvSpPr>
        <p:spPr>
          <a:xfrm>
            <a:off x="363416" y="639717"/>
            <a:ext cx="11465168" cy="6122933"/>
          </a:xfrm>
        </p:spPr>
        <p:txBody>
          <a:bodyPr/>
          <a:lstStyle>
            <a:lvl1pPr marL="0" indent="0">
              <a:buFontTx/>
              <a:buNone/>
              <a:defRPr>
                <a:solidFill>
                  <a:srgbClr val="192A72"/>
                </a:solidFill>
                <a:latin typeface="Varela Round" panose="00000500000000000000" pitchFamily="2" charset="-79"/>
                <a:cs typeface="Varela Round" panose="00000500000000000000" pitchFamily="2" charset="-79"/>
              </a:defRPr>
            </a:lvl1pPr>
          </a:lstStyle>
          <a:p>
            <a:r>
              <a:rPr lang="he-IL" dirty="0"/>
              <a:t>מיועד לסרטים</a:t>
            </a:r>
          </a:p>
        </p:txBody>
      </p:sp>
      <p:sp>
        <p:nvSpPr>
          <p:cNvPr id="11" name="מציין מיקום תוכן 10">
            <a:extLst>
              <a:ext uri="{FF2B5EF4-FFF2-40B4-BE49-F238E27FC236}">
                <a16:creationId xmlns:a16="http://schemas.microsoft.com/office/drawing/2014/main" id="{2A86C914-3EB6-4303-93FB-203A29FA2E36}"/>
              </a:ext>
            </a:extLst>
          </p:cNvPr>
          <p:cNvSpPr>
            <a:spLocks noGrp="1"/>
          </p:cNvSpPr>
          <p:nvPr>
            <p:ph sz="quarter" idx="14"/>
          </p:nvPr>
        </p:nvSpPr>
        <p:spPr>
          <a:xfrm>
            <a:off x="363416" y="95349"/>
            <a:ext cx="8074879" cy="400050"/>
          </a:xfrm>
        </p:spPr>
        <p:txBody>
          <a:bodyPr anchor="ctr">
            <a:noAutofit/>
          </a:bodyPr>
          <a:lstStyle>
            <a:lvl1pPr marL="0" indent="0" algn="r">
              <a:buFontTx/>
              <a:buNone/>
              <a:defRPr sz="2400">
                <a:solidFill>
                  <a:srgbClr val="192A72"/>
                </a:solidFill>
                <a:latin typeface="Varela Round" panose="00000500000000000000" pitchFamily="2" charset="-79"/>
                <a:cs typeface="Varela Round" panose="00000500000000000000" pitchFamily="2" charset="-79"/>
              </a:defRPr>
            </a:lvl1pPr>
          </a:lstStyle>
          <a:p>
            <a:pPr lvl="0"/>
            <a:r>
              <a:rPr lang="he-IL" dirty="0"/>
              <a:t>לחץ כדי לערוך סגנונות טקסט של תבנית בסיס</a:t>
            </a:r>
          </a:p>
        </p:txBody>
      </p:sp>
    </p:spTree>
    <p:extLst>
      <p:ext uri="{BB962C8B-B14F-4D97-AF65-F5344CB8AC3E}">
        <p14:creationId xmlns:p14="http://schemas.microsoft.com/office/powerpoint/2010/main" val="36877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1" y="213094"/>
            <a:ext cx="12191999" cy="720000"/>
          </a:xfrm>
          <a:noFill/>
        </p:spPr>
        <p:txBody>
          <a:bodyPr vert="horz" lIns="91440" tIns="45720" rIns="91440" bIns="45720" rtlCol="1" anchor="ctr">
            <a:noAutofit/>
          </a:bodyPr>
          <a:lstStyle>
            <a:lvl1pPr>
              <a:defRPr kumimoji="0" lang="he-IL" sz="4400" b="1" i="0" u="none" strike="noStrike" kern="1200" cap="none" spc="0" normalizeH="0" baseline="0" noProof="0" dirty="0" smtClean="0">
                <a:ln>
                  <a:noFill/>
                </a:ln>
                <a:solidFill>
                  <a:srgbClr val="002060"/>
                </a:solidFill>
                <a:effectLst/>
                <a:uLnTx/>
                <a:uFillTx/>
                <a:latin typeface="Varela Round" pitchFamily="2" charset="-79"/>
                <a:ea typeface="+mj-ea"/>
                <a:cs typeface="Varela Round" pitchFamily="2" charset="-79"/>
              </a:defRPr>
            </a:lvl1pPr>
          </a:lstStyle>
          <a:p>
            <a:pPr marL="0" marR="0" lvl="0" indent="0" algn="ctr" defTabSz="914491" rtl="1" eaLnBrk="1" fontAlgn="auto" latinLnBrk="0" hangingPunct="1">
              <a:lnSpc>
                <a:spcPct val="100000"/>
              </a:lnSpc>
              <a:spcBef>
                <a:spcPct val="0"/>
              </a:spcBef>
              <a:spcAft>
                <a:spcPts val="0"/>
              </a:spcAft>
              <a:buClrTx/>
              <a:buSzTx/>
              <a:buFontTx/>
              <a:buNone/>
              <a:tabLst/>
              <a:defRPr/>
            </a:pPr>
            <a:r>
              <a:rPr lang="he-IL" dirty="0"/>
              <a:t>לחץ כדי לערוך סגנון כותרת של תבנית</a:t>
            </a:r>
          </a:p>
        </p:txBody>
      </p:sp>
      <p:sp>
        <p:nvSpPr>
          <p:cNvPr id="7" name="מלבן מעוגל 6"/>
          <p:cNvSpPr/>
          <p:nvPr userDrawn="1"/>
        </p:nvSpPr>
        <p:spPr>
          <a:xfrm>
            <a:off x="1" y="5878199"/>
            <a:ext cx="4766191" cy="357667"/>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8" name="מלבן מעוגל 7"/>
          <p:cNvSpPr/>
          <p:nvPr userDrawn="1"/>
        </p:nvSpPr>
        <p:spPr>
          <a:xfrm>
            <a:off x="8667715" y="-110812"/>
            <a:ext cx="5300119" cy="221623"/>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
        <p:nvSpPr>
          <p:cNvPr id="9" name="מלבן מעוגל 8"/>
          <p:cNvSpPr/>
          <p:nvPr userDrawn="1"/>
        </p:nvSpPr>
        <p:spPr>
          <a:xfrm>
            <a:off x="0" y="6306749"/>
            <a:ext cx="7724431" cy="674541"/>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latin typeface="Varela Round" pitchFamily="2" charset="-79"/>
              <a:cs typeface="Varela Round" pitchFamily="2" charset="-79"/>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כותרת ותמונה">
    <p:spTree>
      <p:nvGrpSpPr>
        <p:cNvPr id="1" name=""/>
        <p:cNvGrpSpPr/>
        <p:nvPr/>
      </p:nvGrpSpPr>
      <p:grpSpPr>
        <a:xfrm>
          <a:off x="0" y="0"/>
          <a:ext cx="0" cy="0"/>
          <a:chOff x="0" y="0"/>
          <a:chExt cx="0" cy="0"/>
        </a:xfrm>
      </p:grpSpPr>
      <p:sp>
        <p:nvSpPr>
          <p:cNvPr id="3" name="מציין מיקום של תמונה 2"/>
          <p:cNvSpPr>
            <a:spLocks noGrp="1"/>
          </p:cNvSpPr>
          <p:nvPr>
            <p:ph type="pic" idx="1" hasCustomPrompt="1"/>
          </p:nvPr>
        </p:nvSpPr>
        <p:spPr>
          <a:xfrm>
            <a:off x="161147" y="964351"/>
            <a:ext cx="8483175" cy="57215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 </a:t>
            </a:r>
          </a:p>
        </p:txBody>
      </p:sp>
      <p:sp>
        <p:nvSpPr>
          <p:cNvPr id="8" name="כותרת 1"/>
          <p:cNvSpPr>
            <a:spLocks noGrp="1"/>
          </p:cNvSpPr>
          <p:nvPr>
            <p:ph type="ctrTitle"/>
          </p:nvPr>
        </p:nvSpPr>
        <p:spPr>
          <a:xfrm>
            <a:off x="1733909" y="186258"/>
            <a:ext cx="10247689" cy="637353"/>
          </a:xfrm>
          <a:prstGeom prst="rect">
            <a:avLst/>
          </a:prstGeom>
        </p:spPr>
        <p:txBody>
          <a:bodyPr anchor="ctr">
            <a:noAutofit/>
          </a:bodyPr>
          <a:lstStyle>
            <a:lvl1pPr algn="ctr">
              <a:defRPr sz="4400" b="1">
                <a:solidFill>
                  <a:srgbClr val="192A72"/>
                </a:solidFill>
                <a:latin typeface="Varela Round" panose="00000500000000000000" pitchFamily="2" charset="-79"/>
                <a:cs typeface="Varela Round" panose="00000500000000000000" pitchFamily="2" charset="-79"/>
              </a:defRPr>
            </a:lvl1pPr>
          </a:lstStyle>
          <a:p>
            <a:r>
              <a:rPr lang="he-IL" dirty="0"/>
              <a:t>לחץ כדי לערוך סגנון כותרת</a:t>
            </a:r>
          </a:p>
        </p:txBody>
      </p:sp>
      <p:sp>
        <p:nvSpPr>
          <p:cNvPr id="9" name="מלבן מעוגל 8"/>
          <p:cNvSpPr/>
          <p:nvPr userDrawn="1"/>
        </p:nvSpPr>
        <p:spPr>
          <a:xfrm>
            <a:off x="11186073" y="5980332"/>
            <a:ext cx="1591052" cy="155686"/>
          </a:xfrm>
          <a:prstGeom prst="roundRect">
            <a:avLst>
              <a:gd name="adj" fmla="val 50000"/>
            </a:avLst>
          </a:prstGeom>
          <a:solidFill>
            <a:srgbClr val="6CF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0" name="מלבן מעוגל 9"/>
          <p:cNvSpPr/>
          <p:nvPr userDrawn="1"/>
        </p:nvSpPr>
        <p:spPr>
          <a:xfrm>
            <a:off x="11032901" y="950191"/>
            <a:ext cx="1159099" cy="347376"/>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t> </a:t>
            </a:r>
          </a:p>
        </p:txBody>
      </p:sp>
      <p:sp>
        <p:nvSpPr>
          <p:cNvPr id="11" name="מלבן מעוגל 10"/>
          <p:cNvSpPr/>
          <p:nvPr userDrawn="1"/>
        </p:nvSpPr>
        <p:spPr>
          <a:xfrm>
            <a:off x="-484994" y="320177"/>
            <a:ext cx="2095644" cy="369516"/>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
        <p:nvSpPr>
          <p:cNvPr id="12" name="מלבן מעוגל 11"/>
          <p:cNvSpPr/>
          <p:nvPr userDrawn="1"/>
        </p:nvSpPr>
        <p:spPr>
          <a:xfrm>
            <a:off x="10586241" y="6268720"/>
            <a:ext cx="2190883" cy="417182"/>
          </a:xfrm>
          <a:prstGeom prst="roundRect">
            <a:avLst>
              <a:gd name="adj" fmla="val 50000"/>
            </a:avLst>
          </a:prstGeom>
          <a:solidFill>
            <a:srgbClr val="192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800"/>
          </a:p>
        </p:txBody>
      </p:sp>
    </p:spTree>
    <p:extLst>
      <p:ext uri="{BB962C8B-B14F-4D97-AF65-F5344CB8AC3E}">
        <p14:creationId xmlns:p14="http://schemas.microsoft.com/office/powerpoint/2010/main" val="323313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1" y="274638"/>
            <a:ext cx="109728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600202"/>
            <a:ext cx="109728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8737601" y="6356352"/>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B6F552B-607E-4869-A917-C44959BDCB12}" type="datetimeFigureOut">
              <a:rPr lang="he-IL" smtClean="0"/>
              <a:pPr/>
              <a:t>י'/ניסן/תש"ף</a:t>
            </a:fld>
            <a:endParaRPr lang="he-IL"/>
          </a:p>
        </p:txBody>
      </p:sp>
      <p:sp>
        <p:nvSpPr>
          <p:cNvPr id="5" name="מציין מיקום של כותרת תחתונה 4"/>
          <p:cNvSpPr>
            <a:spLocks noGrp="1"/>
          </p:cNvSpPr>
          <p:nvPr>
            <p:ph type="ftr" sz="quarter" idx="3"/>
          </p:nvPr>
        </p:nvSpPr>
        <p:spPr>
          <a:xfrm>
            <a:off x="4165601" y="6356352"/>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609601" y="6356352"/>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6478A40-4CDB-4A89-A7AB-ED0E5AEAC786}"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50" r:id="rId4"/>
    <p:sldLayoutId id="2147483653" r:id="rId5"/>
    <p:sldLayoutId id="2147483665" r:id="rId6"/>
    <p:sldLayoutId id="2147483666" r:id="rId7"/>
    <p:sldLayoutId id="2147483663" r:id="rId8"/>
    <p:sldLayoutId id="2147483669" r:id="rId9"/>
    <p:sldLayoutId id="2147483671" r:id="rId10"/>
    <p:sldLayoutId id="2147483668" r:id="rId11"/>
    <p:sldLayoutId id="2147483670" r:id="rId12"/>
    <p:sldLayoutId id="2147483672" r:id="rId13"/>
    <p:sldLayoutId id="2147483673" r:id="rId14"/>
  </p:sldLayoutIdLst>
  <p:txStyles>
    <p:titleStyle>
      <a:lvl1pPr algn="ctr" defTabSz="914491" rtl="1" eaLnBrk="1" latinLnBrk="0" hangingPunct="1">
        <a:spcBef>
          <a:spcPct val="0"/>
        </a:spcBef>
        <a:buNone/>
        <a:defRPr sz="4400" kern="1200">
          <a:solidFill>
            <a:schemeClr val="tx1"/>
          </a:solidFill>
          <a:latin typeface="+mj-lt"/>
          <a:ea typeface="+mj-ea"/>
          <a:cs typeface="+mj-cs"/>
        </a:defRPr>
      </a:lvl1pPr>
    </p:titleStyle>
    <p:body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91" rtl="1" eaLnBrk="1" latinLnBrk="0" hangingPunct="1">
        <a:defRPr sz="1800" kern="1200">
          <a:solidFill>
            <a:schemeClr val="tx1"/>
          </a:solidFill>
          <a:latin typeface="+mn-lt"/>
          <a:ea typeface="+mn-ea"/>
          <a:cs typeface="+mn-cs"/>
        </a:defRPr>
      </a:lvl1pPr>
      <a:lvl2pPr marL="457246" algn="r" defTabSz="914491" rtl="1" eaLnBrk="1" latinLnBrk="0" hangingPunct="1">
        <a:defRPr sz="1800" kern="1200">
          <a:solidFill>
            <a:schemeClr val="tx1"/>
          </a:solidFill>
          <a:latin typeface="+mn-lt"/>
          <a:ea typeface="+mn-ea"/>
          <a:cs typeface="+mn-cs"/>
        </a:defRPr>
      </a:lvl2pPr>
      <a:lvl3pPr marL="914491" algn="r" defTabSz="914491" rtl="1" eaLnBrk="1" latinLnBrk="0" hangingPunct="1">
        <a:defRPr sz="1800" kern="1200">
          <a:solidFill>
            <a:schemeClr val="tx1"/>
          </a:solidFill>
          <a:latin typeface="+mn-lt"/>
          <a:ea typeface="+mn-ea"/>
          <a:cs typeface="+mn-cs"/>
        </a:defRPr>
      </a:lvl3pPr>
      <a:lvl4pPr marL="1371737" algn="r" defTabSz="914491" rtl="1" eaLnBrk="1" latinLnBrk="0" hangingPunct="1">
        <a:defRPr sz="1800" kern="1200">
          <a:solidFill>
            <a:schemeClr val="tx1"/>
          </a:solidFill>
          <a:latin typeface="+mn-lt"/>
          <a:ea typeface="+mn-ea"/>
          <a:cs typeface="+mn-cs"/>
        </a:defRPr>
      </a:lvl4pPr>
      <a:lvl5pPr marL="1828983" algn="r" defTabSz="914491" rtl="1" eaLnBrk="1" latinLnBrk="0" hangingPunct="1">
        <a:defRPr sz="1800" kern="1200">
          <a:solidFill>
            <a:schemeClr val="tx1"/>
          </a:solidFill>
          <a:latin typeface="+mn-lt"/>
          <a:ea typeface="+mn-ea"/>
          <a:cs typeface="+mn-cs"/>
        </a:defRPr>
      </a:lvl5pPr>
      <a:lvl6pPr marL="2286229" algn="r" defTabSz="914491" rtl="1" eaLnBrk="1" latinLnBrk="0" hangingPunct="1">
        <a:defRPr sz="1800" kern="1200">
          <a:solidFill>
            <a:schemeClr val="tx1"/>
          </a:solidFill>
          <a:latin typeface="+mn-lt"/>
          <a:ea typeface="+mn-ea"/>
          <a:cs typeface="+mn-cs"/>
        </a:defRPr>
      </a:lvl6pPr>
      <a:lvl7pPr marL="2743474" algn="r" defTabSz="914491" rtl="1" eaLnBrk="1" latinLnBrk="0" hangingPunct="1">
        <a:defRPr sz="1800" kern="1200">
          <a:solidFill>
            <a:schemeClr val="tx1"/>
          </a:solidFill>
          <a:latin typeface="+mn-lt"/>
          <a:ea typeface="+mn-ea"/>
          <a:cs typeface="+mn-cs"/>
        </a:defRPr>
      </a:lvl7pPr>
      <a:lvl8pPr marL="3200720" algn="r" defTabSz="914491" rtl="1" eaLnBrk="1" latinLnBrk="0" hangingPunct="1">
        <a:defRPr sz="1800" kern="1200">
          <a:solidFill>
            <a:schemeClr val="tx1"/>
          </a:solidFill>
          <a:latin typeface="+mn-lt"/>
          <a:ea typeface="+mn-ea"/>
          <a:cs typeface="+mn-cs"/>
        </a:defRPr>
      </a:lvl8pPr>
      <a:lvl9pPr marL="3657966" algn="r" defTabSz="914491"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davidson.weizmann.ac.il/online/maagarmada/life_sci/%D7%94%D7%A9%D7%A2%D7%AA%D7%95%D7%A7-%E2%80%93-%D7%99%D7%A6%D7%99%D7%A8%D7%AA-%D7%AA%D7%91%D7%A0%D7%99%D7%AA-rna" TargetMode="External"/><Relationship Id="rId2" Type="http://schemas.openxmlformats.org/officeDocument/2006/relationships/slideLayout" Target="../slideLayouts/slideLayout4.xml"/><Relationship Id="rId1" Type="http://schemas.openxmlformats.org/officeDocument/2006/relationships/video" Target="https://www.youtube.com/embed/MYQqLOh2D8M?feature=oembed" TargetMode="Externa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4.xml"/><Relationship Id="rId1" Type="http://schemas.openxmlformats.org/officeDocument/2006/relationships/video" Target="https://www.youtube.com/embed/NomGIAYZaYM?feature=oembed" TargetMode="Externa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watch?v=gG7uCskUOrA" TargetMode="External"/><Relationship Id="rId2" Type="http://schemas.openxmlformats.org/officeDocument/2006/relationships/slideLayout" Target="../slideLayouts/slideLayout4.xml"/><Relationship Id="rId1" Type="http://schemas.openxmlformats.org/officeDocument/2006/relationships/video" Target="https://www.youtube.com/embed/gG7uCskUOrA?feature=oembed" TargetMode="External"/><Relationship Id="rId4" Type="http://schemas.openxmlformats.org/officeDocument/2006/relationships/image" Target="../media/image38.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hyperlink" Target="http://he.wikipedia.org/wiki/%D7%A7%D7%95%D7%91%D7%A5:ProteinStructures.gif" TargetMode="External"/><Relationship Id="rId7" Type="http://schemas.openxmlformats.org/officeDocument/2006/relationships/hyperlink" Target="http://he.wikipedia.org/wiki/%D7%A7%D7%95%D7%91%D7%A5:BetaPleatedSheetProtein.png"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hyperlink" Target="http://he.wikipedia.org/wiki/%D7%A7%D7%95%D7%91%D7%A5:AlphaHelixProtein.jpg" TargetMode="External"/><Relationship Id="rId4" Type="http://schemas.openxmlformats.org/officeDocument/2006/relationships/image" Target="../media/image39.gif"/></Relationships>
</file>

<file path=ppt/slides/_rels/slide6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2.vml"/><Relationship Id="rId4" Type="http://schemas.openxmlformats.org/officeDocument/2006/relationships/image" Target="../media/image43.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oleObject" Target="../embeddings/oleObject2.bin"/><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ctrTitle"/>
          </p:nvPr>
        </p:nvSpPr>
        <p:spPr>
          <a:xfrm>
            <a:off x="1" y="2693893"/>
            <a:ext cx="12192001" cy="1470216"/>
          </a:xfrm>
        </p:spPr>
        <p:txBody>
          <a:bodyPr>
            <a:normAutofit/>
          </a:bodyPr>
          <a:lstStyle/>
          <a:p>
            <a:r>
              <a:rPr lang="he-IL" dirty="0"/>
              <a:t>מערכת שידורים לאומית</a:t>
            </a:r>
          </a:p>
        </p:txBody>
      </p:sp>
    </p:spTree>
    <p:extLst>
      <p:ext uri="{BB962C8B-B14F-4D97-AF65-F5344CB8AC3E}">
        <p14:creationId xmlns:p14="http://schemas.microsoft.com/office/powerpoint/2010/main" val="170999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4" name="Picture 8" descr="תוצאת תמונה עבור ‫תמונות מבנה RNA‬‏"/>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t="1914" b="2513"/>
          <a:stretch/>
        </p:blipFill>
        <p:spPr bwMode="auto">
          <a:xfrm>
            <a:off x="345789" y="133165"/>
            <a:ext cx="9183499" cy="66493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193280" y="528354"/>
            <a:ext cx="2075851" cy="830997"/>
          </a:xfrm>
          <a:prstGeom prst="rect">
            <a:avLst/>
          </a:prstGeom>
          <a:noFill/>
        </p:spPr>
        <p:txBody>
          <a:bodyPr wrap="square" rtlCol="0">
            <a:spAutoFit/>
          </a:bodyPr>
          <a:lstStyle/>
          <a:p>
            <a:pPr algn="ctr"/>
            <a:r>
              <a:rPr lang="he-IL" sz="2400" b="1" dirty="0">
                <a:solidFill>
                  <a:schemeClr val="bg1"/>
                </a:solidFill>
                <a:effectLst>
                  <a:glow rad="101600">
                    <a:schemeClr val="bg2">
                      <a:lumMod val="10000"/>
                      <a:alpha val="40000"/>
                    </a:schemeClr>
                  </a:glow>
                </a:effectLst>
              </a:rPr>
              <a:t>דו גדיל – </a:t>
            </a:r>
            <a:r>
              <a:rPr lang="en-US" sz="2400" b="1" dirty="0">
                <a:solidFill>
                  <a:schemeClr val="bg1"/>
                </a:solidFill>
                <a:effectLst>
                  <a:glow rad="101600">
                    <a:schemeClr val="bg2">
                      <a:lumMod val="10000"/>
                      <a:alpha val="40000"/>
                    </a:schemeClr>
                  </a:glow>
                </a:effectLst>
              </a:rPr>
              <a:t>Double Helix</a:t>
            </a:r>
          </a:p>
        </p:txBody>
      </p:sp>
      <p:sp>
        <p:nvSpPr>
          <p:cNvPr id="9" name="TextBox 8"/>
          <p:cNvSpPr txBox="1"/>
          <p:nvPr/>
        </p:nvSpPr>
        <p:spPr>
          <a:xfrm>
            <a:off x="1597419" y="407234"/>
            <a:ext cx="1584176" cy="830997"/>
          </a:xfrm>
          <a:prstGeom prst="rect">
            <a:avLst/>
          </a:prstGeom>
          <a:noFill/>
        </p:spPr>
        <p:txBody>
          <a:bodyPr wrap="square" rtlCol="0">
            <a:spAutoFit/>
          </a:bodyPr>
          <a:lstStyle/>
          <a:p>
            <a:pPr algn="ctr"/>
            <a:r>
              <a:rPr lang="he-IL" sz="2400" b="1" dirty="0">
                <a:solidFill>
                  <a:schemeClr val="bg1"/>
                </a:solidFill>
                <a:effectLst>
                  <a:glow rad="101600">
                    <a:schemeClr val="bg2">
                      <a:lumMod val="10000"/>
                      <a:alpha val="40000"/>
                    </a:schemeClr>
                  </a:glow>
                </a:effectLst>
              </a:rPr>
              <a:t>חד גדיל –</a:t>
            </a:r>
            <a:r>
              <a:rPr lang="en-US" sz="2400" b="1" dirty="0">
                <a:solidFill>
                  <a:schemeClr val="bg1"/>
                </a:solidFill>
                <a:effectLst>
                  <a:glow rad="101600">
                    <a:schemeClr val="bg2">
                      <a:lumMod val="10000"/>
                      <a:alpha val="40000"/>
                    </a:schemeClr>
                  </a:glow>
                </a:effectLst>
              </a:rPr>
              <a:t>Helix</a:t>
            </a:r>
          </a:p>
        </p:txBody>
      </p:sp>
      <p:sp>
        <p:nvSpPr>
          <p:cNvPr id="10" name="TextBox 9"/>
          <p:cNvSpPr txBox="1"/>
          <p:nvPr/>
        </p:nvSpPr>
        <p:spPr>
          <a:xfrm>
            <a:off x="468531" y="4748952"/>
            <a:ext cx="1080120" cy="1200329"/>
          </a:xfrm>
          <a:prstGeom prst="rect">
            <a:avLst/>
          </a:prstGeom>
          <a:noFill/>
        </p:spPr>
        <p:txBody>
          <a:bodyPr wrap="square" rtlCol="0">
            <a:spAutoFit/>
          </a:bodyPr>
          <a:lstStyle/>
          <a:p>
            <a:pPr algn="ctr"/>
            <a:r>
              <a:rPr lang="he-IL" sz="2400" b="1" dirty="0">
                <a:solidFill>
                  <a:schemeClr val="bg1"/>
                </a:solidFill>
                <a:effectLst>
                  <a:glow rad="101600">
                    <a:schemeClr val="bg2">
                      <a:lumMod val="10000"/>
                      <a:alpha val="40000"/>
                    </a:schemeClr>
                  </a:glow>
                </a:effectLst>
              </a:rPr>
              <a:t>יורציל במקום תימין</a:t>
            </a:r>
            <a:endParaRPr lang="en-US" sz="2400" b="1" dirty="0">
              <a:solidFill>
                <a:schemeClr val="bg1"/>
              </a:solidFill>
              <a:effectLst>
                <a:glow rad="101600">
                  <a:schemeClr val="bg2">
                    <a:lumMod val="10000"/>
                    <a:alpha val="40000"/>
                  </a:schemeClr>
                </a:glow>
              </a:effectLst>
            </a:endParaRPr>
          </a:p>
        </p:txBody>
      </p:sp>
      <p:sp>
        <p:nvSpPr>
          <p:cNvPr id="11" name="TextBox 10"/>
          <p:cNvSpPr txBox="1"/>
          <p:nvPr/>
        </p:nvSpPr>
        <p:spPr>
          <a:xfrm>
            <a:off x="6744681" y="5516841"/>
            <a:ext cx="2784607" cy="1015663"/>
          </a:xfrm>
          <a:prstGeom prst="rect">
            <a:avLst/>
          </a:prstGeom>
          <a:noFill/>
        </p:spPr>
        <p:txBody>
          <a:bodyPr wrap="square" rtlCol="0">
            <a:spAutoFit/>
          </a:bodyPr>
          <a:lstStyle/>
          <a:p>
            <a:pPr algn="ctr"/>
            <a:r>
              <a:rPr lang="he-IL" sz="2000" b="1" dirty="0">
                <a:solidFill>
                  <a:schemeClr val="bg1"/>
                </a:solidFill>
                <a:effectLst>
                  <a:glow rad="101600">
                    <a:schemeClr val="bg2">
                      <a:lumMod val="10000"/>
                      <a:alpha val="40000"/>
                    </a:schemeClr>
                  </a:glow>
                </a:effectLst>
              </a:rPr>
              <a:t>דאוקסי-ריבו-נוקלאוטידים (בקיצור – נוקלאוטידים)</a:t>
            </a:r>
            <a:endParaRPr lang="en-US" sz="2000" b="1" dirty="0">
              <a:solidFill>
                <a:schemeClr val="bg1"/>
              </a:solidFill>
              <a:effectLst>
                <a:glow rad="101600">
                  <a:schemeClr val="bg2">
                    <a:lumMod val="10000"/>
                    <a:alpha val="40000"/>
                  </a:schemeClr>
                </a:glow>
              </a:effectLst>
            </a:endParaRPr>
          </a:p>
        </p:txBody>
      </p:sp>
      <p:sp>
        <p:nvSpPr>
          <p:cNvPr id="13" name="TextBox 12"/>
          <p:cNvSpPr txBox="1"/>
          <p:nvPr/>
        </p:nvSpPr>
        <p:spPr>
          <a:xfrm>
            <a:off x="828571" y="5871673"/>
            <a:ext cx="2520280" cy="830997"/>
          </a:xfrm>
          <a:prstGeom prst="rect">
            <a:avLst/>
          </a:prstGeom>
          <a:noFill/>
        </p:spPr>
        <p:txBody>
          <a:bodyPr wrap="square" rtlCol="0">
            <a:spAutoFit/>
          </a:bodyPr>
          <a:lstStyle/>
          <a:p>
            <a:pPr algn="ctr"/>
            <a:r>
              <a:rPr lang="he-IL" sz="2400" b="1" dirty="0">
                <a:solidFill>
                  <a:schemeClr val="bg1"/>
                </a:solidFill>
                <a:effectLst>
                  <a:glow rad="101600">
                    <a:schemeClr val="bg2">
                      <a:lumMod val="10000"/>
                      <a:alpha val="40000"/>
                    </a:schemeClr>
                  </a:glow>
                </a:effectLst>
              </a:rPr>
              <a:t>ריבו-נוקלאוטידים (אין קיצור)</a:t>
            </a:r>
            <a:endParaRPr lang="en-US" sz="2400" b="1" dirty="0">
              <a:solidFill>
                <a:schemeClr val="bg1"/>
              </a:solidFill>
              <a:effectLst>
                <a:glow rad="101600">
                  <a:schemeClr val="bg2">
                    <a:lumMod val="10000"/>
                    <a:alpha val="40000"/>
                  </a:schemeClr>
                </a:glow>
              </a:effectLst>
            </a:endParaRPr>
          </a:p>
        </p:txBody>
      </p:sp>
      <p:sp>
        <p:nvSpPr>
          <p:cNvPr id="14" name="TextBox 13"/>
          <p:cNvSpPr txBox="1"/>
          <p:nvPr/>
        </p:nvSpPr>
        <p:spPr>
          <a:xfrm>
            <a:off x="8582101" y="5036984"/>
            <a:ext cx="1080120" cy="461665"/>
          </a:xfrm>
          <a:prstGeom prst="rect">
            <a:avLst/>
          </a:prstGeom>
          <a:noFill/>
        </p:spPr>
        <p:txBody>
          <a:bodyPr wrap="square" rtlCol="0">
            <a:spAutoFit/>
          </a:bodyPr>
          <a:lstStyle/>
          <a:p>
            <a:pPr algn="ctr"/>
            <a:r>
              <a:rPr lang="he-IL" sz="2400" b="1" dirty="0">
                <a:solidFill>
                  <a:schemeClr val="bg1"/>
                </a:solidFill>
                <a:effectLst>
                  <a:glow rad="101600">
                    <a:schemeClr val="bg2">
                      <a:lumMod val="10000"/>
                      <a:alpha val="40000"/>
                    </a:schemeClr>
                  </a:glow>
                </a:effectLst>
              </a:rPr>
              <a:t>תימין</a:t>
            </a:r>
            <a:endParaRPr lang="en-US" sz="2400" b="1" dirty="0">
              <a:solidFill>
                <a:schemeClr val="bg1"/>
              </a:solidFill>
              <a:effectLst>
                <a:glow rad="101600">
                  <a:schemeClr val="bg2">
                    <a:lumMod val="10000"/>
                    <a:alpha val="40000"/>
                  </a:schemeClr>
                </a:glow>
              </a:effectLst>
            </a:endParaRPr>
          </a:p>
        </p:txBody>
      </p:sp>
      <p:sp>
        <p:nvSpPr>
          <p:cNvPr id="2" name="TextBox 1">
            <a:extLst>
              <a:ext uri="{FF2B5EF4-FFF2-40B4-BE49-F238E27FC236}">
                <a16:creationId xmlns:a16="http://schemas.microsoft.com/office/drawing/2014/main" id="{E518EE27-E30E-4D06-8BD9-B2E90E514A12}"/>
              </a:ext>
            </a:extLst>
          </p:cNvPr>
          <p:cNvSpPr txBox="1"/>
          <p:nvPr/>
        </p:nvSpPr>
        <p:spPr>
          <a:xfrm>
            <a:off x="9529288" y="172839"/>
            <a:ext cx="2519331" cy="954107"/>
          </a:xfrm>
          <a:prstGeom prst="rect">
            <a:avLst/>
          </a:prstGeom>
          <a:noFill/>
        </p:spPr>
        <p:txBody>
          <a:bodyPr wrap="square" rtlCol="0">
            <a:spAutoFit/>
          </a:bodyPr>
          <a:lstStyle/>
          <a:p>
            <a:pPr algn="ctr"/>
            <a:r>
              <a:rPr lang="he-IL" sz="2800" b="1" dirty="0"/>
              <a:t>השוואה בין </a:t>
            </a:r>
            <a:r>
              <a:rPr lang="en-US" sz="2800" b="1" dirty="0"/>
              <a:t>DNA</a:t>
            </a:r>
            <a:r>
              <a:rPr lang="he-IL" sz="2800" b="1" dirty="0"/>
              <a:t> ל-</a:t>
            </a:r>
            <a:r>
              <a:rPr lang="en-US" sz="2800" b="1" dirty="0"/>
              <a:t>RNA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animEffect transition="in" filter="fade">
                                      <p:cBhvr>
                                        <p:cTn id="35" dur="500"/>
                                        <p:tgtEl>
                                          <p:spTgt spid="11"/>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3D0E3F-E81D-4F36-B46F-E2AFE26110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4721" y="600075"/>
            <a:ext cx="6858000" cy="5657850"/>
          </a:xfrm>
          <a:prstGeom prst="rect">
            <a:avLst/>
          </a:prstGeom>
        </p:spPr>
      </p:pic>
    </p:spTree>
    <p:extLst>
      <p:ext uri="{BB962C8B-B14F-4D97-AF65-F5344CB8AC3E}">
        <p14:creationId xmlns:p14="http://schemas.microsoft.com/office/powerpoint/2010/main" val="12249392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6">
            <a:extLst>
              <a:ext uri="{FF2B5EF4-FFF2-40B4-BE49-F238E27FC236}">
                <a16:creationId xmlns:a16="http://schemas.microsoft.com/office/drawing/2014/main" id="{562B3B8A-404F-4638-A59E-8BE155BA9A18}"/>
              </a:ext>
            </a:extLst>
          </p:cNvPr>
          <p:cNvGraphicFramePr>
            <a:graphicFrameLocks noGrp="1"/>
          </p:cNvGraphicFramePr>
          <p:nvPr>
            <p:extLst>
              <p:ext uri="{D42A27DB-BD31-4B8C-83A1-F6EECF244321}">
                <p14:modId xmlns:p14="http://schemas.microsoft.com/office/powerpoint/2010/main" val="1745473141"/>
              </p:ext>
            </p:extLst>
          </p:nvPr>
        </p:nvGraphicFramePr>
        <p:xfrm>
          <a:off x="769620" y="308176"/>
          <a:ext cx="10652760" cy="3966465"/>
        </p:xfrm>
        <a:graphic>
          <a:graphicData uri="http://schemas.openxmlformats.org/drawingml/2006/table">
            <a:tbl>
              <a:tblPr firstRow="1" bandRow="1">
                <a:tableStyleId>{5C22544A-7EE6-4342-B048-85BDC9FD1C3A}</a:tableStyleId>
              </a:tblPr>
              <a:tblGrid>
                <a:gridCol w="3550920">
                  <a:extLst>
                    <a:ext uri="{9D8B030D-6E8A-4147-A177-3AD203B41FA5}">
                      <a16:colId xmlns:a16="http://schemas.microsoft.com/office/drawing/2014/main" val="3507258948"/>
                    </a:ext>
                  </a:extLst>
                </a:gridCol>
                <a:gridCol w="3550920">
                  <a:extLst>
                    <a:ext uri="{9D8B030D-6E8A-4147-A177-3AD203B41FA5}">
                      <a16:colId xmlns:a16="http://schemas.microsoft.com/office/drawing/2014/main" val="3594923397"/>
                    </a:ext>
                  </a:extLst>
                </a:gridCol>
                <a:gridCol w="3550920">
                  <a:extLst>
                    <a:ext uri="{9D8B030D-6E8A-4147-A177-3AD203B41FA5}">
                      <a16:colId xmlns:a16="http://schemas.microsoft.com/office/drawing/2014/main" val="3442754572"/>
                    </a:ext>
                  </a:extLst>
                </a:gridCol>
              </a:tblGrid>
              <a:tr h="773515">
                <a:tc>
                  <a:txBody>
                    <a:bodyPr/>
                    <a:lstStyle/>
                    <a:p>
                      <a:pPr algn="ctr"/>
                      <a:r>
                        <a:rPr lang="en-US" sz="2400" dirty="0"/>
                        <a:t>DNA</a:t>
                      </a:r>
                    </a:p>
                  </a:txBody>
                  <a:tcPr anchor="ctr">
                    <a:solidFill>
                      <a:srgbClr val="12B4BC"/>
                    </a:solidFill>
                  </a:tcPr>
                </a:tc>
                <a:tc>
                  <a:txBody>
                    <a:bodyPr/>
                    <a:lstStyle/>
                    <a:p>
                      <a:pPr algn="ctr"/>
                      <a:r>
                        <a:rPr lang="en-US" sz="2400" dirty="0"/>
                        <a:t>RNA</a:t>
                      </a:r>
                    </a:p>
                  </a:txBody>
                  <a:tcPr anchor="ctr">
                    <a:solidFill>
                      <a:srgbClr val="12B4BC"/>
                    </a:solidFill>
                  </a:tcPr>
                </a:tc>
                <a:tc>
                  <a:txBody>
                    <a:bodyPr/>
                    <a:lstStyle/>
                    <a:p>
                      <a:pPr algn="ctr"/>
                      <a:r>
                        <a:rPr lang="he-IL" sz="2400" dirty="0"/>
                        <a:t>קריטריון</a:t>
                      </a:r>
                      <a:endParaRPr lang="en-US" sz="2400" dirty="0"/>
                    </a:p>
                  </a:txBody>
                  <a:tcPr anchor="ctr">
                    <a:solidFill>
                      <a:srgbClr val="12B4BC"/>
                    </a:solidFill>
                  </a:tcPr>
                </a:tc>
                <a:extLst>
                  <a:ext uri="{0D108BD9-81ED-4DB2-BD59-A6C34878D82A}">
                    <a16:rowId xmlns:a16="http://schemas.microsoft.com/office/drawing/2014/main" val="2618508944"/>
                  </a:ext>
                </a:extLst>
              </a:tr>
              <a:tr h="773515">
                <a:tc>
                  <a:txBody>
                    <a:bodyPr/>
                    <a:lstStyle/>
                    <a:p>
                      <a:pPr algn="ctr"/>
                      <a:r>
                        <a:rPr lang="he-IL" sz="2400" dirty="0"/>
                        <a:t>דו גדיל</a:t>
                      </a:r>
                      <a:endParaRPr lang="en-US" sz="2400" dirty="0"/>
                    </a:p>
                  </a:txBody>
                  <a:tcPr anchor="ctr">
                    <a:solidFill>
                      <a:schemeClr val="bg1">
                        <a:lumMod val="95000"/>
                      </a:schemeClr>
                    </a:solidFill>
                  </a:tcPr>
                </a:tc>
                <a:tc>
                  <a:txBody>
                    <a:bodyPr/>
                    <a:lstStyle/>
                    <a:p>
                      <a:pPr algn="ctr"/>
                      <a:r>
                        <a:rPr lang="he-IL" sz="2400" dirty="0"/>
                        <a:t>חד גדיל </a:t>
                      </a:r>
                      <a:endParaRPr lang="en-US" sz="2400" dirty="0"/>
                    </a:p>
                  </a:txBody>
                  <a:tcPr anchor="ctr">
                    <a:solidFill>
                      <a:schemeClr val="bg1">
                        <a:lumMod val="95000"/>
                      </a:schemeClr>
                    </a:solidFill>
                  </a:tcPr>
                </a:tc>
                <a:tc>
                  <a:txBody>
                    <a:bodyPr/>
                    <a:lstStyle/>
                    <a:p>
                      <a:pPr algn="ctr"/>
                      <a:r>
                        <a:rPr lang="he-IL" sz="2400" b="1" dirty="0"/>
                        <a:t>מבנה כללי</a:t>
                      </a:r>
                      <a:endParaRPr lang="en-US" sz="2400" b="1" dirty="0"/>
                    </a:p>
                  </a:txBody>
                  <a:tcPr anchor="ctr">
                    <a:solidFill>
                      <a:schemeClr val="bg1">
                        <a:lumMod val="95000"/>
                      </a:schemeClr>
                    </a:solidFill>
                  </a:tcPr>
                </a:tc>
                <a:extLst>
                  <a:ext uri="{0D108BD9-81ED-4DB2-BD59-A6C34878D82A}">
                    <a16:rowId xmlns:a16="http://schemas.microsoft.com/office/drawing/2014/main" val="1718520558"/>
                  </a:ext>
                </a:extLst>
              </a:tr>
              <a:tr h="773515">
                <a:tc>
                  <a:txBody>
                    <a:bodyPr/>
                    <a:lstStyle/>
                    <a:p>
                      <a:pPr algn="ctr"/>
                      <a:r>
                        <a:rPr lang="he-IL" sz="2400" dirty="0"/>
                        <a:t>דה-אוקסי ריבוז</a:t>
                      </a:r>
                      <a:endParaRPr lang="en-US" sz="2400" dirty="0"/>
                    </a:p>
                  </a:txBody>
                  <a:tcPr anchor="ctr">
                    <a:solidFill>
                      <a:srgbClr val="ECECEC"/>
                    </a:solidFill>
                  </a:tcPr>
                </a:tc>
                <a:tc>
                  <a:txBody>
                    <a:bodyPr/>
                    <a:lstStyle/>
                    <a:p>
                      <a:pPr algn="ctr"/>
                      <a:r>
                        <a:rPr lang="he-IL" sz="2400" dirty="0"/>
                        <a:t>ריבוז</a:t>
                      </a:r>
                      <a:endParaRPr lang="en-US" sz="2400" dirty="0"/>
                    </a:p>
                  </a:txBody>
                  <a:tcPr anchor="ctr">
                    <a:solidFill>
                      <a:srgbClr val="ECECEC"/>
                    </a:solidFill>
                  </a:tcPr>
                </a:tc>
                <a:tc>
                  <a:txBody>
                    <a:bodyPr/>
                    <a:lstStyle/>
                    <a:p>
                      <a:pPr algn="ctr"/>
                      <a:r>
                        <a:rPr lang="he-IL" sz="2400" b="1" dirty="0"/>
                        <a:t>בסיס סוכרי</a:t>
                      </a:r>
                      <a:endParaRPr lang="en-US" sz="2400" b="1" dirty="0"/>
                    </a:p>
                  </a:txBody>
                  <a:tcPr anchor="ctr">
                    <a:solidFill>
                      <a:srgbClr val="ECECEC"/>
                    </a:solidFill>
                  </a:tcPr>
                </a:tc>
                <a:extLst>
                  <a:ext uri="{0D108BD9-81ED-4DB2-BD59-A6C34878D82A}">
                    <a16:rowId xmlns:a16="http://schemas.microsoft.com/office/drawing/2014/main" val="2204264177"/>
                  </a:ext>
                </a:extLst>
              </a:tr>
              <a:tr h="773515">
                <a:tc>
                  <a:txBody>
                    <a:bodyPr/>
                    <a:lstStyle/>
                    <a:p>
                      <a:pPr algn="ctr"/>
                      <a:r>
                        <a:rPr lang="he-IL" sz="2400" dirty="0"/>
                        <a:t>דאוקסי ריבו-נוקלאוטידים (מכונים גם נוקלאוטידים)</a:t>
                      </a:r>
                      <a:endParaRPr lang="en-US" sz="2400" dirty="0"/>
                    </a:p>
                  </a:txBody>
                  <a:tcPr anchor="ctr">
                    <a:solidFill>
                      <a:schemeClr val="bg1">
                        <a:lumMod val="95000"/>
                      </a:schemeClr>
                    </a:solidFill>
                  </a:tcPr>
                </a:tc>
                <a:tc>
                  <a:txBody>
                    <a:bodyPr/>
                    <a:lstStyle/>
                    <a:p>
                      <a:pPr algn="ctr"/>
                      <a:r>
                        <a:rPr lang="he-IL" sz="2400" dirty="0"/>
                        <a:t>ריבו-נוקלאוטידים</a:t>
                      </a:r>
                      <a:endParaRPr lang="en-US" sz="2400" dirty="0"/>
                    </a:p>
                  </a:txBody>
                  <a:tcPr anchor="ctr">
                    <a:solidFill>
                      <a:schemeClr val="bg1">
                        <a:lumMod val="95000"/>
                      </a:schemeClr>
                    </a:solidFill>
                  </a:tcPr>
                </a:tc>
                <a:tc>
                  <a:txBody>
                    <a:bodyPr/>
                    <a:lstStyle/>
                    <a:p>
                      <a:pPr algn="ctr"/>
                      <a:r>
                        <a:rPr lang="he-IL" sz="2400" b="1" dirty="0"/>
                        <a:t>שם המרכיב הבונה אותו</a:t>
                      </a:r>
                      <a:endParaRPr lang="en-US" sz="2400" b="1" dirty="0"/>
                    </a:p>
                  </a:txBody>
                  <a:tcPr anchor="ctr">
                    <a:solidFill>
                      <a:schemeClr val="bg1">
                        <a:lumMod val="95000"/>
                      </a:schemeClr>
                    </a:solidFill>
                  </a:tcPr>
                </a:tc>
                <a:extLst>
                  <a:ext uri="{0D108BD9-81ED-4DB2-BD59-A6C34878D82A}">
                    <a16:rowId xmlns:a16="http://schemas.microsoft.com/office/drawing/2014/main" val="954111326"/>
                  </a:ext>
                </a:extLst>
              </a:tr>
              <a:tr h="773515">
                <a:tc>
                  <a:txBody>
                    <a:bodyPr/>
                    <a:lstStyle/>
                    <a:p>
                      <a:pPr algn="ctr"/>
                      <a:r>
                        <a:rPr lang="en-US" sz="2400" dirty="0"/>
                        <a:t>A,</a:t>
                      </a:r>
                      <a:r>
                        <a:rPr lang="en-US" sz="2400" dirty="0">
                          <a:solidFill>
                            <a:srgbClr val="12B4BC"/>
                          </a:solidFill>
                        </a:rPr>
                        <a:t>T</a:t>
                      </a:r>
                      <a:r>
                        <a:rPr lang="en-US" sz="2400" dirty="0"/>
                        <a:t>,C,G</a:t>
                      </a:r>
                    </a:p>
                  </a:txBody>
                  <a:tcPr anchor="ctr">
                    <a:solidFill>
                      <a:srgbClr val="ECECEC"/>
                    </a:solidFill>
                  </a:tcPr>
                </a:tc>
                <a:tc>
                  <a:txBody>
                    <a:bodyPr/>
                    <a:lstStyle/>
                    <a:p>
                      <a:pPr algn="ctr"/>
                      <a:r>
                        <a:rPr lang="en-US" sz="2400" dirty="0"/>
                        <a:t>A,</a:t>
                      </a:r>
                      <a:r>
                        <a:rPr lang="en-US" sz="2400" dirty="0">
                          <a:solidFill>
                            <a:srgbClr val="12B4BC"/>
                          </a:solidFill>
                        </a:rPr>
                        <a:t>U</a:t>
                      </a:r>
                      <a:r>
                        <a:rPr lang="en-US" sz="2400" dirty="0"/>
                        <a:t>,C,G</a:t>
                      </a:r>
                    </a:p>
                  </a:txBody>
                  <a:tcPr anchor="ctr">
                    <a:solidFill>
                      <a:srgbClr val="ECECEC"/>
                    </a:solidFill>
                  </a:tcPr>
                </a:tc>
                <a:tc>
                  <a:txBody>
                    <a:bodyPr/>
                    <a:lstStyle/>
                    <a:p>
                      <a:pPr algn="ctr"/>
                      <a:r>
                        <a:rPr lang="he-IL" sz="2400" b="1" dirty="0"/>
                        <a:t>סוג הנוקלאוטידים או ריבו-נוקלואוטידים</a:t>
                      </a:r>
                      <a:endParaRPr lang="en-US" sz="2400" b="1" dirty="0"/>
                    </a:p>
                  </a:txBody>
                  <a:tcPr anchor="ctr">
                    <a:solidFill>
                      <a:srgbClr val="ECECEC"/>
                    </a:solidFill>
                  </a:tcPr>
                </a:tc>
                <a:extLst>
                  <a:ext uri="{0D108BD9-81ED-4DB2-BD59-A6C34878D82A}">
                    <a16:rowId xmlns:a16="http://schemas.microsoft.com/office/drawing/2014/main" val="2181508096"/>
                  </a:ext>
                </a:extLst>
              </a:tr>
            </a:tbl>
          </a:graphicData>
        </a:graphic>
      </p:graphicFrame>
    </p:spTree>
    <p:extLst>
      <p:ext uri="{BB962C8B-B14F-4D97-AF65-F5344CB8AC3E}">
        <p14:creationId xmlns:p14="http://schemas.microsoft.com/office/powerpoint/2010/main" val="39917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upload.wikimedia.org/wikipedia/he/a/ad/Transcription-TranslationEukaryote.png">
            <a:extLst>
              <a:ext uri="{FF2B5EF4-FFF2-40B4-BE49-F238E27FC236}">
                <a16:creationId xmlns:a16="http://schemas.microsoft.com/office/drawing/2014/main" id="{60121826-7A44-4805-9E00-9219B5443197}"/>
              </a:ext>
            </a:extLst>
          </p:cNvPr>
          <p:cNvPicPr>
            <a:picLocks noChangeAspect="1" noChangeArrowheads="1"/>
          </p:cNvPicPr>
          <p:nvPr/>
        </p:nvPicPr>
        <p:blipFill>
          <a:blip r:embed="rId2" cstate="print"/>
          <a:srcRect/>
          <a:stretch>
            <a:fillRect/>
          </a:stretch>
        </p:blipFill>
        <p:spPr bwMode="auto">
          <a:xfrm>
            <a:off x="0" y="0"/>
            <a:ext cx="8143932" cy="6304488"/>
          </a:xfrm>
          <a:prstGeom prst="rect">
            <a:avLst/>
          </a:prstGeom>
          <a:noFill/>
        </p:spPr>
      </p:pic>
      <p:sp>
        <p:nvSpPr>
          <p:cNvPr id="16" name="TextBox 15">
            <a:extLst>
              <a:ext uri="{FF2B5EF4-FFF2-40B4-BE49-F238E27FC236}">
                <a16:creationId xmlns:a16="http://schemas.microsoft.com/office/drawing/2014/main" id="{22340B4F-9356-4A6D-A579-67F04865FEF4}"/>
              </a:ext>
            </a:extLst>
          </p:cNvPr>
          <p:cNvSpPr txBox="1"/>
          <p:nvPr/>
        </p:nvSpPr>
        <p:spPr>
          <a:xfrm>
            <a:off x="7242048" y="272084"/>
            <a:ext cx="4852416" cy="1754326"/>
          </a:xfrm>
          <a:prstGeom prst="rect">
            <a:avLst/>
          </a:prstGeom>
          <a:noFill/>
        </p:spPr>
        <p:txBody>
          <a:bodyPr wrap="square" rtlCol="1">
            <a:spAutoFit/>
          </a:bodyPr>
          <a:lstStyle/>
          <a:p>
            <a:pPr algn="ctr"/>
            <a:r>
              <a:rPr lang="he-IL" sz="3600" b="1" dirty="0"/>
              <a:t>תהליך השעתוק והתרגום בתא </a:t>
            </a:r>
            <a:r>
              <a:rPr lang="he-IL" sz="3600" b="1" dirty="0" err="1"/>
              <a:t>איקריוטי</a:t>
            </a:r>
            <a:endParaRPr lang="he-IL" sz="3600" b="1" dirty="0"/>
          </a:p>
          <a:p>
            <a:pPr algn="ctr"/>
            <a:endParaRPr lang="he-IL" sz="3600" b="1" dirty="0"/>
          </a:p>
        </p:txBody>
      </p:sp>
      <p:cxnSp>
        <p:nvCxnSpPr>
          <p:cNvPr id="17" name="מחבר חץ ישר 4">
            <a:extLst>
              <a:ext uri="{FF2B5EF4-FFF2-40B4-BE49-F238E27FC236}">
                <a16:creationId xmlns:a16="http://schemas.microsoft.com/office/drawing/2014/main" id="{2642A7B8-6D35-4007-A7F0-76E91D00F538}"/>
              </a:ext>
            </a:extLst>
          </p:cNvPr>
          <p:cNvCxnSpPr/>
          <p:nvPr/>
        </p:nvCxnSpPr>
        <p:spPr>
          <a:xfrm rot="10800000" flipV="1">
            <a:off x="6413384" y="1714488"/>
            <a:ext cx="357190" cy="2857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308BB65-4571-4D2E-A82F-E7786429FF80}"/>
              </a:ext>
            </a:extLst>
          </p:cNvPr>
          <p:cNvSpPr txBox="1"/>
          <p:nvPr/>
        </p:nvSpPr>
        <p:spPr>
          <a:xfrm>
            <a:off x="515105" y="4034777"/>
            <a:ext cx="1507207" cy="646331"/>
          </a:xfrm>
          <a:prstGeom prst="rect">
            <a:avLst/>
          </a:prstGeom>
          <a:noFill/>
        </p:spPr>
        <p:txBody>
          <a:bodyPr wrap="square" rtlCol="1">
            <a:spAutoFit/>
          </a:bodyPr>
          <a:lstStyle/>
          <a:p>
            <a:r>
              <a:rPr lang="he-IL" b="1" dirty="0"/>
              <a:t>בציטופלסמה או ע"ג ה-</a:t>
            </a:r>
            <a:r>
              <a:rPr lang="en-US" b="1" dirty="0"/>
              <a:t>ER</a:t>
            </a:r>
            <a:endParaRPr lang="he-IL"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306190"/>
            <a:ext cx="12192000" cy="803282"/>
          </a:xfrm>
        </p:spPr>
        <p:txBody>
          <a:bodyPr/>
          <a:lstStyle/>
          <a:p>
            <a:r>
              <a:rPr lang="he-IL" dirty="0"/>
              <a:t>ביטוי גן</a:t>
            </a:r>
          </a:p>
        </p:txBody>
      </p:sp>
      <p:sp>
        <p:nvSpPr>
          <p:cNvPr id="3" name="מציין מיקום תוכן 2"/>
          <p:cNvSpPr>
            <a:spLocks noGrp="1"/>
          </p:cNvSpPr>
          <p:nvPr>
            <p:ph idx="1"/>
          </p:nvPr>
        </p:nvSpPr>
        <p:spPr>
          <a:xfrm>
            <a:off x="1439657" y="1644523"/>
            <a:ext cx="8229600" cy="2985195"/>
          </a:xfrm>
        </p:spPr>
        <p:txBody>
          <a:bodyPr>
            <a:normAutofit fontScale="77500" lnSpcReduction="20000"/>
          </a:bodyPr>
          <a:lstStyle/>
          <a:p>
            <a:pPr>
              <a:buNone/>
            </a:pPr>
            <a:r>
              <a:rPr lang="en-US" dirty="0"/>
              <a:t>     </a:t>
            </a:r>
            <a:r>
              <a:rPr lang="en-US" sz="3100" b="1" dirty="0"/>
              <a:t>DNA</a:t>
            </a:r>
            <a:r>
              <a:rPr lang="he-IL" sz="3100" b="1" dirty="0"/>
              <a:t>        </a:t>
            </a:r>
            <a:r>
              <a:rPr lang="en-US" sz="3100" b="1" dirty="0"/>
              <a:t>RNA</a:t>
            </a:r>
            <a:r>
              <a:rPr lang="he-IL" sz="3100" b="1" dirty="0"/>
              <a:t> שליח               חלבון                 תכונה </a:t>
            </a:r>
          </a:p>
          <a:p>
            <a:pPr>
              <a:buNone/>
            </a:pPr>
            <a:endParaRPr lang="he-IL" dirty="0"/>
          </a:p>
          <a:p>
            <a:r>
              <a:rPr lang="he-IL" sz="2800" dirty="0"/>
              <a:t>רוב התכונות אינן נראות לעין. </a:t>
            </a:r>
          </a:p>
          <a:p>
            <a:r>
              <a:rPr lang="he-IL" sz="2800" dirty="0"/>
              <a:t>תכונה הפוגעת בתפקוד מוגדרת בדרך כלל כמחלה.</a:t>
            </a:r>
          </a:p>
          <a:p>
            <a:r>
              <a:rPr lang="he-IL" sz="2800" dirty="0"/>
              <a:t>ישנן תכונות שמופיעות כתוצאה מפגיעה בגן יחיד ויש שמופיעות כתוצאה מפגיעה בפעילות משולבת של מספר גנים.</a:t>
            </a:r>
          </a:p>
        </p:txBody>
      </p:sp>
      <p:cxnSp>
        <p:nvCxnSpPr>
          <p:cNvPr id="5" name="מחבר חץ ישר 4"/>
          <p:cNvCxnSpPr>
            <a:cxnSpLocks/>
          </p:cNvCxnSpPr>
          <p:nvPr/>
        </p:nvCxnSpPr>
        <p:spPr>
          <a:xfrm flipH="1" flipV="1">
            <a:off x="8018812" y="1913767"/>
            <a:ext cx="822960"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מחבר חץ ישר 5"/>
          <p:cNvCxnSpPr>
            <a:cxnSpLocks/>
          </p:cNvCxnSpPr>
          <p:nvPr/>
        </p:nvCxnSpPr>
        <p:spPr>
          <a:xfrm flipH="1">
            <a:off x="5475189" y="1936551"/>
            <a:ext cx="873961"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p:nvPr/>
        </p:nvCxnSpPr>
        <p:spPr>
          <a:xfrm rot="10800000">
            <a:off x="3341023" y="1947141"/>
            <a:ext cx="936104" cy="997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03360" y="1416739"/>
            <a:ext cx="1152128" cy="400110"/>
          </a:xfrm>
          <a:prstGeom prst="rect">
            <a:avLst/>
          </a:prstGeom>
          <a:noFill/>
        </p:spPr>
        <p:txBody>
          <a:bodyPr wrap="square" rtlCol="1">
            <a:spAutoFit/>
          </a:bodyPr>
          <a:lstStyle/>
          <a:p>
            <a:r>
              <a:rPr lang="he-IL" sz="2000" b="1" dirty="0">
                <a:solidFill>
                  <a:srgbClr val="12B4BC"/>
                </a:solidFill>
              </a:rPr>
              <a:t>שעתוק</a:t>
            </a:r>
          </a:p>
        </p:txBody>
      </p:sp>
      <p:sp>
        <p:nvSpPr>
          <p:cNvPr id="13" name="TextBox 12"/>
          <p:cNvSpPr txBox="1"/>
          <p:nvPr/>
        </p:nvSpPr>
        <p:spPr>
          <a:xfrm>
            <a:off x="5287337" y="1486834"/>
            <a:ext cx="1152128" cy="400110"/>
          </a:xfrm>
          <a:prstGeom prst="rect">
            <a:avLst/>
          </a:prstGeom>
          <a:noFill/>
        </p:spPr>
        <p:txBody>
          <a:bodyPr wrap="square" rtlCol="1">
            <a:spAutoFit/>
          </a:bodyPr>
          <a:lstStyle/>
          <a:p>
            <a:r>
              <a:rPr lang="he-IL" sz="2000" b="1" dirty="0">
                <a:solidFill>
                  <a:srgbClr val="12B4BC"/>
                </a:solidFill>
              </a:rPr>
              <a:t>תרגום</a:t>
            </a:r>
          </a:p>
        </p:txBody>
      </p:sp>
      <p:sp>
        <p:nvSpPr>
          <p:cNvPr id="14" name="TextBox 13"/>
          <p:cNvSpPr txBox="1"/>
          <p:nvPr/>
        </p:nvSpPr>
        <p:spPr>
          <a:xfrm>
            <a:off x="3328831" y="1154242"/>
            <a:ext cx="1152128" cy="707886"/>
          </a:xfrm>
          <a:prstGeom prst="rect">
            <a:avLst/>
          </a:prstGeom>
          <a:noFill/>
        </p:spPr>
        <p:txBody>
          <a:bodyPr wrap="square" rtlCol="1">
            <a:spAutoFit/>
          </a:bodyPr>
          <a:lstStyle/>
          <a:p>
            <a:r>
              <a:rPr lang="he-IL" sz="2000" b="1" dirty="0">
                <a:solidFill>
                  <a:srgbClr val="12B4BC"/>
                </a:solidFill>
              </a:rPr>
              <a:t>משתתף בקביעת </a:t>
            </a:r>
          </a:p>
        </p:txBody>
      </p:sp>
      <p:sp>
        <p:nvSpPr>
          <p:cNvPr id="10" name="כותרת 1"/>
          <p:cNvSpPr txBox="1">
            <a:spLocks/>
          </p:cNvSpPr>
          <p:nvPr/>
        </p:nvSpPr>
        <p:spPr>
          <a:xfrm>
            <a:off x="-354493" y="4776861"/>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000" dirty="0"/>
              <a:t>מהו גן? נגדיר בהמשך...</a:t>
            </a:r>
          </a:p>
        </p:txBody>
      </p:sp>
    </p:spTree>
    <p:extLst>
      <p:ext uri="{BB962C8B-B14F-4D97-AF65-F5344CB8AC3E}">
        <p14:creationId xmlns:p14="http://schemas.microsoft.com/office/powerpoint/2010/main" val="1051396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0" y="-16529"/>
            <a:ext cx="12070080" cy="1143000"/>
          </a:xfrm>
        </p:spPr>
        <p:txBody>
          <a:bodyPr/>
          <a:lstStyle/>
          <a:p>
            <a:r>
              <a:rPr lang="he-IL" dirty="0"/>
              <a:t>מהו תהליך השעתוק? (או תעתוק)</a:t>
            </a:r>
          </a:p>
        </p:txBody>
      </p:sp>
      <p:sp>
        <p:nvSpPr>
          <p:cNvPr id="3" name="מציין מיקום תוכן 2"/>
          <p:cNvSpPr>
            <a:spLocks noGrp="1"/>
          </p:cNvSpPr>
          <p:nvPr>
            <p:ph idx="1"/>
          </p:nvPr>
        </p:nvSpPr>
        <p:spPr>
          <a:xfrm>
            <a:off x="381734" y="1126472"/>
            <a:ext cx="9778247" cy="4525963"/>
          </a:xfrm>
        </p:spPr>
        <p:txBody>
          <a:bodyPr>
            <a:noAutofit/>
          </a:bodyPr>
          <a:lstStyle/>
          <a:p>
            <a:pPr>
              <a:lnSpc>
                <a:spcPct val="150000"/>
              </a:lnSpc>
            </a:pPr>
            <a:r>
              <a:rPr lang="he-IL" sz="2200" dirty="0"/>
              <a:t>בתהליך השעתוק גדילי ה-</a:t>
            </a:r>
            <a:r>
              <a:rPr lang="en-US" sz="2200" dirty="0"/>
              <a:t>DNA</a:t>
            </a:r>
            <a:r>
              <a:rPr lang="he-IL" sz="2200" dirty="0"/>
              <a:t> בקרבתו של גן מסוים נפרדים ובעזרת האנזים </a:t>
            </a:r>
            <a:r>
              <a:rPr lang="en-US" sz="2200" b="1" u="sng" dirty="0"/>
              <a:t>RNA</a:t>
            </a:r>
            <a:r>
              <a:rPr lang="he-IL" sz="2200" b="1" u="sng" dirty="0"/>
              <a:t> פולימראז </a:t>
            </a:r>
            <a:r>
              <a:rPr lang="he-IL" sz="2200" b="1" dirty="0"/>
              <a:t>(יוצר פולימר של </a:t>
            </a:r>
            <a:r>
              <a:rPr lang="en-US" sz="2200" b="1" dirty="0"/>
              <a:t>RNA</a:t>
            </a:r>
            <a:r>
              <a:rPr lang="he-IL" sz="2200" b="1" dirty="0"/>
              <a:t>)  </a:t>
            </a:r>
            <a:r>
              <a:rPr lang="he-IL" sz="2200" dirty="0"/>
              <a:t>נוצרת מולקולה חד גדילית של </a:t>
            </a:r>
            <a:r>
              <a:rPr lang="en-US" sz="2200" dirty="0"/>
              <a:t>RNA</a:t>
            </a:r>
            <a:r>
              <a:rPr lang="he-IL" sz="2200" dirty="0"/>
              <a:t> שליח (</a:t>
            </a:r>
            <a:r>
              <a:rPr lang="en-US" sz="2200" dirty="0"/>
              <a:t>(mRNA – messenger RNA</a:t>
            </a:r>
            <a:r>
              <a:rPr lang="he-IL" sz="2200" dirty="0"/>
              <a:t>, תוך שימוש באחד הגדילים של ה-</a:t>
            </a:r>
            <a:r>
              <a:rPr lang="en-US" sz="2200" dirty="0"/>
              <a:t>DNA</a:t>
            </a:r>
            <a:r>
              <a:rPr lang="he-IL" sz="2200" dirty="0"/>
              <a:t> וזאת לפי כללי ההתקשרות המקובלים בין הנוקלאוטידים (זיווג בסיסים).</a:t>
            </a:r>
          </a:p>
          <a:p>
            <a:pPr>
              <a:lnSpc>
                <a:spcPct val="150000"/>
              </a:lnSpc>
            </a:pPr>
            <a:r>
              <a:rPr lang="he-IL" sz="2200" dirty="0"/>
              <a:t>כלומר: </a:t>
            </a:r>
            <a:r>
              <a:rPr lang="en-US" sz="2200" dirty="0"/>
              <a:t>G-C </a:t>
            </a:r>
            <a:r>
              <a:rPr lang="he-IL" sz="2200" dirty="0"/>
              <a:t> ובמקום </a:t>
            </a:r>
            <a:r>
              <a:rPr lang="en-US" sz="2200" dirty="0"/>
              <a:t>A-T </a:t>
            </a:r>
            <a:r>
              <a:rPr lang="he-IL" sz="2200" dirty="0"/>
              <a:t> יקשרו </a:t>
            </a:r>
            <a:r>
              <a:rPr lang="en-US" sz="2200" dirty="0"/>
              <a:t>U-A</a:t>
            </a:r>
            <a:r>
              <a:rPr lang="he-IL" sz="2200" dirty="0"/>
              <a:t>.</a:t>
            </a:r>
          </a:p>
          <a:p>
            <a:pPr>
              <a:lnSpc>
                <a:spcPct val="150000"/>
              </a:lnSpc>
            </a:pPr>
            <a:r>
              <a:rPr lang="he-IL" sz="2200" dirty="0"/>
              <a:t>רצף </a:t>
            </a:r>
            <a:r>
              <a:rPr lang="he-IL" sz="2200" dirty="0" err="1"/>
              <a:t>הנוקלאוטידים</a:t>
            </a:r>
            <a:r>
              <a:rPr lang="he-IL" sz="2200" dirty="0"/>
              <a:t> ב-</a:t>
            </a:r>
            <a:r>
              <a:rPr lang="en-US" sz="2200" dirty="0"/>
              <a:t>DNA</a:t>
            </a:r>
            <a:r>
              <a:rPr lang="he-IL" sz="2200" dirty="0"/>
              <a:t> שבגרעין קובע את רצף </a:t>
            </a:r>
            <a:r>
              <a:rPr lang="en-US" sz="2200" dirty="0"/>
              <a:t>RNA </a:t>
            </a:r>
            <a:r>
              <a:rPr lang="he-IL" sz="2200" dirty="0"/>
              <a:t> שליח.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Is Transcription? - Expii">
            <a:extLst>
              <a:ext uri="{FF2B5EF4-FFF2-40B4-BE49-F238E27FC236}">
                <a16:creationId xmlns:a16="http://schemas.microsoft.com/office/drawing/2014/main" id="{43CB3ECA-8D87-480C-B861-3748CBA40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729" y="213094"/>
            <a:ext cx="9793033" cy="474525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3C7D7B8-B572-4E53-9160-FFCCDF618361}"/>
              </a:ext>
            </a:extLst>
          </p:cNvPr>
          <p:cNvSpPr>
            <a:spLocks noGrp="1"/>
          </p:cNvSpPr>
          <p:nvPr>
            <p:ph type="title"/>
          </p:nvPr>
        </p:nvSpPr>
        <p:spPr/>
        <p:txBody>
          <a:bodyPr/>
          <a:lstStyle/>
          <a:p>
            <a:r>
              <a:rPr lang="he-IL" dirty="0"/>
              <a:t>שעתוק</a:t>
            </a:r>
            <a:endParaRPr lang="en-US" dirty="0"/>
          </a:p>
        </p:txBody>
      </p:sp>
    </p:spTree>
    <p:extLst>
      <p:ext uri="{BB962C8B-B14F-4D97-AF65-F5344CB8AC3E}">
        <p14:creationId xmlns:p14="http://schemas.microsoft.com/office/powerpoint/2010/main" val="577878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81200" y="-16529"/>
            <a:ext cx="8229600" cy="1143000"/>
          </a:xfrm>
        </p:spPr>
        <p:txBody>
          <a:bodyPr/>
          <a:lstStyle/>
          <a:p>
            <a:r>
              <a:rPr lang="he-IL" dirty="0"/>
              <a:t>שעתוק – שלבים:</a:t>
            </a:r>
          </a:p>
        </p:txBody>
      </p:sp>
      <p:sp>
        <p:nvSpPr>
          <p:cNvPr id="3" name="מציין מיקום תוכן 2"/>
          <p:cNvSpPr>
            <a:spLocks noGrp="1"/>
          </p:cNvSpPr>
          <p:nvPr>
            <p:ph idx="1"/>
          </p:nvPr>
        </p:nvSpPr>
        <p:spPr>
          <a:xfrm>
            <a:off x="381734" y="963182"/>
            <a:ext cx="11211552" cy="4525963"/>
          </a:xfrm>
        </p:spPr>
        <p:txBody>
          <a:bodyPr>
            <a:noAutofit/>
          </a:bodyPr>
          <a:lstStyle/>
          <a:p>
            <a:pPr>
              <a:lnSpc>
                <a:spcPct val="150000"/>
              </a:lnSpc>
            </a:pPr>
            <a:r>
              <a:rPr lang="he-IL" sz="2200" b="1" dirty="0"/>
              <a:t>גן</a:t>
            </a:r>
            <a:r>
              <a:rPr lang="he-IL" sz="2200" dirty="0"/>
              <a:t> הוא איזור ב-</a:t>
            </a:r>
            <a:r>
              <a:rPr lang="en-US" sz="2200" dirty="0"/>
              <a:t>DNA</a:t>
            </a:r>
            <a:r>
              <a:rPr lang="he-IL" sz="2200" dirty="0"/>
              <a:t> שניתן לשעתק אותו ל-</a:t>
            </a:r>
            <a:r>
              <a:rPr lang="en-US" sz="2200" dirty="0"/>
              <a:t>RNA</a:t>
            </a:r>
            <a:r>
              <a:rPr lang="he-IL" sz="2200" dirty="0"/>
              <a:t> (רוב ה-</a:t>
            </a:r>
            <a:r>
              <a:rPr lang="en-US" sz="2200" dirty="0"/>
              <a:t>DNA</a:t>
            </a:r>
            <a:r>
              <a:rPr lang="he-IL" sz="2200" dirty="0"/>
              <a:t> לא עובר שעתוק ל-</a:t>
            </a:r>
            <a:r>
              <a:rPr lang="en-US" sz="2200" dirty="0"/>
              <a:t>RNA</a:t>
            </a:r>
            <a:r>
              <a:rPr lang="he-IL" sz="2200" dirty="0"/>
              <a:t>). נכללים בהגדרה "גן" גם האיזור לפני ואחרי האיזור שעובר שעתוק (נקרא גם איזור מבני), משום שהם חשובים. האיזור שלפני החלק שעובר שעתוק נקרא "מקדם" (תלמדו עליו ועל מבנהו המיוחד בשעור "בקרה", הוא מקדם את תהליך השעתוק) והאזור שלאחר האיזור שעובר שעתוק נקרא "מסיים" (הוא מסיים את התהליך).</a:t>
            </a:r>
          </a:p>
          <a:p>
            <a:pPr>
              <a:lnSpc>
                <a:spcPct val="150000"/>
              </a:lnSpc>
            </a:pPr>
            <a:r>
              <a:rPr lang="he-IL" sz="2200" dirty="0"/>
              <a:t>תחילה, חלבונים בשם גורמי (פקטורי) שעתוק נקשרים למקדם (גם על גורמים אלו תלמדו בשעור "בקרה"). </a:t>
            </a:r>
          </a:p>
        </p:txBody>
      </p:sp>
    </p:spTree>
    <p:extLst>
      <p:ext uri="{BB962C8B-B14F-4D97-AF65-F5344CB8AC3E}">
        <p14:creationId xmlns:p14="http://schemas.microsoft.com/office/powerpoint/2010/main" val="238174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81200" y="-16529"/>
            <a:ext cx="8229600" cy="1143000"/>
          </a:xfrm>
        </p:spPr>
        <p:txBody>
          <a:bodyPr/>
          <a:lstStyle/>
          <a:p>
            <a:r>
              <a:rPr lang="he-IL" dirty="0"/>
              <a:t>שעתוק – שלבים:</a:t>
            </a:r>
          </a:p>
        </p:txBody>
      </p:sp>
      <p:sp>
        <p:nvSpPr>
          <p:cNvPr id="3" name="מציין מיקום תוכן 2"/>
          <p:cNvSpPr>
            <a:spLocks noGrp="1"/>
          </p:cNvSpPr>
          <p:nvPr>
            <p:ph idx="1"/>
          </p:nvPr>
        </p:nvSpPr>
        <p:spPr>
          <a:xfrm>
            <a:off x="381734" y="1050270"/>
            <a:ext cx="11276866" cy="4525963"/>
          </a:xfrm>
        </p:spPr>
        <p:txBody>
          <a:bodyPr>
            <a:noAutofit/>
          </a:bodyPr>
          <a:lstStyle/>
          <a:p>
            <a:pPr>
              <a:lnSpc>
                <a:spcPct val="150000"/>
              </a:lnSpc>
            </a:pPr>
            <a:r>
              <a:rPr lang="he-IL" sz="2200" dirty="0"/>
              <a:t>קישור גורמי שעתוק למקדם מאפשר קישור של האנזים </a:t>
            </a:r>
            <a:r>
              <a:rPr lang="en-US" sz="2200" b="1" u="sng" dirty="0"/>
              <a:t>RNA</a:t>
            </a:r>
            <a:r>
              <a:rPr lang="he-IL" sz="2200" b="1" u="sng" dirty="0"/>
              <a:t> פולימראז</a:t>
            </a:r>
          </a:p>
          <a:p>
            <a:pPr>
              <a:lnSpc>
                <a:spcPct val="150000"/>
              </a:lnSpc>
            </a:pPr>
            <a:r>
              <a:rPr lang="en-US" sz="2200" b="1" dirty="0"/>
              <a:t>RNA</a:t>
            </a:r>
            <a:r>
              <a:rPr lang="he-IL" sz="2200" b="1" dirty="0"/>
              <a:t> פולימראז </a:t>
            </a:r>
            <a:r>
              <a:rPr lang="he-IL" sz="2200" dirty="0"/>
              <a:t>עושה</a:t>
            </a:r>
            <a:r>
              <a:rPr lang="he-IL" sz="2200" b="1" dirty="0"/>
              <a:t> </a:t>
            </a:r>
            <a:r>
              <a:rPr lang="he-IL" sz="2200" dirty="0"/>
              <a:t>שימוש באחד הגדילים של ה-</a:t>
            </a:r>
            <a:r>
              <a:rPr lang="en-US" sz="2200" dirty="0"/>
              <a:t>DNA</a:t>
            </a:r>
            <a:r>
              <a:rPr lang="he-IL" sz="2200" dirty="0"/>
              <a:t> לפי כללי זיווג בסיסים. כלומר: </a:t>
            </a:r>
            <a:r>
              <a:rPr lang="en-US" sz="2200" dirty="0"/>
              <a:t>G-C </a:t>
            </a:r>
            <a:r>
              <a:rPr lang="he-IL" sz="2200" dirty="0"/>
              <a:t> ובמקום </a:t>
            </a:r>
            <a:r>
              <a:rPr lang="en-US" sz="2200" dirty="0"/>
              <a:t>A-T </a:t>
            </a:r>
            <a:r>
              <a:rPr lang="he-IL" sz="2200" dirty="0"/>
              <a:t> יקשרו </a:t>
            </a:r>
            <a:r>
              <a:rPr lang="en-US" sz="2200" dirty="0"/>
              <a:t>U-A</a:t>
            </a:r>
            <a:r>
              <a:rPr lang="he-IL" sz="2200" dirty="0"/>
              <a:t>.</a:t>
            </a:r>
          </a:p>
          <a:p>
            <a:r>
              <a:rPr lang="he-IL" sz="2200" dirty="0"/>
              <a:t>נוצרת מולקולה חד גדילית של </a:t>
            </a:r>
            <a:r>
              <a:rPr lang="en-US" sz="2200" dirty="0"/>
              <a:t>RNA</a:t>
            </a:r>
            <a:r>
              <a:rPr lang="he-IL" sz="2200" dirty="0"/>
              <a:t> שליח (</a:t>
            </a:r>
            <a:r>
              <a:rPr lang="en-US" sz="2200" dirty="0"/>
              <a:t>(mRNA – messenger</a:t>
            </a:r>
            <a:endParaRPr lang="he-IL" sz="2200" dirty="0"/>
          </a:p>
          <a:p>
            <a:r>
              <a:rPr lang="he-IL" sz="2200" dirty="0"/>
              <a:t>כך רצף הנוקלאוטידים ב-</a:t>
            </a:r>
            <a:r>
              <a:rPr lang="en-US" sz="2200" dirty="0"/>
              <a:t>DNA</a:t>
            </a:r>
            <a:r>
              <a:rPr lang="he-IL" sz="2200" dirty="0"/>
              <a:t> שבגרעין קובע את רצף </a:t>
            </a:r>
            <a:r>
              <a:rPr lang="en-US" sz="2200" dirty="0"/>
              <a:t>RNA </a:t>
            </a:r>
            <a:r>
              <a:rPr lang="he-IL" sz="2200" dirty="0"/>
              <a:t> שליח. </a:t>
            </a:r>
          </a:p>
        </p:txBody>
      </p:sp>
    </p:spTree>
    <p:extLst>
      <p:ext uri="{BB962C8B-B14F-4D97-AF65-F5344CB8AC3E}">
        <p14:creationId xmlns:p14="http://schemas.microsoft.com/office/powerpoint/2010/main" val="282803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81200" y="-202960"/>
            <a:ext cx="8229600" cy="1143000"/>
          </a:xfrm>
        </p:spPr>
        <p:txBody>
          <a:bodyPr/>
          <a:lstStyle/>
          <a:p>
            <a:r>
              <a:rPr lang="he-IL" dirty="0"/>
              <a:t>שעתוק - אנלוגיה</a:t>
            </a:r>
          </a:p>
        </p:txBody>
      </p:sp>
      <p:sp>
        <p:nvSpPr>
          <p:cNvPr id="3" name="מציין מיקום תוכן 2"/>
          <p:cNvSpPr>
            <a:spLocks noGrp="1"/>
          </p:cNvSpPr>
          <p:nvPr>
            <p:ph idx="1"/>
          </p:nvPr>
        </p:nvSpPr>
        <p:spPr>
          <a:xfrm>
            <a:off x="238323" y="782568"/>
            <a:ext cx="11572677" cy="4525963"/>
          </a:xfrm>
        </p:spPr>
        <p:txBody>
          <a:bodyPr>
            <a:noAutofit/>
          </a:bodyPr>
          <a:lstStyle/>
          <a:p>
            <a:pPr>
              <a:lnSpc>
                <a:spcPct val="120000"/>
              </a:lnSpc>
            </a:pPr>
            <a:r>
              <a:rPr lang="he-IL" sz="1800" dirty="0"/>
              <a:t>אפשר לראות את תהליך השעתוק כמעיין הפעלת מכונת צילום.</a:t>
            </a:r>
          </a:p>
          <a:p>
            <a:pPr>
              <a:lnSpc>
                <a:spcPct val="120000"/>
              </a:lnSpc>
            </a:pPr>
            <a:r>
              <a:rPr lang="he-IL" sz="1800" dirty="0"/>
              <a:t>אם אני מעוניינת להכין עוגה (הנמשל – חלבון מסויים) אך ספר המתכונים מאוד יקר וחשוב לי (הנמשל – ה-</a:t>
            </a:r>
            <a:r>
              <a:rPr lang="en-US" sz="1800" dirty="0"/>
              <a:t>DNA</a:t>
            </a:r>
            <a:r>
              <a:rPr lang="he-IL" sz="1800" dirty="0"/>
              <a:t>), לא ארצה להכניס למטבח את ספר המתכונים. אני אשמור אותו מכל משמר בספרייה (בגרעין).</a:t>
            </a:r>
          </a:p>
          <a:p>
            <a:pPr>
              <a:lnSpc>
                <a:spcPct val="120000"/>
              </a:lnSpc>
            </a:pPr>
            <a:r>
              <a:rPr lang="he-IL" sz="1800" dirty="0"/>
              <a:t>כדי להכין את העוגה – אני זקוקה למידע שבמתכון, אך לא פיזית לספר המתכונים. אני מצלמת במכונת צילום (הנמשל – תהליך השעתוק) את המתכון לעוגת הגבינה (הנמשל – חלבון מסויים), ומקבלת דף עם העתק של המידע במתכון (הנמשל – </a:t>
            </a:r>
            <a:r>
              <a:rPr lang="en-US" sz="1800" dirty="0"/>
              <a:t>RNA</a:t>
            </a:r>
            <a:r>
              <a:rPr lang="he-IL" sz="1800" dirty="0"/>
              <a:t>). הדף ממכונת הצילום לא זהה לדף בספר המתכונים, משום שהוא בשחור לבן (הנמשל – ההבדלים בין </a:t>
            </a:r>
            <a:r>
              <a:rPr lang="en-US" sz="1800" dirty="0"/>
              <a:t>DNA</a:t>
            </a:r>
            <a:r>
              <a:rPr lang="he-IL" sz="1800" dirty="0"/>
              <a:t> לבין </a:t>
            </a:r>
            <a:r>
              <a:rPr lang="en-US" sz="1800" dirty="0"/>
              <a:t>RNA</a:t>
            </a:r>
            <a:r>
              <a:rPr lang="he-IL" sz="1800" dirty="0"/>
              <a:t>), אך רצף המידע הוא אותו רצף, כך שאוכל להכין את העוגה (החלבון)</a:t>
            </a:r>
          </a:p>
          <a:p>
            <a:pPr>
              <a:lnSpc>
                <a:spcPct val="120000"/>
              </a:lnSpc>
            </a:pPr>
            <a:r>
              <a:rPr lang="he-IL" sz="1800" dirty="0"/>
              <a:t>אני מוציאה את הדף המצולם (ה-</a:t>
            </a:r>
            <a:r>
              <a:rPr lang="en-US" sz="1800" dirty="0"/>
              <a:t>RNA</a:t>
            </a:r>
            <a:r>
              <a:rPr lang="he-IL" sz="1800" dirty="0"/>
              <a:t>) מהספרייה (מהגרעין) אל המטבח (הציטופלסמה), ובעזרתו יודעת כיצד ליצור את העוגה (החלבון). לא אכפת לי אם הדף יתכלך או יקרע, ממילא בסוף ההכנה הוא ילך לפח (</a:t>
            </a:r>
            <a:r>
              <a:rPr lang="en-US" sz="1800" dirty="0"/>
              <a:t>RNA</a:t>
            </a:r>
            <a:r>
              <a:rPr lang="he-IL" sz="1800" dirty="0"/>
              <a:t> בעל זמן חיים קצר, נהרס מהר בניגוד ל-</a:t>
            </a:r>
            <a:r>
              <a:rPr lang="en-US" sz="1800" dirty="0"/>
              <a:t>DNA</a:t>
            </a:r>
            <a:r>
              <a:rPr lang="he-IL" sz="1800" dirty="0"/>
              <a:t>).</a:t>
            </a:r>
          </a:p>
          <a:p>
            <a:pPr>
              <a:lnSpc>
                <a:spcPct val="120000"/>
              </a:lnSpc>
            </a:pPr>
            <a:r>
              <a:rPr lang="he-IL" sz="1800" dirty="0"/>
              <a:t>בהמשך נלמד כיצד מידע זה מאפשר את הכנת העוגה (החלבון), תהליך הנקרא תרגום.</a:t>
            </a:r>
          </a:p>
        </p:txBody>
      </p:sp>
    </p:spTree>
    <p:extLst>
      <p:ext uri="{BB962C8B-B14F-4D97-AF65-F5344CB8AC3E}">
        <p14:creationId xmlns:p14="http://schemas.microsoft.com/office/powerpoint/2010/main" val="110114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2" y="1915790"/>
            <a:ext cx="12192001" cy="1260164"/>
          </a:xfrm>
        </p:spPr>
        <p:txBody>
          <a:bodyPr/>
          <a:lstStyle/>
          <a:p>
            <a:r>
              <a:rPr lang="he-IL" sz="6600" dirty="0">
                <a:solidFill>
                  <a:srgbClr val="192A72"/>
                </a:solidFill>
              </a:rPr>
              <a:t>מ-</a:t>
            </a:r>
            <a:r>
              <a:rPr lang="en-US" sz="6600" dirty="0">
                <a:solidFill>
                  <a:srgbClr val="192A72"/>
                </a:solidFill>
              </a:rPr>
              <a:t>DNA</a:t>
            </a:r>
            <a:r>
              <a:rPr lang="he-IL" sz="6600" dirty="0">
                <a:solidFill>
                  <a:srgbClr val="192A72"/>
                </a:solidFill>
              </a:rPr>
              <a:t> לחלבון </a:t>
            </a:r>
            <a:br>
              <a:rPr lang="he-IL" sz="6600" dirty="0">
                <a:solidFill>
                  <a:srgbClr val="192A72"/>
                </a:solidFill>
              </a:rPr>
            </a:br>
            <a:r>
              <a:rPr lang="he-IL" sz="4800" dirty="0">
                <a:solidFill>
                  <a:srgbClr val="192A72"/>
                </a:solidFill>
              </a:rPr>
              <a:t>(לא כולל בקרה ומוטציות)</a:t>
            </a:r>
            <a:endParaRPr lang="he-IL" sz="6600" dirty="0">
              <a:solidFill>
                <a:srgbClr val="192A72"/>
              </a:solidFill>
            </a:endParaRPr>
          </a:p>
        </p:txBody>
      </p:sp>
      <p:sp>
        <p:nvSpPr>
          <p:cNvPr id="7" name="כותרת משנה 6"/>
          <p:cNvSpPr>
            <a:spLocks noGrp="1"/>
          </p:cNvSpPr>
          <p:nvPr>
            <p:ph type="subTitle" idx="1"/>
          </p:nvPr>
        </p:nvSpPr>
        <p:spPr>
          <a:xfrm>
            <a:off x="-150919" y="3485715"/>
            <a:ext cx="12192001" cy="765200"/>
          </a:xfrm>
        </p:spPr>
        <p:txBody>
          <a:bodyPr/>
          <a:lstStyle/>
          <a:p>
            <a:r>
              <a:rPr lang="he-IL" dirty="0">
                <a:sym typeface="Varela Round"/>
              </a:rPr>
              <a:t>מערכות ביוטכנולוגיות</a:t>
            </a:r>
          </a:p>
        </p:txBody>
      </p:sp>
      <p:sp>
        <p:nvSpPr>
          <p:cNvPr id="4" name="מציין מיקום תוכן 3"/>
          <p:cNvSpPr>
            <a:spLocks noGrp="1"/>
          </p:cNvSpPr>
          <p:nvPr>
            <p:ph idx="10"/>
          </p:nvPr>
        </p:nvSpPr>
        <p:spPr>
          <a:xfrm>
            <a:off x="-150919" y="4692538"/>
            <a:ext cx="12192001" cy="720094"/>
          </a:xfrm>
        </p:spPr>
        <p:txBody>
          <a:bodyPr/>
          <a:lstStyle/>
          <a:p>
            <a:r>
              <a:rPr lang="he-IL" dirty="0">
                <a:sym typeface="Varela Round"/>
              </a:rPr>
              <a:t>שם המורה: ד"ר אורלי כהן</a:t>
            </a:r>
          </a:p>
          <a:p>
            <a:endParaRPr lang="he-IL" sz="3200" dirty="0">
              <a:sym typeface="Varela Roun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81200" y="-202960"/>
            <a:ext cx="8229600" cy="1143000"/>
          </a:xfrm>
        </p:spPr>
        <p:txBody>
          <a:bodyPr/>
          <a:lstStyle/>
          <a:p>
            <a:r>
              <a:rPr lang="he-IL" dirty="0"/>
              <a:t>שעתוק - אנלוגיה</a:t>
            </a:r>
          </a:p>
        </p:txBody>
      </p:sp>
      <p:pic>
        <p:nvPicPr>
          <p:cNvPr id="3074" name="Picture 2" descr="Cakes and sweets set Free Vector">
            <a:extLst>
              <a:ext uri="{FF2B5EF4-FFF2-40B4-BE49-F238E27FC236}">
                <a16:creationId xmlns:a16="http://schemas.microsoft.com/office/drawing/2014/main" id="{201C6661-9892-4804-B5F8-3ABB489D18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447" t="41821" b="39010"/>
          <a:stretch/>
        </p:blipFill>
        <p:spPr bwMode="auto">
          <a:xfrm>
            <a:off x="8699735" y="2057759"/>
            <a:ext cx="3065544" cy="19884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ack to school set icons Free Vector">
            <a:extLst>
              <a:ext uri="{FF2B5EF4-FFF2-40B4-BE49-F238E27FC236}">
                <a16:creationId xmlns:a16="http://schemas.microsoft.com/office/drawing/2014/main" id="{66964890-D338-4A9A-BF01-947EEE3695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850" t="4760" r="48211" b="46422"/>
          <a:stretch/>
        </p:blipFill>
        <p:spPr bwMode="auto">
          <a:xfrm>
            <a:off x="1529985" y="1390290"/>
            <a:ext cx="2325736" cy="26441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448E0A1-15E4-4E77-960C-3450350CBC9E}"/>
              </a:ext>
            </a:extLst>
          </p:cNvPr>
          <p:cNvSpPr/>
          <p:nvPr/>
        </p:nvSpPr>
        <p:spPr>
          <a:xfrm>
            <a:off x="1861418" y="1794150"/>
            <a:ext cx="1527848" cy="1143000"/>
          </a:xfrm>
          <a:prstGeom prst="rect">
            <a:avLst/>
          </a:prstGeom>
          <a:solidFill>
            <a:srgbClr val="EA6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800" b="1" dirty="0">
                <a:solidFill>
                  <a:schemeClr val="bg1"/>
                </a:solidFill>
              </a:rPr>
              <a:t>ספר מתכונים</a:t>
            </a:r>
            <a:endParaRPr lang="en-US" sz="2800" b="1" dirty="0">
              <a:solidFill>
                <a:schemeClr val="bg1"/>
              </a:solidFill>
            </a:endParaRPr>
          </a:p>
        </p:txBody>
      </p:sp>
      <p:sp>
        <p:nvSpPr>
          <p:cNvPr id="5" name="Rectangle 4">
            <a:extLst>
              <a:ext uri="{FF2B5EF4-FFF2-40B4-BE49-F238E27FC236}">
                <a16:creationId xmlns:a16="http://schemas.microsoft.com/office/drawing/2014/main" id="{DD8896CE-22A1-4266-99F3-E6A48B34BD03}"/>
              </a:ext>
            </a:extLst>
          </p:cNvPr>
          <p:cNvSpPr/>
          <p:nvPr/>
        </p:nvSpPr>
        <p:spPr>
          <a:xfrm>
            <a:off x="6595380" y="1501140"/>
            <a:ext cx="1844040" cy="2453640"/>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000" b="1" dirty="0">
                <a:solidFill>
                  <a:schemeClr val="bg1">
                    <a:lumMod val="50000"/>
                  </a:schemeClr>
                </a:solidFill>
              </a:rPr>
              <a:t>מתכון לעוגה</a:t>
            </a:r>
          </a:p>
          <a:p>
            <a:pPr algn="ctr"/>
            <a:r>
              <a:rPr lang="he-IL" sz="1600" dirty="0">
                <a:solidFill>
                  <a:schemeClr val="bg1">
                    <a:lumMod val="50000"/>
                  </a:schemeClr>
                </a:solidFill>
              </a:rPr>
              <a:t>רכיבים</a:t>
            </a:r>
          </a:p>
          <a:p>
            <a:pPr algn="ctr"/>
            <a:r>
              <a:rPr lang="he-IL" sz="1600" dirty="0">
                <a:solidFill>
                  <a:schemeClr val="bg1">
                    <a:lumMod val="50000"/>
                  </a:schemeClr>
                </a:solidFill>
              </a:rPr>
              <a:t>_________</a:t>
            </a:r>
          </a:p>
          <a:p>
            <a:pPr algn="ctr"/>
            <a:r>
              <a:rPr lang="he-IL" sz="1600" dirty="0">
                <a:solidFill>
                  <a:schemeClr val="bg1">
                    <a:lumMod val="50000"/>
                  </a:schemeClr>
                </a:solidFill>
              </a:rPr>
              <a:t>_________</a:t>
            </a:r>
          </a:p>
          <a:p>
            <a:pPr algn="ctr"/>
            <a:r>
              <a:rPr lang="he-IL" sz="1600" dirty="0">
                <a:solidFill>
                  <a:schemeClr val="bg1">
                    <a:lumMod val="50000"/>
                  </a:schemeClr>
                </a:solidFill>
              </a:rPr>
              <a:t>אופן ההכנה</a:t>
            </a:r>
          </a:p>
          <a:p>
            <a:pPr algn="ctr"/>
            <a:r>
              <a:rPr lang="he-IL" sz="1600" dirty="0">
                <a:solidFill>
                  <a:schemeClr val="bg1">
                    <a:lumMod val="50000"/>
                  </a:schemeClr>
                </a:solidFill>
              </a:rPr>
              <a:t>__________</a:t>
            </a:r>
          </a:p>
          <a:p>
            <a:pPr algn="ctr"/>
            <a:r>
              <a:rPr lang="he-IL" sz="1600" dirty="0">
                <a:solidFill>
                  <a:schemeClr val="bg1">
                    <a:lumMod val="50000"/>
                  </a:schemeClr>
                </a:solidFill>
              </a:rPr>
              <a:t>___________</a:t>
            </a:r>
          </a:p>
          <a:p>
            <a:pPr algn="ctr"/>
            <a:r>
              <a:rPr lang="he-IL" sz="1600" dirty="0">
                <a:solidFill>
                  <a:schemeClr val="bg1">
                    <a:lumMod val="50000"/>
                  </a:schemeClr>
                </a:solidFill>
              </a:rPr>
              <a:t>___________</a:t>
            </a:r>
            <a:endParaRPr lang="en-US" sz="1600" dirty="0">
              <a:solidFill>
                <a:schemeClr val="bg1">
                  <a:lumMod val="50000"/>
                </a:schemeClr>
              </a:solidFill>
            </a:endParaRPr>
          </a:p>
        </p:txBody>
      </p:sp>
      <p:sp>
        <p:nvSpPr>
          <p:cNvPr id="6" name="Rectangle: Rounded Corners 5">
            <a:extLst>
              <a:ext uri="{FF2B5EF4-FFF2-40B4-BE49-F238E27FC236}">
                <a16:creationId xmlns:a16="http://schemas.microsoft.com/office/drawing/2014/main" id="{2E310599-6AFB-476E-8CD1-3787D4D825B2}"/>
              </a:ext>
            </a:extLst>
          </p:cNvPr>
          <p:cNvSpPr/>
          <p:nvPr/>
        </p:nvSpPr>
        <p:spPr>
          <a:xfrm>
            <a:off x="1290773" y="1174870"/>
            <a:ext cx="2712720" cy="4292840"/>
          </a:xfrm>
          <a:prstGeom prst="roundRect">
            <a:avLst/>
          </a:prstGeom>
          <a:noFill/>
          <a:ln w="76200">
            <a:solidFill>
              <a:srgbClr val="B2E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396733-1C65-4E48-8596-EA0A6643AA27}"/>
              </a:ext>
            </a:extLst>
          </p:cNvPr>
          <p:cNvSpPr txBox="1"/>
          <p:nvPr/>
        </p:nvSpPr>
        <p:spPr>
          <a:xfrm>
            <a:off x="2089150" y="958010"/>
            <a:ext cx="1176925" cy="523220"/>
          </a:xfrm>
          <a:prstGeom prst="rect">
            <a:avLst/>
          </a:prstGeom>
          <a:solidFill>
            <a:schemeClr val="bg1"/>
          </a:solidFill>
        </p:spPr>
        <p:txBody>
          <a:bodyPr wrap="none" rtlCol="0">
            <a:spAutoFit/>
          </a:bodyPr>
          <a:lstStyle/>
          <a:p>
            <a:r>
              <a:rPr lang="he-IL" sz="2800" b="1" dirty="0"/>
              <a:t>ספריה</a:t>
            </a:r>
            <a:endParaRPr lang="en-US" sz="2800" b="1" dirty="0"/>
          </a:p>
        </p:txBody>
      </p:sp>
      <p:sp>
        <p:nvSpPr>
          <p:cNvPr id="13" name="Rectangle: Rounded Corners 12">
            <a:extLst>
              <a:ext uri="{FF2B5EF4-FFF2-40B4-BE49-F238E27FC236}">
                <a16:creationId xmlns:a16="http://schemas.microsoft.com/office/drawing/2014/main" id="{3B97CAB6-969A-48DA-807C-60F26D54B951}"/>
              </a:ext>
            </a:extLst>
          </p:cNvPr>
          <p:cNvSpPr/>
          <p:nvPr/>
        </p:nvSpPr>
        <p:spPr>
          <a:xfrm>
            <a:off x="5715000" y="1190110"/>
            <a:ext cx="5958839" cy="4277600"/>
          </a:xfrm>
          <a:prstGeom prst="roundRect">
            <a:avLst/>
          </a:prstGeom>
          <a:noFill/>
          <a:ln w="76200">
            <a:solidFill>
              <a:srgbClr val="B2E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408B2CF-8D2C-4EA3-B291-F9EDD2C80BDA}"/>
              </a:ext>
            </a:extLst>
          </p:cNvPr>
          <p:cNvSpPr txBox="1"/>
          <p:nvPr/>
        </p:nvSpPr>
        <p:spPr>
          <a:xfrm>
            <a:off x="8137680" y="947910"/>
            <a:ext cx="1160895" cy="523220"/>
          </a:xfrm>
          <a:prstGeom prst="rect">
            <a:avLst/>
          </a:prstGeom>
          <a:solidFill>
            <a:schemeClr val="bg1"/>
          </a:solidFill>
        </p:spPr>
        <p:txBody>
          <a:bodyPr wrap="none" rtlCol="0">
            <a:spAutoFit/>
          </a:bodyPr>
          <a:lstStyle/>
          <a:p>
            <a:r>
              <a:rPr lang="he-IL" sz="2800" b="1" dirty="0"/>
              <a:t>מטבח</a:t>
            </a:r>
            <a:endParaRPr lang="en-US" sz="2800" b="1" dirty="0"/>
          </a:p>
        </p:txBody>
      </p:sp>
      <p:sp>
        <p:nvSpPr>
          <p:cNvPr id="8" name="Rectangle 7">
            <a:extLst>
              <a:ext uri="{FF2B5EF4-FFF2-40B4-BE49-F238E27FC236}">
                <a16:creationId xmlns:a16="http://schemas.microsoft.com/office/drawing/2014/main" id="{4926BEAA-6848-4189-AFBC-1CA8712270B3}"/>
              </a:ext>
            </a:extLst>
          </p:cNvPr>
          <p:cNvSpPr/>
          <p:nvPr/>
        </p:nvSpPr>
        <p:spPr>
          <a:xfrm rot="20593079">
            <a:off x="6233159" y="3366308"/>
            <a:ext cx="1051560" cy="373380"/>
          </a:xfrm>
          <a:prstGeom prst="rect">
            <a:avLst/>
          </a:prstGeom>
          <a:solidFill>
            <a:schemeClr val="bg1">
              <a:lumMod val="5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COPY</a:t>
            </a:r>
          </a:p>
        </p:txBody>
      </p:sp>
      <p:pic>
        <p:nvPicPr>
          <p:cNvPr id="3086" name="Picture 14" descr="Crumpled paper ball">
            <a:extLst>
              <a:ext uri="{FF2B5EF4-FFF2-40B4-BE49-F238E27FC236}">
                <a16:creationId xmlns:a16="http://schemas.microsoft.com/office/drawing/2014/main" id="{24F0E5C2-CE92-4478-A262-6F16EACF56D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520" b="11920"/>
          <a:stretch/>
        </p:blipFill>
        <p:spPr bwMode="auto">
          <a:xfrm>
            <a:off x="6246255" y="4495479"/>
            <a:ext cx="1096463" cy="86138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Connector: Curved 9">
            <a:extLst>
              <a:ext uri="{FF2B5EF4-FFF2-40B4-BE49-F238E27FC236}">
                <a16:creationId xmlns:a16="http://schemas.microsoft.com/office/drawing/2014/main" id="{FA5BF540-2948-4818-B2BB-C6D766083C5F}"/>
              </a:ext>
            </a:extLst>
          </p:cNvPr>
          <p:cNvCxnSpPr>
            <a:cxnSpLocks/>
          </p:cNvCxnSpPr>
          <p:nvPr/>
        </p:nvCxnSpPr>
        <p:spPr>
          <a:xfrm rot="5400000">
            <a:off x="6927456" y="4113928"/>
            <a:ext cx="611932" cy="476516"/>
          </a:xfrm>
          <a:prstGeom prst="curvedConnector3">
            <a:avLst>
              <a:gd name="adj1" fmla="val 50000"/>
            </a:avLst>
          </a:prstGeom>
          <a:ln w="57150">
            <a:solidFill>
              <a:srgbClr val="12B4BC"/>
            </a:solidFill>
            <a:tailEnd type="triangle"/>
          </a:ln>
        </p:spPr>
        <p:style>
          <a:lnRef idx="1">
            <a:schemeClr val="accent1"/>
          </a:lnRef>
          <a:fillRef idx="0">
            <a:schemeClr val="accent1"/>
          </a:fillRef>
          <a:effectRef idx="0">
            <a:schemeClr val="accent1"/>
          </a:effectRef>
          <a:fontRef idx="minor">
            <a:schemeClr val="tx1"/>
          </a:fontRef>
        </p:style>
      </p:cxnSp>
      <p:pic>
        <p:nvPicPr>
          <p:cNvPr id="3088" name="Picture 16" descr="Set of multifunction office floor copier printer scanner in two colors Premium Vector">
            <a:extLst>
              <a:ext uri="{FF2B5EF4-FFF2-40B4-BE49-F238E27FC236}">
                <a16:creationId xmlns:a16="http://schemas.microsoft.com/office/drawing/2014/main" id="{FF014C85-4B31-4382-A5AE-71BF49C6B7CD}"/>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605" t="8258" r="60991" b="50000"/>
          <a:stretch/>
        </p:blipFill>
        <p:spPr bwMode="auto">
          <a:xfrm>
            <a:off x="3942327" y="2365650"/>
            <a:ext cx="1755416" cy="2129829"/>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D1B94478-2F03-414E-BB1E-C48BA4835AF4}"/>
              </a:ext>
            </a:extLst>
          </p:cNvPr>
          <p:cNvSpPr txBox="1"/>
          <p:nvPr/>
        </p:nvSpPr>
        <p:spPr>
          <a:xfrm>
            <a:off x="4408094" y="1472503"/>
            <a:ext cx="1113559" cy="954107"/>
          </a:xfrm>
          <a:prstGeom prst="rect">
            <a:avLst/>
          </a:prstGeom>
          <a:solidFill>
            <a:schemeClr val="bg1"/>
          </a:solidFill>
        </p:spPr>
        <p:txBody>
          <a:bodyPr wrap="square" rtlCol="0">
            <a:spAutoFit/>
          </a:bodyPr>
          <a:lstStyle/>
          <a:p>
            <a:pPr algn="ctr"/>
            <a:r>
              <a:rPr lang="he-IL" sz="2800" b="1" dirty="0"/>
              <a:t>מכונת צילום</a:t>
            </a:r>
            <a:endParaRPr lang="en-US" sz="2800" b="1" dirty="0"/>
          </a:p>
        </p:txBody>
      </p:sp>
      <p:sp>
        <p:nvSpPr>
          <p:cNvPr id="33" name="TextBox 32">
            <a:extLst>
              <a:ext uri="{FF2B5EF4-FFF2-40B4-BE49-F238E27FC236}">
                <a16:creationId xmlns:a16="http://schemas.microsoft.com/office/drawing/2014/main" id="{B9BF3993-C34A-4686-81F5-3B8A6E60FA42}"/>
              </a:ext>
            </a:extLst>
          </p:cNvPr>
          <p:cNvSpPr txBox="1"/>
          <p:nvPr/>
        </p:nvSpPr>
        <p:spPr>
          <a:xfrm>
            <a:off x="9682913" y="3848712"/>
            <a:ext cx="869149" cy="523220"/>
          </a:xfrm>
          <a:prstGeom prst="rect">
            <a:avLst/>
          </a:prstGeom>
          <a:noFill/>
        </p:spPr>
        <p:txBody>
          <a:bodyPr wrap="none" rtlCol="0">
            <a:spAutoFit/>
          </a:bodyPr>
          <a:lstStyle/>
          <a:p>
            <a:r>
              <a:rPr lang="he-IL" sz="2800" b="1" dirty="0">
                <a:effectLst>
                  <a:glow rad="228600">
                    <a:schemeClr val="bg1"/>
                  </a:glow>
                </a:effectLst>
              </a:rPr>
              <a:t>עוגה</a:t>
            </a:r>
            <a:endParaRPr lang="en-US" sz="2800" b="1" dirty="0">
              <a:effectLst>
                <a:glow rad="228600">
                  <a:schemeClr val="bg1"/>
                </a:glow>
              </a:effectLst>
            </a:endParaRPr>
          </a:p>
        </p:txBody>
      </p:sp>
      <p:cxnSp>
        <p:nvCxnSpPr>
          <p:cNvPr id="25" name="Straight Arrow Connector 24">
            <a:extLst>
              <a:ext uri="{FF2B5EF4-FFF2-40B4-BE49-F238E27FC236}">
                <a16:creationId xmlns:a16="http://schemas.microsoft.com/office/drawing/2014/main" id="{3DA324D3-93EF-4852-960B-0CF30B5F1E27}"/>
              </a:ext>
            </a:extLst>
          </p:cNvPr>
          <p:cNvCxnSpPr/>
          <p:nvPr/>
        </p:nvCxnSpPr>
        <p:spPr>
          <a:xfrm>
            <a:off x="8259600" y="3222449"/>
            <a:ext cx="562055" cy="0"/>
          </a:xfrm>
          <a:prstGeom prst="straightConnector1">
            <a:avLst/>
          </a:prstGeom>
          <a:ln w="57150" cap="flat" cmpd="sng" algn="ctr">
            <a:solidFill>
              <a:srgbClr val="12B4B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9665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81200" y="-202960"/>
            <a:ext cx="8229600" cy="1143000"/>
          </a:xfrm>
        </p:spPr>
        <p:txBody>
          <a:bodyPr/>
          <a:lstStyle/>
          <a:p>
            <a:r>
              <a:rPr lang="he-IL" dirty="0"/>
              <a:t>שעתוק - אנלוגיה</a:t>
            </a:r>
          </a:p>
        </p:txBody>
      </p:sp>
      <p:sp>
        <p:nvSpPr>
          <p:cNvPr id="6" name="Rectangle: Rounded Corners 5">
            <a:extLst>
              <a:ext uri="{FF2B5EF4-FFF2-40B4-BE49-F238E27FC236}">
                <a16:creationId xmlns:a16="http://schemas.microsoft.com/office/drawing/2014/main" id="{2E310599-6AFB-476E-8CD1-3787D4D825B2}"/>
              </a:ext>
            </a:extLst>
          </p:cNvPr>
          <p:cNvSpPr/>
          <p:nvPr/>
        </p:nvSpPr>
        <p:spPr>
          <a:xfrm>
            <a:off x="1290773" y="1174870"/>
            <a:ext cx="2712720" cy="4292840"/>
          </a:xfrm>
          <a:prstGeom prst="roundRect">
            <a:avLst/>
          </a:prstGeom>
          <a:noFill/>
          <a:ln w="76200">
            <a:solidFill>
              <a:srgbClr val="B2E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5396733-1C65-4E48-8596-EA0A6643AA27}"/>
              </a:ext>
            </a:extLst>
          </p:cNvPr>
          <p:cNvSpPr txBox="1"/>
          <p:nvPr/>
        </p:nvSpPr>
        <p:spPr>
          <a:xfrm>
            <a:off x="2186818" y="958010"/>
            <a:ext cx="926857" cy="523220"/>
          </a:xfrm>
          <a:prstGeom prst="rect">
            <a:avLst/>
          </a:prstGeom>
          <a:solidFill>
            <a:schemeClr val="bg1"/>
          </a:solidFill>
        </p:spPr>
        <p:txBody>
          <a:bodyPr wrap="none" rtlCol="0">
            <a:spAutoFit/>
          </a:bodyPr>
          <a:lstStyle/>
          <a:p>
            <a:pPr algn="ctr"/>
            <a:r>
              <a:rPr lang="he-IL" sz="2800" b="1" dirty="0"/>
              <a:t>גרעין</a:t>
            </a:r>
            <a:endParaRPr lang="en-US" sz="2800" b="1" dirty="0"/>
          </a:p>
        </p:txBody>
      </p:sp>
      <p:sp>
        <p:nvSpPr>
          <p:cNvPr id="13" name="Rectangle: Rounded Corners 12">
            <a:extLst>
              <a:ext uri="{FF2B5EF4-FFF2-40B4-BE49-F238E27FC236}">
                <a16:creationId xmlns:a16="http://schemas.microsoft.com/office/drawing/2014/main" id="{3B97CAB6-969A-48DA-807C-60F26D54B951}"/>
              </a:ext>
            </a:extLst>
          </p:cNvPr>
          <p:cNvSpPr/>
          <p:nvPr/>
        </p:nvSpPr>
        <p:spPr>
          <a:xfrm>
            <a:off x="5715000" y="1190110"/>
            <a:ext cx="5958839" cy="4277600"/>
          </a:xfrm>
          <a:prstGeom prst="roundRect">
            <a:avLst/>
          </a:prstGeom>
          <a:noFill/>
          <a:ln w="76200">
            <a:solidFill>
              <a:srgbClr val="B2E5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408B2CF-8D2C-4EA3-B291-F9EDD2C80BDA}"/>
              </a:ext>
            </a:extLst>
          </p:cNvPr>
          <p:cNvSpPr txBox="1"/>
          <p:nvPr/>
        </p:nvSpPr>
        <p:spPr>
          <a:xfrm>
            <a:off x="7705205" y="947910"/>
            <a:ext cx="1978427" cy="523220"/>
          </a:xfrm>
          <a:prstGeom prst="rect">
            <a:avLst/>
          </a:prstGeom>
          <a:solidFill>
            <a:schemeClr val="bg1"/>
          </a:solidFill>
        </p:spPr>
        <p:txBody>
          <a:bodyPr wrap="none" rtlCol="0">
            <a:spAutoFit/>
          </a:bodyPr>
          <a:lstStyle/>
          <a:p>
            <a:r>
              <a:rPr lang="he-IL" sz="2800" b="1" dirty="0"/>
              <a:t>ציטופלסמה</a:t>
            </a:r>
            <a:endParaRPr lang="en-US" sz="2800" b="1" dirty="0"/>
          </a:p>
        </p:txBody>
      </p:sp>
      <p:cxnSp>
        <p:nvCxnSpPr>
          <p:cNvPr id="10" name="Connector: Curved 9">
            <a:extLst>
              <a:ext uri="{FF2B5EF4-FFF2-40B4-BE49-F238E27FC236}">
                <a16:creationId xmlns:a16="http://schemas.microsoft.com/office/drawing/2014/main" id="{FA5BF540-2948-4818-B2BB-C6D766083C5F}"/>
              </a:ext>
            </a:extLst>
          </p:cNvPr>
          <p:cNvCxnSpPr>
            <a:cxnSpLocks/>
          </p:cNvCxnSpPr>
          <p:nvPr/>
        </p:nvCxnSpPr>
        <p:spPr>
          <a:xfrm rot="5400000">
            <a:off x="6927456" y="4113928"/>
            <a:ext cx="611932" cy="476516"/>
          </a:xfrm>
          <a:prstGeom prst="curvedConnector3">
            <a:avLst>
              <a:gd name="adj1" fmla="val 50000"/>
            </a:avLst>
          </a:prstGeom>
          <a:ln w="57150">
            <a:solidFill>
              <a:srgbClr val="12B4BC"/>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1B94478-2F03-414E-BB1E-C48BA4835AF4}"/>
              </a:ext>
            </a:extLst>
          </p:cNvPr>
          <p:cNvSpPr txBox="1"/>
          <p:nvPr/>
        </p:nvSpPr>
        <p:spPr>
          <a:xfrm>
            <a:off x="4408094" y="1472503"/>
            <a:ext cx="1113559" cy="830997"/>
          </a:xfrm>
          <a:prstGeom prst="rect">
            <a:avLst/>
          </a:prstGeom>
          <a:solidFill>
            <a:schemeClr val="bg1"/>
          </a:solidFill>
        </p:spPr>
        <p:txBody>
          <a:bodyPr wrap="square" rtlCol="0">
            <a:spAutoFit/>
          </a:bodyPr>
          <a:lstStyle/>
          <a:p>
            <a:pPr algn="ctr"/>
            <a:r>
              <a:rPr lang="he-IL" sz="2400" b="1" dirty="0"/>
              <a:t>תהליך שעתוק</a:t>
            </a:r>
            <a:endParaRPr lang="en-US" sz="2400" b="1" dirty="0"/>
          </a:p>
        </p:txBody>
      </p:sp>
      <p:pic>
        <p:nvPicPr>
          <p:cNvPr id="4098" name="Picture 2" descr="DNA &amp; RNA Vectors - Download Free Vectors, Clipart Graphics ...">
            <a:extLst>
              <a:ext uri="{FF2B5EF4-FFF2-40B4-BE49-F238E27FC236}">
                <a16:creationId xmlns:a16="http://schemas.microsoft.com/office/drawing/2014/main" id="{1F07BD7C-BD4B-4D08-8CDA-CC74315B3E8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8515" t="6556" r="50173"/>
          <a:stretch/>
        </p:blipFill>
        <p:spPr bwMode="auto">
          <a:xfrm>
            <a:off x="1999489" y="1570003"/>
            <a:ext cx="1176925" cy="361238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8BBBCA22-D1CB-4F2B-8DBE-977ECC3954E0}"/>
              </a:ext>
            </a:extLst>
          </p:cNvPr>
          <p:cNvSpPr txBox="1"/>
          <p:nvPr/>
        </p:nvSpPr>
        <p:spPr>
          <a:xfrm>
            <a:off x="2082844" y="3067300"/>
            <a:ext cx="1010213" cy="523220"/>
          </a:xfrm>
          <a:prstGeom prst="rect">
            <a:avLst/>
          </a:prstGeom>
          <a:noFill/>
        </p:spPr>
        <p:txBody>
          <a:bodyPr wrap="none" rtlCol="0">
            <a:spAutoFit/>
          </a:bodyPr>
          <a:lstStyle/>
          <a:p>
            <a:r>
              <a:rPr lang="en-US" sz="2800" b="1" dirty="0">
                <a:effectLst>
                  <a:glow rad="228600">
                    <a:schemeClr val="bg1"/>
                  </a:glow>
                </a:effectLst>
              </a:rPr>
              <a:t>DNA</a:t>
            </a:r>
          </a:p>
        </p:txBody>
      </p:sp>
      <p:pic>
        <p:nvPicPr>
          <p:cNvPr id="4102" name="Picture 6" descr="3: mRNA transcription. Upon the opening of the DNA double helix at ...">
            <a:extLst>
              <a:ext uri="{FF2B5EF4-FFF2-40B4-BE49-F238E27FC236}">
                <a16:creationId xmlns:a16="http://schemas.microsoft.com/office/drawing/2014/main" id="{AC4E79DA-6517-438E-A0F4-D805DB768B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3366281" y="3403214"/>
            <a:ext cx="3179445" cy="98001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DNA &amp; RNA Vectors - Download Free Vectors, Clipart Graphics ...">
            <a:extLst>
              <a:ext uri="{FF2B5EF4-FFF2-40B4-BE49-F238E27FC236}">
                <a16:creationId xmlns:a16="http://schemas.microsoft.com/office/drawing/2014/main" id="{963C76FC-66DA-465A-BBD0-30B39970FD3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262" t="6556" r="28555" b="2582"/>
          <a:stretch/>
        </p:blipFill>
        <p:spPr bwMode="auto">
          <a:xfrm>
            <a:off x="7010404" y="1450259"/>
            <a:ext cx="843078" cy="2656921"/>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26B0A88-F74F-4B1F-9AD4-63F080F266A5}"/>
              </a:ext>
            </a:extLst>
          </p:cNvPr>
          <p:cNvSpPr txBox="1"/>
          <p:nvPr/>
        </p:nvSpPr>
        <p:spPr>
          <a:xfrm>
            <a:off x="6924420" y="2732999"/>
            <a:ext cx="997389" cy="523220"/>
          </a:xfrm>
          <a:prstGeom prst="rect">
            <a:avLst/>
          </a:prstGeom>
          <a:noFill/>
        </p:spPr>
        <p:txBody>
          <a:bodyPr wrap="none" rtlCol="0">
            <a:spAutoFit/>
          </a:bodyPr>
          <a:lstStyle/>
          <a:p>
            <a:r>
              <a:rPr lang="en-US" sz="2800" b="1" dirty="0">
                <a:effectLst>
                  <a:glow rad="228600">
                    <a:schemeClr val="bg1"/>
                  </a:glow>
                </a:effectLst>
              </a:rPr>
              <a:t>RNA</a:t>
            </a:r>
          </a:p>
        </p:txBody>
      </p:sp>
      <p:sp>
        <p:nvSpPr>
          <p:cNvPr id="9" name="Oval 8">
            <a:extLst>
              <a:ext uri="{FF2B5EF4-FFF2-40B4-BE49-F238E27FC236}">
                <a16:creationId xmlns:a16="http://schemas.microsoft.com/office/drawing/2014/main" id="{60B363BD-C9D0-4106-AAFA-B001AA623A87}"/>
              </a:ext>
            </a:extLst>
          </p:cNvPr>
          <p:cNvSpPr/>
          <p:nvPr/>
        </p:nvSpPr>
        <p:spPr>
          <a:xfrm>
            <a:off x="6892792" y="4732653"/>
            <a:ext cx="91440" cy="91440"/>
          </a:xfrm>
          <a:prstGeom prst="ellipse">
            <a:avLst/>
          </a:prstGeom>
          <a:solidFill>
            <a:srgbClr val="8EC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7B6E45A-B916-4F5C-9CBE-88F539A3EBDD}"/>
              </a:ext>
            </a:extLst>
          </p:cNvPr>
          <p:cNvSpPr/>
          <p:nvPr/>
        </p:nvSpPr>
        <p:spPr>
          <a:xfrm>
            <a:off x="7045192" y="4885053"/>
            <a:ext cx="91440" cy="91440"/>
          </a:xfrm>
          <a:prstGeom prst="ellipse">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A5C21C9-7953-41FF-8F16-DDFF89D50834}"/>
              </a:ext>
            </a:extLst>
          </p:cNvPr>
          <p:cNvSpPr/>
          <p:nvPr/>
        </p:nvSpPr>
        <p:spPr>
          <a:xfrm>
            <a:off x="6832350" y="5020573"/>
            <a:ext cx="91440" cy="91440"/>
          </a:xfrm>
          <a:prstGeom prst="ellipse">
            <a:avLst/>
          </a:prstGeom>
          <a:solidFill>
            <a:srgbClr val="FDC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14D6D34-383F-470C-9045-32BB565546FD}"/>
              </a:ext>
            </a:extLst>
          </p:cNvPr>
          <p:cNvSpPr/>
          <p:nvPr/>
        </p:nvSpPr>
        <p:spPr>
          <a:xfrm>
            <a:off x="7045192" y="5200922"/>
            <a:ext cx="91440" cy="91440"/>
          </a:xfrm>
          <a:prstGeom prst="ellipse">
            <a:avLst/>
          </a:prstGeom>
          <a:solidFill>
            <a:srgbClr val="E60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B2FA1FF-5877-4C82-9B95-B807983B4C88}"/>
              </a:ext>
            </a:extLst>
          </p:cNvPr>
          <p:cNvSpPr/>
          <p:nvPr/>
        </p:nvSpPr>
        <p:spPr>
          <a:xfrm>
            <a:off x="6684764" y="4873378"/>
            <a:ext cx="91440" cy="91440"/>
          </a:xfrm>
          <a:prstGeom prst="ellipse">
            <a:avLst/>
          </a:prstGeom>
          <a:solidFill>
            <a:srgbClr val="E609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F51FE13-05DE-4A5B-95AA-472B68F961D3}"/>
              </a:ext>
            </a:extLst>
          </p:cNvPr>
          <p:cNvSpPr/>
          <p:nvPr/>
        </p:nvSpPr>
        <p:spPr>
          <a:xfrm>
            <a:off x="6715762" y="5246642"/>
            <a:ext cx="91440" cy="91440"/>
          </a:xfrm>
          <a:prstGeom prst="ellipse">
            <a:avLst/>
          </a:prstGeom>
          <a:solidFill>
            <a:srgbClr val="8EC4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46051E4-72C5-4DC2-853C-667D5A632B1E}"/>
              </a:ext>
            </a:extLst>
          </p:cNvPr>
          <p:cNvSpPr/>
          <p:nvPr/>
        </p:nvSpPr>
        <p:spPr>
          <a:xfrm>
            <a:off x="7195062" y="4686933"/>
            <a:ext cx="91440" cy="91440"/>
          </a:xfrm>
          <a:prstGeom prst="ellipse">
            <a:avLst/>
          </a:prstGeom>
          <a:solidFill>
            <a:srgbClr val="FDCA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C88EA9-F258-499A-B2EA-3A1F07D6DF39}"/>
              </a:ext>
            </a:extLst>
          </p:cNvPr>
          <p:cNvSpPr/>
          <p:nvPr/>
        </p:nvSpPr>
        <p:spPr>
          <a:xfrm>
            <a:off x="6579866" y="5037453"/>
            <a:ext cx="91440" cy="91440"/>
          </a:xfrm>
          <a:prstGeom prst="ellipse">
            <a:avLst/>
          </a:prstGeom>
          <a:solidFill>
            <a:srgbClr val="008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Image of DNA transcription to RNA and then to translation to protein">
            <a:extLst>
              <a:ext uri="{FF2B5EF4-FFF2-40B4-BE49-F238E27FC236}">
                <a16:creationId xmlns:a16="http://schemas.microsoft.com/office/drawing/2014/main" id="{8B7DFB44-1B9C-4EF2-B54D-8930EF8A18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5327" t="44726" b="22163"/>
          <a:stretch/>
        </p:blipFill>
        <p:spPr bwMode="auto">
          <a:xfrm>
            <a:off x="8955551" y="2076116"/>
            <a:ext cx="2134674" cy="227078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2AAB025A-5C30-43BD-8A6C-297A7BF9791D}"/>
              </a:ext>
            </a:extLst>
          </p:cNvPr>
          <p:cNvSpPr txBox="1"/>
          <p:nvPr/>
        </p:nvSpPr>
        <p:spPr>
          <a:xfrm>
            <a:off x="9480911" y="4275432"/>
            <a:ext cx="1040671" cy="523220"/>
          </a:xfrm>
          <a:prstGeom prst="rect">
            <a:avLst/>
          </a:prstGeom>
          <a:noFill/>
        </p:spPr>
        <p:txBody>
          <a:bodyPr wrap="none" rtlCol="0">
            <a:spAutoFit/>
          </a:bodyPr>
          <a:lstStyle/>
          <a:p>
            <a:r>
              <a:rPr lang="he-IL" sz="2800" b="1" dirty="0">
                <a:effectLst>
                  <a:glow rad="228600">
                    <a:schemeClr val="bg1"/>
                  </a:glow>
                </a:effectLst>
              </a:rPr>
              <a:t>חלבון</a:t>
            </a:r>
            <a:endParaRPr lang="en-US" sz="2800" b="1" dirty="0">
              <a:effectLst>
                <a:glow rad="228600">
                  <a:schemeClr val="bg1"/>
                </a:glow>
              </a:effectLst>
            </a:endParaRPr>
          </a:p>
        </p:txBody>
      </p:sp>
      <p:cxnSp>
        <p:nvCxnSpPr>
          <p:cNvPr id="34" name="Straight Arrow Connector 33">
            <a:extLst>
              <a:ext uri="{FF2B5EF4-FFF2-40B4-BE49-F238E27FC236}">
                <a16:creationId xmlns:a16="http://schemas.microsoft.com/office/drawing/2014/main" id="{46514AD5-5661-479D-9C4C-1E2DF9048867}"/>
              </a:ext>
            </a:extLst>
          </p:cNvPr>
          <p:cNvCxnSpPr>
            <a:cxnSpLocks/>
          </p:cNvCxnSpPr>
          <p:nvPr/>
        </p:nvCxnSpPr>
        <p:spPr>
          <a:xfrm>
            <a:off x="7921809" y="3222449"/>
            <a:ext cx="899846" cy="0"/>
          </a:xfrm>
          <a:prstGeom prst="straightConnector1">
            <a:avLst/>
          </a:prstGeom>
          <a:ln w="57150" cap="flat" cmpd="sng" algn="ctr">
            <a:solidFill>
              <a:srgbClr val="12B4B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9612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30D8347-0AC6-460C-ACDF-E6AB51E49307}"/>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9579429" y="659408"/>
            <a:ext cx="2754085" cy="720000"/>
          </a:xfrm>
        </p:spPr>
        <p:txBody>
          <a:bodyPr/>
          <a:lstStyle/>
          <a:p>
            <a:r>
              <a:rPr lang="he-IL" dirty="0"/>
              <a:t>סרטון:  שעתוק</a:t>
            </a:r>
          </a:p>
        </p:txBody>
      </p:sp>
      <p:sp>
        <p:nvSpPr>
          <p:cNvPr id="3" name="מציין מיקום תוכן 2"/>
          <p:cNvSpPr>
            <a:spLocks noGrp="1"/>
          </p:cNvSpPr>
          <p:nvPr>
            <p:ph idx="1"/>
          </p:nvPr>
        </p:nvSpPr>
        <p:spPr>
          <a:xfrm>
            <a:off x="3036163" y="2587940"/>
            <a:ext cx="3916532" cy="1108720"/>
          </a:xfrm>
        </p:spPr>
        <p:txBody>
          <a:bodyPr/>
          <a:lstStyle/>
          <a:p>
            <a:pPr marL="0" indent="0">
              <a:buNone/>
            </a:pPr>
            <a:r>
              <a:rPr lang="he-IL" dirty="0">
                <a:hlinkClick r:id="rId3"/>
              </a:rPr>
              <a:t>סרטון: שעתוק</a:t>
            </a:r>
            <a:endParaRPr lang="he-IL" dirty="0"/>
          </a:p>
        </p:txBody>
      </p:sp>
      <p:pic>
        <p:nvPicPr>
          <p:cNvPr id="4" name="Online Media 3" title="TranscriptionAdvanced">
            <a:hlinkClick r:id="" action="ppaction://media"/>
            <a:extLst>
              <a:ext uri="{FF2B5EF4-FFF2-40B4-BE49-F238E27FC236}">
                <a16:creationId xmlns:a16="http://schemas.microsoft.com/office/drawing/2014/main" id="{AD50DE64-45FD-4976-A1DA-1683BC876BB6}"/>
              </a:ext>
            </a:extLst>
          </p:cNvPr>
          <p:cNvPicPr>
            <a:picLocks noRot="1" noChangeAspect="1"/>
          </p:cNvPicPr>
          <p:nvPr>
            <a:videoFile r:link="rId1"/>
          </p:nvPr>
        </p:nvPicPr>
        <p:blipFill>
          <a:blip r:embed="rId4"/>
          <a:stretch>
            <a:fillRect/>
          </a:stretch>
        </p:blipFill>
        <p:spPr>
          <a:xfrm>
            <a:off x="139585" y="65316"/>
            <a:ext cx="8961822" cy="67164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תוצאת תמונה עבור תמונות של תאים"/>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5994"/>
          <a:stretch/>
        </p:blipFill>
        <p:spPr bwMode="auto">
          <a:xfrm>
            <a:off x="3093018" y="1340768"/>
            <a:ext cx="5228022" cy="42266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152048"/>
            <a:ext cx="12192000" cy="1143000"/>
          </a:xfrm>
          <a:noFill/>
        </p:spPr>
        <p:txBody>
          <a:bodyPr/>
          <a:lstStyle/>
          <a:p>
            <a:r>
              <a:rPr lang="he-IL" dirty="0"/>
              <a:t>תאים שונים יבטאו גנים שונים</a:t>
            </a:r>
            <a:endParaRPr lang="en-US" dirty="0"/>
          </a:p>
        </p:txBody>
      </p:sp>
    </p:spTree>
    <p:extLst>
      <p:ext uri="{BB962C8B-B14F-4D97-AF65-F5344CB8AC3E}">
        <p14:creationId xmlns:p14="http://schemas.microsoft.com/office/powerpoint/2010/main" val="1785798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תוצאת תמונה עבור תמונות של תאים"/>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245" r="12539"/>
          <a:stretch/>
        </p:blipFill>
        <p:spPr bwMode="auto">
          <a:xfrm>
            <a:off x="8098385" y="1483089"/>
            <a:ext cx="3240174" cy="3201935"/>
          </a:xfrm>
          <a:prstGeom prst="rect">
            <a:avLst/>
          </a:prstGeom>
          <a:noFill/>
          <a:extLst>
            <a:ext uri="{909E8E84-426E-40DD-AFC4-6F175D3DCCD1}">
              <a14:hiddenFill xmlns:a14="http://schemas.microsoft.com/office/drawing/2010/main">
                <a:solidFill>
                  <a:srgbClr val="FFFFFF"/>
                </a:solidFill>
              </a14:hiddenFill>
            </a:ext>
          </a:extLst>
        </p:spPr>
      </p:pic>
      <p:pic>
        <p:nvPicPr>
          <p:cNvPr id="62472" name="Picture 8" descr="תוצאת תמונה עבור תמונות של תאים"/>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773"/>
          <a:stretch/>
        </p:blipFill>
        <p:spPr bwMode="auto">
          <a:xfrm>
            <a:off x="4360090" y="1483090"/>
            <a:ext cx="3471819" cy="320193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52F59DF2-0C77-4C0D-9532-D1CB26849B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104"/>
          <a:stretch/>
        </p:blipFill>
        <p:spPr bwMode="auto">
          <a:xfrm>
            <a:off x="853440" y="1483090"/>
            <a:ext cx="3240174" cy="32019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EA362D7-ED91-4171-9786-6EB52BD5D630}"/>
              </a:ext>
            </a:extLst>
          </p:cNvPr>
          <p:cNvSpPr txBox="1"/>
          <p:nvPr/>
        </p:nvSpPr>
        <p:spPr>
          <a:xfrm>
            <a:off x="425241" y="917972"/>
            <a:ext cx="9785559" cy="461665"/>
          </a:xfrm>
          <a:prstGeom prst="rect">
            <a:avLst/>
          </a:prstGeom>
          <a:noFill/>
        </p:spPr>
        <p:txBody>
          <a:bodyPr wrap="square" rtlCol="0">
            <a:spAutoFit/>
          </a:bodyPr>
          <a:lstStyle/>
          <a:p>
            <a:r>
              <a:rPr lang="he-IL" sz="2400" dirty="0"/>
              <a:t>תא עצב                             תא אפיתל                         תאי דם אדומים</a:t>
            </a:r>
            <a:endParaRPr lang="en-US" sz="2400" dirty="0"/>
          </a:p>
        </p:txBody>
      </p:sp>
    </p:spTree>
    <p:extLst>
      <p:ext uri="{BB962C8B-B14F-4D97-AF65-F5344CB8AC3E}">
        <p14:creationId xmlns:p14="http://schemas.microsoft.com/office/powerpoint/2010/main" val="143074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52596" y="-214338"/>
            <a:ext cx="8229600" cy="1143000"/>
          </a:xfrm>
        </p:spPr>
        <p:txBody>
          <a:bodyPr/>
          <a:lstStyle/>
          <a:p>
            <a:r>
              <a:rPr lang="he-IL" dirty="0"/>
              <a:t>הבדלים בין שכפול ושעתוק</a:t>
            </a:r>
          </a:p>
        </p:txBody>
      </p:sp>
      <p:sp>
        <p:nvSpPr>
          <p:cNvPr id="3" name="מציין מיקום תוכן 2"/>
          <p:cNvSpPr>
            <a:spLocks noGrp="1"/>
          </p:cNvSpPr>
          <p:nvPr>
            <p:ph idx="1"/>
          </p:nvPr>
        </p:nvSpPr>
        <p:spPr>
          <a:xfrm>
            <a:off x="532659" y="829339"/>
            <a:ext cx="11234797" cy="4525963"/>
          </a:xfrm>
        </p:spPr>
        <p:txBody>
          <a:bodyPr>
            <a:noAutofit/>
          </a:bodyPr>
          <a:lstStyle/>
          <a:p>
            <a:pPr>
              <a:lnSpc>
                <a:spcPct val="120000"/>
              </a:lnSpc>
            </a:pPr>
            <a:r>
              <a:rPr lang="he-IL" sz="2100" dirty="0"/>
              <a:t>בשכפול: מ-</a:t>
            </a:r>
            <a:r>
              <a:rPr lang="en-US" sz="2100" dirty="0"/>
              <a:t>DNA</a:t>
            </a:r>
            <a:r>
              <a:rPr lang="he-IL" sz="2100" dirty="0"/>
              <a:t> ל-</a:t>
            </a:r>
            <a:r>
              <a:rPr lang="en-US" sz="2100" dirty="0"/>
              <a:t>DNA</a:t>
            </a:r>
            <a:r>
              <a:rPr lang="he-IL" sz="2100" dirty="0"/>
              <a:t>. בשעתוק: מ-</a:t>
            </a:r>
            <a:r>
              <a:rPr lang="en-US" sz="2100" dirty="0"/>
              <a:t>DNA</a:t>
            </a:r>
            <a:r>
              <a:rPr lang="he-IL" sz="2100" dirty="0"/>
              <a:t> ל-</a:t>
            </a:r>
            <a:r>
              <a:rPr lang="en-US" sz="2100" dirty="0"/>
              <a:t>RNA</a:t>
            </a:r>
          </a:p>
          <a:p>
            <a:pPr>
              <a:lnSpc>
                <a:spcPct val="120000"/>
              </a:lnSpc>
            </a:pPr>
            <a:r>
              <a:rPr lang="he-IL" sz="2100" dirty="0"/>
              <a:t>שכפול נעשה לצורך התרבות התא. שעתוק נעשה כל הזמן בתאים לצורך מילוי תפקידם</a:t>
            </a:r>
          </a:p>
          <a:p>
            <a:pPr>
              <a:lnSpc>
                <a:spcPct val="120000"/>
              </a:lnSpc>
            </a:pPr>
            <a:r>
              <a:rPr lang="he-IL" sz="2100" dirty="0"/>
              <a:t>בשכפול: כל ה-</a:t>
            </a:r>
            <a:r>
              <a:rPr lang="en-US" sz="2100" dirty="0"/>
              <a:t>DNA</a:t>
            </a:r>
            <a:r>
              <a:rPr lang="he-IL" sz="2100" dirty="0"/>
              <a:t> עובר שכפול. בשעתוק – רק גן ספציפי יעבור שעתוק (ולאחר תהליכים נוספים נקבל חלבון). מדובר על מקטע </a:t>
            </a:r>
            <a:r>
              <a:rPr lang="he-IL" sz="2100" dirty="0" err="1"/>
              <a:t>מסויים</a:t>
            </a:r>
            <a:r>
              <a:rPr lang="he-IL" sz="2100" dirty="0"/>
              <a:t> ב-</a:t>
            </a:r>
            <a:r>
              <a:rPr lang="en-US" sz="2100" dirty="0"/>
              <a:t>DNA</a:t>
            </a:r>
            <a:r>
              <a:rPr lang="he-IL" sz="2100" dirty="0"/>
              <a:t> שיעבור שעתוק ל-</a:t>
            </a:r>
            <a:r>
              <a:rPr lang="en-US" sz="2100" dirty="0"/>
              <a:t>RNA</a:t>
            </a:r>
            <a:r>
              <a:rPr lang="he-IL" sz="2100" dirty="0"/>
              <a:t> </a:t>
            </a:r>
            <a:r>
              <a:rPr lang="he-IL" sz="2100" b="1" u="sng" dirty="0"/>
              <a:t>ורק הוא</a:t>
            </a:r>
            <a:r>
              <a:rPr lang="he-IL" sz="2100" dirty="0"/>
              <a:t>.</a:t>
            </a:r>
          </a:p>
          <a:p>
            <a:pPr>
              <a:lnSpc>
                <a:spcPct val="120000"/>
              </a:lnSpc>
            </a:pPr>
            <a:r>
              <a:rPr lang="he-IL" sz="2100" dirty="0"/>
              <a:t>בשכפול – שני גדילי ה-</a:t>
            </a:r>
            <a:r>
              <a:rPr lang="en-US" sz="2100" dirty="0"/>
              <a:t>DNA</a:t>
            </a:r>
            <a:r>
              <a:rPr lang="he-IL" sz="2100" dirty="0"/>
              <a:t> עוברים שכפול. בשעתוק – רק גדיל אחד של </a:t>
            </a:r>
            <a:r>
              <a:rPr lang="en-US" sz="2100" dirty="0"/>
              <a:t>DNA</a:t>
            </a:r>
            <a:r>
              <a:rPr lang="he-IL" sz="2100" dirty="0"/>
              <a:t> עובר שעתוק ל-</a:t>
            </a:r>
            <a:r>
              <a:rPr lang="en-US" sz="2100" dirty="0"/>
              <a:t>RNA</a:t>
            </a:r>
            <a:r>
              <a:rPr lang="he-IL" sz="2100" dirty="0"/>
              <a:t>.</a:t>
            </a:r>
          </a:p>
          <a:p>
            <a:pPr>
              <a:lnSpc>
                <a:spcPct val="120000"/>
              </a:lnSpc>
            </a:pPr>
            <a:r>
              <a:rPr lang="he-IL" sz="2100" dirty="0"/>
              <a:t>בשכפול – כל גדיל עובר שכפול רק פעם אחת. כשכל ה-</a:t>
            </a:r>
            <a:r>
              <a:rPr lang="en-US" sz="2100" dirty="0"/>
              <a:t>DNA</a:t>
            </a:r>
            <a:r>
              <a:rPr lang="he-IL" sz="2100" dirty="0"/>
              <a:t> שוכפל התא מתחלק. בשעתוק – כשגן משועתק, הוא משועתק פעמים רבות. ז"א נוצרים מקטעים רבים של </a:t>
            </a:r>
            <a:r>
              <a:rPr lang="en-US" sz="2100" dirty="0"/>
              <a:t>RNA</a:t>
            </a:r>
            <a:r>
              <a:rPr lang="he-IL" sz="2100" dirty="0"/>
              <a:t> שכולם זהים (ולבסוף </a:t>
            </a:r>
            <a:r>
              <a:rPr lang="he-IL" sz="2100" dirty="0" err="1"/>
              <a:t>יווצרו</a:t>
            </a:r>
            <a:r>
              <a:rPr lang="he-IL" sz="2100" dirty="0"/>
              <a:t> מהם חלבונים רבים)</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52596" y="-122898"/>
            <a:ext cx="8229600" cy="1143000"/>
          </a:xfrm>
        </p:spPr>
        <p:txBody>
          <a:bodyPr/>
          <a:lstStyle/>
          <a:p>
            <a:r>
              <a:rPr lang="he-IL" dirty="0"/>
              <a:t>הבדלים בין שכפול ושעתוק</a:t>
            </a:r>
          </a:p>
        </p:txBody>
      </p:sp>
      <p:graphicFrame>
        <p:nvGraphicFramePr>
          <p:cNvPr id="6" name="Table 6">
            <a:extLst>
              <a:ext uri="{FF2B5EF4-FFF2-40B4-BE49-F238E27FC236}">
                <a16:creationId xmlns:a16="http://schemas.microsoft.com/office/drawing/2014/main" id="{61722C54-4024-484B-912C-3DD2379094FC}"/>
              </a:ext>
            </a:extLst>
          </p:cNvPr>
          <p:cNvGraphicFramePr>
            <a:graphicFrameLocks noGrp="1"/>
          </p:cNvGraphicFramePr>
          <p:nvPr>
            <p:extLst>
              <p:ext uri="{D42A27DB-BD31-4B8C-83A1-F6EECF244321}">
                <p14:modId xmlns:p14="http://schemas.microsoft.com/office/powerpoint/2010/main" val="1023415247"/>
              </p:ext>
            </p:extLst>
          </p:nvPr>
        </p:nvGraphicFramePr>
        <p:xfrm>
          <a:off x="446316" y="950434"/>
          <a:ext cx="11386455" cy="3879079"/>
        </p:xfrm>
        <a:graphic>
          <a:graphicData uri="http://schemas.openxmlformats.org/drawingml/2006/table">
            <a:tbl>
              <a:tblPr firstRow="1" bandRow="1">
                <a:tableStyleId>{5C22544A-7EE6-4342-B048-85BDC9FD1C3A}</a:tableStyleId>
              </a:tblPr>
              <a:tblGrid>
                <a:gridCol w="3795485">
                  <a:extLst>
                    <a:ext uri="{9D8B030D-6E8A-4147-A177-3AD203B41FA5}">
                      <a16:colId xmlns:a16="http://schemas.microsoft.com/office/drawing/2014/main" val="3507258948"/>
                    </a:ext>
                  </a:extLst>
                </a:gridCol>
                <a:gridCol w="4325002">
                  <a:extLst>
                    <a:ext uri="{9D8B030D-6E8A-4147-A177-3AD203B41FA5}">
                      <a16:colId xmlns:a16="http://schemas.microsoft.com/office/drawing/2014/main" val="3594923397"/>
                    </a:ext>
                  </a:extLst>
                </a:gridCol>
                <a:gridCol w="3265968">
                  <a:extLst>
                    <a:ext uri="{9D8B030D-6E8A-4147-A177-3AD203B41FA5}">
                      <a16:colId xmlns:a16="http://schemas.microsoft.com/office/drawing/2014/main" val="3442754572"/>
                    </a:ext>
                  </a:extLst>
                </a:gridCol>
              </a:tblGrid>
              <a:tr h="643040">
                <a:tc>
                  <a:txBody>
                    <a:bodyPr/>
                    <a:lstStyle/>
                    <a:p>
                      <a:pPr algn="ctr"/>
                      <a:r>
                        <a:rPr lang="he-IL" sz="2000" dirty="0"/>
                        <a:t>שעתוק</a:t>
                      </a:r>
                      <a:endParaRPr lang="en-US" sz="2000" dirty="0"/>
                    </a:p>
                  </a:txBody>
                  <a:tcPr anchor="ctr">
                    <a:solidFill>
                      <a:srgbClr val="12B4BC"/>
                    </a:solidFill>
                  </a:tcPr>
                </a:tc>
                <a:tc>
                  <a:txBody>
                    <a:bodyPr/>
                    <a:lstStyle/>
                    <a:p>
                      <a:pPr algn="ctr"/>
                      <a:r>
                        <a:rPr lang="he-IL" sz="2000" dirty="0"/>
                        <a:t>שכפול</a:t>
                      </a:r>
                      <a:endParaRPr lang="en-US" sz="2000" dirty="0"/>
                    </a:p>
                  </a:txBody>
                  <a:tcPr anchor="ctr">
                    <a:solidFill>
                      <a:srgbClr val="12B4BC"/>
                    </a:solidFill>
                  </a:tcPr>
                </a:tc>
                <a:tc>
                  <a:txBody>
                    <a:bodyPr/>
                    <a:lstStyle/>
                    <a:p>
                      <a:pPr algn="ctr"/>
                      <a:r>
                        <a:rPr lang="he-IL" sz="2000" dirty="0"/>
                        <a:t>קריטריון</a:t>
                      </a:r>
                      <a:endParaRPr lang="en-US" sz="2000" dirty="0"/>
                    </a:p>
                  </a:txBody>
                  <a:tcPr anchor="ctr">
                    <a:solidFill>
                      <a:srgbClr val="12B4BC"/>
                    </a:solidFill>
                  </a:tcPr>
                </a:tc>
                <a:extLst>
                  <a:ext uri="{0D108BD9-81ED-4DB2-BD59-A6C34878D82A}">
                    <a16:rowId xmlns:a16="http://schemas.microsoft.com/office/drawing/2014/main" val="2618508944"/>
                  </a:ext>
                </a:extLst>
              </a:tr>
              <a:tr h="643040">
                <a:tc>
                  <a:txBody>
                    <a:bodyPr/>
                    <a:lstStyle/>
                    <a:p>
                      <a:pPr algn="ctr"/>
                      <a:r>
                        <a:rPr lang="en-US" sz="2000" dirty="0"/>
                        <a:t>DNA</a:t>
                      </a:r>
                      <a:r>
                        <a:rPr lang="he-IL" sz="2000" dirty="0"/>
                        <a:t> ל-</a:t>
                      </a:r>
                      <a:r>
                        <a:rPr lang="en-US" sz="2000" dirty="0"/>
                        <a:t>RNA</a:t>
                      </a:r>
                    </a:p>
                  </a:txBody>
                  <a:tcPr anchor="ctr">
                    <a:solidFill>
                      <a:schemeClr val="bg1">
                        <a:lumMod val="95000"/>
                      </a:schemeClr>
                    </a:solidFill>
                  </a:tcPr>
                </a:tc>
                <a:tc>
                  <a:txBody>
                    <a:bodyPr/>
                    <a:lstStyle/>
                    <a:p>
                      <a:pPr algn="ctr"/>
                      <a:r>
                        <a:rPr lang="en-US" sz="2000" dirty="0"/>
                        <a:t>DNA</a:t>
                      </a:r>
                      <a:r>
                        <a:rPr lang="he-IL" sz="2000" dirty="0"/>
                        <a:t> ל-</a:t>
                      </a:r>
                      <a:r>
                        <a:rPr lang="en-US" sz="2000" dirty="0"/>
                        <a:t>DNA</a:t>
                      </a:r>
                    </a:p>
                  </a:txBody>
                  <a:tcPr anchor="ctr">
                    <a:solidFill>
                      <a:schemeClr val="bg1">
                        <a:lumMod val="95000"/>
                      </a:schemeClr>
                    </a:solidFill>
                  </a:tcPr>
                </a:tc>
                <a:tc>
                  <a:txBody>
                    <a:bodyPr/>
                    <a:lstStyle/>
                    <a:p>
                      <a:pPr algn="ctr"/>
                      <a:r>
                        <a:rPr lang="he-IL" sz="2000" b="1" dirty="0"/>
                        <a:t>התהליך</a:t>
                      </a:r>
                      <a:endParaRPr lang="en-US" sz="2000" b="1" dirty="0"/>
                    </a:p>
                  </a:txBody>
                  <a:tcPr anchor="ctr">
                    <a:solidFill>
                      <a:schemeClr val="bg1">
                        <a:lumMod val="95000"/>
                      </a:schemeClr>
                    </a:solidFill>
                  </a:tcPr>
                </a:tc>
                <a:extLst>
                  <a:ext uri="{0D108BD9-81ED-4DB2-BD59-A6C34878D82A}">
                    <a16:rowId xmlns:a16="http://schemas.microsoft.com/office/drawing/2014/main" val="1718520558"/>
                  </a:ext>
                </a:extLst>
              </a:tr>
              <a:tr h="643040">
                <a:tc>
                  <a:txBody>
                    <a:bodyPr/>
                    <a:lstStyle/>
                    <a:p>
                      <a:pPr algn="ctr"/>
                      <a:r>
                        <a:rPr lang="he-IL" sz="2000" dirty="0"/>
                        <a:t>נעשה באופן תדיר בתאים לשם מילוי תפקידם</a:t>
                      </a:r>
                      <a:endParaRPr lang="en-US" sz="2000" dirty="0"/>
                    </a:p>
                  </a:txBody>
                  <a:tcPr anchor="ctr">
                    <a:solidFill>
                      <a:srgbClr val="ECECEC"/>
                    </a:solidFill>
                  </a:tcPr>
                </a:tc>
                <a:tc>
                  <a:txBody>
                    <a:bodyPr/>
                    <a:lstStyle/>
                    <a:p>
                      <a:pPr algn="ctr"/>
                      <a:r>
                        <a:rPr lang="he-IL" sz="2000" dirty="0"/>
                        <a:t>התרבות התא</a:t>
                      </a:r>
                      <a:endParaRPr lang="en-US" sz="2000" dirty="0"/>
                    </a:p>
                  </a:txBody>
                  <a:tcPr anchor="ctr">
                    <a:solidFill>
                      <a:srgbClr val="ECECEC"/>
                    </a:solidFill>
                  </a:tcPr>
                </a:tc>
                <a:tc>
                  <a:txBody>
                    <a:bodyPr/>
                    <a:lstStyle/>
                    <a:p>
                      <a:pPr algn="ctr"/>
                      <a:r>
                        <a:rPr lang="he-IL" sz="2000" b="1" dirty="0"/>
                        <a:t>סיבה</a:t>
                      </a:r>
                      <a:endParaRPr lang="en-US" sz="2000" b="1" dirty="0"/>
                    </a:p>
                  </a:txBody>
                  <a:tcPr anchor="ctr">
                    <a:solidFill>
                      <a:srgbClr val="ECECEC"/>
                    </a:solidFill>
                  </a:tcPr>
                </a:tc>
                <a:extLst>
                  <a:ext uri="{0D108BD9-81ED-4DB2-BD59-A6C34878D82A}">
                    <a16:rowId xmlns:a16="http://schemas.microsoft.com/office/drawing/2014/main" val="2204264177"/>
                  </a:ext>
                </a:extLst>
              </a:tr>
              <a:tr h="643040">
                <a:tc>
                  <a:txBody>
                    <a:bodyPr/>
                    <a:lstStyle/>
                    <a:p>
                      <a:pPr algn="ctr"/>
                      <a:r>
                        <a:rPr lang="he-IL" sz="2000" dirty="0"/>
                        <a:t>רק גדיל אחד של </a:t>
                      </a:r>
                      <a:r>
                        <a:rPr lang="en-US" sz="2000" dirty="0"/>
                        <a:t>DNA</a:t>
                      </a:r>
                      <a:r>
                        <a:rPr lang="he-IL" sz="2000" dirty="0"/>
                        <a:t> עובר שעתוק ל-</a:t>
                      </a:r>
                      <a:r>
                        <a:rPr lang="en-US" sz="2000" dirty="0"/>
                        <a:t>RNA</a:t>
                      </a:r>
                    </a:p>
                  </a:txBody>
                  <a:tcPr anchor="ctr">
                    <a:solidFill>
                      <a:schemeClr val="bg1">
                        <a:lumMod val="95000"/>
                      </a:schemeClr>
                    </a:solidFill>
                  </a:tcPr>
                </a:tc>
                <a:tc>
                  <a:txBody>
                    <a:bodyPr/>
                    <a:lstStyle/>
                    <a:p>
                      <a:pPr algn="ctr"/>
                      <a:r>
                        <a:rPr lang="he-IL" sz="2000" dirty="0"/>
                        <a:t>שני גדילי ה-</a:t>
                      </a:r>
                      <a:r>
                        <a:rPr lang="en-US" sz="2000" dirty="0"/>
                        <a:t>DNA</a:t>
                      </a:r>
                      <a:r>
                        <a:rPr lang="he-IL" sz="2000" dirty="0"/>
                        <a:t> עוברים שכפול</a:t>
                      </a:r>
                      <a:endParaRPr lang="en-US" sz="2000" dirty="0"/>
                    </a:p>
                  </a:txBody>
                  <a:tcPr anchor="ctr">
                    <a:solidFill>
                      <a:schemeClr val="bg1">
                        <a:lumMod val="95000"/>
                      </a:schemeClr>
                    </a:solidFill>
                  </a:tcPr>
                </a:tc>
                <a:tc>
                  <a:txBody>
                    <a:bodyPr/>
                    <a:lstStyle/>
                    <a:p>
                      <a:pPr algn="ctr"/>
                      <a:r>
                        <a:rPr lang="he-IL" sz="2000" b="1" dirty="0"/>
                        <a:t>גדילי ה-</a:t>
                      </a:r>
                      <a:r>
                        <a:rPr lang="en-US" sz="2000" b="1" dirty="0"/>
                        <a:t>DNA</a:t>
                      </a:r>
                      <a:r>
                        <a:rPr lang="he-IL" sz="2000" b="1" dirty="0"/>
                        <a:t> המעורבים</a:t>
                      </a:r>
                      <a:endParaRPr lang="en-US" sz="2000" b="1" dirty="0"/>
                    </a:p>
                  </a:txBody>
                  <a:tcPr anchor="ctr">
                    <a:solidFill>
                      <a:schemeClr val="bg1">
                        <a:lumMod val="95000"/>
                      </a:schemeClr>
                    </a:solidFill>
                  </a:tcPr>
                </a:tc>
                <a:extLst>
                  <a:ext uri="{0D108BD9-81ED-4DB2-BD59-A6C34878D82A}">
                    <a16:rowId xmlns:a16="http://schemas.microsoft.com/office/drawing/2014/main" val="954111326"/>
                  </a:ext>
                </a:extLst>
              </a:tr>
              <a:tr h="1190919">
                <a:tc>
                  <a:txBody>
                    <a:bodyPr/>
                    <a:lstStyle/>
                    <a:p>
                      <a:pPr algn="ctr"/>
                      <a:r>
                        <a:rPr lang="he-IL" sz="2000" dirty="0"/>
                        <a:t>כשגן משועתק, הוא משועתק פעמים רבות (מקטעי </a:t>
                      </a:r>
                      <a:r>
                        <a:rPr lang="en-US" sz="2000" dirty="0"/>
                        <a:t>RNA</a:t>
                      </a:r>
                      <a:r>
                        <a:rPr lang="he-IL" sz="2000" dirty="0"/>
                        <a:t> זהים מהם יווצרו חלבונים רבים) </a:t>
                      </a:r>
                      <a:endParaRPr lang="en-US" sz="2000" dirty="0"/>
                    </a:p>
                  </a:txBody>
                  <a:tcPr anchor="ctr">
                    <a:solidFill>
                      <a:srgbClr val="ECECEC"/>
                    </a:solidFill>
                  </a:tcPr>
                </a:tc>
                <a:tc>
                  <a:txBody>
                    <a:bodyPr/>
                    <a:lstStyle/>
                    <a:p>
                      <a:pPr algn="ctr"/>
                      <a:r>
                        <a:rPr lang="he-IL" sz="2000" dirty="0"/>
                        <a:t>כל גדיל עובר שכפול פעם אחת, כשכל ה-</a:t>
                      </a:r>
                      <a:r>
                        <a:rPr lang="en-US" sz="2000" dirty="0"/>
                        <a:t>DNA</a:t>
                      </a:r>
                      <a:r>
                        <a:rPr lang="he-IL" sz="2000" dirty="0"/>
                        <a:t> משוכפל – התא מתחלק</a:t>
                      </a:r>
                      <a:endParaRPr lang="en-US" sz="2000" dirty="0"/>
                    </a:p>
                  </a:txBody>
                  <a:tcPr anchor="ctr">
                    <a:solidFill>
                      <a:srgbClr val="ECECEC"/>
                    </a:solidFill>
                  </a:tcPr>
                </a:tc>
                <a:tc>
                  <a:txBody>
                    <a:bodyPr/>
                    <a:lstStyle/>
                    <a:p>
                      <a:pPr algn="ctr"/>
                      <a:r>
                        <a:rPr lang="he-IL" sz="2000" b="1" dirty="0"/>
                        <a:t>כמות הפעמים</a:t>
                      </a:r>
                      <a:endParaRPr lang="en-US" sz="2000" b="1" dirty="0"/>
                    </a:p>
                  </a:txBody>
                  <a:tcPr anchor="ctr">
                    <a:solidFill>
                      <a:srgbClr val="ECECEC"/>
                    </a:solidFill>
                  </a:tcPr>
                </a:tc>
                <a:extLst>
                  <a:ext uri="{0D108BD9-81ED-4DB2-BD59-A6C34878D82A}">
                    <a16:rowId xmlns:a16="http://schemas.microsoft.com/office/drawing/2014/main" val="2181508096"/>
                  </a:ext>
                </a:extLst>
              </a:tr>
            </a:tbl>
          </a:graphicData>
        </a:graphic>
      </p:graphicFrame>
    </p:spTree>
    <p:extLst>
      <p:ext uri="{BB962C8B-B14F-4D97-AF65-F5344CB8AC3E}">
        <p14:creationId xmlns:p14="http://schemas.microsoft.com/office/powerpoint/2010/main" val="241841228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גדיל ה-</a:t>
            </a:r>
            <a:r>
              <a:rPr lang="en-US" dirty="0" err="1"/>
              <a:t>snese</a:t>
            </a:r>
            <a:r>
              <a:rPr lang="he-IL" dirty="0"/>
              <a:t> וגדיל ה-</a:t>
            </a:r>
            <a:r>
              <a:rPr lang="en-US" dirty="0"/>
              <a:t>antisense</a:t>
            </a:r>
            <a:endParaRPr lang="he-IL" dirty="0"/>
          </a:p>
        </p:txBody>
      </p:sp>
      <p:sp>
        <p:nvSpPr>
          <p:cNvPr id="3" name="מציין מיקום תוכן 2"/>
          <p:cNvSpPr>
            <a:spLocks noGrp="1"/>
          </p:cNvSpPr>
          <p:nvPr>
            <p:ph idx="1"/>
          </p:nvPr>
        </p:nvSpPr>
        <p:spPr>
          <a:xfrm>
            <a:off x="600828" y="1139976"/>
            <a:ext cx="10622343" cy="4525963"/>
          </a:xfrm>
        </p:spPr>
        <p:txBody>
          <a:bodyPr>
            <a:normAutofit/>
          </a:bodyPr>
          <a:lstStyle/>
          <a:p>
            <a:r>
              <a:rPr lang="he-IL" sz="2000" dirty="0"/>
              <a:t>בניגוד לתהליך השכפול, בו שני גדילי ה-</a:t>
            </a:r>
            <a:r>
              <a:rPr lang="en-US" sz="2000" dirty="0"/>
              <a:t>DNA</a:t>
            </a:r>
            <a:r>
              <a:rPr lang="he-IL" sz="2000" dirty="0"/>
              <a:t> עוברים את התהליך – בשעתוק רק גדיל אחד עובר את התהליך והשני לא משעתק כלל.</a:t>
            </a:r>
          </a:p>
          <a:p>
            <a:r>
              <a:rPr lang="he-IL" sz="2000" dirty="0"/>
              <a:t>ל-</a:t>
            </a:r>
            <a:r>
              <a:rPr lang="en-US" sz="2000" dirty="0"/>
              <a:t>DNA</a:t>
            </a:r>
            <a:r>
              <a:rPr lang="he-IL" sz="2000" dirty="0"/>
              <a:t> שני גדילים: גדיל שנקרא </a:t>
            </a:r>
            <a:r>
              <a:rPr lang="en-US" sz="2000" b="1" dirty="0">
                <a:solidFill>
                  <a:srgbClr val="12B4BC"/>
                </a:solidFill>
              </a:rPr>
              <a:t>sense</a:t>
            </a:r>
            <a:r>
              <a:rPr lang="en-US" sz="2000" dirty="0"/>
              <a:t> </a:t>
            </a:r>
            <a:r>
              <a:rPr lang="he-IL" sz="2000" dirty="0"/>
              <a:t> (היגיון </a:t>
            </a:r>
            <a:r>
              <a:rPr lang="en-US" sz="2000" dirty="0"/>
              <a:t>–</a:t>
            </a:r>
            <a:r>
              <a:rPr lang="he-IL" sz="2000" dirty="0"/>
              <a:t> מסוגל לעבור תרגום לחלבון) וגדיל מקביל שנקרא </a:t>
            </a:r>
            <a:r>
              <a:rPr lang="en-US" sz="2000" b="1" dirty="0">
                <a:solidFill>
                  <a:srgbClr val="12B4BC"/>
                </a:solidFill>
              </a:rPr>
              <a:t>antisense</a:t>
            </a:r>
            <a:r>
              <a:rPr lang="he-IL" sz="2000" dirty="0"/>
              <a:t> (נגד ההיגיון – לא מסוגל לעבור תרגום לחלבון). גדיל ה-</a:t>
            </a:r>
            <a:r>
              <a:rPr lang="en-US" sz="2000" dirty="0"/>
              <a:t>sense</a:t>
            </a:r>
            <a:r>
              <a:rPr lang="he-IL" sz="2000" dirty="0"/>
              <a:t> הוא זהה מבחינת הרצף (מלבד ה</a:t>
            </a:r>
            <a:r>
              <a:rPr lang="en-US" sz="2000" dirty="0"/>
              <a:t>U</a:t>
            </a:r>
            <a:r>
              <a:rPr lang="he-IL" sz="2000" dirty="0"/>
              <a:t> המחליף את </a:t>
            </a:r>
            <a:r>
              <a:rPr lang="en-US" sz="2000" dirty="0"/>
              <a:t>T</a:t>
            </a:r>
            <a:r>
              <a:rPr lang="he-IL" sz="2000" dirty="0"/>
              <a:t>) ל-</a:t>
            </a:r>
            <a:r>
              <a:rPr lang="en-US" sz="2000" dirty="0"/>
              <a:t>RNA</a:t>
            </a:r>
            <a:r>
              <a:rPr lang="he-IL" sz="2000" dirty="0"/>
              <a:t>, מכיוון שה-</a:t>
            </a:r>
            <a:r>
              <a:rPr lang="en-US" sz="2000" dirty="0"/>
              <a:t>RNA</a:t>
            </a:r>
            <a:r>
              <a:rPr lang="he-IL" sz="2000" dirty="0"/>
              <a:t> שממנו באמת ניתן לייצר חלבון משועתק מגדיל ה- </a:t>
            </a:r>
            <a:r>
              <a:rPr lang="en-US" sz="2000" dirty="0"/>
              <a:t>antisense</a:t>
            </a:r>
            <a:r>
              <a:rPr lang="he-IL" sz="2000" dirty="0"/>
              <a:t>. מדוע? כי רק גדיל ה-</a:t>
            </a:r>
            <a:r>
              <a:rPr lang="en-US" sz="2000" dirty="0"/>
              <a:t>RNA</a:t>
            </a:r>
            <a:r>
              <a:rPr lang="he-IL" sz="2000" dirty="0"/>
              <a:t> המשלים ל-</a:t>
            </a:r>
            <a:r>
              <a:rPr lang="en-US" sz="2000" dirty="0"/>
              <a:t>antisense</a:t>
            </a:r>
            <a:r>
              <a:rPr lang="he-IL" sz="2000" dirty="0"/>
              <a:t> יהיה זהה ל-</a:t>
            </a:r>
            <a:r>
              <a:rPr lang="en-US" sz="2000" dirty="0"/>
              <a:t>sense</a:t>
            </a:r>
            <a:r>
              <a:rPr lang="he-IL" sz="20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גדיל ה-</a:t>
            </a:r>
            <a:r>
              <a:rPr lang="en-US" dirty="0" err="1"/>
              <a:t>snese</a:t>
            </a:r>
            <a:r>
              <a:rPr lang="he-IL" dirty="0"/>
              <a:t> וגדיל ה-</a:t>
            </a:r>
            <a:r>
              <a:rPr lang="en-US" dirty="0"/>
              <a:t>antisense</a:t>
            </a:r>
            <a:endParaRPr lang="he-IL" dirty="0"/>
          </a:p>
        </p:txBody>
      </p:sp>
      <p:sp>
        <p:nvSpPr>
          <p:cNvPr id="3" name="מציין מיקום תוכן 2"/>
          <p:cNvSpPr>
            <a:spLocks noGrp="1"/>
          </p:cNvSpPr>
          <p:nvPr>
            <p:ph idx="1"/>
          </p:nvPr>
        </p:nvSpPr>
        <p:spPr>
          <a:xfrm>
            <a:off x="1295400" y="1001832"/>
            <a:ext cx="10089968" cy="4525963"/>
          </a:xfrm>
        </p:spPr>
        <p:txBody>
          <a:bodyPr>
            <a:normAutofit/>
          </a:bodyPr>
          <a:lstStyle/>
          <a:p>
            <a:pPr marL="0" indent="0">
              <a:buNone/>
            </a:pPr>
            <a:r>
              <a:rPr lang="he-IL" sz="2000" dirty="0"/>
              <a:t>שימי לב: המונחים </a:t>
            </a:r>
            <a:r>
              <a:rPr lang="en-US" sz="2000" dirty="0"/>
              <a:t>sense</a:t>
            </a:r>
            <a:r>
              <a:rPr lang="he-IL" sz="2000" dirty="0"/>
              <a:t> ו- </a:t>
            </a:r>
            <a:r>
              <a:rPr lang="en-US" sz="2000" dirty="0"/>
              <a:t>antisense</a:t>
            </a:r>
            <a:r>
              <a:rPr lang="he-IL" sz="2000" dirty="0"/>
              <a:t> מתייחסים </a:t>
            </a:r>
            <a:r>
              <a:rPr lang="he-IL" sz="2000" b="1" dirty="0">
                <a:solidFill>
                  <a:srgbClr val="12B4BC"/>
                </a:solidFill>
              </a:rPr>
              <a:t>לרצף</a:t>
            </a:r>
            <a:r>
              <a:rPr lang="he-IL" sz="2000" dirty="0"/>
              <a:t> ה-</a:t>
            </a:r>
            <a:r>
              <a:rPr lang="en-US" sz="2000" dirty="0"/>
              <a:t>RNA</a:t>
            </a:r>
            <a:r>
              <a:rPr lang="he-IL" sz="2000" dirty="0"/>
              <a:t> (וכן ה-</a:t>
            </a:r>
            <a:r>
              <a:rPr lang="en-US" sz="2000" dirty="0"/>
              <a:t>DNA</a:t>
            </a:r>
            <a:r>
              <a:rPr lang="he-IL" sz="2000" dirty="0"/>
              <a:t>) שמסוגלים ליצור חלבון. ז"א זו לא התייחסות לתפקיד אלא לרצף בלבד. למעשה, כדי לשעתק רצף </a:t>
            </a:r>
            <a:r>
              <a:rPr lang="en-US" sz="2000" dirty="0"/>
              <a:t>RNA</a:t>
            </a:r>
            <a:r>
              <a:rPr lang="he-IL" sz="2000" dirty="0"/>
              <a:t> שהוא </a:t>
            </a:r>
            <a:r>
              <a:rPr lang="en-US" sz="2000" dirty="0"/>
              <a:t>sense</a:t>
            </a:r>
            <a:r>
              <a:rPr lang="he-IL" sz="2000" dirty="0"/>
              <a:t>, על ה-</a:t>
            </a:r>
            <a:r>
              <a:rPr lang="en-US" sz="2000" dirty="0"/>
              <a:t>RNA </a:t>
            </a:r>
            <a:r>
              <a:rPr lang="he-IL" sz="2000" dirty="0"/>
              <a:t> פולימראז לשבת על גדיל ה- </a:t>
            </a:r>
            <a:r>
              <a:rPr lang="en-US" sz="2000" dirty="0"/>
              <a:t>antisense</a:t>
            </a:r>
            <a:r>
              <a:rPr lang="he-IL" sz="2000" dirty="0"/>
              <a:t> , מכיוון שכך הוא ישעתק את הרצף ההפוך לו – הוא רצף ה- </a:t>
            </a:r>
            <a:r>
              <a:rPr lang="en-US" sz="2000" dirty="0"/>
              <a:t>sense</a:t>
            </a:r>
            <a:r>
              <a:rPr lang="he-IL" sz="2000" dirty="0"/>
              <a:t>. במקרה זה גדיל ה-</a:t>
            </a:r>
            <a:r>
              <a:rPr lang="en-US" sz="2000" dirty="0"/>
              <a:t>DNA</a:t>
            </a:r>
            <a:r>
              <a:rPr lang="he-IL" sz="2000" dirty="0"/>
              <a:t> המכונה </a:t>
            </a:r>
            <a:r>
              <a:rPr lang="en-US" sz="2000" dirty="0"/>
              <a:t>sense</a:t>
            </a:r>
            <a:r>
              <a:rPr lang="he-IL" sz="2000" dirty="0"/>
              <a:t> לא  עושה דבר. הוא לא משעתק כלום. הוא רק זהה ברצף שלו ל-</a:t>
            </a:r>
            <a:r>
              <a:rPr lang="en-US" sz="2000" dirty="0"/>
              <a:t>RNA</a:t>
            </a:r>
            <a:r>
              <a:rPr lang="he-IL" sz="2000" dirty="0"/>
              <a:t> הנוצר (מלבד ההבדלים הברורים בין </a:t>
            </a:r>
            <a:r>
              <a:rPr lang="en-US" sz="2000" dirty="0"/>
              <a:t>RNA</a:t>
            </a:r>
            <a:r>
              <a:rPr lang="he-IL" sz="2000" dirty="0"/>
              <a:t> לבין </a:t>
            </a:r>
            <a:r>
              <a:rPr lang="en-US" sz="2000" dirty="0"/>
              <a:t>DNA</a:t>
            </a:r>
            <a:r>
              <a:rPr lang="he-IL" sz="2000" dirty="0"/>
              <a:t>).</a:t>
            </a:r>
          </a:p>
        </p:txBody>
      </p:sp>
    </p:spTree>
    <p:extLst>
      <p:ext uri="{BB962C8B-B14F-4D97-AF65-F5344CB8AC3E}">
        <p14:creationId xmlns:p14="http://schemas.microsoft.com/office/powerpoint/2010/main" val="311568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749135-9321-44F4-AD08-43CCDD20E894}"/>
              </a:ext>
            </a:extLst>
          </p:cNvPr>
          <p:cNvSpPr/>
          <p:nvPr/>
        </p:nvSpPr>
        <p:spPr>
          <a:xfrm>
            <a:off x="0" y="5593080"/>
            <a:ext cx="2346960" cy="72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1" y="426454"/>
            <a:ext cx="12191999" cy="720000"/>
          </a:xfrm>
        </p:spPr>
        <p:txBody>
          <a:bodyPr>
            <a:normAutofit fontScale="90000"/>
          </a:bodyPr>
          <a:lstStyle/>
          <a:p>
            <a:r>
              <a:rPr lang="he-IL" dirty="0"/>
              <a:t>שעתוק מגדיל ה-</a:t>
            </a:r>
            <a:r>
              <a:rPr lang="en-US" dirty="0"/>
              <a:t>antisense</a:t>
            </a:r>
            <a:r>
              <a:rPr lang="he-IL" dirty="0"/>
              <a:t> </a:t>
            </a:r>
            <a:r>
              <a:rPr lang="he-IL" dirty="0" err="1"/>
              <a:t>יתן</a:t>
            </a:r>
            <a:r>
              <a:rPr lang="he-IL" dirty="0"/>
              <a:t> לנו </a:t>
            </a:r>
            <a:r>
              <a:rPr lang="en-US" dirty="0"/>
              <a:t>RNA</a:t>
            </a:r>
            <a:r>
              <a:rPr lang="he-IL" dirty="0"/>
              <a:t> שהוא (כמעט) זהה ל-</a:t>
            </a:r>
            <a:r>
              <a:rPr lang="en-US" dirty="0"/>
              <a:t>sense</a:t>
            </a:r>
            <a:endParaRPr lang="he-IL" dirty="0"/>
          </a:p>
        </p:txBody>
      </p:sp>
      <p:pic>
        <p:nvPicPr>
          <p:cNvPr id="71682" name="Picture 2" descr="https://o.quizlet.com/cax13yyP7aymfpACSMD0Hw.jpg"/>
          <p:cNvPicPr>
            <a:picLocks noChangeAspect="1" noChangeArrowheads="1"/>
          </p:cNvPicPr>
          <p:nvPr/>
        </p:nvPicPr>
        <p:blipFill>
          <a:blip r:embed="rId2" cstate="print"/>
          <a:srcRect/>
          <a:stretch>
            <a:fillRect/>
          </a:stretch>
        </p:blipFill>
        <p:spPr bwMode="auto">
          <a:xfrm>
            <a:off x="486425" y="1832192"/>
            <a:ext cx="8753222" cy="4429132"/>
          </a:xfrm>
          <a:prstGeom prst="rect">
            <a:avLst/>
          </a:prstGeom>
          <a:noFill/>
        </p:spPr>
      </p:pic>
    </p:spTree>
    <p:extLst>
      <p:ext uri="{BB962C8B-B14F-4D97-AF65-F5344CB8AC3E}">
        <p14:creationId xmlns:p14="http://schemas.microsoft.com/office/powerpoint/2010/main" val="1512090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70A0-B707-40BF-9E50-84D2A740850B}"/>
              </a:ext>
            </a:extLst>
          </p:cNvPr>
          <p:cNvSpPr>
            <a:spLocks noGrp="1"/>
          </p:cNvSpPr>
          <p:nvPr>
            <p:ph type="ctrTitle"/>
          </p:nvPr>
        </p:nvSpPr>
        <p:spPr>
          <a:xfrm>
            <a:off x="1" y="1455852"/>
            <a:ext cx="12192000" cy="1260000"/>
          </a:xfrm>
        </p:spPr>
        <p:txBody>
          <a:bodyPr/>
          <a:lstStyle/>
          <a:p>
            <a:r>
              <a:rPr lang="he-IL" dirty="0"/>
              <a:t>ספר הלימוד</a:t>
            </a:r>
            <a:endParaRPr lang="en-US" dirty="0"/>
          </a:p>
        </p:txBody>
      </p:sp>
      <p:sp>
        <p:nvSpPr>
          <p:cNvPr id="3" name="Subtitle 2">
            <a:extLst>
              <a:ext uri="{FF2B5EF4-FFF2-40B4-BE49-F238E27FC236}">
                <a16:creationId xmlns:a16="http://schemas.microsoft.com/office/drawing/2014/main" id="{69D98C43-F461-4DD6-88D1-237C5963DA8F}"/>
              </a:ext>
            </a:extLst>
          </p:cNvPr>
          <p:cNvSpPr>
            <a:spLocks noGrp="1"/>
          </p:cNvSpPr>
          <p:nvPr>
            <p:ph type="subTitle" idx="1"/>
          </p:nvPr>
        </p:nvSpPr>
        <p:spPr>
          <a:xfrm>
            <a:off x="1" y="2710834"/>
            <a:ext cx="12192000" cy="765200"/>
          </a:xfrm>
        </p:spPr>
        <p:txBody>
          <a:bodyPr/>
          <a:lstStyle/>
          <a:p>
            <a:r>
              <a:rPr lang="he-IL" dirty="0"/>
              <a:t>הנדסה גנטית – מעקרונות ושיטות למחקר ויישומים</a:t>
            </a:r>
            <a:endParaRPr lang="en-US" dirty="0"/>
          </a:p>
        </p:txBody>
      </p:sp>
      <p:sp>
        <p:nvSpPr>
          <p:cNvPr id="4" name="Content Placeholder 3">
            <a:extLst>
              <a:ext uri="{FF2B5EF4-FFF2-40B4-BE49-F238E27FC236}">
                <a16:creationId xmlns:a16="http://schemas.microsoft.com/office/drawing/2014/main" id="{D3006CC8-04A8-4485-93D5-16FAB1CAB321}"/>
              </a:ext>
            </a:extLst>
          </p:cNvPr>
          <p:cNvSpPr>
            <a:spLocks noGrp="1"/>
          </p:cNvSpPr>
          <p:nvPr>
            <p:ph idx="10"/>
          </p:nvPr>
        </p:nvSpPr>
        <p:spPr>
          <a:xfrm>
            <a:off x="0" y="3549766"/>
            <a:ext cx="12191999" cy="720000"/>
          </a:xfrm>
        </p:spPr>
        <p:txBody>
          <a:bodyPr/>
          <a:lstStyle/>
          <a:p>
            <a:r>
              <a:rPr lang="he-IL" dirty="0"/>
              <a:t>דן מיכאל וענת ירדן</a:t>
            </a:r>
            <a:endParaRPr lang="en-US" dirty="0"/>
          </a:p>
        </p:txBody>
      </p:sp>
    </p:spTree>
    <p:extLst>
      <p:ext uri="{BB962C8B-B14F-4D97-AF65-F5344CB8AC3E}">
        <p14:creationId xmlns:p14="http://schemas.microsoft.com/office/powerpoint/2010/main" val="1643808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llustation of the Sense and antisense properties of D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426" y="1557926"/>
            <a:ext cx="9074037" cy="3672408"/>
          </a:xfrm>
          <a:prstGeom prst="rect">
            <a:avLst/>
          </a:prstGeom>
          <a:noFill/>
          <a:extLst>
            <a:ext uri="{909E8E84-426E-40DD-AFC4-6F175D3DCCD1}">
              <a14:hiddenFill xmlns:a14="http://schemas.microsoft.com/office/drawing/2010/main">
                <a:solidFill>
                  <a:srgbClr val="FFFFFF"/>
                </a:solidFill>
              </a14:hiddenFill>
            </a:ext>
          </a:extLst>
        </p:spPr>
      </p:pic>
      <p:sp>
        <p:nvSpPr>
          <p:cNvPr id="4" name="כותרת 1"/>
          <p:cNvSpPr>
            <a:spLocks noGrp="1"/>
          </p:cNvSpPr>
          <p:nvPr>
            <p:ph type="title"/>
          </p:nvPr>
        </p:nvSpPr>
        <p:spPr>
          <a:xfrm>
            <a:off x="783674" y="324644"/>
            <a:ext cx="10334128" cy="1143000"/>
          </a:xfrm>
        </p:spPr>
        <p:txBody>
          <a:bodyPr>
            <a:noAutofit/>
          </a:bodyPr>
          <a:lstStyle/>
          <a:p>
            <a:r>
              <a:rPr lang="he-IL" sz="2400" dirty="0"/>
              <a:t>כיוון השעתוק: </a:t>
            </a:r>
            <a:r>
              <a:rPr lang="en-US" sz="2400" b="0" dirty="0"/>
              <a:t>RNA</a:t>
            </a:r>
            <a:r>
              <a:rPr lang="he-IL" sz="2400" b="0" dirty="0"/>
              <a:t> פולימראז תמיד ירוץ על גדיל מכיוון </a:t>
            </a:r>
            <a:r>
              <a:rPr lang="en-US" sz="2400" b="0" dirty="0"/>
              <a:t>3’</a:t>
            </a:r>
            <a:r>
              <a:rPr lang="he-IL" sz="2400" b="0" dirty="0"/>
              <a:t> של הגדיל לכיוון</a:t>
            </a:r>
            <a:r>
              <a:rPr lang="en-US" sz="2400" b="0" dirty="0"/>
              <a:t>5’ </a:t>
            </a:r>
            <a:r>
              <a:rPr lang="he-IL" sz="2400" b="0" dirty="0"/>
              <a:t> של הגדיל, כשהוא יוצר </a:t>
            </a:r>
            <a:r>
              <a:rPr lang="en-US" sz="2400" b="0" dirty="0"/>
              <a:t>RNA</a:t>
            </a:r>
            <a:r>
              <a:rPr lang="he-IL" sz="2400" b="0" dirty="0"/>
              <a:t> מקצה </a:t>
            </a:r>
            <a:r>
              <a:rPr lang="en-US" sz="2400" b="0" dirty="0"/>
              <a:t>5’</a:t>
            </a:r>
            <a:r>
              <a:rPr lang="he-IL" sz="2400" b="0" dirty="0"/>
              <a:t> לקצה </a:t>
            </a:r>
            <a:r>
              <a:rPr lang="en-US" sz="2400" b="0" dirty="0"/>
              <a:t>3’</a:t>
            </a:r>
            <a:r>
              <a:rPr lang="he-IL" sz="2400" b="0" dirty="0"/>
              <a:t>. (הוא יכול להוסיף נוקלאוטידים חדשים רק ל-</a:t>
            </a:r>
            <a:r>
              <a:rPr lang="en-US" sz="2400" b="0" dirty="0"/>
              <a:t>3’</a:t>
            </a:r>
            <a:r>
              <a:rPr lang="he-IL" sz="2400" b="0" dirty="0"/>
              <a:t>. </a:t>
            </a:r>
          </a:p>
        </p:txBody>
      </p:sp>
      <p:sp>
        <p:nvSpPr>
          <p:cNvPr id="5" name="כותרת 1"/>
          <p:cNvSpPr txBox="1">
            <a:spLocks/>
          </p:cNvSpPr>
          <p:nvPr/>
        </p:nvSpPr>
        <p:spPr>
          <a:xfrm>
            <a:off x="1474644" y="4886278"/>
            <a:ext cx="8229600" cy="1143000"/>
          </a:xfrm>
          <a:prstGeom prst="rect">
            <a:avLst/>
          </a:prstGeom>
        </p:spPr>
        <p:txBody>
          <a:bodyPr vert="horz" lIns="91440" tIns="45720" rIns="91440" bIns="45720" rtlCol="1" anchor="ct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3200" b="1" dirty="0"/>
              <a:t>בדומה ל-</a:t>
            </a:r>
            <a:r>
              <a:rPr lang="en-US" sz="3200" b="1" dirty="0"/>
              <a:t>DNA</a:t>
            </a:r>
            <a:r>
              <a:rPr lang="he-IL" sz="3200" b="1" dirty="0"/>
              <a:t> פולימראז...</a:t>
            </a:r>
          </a:p>
        </p:txBody>
      </p:sp>
    </p:spTree>
    <p:extLst>
      <p:ext uri="{BB962C8B-B14F-4D97-AF65-F5344CB8AC3E}">
        <p14:creationId xmlns:p14="http://schemas.microsoft.com/office/powerpoint/2010/main" val="207952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53440" y="30480"/>
            <a:ext cx="10759440" cy="1143000"/>
          </a:xfrm>
        </p:spPr>
        <p:txBody>
          <a:bodyPr>
            <a:noAutofit/>
          </a:bodyPr>
          <a:lstStyle/>
          <a:p>
            <a:r>
              <a:rPr lang="he-IL" sz="3600" dirty="0"/>
              <a:t>מדוע לא כדאי לשעתק את שני הגדילים במקביל?</a:t>
            </a:r>
          </a:p>
        </p:txBody>
      </p:sp>
      <p:sp>
        <p:nvSpPr>
          <p:cNvPr id="3" name="מציין מיקום תוכן 2"/>
          <p:cNvSpPr>
            <a:spLocks noGrp="1"/>
          </p:cNvSpPr>
          <p:nvPr>
            <p:ph idx="1"/>
          </p:nvPr>
        </p:nvSpPr>
        <p:spPr>
          <a:xfrm>
            <a:off x="1343472" y="929641"/>
            <a:ext cx="8643998" cy="4525963"/>
          </a:xfrm>
        </p:spPr>
        <p:txBody>
          <a:bodyPr>
            <a:normAutofit/>
          </a:bodyPr>
          <a:lstStyle/>
          <a:p>
            <a:pPr marL="0" indent="0">
              <a:buNone/>
            </a:pPr>
            <a:r>
              <a:rPr lang="he-IL" sz="2800" dirty="0"/>
              <a:t>שני ה-</a:t>
            </a:r>
            <a:r>
              <a:rPr lang="en-US" sz="2800" dirty="0"/>
              <a:t>RNA</a:t>
            </a:r>
            <a:r>
              <a:rPr lang="he-IL" sz="2800" dirty="0"/>
              <a:t> הם משלימים לכן עלולים להתחבר זה לזה</a:t>
            </a:r>
          </a:p>
        </p:txBody>
      </p:sp>
      <p:pic>
        <p:nvPicPr>
          <p:cNvPr id="4" name="Picture 2" descr="https://upload.wikimedia.org/wikipedia/commons/thumb/1/19/Antisense_DNA_oligonucleotide.png/1024px-Antisense_DNA_oligonucleotide.png"/>
          <p:cNvPicPr>
            <a:picLocks noChangeAspect="1" noChangeArrowheads="1"/>
          </p:cNvPicPr>
          <p:nvPr/>
        </p:nvPicPr>
        <p:blipFill>
          <a:blip r:embed="rId2" cstate="print"/>
          <a:srcRect/>
          <a:stretch>
            <a:fillRect/>
          </a:stretch>
        </p:blipFill>
        <p:spPr bwMode="auto">
          <a:xfrm>
            <a:off x="1708031" y="1700808"/>
            <a:ext cx="7814611" cy="4044672"/>
          </a:xfrm>
          <a:prstGeom prst="rect">
            <a:avLst/>
          </a:prstGeom>
          <a:noFill/>
        </p:spPr>
      </p:pic>
      <p:sp>
        <p:nvSpPr>
          <p:cNvPr id="5" name="Oval 4">
            <a:extLst>
              <a:ext uri="{FF2B5EF4-FFF2-40B4-BE49-F238E27FC236}">
                <a16:creationId xmlns:a16="http://schemas.microsoft.com/office/drawing/2014/main" id="{D15CADDA-9570-4FB1-AE63-B71777DD4E86}"/>
              </a:ext>
            </a:extLst>
          </p:cNvPr>
          <p:cNvSpPr/>
          <p:nvPr/>
        </p:nvSpPr>
        <p:spPr>
          <a:xfrm>
            <a:off x="10823033" y="222530"/>
            <a:ext cx="1143000" cy="1143001"/>
          </a:xfrm>
          <a:prstGeom prst="ellipse">
            <a:avLst/>
          </a:prstGeom>
          <a:solidFill>
            <a:srgbClr val="B8E2E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8000" dirty="0">
                <a:solidFill>
                  <a:srgbClr val="12B4BC"/>
                </a:solidFill>
              </a:rPr>
              <a:t>?</a:t>
            </a:r>
            <a:endParaRPr lang="en-US" sz="8000" dirty="0">
              <a:solidFill>
                <a:srgbClr val="12B4BC"/>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 y="2270759"/>
            <a:ext cx="12192001" cy="1260164"/>
          </a:xfrm>
        </p:spPr>
        <p:txBody>
          <a:bodyPr/>
          <a:lstStyle/>
          <a:p>
            <a:r>
              <a:rPr lang="he-IL" dirty="0">
                <a:solidFill>
                  <a:srgbClr val="192A72"/>
                </a:solidFill>
              </a:rPr>
              <a:t>תרגום</a:t>
            </a:r>
          </a:p>
        </p:txBody>
      </p:sp>
    </p:spTree>
    <p:extLst>
      <p:ext uri="{BB962C8B-B14F-4D97-AF65-F5344CB8AC3E}">
        <p14:creationId xmlns:p14="http://schemas.microsoft.com/office/powerpoint/2010/main" val="2880343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19536" y="1091211"/>
            <a:ext cx="8229600" cy="1143000"/>
          </a:xfrm>
        </p:spPr>
        <p:txBody>
          <a:bodyPr>
            <a:noAutofit/>
          </a:bodyPr>
          <a:lstStyle/>
          <a:p>
            <a:r>
              <a:rPr lang="he-IL" sz="5400" dirty="0"/>
              <a:t>שלב התרגום של מולקולת </a:t>
            </a:r>
            <a:r>
              <a:rPr lang="en-US" sz="5400" dirty="0"/>
              <a:t>mRNA </a:t>
            </a:r>
            <a:r>
              <a:rPr lang="he-IL" sz="5400" dirty="0"/>
              <a:t> לחלבון</a:t>
            </a:r>
            <a:br>
              <a:rPr lang="he-IL" sz="5400" dirty="0"/>
            </a:br>
            <a:endParaRPr lang="he-IL" sz="5400" dirty="0"/>
          </a:p>
        </p:txBody>
      </p:sp>
      <p:sp>
        <p:nvSpPr>
          <p:cNvPr id="4" name="מציין מיקום תוכן 2">
            <a:extLst>
              <a:ext uri="{FF2B5EF4-FFF2-40B4-BE49-F238E27FC236}">
                <a16:creationId xmlns:a16="http://schemas.microsoft.com/office/drawing/2014/main" id="{206BE80F-038C-44BE-BDB3-666FA1B02E81}"/>
              </a:ext>
            </a:extLst>
          </p:cNvPr>
          <p:cNvSpPr>
            <a:spLocks noGrp="1"/>
          </p:cNvSpPr>
          <p:nvPr>
            <p:ph idx="1"/>
          </p:nvPr>
        </p:nvSpPr>
        <p:spPr>
          <a:xfrm>
            <a:off x="830434" y="2570103"/>
            <a:ext cx="9600828" cy="4525963"/>
          </a:xfrm>
        </p:spPr>
        <p:txBody>
          <a:bodyPr>
            <a:normAutofit/>
          </a:bodyPr>
          <a:lstStyle/>
          <a:p>
            <a:pPr marL="0" indent="0" algn="ctr">
              <a:buNone/>
            </a:pPr>
            <a:r>
              <a:rPr lang="he-IL" sz="2800" dirty="0"/>
              <a:t>הערה: לפני יציאת ה-</a:t>
            </a:r>
            <a:r>
              <a:rPr lang="en-US" sz="2800" dirty="0"/>
              <a:t>RNA</a:t>
            </a:r>
            <a:r>
              <a:rPr lang="he-IL" sz="2800" dirty="0"/>
              <a:t> שליח מהגרעין אל הציטופלסמה הוא עובר שלב נוסף הנקרא שחבור, עליו תלמדו בשעור אחר.</a:t>
            </a:r>
          </a:p>
        </p:txBody>
      </p:sp>
    </p:spTree>
    <p:extLst>
      <p:ext uri="{BB962C8B-B14F-4D97-AF65-F5344CB8AC3E}">
        <p14:creationId xmlns:p14="http://schemas.microsoft.com/office/powerpoint/2010/main" val="4125443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65320" y="2534942"/>
            <a:ext cx="9882806" cy="1143000"/>
          </a:xfrm>
        </p:spPr>
        <p:txBody>
          <a:bodyPr>
            <a:noAutofit/>
          </a:bodyPr>
          <a:lstStyle/>
          <a:p>
            <a:r>
              <a:rPr lang="he-IL" sz="5400" dirty="0"/>
              <a:t>משימה: מהם תפקידיהם של החלבונים? </a:t>
            </a:r>
            <a:br>
              <a:rPr lang="he-IL" sz="5400" dirty="0"/>
            </a:br>
            <a:r>
              <a:rPr lang="he-IL" sz="4000" dirty="0"/>
              <a:t>נסו לחשוב על 3 תפקידים שונים (לפחות) של חלבונים</a:t>
            </a:r>
            <a:br>
              <a:rPr lang="he-IL" sz="5400" dirty="0"/>
            </a:br>
            <a:endParaRPr lang="he-IL" sz="5400" dirty="0"/>
          </a:p>
        </p:txBody>
      </p:sp>
      <p:sp>
        <p:nvSpPr>
          <p:cNvPr id="3" name="Oval 2">
            <a:extLst>
              <a:ext uri="{FF2B5EF4-FFF2-40B4-BE49-F238E27FC236}">
                <a16:creationId xmlns:a16="http://schemas.microsoft.com/office/drawing/2014/main" id="{D944B7A0-6E2F-436F-BB1F-A3FD467B5288}"/>
              </a:ext>
            </a:extLst>
          </p:cNvPr>
          <p:cNvSpPr/>
          <p:nvPr/>
        </p:nvSpPr>
        <p:spPr>
          <a:xfrm>
            <a:off x="10823033" y="222530"/>
            <a:ext cx="1143000" cy="1143001"/>
          </a:xfrm>
          <a:prstGeom prst="ellipse">
            <a:avLst/>
          </a:prstGeom>
          <a:solidFill>
            <a:srgbClr val="B8E2E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8000" dirty="0">
                <a:solidFill>
                  <a:srgbClr val="12B4BC"/>
                </a:solidFill>
              </a:rPr>
              <a:t>?</a:t>
            </a:r>
            <a:endParaRPr lang="en-US" sz="8000" dirty="0">
              <a:solidFill>
                <a:srgbClr val="12B4BC"/>
              </a:solidFill>
            </a:endParaRPr>
          </a:p>
        </p:txBody>
      </p:sp>
    </p:spTree>
    <p:extLst>
      <p:ext uri="{BB962C8B-B14F-4D97-AF65-F5344CB8AC3E}">
        <p14:creationId xmlns:p14="http://schemas.microsoft.com/office/powerpoint/2010/main" val="1013117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39192" y="519711"/>
            <a:ext cx="9882806" cy="1143000"/>
          </a:xfrm>
        </p:spPr>
        <p:txBody>
          <a:bodyPr>
            <a:noAutofit/>
          </a:bodyPr>
          <a:lstStyle/>
          <a:p>
            <a:r>
              <a:rPr lang="he-IL" sz="5400" dirty="0"/>
              <a:t>מהם תפקידיהם של החלבונים?</a:t>
            </a:r>
            <a:br>
              <a:rPr lang="he-IL" sz="5400" dirty="0"/>
            </a:br>
            <a:endParaRPr lang="he-IL" sz="5400" dirty="0"/>
          </a:p>
        </p:txBody>
      </p:sp>
      <p:sp>
        <p:nvSpPr>
          <p:cNvPr id="4" name="מציין מיקום תוכן 2">
            <a:extLst>
              <a:ext uri="{FF2B5EF4-FFF2-40B4-BE49-F238E27FC236}">
                <a16:creationId xmlns:a16="http://schemas.microsoft.com/office/drawing/2014/main" id="{206BE80F-038C-44BE-BDB3-666FA1B02E81}"/>
              </a:ext>
            </a:extLst>
          </p:cNvPr>
          <p:cNvSpPr>
            <a:spLocks noGrp="1"/>
          </p:cNvSpPr>
          <p:nvPr>
            <p:ph idx="1"/>
          </p:nvPr>
        </p:nvSpPr>
        <p:spPr>
          <a:xfrm>
            <a:off x="338617" y="1111773"/>
            <a:ext cx="7812349" cy="4880654"/>
          </a:xfrm>
        </p:spPr>
        <p:txBody>
          <a:bodyPr>
            <a:normAutofit/>
          </a:bodyPr>
          <a:lstStyle/>
          <a:p>
            <a:r>
              <a:rPr lang="he-IL" dirty="0"/>
              <a:t>אנזימים</a:t>
            </a:r>
          </a:p>
          <a:p>
            <a:r>
              <a:rPr lang="he-IL" dirty="0"/>
              <a:t>חלבונים בקרום התא: נשאים, תעלות, משאבות</a:t>
            </a:r>
          </a:p>
          <a:p>
            <a:r>
              <a:rPr lang="he-IL" dirty="0"/>
              <a:t>נוגדנים</a:t>
            </a:r>
          </a:p>
          <a:p>
            <a:r>
              <a:rPr lang="he-IL" dirty="0"/>
              <a:t>קולטנים על גבי קרום התא</a:t>
            </a:r>
          </a:p>
          <a:p>
            <a:r>
              <a:rPr lang="he-IL" dirty="0"/>
              <a:t>הורמונים חלבוניים</a:t>
            </a:r>
          </a:p>
          <a:p>
            <a:r>
              <a:rPr lang="he-IL" dirty="0"/>
              <a:t>שלד תוך תאי</a:t>
            </a:r>
          </a:p>
          <a:p>
            <a:r>
              <a:rPr lang="he-IL" dirty="0"/>
              <a:t>ועוד...</a:t>
            </a:r>
          </a:p>
        </p:txBody>
      </p:sp>
    </p:spTree>
    <p:extLst>
      <p:ext uri="{BB962C8B-B14F-4D97-AF65-F5344CB8AC3E}">
        <p14:creationId xmlns:p14="http://schemas.microsoft.com/office/powerpoint/2010/main" val="35731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תוצאת תמונה עבור תמונות הריבוזום"/>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858" y="171527"/>
            <a:ext cx="7492319" cy="54744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956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81200" y="-128011"/>
            <a:ext cx="8229600" cy="1143000"/>
          </a:xfrm>
        </p:spPr>
        <p:txBody>
          <a:bodyPr/>
          <a:lstStyle/>
          <a:p>
            <a:r>
              <a:rPr lang="he-IL" dirty="0"/>
              <a:t>תרגום </a:t>
            </a:r>
            <a:r>
              <a:rPr lang="en-US" dirty="0"/>
              <a:t>mRNA</a:t>
            </a:r>
            <a:r>
              <a:rPr lang="he-IL" dirty="0"/>
              <a:t> לחלבון</a:t>
            </a:r>
          </a:p>
        </p:txBody>
      </p:sp>
      <p:sp>
        <p:nvSpPr>
          <p:cNvPr id="3" name="מציין מיקום תוכן 2"/>
          <p:cNvSpPr>
            <a:spLocks noGrp="1"/>
          </p:cNvSpPr>
          <p:nvPr>
            <p:ph idx="1"/>
          </p:nvPr>
        </p:nvSpPr>
        <p:spPr>
          <a:xfrm>
            <a:off x="316182" y="756159"/>
            <a:ext cx="11255332" cy="5020399"/>
          </a:xfrm>
        </p:spPr>
        <p:txBody>
          <a:bodyPr>
            <a:noAutofit/>
          </a:bodyPr>
          <a:lstStyle/>
          <a:p>
            <a:r>
              <a:rPr lang="he-IL" sz="2100" dirty="0"/>
              <a:t>השלב הבא בתהליך זרימת המידע הינו תרגום מולקולת ה-</a:t>
            </a:r>
            <a:r>
              <a:rPr lang="en-US" sz="2100" dirty="0"/>
              <a:t>RNA </a:t>
            </a:r>
            <a:r>
              <a:rPr lang="he-IL" sz="2100" dirty="0"/>
              <a:t> שליח הבוגרת לחלבון. תהליך התרגום מבוצע בתא על-ידי תצמיד גדול בעל מבנה מורכב הקרוי ריבוזום </a:t>
            </a:r>
            <a:r>
              <a:rPr lang="en-US" sz="2100" dirty="0"/>
              <a:t>(ribosome) </a:t>
            </a:r>
            <a:r>
              <a:rPr lang="he-IL" sz="2100" dirty="0"/>
              <a:t>. מבנה הריבוזום פוענח על ידי פרופ' עדה יונת שקיבלה לפני מספר שנים פרס נובל לכימיה על גילוי זה.</a:t>
            </a:r>
          </a:p>
          <a:p>
            <a:r>
              <a:rPr lang="he-IL" sz="2100" dirty="0"/>
              <a:t>הריבוזום מורכב מעשרות חלבונים וממספר</a:t>
            </a:r>
          </a:p>
          <a:p>
            <a:pPr marL="0" indent="0">
              <a:buNone/>
            </a:pPr>
            <a:r>
              <a:rPr lang="he-IL" sz="2100" dirty="0"/>
              <a:t>     מולקולות </a:t>
            </a:r>
            <a:r>
              <a:rPr lang="en-US" sz="2100" dirty="0"/>
              <a:t>RNA </a:t>
            </a:r>
            <a:r>
              <a:rPr lang="he-IL" sz="2100" dirty="0"/>
              <a:t> </a:t>
            </a:r>
            <a:r>
              <a:rPr lang="he-IL" sz="2100" dirty="0" err="1"/>
              <a:t>ריבוזומלי</a:t>
            </a:r>
            <a:r>
              <a:rPr lang="en-US" sz="2100" dirty="0"/>
              <a:t>rRNA) </a:t>
            </a:r>
            <a:r>
              <a:rPr lang="he-IL" sz="2100" dirty="0"/>
              <a:t>).</a:t>
            </a:r>
          </a:p>
          <a:p>
            <a:r>
              <a:rPr lang="he-IL" sz="2100" dirty="0"/>
              <a:t>לריבוזום תת יחידה גדולה ותת יחידה קטנה</a:t>
            </a:r>
            <a:br>
              <a:rPr lang="en-US" sz="2100" dirty="0"/>
            </a:br>
            <a:r>
              <a:rPr lang="he-IL" sz="2100" dirty="0"/>
              <a:t> וביניהן נכנסת מולקולת ה-</a:t>
            </a:r>
            <a:r>
              <a:rPr lang="en-US" sz="2100" dirty="0"/>
              <a:t>mRNA</a:t>
            </a:r>
            <a:r>
              <a:rPr lang="he-IL" sz="2100" dirty="0"/>
              <a:t>.</a:t>
            </a:r>
          </a:p>
          <a:p>
            <a:pPr>
              <a:buNone/>
            </a:pPr>
            <a:br>
              <a:rPr lang="he-IL" sz="2100" dirty="0"/>
            </a:br>
            <a:br>
              <a:rPr lang="he-IL" sz="2100" dirty="0"/>
            </a:br>
            <a:endParaRPr lang="he-IL" sz="2100" dirty="0"/>
          </a:p>
        </p:txBody>
      </p:sp>
      <p:pic>
        <p:nvPicPr>
          <p:cNvPr id="91138" name="Picture 2" descr="http://www.ynet.co.il/PicServer2/01082004/624533/r1_408.gif"/>
          <p:cNvPicPr>
            <a:picLocks noChangeAspect="1" noChangeArrowheads="1"/>
          </p:cNvPicPr>
          <p:nvPr/>
        </p:nvPicPr>
        <p:blipFill>
          <a:blip r:embed="rId2" cstate="print"/>
          <a:srcRect/>
          <a:stretch>
            <a:fillRect/>
          </a:stretch>
        </p:blipFill>
        <p:spPr bwMode="auto">
          <a:xfrm>
            <a:off x="316182" y="2506308"/>
            <a:ext cx="4480402" cy="3019879"/>
          </a:xfrm>
          <a:prstGeom prst="rect">
            <a:avLst/>
          </a:prstGeom>
          <a:noFill/>
        </p:spPr>
      </p:pic>
    </p:spTree>
    <p:extLst>
      <p:ext uri="{BB962C8B-B14F-4D97-AF65-F5344CB8AC3E}">
        <p14:creationId xmlns:p14="http://schemas.microsoft.com/office/powerpoint/2010/main" val="206440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73182" y="2049992"/>
            <a:ext cx="8676456" cy="2156247"/>
          </a:xfrm>
        </p:spPr>
        <p:txBody>
          <a:bodyPr>
            <a:normAutofit fontScale="90000"/>
          </a:bodyPr>
          <a:lstStyle/>
          <a:p>
            <a:r>
              <a:rPr lang="he-IL" b="1" dirty="0"/>
              <a:t>חלבון = רצף של </a:t>
            </a:r>
            <a:r>
              <a:rPr lang="he-IL" b="1" dirty="0">
                <a:solidFill>
                  <a:srgbClr val="12B4BC"/>
                </a:solidFill>
              </a:rPr>
              <a:t>חומצות אמינו.</a:t>
            </a:r>
            <a:br>
              <a:rPr lang="he-IL" b="1" dirty="0">
                <a:solidFill>
                  <a:srgbClr val="12B4BC"/>
                </a:solidFill>
              </a:rPr>
            </a:br>
            <a:r>
              <a:rPr lang="he-IL" b="1" dirty="0"/>
              <a:t>בתהליך התרגום נוצר חלבון על בסיס מידע ממולקולת ה-</a:t>
            </a:r>
            <a:r>
              <a:rPr lang="en-US" b="1" dirty="0"/>
              <a:t>RNA </a:t>
            </a:r>
            <a:r>
              <a:rPr lang="he-IL" b="1" dirty="0"/>
              <a:t> שליח </a:t>
            </a:r>
            <a:br>
              <a:rPr lang="he-IL" dirty="0"/>
            </a:br>
            <a:br>
              <a:rPr lang="he-IL" dirty="0"/>
            </a:br>
            <a:endParaRPr lang="he-IL" dirty="0"/>
          </a:p>
        </p:txBody>
      </p:sp>
    </p:spTree>
    <p:extLst>
      <p:ext uri="{BB962C8B-B14F-4D97-AF65-F5344CB8AC3E}">
        <p14:creationId xmlns:p14="http://schemas.microsoft.com/office/powerpoint/2010/main" val="2948207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092DA7-CA64-4994-B160-7AAEC830A2A9}"/>
              </a:ext>
            </a:extLst>
          </p:cNvPr>
          <p:cNvSpPr/>
          <p:nvPr/>
        </p:nvSpPr>
        <p:spPr>
          <a:xfrm>
            <a:off x="15240" y="5455918"/>
            <a:ext cx="6964680" cy="7622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 name="Title 1"/>
          <p:cNvSpPr>
            <a:spLocks noGrp="1"/>
          </p:cNvSpPr>
          <p:nvPr>
            <p:ph type="title"/>
          </p:nvPr>
        </p:nvSpPr>
        <p:spPr>
          <a:xfrm>
            <a:off x="-198120" y="-55129"/>
            <a:ext cx="12390119" cy="1143000"/>
          </a:xfrm>
        </p:spPr>
        <p:txBody>
          <a:bodyPr/>
          <a:lstStyle/>
          <a:p>
            <a:r>
              <a:rPr lang="he-IL" dirty="0"/>
              <a:t>מהי חומצת אמינו?</a:t>
            </a:r>
            <a:endParaRPr lang="en-US" dirty="0"/>
          </a:p>
        </p:txBody>
      </p:sp>
      <p:pic>
        <p:nvPicPr>
          <p:cNvPr id="56322" name="Picture 2" descr="תוצאת תמונה עבור ‪amino aci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911" y="534070"/>
            <a:ext cx="7749717" cy="552167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286315" y="1454392"/>
            <a:ext cx="3693096"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2800" dirty="0"/>
              <a:t>הקצה האמיני</a:t>
            </a:r>
            <a:endParaRPr lang="en-US" sz="2800" dirty="0"/>
          </a:p>
        </p:txBody>
      </p:sp>
      <p:sp>
        <p:nvSpPr>
          <p:cNvPr id="7" name="Title 1"/>
          <p:cNvSpPr txBox="1">
            <a:spLocks/>
          </p:cNvSpPr>
          <p:nvPr/>
        </p:nvSpPr>
        <p:spPr>
          <a:xfrm>
            <a:off x="5155144" y="4946934"/>
            <a:ext cx="3693096"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2800" dirty="0"/>
              <a:t>הקצה הקרבוקסילי</a:t>
            </a:r>
            <a:endParaRPr lang="en-US" sz="2800" dirty="0"/>
          </a:p>
        </p:txBody>
      </p:sp>
      <p:sp>
        <p:nvSpPr>
          <p:cNvPr id="8" name="Title 1"/>
          <p:cNvSpPr txBox="1">
            <a:spLocks/>
          </p:cNvSpPr>
          <p:nvPr/>
        </p:nvSpPr>
        <p:spPr>
          <a:xfrm>
            <a:off x="4699491" y="1094352"/>
            <a:ext cx="1941784"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2800" dirty="0"/>
              <a:t>הפחמן המרכזי</a:t>
            </a:r>
            <a:endParaRPr lang="en-US" sz="2800" dirty="0"/>
          </a:p>
        </p:txBody>
      </p:sp>
      <p:cxnSp>
        <p:nvCxnSpPr>
          <p:cNvPr id="9" name="Straight Arrow Connector 8"/>
          <p:cNvCxnSpPr/>
          <p:nvPr/>
        </p:nvCxnSpPr>
        <p:spPr>
          <a:xfrm flipH="1">
            <a:off x="5311051" y="2102465"/>
            <a:ext cx="359332" cy="1324497"/>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9797D01E-3355-4511-AE4E-C75E3E227B9E}"/>
              </a:ext>
            </a:extLst>
          </p:cNvPr>
          <p:cNvSpPr txBox="1">
            <a:spLocks/>
          </p:cNvSpPr>
          <p:nvPr/>
        </p:nvSpPr>
        <p:spPr>
          <a:xfrm>
            <a:off x="386360" y="4773210"/>
            <a:ext cx="2857777" cy="1143000"/>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2400" dirty="0"/>
              <a:t>השייר הוא החלק השונה בין חומצת אמינו אחת לשניה</a:t>
            </a:r>
            <a:endParaRPr lang="en-US" sz="2400" dirty="0"/>
          </a:p>
        </p:txBody>
      </p:sp>
      <p:cxnSp>
        <p:nvCxnSpPr>
          <p:cNvPr id="11" name="Straight Arrow Connector 10">
            <a:extLst>
              <a:ext uri="{FF2B5EF4-FFF2-40B4-BE49-F238E27FC236}">
                <a16:creationId xmlns:a16="http://schemas.microsoft.com/office/drawing/2014/main" id="{175514CD-7470-423F-85AA-13B08D8B4D1B}"/>
              </a:ext>
            </a:extLst>
          </p:cNvPr>
          <p:cNvCxnSpPr>
            <a:cxnSpLocks/>
          </p:cNvCxnSpPr>
          <p:nvPr/>
        </p:nvCxnSpPr>
        <p:spPr>
          <a:xfrm>
            <a:off x="3176895" y="5281684"/>
            <a:ext cx="1194122"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26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7" name="כותרת 6"/>
          <p:cNvSpPr>
            <a:spLocks noGrp="1"/>
          </p:cNvSpPr>
          <p:nvPr>
            <p:ph type="title"/>
          </p:nvPr>
        </p:nvSpPr>
        <p:spPr/>
        <p:txBody>
          <a:bodyPr/>
          <a:lstStyle/>
          <a:p>
            <a:r>
              <a:rPr lang="he-IL" dirty="0">
                <a:solidFill>
                  <a:srgbClr val="192A72"/>
                </a:solidFill>
              </a:rPr>
              <a:t>מה נלמד בשיעור זה: </a:t>
            </a:r>
          </a:p>
        </p:txBody>
      </p:sp>
      <p:sp>
        <p:nvSpPr>
          <p:cNvPr id="8" name="מציין מיקום תוכן 7"/>
          <p:cNvSpPr>
            <a:spLocks noGrp="1"/>
          </p:cNvSpPr>
          <p:nvPr>
            <p:ph sz="quarter" idx="4"/>
          </p:nvPr>
        </p:nvSpPr>
        <p:spPr>
          <a:xfrm>
            <a:off x="515274" y="1213832"/>
            <a:ext cx="8306994" cy="4153058"/>
          </a:xfrm>
        </p:spPr>
        <p:txBody>
          <a:bodyPr/>
          <a:lstStyle/>
          <a:p>
            <a:pPr>
              <a:lnSpc>
                <a:spcPct val="200000"/>
              </a:lnSpc>
            </a:pPr>
            <a:r>
              <a:rPr lang="he-IL" dirty="0">
                <a:solidFill>
                  <a:schemeClr val="tx1"/>
                </a:solidFill>
              </a:rPr>
              <a:t>שעתוק (או תעתוק)</a:t>
            </a:r>
          </a:p>
          <a:p>
            <a:pPr>
              <a:lnSpc>
                <a:spcPct val="200000"/>
              </a:lnSpc>
            </a:pPr>
            <a:r>
              <a:rPr lang="he-IL" dirty="0">
                <a:solidFill>
                  <a:schemeClr val="tx1"/>
                </a:solidFill>
              </a:rPr>
              <a:t>תרגום</a:t>
            </a:r>
          </a:p>
          <a:p>
            <a:pPr>
              <a:lnSpc>
                <a:spcPct val="200000"/>
              </a:lnSpc>
            </a:pPr>
            <a:r>
              <a:rPr lang="he-IL" dirty="0">
                <a:solidFill>
                  <a:schemeClr val="tx1"/>
                </a:solidFill>
              </a:rPr>
              <a:t>שינויים לאחר התרגום</a:t>
            </a:r>
          </a:p>
          <a:p>
            <a:pPr>
              <a:lnSpc>
                <a:spcPct val="200000"/>
              </a:lnSpc>
            </a:pPr>
            <a:endParaRPr lang="he-IL" dirty="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847" y="-243408"/>
            <a:ext cx="9412289" cy="1143000"/>
          </a:xfrm>
        </p:spPr>
        <p:txBody>
          <a:bodyPr/>
          <a:lstStyle/>
          <a:p>
            <a:r>
              <a:rPr lang="he-IL" sz="4000" dirty="0"/>
              <a:t>חומצות אמינו שונות זו מזו בשייר - </a:t>
            </a:r>
            <a:r>
              <a:rPr lang="en-US" sz="4000" dirty="0"/>
              <a:t>R</a:t>
            </a:r>
          </a:p>
        </p:txBody>
      </p:sp>
      <p:pic>
        <p:nvPicPr>
          <p:cNvPr id="57346" name="Picture 2" descr="תוצאת תמונה עבור ‪amino acids‬‏"/>
          <p:cNvPicPr>
            <a:picLocks noChangeAspect="1" noChangeArrowheads="1"/>
          </p:cNvPicPr>
          <p:nvPr/>
        </p:nvPicPr>
        <p:blipFill rotWithShape="1">
          <a:blip r:embed="rId2">
            <a:extLst>
              <a:ext uri="{28A0092B-C50C-407E-A947-70E740481C1C}">
                <a14:useLocalDpi xmlns:a14="http://schemas.microsoft.com/office/drawing/2010/main" val="0"/>
              </a:ext>
            </a:extLst>
          </a:blip>
          <a:srcRect t="5012" b="2873"/>
          <a:stretch/>
        </p:blipFill>
        <p:spPr bwMode="auto">
          <a:xfrm>
            <a:off x="60960" y="626483"/>
            <a:ext cx="9269288" cy="582419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9417499" y="656963"/>
            <a:ext cx="2580399" cy="2790415"/>
          </a:xfrm>
          <a:prstGeom prst="roundRect">
            <a:avLst>
              <a:gd name="adj" fmla="val 22416"/>
            </a:avLst>
          </a:prstGeom>
          <a:solidFill>
            <a:srgbClr val="B2E5EC"/>
          </a:solidFill>
        </p:spPr>
        <p:txBody>
          <a:bodyPr vert="horz" lIns="91440" tIns="45720" rIns="91440" bIns="45720" rtlCol="1" anchor="ctr">
            <a:normAutofit fontScale="475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dirty="0"/>
              <a:t>ההבדל בשייר </a:t>
            </a:r>
            <a:r>
              <a:rPr lang="en-US" dirty="0"/>
              <a:t>R</a:t>
            </a:r>
            <a:r>
              <a:rPr lang="he-IL" dirty="0"/>
              <a:t> מכתיב את "התנהגות" ח. האמינו בחלבון – למשל חלבון עם הרבה ח. אמינו הידרופוביות יהיה הידרופובי</a:t>
            </a:r>
            <a:endParaRPr lang="en-US" dirty="0"/>
          </a:p>
        </p:txBody>
      </p:sp>
    </p:spTree>
    <p:extLst>
      <p:ext uri="{BB962C8B-B14F-4D97-AF65-F5344CB8AC3E}">
        <p14:creationId xmlns:p14="http://schemas.microsoft.com/office/powerpoint/2010/main" val="341045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D8F6B-E9E0-4B11-8DCD-98891C5BE29A}"/>
              </a:ext>
            </a:extLst>
          </p:cNvPr>
          <p:cNvSpPr>
            <a:spLocks noGrp="1"/>
          </p:cNvSpPr>
          <p:nvPr>
            <p:ph type="title"/>
          </p:nvPr>
        </p:nvSpPr>
        <p:spPr>
          <a:xfrm>
            <a:off x="1" y="304534"/>
            <a:ext cx="12191999" cy="720000"/>
          </a:xfrm>
        </p:spPr>
        <p:txBody>
          <a:bodyPr/>
          <a:lstStyle/>
          <a:p>
            <a:r>
              <a:rPr lang="he-IL" sz="4800" dirty="0"/>
              <a:t>משימה</a:t>
            </a:r>
            <a:endParaRPr lang="en-US" sz="4800" dirty="0"/>
          </a:p>
        </p:txBody>
      </p:sp>
      <p:sp>
        <p:nvSpPr>
          <p:cNvPr id="4" name="Title 1">
            <a:extLst>
              <a:ext uri="{FF2B5EF4-FFF2-40B4-BE49-F238E27FC236}">
                <a16:creationId xmlns:a16="http://schemas.microsoft.com/office/drawing/2014/main" id="{2FCB95FE-695E-4752-A33C-7CA0F42CD8EA}"/>
              </a:ext>
            </a:extLst>
          </p:cNvPr>
          <p:cNvSpPr txBox="1">
            <a:spLocks noGrp="1"/>
          </p:cNvSpPr>
          <p:nvPr>
            <p:ph idx="1"/>
          </p:nvPr>
        </p:nvSpPr>
        <p:spPr>
          <a:xfrm>
            <a:off x="1722120" y="1347789"/>
            <a:ext cx="8389461" cy="3148012"/>
          </a:xfrm>
          <a:prstGeom prst="roundRect">
            <a:avLst>
              <a:gd name="adj" fmla="val 50000"/>
            </a:avLst>
          </a:prstGeom>
          <a:solidFill>
            <a:srgbClr val="DAF0F2"/>
          </a:solidFill>
        </p:spPr>
        <p:txBody>
          <a:bodyPr vert="horz" lIns="91440" tIns="45720" rIns="91440" bIns="45720" rtlCol="1" anchor="ctr">
            <a:normAutofit fontScale="850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000" dirty="0"/>
              <a:t>נסו לחשוב איזה חלבון חייב להכיל לפחות איזור אחד בו יהיו חומצות אמינו הידרופוביות רבות, ומדוע?</a:t>
            </a:r>
            <a:endParaRPr lang="en-US" sz="4000" dirty="0"/>
          </a:p>
        </p:txBody>
      </p:sp>
    </p:spTree>
    <p:extLst>
      <p:ext uri="{BB962C8B-B14F-4D97-AF65-F5344CB8AC3E}">
        <p14:creationId xmlns:p14="http://schemas.microsoft.com/office/powerpoint/2010/main" val="19482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FCB95FE-695E-4752-A33C-7CA0F42CD8EA}"/>
              </a:ext>
            </a:extLst>
          </p:cNvPr>
          <p:cNvSpPr txBox="1">
            <a:spLocks noGrp="1"/>
          </p:cNvSpPr>
          <p:nvPr>
            <p:ph idx="1"/>
          </p:nvPr>
        </p:nvSpPr>
        <p:spPr>
          <a:xfrm>
            <a:off x="1624465" y="271931"/>
            <a:ext cx="8389461" cy="5113538"/>
          </a:xfrm>
          <a:prstGeom prst="roundRect">
            <a:avLst>
              <a:gd name="adj" fmla="val 50000"/>
            </a:avLst>
          </a:prstGeom>
          <a:solidFill>
            <a:srgbClr val="DAF0F2"/>
          </a:solidFill>
        </p:spPr>
        <p:txBody>
          <a:bodyPr vert="horz" lIns="91440" tIns="45720" rIns="91440" bIns="45720" rtlCol="1" anchor="ctr">
            <a:normAutofit fontScale="625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4000" dirty="0"/>
              <a:t>חלבון החייב להכיל לפחות איזור אחד בו יהיו חומצות אמינו הידרופוביות רבות – חלבון שתפקידו להיות </a:t>
            </a:r>
            <a:r>
              <a:rPr lang="he-IL" sz="4000" b="1" dirty="0"/>
              <a:t>שקוע בקרום התא</a:t>
            </a:r>
            <a:r>
              <a:rPr lang="he-IL" sz="4000" dirty="0"/>
              <a:t>. למשל: נשאים, תעלות, משאבות, קולטנים. </a:t>
            </a:r>
          </a:p>
          <a:p>
            <a:r>
              <a:rPr lang="he-IL" sz="4000" dirty="0"/>
              <a:t>מאחר שקרום התא הוא שומני, כדי שהחלבון יוכל ליצור אינטראקציה יציבה וטובה עם סביבתו השומנית, עליו להכיל חלק מאוד הידרופובי</a:t>
            </a:r>
            <a:endParaRPr lang="en-US" sz="4000" dirty="0"/>
          </a:p>
        </p:txBody>
      </p:sp>
    </p:spTree>
    <p:extLst>
      <p:ext uri="{BB962C8B-B14F-4D97-AF65-F5344CB8AC3E}">
        <p14:creationId xmlns:p14="http://schemas.microsoft.com/office/powerpoint/2010/main" val="70469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F7A844-A94D-488A-AD90-E16650702083}"/>
              </a:ext>
            </a:extLst>
          </p:cNvPr>
          <p:cNvSpPr/>
          <p:nvPr/>
        </p:nvSpPr>
        <p:spPr>
          <a:xfrm>
            <a:off x="0" y="5471160"/>
            <a:ext cx="8122920" cy="138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39491" y="-171400"/>
            <a:ext cx="8229600" cy="1143000"/>
          </a:xfrm>
        </p:spPr>
        <p:txBody>
          <a:bodyPr/>
          <a:lstStyle/>
          <a:p>
            <a:r>
              <a:rPr lang="en-US" dirty="0" err="1"/>
              <a:t>tRNA</a:t>
            </a:r>
            <a:r>
              <a:rPr lang="en-US" dirty="0"/>
              <a:t> </a:t>
            </a:r>
            <a:r>
              <a:rPr lang="he-IL" dirty="0"/>
              <a:t> נושא חומצת אמינו</a:t>
            </a:r>
            <a:endParaRPr lang="en-US" dirty="0"/>
          </a:p>
        </p:txBody>
      </p:sp>
      <p:pic>
        <p:nvPicPr>
          <p:cNvPr id="59394" name="Picture 2" descr="תוצאת תמונה עבור ‪trna amino ac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70" y="793312"/>
            <a:ext cx="4824536" cy="586985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8023DB5-5226-4C75-8570-6B9EC5F9A0A8}"/>
              </a:ext>
            </a:extLst>
          </p:cNvPr>
          <p:cNvSpPr txBox="1">
            <a:spLocks/>
          </p:cNvSpPr>
          <p:nvPr/>
        </p:nvSpPr>
        <p:spPr>
          <a:xfrm>
            <a:off x="7084380" y="1234202"/>
            <a:ext cx="4824536" cy="2834878"/>
          </a:xfrm>
          <a:prstGeom prst="rect">
            <a:avLst/>
          </a:prstGeom>
        </p:spPr>
        <p:txBody>
          <a:bodyPr vert="horz" lIns="36000" tIns="0" rIns="36000" bIns="0" rtlCol="1" anchor="ctr">
            <a:noAutofit/>
          </a:bodyPr>
          <a:lstStyle>
            <a:lvl1pPr marL="536629" indent="0" algn="ctr" defTabSz="914491" rtl="1" eaLnBrk="1" latinLnBrk="0" hangingPunct="1">
              <a:spcBef>
                <a:spcPct val="0"/>
              </a:spcBef>
              <a:buNone/>
              <a:tabLst>
                <a:tab pos="11659766" algn="l"/>
              </a:tabLst>
              <a:defRPr sz="4400" b="1" kern="1200">
                <a:solidFill>
                  <a:srgbClr val="002060"/>
                </a:solidFill>
                <a:latin typeface="Varela Round" pitchFamily="2" charset="-79"/>
                <a:ea typeface="+mj-ea"/>
                <a:cs typeface="Varela Round" pitchFamily="2" charset="-79"/>
              </a:defRPr>
            </a:lvl1pPr>
          </a:lstStyle>
          <a:p>
            <a:r>
              <a:rPr lang="en-US" sz="2800" b="0" dirty="0"/>
              <a:t>tRNA </a:t>
            </a:r>
            <a:r>
              <a:rPr lang="he-IL" sz="2800" b="0" dirty="0"/>
              <a:t> או </a:t>
            </a:r>
            <a:r>
              <a:rPr lang="en-US" sz="2800" b="0" dirty="0"/>
              <a:t>transfer RNA</a:t>
            </a:r>
            <a:r>
              <a:rPr lang="he-IL" sz="2800" b="0" dirty="0"/>
              <a:t> – הוא </a:t>
            </a:r>
            <a:r>
              <a:rPr lang="en-US" sz="2800" dirty="0"/>
              <a:t>RNA</a:t>
            </a:r>
            <a:r>
              <a:rPr lang="he-IL" sz="2800" dirty="0"/>
              <a:t> מעביר. </a:t>
            </a:r>
          </a:p>
          <a:p>
            <a:r>
              <a:rPr lang="he-IL" sz="2800" b="0" dirty="0"/>
              <a:t>מה הוא מעביר? </a:t>
            </a:r>
          </a:p>
          <a:p>
            <a:r>
              <a:rPr lang="he-IL" sz="2800" dirty="0"/>
              <a:t>חומצת אמינו. </a:t>
            </a:r>
          </a:p>
          <a:p>
            <a:r>
              <a:rPr lang="he-IL" sz="2800" b="0" dirty="0"/>
              <a:t>כל </a:t>
            </a:r>
            <a:r>
              <a:rPr lang="en-US" sz="2800" b="0" dirty="0"/>
              <a:t>tRNA</a:t>
            </a:r>
            <a:r>
              <a:rPr lang="he-IL" sz="2800" b="0" dirty="0"/>
              <a:t> מעביר חומצת אמינו מסויימת אחת לתוך הריבוזום</a:t>
            </a:r>
            <a:endParaRPr lang="en-US" sz="2800" b="0" dirty="0"/>
          </a:p>
        </p:txBody>
      </p:sp>
    </p:spTree>
    <p:extLst>
      <p:ext uri="{BB962C8B-B14F-4D97-AF65-F5344CB8AC3E}">
        <p14:creationId xmlns:p14="http://schemas.microsoft.com/office/powerpoint/2010/main" val="30047027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47528" y="800708"/>
            <a:ext cx="8676456" cy="1512168"/>
          </a:xfrm>
        </p:spPr>
        <p:txBody>
          <a:bodyPr>
            <a:normAutofit fontScale="90000"/>
          </a:bodyPr>
          <a:lstStyle/>
          <a:p>
            <a:r>
              <a:rPr lang="he-IL" b="1" dirty="0"/>
              <a:t>בתהליך התרגום נוצר חלבון על בסיס מידע ממולקולת ה-</a:t>
            </a:r>
            <a:r>
              <a:rPr lang="en-US" b="1" dirty="0"/>
              <a:t>RNA </a:t>
            </a:r>
            <a:r>
              <a:rPr lang="he-IL" b="1" dirty="0"/>
              <a:t> שליח בעזרת הריבוזום ו-</a:t>
            </a:r>
            <a:r>
              <a:rPr lang="en-US" b="1" dirty="0"/>
              <a:t>RNA </a:t>
            </a:r>
            <a:r>
              <a:rPr lang="he-IL" b="1" dirty="0"/>
              <a:t> מעביר </a:t>
            </a:r>
            <a:br>
              <a:rPr lang="he-IL" dirty="0"/>
            </a:br>
            <a:br>
              <a:rPr lang="he-IL" dirty="0"/>
            </a:br>
            <a:endParaRPr lang="he-IL" dirty="0"/>
          </a:p>
        </p:txBody>
      </p:sp>
      <p:pic>
        <p:nvPicPr>
          <p:cNvPr id="29698" name="Picture 2" descr="http://stwww.weizmann.ac.il/g-bio/bioinfo/images/fig9.jpg"/>
          <p:cNvPicPr>
            <a:picLocks noChangeAspect="1" noChangeArrowheads="1"/>
          </p:cNvPicPr>
          <p:nvPr/>
        </p:nvPicPr>
        <p:blipFill>
          <a:blip r:embed="rId2" cstate="print"/>
          <a:srcRect/>
          <a:stretch>
            <a:fillRect/>
          </a:stretch>
        </p:blipFill>
        <p:spPr bwMode="auto">
          <a:xfrm>
            <a:off x="568159" y="1885266"/>
            <a:ext cx="6649387" cy="4687818"/>
          </a:xfrm>
          <a:prstGeom prst="rect">
            <a:avLst/>
          </a:prstGeom>
          <a:noFill/>
        </p:spPr>
      </p:pic>
    </p:spTree>
    <p:extLst>
      <p:ext uri="{BB962C8B-B14F-4D97-AF65-F5344CB8AC3E}">
        <p14:creationId xmlns:p14="http://schemas.microsoft.com/office/powerpoint/2010/main" val="4010490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847528" y="46152"/>
            <a:ext cx="8229600" cy="1143000"/>
          </a:xfrm>
        </p:spPr>
        <p:txBody>
          <a:bodyPr/>
          <a:lstStyle/>
          <a:p>
            <a:r>
              <a:rPr lang="he-IL" dirty="0"/>
              <a:t>תרגום</a:t>
            </a:r>
          </a:p>
        </p:txBody>
      </p:sp>
      <p:sp>
        <p:nvSpPr>
          <p:cNvPr id="3" name="מציין מיקום תוכן 2"/>
          <p:cNvSpPr>
            <a:spLocks noGrp="1"/>
          </p:cNvSpPr>
          <p:nvPr>
            <p:ph idx="1"/>
          </p:nvPr>
        </p:nvSpPr>
        <p:spPr>
          <a:xfrm>
            <a:off x="1021080" y="548681"/>
            <a:ext cx="9200064" cy="4525963"/>
          </a:xfrm>
        </p:spPr>
        <p:txBody>
          <a:bodyPr>
            <a:noAutofit/>
          </a:bodyPr>
          <a:lstStyle/>
          <a:p>
            <a:endParaRPr lang="en-US" dirty="0"/>
          </a:p>
          <a:p>
            <a:pPr>
              <a:lnSpc>
                <a:spcPct val="170000"/>
              </a:lnSpc>
            </a:pPr>
            <a:r>
              <a:rPr lang="en-US" dirty="0"/>
              <a:t>RNA </a:t>
            </a:r>
            <a:r>
              <a:rPr lang="he-IL" dirty="0"/>
              <a:t> מעביר</a:t>
            </a:r>
            <a:r>
              <a:rPr lang="en-US" dirty="0"/>
              <a:t>(tRNA) </a:t>
            </a:r>
            <a:r>
              <a:rPr lang="he-IL" dirty="0"/>
              <a:t> מביא את חומצות האמינו המרכיבות את החלבון אל הריבוזום אחת-אחת, בהתאם לרצף הקודונים.</a:t>
            </a:r>
          </a:p>
          <a:p>
            <a:pPr>
              <a:lnSpc>
                <a:spcPct val="170000"/>
              </a:lnSpc>
            </a:pPr>
            <a:r>
              <a:rPr lang="he-IL" dirty="0"/>
              <a:t>כל מולקולת </a:t>
            </a:r>
            <a:r>
              <a:rPr lang="en-US" dirty="0"/>
              <a:t>RNA </a:t>
            </a:r>
            <a:r>
              <a:rPr lang="he-IL" dirty="0"/>
              <a:t> מעביר </a:t>
            </a:r>
            <a:r>
              <a:rPr lang="en-US" dirty="0"/>
              <a:t>(</a:t>
            </a:r>
            <a:r>
              <a:rPr lang="en-US" dirty="0" err="1"/>
              <a:t>tRNA</a:t>
            </a:r>
            <a:r>
              <a:rPr lang="en-US" dirty="0"/>
              <a:t>) </a:t>
            </a:r>
            <a:r>
              <a:rPr lang="he-IL" dirty="0"/>
              <a:t> נושאת בקצה שלה חומצת אמינו מסוימת, ומצדה האחר יש בה רצף של שלושה נוקלאוטידים המהווה אנטיקודון לקודון (שלשת נוקלאוטידים) המצוי ברצף ה-</a:t>
            </a:r>
            <a:r>
              <a:rPr lang="en-US" dirty="0"/>
              <a:t>RNA </a:t>
            </a:r>
            <a:r>
              <a:rPr lang="he-IL" dirty="0"/>
              <a:t> שליח.</a:t>
            </a:r>
          </a:p>
          <a:p>
            <a:pPr>
              <a:lnSpc>
                <a:spcPct val="170000"/>
              </a:lnSpc>
            </a:pPr>
            <a:endParaRPr lang="he-IL" dirty="0"/>
          </a:p>
        </p:txBody>
      </p:sp>
    </p:spTree>
    <p:extLst>
      <p:ext uri="{BB962C8B-B14F-4D97-AF65-F5344CB8AC3E}">
        <p14:creationId xmlns:p14="http://schemas.microsoft.com/office/powerpoint/2010/main" val="219142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3007EE1-B4C7-4D6D-822A-08127DF5C604}"/>
              </a:ext>
            </a:extLst>
          </p:cNvPr>
          <p:cNvSpPr/>
          <p:nvPr/>
        </p:nvSpPr>
        <p:spPr>
          <a:xfrm>
            <a:off x="0" y="5471160"/>
            <a:ext cx="8122920" cy="138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39491" y="-171400"/>
            <a:ext cx="8229600" cy="1143000"/>
          </a:xfrm>
        </p:spPr>
        <p:txBody>
          <a:bodyPr/>
          <a:lstStyle/>
          <a:p>
            <a:r>
              <a:rPr lang="en-US" dirty="0" err="1"/>
              <a:t>tRNA</a:t>
            </a:r>
            <a:r>
              <a:rPr lang="en-US" dirty="0"/>
              <a:t> </a:t>
            </a:r>
            <a:r>
              <a:rPr lang="he-IL" dirty="0"/>
              <a:t> נושא חומצת אמינו</a:t>
            </a:r>
            <a:endParaRPr lang="en-US" dirty="0"/>
          </a:p>
        </p:txBody>
      </p:sp>
      <p:pic>
        <p:nvPicPr>
          <p:cNvPr id="59394" name="Picture 2" descr="תוצאת תמונה עבור ‪trna amino ac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655" y="793312"/>
            <a:ext cx="4824536" cy="5869853"/>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48023DB5-5226-4C75-8570-6B9EC5F9A0A8}"/>
              </a:ext>
            </a:extLst>
          </p:cNvPr>
          <p:cNvSpPr txBox="1">
            <a:spLocks/>
          </p:cNvSpPr>
          <p:nvPr/>
        </p:nvSpPr>
        <p:spPr>
          <a:xfrm>
            <a:off x="5486400" y="144523"/>
            <a:ext cx="6847115" cy="4560283"/>
          </a:xfrm>
          <a:prstGeom prst="rect">
            <a:avLst/>
          </a:prstGeom>
        </p:spPr>
        <p:txBody>
          <a:bodyPr vert="horz" lIns="36000" tIns="0" rIns="36000" bIns="0" rtlCol="1" anchor="ctr">
            <a:noAutofit/>
          </a:bodyPr>
          <a:lstStyle>
            <a:lvl1pPr marL="536629" indent="0" algn="ctr" defTabSz="914491" rtl="1" eaLnBrk="1" latinLnBrk="0" hangingPunct="1">
              <a:spcBef>
                <a:spcPct val="0"/>
              </a:spcBef>
              <a:buNone/>
              <a:tabLst>
                <a:tab pos="11659766" algn="l"/>
              </a:tabLst>
              <a:defRPr sz="4400" b="1" kern="1200">
                <a:solidFill>
                  <a:srgbClr val="002060"/>
                </a:solidFill>
                <a:latin typeface="Varela Round" pitchFamily="2" charset="-79"/>
                <a:ea typeface="+mj-ea"/>
                <a:cs typeface="Varela Round" pitchFamily="2" charset="-79"/>
              </a:defRPr>
            </a:lvl1pPr>
          </a:lstStyle>
          <a:p>
            <a:pPr>
              <a:lnSpc>
                <a:spcPct val="150000"/>
              </a:lnSpc>
            </a:pPr>
            <a:r>
              <a:rPr lang="he-IL" sz="2000" b="0" dirty="0"/>
              <a:t>בחלק התחתון של ה- </a:t>
            </a:r>
            <a:r>
              <a:rPr lang="en-US" sz="2000" b="0" dirty="0"/>
              <a:t>tRNA</a:t>
            </a:r>
            <a:r>
              <a:rPr lang="he-IL" sz="2000" b="0" dirty="0"/>
              <a:t> ניתן לראות שלשת בסיסים. כדי שה-</a:t>
            </a:r>
            <a:r>
              <a:rPr lang="en-US" sz="2000" b="0" dirty="0"/>
              <a:t>tRNA</a:t>
            </a:r>
            <a:r>
              <a:rPr lang="he-IL" sz="2000" b="0" dirty="0"/>
              <a:t> יצליח להיכנס לריבוזום ולהישאר קשור די זמן כדי להעביר את חומצת האמינו שהוא נושא, חייבת להיות התאמה (זיווג בסיסים) בין השלשה על ה-</a:t>
            </a:r>
            <a:r>
              <a:rPr lang="en-US" sz="2000" b="0" dirty="0"/>
              <a:t>tRNA</a:t>
            </a:r>
            <a:r>
              <a:rPr lang="he-IL" sz="2000" b="0" dirty="0"/>
              <a:t> (הנקראת אנטי קודון) לבין שלשה של בסיסים </a:t>
            </a:r>
            <a:br>
              <a:rPr lang="en-US" sz="2000" b="0" dirty="0"/>
            </a:br>
            <a:r>
              <a:rPr lang="he-IL" sz="2000" b="0" dirty="0"/>
              <a:t>על רצף ה-</a:t>
            </a:r>
            <a:r>
              <a:rPr lang="en-US" sz="2000" b="0" dirty="0"/>
              <a:t>RNA</a:t>
            </a:r>
            <a:r>
              <a:rPr lang="he-IL" sz="2000" b="0" dirty="0"/>
              <a:t>.</a:t>
            </a:r>
            <a:endParaRPr lang="en-US" sz="2000" b="0" dirty="0"/>
          </a:p>
        </p:txBody>
      </p:sp>
    </p:spTree>
    <p:extLst>
      <p:ext uri="{BB962C8B-B14F-4D97-AF65-F5344CB8AC3E}">
        <p14:creationId xmlns:p14="http://schemas.microsoft.com/office/powerpoint/2010/main" val="38622625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919536" y="-171400"/>
            <a:ext cx="8229600" cy="1143000"/>
          </a:xfrm>
        </p:spPr>
        <p:txBody>
          <a:bodyPr/>
          <a:lstStyle/>
          <a:p>
            <a:r>
              <a:rPr lang="he-IL" dirty="0"/>
              <a:t>שלבי התרגום</a:t>
            </a:r>
          </a:p>
        </p:txBody>
      </p:sp>
      <p:sp>
        <p:nvSpPr>
          <p:cNvPr id="3" name="מציין מיקום תוכן 2"/>
          <p:cNvSpPr>
            <a:spLocks noGrp="1"/>
          </p:cNvSpPr>
          <p:nvPr>
            <p:ph idx="1"/>
          </p:nvPr>
        </p:nvSpPr>
        <p:spPr>
          <a:xfrm>
            <a:off x="396241" y="851953"/>
            <a:ext cx="11277600" cy="4525963"/>
          </a:xfrm>
        </p:spPr>
        <p:txBody>
          <a:bodyPr>
            <a:noAutofit/>
          </a:bodyPr>
          <a:lstStyle/>
          <a:p>
            <a:pPr>
              <a:lnSpc>
                <a:spcPct val="120000"/>
              </a:lnSpc>
            </a:pPr>
            <a:r>
              <a:rPr lang="he-IL" sz="2200" u="sng" dirty="0"/>
              <a:t>בשלב הראשון של התרגום, שלב האתחול</a:t>
            </a:r>
            <a:r>
              <a:rPr lang="en-US" sz="2200" u="sng" dirty="0"/>
              <a:t>(initiation) </a:t>
            </a:r>
            <a:r>
              <a:rPr lang="he-IL" sz="2200" dirty="0"/>
              <a:t>, נקשר הריבוזום למולקולת ה-</a:t>
            </a:r>
            <a:r>
              <a:rPr lang="en-US" sz="2200" dirty="0"/>
              <a:t> mRNA </a:t>
            </a:r>
            <a:r>
              <a:rPr lang="he-IL" sz="2200" dirty="0"/>
              <a:t> וסורק אותה עד הגיעו לנקודה של תחילת התרגום, ואז מתחיל התרגום. אולם כיצד נקשר הריבוזום ל-</a:t>
            </a:r>
            <a:r>
              <a:rPr lang="en-US" sz="2200" dirty="0"/>
              <a:t>mRNA</a:t>
            </a:r>
            <a:r>
              <a:rPr lang="he-IL" sz="2200" dirty="0"/>
              <a:t> וכיצד נקבעת הנקודה של תחילת התרגום? </a:t>
            </a:r>
          </a:p>
          <a:p>
            <a:pPr>
              <a:lnSpc>
                <a:spcPct val="120000"/>
              </a:lnSpc>
            </a:pPr>
            <a:r>
              <a:rPr lang="he-IL" sz="2200" dirty="0"/>
              <a:t>לכל </a:t>
            </a:r>
            <a:r>
              <a:rPr lang="en-US" sz="2200" dirty="0"/>
              <a:t>mRNA</a:t>
            </a:r>
            <a:r>
              <a:rPr lang="he-IL" sz="2200" dirty="0"/>
              <a:t> יש רצפים, לפני ואחריו, הנקראים </a:t>
            </a:r>
            <a:r>
              <a:rPr lang="en-US" sz="2200" dirty="0"/>
              <a:t>UTR’s</a:t>
            </a:r>
            <a:r>
              <a:rPr lang="he-IL" sz="2200" dirty="0"/>
              <a:t> – או </a:t>
            </a:r>
            <a:r>
              <a:rPr lang="en-US" sz="2200" dirty="0"/>
              <a:t>Untranslated Regions</a:t>
            </a:r>
            <a:r>
              <a:rPr lang="he-IL" sz="2200" dirty="0"/>
              <a:t>. כשמם כן הם – רצפים שלא עוברים תרגום. הריבוזום נקשר לקצה ה-'5 </a:t>
            </a:r>
            <a:r>
              <a:rPr lang="en-US" sz="2200" dirty="0"/>
              <a:t>UTR </a:t>
            </a:r>
            <a:r>
              <a:rPr lang="he-IL" sz="2200" dirty="0"/>
              <a:t> על ה-</a:t>
            </a:r>
            <a:r>
              <a:rPr lang="en-US" sz="2200" dirty="0"/>
              <a:t>mRNA</a:t>
            </a:r>
            <a:r>
              <a:rPr lang="he-IL" sz="2200" dirty="0"/>
              <a:t>. </a:t>
            </a:r>
          </a:p>
          <a:p>
            <a:pPr>
              <a:lnSpc>
                <a:spcPct val="120000"/>
              </a:lnSpc>
            </a:pPr>
            <a:r>
              <a:rPr lang="he-IL" sz="2200" dirty="0"/>
              <a:t>לאחר מכן הוא "רץ" על הרצף לכיוון הקצה </a:t>
            </a:r>
            <a:r>
              <a:rPr lang="en-US" sz="2200" dirty="0"/>
              <a:t>3’</a:t>
            </a:r>
            <a:r>
              <a:rPr lang="he-IL" sz="2200" dirty="0"/>
              <a:t> עד להגיעו לקודון הראשון שצריך לעבור תרגום. הקודון הראשון הוא זה שמקודד לחומצת האמינו </a:t>
            </a:r>
            <a:r>
              <a:rPr lang="he-IL" sz="2200" b="1" dirty="0"/>
              <a:t>מתיונין (זהו הרצף </a:t>
            </a:r>
            <a:r>
              <a:rPr lang="en-US" sz="2200" b="1" dirty="0"/>
              <a:t>AUG</a:t>
            </a:r>
            <a:r>
              <a:rPr lang="he-IL" sz="2200" dirty="0"/>
              <a:t>) ושם מתחיל תהליך התרגום. </a:t>
            </a:r>
          </a:p>
          <a:p>
            <a:pPr>
              <a:lnSpc>
                <a:spcPct val="120000"/>
              </a:lnSpc>
            </a:pPr>
            <a:endParaRPr lang="he-IL" sz="2200" dirty="0"/>
          </a:p>
          <a:p>
            <a:pPr>
              <a:lnSpc>
                <a:spcPct val="120000"/>
              </a:lnSpc>
            </a:pPr>
            <a:endParaRPr lang="he-IL" sz="2200" dirty="0"/>
          </a:p>
        </p:txBody>
      </p:sp>
    </p:spTree>
    <p:extLst>
      <p:ext uri="{BB962C8B-B14F-4D97-AF65-F5344CB8AC3E}">
        <p14:creationId xmlns:p14="http://schemas.microsoft.com/office/powerpoint/2010/main" val="59543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135560" y="-205581"/>
            <a:ext cx="8229600" cy="1143000"/>
          </a:xfrm>
        </p:spPr>
        <p:txBody>
          <a:bodyPr/>
          <a:lstStyle/>
          <a:p>
            <a:r>
              <a:rPr lang="he-IL" dirty="0"/>
              <a:t>שלבי התרגום</a:t>
            </a:r>
          </a:p>
        </p:txBody>
      </p:sp>
      <p:sp>
        <p:nvSpPr>
          <p:cNvPr id="3" name="מציין מיקום תוכן 2"/>
          <p:cNvSpPr>
            <a:spLocks noGrp="1"/>
          </p:cNvSpPr>
          <p:nvPr>
            <p:ph idx="1"/>
          </p:nvPr>
        </p:nvSpPr>
        <p:spPr>
          <a:xfrm>
            <a:off x="1001188" y="937419"/>
            <a:ext cx="9986851" cy="4525963"/>
          </a:xfrm>
        </p:spPr>
        <p:txBody>
          <a:bodyPr>
            <a:noAutofit/>
          </a:bodyPr>
          <a:lstStyle/>
          <a:p>
            <a:pPr marL="0" indent="0" algn="ctr">
              <a:lnSpc>
                <a:spcPct val="170000"/>
              </a:lnSpc>
              <a:buNone/>
            </a:pPr>
            <a:r>
              <a:rPr lang="he-IL" u="sng" dirty="0"/>
              <a:t>בשלב השני של התרגום, </a:t>
            </a:r>
            <a:r>
              <a:rPr lang="he-IL" b="1" u="sng" dirty="0"/>
              <a:t>שלב ההארכה</a:t>
            </a:r>
            <a:r>
              <a:rPr lang="en-US" b="1" u="sng" dirty="0"/>
              <a:t>(elongation) </a:t>
            </a:r>
            <a:r>
              <a:rPr lang="he-IL" b="1" u="sng" dirty="0"/>
              <a:t> </a:t>
            </a:r>
            <a:r>
              <a:rPr lang="he-IL" dirty="0"/>
              <a:t>מתווספות חומצות אמינו לרצף החלבון הנוצר, באמצעות התאמת נוקלאוטידים בין הקודון המצוי במולקולת ה-</a:t>
            </a:r>
            <a:r>
              <a:rPr lang="en-US" dirty="0"/>
              <a:t>RNA </a:t>
            </a:r>
            <a:r>
              <a:rPr lang="he-IL" dirty="0"/>
              <a:t> שליח לאנטיקודון המצוי על גבי מולקולת ה-</a:t>
            </a:r>
            <a:r>
              <a:rPr lang="en-US" dirty="0"/>
              <a:t>RNA </a:t>
            </a:r>
            <a:r>
              <a:rPr lang="he-IL" dirty="0"/>
              <a:t> המעביר, המביאה את חומצת האמינו, ונוצר </a:t>
            </a:r>
            <a:r>
              <a:rPr lang="he-IL" sz="2000" b="1" u="sng" dirty="0"/>
              <a:t>קשר פפטידי</a:t>
            </a:r>
            <a:r>
              <a:rPr lang="he-IL" sz="2000" dirty="0"/>
              <a:t> </a:t>
            </a:r>
            <a:r>
              <a:rPr lang="he-IL" dirty="0"/>
              <a:t>בין חומצות האמינו.</a:t>
            </a:r>
          </a:p>
        </p:txBody>
      </p:sp>
    </p:spTree>
    <p:extLst>
      <p:ext uri="{BB962C8B-B14F-4D97-AF65-F5344CB8AC3E}">
        <p14:creationId xmlns:p14="http://schemas.microsoft.com/office/powerpoint/2010/main" val="13818476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BBC801-31D3-4836-8EAB-3916551982F7}"/>
              </a:ext>
            </a:extLst>
          </p:cNvPr>
          <p:cNvSpPr/>
          <p:nvPr/>
        </p:nvSpPr>
        <p:spPr>
          <a:xfrm>
            <a:off x="0" y="4389120"/>
            <a:ext cx="9433560" cy="24688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תוצאת תמונה עבור הקשר הפפטיד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424" y="937419"/>
            <a:ext cx="6487471" cy="53716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78895" y="2264688"/>
            <a:ext cx="4286386" cy="1938992"/>
          </a:xfrm>
          <a:prstGeom prst="rect">
            <a:avLst/>
          </a:prstGeom>
          <a:noFill/>
        </p:spPr>
        <p:txBody>
          <a:bodyPr wrap="square" rtlCol="0">
            <a:spAutoFit/>
          </a:bodyPr>
          <a:lstStyle/>
          <a:p>
            <a:pPr algn="ctr"/>
            <a:r>
              <a:rPr lang="he-IL" sz="2400" b="1" dirty="0"/>
              <a:t>הקשר הפפטידי: </a:t>
            </a:r>
          </a:p>
          <a:p>
            <a:pPr algn="ctr"/>
            <a:r>
              <a:rPr lang="he-IL" sz="2400" dirty="0"/>
              <a:t>הקצה הקרבוקסילי של ח. אמינו אחת נקשר באופן קוולנטי לקצה האמיני של ח. האמינו הבאה בתור תוך שחרור מים </a:t>
            </a:r>
            <a:endParaRPr lang="en-US" sz="2400" dirty="0"/>
          </a:p>
        </p:txBody>
      </p:sp>
      <p:sp>
        <p:nvSpPr>
          <p:cNvPr id="7" name="כותרת 1"/>
          <p:cNvSpPr txBox="1">
            <a:spLocks/>
          </p:cNvSpPr>
          <p:nvPr/>
        </p:nvSpPr>
        <p:spPr>
          <a:xfrm>
            <a:off x="2135560" y="-205581"/>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b="1" dirty="0"/>
              <a:t>שלבי התרגום</a:t>
            </a:r>
          </a:p>
        </p:txBody>
      </p:sp>
    </p:spTree>
    <p:extLst>
      <p:ext uri="{BB962C8B-B14F-4D97-AF65-F5344CB8AC3E}">
        <p14:creationId xmlns:p14="http://schemas.microsoft.com/office/powerpoint/2010/main" val="2095104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 y="2168836"/>
            <a:ext cx="12192001" cy="1260164"/>
          </a:xfrm>
        </p:spPr>
        <p:txBody>
          <a:bodyPr/>
          <a:lstStyle/>
          <a:p>
            <a:r>
              <a:rPr lang="he-IL" dirty="0">
                <a:sym typeface="Varela Round"/>
              </a:rPr>
              <a:t>שעתוק (או תעתוק)</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1991544" y="-99392"/>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dirty="0"/>
              <a:t>שלבי התרגום</a:t>
            </a:r>
          </a:p>
        </p:txBody>
      </p:sp>
      <p:sp>
        <p:nvSpPr>
          <p:cNvPr id="5" name="מציין מיקום תוכן 2"/>
          <p:cNvSpPr>
            <a:spLocks noGrp="1"/>
          </p:cNvSpPr>
          <p:nvPr>
            <p:ph idx="1"/>
          </p:nvPr>
        </p:nvSpPr>
        <p:spPr>
          <a:xfrm>
            <a:off x="835474" y="788481"/>
            <a:ext cx="10929806" cy="4525963"/>
          </a:xfrm>
        </p:spPr>
        <p:txBody>
          <a:bodyPr>
            <a:noAutofit/>
          </a:bodyPr>
          <a:lstStyle/>
          <a:p>
            <a:pPr marL="0" indent="0">
              <a:lnSpc>
                <a:spcPct val="170000"/>
              </a:lnSpc>
              <a:buNone/>
            </a:pPr>
            <a:r>
              <a:rPr lang="he-IL" sz="2200" u="sng" dirty="0"/>
              <a:t>בשלב השלישי של תהליך התרגום הקרוי שלב הסיום </a:t>
            </a:r>
            <a:r>
              <a:rPr lang="en-US" sz="2200" u="sng" dirty="0"/>
              <a:t>(termination)</a:t>
            </a:r>
            <a:r>
              <a:rPr lang="he-IL" sz="2200" dirty="0"/>
              <a:t>, כאשר הריבוזום מגיע </a:t>
            </a:r>
            <a:r>
              <a:rPr lang="he-IL" sz="2200" dirty="0" err="1"/>
              <a:t>לקודון</a:t>
            </a:r>
            <a:r>
              <a:rPr lang="he-IL" sz="2200" dirty="0"/>
              <a:t> סיום, שאינו מקודד לחומצת אמינו, נקשרים לריבוזום חלבוני שחרור. הריבוזום ניתק ממולקולת ה-</a:t>
            </a:r>
            <a:r>
              <a:rPr lang="en-US" sz="2200" dirty="0"/>
              <a:t>RNA </a:t>
            </a:r>
            <a:r>
              <a:rPr lang="he-IL" sz="2200" dirty="0"/>
              <a:t> שליח, והחלבון החדש שזה עתה נבנה, משתחרר. </a:t>
            </a:r>
          </a:p>
          <a:p>
            <a:pPr marL="0" indent="0">
              <a:lnSpc>
                <a:spcPct val="170000"/>
              </a:lnSpc>
              <a:buNone/>
            </a:pPr>
            <a:r>
              <a:rPr lang="he-IL" sz="2200" dirty="0"/>
              <a:t>אין בתא </a:t>
            </a:r>
            <a:r>
              <a:rPr lang="en-US" sz="2200" dirty="0" err="1"/>
              <a:t>tRNA</a:t>
            </a:r>
            <a:r>
              <a:rPr lang="he-IL" sz="2200" dirty="0"/>
              <a:t> שיש לו אנטי-קודון המתאים לקודוני ה-</a:t>
            </a:r>
            <a:r>
              <a:rPr lang="en-US" sz="2200" dirty="0"/>
              <a:t>Stop</a:t>
            </a:r>
            <a:r>
              <a:rPr lang="he-IL" sz="2200" dirty="0"/>
              <a:t> (סיום)</a:t>
            </a:r>
          </a:p>
        </p:txBody>
      </p:sp>
    </p:spTree>
    <p:extLst>
      <p:ext uri="{BB962C8B-B14F-4D97-AF65-F5344CB8AC3E}">
        <p14:creationId xmlns:p14="http://schemas.microsoft.com/office/powerpoint/2010/main" val="36623783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9F616E-419D-4D61-823B-BC7EB8D8E4A9}"/>
              </a:ext>
            </a:extLst>
          </p:cNvPr>
          <p:cNvSpPr/>
          <p:nvPr/>
        </p:nvSpPr>
        <p:spPr>
          <a:xfrm>
            <a:off x="0" y="5379720"/>
            <a:ext cx="8991600" cy="147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Related image">
            <a:extLst>
              <a:ext uri="{FF2B5EF4-FFF2-40B4-BE49-F238E27FC236}">
                <a16:creationId xmlns:a16="http://schemas.microsoft.com/office/drawing/2014/main" id="{249E0852-585E-434B-A468-FFA004F2A9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8" y="505181"/>
            <a:ext cx="8560117" cy="5965287"/>
          </a:xfrm>
          <a:prstGeom prst="rect">
            <a:avLst/>
          </a:prstGeom>
          <a:noFill/>
          <a:extLst>
            <a:ext uri="{909E8E84-426E-40DD-AFC4-6F175D3DCCD1}">
              <a14:hiddenFill xmlns:a14="http://schemas.microsoft.com/office/drawing/2010/main">
                <a:solidFill>
                  <a:srgbClr val="FFFFFF"/>
                </a:solidFill>
              </a14:hiddenFill>
            </a:ext>
          </a:extLst>
        </p:spPr>
      </p:pic>
      <p:sp>
        <p:nvSpPr>
          <p:cNvPr id="4" name="כותרת 1"/>
          <p:cNvSpPr txBox="1">
            <a:spLocks/>
          </p:cNvSpPr>
          <p:nvPr/>
        </p:nvSpPr>
        <p:spPr>
          <a:xfrm>
            <a:off x="1981200" y="-99392"/>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dirty="0"/>
              <a:t>שלבי התרגום</a:t>
            </a:r>
          </a:p>
        </p:txBody>
      </p:sp>
    </p:spTree>
    <p:extLst>
      <p:ext uri="{BB962C8B-B14F-4D97-AF65-F5344CB8AC3E}">
        <p14:creationId xmlns:p14="http://schemas.microsoft.com/office/powerpoint/2010/main" val="1349711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txBox="1">
            <a:spLocks/>
          </p:cNvSpPr>
          <p:nvPr/>
        </p:nvSpPr>
        <p:spPr>
          <a:xfrm>
            <a:off x="1981200" y="-99392"/>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dirty="0"/>
              <a:t>שלבי התרגום</a:t>
            </a:r>
          </a:p>
        </p:txBody>
      </p:sp>
      <p:pic>
        <p:nvPicPr>
          <p:cNvPr id="5" name="Picture 4" descr="Lindsay High Biology Project: Importance of Translation in Protein ...">
            <a:extLst>
              <a:ext uri="{FF2B5EF4-FFF2-40B4-BE49-F238E27FC236}">
                <a16:creationId xmlns:a16="http://schemas.microsoft.com/office/drawing/2014/main" id="{A474C5F5-8AF0-4AD0-8C43-4E38D73A4D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623" y="944547"/>
            <a:ext cx="7829006" cy="48304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BA2336A-47CD-42D4-9951-456A817A3F17}"/>
              </a:ext>
            </a:extLst>
          </p:cNvPr>
          <p:cNvSpPr/>
          <p:nvPr/>
        </p:nvSpPr>
        <p:spPr>
          <a:xfrm>
            <a:off x="914400" y="4732609"/>
            <a:ext cx="57912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335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nline Media 6" title="ￗﾪￗﾨￗﾒￗﾕￗﾝ ￗﾨￗﾠ&quot;ￗﾐ ￗﾜￗﾗￗﾜￗﾑￗﾕￗﾟ">
            <a:hlinkClick r:id="" action="ppaction://media"/>
            <a:extLst>
              <a:ext uri="{FF2B5EF4-FFF2-40B4-BE49-F238E27FC236}">
                <a16:creationId xmlns:a16="http://schemas.microsoft.com/office/drawing/2014/main" id="{E17D0864-0EFD-4750-9211-8DDF720D967C}"/>
              </a:ext>
            </a:extLst>
          </p:cNvPr>
          <p:cNvPicPr>
            <a:picLocks noRot="1" noChangeAspect="1"/>
          </p:cNvPicPr>
          <p:nvPr>
            <a:videoFile r:link="rId1"/>
          </p:nvPr>
        </p:nvPicPr>
        <p:blipFill>
          <a:blip r:embed="rId3"/>
          <a:stretch>
            <a:fillRect/>
          </a:stretch>
        </p:blipFill>
        <p:spPr>
          <a:xfrm>
            <a:off x="-654518" y="16402"/>
            <a:ext cx="9128760" cy="6841598"/>
          </a:xfrm>
          <a:prstGeom prst="rect">
            <a:avLst/>
          </a:prstGeom>
        </p:spPr>
      </p:pic>
      <p:sp>
        <p:nvSpPr>
          <p:cNvPr id="8" name="כותרת 1">
            <a:extLst>
              <a:ext uri="{FF2B5EF4-FFF2-40B4-BE49-F238E27FC236}">
                <a16:creationId xmlns:a16="http://schemas.microsoft.com/office/drawing/2014/main" id="{99FEF55E-B2DA-4F1B-9AB0-065CE3937C84}"/>
              </a:ext>
            </a:extLst>
          </p:cNvPr>
          <p:cNvSpPr txBox="1">
            <a:spLocks/>
          </p:cNvSpPr>
          <p:nvPr/>
        </p:nvSpPr>
        <p:spPr>
          <a:xfrm>
            <a:off x="9078144" y="624176"/>
            <a:ext cx="3113856" cy="1143000"/>
          </a:xfrm>
          <a:prstGeom prst="rect">
            <a:avLst/>
          </a:prstGeom>
        </p:spPr>
        <p:txBody>
          <a:bodyPr vert="horz" lIns="91440" tIns="45720" rIns="91440" bIns="45720" rtlCol="1" anchor="ctr">
            <a:normAutofit fontScale="92500" lnSpcReduction="2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b="1" dirty="0"/>
              <a:t>תרגום </a:t>
            </a:r>
          </a:p>
          <a:p>
            <a:r>
              <a:rPr lang="he-IL" b="1" dirty="0"/>
              <a:t>חלבון</a:t>
            </a:r>
          </a:p>
        </p:txBody>
      </p:sp>
    </p:spTree>
    <p:extLst>
      <p:ext uri="{BB962C8B-B14F-4D97-AF65-F5344CB8AC3E}">
        <p14:creationId xmlns:p14="http://schemas.microsoft.com/office/powerpoint/2010/main" val="301245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תוצאת תמונה עבור ‪amino acid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3624" y="232995"/>
            <a:ext cx="7875916" cy="4828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8951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מושגים בתהליך התרגום</a:t>
            </a:r>
          </a:p>
        </p:txBody>
      </p:sp>
      <p:sp>
        <p:nvSpPr>
          <p:cNvPr id="3" name="מציין מיקום תוכן 2"/>
          <p:cNvSpPr>
            <a:spLocks noGrp="1"/>
          </p:cNvSpPr>
          <p:nvPr>
            <p:ph idx="1"/>
          </p:nvPr>
        </p:nvSpPr>
        <p:spPr>
          <a:xfrm>
            <a:off x="515273" y="1054239"/>
            <a:ext cx="11273955" cy="4611559"/>
          </a:xfrm>
        </p:spPr>
        <p:txBody>
          <a:bodyPr>
            <a:normAutofit/>
          </a:bodyPr>
          <a:lstStyle/>
          <a:p>
            <a:r>
              <a:rPr lang="en-US" sz="2100" u="sng" dirty="0" err="1"/>
              <a:t>rRNA</a:t>
            </a:r>
            <a:r>
              <a:rPr lang="he-IL" sz="2100" dirty="0"/>
              <a:t>- </a:t>
            </a:r>
            <a:r>
              <a:rPr lang="en-US" sz="2100" dirty="0"/>
              <a:t>RNA</a:t>
            </a:r>
            <a:r>
              <a:rPr lang="he-IL" sz="2100" dirty="0"/>
              <a:t> </a:t>
            </a:r>
            <a:r>
              <a:rPr lang="he-IL" sz="2100" dirty="0" err="1"/>
              <a:t>ריבוזומלי</a:t>
            </a:r>
            <a:r>
              <a:rPr lang="he-IL" sz="2100" dirty="0"/>
              <a:t>- חלק ממבנה הריבוזום</a:t>
            </a:r>
          </a:p>
          <a:p>
            <a:r>
              <a:rPr lang="en-US" sz="2100" u="sng" dirty="0" err="1"/>
              <a:t>tRNA</a:t>
            </a:r>
            <a:r>
              <a:rPr lang="he-IL" sz="2100" dirty="0"/>
              <a:t>- </a:t>
            </a:r>
            <a:r>
              <a:rPr lang="en-US" sz="2100" dirty="0"/>
              <a:t>RNA</a:t>
            </a:r>
            <a:r>
              <a:rPr lang="he-IL" sz="2100" dirty="0"/>
              <a:t> מעביר – מביא לריבוזום חומצת אמינו בהתאם לאנטי </a:t>
            </a:r>
            <a:r>
              <a:rPr lang="he-IL" sz="2100" dirty="0" err="1"/>
              <a:t>קודון</a:t>
            </a:r>
            <a:r>
              <a:rPr lang="he-IL" sz="2100" dirty="0"/>
              <a:t> שבו.</a:t>
            </a:r>
          </a:p>
          <a:p>
            <a:r>
              <a:rPr lang="he-IL" sz="2100" u="sng" dirty="0"/>
              <a:t>אנטי קודון </a:t>
            </a:r>
            <a:r>
              <a:rPr lang="he-IL" sz="2100" dirty="0"/>
              <a:t>– רצף של שלשה נוקלאוטידים הנמצא על גבי ה-</a:t>
            </a:r>
            <a:r>
              <a:rPr lang="en-US" sz="2100" dirty="0" err="1"/>
              <a:t>tRNA</a:t>
            </a:r>
            <a:r>
              <a:rPr lang="he-IL" sz="2100" dirty="0"/>
              <a:t> המשלים לרצף המצוי ברצף ה-</a:t>
            </a:r>
            <a:r>
              <a:rPr lang="en-US" sz="2100" dirty="0"/>
              <a:t>mRNA</a:t>
            </a:r>
            <a:r>
              <a:rPr lang="he-IL" sz="2100" dirty="0"/>
              <a:t>.</a:t>
            </a:r>
          </a:p>
          <a:p>
            <a:r>
              <a:rPr lang="he-IL" sz="2100" u="sng" dirty="0" err="1"/>
              <a:t>קודון</a:t>
            </a:r>
            <a:r>
              <a:rPr lang="he-IL" sz="2100" u="sng" dirty="0"/>
              <a:t> התחלה </a:t>
            </a:r>
            <a:r>
              <a:rPr lang="he-IL" sz="2100" dirty="0"/>
              <a:t>-  </a:t>
            </a:r>
            <a:r>
              <a:rPr lang="en-US" sz="2100" dirty="0"/>
              <a:t>AUG</a:t>
            </a:r>
            <a:r>
              <a:rPr lang="he-IL" sz="2100" dirty="0"/>
              <a:t> של חומצה אמינית </a:t>
            </a:r>
            <a:r>
              <a:rPr lang="he-IL" sz="2100" dirty="0" err="1"/>
              <a:t>מתיונין</a:t>
            </a:r>
            <a:r>
              <a:rPr lang="he-IL" sz="2100" dirty="0"/>
              <a:t>.</a:t>
            </a:r>
          </a:p>
          <a:p>
            <a:r>
              <a:rPr lang="he-IL" sz="2100" u="sng" dirty="0" err="1"/>
              <a:t>קודון</a:t>
            </a:r>
            <a:r>
              <a:rPr lang="he-IL" sz="2100" u="sng" dirty="0"/>
              <a:t> סיום</a:t>
            </a:r>
            <a:r>
              <a:rPr lang="he-IL" sz="2100" dirty="0"/>
              <a:t>- </a:t>
            </a:r>
            <a:r>
              <a:rPr lang="he-IL" sz="2100" dirty="0" err="1"/>
              <a:t>קודון</a:t>
            </a:r>
            <a:r>
              <a:rPr lang="he-IL" sz="2100" dirty="0"/>
              <a:t> ב</a:t>
            </a:r>
            <a:r>
              <a:rPr lang="en-US" sz="2100" dirty="0"/>
              <a:t>-mRNA -</a:t>
            </a:r>
            <a:r>
              <a:rPr lang="he-IL" sz="2100" dirty="0"/>
              <a:t>שאינו מקודד לחומצת אמינו בו ניתק הריבוזום ומסתיים התרגום.</a:t>
            </a:r>
          </a:p>
        </p:txBody>
      </p:sp>
    </p:spTree>
    <p:extLst>
      <p:ext uri="{BB962C8B-B14F-4D97-AF65-F5344CB8AC3E}">
        <p14:creationId xmlns:p14="http://schemas.microsoft.com/office/powerpoint/2010/main" val="138062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2737A-10B8-427C-A6E0-0CA9E3100CB1}"/>
              </a:ext>
            </a:extLst>
          </p:cNvPr>
          <p:cNvSpPr>
            <a:spLocks noGrp="1"/>
          </p:cNvSpPr>
          <p:nvPr>
            <p:ph type="title"/>
          </p:nvPr>
        </p:nvSpPr>
        <p:spPr/>
        <p:txBody>
          <a:bodyPr/>
          <a:lstStyle/>
          <a:p>
            <a:r>
              <a:rPr lang="he-IL" dirty="0"/>
              <a:t>מדוע התהליך מכונה "תרגום"?</a:t>
            </a:r>
            <a:endParaRPr lang="en-US" dirty="0"/>
          </a:p>
        </p:txBody>
      </p:sp>
      <p:sp>
        <p:nvSpPr>
          <p:cNvPr id="3" name="Content Placeholder 2">
            <a:extLst>
              <a:ext uri="{FF2B5EF4-FFF2-40B4-BE49-F238E27FC236}">
                <a16:creationId xmlns:a16="http://schemas.microsoft.com/office/drawing/2014/main" id="{A29F1B1A-8A1D-4842-A03B-7A9708820AF2}"/>
              </a:ext>
            </a:extLst>
          </p:cNvPr>
          <p:cNvSpPr>
            <a:spLocks noGrp="1"/>
          </p:cNvSpPr>
          <p:nvPr>
            <p:ph idx="1"/>
          </p:nvPr>
        </p:nvSpPr>
        <p:spPr>
          <a:xfrm>
            <a:off x="235131" y="980992"/>
            <a:ext cx="11477897" cy="5130355"/>
          </a:xfrm>
        </p:spPr>
        <p:txBody>
          <a:bodyPr>
            <a:normAutofit/>
          </a:bodyPr>
          <a:lstStyle/>
          <a:p>
            <a:r>
              <a:rPr lang="he-IL" sz="2200" dirty="0"/>
              <a:t>מפני שהוא דומה למצב בו אנו מתרגמים מידע בשפה אחת לשפה אחרת לחלוטין.</a:t>
            </a:r>
          </a:p>
          <a:p>
            <a:r>
              <a:rPr lang="he-IL" sz="2200" dirty="0"/>
              <a:t>השפה האחת היא שפת הגרעין – </a:t>
            </a:r>
            <a:r>
              <a:rPr lang="en-US" sz="2200" dirty="0"/>
              <a:t>DNA </a:t>
            </a:r>
            <a:r>
              <a:rPr lang="he-IL" sz="2200" dirty="0"/>
              <a:t> ו-</a:t>
            </a:r>
            <a:r>
              <a:rPr lang="en-US" sz="2200" dirty="0"/>
              <a:t>RNA</a:t>
            </a:r>
            <a:r>
              <a:rPr lang="he-IL" sz="2200" dirty="0"/>
              <a:t> הם דומים מאוד, ניתן לכנות אותם "ניבים שונים" של אותה שפה.</a:t>
            </a:r>
          </a:p>
          <a:p>
            <a:r>
              <a:rPr lang="he-IL" sz="2200" dirty="0"/>
              <a:t>כאשר המידע על גבי </a:t>
            </a:r>
            <a:r>
              <a:rPr lang="en-US" sz="2200" dirty="0"/>
              <a:t>mRNA</a:t>
            </a:r>
            <a:r>
              <a:rPr lang="he-IL" sz="2200" dirty="0"/>
              <a:t> משמש להכנת רצף של חומצות אמינו – הוא החלבון, זהו התרגום. זאת, משום שכאן מתרחש תרגום של שפת הגרעין, לשפת הציטופלסמה – מנוקלאוטידים לחומצות אמינו – שהן שונות לחלוטין.</a:t>
            </a:r>
            <a:endParaRPr lang="en-US" sz="2200" dirty="0"/>
          </a:p>
        </p:txBody>
      </p:sp>
    </p:spTree>
    <p:extLst>
      <p:ext uri="{BB962C8B-B14F-4D97-AF65-F5344CB8AC3E}">
        <p14:creationId xmlns:p14="http://schemas.microsoft.com/office/powerpoint/2010/main" val="9808866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559" y="1094166"/>
            <a:ext cx="11176670" cy="4525963"/>
          </a:xfrm>
        </p:spPr>
        <p:txBody>
          <a:bodyPr>
            <a:noAutofit/>
          </a:bodyPr>
          <a:lstStyle/>
          <a:p>
            <a:pPr>
              <a:lnSpc>
                <a:spcPct val="120000"/>
              </a:lnSpc>
            </a:pPr>
            <a:r>
              <a:rPr lang="he-IL" sz="2200" dirty="0"/>
              <a:t>איך עובר המידע מרצף הנוקלאוטידים ב-</a:t>
            </a:r>
            <a:r>
              <a:rPr lang="en-US" sz="2200" dirty="0"/>
              <a:t>DNA</a:t>
            </a:r>
            <a:r>
              <a:rPr lang="he-IL" sz="2200" dirty="0"/>
              <a:t> אל החלבונים?</a:t>
            </a:r>
          </a:p>
          <a:p>
            <a:pPr>
              <a:lnSpc>
                <a:spcPct val="120000"/>
              </a:lnSpc>
            </a:pPr>
            <a:r>
              <a:rPr lang="he-IL" sz="2200" dirty="0"/>
              <a:t>אם הקוד הגנטי היה אחד לאחד – ז"א נוקלאוטיד אחד מכתיב יצירת חומצת אמינו אחת – הרי שהיו לנו רק 4 חומצות אמינו. אבל בבני אדם יש 20 חומצות אמינו!</a:t>
            </a:r>
          </a:p>
          <a:p>
            <a:pPr>
              <a:lnSpc>
                <a:spcPct val="120000"/>
              </a:lnSpc>
            </a:pPr>
            <a:r>
              <a:rPr lang="he-IL" sz="2200" dirty="0"/>
              <a:t>אם הקוד הגנטי היה שניים לאחד – ז"א 2 נוקלאוטידים מכתיבים יצירת חומצת אמינו אחת – הרי שהיו לנו רק 16 חומצות אמינו.</a:t>
            </a:r>
          </a:p>
          <a:p>
            <a:pPr>
              <a:lnSpc>
                <a:spcPct val="120000"/>
              </a:lnSpc>
            </a:pPr>
            <a:r>
              <a:rPr lang="he-IL" sz="2200" dirty="0"/>
              <a:t>הסיקו שהקוד הגנטי חייב להיות כזה שלפחות שלושה לאחד – ז"א 3 נוקלאוטידים מכתיבים יצירת חומצת אמינו אחת. במקרה כזה יתכנו עד 64 חומצות אמינו. </a:t>
            </a:r>
          </a:p>
          <a:p>
            <a:pPr>
              <a:lnSpc>
                <a:spcPct val="120000"/>
              </a:lnSpc>
            </a:pPr>
            <a:r>
              <a:rPr lang="he-IL" sz="2200" dirty="0"/>
              <a:t>אבל יש לנו רק 20!!! איך זה מסתדר? </a:t>
            </a:r>
          </a:p>
          <a:p>
            <a:pPr>
              <a:lnSpc>
                <a:spcPct val="120000"/>
              </a:lnSpc>
            </a:pPr>
            <a:endParaRPr lang="en-US" sz="2200" dirty="0"/>
          </a:p>
        </p:txBody>
      </p:sp>
      <p:sp>
        <p:nvSpPr>
          <p:cNvPr id="5" name="Title 1"/>
          <p:cNvSpPr txBox="1">
            <a:spLocks/>
          </p:cNvSpPr>
          <p:nvPr/>
        </p:nvSpPr>
        <p:spPr>
          <a:xfrm>
            <a:off x="1976273" y="-45288"/>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b="1" dirty="0"/>
              <a:t>קצת הסטוריה מדעית:</a:t>
            </a:r>
            <a:endParaRPr lang="en-US" b="1" dirty="0"/>
          </a:p>
        </p:txBody>
      </p:sp>
      <p:sp>
        <p:nvSpPr>
          <p:cNvPr id="6" name="TextBox 5"/>
          <p:cNvSpPr txBox="1"/>
          <p:nvPr/>
        </p:nvSpPr>
        <p:spPr>
          <a:xfrm>
            <a:off x="-339285" y="5208943"/>
            <a:ext cx="4818093" cy="646331"/>
          </a:xfrm>
          <a:prstGeom prst="rect">
            <a:avLst/>
          </a:prstGeom>
          <a:noFill/>
        </p:spPr>
        <p:txBody>
          <a:bodyPr wrap="square" rtlCol="0">
            <a:spAutoFit/>
          </a:bodyPr>
          <a:lstStyle/>
          <a:p>
            <a:r>
              <a:rPr lang="he-IL" sz="3600" dirty="0">
                <a:solidFill>
                  <a:srgbClr val="002060"/>
                </a:solidFill>
              </a:rPr>
              <a:t>? התשובה בהמשך...</a:t>
            </a:r>
            <a:endParaRPr lang="en-US" sz="3600" dirty="0">
              <a:solidFill>
                <a:srgbClr val="002060"/>
              </a:solidFill>
            </a:endParaRPr>
          </a:p>
        </p:txBody>
      </p:sp>
    </p:spTree>
    <p:extLst>
      <p:ext uri="{BB962C8B-B14F-4D97-AF65-F5344CB8AC3E}">
        <p14:creationId xmlns:p14="http://schemas.microsoft.com/office/powerpoint/2010/main" val="130544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80">
                                          <p:stCondLst>
                                            <p:cond delay="0"/>
                                          </p:stCondLst>
                                        </p:cTn>
                                        <p:tgtEl>
                                          <p:spTgt spid="6"/>
                                        </p:tgtEl>
                                      </p:cBhvr>
                                    </p:animEffect>
                                    <p:anim calcmode="lin" valueType="num">
                                      <p:cBhvr>
                                        <p:cTn id="2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gtEl>
                                      </p:cBhvr>
                                      <p:to x="100000" y="60000"/>
                                    </p:animScale>
                                    <p:animScale>
                                      <p:cBhvr>
                                        <p:cTn id="34" dur="166" decel="50000">
                                          <p:stCondLst>
                                            <p:cond delay="676"/>
                                          </p:stCondLst>
                                        </p:cTn>
                                        <p:tgtEl>
                                          <p:spTgt spid="6"/>
                                        </p:tgtEl>
                                      </p:cBhvr>
                                      <p:to x="100000" y="100000"/>
                                    </p:animScale>
                                    <p:animScale>
                                      <p:cBhvr>
                                        <p:cTn id="35" dur="26">
                                          <p:stCondLst>
                                            <p:cond delay="1312"/>
                                          </p:stCondLst>
                                        </p:cTn>
                                        <p:tgtEl>
                                          <p:spTgt spid="6"/>
                                        </p:tgtEl>
                                      </p:cBhvr>
                                      <p:to x="100000" y="80000"/>
                                    </p:animScale>
                                    <p:animScale>
                                      <p:cBhvr>
                                        <p:cTn id="36" dur="166" decel="50000">
                                          <p:stCondLst>
                                            <p:cond delay="1338"/>
                                          </p:stCondLst>
                                        </p:cTn>
                                        <p:tgtEl>
                                          <p:spTgt spid="6"/>
                                        </p:tgtEl>
                                      </p:cBhvr>
                                      <p:to x="100000" y="100000"/>
                                    </p:animScale>
                                    <p:animScale>
                                      <p:cBhvr>
                                        <p:cTn id="37" dur="26">
                                          <p:stCondLst>
                                            <p:cond delay="1642"/>
                                          </p:stCondLst>
                                        </p:cTn>
                                        <p:tgtEl>
                                          <p:spTgt spid="6"/>
                                        </p:tgtEl>
                                      </p:cBhvr>
                                      <p:to x="100000" y="90000"/>
                                    </p:animScale>
                                    <p:animScale>
                                      <p:cBhvr>
                                        <p:cTn id="38" dur="166" decel="50000">
                                          <p:stCondLst>
                                            <p:cond delay="1668"/>
                                          </p:stCondLst>
                                        </p:cTn>
                                        <p:tgtEl>
                                          <p:spTgt spid="6"/>
                                        </p:tgtEl>
                                      </p:cBhvr>
                                      <p:to x="100000" y="100000"/>
                                    </p:animScale>
                                    <p:animScale>
                                      <p:cBhvr>
                                        <p:cTn id="39" dur="26">
                                          <p:stCondLst>
                                            <p:cond delay="1808"/>
                                          </p:stCondLst>
                                        </p:cTn>
                                        <p:tgtEl>
                                          <p:spTgt spid="6"/>
                                        </p:tgtEl>
                                      </p:cBhvr>
                                      <p:to x="100000" y="95000"/>
                                    </p:animScale>
                                    <p:animScale>
                                      <p:cBhvr>
                                        <p:cTn id="4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656787" y="1195757"/>
            <a:ext cx="9902355" cy="4305883"/>
          </a:xfrm>
        </p:spPr>
        <p:txBody>
          <a:bodyPr>
            <a:normAutofit/>
          </a:bodyPr>
          <a:lstStyle/>
          <a:p>
            <a:pPr marL="0" indent="0">
              <a:buNone/>
            </a:pPr>
            <a:r>
              <a:rPr lang="he-IL" dirty="0"/>
              <a:t>בטבלה הבאה תוכלו להתרשם ולראות אילו שלשות נוקלאוטידים מקודדות לאילו חומצות אמינו. </a:t>
            </a:r>
          </a:p>
          <a:p>
            <a:pPr marL="0" indent="0">
              <a:buNone/>
            </a:pPr>
            <a:r>
              <a:rPr lang="he-IL" dirty="0"/>
              <a:t>במקרים רבים לחומצה אמינית אחת יהיו כמה קודונים, אך כל קודון מקודד לחומצה אמינית אחת בלבד. </a:t>
            </a:r>
            <a:br>
              <a:rPr lang="he-IL" dirty="0"/>
            </a:br>
            <a:endParaRPr lang="he-IL" dirty="0"/>
          </a:p>
        </p:txBody>
      </p:sp>
      <p:sp>
        <p:nvSpPr>
          <p:cNvPr id="4" name="כותרת 1"/>
          <p:cNvSpPr txBox="1">
            <a:spLocks/>
          </p:cNvSpPr>
          <p:nvPr/>
        </p:nvSpPr>
        <p:spPr>
          <a:xfrm>
            <a:off x="2063552" y="43096"/>
            <a:ext cx="8229600" cy="1143000"/>
          </a:xfrm>
          <a:prstGeom prst="rect">
            <a:avLst/>
          </a:prstGeom>
        </p:spPr>
        <p:txBody>
          <a:bodyPr vert="horz" lIns="91440" tIns="45720" rIns="91440" bIns="45720" rtlCol="1" anchor="ctr">
            <a:normAutofit/>
          </a:bodyPr>
          <a:lstStyle/>
          <a:p>
            <a:pPr algn="ctr">
              <a:spcBef>
                <a:spcPct val="0"/>
              </a:spcBef>
              <a:defRPr/>
            </a:pPr>
            <a:r>
              <a:rPr lang="he-IL" sz="4400" b="1" dirty="0">
                <a:latin typeface="+mj-lt"/>
                <a:ea typeface="+mj-ea"/>
                <a:cs typeface="+mj-cs"/>
              </a:rPr>
              <a:t>תרגום </a:t>
            </a:r>
            <a:r>
              <a:rPr lang="en-US" sz="4400" b="1" dirty="0">
                <a:latin typeface="+mj-lt"/>
                <a:ea typeface="+mj-ea"/>
                <a:cs typeface="+mj-cs"/>
              </a:rPr>
              <a:t>mRNA</a:t>
            </a:r>
            <a:r>
              <a:rPr lang="he-IL" sz="4400" b="1" dirty="0">
                <a:latin typeface="+mj-lt"/>
                <a:ea typeface="+mj-ea"/>
                <a:cs typeface="+mj-cs"/>
              </a:rPr>
              <a:t> לחלבון</a:t>
            </a:r>
          </a:p>
        </p:txBody>
      </p:sp>
    </p:spTree>
    <p:extLst>
      <p:ext uri="{BB962C8B-B14F-4D97-AF65-F5344CB8AC3E}">
        <p14:creationId xmlns:p14="http://schemas.microsoft.com/office/powerpoint/2010/main" val="286775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452459" y="-513102"/>
            <a:ext cx="3739541" cy="3011498"/>
          </a:xfrm>
        </p:spPr>
        <p:txBody>
          <a:bodyPr>
            <a:normAutofit/>
          </a:bodyPr>
          <a:lstStyle/>
          <a:p>
            <a:r>
              <a:rPr lang="he-IL" sz="3200" dirty="0"/>
              <a:t>הקוד הגנטי - טבלת </a:t>
            </a:r>
            <a:r>
              <a:rPr lang="he-IL" sz="3200" dirty="0" err="1"/>
              <a:t>הקודונים</a:t>
            </a:r>
            <a:r>
              <a:rPr lang="he-IL" sz="3200" dirty="0"/>
              <a:t> וחומצות אמינו</a:t>
            </a:r>
          </a:p>
        </p:txBody>
      </p:sp>
      <p:pic>
        <p:nvPicPr>
          <p:cNvPr id="27650" name="Picture 2" descr="http://stwww.weizmann.ac.il/g-bio/bioinfo/images/table1.jpg"/>
          <p:cNvPicPr>
            <a:picLocks noChangeAspect="1" noChangeArrowheads="1"/>
          </p:cNvPicPr>
          <p:nvPr/>
        </p:nvPicPr>
        <p:blipFill>
          <a:blip r:embed="rId2" cstate="print"/>
          <a:srcRect/>
          <a:stretch>
            <a:fillRect/>
          </a:stretch>
        </p:blipFill>
        <p:spPr bwMode="auto">
          <a:xfrm>
            <a:off x="-29357" y="-12194"/>
            <a:ext cx="8229599" cy="6885434"/>
          </a:xfrm>
          <a:prstGeom prst="rect">
            <a:avLst/>
          </a:prstGeom>
          <a:noFill/>
        </p:spPr>
      </p:pic>
      <p:sp>
        <p:nvSpPr>
          <p:cNvPr id="5" name="מציין מיקום תוכן 2">
            <a:extLst>
              <a:ext uri="{FF2B5EF4-FFF2-40B4-BE49-F238E27FC236}">
                <a16:creationId xmlns:a16="http://schemas.microsoft.com/office/drawing/2014/main" id="{29A676A7-23D1-4863-A539-860F45031912}"/>
              </a:ext>
            </a:extLst>
          </p:cNvPr>
          <p:cNvSpPr>
            <a:spLocks noGrp="1"/>
          </p:cNvSpPr>
          <p:nvPr>
            <p:ph idx="1"/>
          </p:nvPr>
        </p:nvSpPr>
        <p:spPr>
          <a:xfrm>
            <a:off x="8500356" y="1059567"/>
            <a:ext cx="3449179" cy="4056747"/>
          </a:xfrm>
        </p:spPr>
        <p:txBody>
          <a:bodyPr>
            <a:normAutofit/>
          </a:bodyPr>
          <a:lstStyle/>
          <a:p>
            <a:pPr marL="0" indent="0" algn="ctr">
              <a:buNone/>
            </a:pPr>
            <a:endParaRPr lang="he-IL" dirty="0"/>
          </a:p>
          <a:p>
            <a:pPr marL="0" indent="0" algn="ctr">
              <a:buNone/>
            </a:pPr>
            <a:r>
              <a:rPr lang="he-IL" sz="2000" b="1" dirty="0"/>
              <a:t>שאלה</a:t>
            </a:r>
            <a:r>
              <a:rPr lang="he-IL" sz="2000" dirty="0"/>
              <a:t>: לאיזו חומצת אמינו הכי הרבה קודונים המכתיבים את יצירתה? </a:t>
            </a:r>
            <a:br>
              <a:rPr lang="en-US" sz="2000" dirty="0"/>
            </a:br>
            <a:r>
              <a:rPr lang="he-IL" sz="2000" dirty="0"/>
              <a:t>(נקרא גם – מקודדים אליה)</a:t>
            </a:r>
          </a:p>
        </p:txBody>
      </p:sp>
      <p:sp>
        <p:nvSpPr>
          <p:cNvPr id="6" name="מציין מיקום תוכן 2">
            <a:extLst>
              <a:ext uri="{FF2B5EF4-FFF2-40B4-BE49-F238E27FC236}">
                <a16:creationId xmlns:a16="http://schemas.microsoft.com/office/drawing/2014/main" id="{E28F2D01-6D46-4114-92DB-B178A5199D48}"/>
              </a:ext>
            </a:extLst>
          </p:cNvPr>
          <p:cNvSpPr txBox="1">
            <a:spLocks/>
          </p:cNvSpPr>
          <p:nvPr/>
        </p:nvSpPr>
        <p:spPr>
          <a:xfrm>
            <a:off x="8683465" y="3673956"/>
            <a:ext cx="3005595" cy="685650"/>
          </a:xfrm>
          <a:prstGeom prst="rect">
            <a:avLst/>
          </a:prstGeom>
        </p:spPr>
        <p:txBody>
          <a:bodyPr vert="horz" lIns="91440" tIns="45720" rIns="91440" bIns="45720" rtlCol="1">
            <a:normAutofit/>
          </a:bodyPr>
          <a:lstStyle>
            <a:lvl1pPr marL="342934" indent="-342934" algn="r" defTabSz="914491" rtl="1" eaLnBrk="1" latinLnBrk="0" hangingPunct="1">
              <a:lnSpc>
                <a:spcPct val="150000"/>
              </a:lnSpc>
              <a:spcBef>
                <a:spcPts val="0"/>
              </a:spcBef>
              <a:spcAft>
                <a:spcPts val="600"/>
              </a:spcAft>
              <a:buFont typeface="Arial" pitchFamily="34" charset="0"/>
              <a:buChar char="•"/>
              <a:defRPr sz="2400" kern="1200">
                <a:solidFill>
                  <a:srgbClr val="002060"/>
                </a:solidFill>
                <a:latin typeface="Varela Round" pitchFamily="2" charset="-79"/>
                <a:ea typeface="+mn-ea"/>
                <a:cs typeface="Varela Round" pitchFamily="2" charset="-79"/>
              </a:defRPr>
            </a:lvl1pPr>
            <a:lvl2pPr marL="743024" indent="-285779" algn="r" defTabSz="914491" rtl="1" eaLnBrk="1" latinLnBrk="0" hangingPunct="1">
              <a:lnSpc>
                <a:spcPct val="150000"/>
              </a:lnSpc>
              <a:spcBef>
                <a:spcPts val="0"/>
              </a:spcBef>
              <a:spcAft>
                <a:spcPts val="600"/>
              </a:spcAft>
              <a:buFont typeface="Arial" pitchFamily="34" charset="0"/>
              <a:buChar char="–"/>
              <a:defRPr sz="2400" kern="1200">
                <a:solidFill>
                  <a:srgbClr val="002060"/>
                </a:solidFill>
                <a:latin typeface="Varela Round" pitchFamily="2" charset="-79"/>
                <a:ea typeface="+mn-ea"/>
                <a:cs typeface="Varela Round" pitchFamily="2" charset="-79"/>
              </a:defRPr>
            </a:lvl2pPr>
            <a:lvl3pPr marL="1143114" indent="-228623" algn="r" defTabSz="914491" rtl="1" eaLnBrk="1" latinLnBrk="0" hangingPunct="1">
              <a:lnSpc>
                <a:spcPct val="150000"/>
              </a:lnSpc>
              <a:spcBef>
                <a:spcPct val="20000"/>
              </a:spcBef>
              <a:buFont typeface="Arial" pitchFamily="34" charset="0"/>
              <a:buChar char="•"/>
              <a:defRPr sz="2400" kern="1200">
                <a:solidFill>
                  <a:srgbClr val="002060"/>
                </a:solidFill>
                <a:latin typeface="Varela Round" pitchFamily="2" charset="-79"/>
                <a:ea typeface="+mn-ea"/>
                <a:cs typeface="Varela Round" pitchFamily="2" charset="-79"/>
              </a:defRPr>
            </a:lvl3pPr>
            <a:lvl4pPr marL="1600360" indent="-228623" algn="r" defTabSz="914491" rtl="1" eaLnBrk="1" latinLnBrk="0" hangingPunct="1">
              <a:lnSpc>
                <a:spcPct val="150000"/>
              </a:lnSpc>
              <a:spcBef>
                <a:spcPct val="20000"/>
              </a:spcBef>
              <a:buFont typeface="Arial" pitchFamily="34" charset="0"/>
              <a:buChar char="–"/>
              <a:defRPr sz="2000" kern="1200">
                <a:solidFill>
                  <a:srgbClr val="002060"/>
                </a:solidFill>
                <a:latin typeface="Varela Round" pitchFamily="2" charset="-79"/>
                <a:ea typeface="+mn-ea"/>
                <a:cs typeface="Varela Round" pitchFamily="2" charset="-79"/>
              </a:defRPr>
            </a:lvl4pPr>
            <a:lvl5pPr marL="2057606" indent="-228623" algn="r" defTabSz="914491" rtl="1" eaLnBrk="1" latinLnBrk="0" hangingPunct="1">
              <a:lnSpc>
                <a:spcPct val="150000"/>
              </a:lnSpc>
              <a:spcBef>
                <a:spcPct val="20000"/>
              </a:spcBef>
              <a:buFont typeface="Arial" pitchFamily="34" charset="0"/>
              <a:buChar char="»"/>
              <a:defRPr sz="2000" kern="1200">
                <a:solidFill>
                  <a:srgbClr val="002060"/>
                </a:solidFill>
                <a:latin typeface="Varela Round" pitchFamily="2" charset="-79"/>
                <a:ea typeface="+mn-ea"/>
                <a:cs typeface="Varela Round" pitchFamily="2" charset="-79"/>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he-IL" b="1" dirty="0">
                <a:solidFill>
                  <a:srgbClr val="7030A0"/>
                </a:solidFill>
              </a:rPr>
              <a:t>תשובה: לאוצין</a:t>
            </a:r>
          </a:p>
        </p:txBody>
      </p:sp>
    </p:spTree>
    <p:extLst>
      <p:ext uri="{BB962C8B-B14F-4D97-AF65-F5344CB8AC3E}">
        <p14:creationId xmlns:p14="http://schemas.microsoft.com/office/powerpoint/2010/main" val="129251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1">
            <a:extLst>
              <a:ext uri="{FF2B5EF4-FFF2-40B4-BE49-F238E27FC236}">
                <a16:creationId xmlns:a16="http://schemas.microsoft.com/office/drawing/2014/main" id="{A0CBA3D2-8CC7-4191-A533-86834CE9B07D}"/>
              </a:ext>
            </a:extLst>
          </p:cNvPr>
          <p:cNvSpPr txBox="1">
            <a:spLocks/>
          </p:cNvSpPr>
          <p:nvPr/>
        </p:nvSpPr>
        <p:spPr>
          <a:xfrm>
            <a:off x="0" y="9324"/>
            <a:ext cx="12192000" cy="961316"/>
          </a:xfrm>
          <a:prstGeom prst="rect">
            <a:avLst/>
          </a:prstGeom>
        </p:spPr>
        <p:txBody>
          <a:bodyPr vert="horz" lIns="36000" tIns="0" rIns="36000" bIns="0" rtlCol="1" anchor="ctr">
            <a:noAutofit/>
          </a:bodyPr>
          <a:lstStyle>
            <a:lvl1pPr marL="536629" indent="0" algn="ctr" defTabSz="914491" rtl="1" eaLnBrk="1" latinLnBrk="0" hangingPunct="1">
              <a:spcBef>
                <a:spcPct val="0"/>
              </a:spcBef>
              <a:buNone/>
              <a:tabLst>
                <a:tab pos="11659766" algn="l"/>
              </a:tabLst>
              <a:defRPr sz="4400" b="1" kern="1200">
                <a:solidFill>
                  <a:srgbClr val="002060"/>
                </a:solidFill>
                <a:latin typeface="Varela Round" pitchFamily="2" charset="-79"/>
                <a:ea typeface="+mj-ea"/>
                <a:cs typeface="Varela Round" pitchFamily="2" charset="-79"/>
              </a:defRPr>
            </a:lvl1pPr>
          </a:lstStyle>
          <a:p>
            <a:r>
              <a:rPr lang="he-IL" dirty="0"/>
              <a:t>מ-</a:t>
            </a:r>
            <a:r>
              <a:rPr lang="en-US" dirty="0"/>
              <a:t>DNA</a:t>
            </a:r>
            <a:r>
              <a:rPr lang="he-IL" dirty="0"/>
              <a:t> לחלבון</a:t>
            </a:r>
          </a:p>
        </p:txBody>
      </p:sp>
      <p:pic>
        <p:nvPicPr>
          <p:cNvPr id="9" name="Picture 8">
            <a:extLst>
              <a:ext uri="{FF2B5EF4-FFF2-40B4-BE49-F238E27FC236}">
                <a16:creationId xmlns:a16="http://schemas.microsoft.com/office/drawing/2014/main" id="{94584C16-EA3B-46B0-AD2B-E0071982C7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60931" t="12181" r="26324" b="68019"/>
          <a:stretch>
            <a:fillRect/>
          </a:stretch>
        </p:blipFill>
        <p:spPr bwMode="auto">
          <a:xfrm>
            <a:off x="1884030" y="968212"/>
            <a:ext cx="4176464" cy="48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300C418D-177A-4196-8826-A8F42C913C57}"/>
              </a:ext>
            </a:extLst>
          </p:cNvPr>
          <p:cNvSpPr txBox="1"/>
          <p:nvPr/>
        </p:nvSpPr>
        <p:spPr>
          <a:xfrm>
            <a:off x="2460094" y="1888455"/>
            <a:ext cx="504056" cy="830997"/>
          </a:xfrm>
          <a:prstGeom prst="rect">
            <a:avLst/>
          </a:prstGeom>
          <a:noFill/>
        </p:spPr>
        <p:txBody>
          <a:bodyPr wrap="square" rtlCol="0">
            <a:spAutoFit/>
          </a:bodyPr>
          <a:lstStyle/>
          <a:p>
            <a:r>
              <a:rPr lang="en-US" sz="4800" b="1" dirty="0"/>
              <a:t>√</a:t>
            </a:r>
          </a:p>
        </p:txBody>
      </p:sp>
      <p:sp>
        <p:nvSpPr>
          <p:cNvPr id="11" name="TextBox 10">
            <a:extLst>
              <a:ext uri="{FF2B5EF4-FFF2-40B4-BE49-F238E27FC236}">
                <a16:creationId xmlns:a16="http://schemas.microsoft.com/office/drawing/2014/main" id="{985AA618-77FF-4F61-A731-933E69FF24B2}"/>
              </a:ext>
            </a:extLst>
          </p:cNvPr>
          <p:cNvSpPr txBox="1"/>
          <p:nvPr/>
        </p:nvSpPr>
        <p:spPr>
          <a:xfrm>
            <a:off x="4986042" y="3377406"/>
            <a:ext cx="4001122" cy="954107"/>
          </a:xfrm>
          <a:prstGeom prst="rect">
            <a:avLst/>
          </a:prstGeom>
          <a:noFill/>
        </p:spPr>
        <p:txBody>
          <a:bodyPr wrap="square" rtlCol="0">
            <a:spAutoFit/>
          </a:bodyPr>
          <a:lstStyle/>
          <a:p>
            <a:pPr algn="ctr"/>
            <a:r>
              <a:rPr lang="he-IL" sz="3200" b="1" dirty="0"/>
              <a:t>שחבור </a:t>
            </a:r>
          </a:p>
          <a:p>
            <a:pPr algn="ctr"/>
            <a:r>
              <a:rPr lang="he-IL" sz="2400" b="1" dirty="0"/>
              <a:t>(ילמד בשיעור הדן בבקרה)</a:t>
            </a:r>
            <a:endParaRPr lang="en-US" sz="2800" b="1" dirty="0"/>
          </a:p>
        </p:txBody>
      </p:sp>
      <p:sp>
        <p:nvSpPr>
          <p:cNvPr id="12" name="TextBox 11">
            <a:extLst>
              <a:ext uri="{FF2B5EF4-FFF2-40B4-BE49-F238E27FC236}">
                <a16:creationId xmlns:a16="http://schemas.microsoft.com/office/drawing/2014/main" id="{07BC0C62-1F86-44AB-A52B-8278361D765F}"/>
              </a:ext>
            </a:extLst>
          </p:cNvPr>
          <p:cNvSpPr txBox="1"/>
          <p:nvPr/>
        </p:nvSpPr>
        <p:spPr>
          <a:xfrm>
            <a:off x="4894821" y="5013588"/>
            <a:ext cx="2561893" cy="954107"/>
          </a:xfrm>
          <a:prstGeom prst="rect">
            <a:avLst/>
          </a:prstGeom>
          <a:noFill/>
        </p:spPr>
        <p:txBody>
          <a:bodyPr wrap="square" rtlCol="0">
            <a:spAutoFit/>
          </a:bodyPr>
          <a:lstStyle/>
          <a:p>
            <a:r>
              <a:rPr lang="he-IL" sz="2800" b="1" dirty="0"/>
              <a:t>שינויים לאחר יצירת החלבון</a:t>
            </a:r>
            <a:endParaRPr lang="en-US" sz="2800" b="1" dirty="0"/>
          </a:p>
        </p:txBody>
      </p:sp>
      <p:sp>
        <p:nvSpPr>
          <p:cNvPr id="13" name="Left Brace 12">
            <a:extLst>
              <a:ext uri="{FF2B5EF4-FFF2-40B4-BE49-F238E27FC236}">
                <a16:creationId xmlns:a16="http://schemas.microsoft.com/office/drawing/2014/main" id="{870DDD5A-E5B7-4524-8DA8-C3DB85B6533F}"/>
              </a:ext>
            </a:extLst>
          </p:cNvPr>
          <p:cNvSpPr/>
          <p:nvPr/>
        </p:nvSpPr>
        <p:spPr>
          <a:xfrm>
            <a:off x="4728346" y="3438239"/>
            <a:ext cx="648072" cy="973160"/>
          </a:xfrm>
          <a:prstGeom prst="leftBrace">
            <a:avLst>
              <a:gd name="adj1" fmla="val 35208"/>
              <a:gd name="adj2" fmla="val 5227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Left Brace 13">
            <a:extLst>
              <a:ext uri="{FF2B5EF4-FFF2-40B4-BE49-F238E27FC236}">
                <a16:creationId xmlns:a16="http://schemas.microsoft.com/office/drawing/2014/main" id="{6F20EE34-20BA-48AC-8AE4-0E527C92AD9B}"/>
              </a:ext>
            </a:extLst>
          </p:cNvPr>
          <p:cNvSpPr/>
          <p:nvPr/>
        </p:nvSpPr>
        <p:spPr>
          <a:xfrm>
            <a:off x="4728346" y="5028731"/>
            <a:ext cx="648072" cy="973160"/>
          </a:xfrm>
          <a:prstGeom prst="leftBrace">
            <a:avLst>
              <a:gd name="adj1" fmla="val 2513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60471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80">
                                          <p:stCondLst>
                                            <p:cond delay="0"/>
                                          </p:stCondLst>
                                        </p:cTn>
                                        <p:tgtEl>
                                          <p:spTgt spid="13"/>
                                        </p:tgtEl>
                                      </p:cBhvr>
                                    </p:animEffect>
                                    <p:anim calcmode="lin" valueType="num">
                                      <p:cBhvr>
                                        <p:cTn id="4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7" dur="26">
                                          <p:stCondLst>
                                            <p:cond delay="650"/>
                                          </p:stCondLst>
                                        </p:cTn>
                                        <p:tgtEl>
                                          <p:spTgt spid="13"/>
                                        </p:tgtEl>
                                      </p:cBhvr>
                                      <p:to x="100000" y="60000"/>
                                    </p:animScale>
                                    <p:animScale>
                                      <p:cBhvr>
                                        <p:cTn id="48" dur="166" decel="50000">
                                          <p:stCondLst>
                                            <p:cond delay="676"/>
                                          </p:stCondLst>
                                        </p:cTn>
                                        <p:tgtEl>
                                          <p:spTgt spid="13"/>
                                        </p:tgtEl>
                                      </p:cBhvr>
                                      <p:to x="100000" y="100000"/>
                                    </p:animScale>
                                    <p:animScale>
                                      <p:cBhvr>
                                        <p:cTn id="49" dur="26">
                                          <p:stCondLst>
                                            <p:cond delay="1312"/>
                                          </p:stCondLst>
                                        </p:cTn>
                                        <p:tgtEl>
                                          <p:spTgt spid="13"/>
                                        </p:tgtEl>
                                      </p:cBhvr>
                                      <p:to x="100000" y="80000"/>
                                    </p:animScale>
                                    <p:animScale>
                                      <p:cBhvr>
                                        <p:cTn id="50" dur="166" decel="50000">
                                          <p:stCondLst>
                                            <p:cond delay="1338"/>
                                          </p:stCondLst>
                                        </p:cTn>
                                        <p:tgtEl>
                                          <p:spTgt spid="13"/>
                                        </p:tgtEl>
                                      </p:cBhvr>
                                      <p:to x="100000" y="100000"/>
                                    </p:animScale>
                                    <p:animScale>
                                      <p:cBhvr>
                                        <p:cTn id="51" dur="26">
                                          <p:stCondLst>
                                            <p:cond delay="1642"/>
                                          </p:stCondLst>
                                        </p:cTn>
                                        <p:tgtEl>
                                          <p:spTgt spid="13"/>
                                        </p:tgtEl>
                                      </p:cBhvr>
                                      <p:to x="100000" y="90000"/>
                                    </p:animScale>
                                    <p:animScale>
                                      <p:cBhvr>
                                        <p:cTn id="52" dur="166" decel="50000">
                                          <p:stCondLst>
                                            <p:cond delay="1668"/>
                                          </p:stCondLst>
                                        </p:cTn>
                                        <p:tgtEl>
                                          <p:spTgt spid="13"/>
                                        </p:tgtEl>
                                      </p:cBhvr>
                                      <p:to x="100000" y="100000"/>
                                    </p:animScale>
                                    <p:animScale>
                                      <p:cBhvr>
                                        <p:cTn id="53" dur="26">
                                          <p:stCondLst>
                                            <p:cond delay="1808"/>
                                          </p:stCondLst>
                                        </p:cTn>
                                        <p:tgtEl>
                                          <p:spTgt spid="13"/>
                                        </p:tgtEl>
                                      </p:cBhvr>
                                      <p:to x="100000" y="95000"/>
                                    </p:animScale>
                                    <p:animScale>
                                      <p:cBhvr>
                                        <p:cTn id="54" dur="166" decel="50000">
                                          <p:stCondLst>
                                            <p:cond delay="1834"/>
                                          </p:stCondLst>
                                        </p:cTn>
                                        <p:tgtEl>
                                          <p:spTgt spid="13"/>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down)">
                                      <p:cBhvr>
                                        <p:cTn id="59" dur="580">
                                          <p:stCondLst>
                                            <p:cond delay="0"/>
                                          </p:stCondLst>
                                        </p:cTn>
                                        <p:tgtEl>
                                          <p:spTgt spid="12"/>
                                        </p:tgtEl>
                                      </p:cBhvr>
                                    </p:animEffect>
                                    <p:anim calcmode="lin" valueType="num">
                                      <p:cBhvr>
                                        <p:cTn id="6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5" dur="26">
                                          <p:stCondLst>
                                            <p:cond delay="650"/>
                                          </p:stCondLst>
                                        </p:cTn>
                                        <p:tgtEl>
                                          <p:spTgt spid="12"/>
                                        </p:tgtEl>
                                      </p:cBhvr>
                                      <p:to x="100000" y="60000"/>
                                    </p:animScale>
                                    <p:animScale>
                                      <p:cBhvr>
                                        <p:cTn id="66" dur="166" decel="50000">
                                          <p:stCondLst>
                                            <p:cond delay="676"/>
                                          </p:stCondLst>
                                        </p:cTn>
                                        <p:tgtEl>
                                          <p:spTgt spid="12"/>
                                        </p:tgtEl>
                                      </p:cBhvr>
                                      <p:to x="100000" y="100000"/>
                                    </p:animScale>
                                    <p:animScale>
                                      <p:cBhvr>
                                        <p:cTn id="67" dur="26">
                                          <p:stCondLst>
                                            <p:cond delay="1312"/>
                                          </p:stCondLst>
                                        </p:cTn>
                                        <p:tgtEl>
                                          <p:spTgt spid="12"/>
                                        </p:tgtEl>
                                      </p:cBhvr>
                                      <p:to x="100000" y="80000"/>
                                    </p:animScale>
                                    <p:animScale>
                                      <p:cBhvr>
                                        <p:cTn id="68" dur="166" decel="50000">
                                          <p:stCondLst>
                                            <p:cond delay="1338"/>
                                          </p:stCondLst>
                                        </p:cTn>
                                        <p:tgtEl>
                                          <p:spTgt spid="12"/>
                                        </p:tgtEl>
                                      </p:cBhvr>
                                      <p:to x="100000" y="100000"/>
                                    </p:animScale>
                                    <p:animScale>
                                      <p:cBhvr>
                                        <p:cTn id="69" dur="26">
                                          <p:stCondLst>
                                            <p:cond delay="1642"/>
                                          </p:stCondLst>
                                        </p:cTn>
                                        <p:tgtEl>
                                          <p:spTgt spid="12"/>
                                        </p:tgtEl>
                                      </p:cBhvr>
                                      <p:to x="100000" y="90000"/>
                                    </p:animScale>
                                    <p:animScale>
                                      <p:cBhvr>
                                        <p:cTn id="70" dur="166" decel="50000">
                                          <p:stCondLst>
                                            <p:cond delay="1668"/>
                                          </p:stCondLst>
                                        </p:cTn>
                                        <p:tgtEl>
                                          <p:spTgt spid="12"/>
                                        </p:tgtEl>
                                      </p:cBhvr>
                                      <p:to x="100000" y="100000"/>
                                    </p:animScale>
                                    <p:animScale>
                                      <p:cBhvr>
                                        <p:cTn id="71" dur="26">
                                          <p:stCondLst>
                                            <p:cond delay="1808"/>
                                          </p:stCondLst>
                                        </p:cTn>
                                        <p:tgtEl>
                                          <p:spTgt spid="12"/>
                                        </p:tgtEl>
                                      </p:cBhvr>
                                      <p:to x="100000" y="95000"/>
                                    </p:animScale>
                                    <p:animScale>
                                      <p:cBhvr>
                                        <p:cTn id="72" dur="166" decel="50000">
                                          <p:stCondLst>
                                            <p:cond delay="1834"/>
                                          </p:stCondLst>
                                        </p:cTn>
                                        <p:tgtEl>
                                          <p:spTgt spid="12"/>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wipe(down)">
                                      <p:cBhvr>
                                        <p:cTn id="75" dur="580">
                                          <p:stCondLst>
                                            <p:cond delay="0"/>
                                          </p:stCondLst>
                                        </p:cTn>
                                        <p:tgtEl>
                                          <p:spTgt spid="14"/>
                                        </p:tgtEl>
                                      </p:cBhvr>
                                    </p:animEffect>
                                    <p:anim calcmode="lin" valueType="num">
                                      <p:cBhvr>
                                        <p:cTn id="7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1" dur="26">
                                          <p:stCondLst>
                                            <p:cond delay="650"/>
                                          </p:stCondLst>
                                        </p:cTn>
                                        <p:tgtEl>
                                          <p:spTgt spid="14"/>
                                        </p:tgtEl>
                                      </p:cBhvr>
                                      <p:to x="100000" y="60000"/>
                                    </p:animScale>
                                    <p:animScale>
                                      <p:cBhvr>
                                        <p:cTn id="82" dur="166" decel="50000">
                                          <p:stCondLst>
                                            <p:cond delay="676"/>
                                          </p:stCondLst>
                                        </p:cTn>
                                        <p:tgtEl>
                                          <p:spTgt spid="14"/>
                                        </p:tgtEl>
                                      </p:cBhvr>
                                      <p:to x="100000" y="100000"/>
                                    </p:animScale>
                                    <p:animScale>
                                      <p:cBhvr>
                                        <p:cTn id="83" dur="26">
                                          <p:stCondLst>
                                            <p:cond delay="1312"/>
                                          </p:stCondLst>
                                        </p:cTn>
                                        <p:tgtEl>
                                          <p:spTgt spid="14"/>
                                        </p:tgtEl>
                                      </p:cBhvr>
                                      <p:to x="100000" y="80000"/>
                                    </p:animScale>
                                    <p:animScale>
                                      <p:cBhvr>
                                        <p:cTn id="84" dur="166" decel="50000">
                                          <p:stCondLst>
                                            <p:cond delay="1338"/>
                                          </p:stCondLst>
                                        </p:cTn>
                                        <p:tgtEl>
                                          <p:spTgt spid="14"/>
                                        </p:tgtEl>
                                      </p:cBhvr>
                                      <p:to x="100000" y="100000"/>
                                    </p:animScale>
                                    <p:animScale>
                                      <p:cBhvr>
                                        <p:cTn id="85" dur="26">
                                          <p:stCondLst>
                                            <p:cond delay="1642"/>
                                          </p:stCondLst>
                                        </p:cTn>
                                        <p:tgtEl>
                                          <p:spTgt spid="14"/>
                                        </p:tgtEl>
                                      </p:cBhvr>
                                      <p:to x="100000" y="90000"/>
                                    </p:animScale>
                                    <p:animScale>
                                      <p:cBhvr>
                                        <p:cTn id="86" dur="166" decel="50000">
                                          <p:stCondLst>
                                            <p:cond delay="1668"/>
                                          </p:stCondLst>
                                        </p:cTn>
                                        <p:tgtEl>
                                          <p:spTgt spid="14"/>
                                        </p:tgtEl>
                                      </p:cBhvr>
                                      <p:to x="100000" y="100000"/>
                                    </p:animScale>
                                    <p:animScale>
                                      <p:cBhvr>
                                        <p:cTn id="87" dur="26">
                                          <p:stCondLst>
                                            <p:cond delay="1808"/>
                                          </p:stCondLst>
                                        </p:cTn>
                                        <p:tgtEl>
                                          <p:spTgt spid="14"/>
                                        </p:tgtEl>
                                      </p:cBhvr>
                                      <p:to x="100000" y="95000"/>
                                    </p:animScale>
                                    <p:animScale>
                                      <p:cBhvr>
                                        <p:cTn id="8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1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7C47B-629F-4DC1-A7E0-2CC27DA5ABEC}"/>
              </a:ext>
            </a:extLst>
          </p:cNvPr>
          <p:cNvSpPr>
            <a:spLocks noGrp="1"/>
          </p:cNvSpPr>
          <p:nvPr>
            <p:ph type="title"/>
          </p:nvPr>
        </p:nvSpPr>
        <p:spPr/>
        <p:txBody>
          <a:bodyPr/>
          <a:lstStyle/>
          <a:p>
            <a:r>
              <a:rPr lang="he-IL" dirty="0"/>
              <a:t>משימה:</a:t>
            </a:r>
            <a:endParaRPr lang="en-US" dirty="0"/>
          </a:p>
        </p:txBody>
      </p:sp>
      <p:sp>
        <p:nvSpPr>
          <p:cNvPr id="3" name="Content Placeholder 2">
            <a:extLst>
              <a:ext uri="{FF2B5EF4-FFF2-40B4-BE49-F238E27FC236}">
                <a16:creationId xmlns:a16="http://schemas.microsoft.com/office/drawing/2014/main" id="{67CAD5B3-D92E-48E9-AF3B-F9FDF7FEF263}"/>
              </a:ext>
            </a:extLst>
          </p:cNvPr>
          <p:cNvSpPr>
            <a:spLocks noGrp="1"/>
          </p:cNvSpPr>
          <p:nvPr>
            <p:ph idx="1"/>
          </p:nvPr>
        </p:nvSpPr>
        <p:spPr>
          <a:xfrm>
            <a:off x="515273" y="1104317"/>
            <a:ext cx="11099783" cy="4611559"/>
          </a:xfrm>
        </p:spPr>
        <p:txBody>
          <a:bodyPr/>
          <a:lstStyle/>
          <a:p>
            <a:r>
              <a:rPr lang="he-IL" dirty="0"/>
              <a:t>כתבו 2 רצפים שונים של חלבונים הבנויים מ-10 חומצות אמינו, על פי הפירוט הבא: (היעזר בשקופית "חומצות אמינו שונות זו מזו בשייר – </a:t>
            </a:r>
            <a:r>
              <a:rPr lang="en-US" dirty="0"/>
              <a:t>R</a:t>
            </a:r>
            <a:r>
              <a:rPr lang="he-IL" dirty="0"/>
              <a:t>" – שקופית 40)</a:t>
            </a:r>
          </a:p>
          <a:p>
            <a:pPr lvl="1"/>
            <a:r>
              <a:rPr lang="he-IL" dirty="0"/>
              <a:t>בחלבון הראשון, מרבית חומצות האמינו יהיו </a:t>
            </a:r>
            <a:r>
              <a:rPr lang="he-IL" b="1" dirty="0"/>
              <a:t>הידרופוביות</a:t>
            </a:r>
            <a:r>
              <a:rPr lang="he-IL" dirty="0"/>
              <a:t>, מיעוטן יהיו מיוחדות.</a:t>
            </a:r>
          </a:p>
          <a:p>
            <a:pPr lvl="1"/>
            <a:r>
              <a:rPr lang="he-IL" dirty="0"/>
              <a:t>בחלבון השני, מרבית חומצות האמינו יהיו </a:t>
            </a:r>
            <a:r>
              <a:rPr lang="he-IL" b="1" dirty="0"/>
              <a:t>טעונות</a:t>
            </a:r>
            <a:r>
              <a:rPr lang="he-IL" dirty="0"/>
              <a:t> </a:t>
            </a:r>
            <a:r>
              <a:rPr lang="he-IL" b="1" dirty="0"/>
              <a:t>חיובית</a:t>
            </a:r>
            <a:r>
              <a:rPr lang="he-IL" dirty="0"/>
              <a:t>, ומיעוטן יהיו פולאריות. רשום </a:t>
            </a:r>
            <a:r>
              <a:rPr lang="he-IL" b="1" dirty="0"/>
              <a:t>קודון סיום שונה </a:t>
            </a:r>
            <a:r>
              <a:rPr lang="he-IL" dirty="0"/>
              <a:t>לחלבון השני.</a:t>
            </a:r>
            <a:endParaRPr lang="en-US" dirty="0"/>
          </a:p>
        </p:txBody>
      </p:sp>
    </p:spTree>
    <p:extLst>
      <p:ext uri="{BB962C8B-B14F-4D97-AF65-F5344CB8AC3E}">
        <p14:creationId xmlns:p14="http://schemas.microsoft.com/office/powerpoint/2010/main" val="32406162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7C47B-629F-4DC1-A7E0-2CC27DA5ABEC}"/>
              </a:ext>
            </a:extLst>
          </p:cNvPr>
          <p:cNvSpPr>
            <a:spLocks noGrp="1"/>
          </p:cNvSpPr>
          <p:nvPr>
            <p:ph type="title"/>
          </p:nvPr>
        </p:nvSpPr>
        <p:spPr/>
        <p:txBody>
          <a:bodyPr/>
          <a:lstStyle/>
          <a:p>
            <a:r>
              <a:rPr lang="he-IL" dirty="0"/>
              <a:t>תשובה לדוגמה:</a:t>
            </a:r>
            <a:endParaRPr lang="en-US" dirty="0"/>
          </a:p>
        </p:txBody>
      </p:sp>
      <p:sp>
        <p:nvSpPr>
          <p:cNvPr id="3" name="Content Placeholder 2">
            <a:extLst>
              <a:ext uri="{FF2B5EF4-FFF2-40B4-BE49-F238E27FC236}">
                <a16:creationId xmlns:a16="http://schemas.microsoft.com/office/drawing/2014/main" id="{67CAD5B3-D92E-48E9-AF3B-F9FDF7FEF263}"/>
              </a:ext>
            </a:extLst>
          </p:cNvPr>
          <p:cNvSpPr>
            <a:spLocks noGrp="1"/>
          </p:cNvSpPr>
          <p:nvPr>
            <p:ph idx="1"/>
          </p:nvPr>
        </p:nvSpPr>
        <p:spPr>
          <a:xfrm>
            <a:off x="236140" y="1036940"/>
            <a:ext cx="9976263" cy="4611559"/>
          </a:xfrm>
        </p:spPr>
        <p:txBody>
          <a:bodyPr/>
          <a:lstStyle/>
          <a:p>
            <a:pPr lvl="1"/>
            <a:r>
              <a:rPr lang="he-IL" dirty="0"/>
              <a:t>בחלבון הראשון, מרבית חומצות האמינו יהיו </a:t>
            </a:r>
            <a:r>
              <a:rPr lang="he-IL" b="1" dirty="0"/>
              <a:t>הידרופוביות</a:t>
            </a:r>
            <a:r>
              <a:rPr lang="he-IL" dirty="0"/>
              <a:t>, מיעוטן יהיו מיוחדות:</a:t>
            </a:r>
          </a:p>
          <a:p>
            <a:pPr lvl="1"/>
            <a:r>
              <a:rPr lang="en-US" dirty="0"/>
              <a:t>AUG-GUU-GCA-AUG-GUG-GGU-CCC-GUU-GCA-GUG-UAA</a:t>
            </a:r>
          </a:p>
          <a:p>
            <a:pPr marL="457245" lvl="1" indent="0">
              <a:buNone/>
            </a:pPr>
            <a:r>
              <a:rPr lang="en-US" dirty="0"/>
              <a:t>									 	Met  -Val  -Ala –Met –Val –</a:t>
            </a:r>
            <a:r>
              <a:rPr lang="en-US" dirty="0" err="1"/>
              <a:t>Gly</a:t>
            </a:r>
            <a:r>
              <a:rPr lang="en-US" dirty="0"/>
              <a:t> –Pro –Val –Ala – Val - stop</a:t>
            </a:r>
            <a:endParaRPr lang="he-IL" dirty="0"/>
          </a:p>
        </p:txBody>
      </p:sp>
    </p:spTree>
    <p:extLst>
      <p:ext uri="{BB962C8B-B14F-4D97-AF65-F5344CB8AC3E}">
        <p14:creationId xmlns:p14="http://schemas.microsoft.com/office/powerpoint/2010/main" val="11079582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1827320" y="106532"/>
            <a:ext cx="6248400" cy="762000"/>
          </a:xfrm>
          <a:prstGeom prst="rect">
            <a:avLst/>
          </a:prstGeom>
          <a:solidFill>
            <a:schemeClr val="bg1"/>
          </a:solidFill>
          <a:ln w="9525">
            <a:noFill/>
            <a:miter lim="800000"/>
            <a:headEnd/>
            <a:tailEnd/>
          </a:ln>
        </p:spPr>
        <p:txBody>
          <a:bodyPr wrap="none" anchor="ctr"/>
          <a:lstStyle/>
          <a:p>
            <a:r>
              <a:rPr lang="he-IL" sz="4400" dirty="0"/>
              <a:t>שרשרת תרגום</a:t>
            </a:r>
            <a:endParaRPr lang="en-US" sz="4400" dirty="0"/>
          </a:p>
        </p:txBody>
      </p:sp>
      <p:pic>
        <p:nvPicPr>
          <p:cNvPr id="20483" name="Picture 5"/>
          <p:cNvPicPr>
            <a:picLocks noChangeAspect="1" noChangeArrowheads="1"/>
          </p:cNvPicPr>
          <p:nvPr/>
        </p:nvPicPr>
        <p:blipFill>
          <a:blip r:embed="rId2" cstate="print"/>
          <a:srcRect/>
          <a:stretch>
            <a:fillRect/>
          </a:stretch>
        </p:blipFill>
        <p:spPr bwMode="auto">
          <a:xfrm>
            <a:off x="503068" y="1013750"/>
            <a:ext cx="8184025" cy="5191741"/>
          </a:xfrm>
          <a:prstGeom prst="rect">
            <a:avLst/>
          </a:prstGeom>
          <a:noFill/>
          <a:ln w="9525">
            <a:noFill/>
            <a:miter lim="800000"/>
            <a:headEnd/>
            <a:tailEnd/>
          </a:ln>
        </p:spPr>
      </p:pic>
      <p:sp>
        <p:nvSpPr>
          <p:cNvPr id="4" name="מציין מיקום תוכן 2">
            <a:extLst>
              <a:ext uri="{FF2B5EF4-FFF2-40B4-BE49-F238E27FC236}">
                <a16:creationId xmlns:a16="http://schemas.microsoft.com/office/drawing/2014/main" id="{A9608281-4CF3-47A2-A863-17E93058DB5C}"/>
              </a:ext>
            </a:extLst>
          </p:cNvPr>
          <p:cNvSpPr txBox="1">
            <a:spLocks/>
          </p:cNvSpPr>
          <p:nvPr/>
        </p:nvSpPr>
        <p:spPr>
          <a:xfrm>
            <a:off x="8861882" y="0"/>
            <a:ext cx="3005595" cy="4902829"/>
          </a:xfrm>
          <a:prstGeom prst="rect">
            <a:avLst/>
          </a:prstGeom>
        </p:spPr>
        <p:txBody>
          <a:bodyPr>
            <a:normAutofit fontScale="85000" lnSpcReduction="20000"/>
          </a:bodyPr>
          <a:lstStyle>
            <a:lvl1pPr marL="342934" indent="-342934" algn="r" defTabSz="914491"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3024" indent="-285779" algn="r" defTabSz="914491"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114" indent="-228623" algn="r" defTabSz="914491"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360"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606"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endParaRPr lang="he-IL" dirty="0"/>
          </a:p>
          <a:p>
            <a:pPr marL="0" indent="0" algn="ctr">
              <a:buFont typeface="Arial" pitchFamily="34" charset="0"/>
              <a:buNone/>
            </a:pPr>
            <a:r>
              <a:rPr lang="he-IL" dirty="0"/>
              <a:t>למען הפישוט, למדנו מה קורה כאשר ריבוזום אחד מתיישב על           ה-</a:t>
            </a:r>
            <a:r>
              <a:rPr lang="en-US" dirty="0"/>
              <a:t>mRNA</a:t>
            </a:r>
            <a:r>
              <a:rPr lang="he-IL" dirty="0"/>
              <a:t> ומייצר חלבון. </a:t>
            </a:r>
          </a:p>
          <a:p>
            <a:pPr marL="0" indent="0" algn="ctr">
              <a:buFont typeface="Arial" pitchFamily="34" charset="0"/>
              <a:buNone/>
            </a:pPr>
            <a:r>
              <a:rPr lang="he-IL" dirty="0"/>
              <a:t>במציאות – ריבוזומים רבים מתיישבים אחד לאחר השני ומייצרים חלבונים עד אשר ה-</a:t>
            </a:r>
            <a:r>
              <a:rPr lang="en-US" dirty="0"/>
              <a:t>mRNA</a:t>
            </a:r>
            <a:r>
              <a:rPr lang="he-IL" dirty="0"/>
              <a:t> יתפרק</a:t>
            </a:r>
          </a:p>
        </p:txBody>
      </p:sp>
    </p:spTree>
    <p:extLst>
      <p:ext uri="{BB962C8B-B14F-4D97-AF65-F5344CB8AC3E}">
        <p14:creationId xmlns:p14="http://schemas.microsoft.com/office/powerpoint/2010/main" val="15804563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27A500-07AB-4573-9DE4-033ACBBF0143}"/>
              </a:ext>
            </a:extLst>
          </p:cNvPr>
          <p:cNvSpPr/>
          <p:nvPr/>
        </p:nvSpPr>
        <p:spPr>
          <a:xfrm>
            <a:off x="0" y="5684520"/>
            <a:ext cx="12191999" cy="1173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 y="-61226"/>
            <a:ext cx="12191999" cy="720000"/>
          </a:xfrm>
        </p:spPr>
        <p:txBody>
          <a:bodyPr/>
          <a:lstStyle/>
          <a:p>
            <a:r>
              <a:rPr lang="he-IL" sz="3600" dirty="0"/>
              <a:t>סרטון מסכם תרגום</a:t>
            </a:r>
            <a:endParaRPr lang="en-US" sz="3600" dirty="0"/>
          </a:p>
        </p:txBody>
      </p:sp>
      <p:sp>
        <p:nvSpPr>
          <p:cNvPr id="4" name="TextBox 3">
            <a:hlinkClick r:id="rId3"/>
          </p:cNvPr>
          <p:cNvSpPr txBox="1"/>
          <p:nvPr/>
        </p:nvSpPr>
        <p:spPr>
          <a:xfrm>
            <a:off x="3647728" y="2852937"/>
            <a:ext cx="4680520" cy="646331"/>
          </a:xfrm>
          <a:prstGeom prst="rect">
            <a:avLst/>
          </a:prstGeom>
          <a:noFill/>
        </p:spPr>
        <p:txBody>
          <a:bodyPr wrap="square" rtlCol="0">
            <a:spAutoFit/>
          </a:bodyPr>
          <a:lstStyle/>
          <a:p>
            <a:pPr algn="ctr"/>
            <a:r>
              <a:rPr lang="en-US" sz="3600" dirty="0"/>
              <a:t>DNA to Protein</a:t>
            </a:r>
          </a:p>
        </p:txBody>
      </p:sp>
      <p:pic>
        <p:nvPicPr>
          <p:cNvPr id="6" name="Online Media 5" title="From DNA to protein - 3D">
            <a:hlinkClick r:id="" action="ppaction://media"/>
            <a:extLst>
              <a:ext uri="{FF2B5EF4-FFF2-40B4-BE49-F238E27FC236}">
                <a16:creationId xmlns:a16="http://schemas.microsoft.com/office/drawing/2014/main" id="{0813B346-A787-4F2F-9C38-1EC7C74FA5D9}"/>
              </a:ext>
            </a:extLst>
          </p:cNvPr>
          <p:cNvPicPr>
            <a:picLocks noRot="1" noChangeAspect="1"/>
          </p:cNvPicPr>
          <p:nvPr>
            <a:videoFile r:link="rId1"/>
          </p:nvPr>
        </p:nvPicPr>
        <p:blipFill>
          <a:blip r:embed="rId4"/>
          <a:stretch>
            <a:fillRect/>
          </a:stretch>
        </p:blipFill>
        <p:spPr>
          <a:xfrm>
            <a:off x="685800" y="514350"/>
            <a:ext cx="11016343" cy="6196693"/>
          </a:xfrm>
          <a:prstGeom prst="rect">
            <a:avLst/>
          </a:prstGeom>
        </p:spPr>
      </p:pic>
    </p:spTree>
    <p:extLst>
      <p:ext uri="{BB962C8B-B14F-4D97-AF65-F5344CB8AC3E}">
        <p14:creationId xmlns:p14="http://schemas.microsoft.com/office/powerpoint/2010/main" val="17955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4735286" y="481542"/>
            <a:ext cx="674638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rtl="0">
              <a:spcBef>
                <a:spcPct val="0"/>
              </a:spcBef>
              <a:buFontTx/>
              <a:buNone/>
            </a:pPr>
            <a:r>
              <a:rPr lang="he-IL" altLang="en-US" dirty="0">
                <a:cs typeface="+mn-cs"/>
              </a:rPr>
              <a:t>ש.ב.:</a:t>
            </a:r>
          </a:p>
          <a:p>
            <a:pPr rtl="0">
              <a:spcBef>
                <a:spcPct val="0"/>
              </a:spcBef>
              <a:buFontTx/>
              <a:buNone/>
            </a:pPr>
            <a:r>
              <a:rPr lang="he-IL" altLang="en-US" dirty="0">
                <a:cs typeface="+mn-cs"/>
              </a:rPr>
              <a:t>לקרוא עמ' 10-17 בספר - תרגום. </a:t>
            </a:r>
            <a:endParaRPr lang="en-US" altLang="en-US" dirty="0">
              <a:cs typeface="+mn-cs"/>
            </a:endParaRPr>
          </a:p>
        </p:txBody>
      </p:sp>
    </p:spTree>
    <p:extLst>
      <p:ext uri="{BB962C8B-B14F-4D97-AF65-F5344CB8AC3E}">
        <p14:creationId xmlns:p14="http://schemas.microsoft.com/office/powerpoint/2010/main" val="25297393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 name="כותרת 4"/>
          <p:cNvSpPr>
            <a:spLocks noGrp="1"/>
          </p:cNvSpPr>
          <p:nvPr>
            <p:ph type="ctrTitle"/>
          </p:nvPr>
        </p:nvSpPr>
        <p:spPr>
          <a:xfrm>
            <a:off x="1" y="2128357"/>
            <a:ext cx="12192001" cy="1260164"/>
          </a:xfrm>
        </p:spPr>
        <p:txBody>
          <a:bodyPr/>
          <a:lstStyle/>
          <a:p>
            <a:r>
              <a:rPr lang="he-IL" dirty="0">
                <a:solidFill>
                  <a:srgbClr val="192A72"/>
                </a:solidFill>
              </a:rPr>
              <a:t>שינויים לאחר תרגום</a:t>
            </a:r>
          </a:p>
        </p:txBody>
      </p:sp>
    </p:spTree>
    <p:extLst>
      <p:ext uri="{BB962C8B-B14F-4D97-AF65-F5344CB8AC3E}">
        <p14:creationId xmlns:p14="http://schemas.microsoft.com/office/powerpoint/2010/main" val="13644341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מבנה מרחבי של חלבון</a:t>
            </a:r>
          </a:p>
        </p:txBody>
      </p:sp>
      <p:sp>
        <p:nvSpPr>
          <p:cNvPr id="3" name="מציין מיקום תוכן 2"/>
          <p:cNvSpPr>
            <a:spLocks noGrp="1"/>
          </p:cNvSpPr>
          <p:nvPr>
            <p:ph idx="1"/>
          </p:nvPr>
        </p:nvSpPr>
        <p:spPr/>
        <p:txBody>
          <a:bodyPr>
            <a:normAutofit/>
          </a:bodyPr>
          <a:lstStyle/>
          <a:p>
            <a:r>
              <a:rPr lang="he-IL" dirty="0"/>
              <a:t>תפקוד החלבון תלוי מאוד במבנה המרחבי שלו, הנוצר בעקבות קיפול נכון של החלבון, לאחר תרגומו בריבוזום.</a:t>
            </a:r>
          </a:p>
          <a:p>
            <a:r>
              <a:rPr lang="he-IL" dirty="0"/>
              <a:t>כל חלבון מתקפל במרחב לצורה תלת-ממדית, כתוצאה מקשרים כימיים בין חומצות האמינו השונות. </a:t>
            </a:r>
          </a:p>
          <a:p>
            <a:r>
              <a:rPr lang="he-IL" dirty="0"/>
              <a:t>את מבנה החלבון מחלקים לארבע רמות בסיסיות:</a:t>
            </a:r>
          </a:p>
        </p:txBody>
      </p:sp>
    </p:spTree>
    <p:extLst>
      <p:ext uri="{BB962C8B-B14F-4D97-AF65-F5344CB8AC3E}">
        <p14:creationId xmlns:p14="http://schemas.microsoft.com/office/powerpoint/2010/main" val="17268161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E794776-2A63-4F45-97A3-B72882129732}"/>
              </a:ext>
            </a:extLst>
          </p:cNvPr>
          <p:cNvSpPr/>
          <p:nvPr/>
        </p:nvSpPr>
        <p:spPr>
          <a:xfrm>
            <a:off x="0" y="5684520"/>
            <a:ext cx="12191999" cy="1173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1" y="-266"/>
            <a:ext cx="12191999" cy="720000"/>
          </a:xfrm>
        </p:spPr>
        <p:txBody>
          <a:bodyPr/>
          <a:lstStyle/>
          <a:p>
            <a:r>
              <a:rPr lang="he-IL" dirty="0"/>
              <a:t>מבנה מרחבי של חלבון</a:t>
            </a:r>
          </a:p>
        </p:txBody>
      </p:sp>
      <p:pic>
        <p:nvPicPr>
          <p:cNvPr id="1026" name="Picture 2" descr="http://upload.wikimedia.org/wikipedia/commons/thumb/6/69/ProteinStructures.gif/250px-ProteinStructures.gif">
            <a:hlinkClick r:id="rId3"/>
          </p:cNvPr>
          <p:cNvPicPr>
            <a:picLocks noChangeAspect="1" noChangeArrowheads="1"/>
          </p:cNvPicPr>
          <p:nvPr/>
        </p:nvPicPr>
        <p:blipFill>
          <a:blip r:embed="rId4" cstate="print"/>
          <a:srcRect/>
          <a:stretch>
            <a:fillRect/>
          </a:stretch>
        </p:blipFill>
        <p:spPr bwMode="auto">
          <a:xfrm>
            <a:off x="3290714" y="928403"/>
            <a:ext cx="3960440" cy="5402041"/>
          </a:xfrm>
          <a:prstGeom prst="rect">
            <a:avLst/>
          </a:prstGeom>
          <a:noFill/>
        </p:spPr>
      </p:pic>
      <p:pic>
        <p:nvPicPr>
          <p:cNvPr id="1028" name="Picture 4" descr="http://upload.wikimedia.org/wikipedia/commons/thumb/6/68/AlphaHelixProtein.jpg/100px-AlphaHelixProtein.jpg">
            <a:hlinkClick r:id="rId5"/>
          </p:cNvPr>
          <p:cNvPicPr>
            <a:picLocks noChangeAspect="1" noChangeArrowheads="1"/>
          </p:cNvPicPr>
          <p:nvPr/>
        </p:nvPicPr>
        <p:blipFill>
          <a:blip r:embed="rId6" cstate="print"/>
          <a:srcRect/>
          <a:stretch>
            <a:fillRect/>
          </a:stretch>
        </p:blipFill>
        <p:spPr bwMode="auto">
          <a:xfrm>
            <a:off x="7621538" y="1459633"/>
            <a:ext cx="1656184" cy="4405451"/>
          </a:xfrm>
          <a:prstGeom prst="rect">
            <a:avLst/>
          </a:prstGeom>
          <a:noFill/>
        </p:spPr>
      </p:pic>
      <p:sp>
        <p:nvSpPr>
          <p:cNvPr id="6" name="TextBox 5"/>
          <p:cNvSpPr txBox="1"/>
          <p:nvPr/>
        </p:nvSpPr>
        <p:spPr>
          <a:xfrm>
            <a:off x="7391026" y="871242"/>
            <a:ext cx="1656184" cy="584775"/>
          </a:xfrm>
          <a:prstGeom prst="rect">
            <a:avLst/>
          </a:prstGeom>
          <a:noFill/>
        </p:spPr>
        <p:txBody>
          <a:bodyPr wrap="square" rtlCol="1">
            <a:spAutoFit/>
          </a:bodyPr>
          <a:lstStyle/>
          <a:p>
            <a:r>
              <a:rPr lang="he-IL" sz="3200" dirty="0"/>
              <a:t>סליל </a:t>
            </a:r>
            <a:r>
              <a:rPr lang="en-US" sz="3200" dirty="0">
                <a:latin typeface="Symbol" pitchFamily="18" charset="2"/>
              </a:rPr>
              <a:t>a</a:t>
            </a:r>
            <a:endParaRPr lang="he-IL" sz="3200" dirty="0">
              <a:latin typeface="Symbol" pitchFamily="18" charset="2"/>
            </a:endParaRPr>
          </a:p>
        </p:txBody>
      </p:sp>
      <p:pic>
        <p:nvPicPr>
          <p:cNvPr id="1030" name="Picture 6" descr="http://upload.wikimedia.org/wikipedia/commons/thumb/e/e4/BetaPleatedSheetProtein.png/100px-BetaPleatedSheetProtein.png">
            <a:hlinkClick r:id="rId7"/>
          </p:cNvPr>
          <p:cNvPicPr>
            <a:picLocks noChangeAspect="1" noChangeArrowheads="1"/>
          </p:cNvPicPr>
          <p:nvPr/>
        </p:nvPicPr>
        <p:blipFill>
          <a:blip r:embed="rId8" cstate="print"/>
          <a:srcRect/>
          <a:stretch>
            <a:fillRect/>
          </a:stretch>
        </p:blipFill>
        <p:spPr bwMode="auto">
          <a:xfrm>
            <a:off x="378633" y="1891681"/>
            <a:ext cx="2789525" cy="1924775"/>
          </a:xfrm>
          <a:prstGeom prst="rect">
            <a:avLst/>
          </a:prstGeom>
          <a:noFill/>
        </p:spPr>
      </p:pic>
      <p:sp>
        <p:nvSpPr>
          <p:cNvPr id="8" name="TextBox 7"/>
          <p:cNvSpPr txBox="1"/>
          <p:nvPr/>
        </p:nvSpPr>
        <p:spPr>
          <a:xfrm>
            <a:off x="548640" y="1125931"/>
            <a:ext cx="2052846" cy="584775"/>
          </a:xfrm>
          <a:prstGeom prst="rect">
            <a:avLst/>
          </a:prstGeom>
          <a:noFill/>
        </p:spPr>
        <p:txBody>
          <a:bodyPr wrap="square" rtlCol="1">
            <a:spAutoFit/>
          </a:bodyPr>
          <a:lstStyle/>
          <a:p>
            <a:r>
              <a:rPr lang="he-IL" sz="3200" dirty="0"/>
              <a:t>משטח </a:t>
            </a:r>
            <a:r>
              <a:rPr lang="en-US" sz="3200" dirty="0">
                <a:latin typeface="Symbol" pitchFamily="18" charset="2"/>
              </a:rPr>
              <a:t>b</a:t>
            </a:r>
            <a:endParaRPr lang="he-IL" sz="3200" dirty="0">
              <a:latin typeface="Symbol" pitchFamily="18" charset="2"/>
            </a:endParaRPr>
          </a:p>
        </p:txBody>
      </p:sp>
      <p:cxnSp>
        <p:nvCxnSpPr>
          <p:cNvPr id="10" name="מחבר חץ ישר 9"/>
          <p:cNvCxnSpPr/>
          <p:nvPr/>
        </p:nvCxnSpPr>
        <p:spPr>
          <a:xfrm flipV="1">
            <a:off x="4741218" y="2323728"/>
            <a:ext cx="2808312" cy="7200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מחבר חץ ישר 12"/>
          <p:cNvCxnSpPr>
            <a:endCxn id="1030" idx="3"/>
          </p:cNvCxnSpPr>
          <p:nvPr/>
        </p:nvCxnSpPr>
        <p:spPr>
          <a:xfrm flipH="1">
            <a:off x="3168158" y="2827784"/>
            <a:ext cx="519551" cy="2628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96553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3869" y="44398"/>
            <a:ext cx="7764262" cy="1143000"/>
          </a:xfrm>
        </p:spPr>
        <p:txBody>
          <a:bodyPr>
            <a:normAutofit fontScale="90000"/>
          </a:bodyPr>
          <a:lstStyle/>
          <a:p>
            <a:r>
              <a:rPr lang="he-IL" sz="3200" dirty="0"/>
              <a:t>הקיפול המרחבי של החלבון נקבע ע"י רצף ח. האמינו שלו – וקובע את הפעילות שלו</a:t>
            </a:r>
            <a:endParaRPr lang="en-US" sz="3200" dirty="0"/>
          </a:p>
        </p:txBody>
      </p:sp>
      <p:pic>
        <p:nvPicPr>
          <p:cNvPr id="60418" name="Picture 2" descr="תוצאת תמונה עבור ‪protein f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072963" cy="5670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4224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0919" y="483580"/>
            <a:ext cx="12191999" cy="720000"/>
          </a:xfrm>
        </p:spPr>
        <p:txBody>
          <a:bodyPr/>
          <a:lstStyle/>
          <a:p>
            <a:r>
              <a:rPr lang="he-IL" dirty="0"/>
              <a:t>מבנה מרחבי של חלבון</a:t>
            </a:r>
          </a:p>
        </p:txBody>
      </p:sp>
      <p:sp>
        <p:nvSpPr>
          <p:cNvPr id="3" name="מציין מיקום תוכן 2"/>
          <p:cNvSpPr>
            <a:spLocks noGrp="1"/>
          </p:cNvSpPr>
          <p:nvPr>
            <p:ph idx="1"/>
          </p:nvPr>
        </p:nvSpPr>
        <p:spPr>
          <a:xfrm>
            <a:off x="859971" y="628294"/>
            <a:ext cx="10798629" cy="4713387"/>
          </a:xfrm>
        </p:spPr>
        <p:txBody>
          <a:bodyPr>
            <a:noAutofit/>
          </a:bodyPr>
          <a:lstStyle/>
          <a:p>
            <a:endParaRPr lang="he-IL" dirty="0"/>
          </a:p>
          <a:p>
            <a:r>
              <a:rPr lang="he-IL" b="1" dirty="0"/>
              <a:t>מבנה ראשוני</a:t>
            </a:r>
            <a:r>
              <a:rPr lang="he-IL" dirty="0"/>
              <a:t>: זהו מבנה קווי פשוט, הבנוי אך ורק מהקשר </a:t>
            </a:r>
            <a:r>
              <a:rPr lang="he-IL" dirty="0" err="1"/>
              <a:t>הפפטידי</a:t>
            </a:r>
            <a:r>
              <a:rPr lang="he-IL" dirty="0"/>
              <a:t> בין חומצות האמינו. </a:t>
            </a:r>
          </a:p>
          <a:p>
            <a:r>
              <a:rPr lang="he-IL" b="1" dirty="0"/>
              <a:t>מבנה שניוני</a:t>
            </a:r>
            <a:r>
              <a:rPr lang="he-IL" dirty="0"/>
              <a:t>: במבנה מיוחד זה נוצרים קשרי מימן בין חומצות אמינו מסוימות, הגורמים לשינוי מרחבי המקפל את החלבון לאחת משתי צורות עיקריות: סליל אלפא או משטח בטא. </a:t>
            </a:r>
          </a:p>
          <a:p>
            <a:endParaRPr lang="he-IL" dirty="0"/>
          </a:p>
        </p:txBody>
      </p:sp>
    </p:spTree>
    <p:extLst>
      <p:ext uri="{BB962C8B-B14F-4D97-AF65-F5344CB8AC3E}">
        <p14:creationId xmlns:p14="http://schemas.microsoft.com/office/powerpoint/2010/main" val="1171979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678" y="-137862"/>
            <a:ext cx="8229600" cy="1143000"/>
          </a:xfrm>
        </p:spPr>
        <p:txBody>
          <a:bodyPr/>
          <a:lstStyle/>
          <a:p>
            <a:r>
              <a:rPr lang="he-IL" dirty="0"/>
              <a:t>קצת הסטוריה מדעית:</a:t>
            </a:r>
            <a:endParaRPr lang="en-US" dirty="0"/>
          </a:p>
        </p:txBody>
      </p:sp>
      <p:sp>
        <p:nvSpPr>
          <p:cNvPr id="3" name="Content Placeholder 2"/>
          <p:cNvSpPr>
            <a:spLocks noGrp="1"/>
          </p:cNvSpPr>
          <p:nvPr>
            <p:ph idx="1"/>
          </p:nvPr>
        </p:nvSpPr>
        <p:spPr>
          <a:xfrm>
            <a:off x="293915" y="827586"/>
            <a:ext cx="11669487" cy="4525963"/>
          </a:xfrm>
        </p:spPr>
        <p:txBody>
          <a:bodyPr>
            <a:noAutofit/>
          </a:bodyPr>
          <a:lstStyle/>
          <a:p>
            <a:pPr>
              <a:lnSpc>
                <a:spcPct val="120000"/>
              </a:lnSpc>
            </a:pPr>
            <a:r>
              <a:rPr lang="he-IL" sz="1950" dirty="0"/>
              <a:t>ידעו שה-</a:t>
            </a:r>
            <a:r>
              <a:rPr lang="en-US" sz="1950" dirty="0"/>
              <a:t>DNA</a:t>
            </a:r>
            <a:r>
              <a:rPr lang="he-IL" sz="1950" dirty="0"/>
              <a:t> הוא החומר התורשתי, הוא עובר הלאה לתאים החדשים הנוצרים, וכן שהחלבונים משתתפים בקביעת התכונות אך הם לא מורשים הלאה. ניתן היה  לראות כי יש </a:t>
            </a:r>
            <a:r>
              <a:rPr lang="he-IL" sz="1950" b="1" dirty="0"/>
              <a:t>תכונות מסוימות שעוברות בתורשה.</a:t>
            </a:r>
          </a:p>
          <a:p>
            <a:pPr>
              <a:lnSpc>
                <a:spcPct val="120000"/>
              </a:lnSpc>
            </a:pPr>
            <a:r>
              <a:rPr lang="he-IL" sz="1950" dirty="0"/>
              <a:t>אז מה הקשר בין </a:t>
            </a:r>
            <a:r>
              <a:rPr lang="en-US" sz="1950" b="1" dirty="0">
                <a:solidFill>
                  <a:srgbClr val="12B4BC"/>
                </a:solidFill>
              </a:rPr>
              <a:t>DNA</a:t>
            </a:r>
            <a:r>
              <a:rPr lang="he-IL" sz="1950" dirty="0"/>
              <a:t> לבין </a:t>
            </a:r>
            <a:r>
              <a:rPr lang="he-IL" sz="1950" b="1" dirty="0">
                <a:solidFill>
                  <a:srgbClr val="12B4BC"/>
                </a:solidFill>
              </a:rPr>
              <a:t>החלבון</a:t>
            </a:r>
            <a:r>
              <a:rPr lang="he-IL" sz="1950" dirty="0"/>
              <a:t>? </a:t>
            </a:r>
          </a:p>
          <a:p>
            <a:pPr>
              <a:lnSpc>
                <a:spcPct val="120000"/>
              </a:lnSpc>
            </a:pPr>
            <a:r>
              <a:rPr lang="he-IL" sz="1950" dirty="0"/>
              <a:t>ראו שה-</a:t>
            </a:r>
            <a:r>
              <a:rPr lang="en-US" sz="1950" dirty="0"/>
              <a:t>DNA</a:t>
            </a:r>
            <a:r>
              <a:rPr lang="he-IL" sz="1950" dirty="0"/>
              <a:t> נמצא בגרעין והחלבונים נמצאים בציטופלסמה  - לכן לא יתכן שה-</a:t>
            </a:r>
            <a:r>
              <a:rPr lang="en-US" sz="1950" dirty="0"/>
              <a:t>DNA </a:t>
            </a:r>
            <a:r>
              <a:rPr lang="he-IL" sz="1950" dirty="0"/>
              <a:t> עצמו משמש תבנית לייצור חלבונים.</a:t>
            </a:r>
          </a:p>
          <a:p>
            <a:pPr>
              <a:lnSpc>
                <a:spcPct val="120000"/>
              </a:lnSpc>
            </a:pPr>
            <a:r>
              <a:rPr lang="he-IL" sz="1950" dirty="0"/>
              <a:t>כשראו שבתאים שיש בהם הרבה חלבונים יש גם הרבה </a:t>
            </a:r>
            <a:r>
              <a:rPr lang="en-US" sz="1950" dirty="0"/>
              <a:t>RNA</a:t>
            </a:r>
            <a:r>
              <a:rPr lang="he-IL" sz="1950" dirty="0"/>
              <a:t> ניחשו שאולי ה-</a:t>
            </a:r>
            <a:r>
              <a:rPr lang="en-US" sz="1950" dirty="0"/>
              <a:t>RNA</a:t>
            </a:r>
            <a:r>
              <a:rPr lang="he-IL" sz="1950" dirty="0"/>
              <a:t> מעורב. ואכן – אותו אפשר למצוא גם בגרעין וגם בציטופלסמה. </a:t>
            </a:r>
          </a:p>
          <a:p>
            <a:pPr>
              <a:lnSpc>
                <a:spcPct val="120000"/>
              </a:lnSpc>
            </a:pPr>
            <a:r>
              <a:rPr lang="he-IL" sz="1950" dirty="0"/>
              <a:t>מאחר שאת רוב ה-</a:t>
            </a:r>
            <a:r>
              <a:rPr lang="en-US" sz="1950" dirty="0"/>
              <a:t>RNA</a:t>
            </a:r>
            <a:r>
              <a:rPr lang="he-IL" sz="1950" dirty="0"/>
              <a:t> אפשר למצוא בציטופלסמה, הועלתה השערה שהוא מעין שליח של ה-</a:t>
            </a:r>
            <a:r>
              <a:rPr lang="en-US" sz="1950" dirty="0"/>
              <a:t>DNA</a:t>
            </a:r>
            <a:r>
              <a:rPr lang="he-IL" sz="1950" dirty="0"/>
              <a:t> היושב בגרעין אל הציטופלסמה, על מנת ליצור חלבונים על פי מידע שהועבר איכשהו מה-</a:t>
            </a:r>
            <a:r>
              <a:rPr lang="en-US" sz="1950" dirty="0"/>
              <a:t>DNA</a:t>
            </a:r>
            <a:r>
              <a:rPr lang="he-IL" sz="1950" dirty="0"/>
              <a:t> אל ה-</a:t>
            </a:r>
            <a:r>
              <a:rPr lang="en-US" sz="1950" dirty="0"/>
              <a:t>RNA</a:t>
            </a:r>
          </a:p>
        </p:txBody>
      </p:sp>
    </p:spTree>
    <p:extLst>
      <p:ext uri="{BB962C8B-B14F-4D97-AF65-F5344CB8AC3E}">
        <p14:creationId xmlns:p14="http://schemas.microsoft.com/office/powerpoint/2010/main" val="327334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7F2A1D9-8246-41DD-8F3B-9732FCCA9CFB}"/>
              </a:ext>
            </a:extLst>
          </p:cNvPr>
          <p:cNvSpPr/>
          <p:nvPr/>
        </p:nvSpPr>
        <p:spPr>
          <a:xfrm>
            <a:off x="0" y="5730240"/>
            <a:ext cx="9707880" cy="112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p:cNvSpPr>
            <a:spLocks noGrp="1"/>
          </p:cNvSpPr>
          <p:nvPr>
            <p:ph type="title"/>
          </p:nvPr>
        </p:nvSpPr>
        <p:spPr>
          <a:xfrm>
            <a:off x="2063612" y="-171400"/>
            <a:ext cx="8229600" cy="1143000"/>
          </a:xfrm>
        </p:spPr>
        <p:txBody>
          <a:bodyPr/>
          <a:lstStyle/>
          <a:p>
            <a:r>
              <a:rPr lang="he-IL" dirty="0"/>
              <a:t>מבנה מרחבי של חלבון</a:t>
            </a:r>
          </a:p>
        </p:txBody>
      </p:sp>
      <p:sp>
        <p:nvSpPr>
          <p:cNvPr id="3" name="מציין מיקום תוכן 2"/>
          <p:cNvSpPr>
            <a:spLocks noGrp="1"/>
          </p:cNvSpPr>
          <p:nvPr>
            <p:ph idx="1"/>
          </p:nvPr>
        </p:nvSpPr>
        <p:spPr>
          <a:xfrm>
            <a:off x="397456" y="186018"/>
            <a:ext cx="11413544" cy="6047142"/>
          </a:xfrm>
        </p:spPr>
        <p:txBody>
          <a:bodyPr>
            <a:noAutofit/>
          </a:bodyPr>
          <a:lstStyle/>
          <a:p>
            <a:pPr>
              <a:lnSpc>
                <a:spcPct val="130000"/>
              </a:lnSpc>
            </a:pPr>
            <a:endParaRPr lang="he-IL" dirty="0"/>
          </a:p>
          <a:p>
            <a:pPr marL="0" indent="0">
              <a:lnSpc>
                <a:spcPct val="130000"/>
              </a:lnSpc>
              <a:buNone/>
            </a:pPr>
            <a:r>
              <a:rPr lang="he-IL" sz="2000" b="1" dirty="0"/>
              <a:t>מבנה שלישוני</a:t>
            </a:r>
            <a:r>
              <a:rPr lang="he-IL" sz="2000" dirty="0"/>
              <a:t>: זהו המבנה התלת-ממדי הכולל שמקנה לחלבון את היכולת לבצע תפקיד ספציפי בתא. הפרעה או פגם ביצירת מבנה זה תפגום בהכרח בפעולת החלבון. </a:t>
            </a:r>
            <a:br>
              <a:rPr lang="en-US" sz="2000" dirty="0"/>
            </a:br>
            <a:r>
              <a:rPr lang="he-IL" sz="2000" b="1" dirty="0"/>
              <a:t>פגיעה במבנה זה של החלבון נקראת </a:t>
            </a:r>
            <a:r>
              <a:rPr lang="he-IL" sz="2000" b="1" u="sng" dirty="0"/>
              <a:t>דנטורציה</a:t>
            </a:r>
            <a:r>
              <a:rPr lang="he-IL" sz="2000" dirty="0"/>
              <a:t>. </a:t>
            </a:r>
          </a:p>
        </p:txBody>
      </p:sp>
      <p:sp>
        <p:nvSpPr>
          <p:cNvPr id="7" name="מציין מיקום תוכן 2">
            <a:extLst>
              <a:ext uri="{FF2B5EF4-FFF2-40B4-BE49-F238E27FC236}">
                <a16:creationId xmlns:a16="http://schemas.microsoft.com/office/drawing/2014/main" id="{2DF2F7B3-2BD5-410B-96E6-7B4027B8BD03}"/>
              </a:ext>
            </a:extLst>
          </p:cNvPr>
          <p:cNvSpPr txBox="1">
            <a:spLocks/>
          </p:cNvSpPr>
          <p:nvPr/>
        </p:nvSpPr>
        <p:spPr>
          <a:xfrm>
            <a:off x="-14613" y="2058362"/>
            <a:ext cx="8609012" cy="6047142"/>
          </a:xfrm>
          <a:prstGeom prst="rect">
            <a:avLst/>
          </a:prstGeom>
        </p:spPr>
        <p:txBody>
          <a:bodyPr vert="horz" lIns="91440" tIns="45720" rIns="91440" bIns="45720" rtlCol="1">
            <a:noAutofit/>
          </a:bodyPr>
          <a:lstStyle>
            <a:lvl1pPr marL="342934" indent="-342934" algn="r" defTabSz="914491" rtl="1" eaLnBrk="1" latinLnBrk="0" hangingPunct="1">
              <a:lnSpc>
                <a:spcPct val="150000"/>
              </a:lnSpc>
              <a:spcBef>
                <a:spcPts val="0"/>
              </a:spcBef>
              <a:spcAft>
                <a:spcPts val="600"/>
              </a:spcAft>
              <a:buFont typeface="Arial" pitchFamily="34" charset="0"/>
              <a:buChar char="•"/>
              <a:defRPr sz="2400" kern="1200">
                <a:solidFill>
                  <a:srgbClr val="002060"/>
                </a:solidFill>
                <a:latin typeface="Varela Round" pitchFamily="2" charset="-79"/>
                <a:ea typeface="+mn-ea"/>
                <a:cs typeface="Varela Round" pitchFamily="2" charset="-79"/>
              </a:defRPr>
            </a:lvl1pPr>
            <a:lvl2pPr marL="743024" indent="-285779" algn="r" defTabSz="914491" rtl="1" eaLnBrk="1" latinLnBrk="0" hangingPunct="1">
              <a:lnSpc>
                <a:spcPct val="150000"/>
              </a:lnSpc>
              <a:spcBef>
                <a:spcPts val="0"/>
              </a:spcBef>
              <a:spcAft>
                <a:spcPts val="600"/>
              </a:spcAft>
              <a:buFont typeface="Arial" pitchFamily="34" charset="0"/>
              <a:buChar char="–"/>
              <a:defRPr sz="2400" kern="1200">
                <a:solidFill>
                  <a:srgbClr val="002060"/>
                </a:solidFill>
                <a:latin typeface="Varela Round" pitchFamily="2" charset="-79"/>
                <a:ea typeface="+mn-ea"/>
                <a:cs typeface="Varela Round" pitchFamily="2" charset="-79"/>
              </a:defRPr>
            </a:lvl2pPr>
            <a:lvl3pPr marL="1143114" indent="-228623" algn="r" defTabSz="914491" rtl="1" eaLnBrk="1" latinLnBrk="0" hangingPunct="1">
              <a:lnSpc>
                <a:spcPct val="150000"/>
              </a:lnSpc>
              <a:spcBef>
                <a:spcPct val="20000"/>
              </a:spcBef>
              <a:buFont typeface="Arial" pitchFamily="34" charset="0"/>
              <a:buChar char="•"/>
              <a:defRPr sz="2400" kern="1200">
                <a:solidFill>
                  <a:srgbClr val="002060"/>
                </a:solidFill>
                <a:latin typeface="Varela Round" pitchFamily="2" charset="-79"/>
                <a:ea typeface="+mn-ea"/>
                <a:cs typeface="Varela Round" pitchFamily="2" charset="-79"/>
              </a:defRPr>
            </a:lvl3pPr>
            <a:lvl4pPr marL="1600360" indent="-228623" algn="r" defTabSz="914491" rtl="1" eaLnBrk="1" latinLnBrk="0" hangingPunct="1">
              <a:lnSpc>
                <a:spcPct val="150000"/>
              </a:lnSpc>
              <a:spcBef>
                <a:spcPct val="20000"/>
              </a:spcBef>
              <a:buFont typeface="Arial" pitchFamily="34" charset="0"/>
              <a:buChar char="–"/>
              <a:defRPr sz="2000" kern="1200">
                <a:solidFill>
                  <a:srgbClr val="002060"/>
                </a:solidFill>
                <a:latin typeface="Varela Round" pitchFamily="2" charset="-79"/>
                <a:ea typeface="+mn-ea"/>
                <a:cs typeface="Varela Round" pitchFamily="2" charset="-79"/>
              </a:defRPr>
            </a:lvl4pPr>
            <a:lvl5pPr marL="2057606" indent="-228623" algn="r" defTabSz="914491" rtl="1" eaLnBrk="1" latinLnBrk="0" hangingPunct="1">
              <a:lnSpc>
                <a:spcPct val="150000"/>
              </a:lnSpc>
              <a:spcBef>
                <a:spcPct val="20000"/>
              </a:spcBef>
              <a:buFont typeface="Arial" pitchFamily="34" charset="0"/>
              <a:buChar char="»"/>
              <a:defRPr sz="2000" kern="1200">
                <a:solidFill>
                  <a:srgbClr val="002060"/>
                </a:solidFill>
                <a:latin typeface="Varela Round" pitchFamily="2" charset="-79"/>
                <a:ea typeface="+mn-ea"/>
                <a:cs typeface="Varela Round" pitchFamily="2" charset="-79"/>
              </a:defRPr>
            </a:lvl5pPr>
            <a:lvl6pPr marL="2514851"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2097"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343"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589" indent="-228623" algn="r" defTabSz="914491"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buFont typeface="Arial" pitchFamily="34" charset="0"/>
              <a:buNone/>
            </a:pPr>
            <a:r>
              <a:rPr lang="he-IL" sz="1900" dirty="0"/>
              <a:t>המבנה השלישוני נוצר ממספר סוגים של קשרים כימיים:</a:t>
            </a:r>
          </a:p>
          <a:p>
            <a:pPr lvl="1">
              <a:lnSpc>
                <a:spcPct val="130000"/>
              </a:lnSpc>
            </a:pPr>
            <a:r>
              <a:rPr lang="he-IL" sz="1900" b="1" dirty="0"/>
              <a:t>קשרי גופרית </a:t>
            </a:r>
            <a:r>
              <a:rPr lang="he-IL" sz="1900" dirty="0"/>
              <a:t>: קשרים קוולנטיים הנוצרים רק בין חומצת האמינו מסוג ציסטאין המכילות אטום גופרית. מכונים גם קשרי </a:t>
            </a:r>
            <a:r>
              <a:rPr lang="en-US" sz="1900" dirty="0"/>
              <a:t>S-S</a:t>
            </a:r>
            <a:r>
              <a:rPr lang="he-IL" sz="1900" dirty="0"/>
              <a:t> או </a:t>
            </a:r>
            <a:br>
              <a:rPr lang="en-US" sz="1900" dirty="0"/>
            </a:br>
            <a:r>
              <a:rPr lang="he-IL" sz="1900" dirty="0"/>
              <a:t>קשרים די-סולפידיים.</a:t>
            </a:r>
          </a:p>
          <a:p>
            <a:pPr lvl="1">
              <a:lnSpc>
                <a:spcPct val="130000"/>
              </a:lnSpc>
            </a:pPr>
            <a:r>
              <a:rPr lang="he-IL" sz="1900" b="1" dirty="0"/>
              <a:t>קשרי מימן</a:t>
            </a:r>
            <a:r>
              <a:rPr lang="he-IL" sz="1900" dirty="0"/>
              <a:t>: קשרי מימן בין קבוצות ה-</a:t>
            </a:r>
            <a:r>
              <a:rPr lang="en-US" sz="1900" dirty="0"/>
              <a:t>R </a:t>
            </a:r>
            <a:r>
              <a:rPr lang="he-IL" sz="1900" dirty="0"/>
              <a:t> של חומצות האמינו</a:t>
            </a:r>
          </a:p>
          <a:p>
            <a:pPr lvl="1">
              <a:lnSpc>
                <a:spcPct val="130000"/>
              </a:lnSpc>
            </a:pPr>
            <a:r>
              <a:rPr lang="he-IL" sz="1900" b="1" dirty="0"/>
              <a:t>קשרים יוניים</a:t>
            </a:r>
            <a:r>
              <a:rPr lang="he-IL" sz="1900" dirty="0"/>
              <a:t>: אלו הם קשרים בין יונים בעלי מטענים הפוכים זה מזה.</a:t>
            </a:r>
          </a:p>
          <a:p>
            <a:pPr lvl="1">
              <a:lnSpc>
                <a:spcPct val="130000"/>
              </a:lnSpc>
            </a:pPr>
            <a:r>
              <a:rPr lang="he-IL" sz="1900" b="1" dirty="0"/>
              <a:t>אפקט הידרופובי</a:t>
            </a:r>
            <a:r>
              <a:rPr lang="he-IL" sz="1900" dirty="0"/>
              <a:t>: חומצות אמינו שלהן קבוצת</a:t>
            </a:r>
            <a:r>
              <a:rPr lang="en-US" sz="1900" dirty="0"/>
              <a:t>R </a:t>
            </a:r>
            <a:r>
              <a:rPr lang="he-IL" sz="1900" dirty="0"/>
              <a:t> הידרופוביות (נדחית ממים) עשויות להיצמד יחדיו מתוך דחייה מהמים. זה אינו קשר כימי אלא דחייה משותפת מאותו גורם.</a:t>
            </a:r>
          </a:p>
        </p:txBody>
      </p:sp>
    </p:spTree>
    <p:extLst>
      <p:ext uri="{BB962C8B-B14F-4D97-AF65-F5344CB8AC3E}">
        <p14:creationId xmlns:p14="http://schemas.microsoft.com/office/powerpoint/2010/main" val="191515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מבנה מרחבי של חלבון</a:t>
            </a:r>
          </a:p>
        </p:txBody>
      </p:sp>
      <p:sp>
        <p:nvSpPr>
          <p:cNvPr id="3" name="מציין מיקום תוכן 2"/>
          <p:cNvSpPr>
            <a:spLocks noGrp="1"/>
          </p:cNvSpPr>
          <p:nvPr>
            <p:ph idx="1"/>
          </p:nvPr>
        </p:nvSpPr>
        <p:spPr>
          <a:xfrm>
            <a:off x="1063364" y="1054243"/>
            <a:ext cx="10279550" cy="4611559"/>
          </a:xfrm>
        </p:spPr>
        <p:txBody>
          <a:bodyPr>
            <a:normAutofit/>
          </a:bodyPr>
          <a:lstStyle/>
          <a:p>
            <a:r>
              <a:rPr lang="he-IL" sz="2000" b="1" dirty="0"/>
              <a:t>מבנה רביעוני:</a:t>
            </a:r>
            <a:r>
              <a:rPr lang="he-IL" sz="2000" dirty="0"/>
              <a:t> מבנה זה הוא תוצאה של אינטראקציה בין לפחות שתי מולקולות חלבון, במצב זה ההתייחסות אל כל מולקולת חלבון היא כתת-יחידה של החלבון המורכב והיא משמשת כחלק מהקומפלקס החלבוני. זהו מבנה מורכב שקיים רק בחלק מהחלבונים. הקשרים הכימיים היוצרים את המבנה השלישוני עושים זאת גם במבנה </a:t>
            </a:r>
            <a:r>
              <a:rPr lang="he-IL" sz="2000" dirty="0" err="1"/>
              <a:t>הרביעוני</a:t>
            </a:r>
            <a:r>
              <a:rPr lang="he-IL" sz="2000" dirty="0"/>
              <a:t>. </a:t>
            </a:r>
          </a:p>
          <a:p>
            <a:pPr>
              <a:buNone/>
            </a:pPr>
            <a:r>
              <a:rPr lang="he-IL" sz="2000" dirty="0"/>
              <a:t>	דוגמה לחלבון בעל מבנה רביעוני הוא ההמוגלובין שהינו חלבון הבנוי ולו 4 תתי-יחידות.</a:t>
            </a:r>
          </a:p>
        </p:txBody>
      </p:sp>
    </p:spTree>
    <p:extLst>
      <p:ext uri="{BB962C8B-B14F-4D97-AF65-F5344CB8AC3E}">
        <p14:creationId xmlns:p14="http://schemas.microsoft.com/office/powerpoint/2010/main" val="567849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102286" y="207646"/>
            <a:ext cx="7772400" cy="1470025"/>
          </a:xfrm>
        </p:spPr>
        <p:txBody>
          <a:bodyPr/>
          <a:lstStyle/>
          <a:p>
            <a:r>
              <a:rPr lang="he-IL" b="1" dirty="0"/>
              <a:t>מ-</a:t>
            </a:r>
            <a:r>
              <a:rPr lang="en-US" b="1" dirty="0"/>
              <a:t>DNA</a:t>
            </a:r>
            <a:r>
              <a:rPr lang="he-IL" b="1" dirty="0"/>
              <a:t> לחלבון</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60931" t="12181" r="26324" b="68019"/>
          <a:stretch>
            <a:fillRect/>
          </a:stretch>
        </p:blipFill>
        <p:spPr bwMode="auto">
          <a:xfrm>
            <a:off x="784572" y="1500646"/>
            <a:ext cx="4176464" cy="48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360636" y="2420889"/>
            <a:ext cx="504056" cy="830997"/>
          </a:xfrm>
          <a:prstGeom prst="rect">
            <a:avLst/>
          </a:prstGeom>
          <a:noFill/>
        </p:spPr>
        <p:txBody>
          <a:bodyPr wrap="square" rtlCol="0">
            <a:spAutoFit/>
          </a:bodyPr>
          <a:lstStyle/>
          <a:p>
            <a:r>
              <a:rPr lang="en-US" sz="4800" b="1" dirty="0"/>
              <a:t>√</a:t>
            </a:r>
          </a:p>
        </p:txBody>
      </p:sp>
      <p:sp>
        <p:nvSpPr>
          <p:cNvPr id="5" name="TextBox 4"/>
          <p:cNvSpPr txBox="1"/>
          <p:nvPr/>
        </p:nvSpPr>
        <p:spPr>
          <a:xfrm>
            <a:off x="3640496" y="4000084"/>
            <a:ext cx="4001122" cy="1015663"/>
          </a:xfrm>
          <a:prstGeom prst="rect">
            <a:avLst/>
          </a:prstGeom>
          <a:noFill/>
        </p:spPr>
        <p:txBody>
          <a:bodyPr wrap="square" rtlCol="0">
            <a:spAutoFit/>
          </a:bodyPr>
          <a:lstStyle/>
          <a:p>
            <a:r>
              <a:rPr lang="he-IL" sz="3200" b="1" dirty="0"/>
              <a:t>שחבור </a:t>
            </a:r>
            <a:r>
              <a:rPr lang="he-IL" sz="2800" b="1" dirty="0"/>
              <a:t>(ילמד בשיעור  הדן בבקרה)</a:t>
            </a:r>
            <a:endParaRPr lang="en-US" sz="3200" b="1" dirty="0"/>
          </a:p>
        </p:txBody>
      </p:sp>
      <p:sp>
        <p:nvSpPr>
          <p:cNvPr id="6" name="TextBox 5"/>
          <p:cNvSpPr txBox="1"/>
          <p:nvPr/>
        </p:nvSpPr>
        <p:spPr>
          <a:xfrm>
            <a:off x="3804230" y="5466456"/>
            <a:ext cx="2880320" cy="1077218"/>
          </a:xfrm>
          <a:prstGeom prst="rect">
            <a:avLst/>
          </a:prstGeom>
          <a:noFill/>
        </p:spPr>
        <p:txBody>
          <a:bodyPr wrap="square" rtlCol="0">
            <a:spAutoFit/>
          </a:bodyPr>
          <a:lstStyle/>
          <a:p>
            <a:r>
              <a:rPr lang="he-IL" sz="3200" b="1" dirty="0"/>
              <a:t>שינויים לאחר יצירת החלבון</a:t>
            </a:r>
            <a:endParaRPr lang="en-US" sz="3200" b="1" dirty="0"/>
          </a:p>
        </p:txBody>
      </p:sp>
      <p:sp>
        <p:nvSpPr>
          <p:cNvPr id="7" name="Left Brace 6"/>
          <p:cNvSpPr/>
          <p:nvPr/>
        </p:nvSpPr>
        <p:spPr>
          <a:xfrm>
            <a:off x="3628888" y="4000084"/>
            <a:ext cx="648072" cy="830996"/>
          </a:xfrm>
          <a:prstGeom prst="leftBrace">
            <a:avLst>
              <a:gd name="adj1" fmla="val 2500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a:off x="3628888" y="5561165"/>
            <a:ext cx="648072" cy="973160"/>
          </a:xfrm>
          <a:prstGeom prst="leftBrace">
            <a:avLst>
              <a:gd name="adj1" fmla="val 3754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2DBB910E-3496-431D-8ECE-5B916487D7DD}"/>
              </a:ext>
            </a:extLst>
          </p:cNvPr>
          <p:cNvSpPr txBox="1"/>
          <p:nvPr/>
        </p:nvSpPr>
        <p:spPr>
          <a:xfrm>
            <a:off x="1792684" y="3057427"/>
            <a:ext cx="504056" cy="830997"/>
          </a:xfrm>
          <a:prstGeom prst="rect">
            <a:avLst/>
          </a:prstGeom>
          <a:noFill/>
        </p:spPr>
        <p:txBody>
          <a:bodyPr wrap="square" rtlCol="0">
            <a:spAutoFit/>
          </a:bodyPr>
          <a:lstStyle/>
          <a:p>
            <a:r>
              <a:rPr lang="en-US" sz="4800" b="1" dirty="0"/>
              <a:t>√</a:t>
            </a:r>
          </a:p>
        </p:txBody>
      </p:sp>
      <p:sp>
        <p:nvSpPr>
          <p:cNvPr id="10" name="TextBox 9">
            <a:extLst>
              <a:ext uri="{FF2B5EF4-FFF2-40B4-BE49-F238E27FC236}">
                <a16:creationId xmlns:a16="http://schemas.microsoft.com/office/drawing/2014/main" id="{20BF476C-70DE-40D2-8447-AFEB187B111B}"/>
              </a:ext>
            </a:extLst>
          </p:cNvPr>
          <p:cNvSpPr txBox="1"/>
          <p:nvPr/>
        </p:nvSpPr>
        <p:spPr>
          <a:xfrm>
            <a:off x="1900691" y="4243044"/>
            <a:ext cx="504056" cy="830997"/>
          </a:xfrm>
          <a:prstGeom prst="rect">
            <a:avLst/>
          </a:prstGeom>
          <a:noFill/>
        </p:spPr>
        <p:txBody>
          <a:bodyPr wrap="square" rtlCol="0">
            <a:spAutoFit/>
          </a:bodyPr>
          <a:lstStyle/>
          <a:p>
            <a:r>
              <a:rPr lang="en-US" sz="4800" b="1" dirty="0"/>
              <a:t>√</a:t>
            </a:r>
          </a:p>
        </p:txBody>
      </p:sp>
    </p:spTree>
    <p:extLst>
      <p:ext uri="{BB962C8B-B14F-4D97-AF65-F5344CB8AC3E}">
        <p14:creationId xmlns:p14="http://schemas.microsoft.com/office/powerpoint/2010/main" val="220447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down)">
                                      <p:cBhvr>
                                        <p:cTn id="59" dur="580">
                                          <p:stCondLst>
                                            <p:cond delay="0"/>
                                          </p:stCondLst>
                                        </p:cTn>
                                        <p:tgtEl>
                                          <p:spTgt spid="6"/>
                                        </p:tgtEl>
                                      </p:cBhvr>
                                    </p:animEffect>
                                    <p:anim calcmode="lin" valueType="num">
                                      <p:cBhvr>
                                        <p:cTn id="6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5" dur="26">
                                          <p:stCondLst>
                                            <p:cond delay="650"/>
                                          </p:stCondLst>
                                        </p:cTn>
                                        <p:tgtEl>
                                          <p:spTgt spid="6"/>
                                        </p:tgtEl>
                                      </p:cBhvr>
                                      <p:to x="100000" y="60000"/>
                                    </p:animScale>
                                    <p:animScale>
                                      <p:cBhvr>
                                        <p:cTn id="66" dur="166" decel="50000">
                                          <p:stCondLst>
                                            <p:cond delay="676"/>
                                          </p:stCondLst>
                                        </p:cTn>
                                        <p:tgtEl>
                                          <p:spTgt spid="6"/>
                                        </p:tgtEl>
                                      </p:cBhvr>
                                      <p:to x="100000" y="100000"/>
                                    </p:animScale>
                                    <p:animScale>
                                      <p:cBhvr>
                                        <p:cTn id="67" dur="26">
                                          <p:stCondLst>
                                            <p:cond delay="1312"/>
                                          </p:stCondLst>
                                        </p:cTn>
                                        <p:tgtEl>
                                          <p:spTgt spid="6"/>
                                        </p:tgtEl>
                                      </p:cBhvr>
                                      <p:to x="100000" y="80000"/>
                                    </p:animScale>
                                    <p:animScale>
                                      <p:cBhvr>
                                        <p:cTn id="68" dur="166" decel="50000">
                                          <p:stCondLst>
                                            <p:cond delay="1338"/>
                                          </p:stCondLst>
                                        </p:cTn>
                                        <p:tgtEl>
                                          <p:spTgt spid="6"/>
                                        </p:tgtEl>
                                      </p:cBhvr>
                                      <p:to x="100000" y="100000"/>
                                    </p:animScale>
                                    <p:animScale>
                                      <p:cBhvr>
                                        <p:cTn id="69" dur="26">
                                          <p:stCondLst>
                                            <p:cond delay="1642"/>
                                          </p:stCondLst>
                                        </p:cTn>
                                        <p:tgtEl>
                                          <p:spTgt spid="6"/>
                                        </p:tgtEl>
                                      </p:cBhvr>
                                      <p:to x="100000" y="90000"/>
                                    </p:animScale>
                                    <p:animScale>
                                      <p:cBhvr>
                                        <p:cTn id="70" dur="166" decel="50000">
                                          <p:stCondLst>
                                            <p:cond delay="1668"/>
                                          </p:stCondLst>
                                        </p:cTn>
                                        <p:tgtEl>
                                          <p:spTgt spid="6"/>
                                        </p:tgtEl>
                                      </p:cBhvr>
                                      <p:to x="100000" y="100000"/>
                                    </p:animScale>
                                    <p:animScale>
                                      <p:cBhvr>
                                        <p:cTn id="71" dur="26">
                                          <p:stCondLst>
                                            <p:cond delay="1808"/>
                                          </p:stCondLst>
                                        </p:cTn>
                                        <p:tgtEl>
                                          <p:spTgt spid="6"/>
                                        </p:tgtEl>
                                      </p:cBhvr>
                                      <p:to x="100000" y="95000"/>
                                    </p:animScale>
                                    <p:animScale>
                                      <p:cBhvr>
                                        <p:cTn id="72" dur="166" decel="50000">
                                          <p:stCondLst>
                                            <p:cond delay="1834"/>
                                          </p:stCondLst>
                                        </p:cTn>
                                        <p:tgtEl>
                                          <p:spTgt spid="6"/>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80">
                                          <p:stCondLst>
                                            <p:cond delay="0"/>
                                          </p:stCondLst>
                                        </p:cTn>
                                        <p:tgtEl>
                                          <p:spTgt spid="8"/>
                                        </p:tgtEl>
                                      </p:cBhvr>
                                    </p:animEffect>
                                    <p:anim calcmode="lin" valueType="num">
                                      <p:cBhvr>
                                        <p:cTn id="7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1" dur="26">
                                          <p:stCondLst>
                                            <p:cond delay="650"/>
                                          </p:stCondLst>
                                        </p:cTn>
                                        <p:tgtEl>
                                          <p:spTgt spid="8"/>
                                        </p:tgtEl>
                                      </p:cBhvr>
                                      <p:to x="100000" y="60000"/>
                                    </p:animScale>
                                    <p:animScale>
                                      <p:cBhvr>
                                        <p:cTn id="82" dur="166" decel="50000">
                                          <p:stCondLst>
                                            <p:cond delay="676"/>
                                          </p:stCondLst>
                                        </p:cTn>
                                        <p:tgtEl>
                                          <p:spTgt spid="8"/>
                                        </p:tgtEl>
                                      </p:cBhvr>
                                      <p:to x="100000" y="100000"/>
                                    </p:animScale>
                                    <p:animScale>
                                      <p:cBhvr>
                                        <p:cTn id="83" dur="26">
                                          <p:stCondLst>
                                            <p:cond delay="1312"/>
                                          </p:stCondLst>
                                        </p:cTn>
                                        <p:tgtEl>
                                          <p:spTgt spid="8"/>
                                        </p:tgtEl>
                                      </p:cBhvr>
                                      <p:to x="100000" y="80000"/>
                                    </p:animScale>
                                    <p:animScale>
                                      <p:cBhvr>
                                        <p:cTn id="84" dur="166" decel="50000">
                                          <p:stCondLst>
                                            <p:cond delay="1338"/>
                                          </p:stCondLst>
                                        </p:cTn>
                                        <p:tgtEl>
                                          <p:spTgt spid="8"/>
                                        </p:tgtEl>
                                      </p:cBhvr>
                                      <p:to x="100000" y="100000"/>
                                    </p:animScale>
                                    <p:animScale>
                                      <p:cBhvr>
                                        <p:cTn id="85" dur="26">
                                          <p:stCondLst>
                                            <p:cond delay="1642"/>
                                          </p:stCondLst>
                                        </p:cTn>
                                        <p:tgtEl>
                                          <p:spTgt spid="8"/>
                                        </p:tgtEl>
                                      </p:cBhvr>
                                      <p:to x="100000" y="90000"/>
                                    </p:animScale>
                                    <p:animScale>
                                      <p:cBhvr>
                                        <p:cTn id="86" dur="166" decel="50000">
                                          <p:stCondLst>
                                            <p:cond delay="1668"/>
                                          </p:stCondLst>
                                        </p:cTn>
                                        <p:tgtEl>
                                          <p:spTgt spid="8"/>
                                        </p:tgtEl>
                                      </p:cBhvr>
                                      <p:to x="100000" y="100000"/>
                                    </p:animScale>
                                    <p:animScale>
                                      <p:cBhvr>
                                        <p:cTn id="87" dur="26">
                                          <p:stCondLst>
                                            <p:cond delay="1808"/>
                                          </p:stCondLst>
                                        </p:cTn>
                                        <p:tgtEl>
                                          <p:spTgt spid="8"/>
                                        </p:tgtEl>
                                      </p:cBhvr>
                                      <p:to x="100000" y="95000"/>
                                    </p:animScale>
                                    <p:animScale>
                                      <p:cBhvr>
                                        <p:cTn id="88" dur="166" decel="50000">
                                          <p:stCondLst>
                                            <p:cond delay="1834"/>
                                          </p:stCondLst>
                                        </p:cTn>
                                        <p:tgtEl>
                                          <p:spTgt spid="8"/>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ipe(down)">
                                      <p:cBhvr>
                                        <p:cTn id="93" dur="580">
                                          <p:stCondLst>
                                            <p:cond delay="0"/>
                                          </p:stCondLst>
                                        </p:cTn>
                                        <p:tgtEl>
                                          <p:spTgt spid="9"/>
                                        </p:tgtEl>
                                      </p:cBhvr>
                                    </p:animEffect>
                                    <p:anim calcmode="lin" valueType="num">
                                      <p:cBhvr>
                                        <p:cTn id="9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9" dur="26">
                                          <p:stCondLst>
                                            <p:cond delay="650"/>
                                          </p:stCondLst>
                                        </p:cTn>
                                        <p:tgtEl>
                                          <p:spTgt spid="9"/>
                                        </p:tgtEl>
                                      </p:cBhvr>
                                      <p:to x="100000" y="60000"/>
                                    </p:animScale>
                                    <p:animScale>
                                      <p:cBhvr>
                                        <p:cTn id="100" dur="166" decel="50000">
                                          <p:stCondLst>
                                            <p:cond delay="676"/>
                                          </p:stCondLst>
                                        </p:cTn>
                                        <p:tgtEl>
                                          <p:spTgt spid="9"/>
                                        </p:tgtEl>
                                      </p:cBhvr>
                                      <p:to x="100000" y="100000"/>
                                    </p:animScale>
                                    <p:animScale>
                                      <p:cBhvr>
                                        <p:cTn id="101" dur="26">
                                          <p:stCondLst>
                                            <p:cond delay="1312"/>
                                          </p:stCondLst>
                                        </p:cTn>
                                        <p:tgtEl>
                                          <p:spTgt spid="9"/>
                                        </p:tgtEl>
                                      </p:cBhvr>
                                      <p:to x="100000" y="80000"/>
                                    </p:animScale>
                                    <p:animScale>
                                      <p:cBhvr>
                                        <p:cTn id="102" dur="166" decel="50000">
                                          <p:stCondLst>
                                            <p:cond delay="1338"/>
                                          </p:stCondLst>
                                        </p:cTn>
                                        <p:tgtEl>
                                          <p:spTgt spid="9"/>
                                        </p:tgtEl>
                                      </p:cBhvr>
                                      <p:to x="100000" y="100000"/>
                                    </p:animScale>
                                    <p:animScale>
                                      <p:cBhvr>
                                        <p:cTn id="103" dur="26">
                                          <p:stCondLst>
                                            <p:cond delay="1642"/>
                                          </p:stCondLst>
                                        </p:cTn>
                                        <p:tgtEl>
                                          <p:spTgt spid="9"/>
                                        </p:tgtEl>
                                      </p:cBhvr>
                                      <p:to x="100000" y="90000"/>
                                    </p:animScale>
                                    <p:animScale>
                                      <p:cBhvr>
                                        <p:cTn id="104" dur="166" decel="50000">
                                          <p:stCondLst>
                                            <p:cond delay="1668"/>
                                          </p:stCondLst>
                                        </p:cTn>
                                        <p:tgtEl>
                                          <p:spTgt spid="9"/>
                                        </p:tgtEl>
                                      </p:cBhvr>
                                      <p:to x="100000" y="100000"/>
                                    </p:animScale>
                                    <p:animScale>
                                      <p:cBhvr>
                                        <p:cTn id="105" dur="26">
                                          <p:stCondLst>
                                            <p:cond delay="1808"/>
                                          </p:stCondLst>
                                        </p:cTn>
                                        <p:tgtEl>
                                          <p:spTgt spid="9"/>
                                        </p:tgtEl>
                                      </p:cBhvr>
                                      <p:to x="100000" y="95000"/>
                                    </p:animScale>
                                    <p:animScale>
                                      <p:cBhvr>
                                        <p:cTn id="106" dur="166" decel="50000">
                                          <p:stCondLst>
                                            <p:cond delay="1834"/>
                                          </p:stCondLst>
                                        </p:cTn>
                                        <p:tgtEl>
                                          <p:spTgt spid="9"/>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wipe(down)">
                                      <p:cBhvr>
                                        <p:cTn id="111" dur="580">
                                          <p:stCondLst>
                                            <p:cond delay="0"/>
                                          </p:stCondLst>
                                        </p:cTn>
                                        <p:tgtEl>
                                          <p:spTgt spid="10"/>
                                        </p:tgtEl>
                                      </p:cBhvr>
                                    </p:animEffect>
                                    <p:anim calcmode="lin" valueType="num">
                                      <p:cBhvr>
                                        <p:cTn id="11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17" dur="26">
                                          <p:stCondLst>
                                            <p:cond delay="650"/>
                                          </p:stCondLst>
                                        </p:cTn>
                                        <p:tgtEl>
                                          <p:spTgt spid="10"/>
                                        </p:tgtEl>
                                      </p:cBhvr>
                                      <p:to x="100000" y="60000"/>
                                    </p:animScale>
                                    <p:animScale>
                                      <p:cBhvr>
                                        <p:cTn id="118" dur="166" decel="50000">
                                          <p:stCondLst>
                                            <p:cond delay="676"/>
                                          </p:stCondLst>
                                        </p:cTn>
                                        <p:tgtEl>
                                          <p:spTgt spid="10"/>
                                        </p:tgtEl>
                                      </p:cBhvr>
                                      <p:to x="100000" y="100000"/>
                                    </p:animScale>
                                    <p:animScale>
                                      <p:cBhvr>
                                        <p:cTn id="119" dur="26">
                                          <p:stCondLst>
                                            <p:cond delay="1312"/>
                                          </p:stCondLst>
                                        </p:cTn>
                                        <p:tgtEl>
                                          <p:spTgt spid="10"/>
                                        </p:tgtEl>
                                      </p:cBhvr>
                                      <p:to x="100000" y="80000"/>
                                    </p:animScale>
                                    <p:animScale>
                                      <p:cBhvr>
                                        <p:cTn id="120" dur="166" decel="50000">
                                          <p:stCondLst>
                                            <p:cond delay="1338"/>
                                          </p:stCondLst>
                                        </p:cTn>
                                        <p:tgtEl>
                                          <p:spTgt spid="10"/>
                                        </p:tgtEl>
                                      </p:cBhvr>
                                      <p:to x="100000" y="100000"/>
                                    </p:animScale>
                                    <p:animScale>
                                      <p:cBhvr>
                                        <p:cTn id="121" dur="26">
                                          <p:stCondLst>
                                            <p:cond delay="1642"/>
                                          </p:stCondLst>
                                        </p:cTn>
                                        <p:tgtEl>
                                          <p:spTgt spid="10"/>
                                        </p:tgtEl>
                                      </p:cBhvr>
                                      <p:to x="100000" y="90000"/>
                                    </p:animScale>
                                    <p:animScale>
                                      <p:cBhvr>
                                        <p:cTn id="122" dur="166" decel="50000">
                                          <p:stCondLst>
                                            <p:cond delay="1668"/>
                                          </p:stCondLst>
                                        </p:cTn>
                                        <p:tgtEl>
                                          <p:spTgt spid="10"/>
                                        </p:tgtEl>
                                      </p:cBhvr>
                                      <p:to x="100000" y="100000"/>
                                    </p:animScale>
                                    <p:animScale>
                                      <p:cBhvr>
                                        <p:cTn id="123" dur="26">
                                          <p:stCondLst>
                                            <p:cond delay="1808"/>
                                          </p:stCondLst>
                                        </p:cTn>
                                        <p:tgtEl>
                                          <p:spTgt spid="10"/>
                                        </p:tgtEl>
                                      </p:cBhvr>
                                      <p:to x="100000" y="95000"/>
                                    </p:animScale>
                                    <p:animScale>
                                      <p:cBhvr>
                                        <p:cTn id="12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שינויים בחלבון לאחר התרגום</a:t>
            </a:r>
          </a:p>
        </p:txBody>
      </p:sp>
      <p:sp>
        <p:nvSpPr>
          <p:cNvPr id="3" name="מציין מיקום תוכן 2"/>
          <p:cNvSpPr>
            <a:spLocks noGrp="1"/>
          </p:cNvSpPr>
          <p:nvPr>
            <p:ph idx="1"/>
          </p:nvPr>
        </p:nvSpPr>
        <p:spPr>
          <a:xfrm>
            <a:off x="497150" y="1138562"/>
            <a:ext cx="9323032" cy="2692896"/>
          </a:xfrm>
        </p:spPr>
        <p:txBody>
          <a:bodyPr>
            <a:noAutofit/>
          </a:bodyPr>
          <a:lstStyle/>
          <a:p>
            <a:pPr marL="0" indent="0">
              <a:buNone/>
            </a:pPr>
            <a:r>
              <a:rPr lang="he-IL" dirty="0"/>
              <a:t>חלבונים עוברים מספר שינויים כימיים ומבניים לאחר תרגומם. שינויים אלו הם המקנים לחלבון את המבנה והפעילות המתאימים והספציפיים לו. התהליך הזה מכונה </a:t>
            </a:r>
            <a:r>
              <a:rPr lang="en-US" b="1" dirty="0"/>
              <a:t>Posttranslational modification</a:t>
            </a:r>
            <a:r>
              <a:rPr lang="he-IL" b="1" dirty="0"/>
              <a:t> (</a:t>
            </a:r>
            <a:r>
              <a:rPr lang="en-US" b="1" dirty="0"/>
              <a:t>PTM</a:t>
            </a:r>
            <a:r>
              <a:rPr lang="he-IL" b="1" dirty="0"/>
              <a:t>) – שינויים בחלבון לאחר התרגום. </a:t>
            </a:r>
          </a:p>
          <a:p>
            <a:pPr>
              <a:buNone/>
            </a:pPr>
            <a:br>
              <a:rPr lang="he-IL" dirty="0"/>
            </a:br>
            <a:br>
              <a:rPr lang="he-IL" dirty="0"/>
            </a:br>
            <a:endParaRPr lang="he-IL" dirty="0"/>
          </a:p>
        </p:txBody>
      </p:sp>
    </p:spTree>
    <p:extLst>
      <p:ext uri="{BB962C8B-B14F-4D97-AF65-F5344CB8AC3E}">
        <p14:creationId xmlns:p14="http://schemas.microsoft.com/office/powerpoint/2010/main" val="349976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66808" y="930422"/>
            <a:ext cx="8229600" cy="4073423"/>
          </a:xfrm>
          <a:prstGeom prst="rect">
            <a:avLst/>
          </a:prstGeom>
        </p:spPr>
        <p:txBody>
          <a:bodyPr>
            <a:spAutoFit/>
          </a:bodyPr>
          <a:lstStyle/>
          <a:p>
            <a:pPr>
              <a:buNone/>
            </a:pPr>
            <a:r>
              <a:rPr lang="he-IL" b="1" dirty="0"/>
              <a:t>דוגמאות:</a:t>
            </a:r>
            <a:endParaRPr lang="he-IL" dirty="0"/>
          </a:p>
          <a:p>
            <a:pPr marL="457200" indent="-457200">
              <a:buFont typeface="+mj-lt"/>
              <a:buAutoNum type="arabicPeriod"/>
            </a:pPr>
            <a:r>
              <a:rPr lang="he-IL" sz="2000" b="1" u="sng" dirty="0"/>
              <a:t>חיתוך לצורך הפעלה:</a:t>
            </a:r>
          </a:p>
          <a:p>
            <a:pPr>
              <a:buNone/>
            </a:pPr>
            <a:r>
              <a:rPr lang="he-IL" sz="2000" dirty="0"/>
              <a:t>	 אנזימים מסוימים - כגון </a:t>
            </a:r>
            <a:r>
              <a:rPr lang="he-IL" sz="2000" b="1" dirty="0"/>
              <a:t>פפסין וטריפסין </a:t>
            </a:r>
            <a:r>
              <a:rPr lang="he-IL" sz="2000" dirty="0"/>
              <a:t>מתורגמים כחלבונים בלתי פעילים הנקראים בהתאמה </a:t>
            </a:r>
            <a:r>
              <a:rPr lang="he-IL" sz="2000" b="1" dirty="0"/>
              <a:t>פפסינוגן וטריפסינוגן. </a:t>
            </a:r>
            <a:r>
              <a:rPr lang="he-IL" sz="2000" dirty="0"/>
              <a:t>כדי שיהפכו לחלבונים פעילים, עליהם לעבור חיתוך אנזימתי שבמהלכו מוסרות מהחלבון מספר חומצות אמינו. תהליך זה מוביל לשינוי במבנה המרחבי של האנזים, וזה מסייע בהפיכת החלבונים לפעילים. </a:t>
            </a:r>
            <a:br>
              <a:rPr lang="he-IL" dirty="0"/>
            </a:br>
            <a:endParaRPr lang="en-US" dirty="0"/>
          </a:p>
        </p:txBody>
      </p:sp>
      <p:sp>
        <p:nvSpPr>
          <p:cNvPr id="5" name="כותרת 1"/>
          <p:cNvSpPr>
            <a:spLocks noGrp="1"/>
          </p:cNvSpPr>
          <p:nvPr>
            <p:ph type="title"/>
          </p:nvPr>
        </p:nvSpPr>
        <p:spPr>
          <a:xfrm>
            <a:off x="0" y="0"/>
            <a:ext cx="12191999" cy="1143000"/>
          </a:xfrm>
        </p:spPr>
        <p:txBody>
          <a:bodyPr/>
          <a:lstStyle/>
          <a:p>
            <a:r>
              <a:rPr lang="he-IL" dirty="0"/>
              <a:t>שינויים בחלבון לאחר התרגום</a:t>
            </a:r>
          </a:p>
        </p:txBody>
      </p:sp>
    </p:spTree>
    <p:extLst>
      <p:ext uri="{BB962C8B-B14F-4D97-AF65-F5344CB8AC3E}">
        <p14:creationId xmlns:p14="http://schemas.microsoft.com/office/powerpoint/2010/main" val="170351904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13692" y="1166018"/>
            <a:ext cx="9600694" cy="4525963"/>
          </a:xfrm>
        </p:spPr>
        <p:txBody>
          <a:bodyPr>
            <a:noAutofit/>
          </a:bodyPr>
          <a:lstStyle/>
          <a:p>
            <a:pPr marL="457200" indent="-457200">
              <a:buFont typeface="+mj-lt"/>
              <a:buAutoNum type="arabicPeriod" startAt="2"/>
            </a:pPr>
            <a:r>
              <a:rPr lang="he-IL" sz="2000" b="1" u="sng" dirty="0"/>
              <a:t>זרחון (פוספורילציה) ודה-זירחון (דה-פוספורילציה) של חלבונים</a:t>
            </a:r>
            <a:r>
              <a:rPr lang="he-IL" sz="2000" dirty="0"/>
              <a:t>: </a:t>
            </a:r>
          </a:p>
          <a:p>
            <a:pPr marL="457200" indent="-457200">
              <a:buNone/>
            </a:pPr>
            <a:r>
              <a:rPr lang="he-IL" sz="2000" dirty="0"/>
              <a:t>	שינוי נוסף המשפיע על פעילות חלבונים הנו הוספה והסרה של קבוצות זרחה הקשורות לחלבונים עצמם. אנזימים וקולטנים רבים מופעלים או מושבתים על ידי הוספה או הסרה של קבוצת זרחה (</a:t>
            </a:r>
            <a:r>
              <a:rPr lang="en-US" sz="2000" dirty="0"/>
              <a:t>P</a:t>
            </a:r>
            <a:r>
              <a:rPr lang="he-IL" sz="2000" dirty="0"/>
              <a:t>). קבוצות הזרחה מוספות לחלבונים השונים על-ידי אנזימים הקרויים - </a:t>
            </a:r>
            <a:r>
              <a:rPr lang="he-IL" sz="2000" b="1" dirty="0"/>
              <a:t>קינאזות</a:t>
            </a:r>
            <a:r>
              <a:rPr lang="he-IL" sz="2000" dirty="0"/>
              <a:t>, ואילו אנזימים המתמחים בהסרת קבוצות הזרחה נקראים </a:t>
            </a:r>
            <a:r>
              <a:rPr lang="he-IL" sz="2000" b="1" dirty="0"/>
              <a:t>פוספטאזות</a:t>
            </a:r>
            <a:r>
              <a:rPr lang="he-IL" sz="2000" dirty="0"/>
              <a:t>. </a:t>
            </a:r>
          </a:p>
          <a:p>
            <a:endParaRPr lang="he-IL" sz="2000" dirty="0"/>
          </a:p>
        </p:txBody>
      </p:sp>
      <p:sp>
        <p:nvSpPr>
          <p:cNvPr id="4" name="כותרת 1">
            <a:extLst>
              <a:ext uri="{FF2B5EF4-FFF2-40B4-BE49-F238E27FC236}">
                <a16:creationId xmlns:a16="http://schemas.microsoft.com/office/drawing/2014/main" id="{92E1558B-94CD-4FA8-B67D-C14A3830F8BA}"/>
              </a:ext>
            </a:extLst>
          </p:cNvPr>
          <p:cNvSpPr>
            <a:spLocks noGrp="1"/>
          </p:cNvSpPr>
          <p:nvPr>
            <p:ph type="title"/>
          </p:nvPr>
        </p:nvSpPr>
        <p:spPr>
          <a:xfrm>
            <a:off x="0" y="0"/>
            <a:ext cx="12191999" cy="1143000"/>
          </a:xfrm>
        </p:spPr>
        <p:txBody>
          <a:bodyPr/>
          <a:lstStyle/>
          <a:p>
            <a:r>
              <a:rPr lang="he-IL" dirty="0"/>
              <a:t>שינויים בחלבון לאחר התרגום</a:t>
            </a:r>
          </a:p>
        </p:txBody>
      </p:sp>
    </p:spTree>
    <p:extLst>
      <p:ext uri="{BB962C8B-B14F-4D97-AF65-F5344CB8AC3E}">
        <p14:creationId xmlns:p14="http://schemas.microsoft.com/office/powerpoint/2010/main" val="2679238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30997" y="895401"/>
            <a:ext cx="9177114" cy="4525963"/>
          </a:xfrm>
        </p:spPr>
        <p:txBody>
          <a:bodyPr>
            <a:noAutofit/>
          </a:bodyPr>
          <a:lstStyle/>
          <a:p>
            <a:pPr marL="457200" indent="-457200">
              <a:buFont typeface="+mj-lt"/>
              <a:buAutoNum type="arabicPeriod" startAt="3"/>
            </a:pPr>
            <a:r>
              <a:rPr lang="he-IL" sz="2000" dirty="0"/>
              <a:t>דוגמאות נוספות: </a:t>
            </a:r>
          </a:p>
          <a:p>
            <a:pPr marL="539750" indent="-176213">
              <a:buFont typeface="Wingdings" pitchFamily="2" charset="2"/>
              <a:buChar char="ü"/>
            </a:pPr>
            <a:r>
              <a:rPr lang="he-IL" sz="2000" dirty="0"/>
              <a:t>קיפול חלבונים – (קשרים די-סולפידיים, קשרי מימן, קשרים יוניים)</a:t>
            </a:r>
          </a:p>
          <a:p>
            <a:pPr marL="539750" indent="-176213">
              <a:buFont typeface="Wingdings" pitchFamily="2" charset="2"/>
              <a:buChar char="ü"/>
            </a:pPr>
            <a:r>
              <a:rPr lang="he-IL" sz="2000" dirty="0"/>
              <a:t>קישור תת יחידות יחדיו</a:t>
            </a:r>
          </a:p>
          <a:p>
            <a:pPr marL="539750" indent="-176213">
              <a:buFont typeface="Wingdings" pitchFamily="2" charset="2"/>
              <a:buChar char="ü"/>
            </a:pPr>
            <a:r>
              <a:rPr lang="he-IL" sz="2000" dirty="0"/>
              <a:t>הוספת אצטט – </a:t>
            </a:r>
            <a:r>
              <a:rPr lang="he-IL" sz="2000" dirty="0" err="1"/>
              <a:t>אצטילציה</a:t>
            </a:r>
            <a:endParaRPr lang="he-IL" sz="2000" dirty="0"/>
          </a:p>
          <a:p>
            <a:pPr marL="539750" indent="-176213">
              <a:buFont typeface="Wingdings" pitchFamily="2" charset="2"/>
              <a:buChar char="ü"/>
            </a:pPr>
            <a:r>
              <a:rPr lang="he-IL" sz="2000" dirty="0"/>
              <a:t>הוספת סוכרים – </a:t>
            </a:r>
            <a:r>
              <a:rPr lang="he-IL" sz="2000" dirty="0" err="1"/>
              <a:t>גליקוזילציה</a:t>
            </a:r>
            <a:endParaRPr lang="he-IL" sz="2000" dirty="0"/>
          </a:p>
          <a:p>
            <a:pPr marL="539750" indent="-176213">
              <a:buFont typeface="Wingdings" pitchFamily="2" charset="2"/>
              <a:buChar char="ü"/>
            </a:pPr>
            <a:r>
              <a:rPr lang="he-IL" sz="2000" dirty="0"/>
              <a:t>הוספת ליפידים שונים – </a:t>
            </a:r>
            <a:r>
              <a:rPr lang="he-IL" sz="2000" dirty="0" err="1"/>
              <a:t>ליפופרוטאינים</a:t>
            </a:r>
            <a:endParaRPr lang="he-IL" sz="2000" dirty="0"/>
          </a:p>
          <a:p>
            <a:pPr marL="539750" indent="-176213">
              <a:buFont typeface="Wingdings" pitchFamily="2" charset="2"/>
              <a:buChar char="ü"/>
            </a:pPr>
            <a:r>
              <a:rPr lang="he-IL" sz="2000" dirty="0"/>
              <a:t>הוספת יוני מתכות</a:t>
            </a:r>
          </a:p>
          <a:p>
            <a:endParaRPr lang="he-IL" dirty="0"/>
          </a:p>
          <a:p>
            <a:endParaRPr lang="he-IL" dirty="0"/>
          </a:p>
        </p:txBody>
      </p:sp>
      <p:sp>
        <p:nvSpPr>
          <p:cNvPr id="4" name="כותרת 1">
            <a:extLst>
              <a:ext uri="{FF2B5EF4-FFF2-40B4-BE49-F238E27FC236}">
                <a16:creationId xmlns:a16="http://schemas.microsoft.com/office/drawing/2014/main" id="{656B26A6-8F08-4349-8B99-1B75B78849AE}"/>
              </a:ext>
            </a:extLst>
          </p:cNvPr>
          <p:cNvSpPr>
            <a:spLocks noGrp="1"/>
          </p:cNvSpPr>
          <p:nvPr>
            <p:ph type="title"/>
          </p:nvPr>
        </p:nvSpPr>
        <p:spPr>
          <a:xfrm>
            <a:off x="0" y="0"/>
            <a:ext cx="12191999" cy="1143000"/>
          </a:xfrm>
        </p:spPr>
        <p:txBody>
          <a:bodyPr/>
          <a:lstStyle/>
          <a:p>
            <a:r>
              <a:rPr lang="he-IL" dirty="0"/>
              <a:t>שינויים בחלבון לאחר התרגום</a:t>
            </a:r>
          </a:p>
        </p:txBody>
      </p:sp>
    </p:spTree>
    <p:extLst>
      <p:ext uri="{BB962C8B-B14F-4D97-AF65-F5344CB8AC3E}">
        <p14:creationId xmlns:p14="http://schemas.microsoft.com/office/powerpoint/2010/main" val="295655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extLst>
              <p:ext uri="{D42A27DB-BD31-4B8C-83A1-F6EECF244321}">
                <p14:modId xmlns:p14="http://schemas.microsoft.com/office/powerpoint/2010/main" val="2599143703"/>
              </p:ext>
            </p:extLst>
          </p:nvPr>
        </p:nvGraphicFramePr>
        <p:xfrm>
          <a:off x="1074842" y="0"/>
          <a:ext cx="5553075" cy="6858000"/>
        </p:xfrm>
        <a:graphic>
          <a:graphicData uri="http://schemas.openxmlformats.org/presentationml/2006/ole">
            <mc:AlternateContent xmlns:mc="http://schemas.openxmlformats.org/markup-compatibility/2006">
              <mc:Choice xmlns:v="urn:schemas-microsoft-com:vml" Requires="v">
                <p:oleObj spid="_x0000_s2078" name="Photo Editor Photo" r:id="rId3" imgW="2876190" imgH="3552381" progId="">
                  <p:embed/>
                </p:oleObj>
              </mc:Choice>
              <mc:Fallback>
                <p:oleObj name="Photo Editor Photo" r:id="rId3" imgW="2876190" imgH="3552381" progId="">
                  <p:embed/>
                  <p:pic>
                    <p:nvPicPr>
                      <p:cNvPr id="921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842" y="0"/>
                        <a:ext cx="5553075"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9" name="Rectangle 4"/>
          <p:cNvSpPr>
            <a:spLocks noChangeArrowheads="1"/>
          </p:cNvSpPr>
          <p:nvPr/>
        </p:nvSpPr>
        <p:spPr bwMode="auto">
          <a:xfrm>
            <a:off x="4570516" y="2514600"/>
            <a:ext cx="1752600" cy="609600"/>
          </a:xfrm>
          <a:prstGeom prst="rect">
            <a:avLst/>
          </a:prstGeom>
          <a:solidFill>
            <a:schemeClr val="bg1"/>
          </a:solidFill>
          <a:ln w="9525">
            <a:noFill/>
            <a:miter lim="800000"/>
            <a:headEnd/>
            <a:tailEnd/>
          </a:ln>
        </p:spPr>
        <p:txBody>
          <a:bodyPr wrap="none" anchor="ctr"/>
          <a:lstStyle/>
          <a:p>
            <a:pPr algn="ctr"/>
            <a:r>
              <a:rPr lang="he-IL"/>
              <a:t>מנגנון גולג'י</a:t>
            </a:r>
            <a:endParaRPr lang="en-US"/>
          </a:p>
        </p:txBody>
      </p:sp>
      <p:sp>
        <p:nvSpPr>
          <p:cNvPr id="9220" name="Rectangle 5"/>
          <p:cNvSpPr>
            <a:spLocks noChangeArrowheads="1"/>
          </p:cNvSpPr>
          <p:nvPr/>
        </p:nvSpPr>
        <p:spPr bwMode="auto">
          <a:xfrm>
            <a:off x="4875316" y="3505200"/>
            <a:ext cx="1752600" cy="1219200"/>
          </a:xfrm>
          <a:prstGeom prst="rect">
            <a:avLst/>
          </a:prstGeom>
          <a:solidFill>
            <a:schemeClr val="bg1"/>
          </a:solidFill>
          <a:ln w="9525">
            <a:noFill/>
            <a:miter lim="800000"/>
            <a:headEnd/>
            <a:tailEnd/>
          </a:ln>
        </p:spPr>
        <p:txBody>
          <a:bodyPr wrap="none" anchor="ctr"/>
          <a:lstStyle/>
          <a:p>
            <a:pPr algn="ctr"/>
            <a:r>
              <a:rPr lang="he-IL" dirty="0"/>
              <a:t>רשת </a:t>
            </a:r>
          </a:p>
          <a:p>
            <a:pPr algn="ctr"/>
            <a:r>
              <a:rPr lang="he-IL" dirty="0"/>
              <a:t>אנדופלסמתית</a:t>
            </a:r>
            <a:endParaRPr lang="en-US" dirty="0"/>
          </a:p>
        </p:txBody>
      </p:sp>
      <p:sp>
        <p:nvSpPr>
          <p:cNvPr id="9221" name="Rectangle 6"/>
          <p:cNvSpPr>
            <a:spLocks noChangeArrowheads="1"/>
          </p:cNvSpPr>
          <p:nvPr/>
        </p:nvSpPr>
        <p:spPr bwMode="auto">
          <a:xfrm>
            <a:off x="2436916" y="4876800"/>
            <a:ext cx="3581400" cy="381000"/>
          </a:xfrm>
          <a:prstGeom prst="rect">
            <a:avLst/>
          </a:prstGeom>
          <a:solidFill>
            <a:schemeClr val="bg1"/>
          </a:solidFill>
          <a:ln w="9525">
            <a:noFill/>
            <a:miter lim="800000"/>
            <a:headEnd/>
            <a:tailEnd/>
          </a:ln>
        </p:spPr>
        <p:txBody>
          <a:bodyPr wrap="none" anchor="ctr"/>
          <a:lstStyle/>
          <a:p>
            <a:pPr algn="ctr"/>
            <a:r>
              <a:rPr lang="he-IL"/>
              <a:t>חלבוני קישור לקרום</a:t>
            </a:r>
            <a:endParaRPr lang="en-US"/>
          </a:p>
        </p:txBody>
      </p:sp>
      <p:sp>
        <p:nvSpPr>
          <p:cNvPr id="9222" name="Rectangle 7"/>
          <p:cNvSpPr>
            <a:spLocks noChangeArrowheads="1"/>
          </p:cNvSpPr>
          <p:nvPr/>
        </p:nvSpPr>
        <p:spPr bwMode="auto">
          <a:xfrm>
            <a:off x="2436916" y="5334000"/>
            <a:ext cx="3048000" cy="304800"/>
          </a:xfrm>
          <a:prstGeom prst="rect">
            <a:avLst/>
          </a:prstGeom>
          <a:solidFill>
            <a:schemeClr val="bg1"/>
          </a:solidFill>
          <a:ln w="9525">
            <a:noFill/>
            <a:miter lim="800000"/>
            <a:headEnd/>
            <a:tailEnd/>
          </a:ln>
        </p:spPr>
        <p:txBody>
          <a:bodyPr wrap="none" anchor="ctr"/>
          <a:lstStyle/>
          <a:p>
            <a:pPr algn="ctr"/>
            <a:r>
              <a:rPr lang="he-IL" dirty="0"/>
              <a:t>חלבונים לייצוא</a:t>
            </a:r>
            <a:endParaRPr lang="en-US" dirty="0"/>
          </a:p>
        </p:txBody>
      </p:sp>
      <p:sp>
        <p:nvSpPr>
          <p:cNvPr id="9223" name="Rectangle 8"/>
          <p:cNvSpPr>
            <a:spLocks noChangeArrowheads="1"/>
          </p:cNvSpPr>
          <p:nvPr/>
        </p:nvSpPr>
        <p:spPr bwMode="auto">
          <a:xfrm>
            <a:off x="2436916" y="5638800"/>
            <a:ext cx="3124200" cy="381000"/>
          </a:xfrm>
          <a:prstGeom prst="rect">
            <a:avLst/>
          </a:prstGeom>
          <a:solidFill>
            <a:schemeClr val="bg1"/>
          </a:solidFill>
          <a:ln w="9525">
            <a:noFill/>
            <a:miter lim="800000"/>
            <a:headEnd/>
            <a:tailEnd/>
          </a:ln>
        </p:spPr>
        <p:txBody>
          <a:bodyPr wrap="none" anchor="ctr"/>
          <a:lstStyle/>
          <a:p>
            <a:pPr algn="ctr"/>
            <a:r>
              <a:rPr lang="he-IL"/>
              <a:t>חלבונים מפרקי חלבונים</a:t>
            </a:r>
            <a:endParaRPr lang="en-US"/>
          </a:p>
        </p:txBody>
      </p:sp>
      <p:sp>
        <p:nvSpPr>
          <p:cNvPr id="9224" name="Rectangle 9"/>
          <p:cNvSpPr>
            <a:spLocks noChangeArrowheads="1"/>
          </p:cNvSpPr>
          <p:nvPr/>
        </p:nvSpPr>
        <p:spPr bwMode="auto">
          <a:xfrm>
            <a:off x="2436916" y="6019800"/>
            <a:ext cx="2133600" cy="381000"/>
          </a:xfrm>
          <a:prstGeom prst="rect">
            <a:avLst/>
          </a:prstGeom>
          <a:solidFill>
            <a:schemeClr val="bg1"/>
          </a:solidFill>
          <a:ln w="9525">
            <a:noFill/>
            <a:miter lim="800000"/>
            <a:headEnd/>
            <a:tailEnd/>
          </a:ln>
        </p:spPr>
        <p:txBody>
          <a:bodyPr wrap="none" anchor="ctr"/>
          <a:lstStyle/>
          <a:p>
            <a:pPr algn="ctr"/>
            <a:r>
              <a:rPr lang="he-IL"/>
              <a:t>ריבוזומים</a:t>
            </a:r>
            <a:endParaRPr lang="en-US"/>
          </a:p>
        </p:txBody>
      </p:sp>
      <p:sp>
        <p:nvSpPr>
          <p:cNvPr id="9225" name="Rectangle 10"/>
          <p:cNvSpPr>
            <a:spLocks noChangeArrowheads="1"/>
          </p:cNvSpPr>
          <p:nvPr/>
        </p:nvSpPr>
        <p:spPr bwMode="auto">
          <a:xfrm>
            <a:off x="2436916" y="6400800"/>
            <a:ext cx="2438400" cy="457200"/>
          </a:xfrm>
          <a:prstGeom prst="rect">
            <a:avLst/>
          </a:prstGeom>
          <a:solidFill>
            <a:schemeClr val="bg1"/>
          </a:solidFill>
          <a:ln w="9525">
            <a:noFill/>
            <a:miter lim="800000"/>
            <a:headEnd/>
            <a:tailEnd/>
          </a:ln>
        </p:spPr>
        <p:txBody>
          <a:bodyPr wrap="none" anchor="ctr"/>
          <a:lstStyle/>
          <a:p>
            <a:pPr algn="ctr"/>
            <a:r>
              <a:rPr lang="he-IL"/>
              <a:t>שלפוחיות הובלה</a:t>
            </a:r>
            <a:endParaRPr lang="en-US"/>
          </a:p>
        </p:txBody>
      </p:sp>
      <p:sp>
        <p:nvSpPr>
          <p:cNvPr id="9226" name="Rectangle 11"/>
          <p:cNvSpPr>
            <a:spLocks noChangeArrowheads="1"/>
          </p:cNvSpPr>
          <p:nvPr/>
        </p:nvSpPr>
        <p:spPr bwMode="auto">
          <a:xfrm>
            <a:off x="1065316" y="685800"/>
            <a:ext cx="2286000" cy="381000"/>
          </a:xfrm>
          <a:prstGeom prst="rect">
            <a:avLst/>
          </a:prstGeom>
          <a:solidFill>
            <a:srgbClr val="66FFFF"/>
          </a:solidFill>
          <a:ln w="9525">
            <a:noFill/>
            <a:miter lim="800000"/>
            <a:headEnd/>
            <a:tailEnd/>
          </a:ln>
        </p:spPr>
        <p:txBody>
          <a:bodyPr wrap="none" anchor="ctr"/>
          <a:lstStyle/>
          <a:p>
            <a:pPr algn="ctr"/>
            <a:r>
              <a:rPr lang="he-IL"/>
              <a:t>קרום התא</a:t>
            </a:r>
            <a:endParaRPr lang="en-US"/>
          </a:p>
        </p:txBody>
      </p:sp>
      <p:sp>
        <p:nvSpPr>
          <p:cNvPr id="9227" name="Rectangle 12"/>
          <p:cNvSpPr>
            <a:spLocks noChangeArrowheads="1"/>
          </p:cNvSpPr>
          <p:nvPr/>
        </p:nvSpPr>
        <p:spPr bwMode="auto">
          <a:xfrm>
            <a:off x="6627916" y="304800"/>
            <a:ext cx="5347408" cy="1447800"/>
          </a:xfrm>
          <a:prstGeom prst="rect">
            <a:avLst/>
          </a:prstGeom>
          <a:solidFill>
            <a:schemeClr val="bg1"/>
          </a:solidFill>
          <a:ln w="9525">
            <a:noFill/>
            <a:miter lim="800000"/>
            <a:headEnd/>
            <a:tailEnd/>
          </a:ln>
        </p:spPr>
        <p:txBody>
          <a:bodyPr wrap="none" anchor="ctr"/>
          <a:lstStyle/>
          <a:p>
            <a:pPr algn="ctr"/>
            <a:r>
              <a:rPr lang="he-IL" sz="4000" dirty="0"/>
              <a:t>העברת חלבונים </a:t>
            </a:r>
          </a:p>
          <a:p>
            <a:pPr algn="ctr"/>
            <a:r>
              <a:rPr lang="he-IL" sz="4000" dirty="0"/>
              <a:t>למקומם בתא</a:t>
            </a:r>
            <a:endParaRPr lang="en-US" sz="4000" dirty="0"/>
          </a:p>
        </p:txBody>
      </p:sp>
      <p:sp>
        <p:nvSpPr>
          <p:cNvPr id="2" name="TextBox 1"/>
          <p:cNvSpPr txBox="1"/>
          <p:nvPr/>
        </p:nvSpPr>
        <p:spPr>
          <a:xfrm>
            <a:off x="7069033" y="2090172"/>
            <a:ext cx="4484227" cy="1815882"/>
          </a:xfrm>
          <a:prstGeom prst="rect">
            <a:avLst/>
          </a:prstGeom>
          <a:noFill/>
        </p:spPr>
        <p:txBody>
          <a:bodyPr wrap="square" rtlCol="0">
            <a:spAutoFit/>
          </a:bodyPr>
          <a:lstStyle/>
          <a:p>
            <a:pPr algn="ctr"/>
            <a:r>
              <a:rPr lang="he-IL" sz="2800" b="1" dirty="0"/>
              <a:t>הגולג'י</a:t>
            </a:r>
            <a:r>
              <a:rPr lang="he-IL" sz="2800" dirty="0"/>
              <a:t> = "תחנת האוטובוסים" של החלבונים המיועדים לקישור לקרום התא או לייצוא</a:t>
            </a:r>
            <a:endParaRPr lang="en-US" sz="2800" dirty="0"/>
          </a:p>
        </p:txBody>
      </p:sp>
    </p:spTree>
    <p:extLst>
      <p:ext uri="{BB962C8B-B14F-4D97-AF65-F5344CB8AC3E}">
        <p14:creationId xmlns:p14="http://schemas.microsoft.com/office/powerpoint/2010/main" val="42911574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500954" y="337732"/>
            <a:ext cx="11146760" cy="4525963"/>
          </a:xfrm>
        </p:spPr>
        <p:txBody>
          <a:bodyPr>
            <a:noAutofit/>
          </a:bodyPr>
          <a:lstStyle/>
          <a:p>
            <a:r>
              <a:rPr lang="he-IL" sz="2800" b="1" dirty="0"/>
              <a:t>פירוק החלבון </a:t>
            </a:r>
            <a:br>
              <a:rPr lang="he-IL" sz="2000" dirty="0"/>
            </a:br>
            <a:r>
              <a:rPr lang="he-IL" sz="2000" dirty="0"/>
              <a:t>בדומה למולקולות ה-</a:t>
            </a:r>
            <a:r>
              <a:rPr lang="en-US" sz="2000" dirty="0"/>
              <a:t>RNA </a:t>
            </a:r>
            <a:r>
              <a:rPr lang="he-IL" sz="2000" dirty="0"/>
              <a:t> שליח (ולכל מוליקולה אחרת בתא), גם למולקולות חלבון זמן חיים מוגדר שבו הן מבצעות את פעילותן. חלבונים שונים קיימים בתא לפרקי זמן שונים. כמו כן, במקרים רבים מולקולת החלבון ניזוקה במשך חייה, ותפקודה נפגם.</a:t>
            </a:r>
          </a:p>
          <a:p>
            <a:r>
              <a:rPr lang="he-IL" sz="2000" dirty="0"/>
              <a:t>בתום פרק זמן זה על התא לפרק את מולקולות החלבון הישנות לחומצות האמינו המרכיבות אותן ולהשתמש באבני בניין אלו ליצירת מולקולות חלבון חדשות.</a:t>
            </a:r>
          </a:p>
          <a:p>
            <a:pPr>
              <a:buNone/>
            </a:pPr>
            <a:br>
              <a:rPr lang="he-IL" dirty="0"/>
            </a:br>
            <a:br>
              <a:rPr lang="he-IL" dirty="0"/>
            </a:br>
            <a:br>
              <a:rPr lang="he-IL" dirty="0"/>
            </a:br>
            <a:br>
              <a:rPr lang="he-IL" dirty="0"/>
            </a:br>
            <a:endParaRPr lang="he-IL" dirty="0"/>
          </a:p>
          <a:p>
            <a:endParaRPr lang="he-IL" dirty="0"/>
          </a:p>
        </p:txBody>
      </p:sp>
    </p:spTree>
    <p:extLst>
      <p:ext uri="{BB962C8B-B14F-4D97-AF65-F5344CB8AC3E}">
        <p14:creationId xmlns:p14="http://schemas.microsoft.com/office/powerpoint/2010/main" val="2893343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2102286" y="-5714"/>
            <a:ext cx="7772400" cy="1470025"/>
          </a:xfrm>
        </p:spPr>
        <p:txBody>
          <a:bodyPr/>
          <a:lstStyle/>
          <a:p>
            <a:r>
              <a:rPr lang="he-IL" b="1" dirty="0"/>
              <a:t>מ-</a:t>
            </a:r>
            <a:r>
              <a:rPr lang="en-US" b="1" dirty="0"/>
              <a:t>DNA</a:t>
            </a:r>
            <a:r>
              <a:rPr lang="he-IL" b="1" dirty="0"/>
              <a:t> לחלבון</a:t>
            </a:r>
          </a:p>
        </p:txBody>
      </p:sp>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60931" t="12181" r="26324" b="68019"/>
          <a:stretch>
            <a:fillRect/>
          </a:stretch>
        </p:blipFill>
        <p:spPr bwMode="auto">
          <a:xfrm>
            <a:off x="697486" y="1500646"/>
            <a:ext cx="4176464" cy="48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273550" y="2420889"/>
            <a:ext cx="504056" cy="830997"/>
          </a:xfrm>
          <a:prstGeom prst="rect">
            <a:avLst/>
          </a:prstGeom>
          <a:noFill/>
        </p:spPr>
        <p:txBody>
          <a:bodyPr wrap="square" rtlCol="0">
            <a:spAutoFit/>
          </a:bodyPr>
          <a:lstStyle/>
          <a:p>
            <a:r>
              <a:rPr lang="en-US" sz="4800" b="1" dirty="0"/>
              <a:t>√</a:t>
            </a:r>
          </a:p>
        </p:txBody>
      </p:sp>
      <p:sp>
        <p:nvSpPr>
          <p:cNvPr id="5" name="TextBox 4"/>
          <p:cNvSpPr txBox="1"/>
          <p:nvPr/>
        </p:nvSpPr>
        <p:spPr>
          <a:xfrm>
            <a:off x="3541802" y="3947603"/>
            <a:ext cx="4001122" cy="1015663"/>
          </a:xfrm>
          <a:prstGeom prst="rect">
            <a:avLst/>
          </a:prstGeom>
          <a:noFill/>
        </p:spPr>
        <p:txBody>
          <a:bodyPr wrap="square" rtlCol="0">
            <a:spAutoFit/>
          </a:bodyPr>
          <a:lstStyle/>
          <a:p>
            <a:r>
              <a:rPr lang="he-IL" sz="3200" b="1" dirty="0"/>
              <a:t>שחבור </a:t>
            </a:r>
            <a:r>
              <a:rPr lang="he-IL" sz="2800" b="1" dirty="0"/>
              <a:t>(ילמד בשיעור הדן בבקרה)</a:t>
            </a:r>
            <a:endParaRPr lang="en-US" sz="3200" b="1" dirty="0"/>
          </a:p>
        </p:txBody>
      </p:sp>
      <p:sp>
        <p:nvSpPr>
          <p:cNvPr id="6" name="TextBox 5"/>
          <p:cNvSpPr txBox="1"/>
          <p:nvPr/>
        </p:nvSpPr>
        <p:spPr>
          <a:xfrm>
            <a:off x="3585195" y="5482883"/>
            <a:ext cx="2880320" cy="1077218"/>
          </a:xfrm>
          <a:prstGeom prst="rect">
            <a:avLst/>
          </a:prstGeom>
          <a:noFill/>
        </p:spPr>
        <p:txBody>
          <a:bodyPr wrap="square" rtlCol="0">
            <a:spAutoFit/>
          </a:bodyPr>
          <a:lstStyle/>
          <a:p>
            <a:r>
              <a:rPr lang="he-IL" sz="3200" b="1" dirty="0"/>
              <a:t>שינויים לאחר יצירת החלבון</a:t>
            </a:r>
            <a:endParaRPr lang="en-US" sz="3200" b="1" dirty="0"/>
          </a:p>
        </p:txBody>
      </p:sp>
      <p:sp>
        <p:nvSpPr>
          <p:cNvPr id="7" name="Left Brace 6"/>
          <p:cNvSpPr/>
          <p:nvPr/>
        </p:nvSpPr>
        <p:spPr>
          <a:xfrm>
            <a:off x="3541802" y="4030562"/>
            <a:ext cx="648072" cy="830997"/>
          </a:xfrm>
          <a:prstGeom prst="leftBrace">
            <a:avLst>
              <a:gd name="adj1" fmla="val 25000"/>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a:off x="3541802" y="5561165"/>
            <a:ext cx="648072" cy="973160"/>
          </a:xfrm>
          <a:prstGeom prst="leftBrace">
            <a:avLst>
              <a:gd name="adj1" fmla="val 37541"/>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2DBB910E-3496-431D-8ECE-5B916487D7DD}"/>
              </a:ext>
            </a:extLst>
          </p:cNvPr>
          <p:cNvSpPr txBox="1"/>
          <p:nvPr/>
        </p:nvSpPr>
        <p:spPr>
          <a:xfrm>
            <a:off x="1705598" y="3057427"/>
            <a:ext cx="504056" cy="830997"/>
          </a:xfrm>
          <a:prstGeom prst="rect">
            <a:avLst/>
          </a:prstGeom>
          <a:noFill/>
        </p:spPr>
        <p:txBody>
          <a:bodyPr wrap="square" rtlCol="0">
            <a:spAutoFit/>
          </a:bodyPr>
          <a:lstStyle/>
          <a:p>
            <a:r>
              <a:rPr lang="en-US" sz="4800" b="1" dirty="0"/>
              <a:t>√</a:t>
            </a:r>
          </a:p>
        </p:txBody>
      </p:sp>
      <p:sp>
        <p:nvSpPr>
          <p:cNvPr id="10" name="TextBox 9">
            <a:extLst>
              <a:ext uri="{FF2B5EF4-FFF2-40B4-BE49-F238E27FC236}">
                <a16:creationId xmlns:a16="http://schemas.microsoft.com/office/drawing/2014/main" id="{20BF476C-70DE-40D2-8447-AFEB187B111B}"/>
              </a:ext>
            </a:extLst>
          </p:cNvPr>
          <p:cNvSpPr txBox="1"/>
          <p:nvPr/>
        </p:nvSpPr>
        <p:spPr>
          <a:xfrm>
            <a:off x="1813605" y="4243044"/>
            <a:ext cx="504056" cy="830997"/>
          </a:xfrm>
          <a:prstGeom prst="rect">
            <a:avLst/>
          </a:prstGeom>
          <a:noFill/>
        </p:spPr>
        <p:txBody>
          <a:bodyPr wrap="square" rtlCol="0">
            <a:spAutoFit/>
          </a:bodyPr>
          <a:lstStyle/>
          <a:p>
            <a:r>
              <a:rPr lang="en-US" sz="4800" b="1" dirty="0"/>
              <a:t>√</a:t>
            </a:r>
          </a:p>
        </p:txBody>
      </p:sp>
      <p:sp>
        <p:nvSpPr>
          <p:cNvPr id="11" name="TextBox 10">
            <a:extLst>
              <a:ext uri="{FF2B5EF4-FFF2-40B4-BE49-F238E27FC236}">
                <a16:creationId xmlns:a16="http://schemas.microsoft.com/office/drawing/2014/main" id="{3DD1700C-ED33-4AD6-B7B5-866836D700BF}"/>
              </a:ext>
            </a:extLst>
          </p:cNvPr>
          <p:cNvSpPr txBox="1"/>
          <p:nvPr/>
        </p:nvSpPr>
        <p:spPr>
          <a:xfrm>
            <a:off x="3081139" y="5761778"/>
            <a:ext cx="504056" cy="830997"/>
          </a:xfrm>
          <a:prstGeom prst="rect">
            <a:avLst/>
          </a:prstGeom>
          <a:noFill/>
        </p:spPr>
        <p:txBody>
          <a:bodyPr wrap="square" rtlCol="0">
            <a:spAutoFit/>
          </a:bodyPr>
          <a:lstStyle/>
          <a:p>
            <a:r>
              <a:rPr lang="en-US" sz="4800" b="1" dirty="0"/>
              <a:t>√</a:t>
            </a:r>
          </a:p>
        </p:txBody>
      </p:sp>
    </p:spTree>
    <p:extLst>
      <p:ext uri="{BB962C8B-B14F-4D97-AF65-F5344CB8AC3E}">
        <p14:creationId xmlns:p14="http://schemas.microsoft.com/office/powerpoint/2010/main" val="165564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26"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ipe(down)">
                                      <p:cBhvr>
                                        <p:cTn id="59" dur="580">
                                          <p:stCondLst>
                                            <p:cond delay="0"/>
                                          </p:stCondLst>
                                        </p:cTn>
                                        <p:tgtEl>
                                          <p:spTgt spid="6"/>
                                        </p:tgtEl>
                                      </p:cBhvr>
                                    </p:animEffect>
                                    <p:anim calcmode="lin" valueType="num">
                                      <p:cBhvr>
                                        <p:cTn id="6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5" dur="26">
                                          <p:stCondLst>
                                            <p:cond delay="650"/>
                                          </p:stCondLst>
                                        </p:cTn>
                                        <p:tgtEl>
                                          <p:spTgt spid="6"/>
                                        </p:tgtEl>
                                      </p:cBhvr>
                                      <p:to x="100000" y="60000"/>
                                    </p:animScale>
                                    <p:animScale>
                                      <p:cBhvr>
                                        <p:cTn id="66" dur="166" decel="50000">
                                          <p:stCondLst>
                                            <p:cond delay="676"/>
                                          </p:stCondLst>
                                        </p:cTn>
                                        <p:tgtEl>
                                          <p:spTgt spid="6"/>
                                        </p:tgtEl>
                                      </p:cBhvr>
                                      <p:to x="100000" y="100000"/>
                                    </p:animScale>
                                    <p:animScale>
                                      <p:cBhvr>
                                        <p:cTn id="67" dur="26">
                                          <p:stCondLst>
                                            <p:cond delay="1312"/>
                                          </p:stCondLst>
                                        </p:cTn>
                                        <p:tgtEl>
                                          <p:spTgt spid="6"/>
                                        </p:tgtEl>
                                      </p:cBhvr>
                                      <p:to x="100000" y="80000"/>
                                    </p:animScale>
                                    <p:animScale>
                                      <p:cBhvr>
                                        <p:cTn id="68" dur="166" decel="50000">
                                          <p:stCondLst>
                                            <p:cond delay="1338"/>
                                          </p:stCondLst>
                                        </p:cTn>
                                        <p:tgtEl>
                                          <p:spTgt spid="6"/>
                                        </p:tgtEl>
                                      </p:cBhvr>
                                      <p:to x="100000" y="100000"/>
                                    </p:animScale>
                                    <p:animScale>
                                      <p:cBhvr>
                                        <p:cTn id="69" dur="26">
                                          <p:stCondLst>
                                            <p:cond delay="1642"/>
                                          </p:stCondLst>
                                        </p:cTn>
                                        <p:tgtEl>
                                          <p:spTgt spid="6"/>
                                        </p:tgtEl>
                                      </p:cBhvr>
                                      <p:to x="100000" y="90000"/>
                                    </p:animScale>
                                    <p:animScale>
                                      <p:cBhvr>
                                        <p:cTn id="70" dur="166" decel="50000">
                                          <p:stCondLst>
                                            <p:cond delay="1668"/>
                                          </p:stCondLst>
                                        </p:cTn>
                                        <p:tgtEl>
                                          <p:spTgt spid="6"/>
                                        </p:tgtEl>
                                      </p:cBhvr>
                                      <p:to x="100000" y="100000"/>
                                    </p:animScale>
                                    <p:animScale>
                                      <p:cBhvr>
                                        <p:cTn id="71" dur="26">
                                          <p:stCondLst>
                                            <p:cond delay="1808"/>
                                          </p:stCondLst>
                                        </p:cTn>
                                        <p:tgtEl>
                                          <p:spTgt spid="6"/>
                                        </p:tgtEl>
                                      </p:cBhvr>
                                      <p:to x="100000" y="95000"/>
                                    </p:animScale>
                                    <p:animScale>
                                      <p:cBhvr>
                                        <p:cTn id="72" dur="166" decel="50000">
                                          <p:stCondLst>
                                            <p:cond delay="1834"/>
                                          </p:stCondLst>
                                        </p:cTn>
                                        <p:tgtEl>
                                          <p:spTgt spid="6"/>
                                        </p:tgtEl>
                                      </p:cBhvr>
                                      <p:to x="100000" y="100000"/>
                                    </p:animScale>
                                  </p:childTnLst>
                                </p:cTn>
                              </p:par>
                              <p:par>
                                <p:cTn id="73" presetID="26"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80">
                                          <p:stCondLst>
                                            <p:cond delay="0"/>
                                          </p:stCondLst>
                                        </p:cTn>
                                        <p:tgtEl>
                                          <p:spTgt spid="8"/>
                                        </p:tgtEl>
                                      </p:cBhvr>
                                    </p:animEffect>
                                    <p:anim calcmode="lin" valueType="num">
                                      <p:cBhvr>
                                        <p:cTn id="7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1" dur="26">
                                          <p:stCondLst>
                                            <p:cond delay="650"/>
                                          </p:stCondLst>
                                        </p:cTn>
                                        <p:tgtEl>
                                          <p:spTgt spid="8"/>
                                        </p:tgtEl>
                                      </p:cBhvr>
                                      <p:to x="100000" y="60000"/>
                                    </p:animScale>
                                    <p:animScale>
                                      <p:cBhvr>
                                        <p:cTn id="82" dur="166" decel="50000">
                                          <p:stCondLst>
                                            <p:cond delay="676"/>
                                          </p:stCondLst>
                                        </p:cTn>
                                        <p:tgtEl>
                                          <p:spTgt spid="8"/>
                                        </p:tgtEl>
                                      </p:cBhvr>
                                      <p:to x="100000" y="100000"/>
                                    </p:animScale>
                                    <p:animScale>
                                      <p:cBhvr>
                                        <p:cTn id="83" dur="26">
                                          <p:stCondLst>
                                            <p:cond delay="1312"/>
                                          </p:stCondLst>
                                        </p:cTn>
                                        <p:tgtEl>
                                          <p:spTgt spid="8"/>
                                        </p:tgtEl>
                                      </p:cBhvr>
                                      <p:to x="100000" y="80000"/>
                                    </p:animScale>
                                    <p:animScale>
                                      <p:cBhvr>
                                        <p:cTn id="84" dur="166" decel="50000">
                                          <p:stCondLst>
                                            <p:cond delay="1338"/>
                                          </p:stCondLst>
                                        </p:cTn>
                                        <p:tgtEl>
                                          <p:spTgt spid="8"/>
                                        </p:tgtEl>
                                      </p:cBhvr>
                                      <p:to x="100000" y="100000"/>
                                    </p:animScale>
                                    <p:animScale>
                                      <p:cBhvr>
                                        <p:cTn id="85" dur="26">
                                          <p:stCondLst>
                                            <p:cond delay="1642"/>
                                          </p:stCondLst>
                                        </p:cTn>
                                        <p:tgtEl>
                                          <p:spTgt spid="8"/>
                                        </p:tgtEl>
                                      </p:cBhvr>
                                      <p:to x="100000" y="90000"/>
                                    </p:animScale>
                                    <p:animScale>
                                      <p:cBhvr>
                                        <p:cTn id="86" dur="166" decel="50000">
                                          <p:stCondLst>
                                            <p:cond delay="1668"/>
                                          </p:stCondLst>
                                        </p:cTn>
                                        <p:tgtEl>
                                          <p:spTgt spid="8"/>
                                        </p:tgtEl>
                                      </p:cBhvr>
                                      <p:to x="100000" y="100000"/>
                                    </p:animScale>
                                    <p:animScale>
                                      <p:cBhvr>
                                        <p:cTn id="87" dur="26">
                                          <p:stCondLst>
                                            <p:cond delay="1808"/>
                                          </p:stCondLst>
                                        </p:cTn>
                                        <p:tgtEl>
                                          <p:spTgt spid="8"/>
                                        </p:tgtEl>
                                      </p:cBhvr>
                                      <p:to x="100000" y="95000"/>
                                    </p:animScale>
                                    <p:animScale>
                                      <p:cBhvr>
                                        <p:cTn id="88" dur="166" decel="50000">
                                          <p:stCondLst>
                                            <p:cond delay="1834"/>
                                          </p:stCondLst>
                                        </p:cTn>
                                        <p:tgtEl>
                                          <p:spTgt spid="8"/>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ipe(down)">
                                      <p:cBhvr>
                                        <p:cTn id="93" dur="580">
                                          <p:stCondLst>
                                            <p:cond delay="0"/>
                                          </p:stCondLst>
                                        </p:cTn>
                                        <p:tgtEl>
                                          <p:spTgt spid="9"/>
                                        </p:tgtEl>
                                      </p:cBhvr>
                                    </p:animEffect>
                                    <p:anim calcmode="lin" valueType="num">
                                      <p:cBhvr>
                                        <p:cTn id="9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9" dur="26">
                                          <p:stCondLst>
                                            <p:cond delay="650"/>
                                          </p:stCondLst>
                                        </p:cTn>
                                        <p:tgtEl>
                                          <p:spTgt spid="9"/>
                                        </p:tgtEl>
                                      </p:cBhvr>
                                      <p:to x="100000" y="60000"/>
                                    </p:animScale>
                                    <p:animScale>
                                      <p:cBhvr>
                                        <p:cTn id="100" dur="166" decel="50000">
                                          <p:stCondLst>
                                            <p:cond delay="676"/>
                                          </p:stCondLst>
                                        </p:cTn>
                                        <p:tgtEl>
                                          <p:spTgt spid="9"/>
                                        </p:tgtEl>
                                      </p:cBhvr>
                                      <p:to x="100000" y="100000"/>
                                    </p:animScale>
                                    <p:animScale>
                                      <p:cBhvr>
                                        <p:cTn id="101" dur="26">
                                          <p:stCondLst>
                                            <p:cond delay="1312"/>
                                          </p:stCondLst>
                                        </p:cTn>
                                        <p:tgtEl>
                                          <p:spTgt spid="9"/>
                                        </p:tgtEl>
                                      </p:cBhvr>
                                      <p:to x="100000" y="80000"/>
                                    </p:animScale>
                                    <p:animScale>
                                      <p:cBhvr>
                                        <p:cTn id="102" dur="166" decel="50000">
                                          <p:stCondLst>
                                            <p:cond delay="1338"/>
                                          </p:stCondLst>
                                        </p:cTn>
                                        <p:tgtEl>
                                          <p:spTgt spid="9"/>
                                        </p:tgtEl>
                                      </p:cBhvr>
                                      <p:to x="100000" y="100000"/>
                                    </p:animScale>
                                    <p:animScale>
                                      <p:cBhvr>
                                        <p:cTn id="103" dur="26">
                                          <p:stCondLst>
                                            <p:cond delay="1642"/>
                                          </p:stCondLst>
                                        </p:cTn>
                                        <p:tgtEl>
                                          <p:spTgt spid="9"/>
                                        </p:tgtEl>
                                      </p:cBhvr>
                                      <p:to x="100000" y="90000"/>
                                    </p:animScale>
                                    <p:animScale>
                                      <p:cBhvr>
                                        <p:cTn id="104" dur="166" decel="50000">
                                          <p:stCondLst>
                                            <p:cond delay="1668"/>
                                          </p:stCondLst>
                                        </p:cTn>
                                        <p:tgtEl>
                                          <p:spTgt spid="9"/>
                                        </p:tgtEl>
                                      </p:cBhvr>
                                      <p:to x="100000" y="100000"/>
                                    </p:animScale>
                                    <p:animScale>
                                      <p:cBhvr>
                                        <p:cTn id="105" dur="26">
                                          <p:stCondLst>
                                            <p:cond delay="1808"/>
                                          </p:stCondLst>
                                        </p:cTn>
                                        <p:tgtEl>
                                          <p:spTgt spid="9"/>
                                        </p:tgtEl>
                                      </p:cBhvr>
                                      <p:to x="100000" y="95000"/>
                                    </p:animScale>
                                    <p:animScale>
                                      <p:cBhvr>
                                        <p:cTn id="106" dur="166" decel="50000">
                                          <p:stCondLst>
                                            <p:cond delay="1834"/>
                                          </p:stCondLst>
                                        </p:cTn>
                                        <p:tgtEl>
                                          <p:spTgt spid="9"/>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wipe(down)">
                                      <p:cBhvr>
                                        <p:cTn id="111" dur="580">
                                          <p:stCondLst>
                                            <p:cond delay="0"/>
                                          </p:stCondLst>
                                        </p:cTn>
                                        <p:tgtEl>
                                          <p:spTgt spid="10"/>
                                        </p:tgtEl>
                                      </p:cBhvr>
                                    </p:animEffect>
                                    <p:anim calcmode="lin" valueType="num">
                                      <p:cBhvr>
                                        <p:cTn id="11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17" dur="26">
                                          <p:stCondLst>
                                            <p:cond delay="650"/>
                                          </p:stCondLst>
                                        </p:cTn>
                                        <p:tgtEl>
                                          <p:spTgt spid="10"/>
                                        </p:tgtEl>
                                      </p:cBhvr>
                                      <p:to x="100000" y="60000"/>
                                    </p:animScale>
                                    <p:animScale>
                                      <p:cBhvr>
                                        <p:cTn id="118" dur="166" decel="50000">
                                          <p:stCondLst>
                                            <p:cond delay="676"/>
                                          </p:stCondLst>
                                        </p:cTn>
                                        <p:tgtEl>
                                          <p:spTgt spid="10"/>
                                        </p:tgtEl>
                                      </p:cBhvr>
                                      <p:to x="100000" y="100000"/>
                                    </p:animScale>
                                    <p:animScale>
                                      <p:cBhvr>
                                        <p:cTn id="119" dur="26">
                                          <p:stCondLst>
                                            <p:cond delay="1312"/>
                                          </p:stCondLst>
                                        </p:cTn>
                                        <p:tgtEl>
                                          <p:spTgt spid="10"/>
                                        </p:tgtEl>
                                      </p:cBhvr>
                                      <p:to x="100000" y="80000"/>
                                    </p:animScale>
                                    <p:animScale>
                                      <p:cBhvr>
                                        <p:cTn id="120" dur="166" decel="50000">
                                          <p:stCondLst>
                                            <p:cond delay="1338"/>
                                          </p:stCondLst>
                                        </p:cTn>
                                        <p:tgtEl>
                                          <p:spTgt spid="10"/>
                                        </p:tgtEl>
                                      </p:cBhvr>
                                      <p:to x="100000" y="100000"/>
                                    </p:animScale>
                                    <p:animScale>
                                      <p:cBhvr>
                                        <p:cTn id="121" dur="26">
                                          <p:stCondLst>
                                            <p:cond delay="1642"/>
                                          </p:stCondLst>
                                        </p:cTn>
                                        <p:tgtEl>
                                          <p:spTgt spid="10"/>
                                        </p:tgtEl>
                                      </p:cBhvr>
                                      <p:to x="100000" y="90000"/>
                                    </p:animScale>
                                    <p:animScale>
                                      <p:cBhvr>
                                        <p:cTn id="122" dur="166" decel="50000">
                                          <p:stCondLst>
                                            <p:cond delay="1668"/>
                                          </p:stCondLst>
                                        </p:cTn>
                                        <p:tgtEl>
                                          <p:spTgt spid="10"/>
                                        </p:tgtEl>
                                      </p:cBhvr>
                                      <p:to x="100000" y="100000"/>
                                    </p:animScale>
                                    <p:animScale>
                                      <p:cBhvr>
                                        <p:cTn id="123" dur="26">
                                          <p:stCondLst>
                                            <p:cond delay="1808"/>
                                          </p:stCondLst>
                                        </p:cTn>
                                        <p:tgtEl>
                                          <p:spTgt spid="10"/>
                                        </p:tgtEl>
                                      </p:cBhvr>
                                      <p:to x="100000" y="95000"/>
                                    </p:animScale>
                                    <p:animScale>
                                      <p:cBhvr>
                                        <p:cTn id="124" dur="166" decel="50000">
                                          <p:stCondLst>
                                            <p:cond delay="1834"/>
                                          </p:stCondLst>
                                        </p:cTn>
                                        <p:tgtEl>
                                          <p:spTgt spid="10"/>
                                        </p:tgtEl>
                                      </p:cBhvr>
                                      <p:to x="100000" y="100000"/>
                                    </p:animScale>
                                  </p:childTnLst>
                                </p:cTn>
                              </p:par>
                            </p:childTnLst>
                          </p:cTn>
                        </p:par>
                      </p:childTnLst>
                    </p:cTn>
                  </p:par>
                  <p:par>
                    <p:cTn id="125" fill="hold">
                      <p:stCondLst>
                        <p:cond delay="indefinite"/>
                      </p:stCondLst>
                      <p:childTnLst>
                        <p:par>
                          <p:cTn id="126" fill="hold">
                            <p:stCondLst>
                              <p:cond delay="0"/>
                            </p:stCondLst>
                            <p:childTnLst>
                              <p:par>
                                <p:cTn id="127" presetID="26" presetClass="entr" presetSubtype="0" fill="hold" grpId="0" nodeType="clickEffect">
                                  <p:stCondLst>
                                    <p:cond delay="0"/>
                                  </p:stCondLst>
                                  <p:childTnLst>
                                    <p:set>
                                      <p:cBhvr>
                                        <p:cTn id="128" dur="1" fill="hold">
                                          <p:stCondLst>
                                            <p:cond delay="0"/>
                                          </p:stCondLst>
                                        </p:cTn>
                                        <p:tgtEl>
                                          <p:spTgt spid="11"/>
                                        </p:tgtEl>
                                        <p:attrNameLst>
                                          <p:attrName>style.visibility</p:attrName>
                                        </p:attrNameLst>
                                      </p:cBhvr>
                                      <p:to>
                                        <p:strVal val="visible"/>
                                      </p:to>
                                    </p:set>
                                    <p:animEffect transition="in" filter="wipe(down)">
                                      <p:cBhvr>
                                        <p:cTn id="129" dur="580">
                                          <p:stCondLst>
                                            <p:cond delay="0"/>
                                          </p:stCondLst>
                                        </p:cTn>
                                        <p:tgtEl>
                                          <p:spTgt spid="11"/>
                                        </p:tgtEl>
                                      </p:cBhvr>
                                    </p:animEffect>
                                    <p:anim calcmode="lin" valueType="num">
                                      <p:cBhvr>
                                        <p:cTn id="13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5" dur="26">
                                          <p:stCondLst>
                                            <p:cond delay="650"/>
                                          </p:stCondLst>
                                        </p:cTn>
                                        <p:tgtEl>
                                          <p:spTgt spid="11"/>
                                        </p:tgtEl>
                                      </p:cBhvr>
                                      <p:to x="100000" y="60000"/>
                                    </p:animScale>
                                    <p:animScale>
                                      <p:cBhvr>
                                        <p:cTn id="136" dur="166" decel="50000">
                                          <p:stCondLst>
                                            <p:cond delay="676"/>
                                          </p:stCondLst>
                                        </p:cTn>
                                        <p:tgtEl>
                                          <p:spTgt spid="11"/>
                                        </p:tgtEl>
                                      </p:cBhvr>
                                      <p:to x="100000" y="100000"/>
                                    </p:animScale>
                                    <p:animScale>
                                      <p:cBhvr>
                                        <p:cTn id="137" dur="26">
                                          <p:stCondLst>
                                            <p:cond delay="1312"/>
                                          </p:stCondLst>
                                        </p:cTn>
                                        <p:tgtEl>
                                          <p:spTgt spid="11"/>
                                        </p:tgtEl>
                                      </p:cBhvr>
                                      <p:to x="100000" y="80000"/>
                                    </p:animScale>
                                    <p:animScale>
                                      <p:cBhvr>
                                        <p:cTn id="138" dur="166" decel="50000">
                                          <p:stCondLst>
                                            <p:cond delay="1338"/>
                                          </p:stCondLst>
                                        </p:cTn>
                                        <p:tgtEl>
                                          <p:spTgt spid="11"/>
                                        </p:tgtEl>
                                      </p:cBhvr>
                                      <p:to x="100000" y="100000"/>
                                    </p:animScale>
                                    <p:animScale>
                                      <p:cBhvr>
                                        <p:cTn id="139" dur="26">
                                          <p:stCondLst>
                                            <p:cond delay="1642"/>
                                          </p:stCondLst>
                                        </p:cTn>
                                        <p:tgtEl>
                                          <p:spTgt spid="11"/>
                                        </p:tgtEl>
                                      </p:cBhvr>
                                      <p:to x="100000" y="90000"/>
                                    </p:animScale>
                                    <p:animScale>
                                      <p:cBhvr>
                                        <p:cTn id="140" dur="166" decel="50000">
                                          <p:stCondLst>
                                            <p:cond delay="1668"/>
                                          </p:stCondLst>
                                        </p:cTn>
                                        <p:tgtEl>
                                          <p:spTgt spid="11"/>
                                        </p:tgtEl>
                                      </p:cBhvr>
                                      <p:to x="100000" y="100000"/>
                                    </p:animScale>
                                    <p:animScale>
                                      <p:cBhvr>
                                        <p:cTn id="141" dur="26">
                                          <p:stCondLst>
                                            <p:cond delay="1808"/>
                                          </p:stCondLst>
                                        </p:cTn>
                                        <p:tgtEl>
                                          <p:spTgt spid="11"/>
                                        </p:tgtEl>
                                      </p:cBhvr>
                                      <p:to x="100000" y="95000"/>
                                    </p:animScale>
                                    <p:animScale>
                                      <p:cBhvr>
                                        <p:cTn id="142"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12A6577-8B4E-4254-A14E-0169837198BD}"/>
              </a:ext>
            </a:extLst>
          </p:cNvPr>
          <p:cNvSpPr/>
          <p:nvPr/>
        </p:nvSpPr>
        <p:spPr>
          <a:xfrm>
            <a:off x="0" y="5433516"/>
            <a:ext cx="5327904" cy="857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9BA9560E-C448-4893-BCA0-0264A1BD0BAD}"/>
              </a:ext>
            </a:extLst>
          </p:cNvPr>
          <p:cNvSpPr/>
          <p:nvPr/>
        </p:nvSpPr>
        <p:spPr>
          <a:xfrm>
            <a:off x="-463296" y="5673754"/>
            <a:ext cx="4935931" cy="543652"/>
          </a:xfrm>
          <a:prstGeom prst="roundRect">
            <a:avLst>
              <a:gd name="adj" fmla="val 50000"/>
            </a:avLst>
          </a:prstGeom>
          <a:solidFill>
            <a:srgbClr val="B2E5EC"/>
          </a:solidFill>
          <a:ln>
            <a:solidFill>
              <a:srgbClr val="B8E2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4844" y="811140"/>
            <a:ext cx="11481470" cy="4426958"/>
          </a:xfrm>
        </p:spPr>
        <p:txBody>
          <a:bodyPr>
            <a:noAutofit/>
          </a:bodyPr>
          <a:lstStyle/>
          <a:p>
            <a:pPr>
              <a:lnSpc>
                <a:spcPct val="120000"/>
              </a:lnSpc>
            </a:pPr>
            <a:r>
              <a:rPr lang="he-IL" sz="2200" dirty="0"/>
              <a:t>איך עובר המידע מרצף הנוקלאוטידים ב-</a:t>
            </a:r>
            <a:r>
              <a:rPr lang="en-US" sz="2200" dirty="0"/>
              <a:t>DNA</a:t>
            </a:r>
            <a:r>
              <a:rPr lang="he-IL" sz="2200" dirty="0"/>
              <a:t> אל החלבונים?</a:t>
            </a:r>
          </a:p>
          <a:p>
            <a:pPr>
              <a:lnSpc>
                <a:spcPct val="120000"/>
              </a:lnSpc>
            </a:pPr>
            <a:r>
              <a:rPr lang="he-IL" sz="2200" dirty="0"/>
              <a:t>אם הקוד הגנטי היה אחד לאחד – ז"א נוקלאוטיד אחד מכתיב יצירת חומצת אמינו אחת – הרי שהיו לנו רק 4 חומצות אמינו. אבל בבני אדם יש 20 חומצות אמינו!</a:t>
            </a:r>
          </a:p>
          <a:p>
            <a:pPr>
              <a:lnSpc>
                <a:spcPct val="120000"/>
              </a:lnSpc>
            </a:pPr>
            <a:r>
              <a:rPr lang="he-IL" sz="2200" dirty="0"/>
              <a:t>אם הקוד הגנטי היה שניים לאחד – ז"א 2 נוקלאוטידים מכתיבים יצירת חומצת אמינו אחת – הרי שהיו לנו רק 16 חומצות אמינו.</a:t>
            </a:r>
          </a:p>
          <a:p>
            <a:pPr>
              <a:lnSpc>
                <a:spcPct val="120000"/>
              </a:lnSpc>
            </a:pPr>
            <a:r>
              <a:rPr lang="he-IL" sz="2200" dirty="0"/>
              <a:t>הסיקו שהקוד הגנטי חייב להיות כזה שלפחות שלושה לאחד – ז"א 3 נוקלאוטידים מכתיבים יצירת חומצת אמינו אחת. במקרה כזה יתכנו עד 64 חומצות אמינו. </a:t>
            </a:r>
          </a:p>
          <a:p>
            <a:pPr>
              <a:lnSpc>
                <a:spcPct val="120000"/>
              </a:lnSpc>
            </a:pPr>
            <a:r>
              <a:rPr lang="he-IL" sz="2200" dirty="0"/>
              <a:t>אבל יש לנו רק 20!!! איך זה מסתדר? </a:t>
            </a:r>
          </a:p>
          <a:p>
            <a:pPr>
              <a:lnSpc>
                <a:spcPct val="120000"/>
              </a:lnSpc>
            </a:pPr>
            <a:endParaRPr lang="en-US" sz="2200" dirty="0"/>
          </a:p>
        </p:txBody>
      </p:sp>
      <p:sp>
        <p:nvSpPr>
          <p:cNvPr id="6" name="TextBox 5"/>
          <p:cNvSpPr txBox="1"/>
          <p:nvPr/>
        </p:nvSpPr>
        <p:spPr>
          <a:xfrm>
            <a:off x="310070" y="5644823"/>
            <a:ext cx="3892714" cy="584775"/>
          </a:xfrm>
          <a:prstGeom prst="rect">
            <a:avLst/>
          </a:prstGeom>
          <a:noFill/>
        </p:spPr>
        <p:txBody>
          <a:bodyPr wrap="square" rtlCol="0">
            <a:spAutoFit/>
          </a:bodyPr>
          <a:lstStyle/>
          <a:p>
            <a:r>
              <a:rPr lang="he-IL" sz="3200" dirty="0">
                <a:solidFill>
                  <a:srgbClr val="192A72"/>
                </a:solidFill>
              </a:rPr>
              <a:t>? התשובה בהמשך...</a:t>
            </a:r>
            <a:endParaRPr lang="en-US" sz="3200" dirty="0">
              <a:solidFill>
                <a:srgbClr val="192A72"/>
              </a:solidFill>
            </a:endParaRPr>
          </a:p>
        </p:txBody>
      </p:sp>
      <p:sp>
        <p:nvSpPr>
          <p:cNvPr id="7" name="Title 1">
            <a:extLst>
              <a:ext uri="{FF2B5EF4-FFF2-40B4-BE49-F238E27FC236}">
                <a16:creationId xmlns:a16="http://schemas.microsoft.com/office/drawing/2014/main" id="{4770F919-B3E5-4BF2-A7D6-FCD7A9E4A670}"/>
              </a:ext>
            </a:extLst>
          </p:cNvPr>
          <p:cNvSpPr>
            <a:spLocks noGrp="1"/>
          </p:cNvSpPr>
          <p:nvPr>
            <p:ph type="title"/>
          </p:nvPr>
        </p:nvSpPr>
        <p:spPr>
          <a:xfrm>
            <a:off x="1946678" y="-137862"/>
            <a:ext cx="8229600" cy="1143000"/>
          </a:xfrm>
        </p:spPr>
        <p:txBody>
          <a:bodyPr/>
          <a:lstStyle/>
          <a:p>
            <a:r>
              <a:rPr lang="he-IL" dirty="0"/>
              <a:t>קצת הסטוריה מדעית:</a:t>
            </a:r>
            <a:endParaRPr lang="en-US" dirty="0"/>
          </a:p>
        </p:txBody>
      </p:sp>
    </p:spTree>
    <p:extLst>
      <p:ext uri="{BB962C8B-B14F-4D97-AF65-F5344CB8AC3E}">
        <p14:creationId xmlns:p14="http://schemas.microsoft.com/office/powerpoint/2010/main" val="421655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80">
                                          <p:stCondLst>
                                            <p:cond delay="0"/>
                                          </p:stCondLst>
                                        </p:cTn>
                                        <p:tgtEl>
                                          <p:spTgt spid="6"/>
                                        </p:tgtEl>
                                      </p:cBhvr>
                                    </p:animEffect>
                                    <p:anim calcmode="lin" valueType="num">
                                      <p:cBhvr>
                                        <p:cTn id="2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3" dur="26">
                                          <p:stCondLst>
                                            <p:cond delay="650"/>
                                          </p:stCondLst>
                                        </p:cTn>
                                        <p:tgtEl>
                                          <p:spTgt spid="6"/>
                                        </p:tgtEl>
                                      </p:cBhvr>
                                      <p:to x="100000" y="60000"/>
                                    </p:animScale>
                                    <p:animScale>
                                      <p:cBhvr>
                                        <p:cTn id="34" dur="166" decel="50000">
                                          <p:stCondLst>
                                            <p:cond delay="676"/>
                                          </p:stCondLst>
                                        </p:cTn>
                                        <p:tgtEl>
                                          <p:spTgt spid="6"/>
                                        </p:tgtEl>
                                      </p:cBhvr>
                                      <p:to x="100000" y="100000"/>
                                    </p:animScale>
                                    <p:animScale>
                                      <p:cBhvr>
                                        <p:cTn id="35" dur="26">
                                          <p:stCondLst>
                                            <p:cond delay="1312"/>
                                          </p:stCondLst>
                                        </p:cTn>
                                        <p:tgtEl>
                                          <p:spTgt spid="6"/>
                                        </p:tgtEl>
                                      </p:cBhvr>
                                      <p:to x="100000" y="80000"/>
                                    </p:animScale>
                                    <p:animScale>
                                      <p:cBhvr>
                                        <p:cTn id="36" dur="166" decel="50000">
                                          <p:stCondLst>
                                            <p:cond delay="1338"/>
                                          </p:stCondLst>
                                        </p:cTn>
                                        <p:tgtEl>
                                          <p:spTgt spid="6"/>
                                        </p:tgtEl>
                                      </p:cBhvr>
                                      <p:to x="100000" y="100000"/>
                                    </p:animScale>
                                    <p:animScale>
                                      <p:cBhvr>
                                        <p:cTn id="37" dur="26">
                                          <p:stCondLst>
                                            <p:cond delay="1642"/>
                                          </p:stCondLst>
                                        </p:cTn>
                                        <p:tgtEl>
                                          <p:spTgt spid="6"/>
                                        </p:tgtEl>
                                      </p:cBhvr>
                                      <p:to x="100000" y="90000"/>
                                    </p:animScale>
                                    <p:animScale>
                                      <p:cBhvr>
                                        <p:cTn id="38" dur="166" decel="50000">
                                          <p:stCondLst>
                                            <p:cond delay="1668"/>
                                          </p:stCondLst>
                                        </p:cTn>
                                        <p:tgtEl>
                                          <p:spTgt spid="6"/>
                                        </p:tgtEl>
                                      </p:cBhvr>
                                      <p:to x="100000" y="100000"/>
                                    </p:animScale>
                                    <p:animScale>
                                      <p:cBhvr>
                                        <p:cTn id="39" dur="26">
                                          <p:stCondLst>
                                            <p:cond delay="1808"/>
                                          </p:stCondLst>
                                        </p:cTn>
                                        <p:tgtEl>
                                          <p:spTgt spid="6"/>
                                        </p:tgtEl>
                                      </p:cBhvr>
                                      <p:to x="100000" y="95000"/>
                                    </p:animScale>
                                    <p:animScale>
                                      <p:cBhvr>
                                        <p:cTn id="4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a:extLst>
              <a:ext uri="{FF2B5EF4-FFF2-40B4-BE49-F238E27FC236}">
                <a16:creationId xmlns:a16="http://schemas.microsoft.com/office/drawing/2014/main" id="{423F6F61-4567-462B-A618-70CBC508D8B8}"/>
              </a:ext>
            </a:extLst>
          </p:cNvPr>
          <p:cNvPicPr>
            <a:picLocks noChangeAspect="1"/>
          </p:cNvPicPr>
          <p:nvPr/>
        </p:nvPicPr>
        <p:blipFill rotWithShape="1">
          <a:blip r:embed="rId2"/>
          <a:srcRect l="39172" r="34234" b="66411"/>
          <a:stretch/>
        </p:blipFill>
        <p:spPr>
          <a:xfrm>
            <a:off x="4775994" y="0"/>
            <a:ext cx="3241964" cy="1838476"/>
          </a:xfrm>
          <a:prstGeom prst="rect">
            <a:avLst/>
          </a:prstGeom>
        </p:spPr>
      </p:pic>
      <p:sp>
        <p:nvSpPr>
          <p:cNvPr id="4" name="תיבת טקסט 3">
            <a:extLst>
              <a:ext uri="{FF2B5EF4-FFF2-40B4-BE49-F238E27FC236}">
                <a16:creationId xmlns:a16="http://schemas.microsoft.com/office/drawing/2014/main" id="{904EE8F9-32B7-45EB-8FC4-CC451E605118}"/>
              </a:ext>
            </a:extLst>
          </p:cNvPr>
          <p:cNvSpPr txBox="1"/>
          <p:nvPr/>
        </p:nvSpPr>
        <p:spPr>
          <a:xfrm>
            <a:off x="1385454" y="3016112"/>
            <a:ext cx="10436297" cy="1815882"/>
          </a:xfrm>
          <a:prstGeom prst="rect">
            <a:avLst/>
          </a:prstGeom>
          <a:noFill/>
        </p:spPr>
        <p:txBody>
          <a:bodyPr wrap="square" rtlCol="1">
            <a:spAutoFit/>
          </a:bodyPr>
          <a:lstStyle/>
          <a:p>
            <a:pPr marL="895350" algn="just"/>
            <a:r>
              <a:rPr lang="he-IL" sz="2800" dirty="0">
                <a:solidFill>
                  <a:srgbClr val="192A72"/>
                </a:solidFill>
                <a:latin typeface="Varela Round" panose="00000500000000000000" pitchFamily="2" charset="-79"/>
                <a:cs typeface="Varela Round" panose="00000500000000000000" pitchFamily="2" charset="-79"/>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a:t>
            </a:r>
            <a:r>
              <a:rPr lang="en-US" sz="2800" dirty="0">
                <a:solidFill>
                  <a:srgbClr val="192A72"/>
                </a:solidFill>
                <a:latin typeface="Varela Round" panose="00000500000000000000" pitchFamily="2" charset="-79"/>
                <a:cs typeface="Varela Round" panose="00000500000000000000" pitchFamily="2" charset="-79"/>
              </a:rPr>
              <a:t>rights@education.gov.il</a:t>
            </a:r>
            <a:endParaRPr lang="he-IL" sz="2800" dirty="0">
              <a:solidFill>
                <a:srgbClr val="192A72"/>
              </a:solidFill>
              <a:latin typeface="Varela Round" panose="00000500000000000000" pitchFamily="2" charset="-79"/>
              <a:cs typeface="Varela Round" panose="00000500000000000000" pitchFamily="2" charset="-79"/>
            </a:endParaRPr>
          </a:p>
        </p:txBody>
      </p:sp>
      <p:sp>
        <p:nvSpPr>
          <p:cNvPr id="5" name="מלבן 4">
            <a:extLst>
              <a:ext uri="{FF2B5EF4-FFF2-40B4-BE49-F238E27FC236}">
                <a16:creationId xmlns:a16="http://schemas.microsoft.com/office/drawing/2014/main" id="{0276247E-F89D-4BE1-B3D6-7FE06BEB5A42}"/>
              </a:ext>
            </a:extLst>
          </p:cNvPr>
          <p:cNvSpPr/>
          <p:nvPr/>
        </p:nvSpPr>
        <p:spPr>
          <a:xfrm>
            <a:off x="795" y="1838476"/>
            <a:ext cx="12190412" cy="763286"/>
          </a:xfrm>
          <a:prstGeom prst="rect">
            <a:avLst/>
          </a:prstGeom>
        </p:spPr>
        <p:txBody>
          <a:bodyPr wrap="square">
            <a:spAutoFit/>
          </a:bodyPr>
          <a:lstStyle/>
          <a:p>
            <a:pPr algn="ctr">
              <a:lnSpc>
                <a:spcPct val="150000"/>
              </a:lnSpc>
            </a:pPr>
            <a:r>
              <a:rPr lang="he-IL" sz="3200" b="1" dirty="0">
                <a:solidFill>
                  <a:srgbClr val="192A72"/>
                </a:solidFill>
                <a:latin typeface="Varela Round" panose="00000500000000000000" pitchFamily="2" charset="-79"/>
                <a:cs typeface="Varela Round" panose="00000500000000000000" pitchFamily="2" charset="-79"/>
              </a:rPr>
              <a:t>שימוש ביצירות מוגנות בזכויות יוצרים ואיתור בעלי זכויות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n-US" b="1" dirty="0">
                <a:solidFill>
                  <a:schemeClr val="accent1"/>
                </a:solidFill>
              </a:rPr>
              <a:t>DNA</a:t>
            </a:r>
            <a:r>
              <a:rPr lang="he-IL" b="1" dirty="0">
                <a:solidFill>
                  <a:srgbClr val="9234DB"/>
                </a:solidFill>
              </a:rPr>
              <a:t> </a:t>
            </a:r>
            <a:r>
              <a:rPr lang="he-IL" b="1" dirty="0">
                <a:solidFill>
                  <a:srgbClr val="192A72"/>
                </a:solidFill>
              </a:rPr>
              <a:t>שונה מ- </a:t>
            </a:r>
            <a:r>
              <a:rPr lang="en-US" b="1" dirty="0">
                <a:solidFill>
                  <a:srgbClr val="9234DB"/>
                </a:solidFill>
              </a:rPr>
              <a:t>RNA</a:t>
            </a:r>
            <a:r>
              <a:rPr lang="he-IL" b="1" dirty="0">
                <a:solidFill>
                  <a:srgbClr val="9234DB"/>
                </a:solidFill>
              </a:rPr>
              <a:t>:</a:t>
            </a:r>
            <a:endParaRPr lang="en-US" b="1" dirty="0">
              <a:solidFill>
                <a:srgbClr val="9234DB"/>
              </a:solidFill>
            </a:endParaRPr>
          </a:p>
        </p:txBody>
      </p:sp>
      <p:sp>
        <p:nvSpPr>
          <p:cNvPr id="9219" name="Rectangle 3"/>
          <p:cNvSpPr>
            <a:spLocks noGrp="1" noChangeArrowheads="1"/>
          </p:cNvSpPr>
          <p:nvPr>
            <p:ph type="body" idx="1"/>
          </p:nvPr>
        </p:nvSpPr>
        <p:spPr/>
        <p:txBody>
          <a:bodyPr>
            <a:normAutofit fontScale="85000" lnSpcReduction="20000"/>
          </a:bodyPr>
          <a:lstStyle/>
          <a:p>
            <a:pPr algn="r" rtl="1">
              <a:buFontTx/>
              <a:buNone/>
              <a:defRPr/>
            </a:pPr>
            <a:r>
              <a:rPr lang="en-US" dirty="0"/>
              <a:t>	1.	</a:t>
            </a:r>
            <a:r>
              <a:rPr lang="en-US" sz="2800" b="1" dirty="0">
                <a:solidFill>
                  <a:srgbClr val="9234DB"/>
                </a:solidFill>
              </a:rPr>
              <a:t>RNA</a:t>
            </a:r>
            <a:r>
              <a:rPr lang="he-IL" sz="2800" b="1" dirty="0">
                <a:solidFill>
                  <a:srgbClr val="9234DB"/>
                </a:solidFill>
              </a:rPr>
              <a:t> </a:t>
            </a:r>
            <a:r>
              <a:rPr lang="he-IL" sz="2800" b="1" dirty="0"/>
              <a:t>מכיל את הסוכר </a:t>
            </a:r>
            <a:r>
              <a:rPr lang="en-US" sz="2800" b="1" dirty="0">
                <a:solidFill>
                  <a:srgbClr val="B50069"/>
                </a:solidFill>
              </a:rPr>
              <a:t>ribose</a:t>
            </a:r>
            <a:endParaRPr lang="en-US" sz="2800" dirty="0"/>
          </a:p>
          <a:p>
            <a:pPr algn="r" rtl="1">
              <a:buFontTx/>
              <a:buNone/>
              <a:defRPr/>
            </a:pPr>
            <a:r>
              <a:rPr lang="en-US" sz="2800" dirty="0"/>
              <a:t>		</a:t>
            </a:r>
            <a:r>
              <a:rPr lang="en-US" sz="2800" b="1" dirty="0">
                <a:solidFill>
                  <a:schemeClr val="accent1"/>
                </a:solidFill>
              </a:rPr>
              <a:t>DNA</a:t>
            </a:r>
            <a:r>
              <a:rPr lang="he-IL" sz="2800" b="1" dirty="0">
                <a:solidFill>
                  <a:schemeClr val="accent1"/>
                </a:solidFill>
              </a:rPr>
              <a:t> </a:t>
            </a:r>
            <a:r>
              <a:rPr lang="he-IL" sz="2800" b="1" dirty="0"/>
              <a:t>מכיל את הסוכר </a:t>
            </a:r>
            <a:r>
              <a:rPr lang="en-US" sz="2800" b="1" dirty="0" err="1">
                <a:solidFill>
                  <a:srgbClr val="B50069"/>
                </a:solidFill>
              </a:rPr>
              <a:t>deoxyribose</a:t>
            </a:r>
            <a:endParaRPr lang="en-US" sz="2800" dirty="0"/>
          </a:p>
          <a:p>
            <a:pPr algn="r" rtl="1">
              <a:buFontTx/>
              <a:buNone/>
              <a:defRPr/>
            </a:pPr>
            <a:endParaRPr lang="en-US" sz="2800" dirty="0"/>
          </a:p>
          <a:p>
            <a:pPr algn="r" rtl="1">
              <a:buFontTx/>
              <a:buNone/>
              <a:defRPr/>
            </a:pPr>
            <a:r>
              <a:rPr lang="en-US" sz="2800" dirty="0"/>
              <a:t>	2.	</a:t>
            </a:r>
            <a:r>
              <a:rPr lang="en-US" sz="2800" b="1" dirty="0">
                <a:solidFill>
                  <a:srgbClr val="9234DB"/>
                </a:solidFill>
              </a:rPr>
              <a:t>RNA</a:t>
            </a:r>
            <a:r>
              <a:rPr lang="he-IL" sz="2800" b="1" dirty="0">
                <a:solidFill>
                  <a:srgbClr val="9234DB"/>
                </a:solidFill>
              </a:rPr>
              <a:t> </a:t>
            </a:r>
            <a:r>
              <a:rPr lang="he-IL" sz="2800" b="1" dirty="0"/>
              <a:t>מכיל</a:t>
            </a:r>
            <a:r>
              <a:rPr lang="he-IL" sz="2800" b="1" dirty="0">
                <a:solidFill>
                  <a:srgbClr val="9234DB"/>
                </a:solidFill>
              </a:rPr>
              <a:t> </a:t>
            </a:r>
            <a:r>
              <a:rPr lang="en-US" sz="2800" b="1" dirty="0" err="1">
                <a:solidFill>
                  <a:srgbClr val="B50069"/>
                </a:solidFill>
              </a:rPr>
              <a:t>uracil</a:t>
            </a:r>
            <a:r>
              <a:rPr lang="en-US" sz="2800" b="1" dirty="0">
                <a:solidFill>
                  <a:srgbClr val="B50069"/>
                </a:solidFill>
              </a:rPr>
              <a:t> (U)</a:t>
            </a:r>
            <a:endParaRPr lang="en-US" sz="2800" dirty="0"/>
          </a:p>
          <a:p>
            <a:pPr algn="r" rtl="1">
              <a:buFontTx/>
              <a:buNone/>
              <a:defRPr/>
            </a:pPr>
            <a:r>
              <a:rPr lang="en-US" sz="2800" dirty="0"/>
              <a:t>		</a:t>
            </a:r>
            <a:r>
              <a:rPr lang="en-US" sz="2800" b="1" dirty="0">
                <a:solidFill>
                  <a:schemeClr val="accent1"/>
                </a:solidFill>
              </a:rPr>
              <a:t>DNA</a:t>
            </a:r>
            <a:r>
              <a:rPr lang="he-IL" sz="2800" b="1" dirty="0">
                <a:solidFill>
                  <a:schemeClr val="accent1"/>
                </a:solidFill>
              </a:rPr>
              <a:t> </a:t>
            </a:r>
            <a:r>
              <a:rPr lang="he-IL" sz="2800" b="1" dirty="0"/>
              <a:t>מכיל</a:t>
            </a:r>
            <a:r>
              <a:rPr lang="he-IL" sz="2800" b="1" dirty="0">
                <a:solidFill>
                  <a:schemeClr val="accent1"/>
                </a:solidFill>
              </a:rPr>
              <a:t> </a:t>
            </a:r>
            <a:r>
              <a:rPr lang="en-US" sz="2800" b="1" dirty="0">
                <a:solidFill>
                  <a:srgbClr val="B50069"/>
                </a:solidFill>
              </a:rPr>
              <a:t>thymine (T)</a:t>
            </a:r>
          </a:p>
          <a:p>
            <a:pPr algn="r" rtl="1">
              <a:buFontTx/>
              <a:buNone/>
              <a:defRPr/>
            </a:pPr>
            <a:endParaRPr lang="en-US" sz="2800" dirty="0"/>
          </a:p>
          <a:p>
            <a:pPr algn="r" rtl="1">
              <a:buFontTx/>
              <a:buNone/>
              <a:defRPr/>
            </a:pPr>
            <a:r>
              <a:rPr lang="en-US" sz="2800" dirty="0"/>
              <a:t>	3.	</a:t>
            </a:r>
            <a:r>
              <a:rPr lang="en-US" sz="2800" b="1" dirty="0">
                <a:solidFill>
                  <a:srgbClr val="9234DB"/>
                </a:solidFill>
              </a:rPr>
              <a:t>RNA</a:t>
            </a:r>
            <a:r>
              <a:rPr lang="he-IL" sz="2800" b="1" dirty="0">
                <a:solidFill>
                  <a:srgbClr val="9234DB"/>
                </a:solidFill>
              </a:rPr>
              <a:t> – </a:t>
            </a:r>
            <a:r>
              <a:rPr lang="he-IL" sz="2800" b="1" dirty="0"/>
              <a:t>זוהי מולקולה </a:t>
            </a:r>
            <a:r>
              <a:rPr lang="he-IL" sz="2800" b="1" dirty="0">
                <a:solidFill>
                  <a:srgbClr val="9234DB"/>
                </a:solidFill>
              </a:rPr>
              <a:t>חד </a:t>
            </a:r>
            <a:r>
              <a:rPr lang="he-IL" sz="2800" b="1" dirty="0" err="1">
                <a:solidFill>
                  <a:srgbClr val="9234DB"/>
                </a:solidFill>
              </a:rPr>
              <a:t>גדילית</a:t>
            </a:r>
            <a:endParaRPr lang="en-US" sz="2800" dirty="0"/>
          </a:p>
          <a:p>
            <a:pPr algn="r" rtl="1">
              <a:buFontTx/>
              <a:buNone/>
              <a:defRPr/>
            </a:pPr>
            <a:r>
              <a:rPr lang="en-US" sz="2800" dirty="0"/>
              <a:t>		</a:t>
            </a:r>
            <a:r>
              <a:rPr lang="en-US" sz="2800" b="1" dirty="0">
                <a:solidFill>
                  <a:schemeClr val="accent1"/>
                </a:solidFill>
              </a:rPr>
              <a:t>DNA</a:t>
            </a:r>
            <a:r>
              <a:rPr lang="he-IL" sz="2800" b="1" dirty="0">
                <a:solidFill>
                  <a:schemeClr val="accent1"/>
                </a:solidFill>
              </a:rPr>
              <a:t> – </a:t>
            </a:r>
            <a:r>
              <a:rPr lang="he-IL" sz="2800" b="1" dirty="0"/>
              <a:t>זוהי מולקולה </a:t>
            </a:r>
            <a:r>
              <a:rPr lang="he-IL" sz="2800" b="1" dirty="0">
                <a:solidFill>
                  <a:schemeClr val="accent1"/>
                </a:solidFill>
              </a:rPr>
              <a:t>דו-</a:t>
            </a:r>
            <a:r>
              <a:rPr lang="he-IL" sz="2800" b="1" dirty="0" err="1">
                <a:solidFill>
                  <a:schemeClr val="accent1"/>
                </a:solidFill>
              </a:rPr>
              <a:t>גדילית</a:t>
            </a:r>
            <a:endParaRPr lang="en-US" sz="2800" b="1" dirty="0">
              <a:solidFill>
                <a:srgbClr val="B50069"/>
              </a:solidFill>
            </a:endParaRPr>
          </a:p>
        </p:txBody>
      </p:sp>
      <p:graphicFrame>
        <p:nvGraphicFramePr>
          <p:cNvPr id="7174" name="Object 6"/>
          <p:cNvGraphicFramePr>
            <a:graphicFrameLocks noChangeAspect="1"/>
          </p:cNvGraphicFramePr>
          <p:nvPr>
            <p:extLst>
              <p:ext uri="{D42A27DB-BD31-4B8C-83A1-F6EECF244321}">
                <p14:modId xmlns:p14="http://schemas.microsoft.com/office/powerpoint/2010/main" val="14031486"/>
              </p:ext>
            </p:extLst>
          </p:nvPr>
        </p:nvGraphicFramePr>
        <p:xfrm>
          <a:off x="1055440" y="2220504"/>
          <a:ext cx="1512168" cy="1294677"/>
        </p:xfrm>
        <a:graphic>
          <a:graphicData uri="http://schemas.openxmlformats.org/presentationml/2006/ole">
            <mc:AlternateContent xmlns:mc="http://schemas.openxmlformats.org/markup-compatibility/2006">
              <mc:Choice xmlns:v="urn:schemas-microsoft-com:vml" Requires="v">
                <p:oleObj spid="_x0000_s1084" name="Image" r:id="rId3" imgW="3467755" imgH="2968163" progId="">
                  <p:embed/>
                </p:oleObj>
              </mc:Choice>
              <mc:Fallback>
                <p:oleObj name="Image" r:id="rId3" imgW="3467755" imgH="2968163" progId="">
                  <p:embed/>
                  <p:pic>
                    <p:nvPicPr>
                      <p:cNvPr id="717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5440" y="2220504"/>
                        <a:ext cx="1512168" cy="1294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extLst>
              <p:ext uri="{D42A27DB-BD31-4B8C-83A1-F6EECF244321}">
                <p14:modId xmlns:p14="http://schemas.microsoft.com/office/powerpoint/2010/main" val="4113615844"/>
              </p:ext>
            </p:extLst>
          </p:nvPr>
        </p:nvGraphicFramePr>
        <p:xfrm>
          <a:off x="1061284" y="674656"/>
          <a:ext cx="1440160" cy="1291908"/>
        </p:xfrm>
        <a:graphic>
          <a:graphicData uri="http://schemas.openxmlformats.org/presentationml/2006/ole">
            <mc:AlternateContent xmlns:mc="http://schemas.openxmlformats.org/markup-compatibility/2006">
              <mc:Choice xmlns:v="urn:schemas-microsoft-com:vml" Requires="v">
                <p:oleObj spid="_x0000_s1085" name="Image" r:id="rId5" imgW="3330612" imgH="2987755" progId="">
                  <p:embed/>
                </p:oleObj>
              </mc:Choice>
              <mc:Fallback>
                <p:oleObj name="Image" r:id="rId5" imgW="3330612" imgH="2987755" progId="">
                  <p:embed/>
                  <p:pic>
                    <p:nvPicPr>
                      <p:cNvPr id="7175"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1284" y="674656"/>
                        <a:ext cx="1440160" cy="1291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אליפסה 4"/>
          <p:cNvSpPr>
            <a:spLocks noChangeArrowheads="1"/>
          </p:cNvSpPr>
          <p:nvPr/>
        </p:nvSpPr>
        <p:spPr bwMode="auto">
          <a:xfrm>
            <a:off x="1781364" y="1683226"/>
            <a:ext cx="432048" cy="355346"/>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endParaRPr lang="he-IL" altLang="en-US" sz="2400">
              <a:latin typeface="Varela Round" panose="00000500000000000000" pitchFamily="2" charset="-79"/>
              <a:cs typeface="Varela Round" panose="00000500000000000000" pitchFamily="2" charset="-79"/>
            </a:endParaRPr>
          </a:p>
        </p:txBody>
      </p:sp>
      <p:cxnSp>
        <p:nvCxnSpPr>
          <p:cNvPr id="7" name="מחבר חץ ישר 6"/>
          <p:cNvCxnSpPr>
            <a:cxnSpLocks/>
          </p:cNvCxnSpPr>
          <p:nvPr/>
        </p:nvCxnSpPr>
        <p:spPr>
          <a:xfrm flipH="1">
            <a:off x="2135560" y="1534354"/>
            <a:ext cx="1559326" cy="423487"/>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8" name="מחבר חץ ישר 7"/>
          <p:cNvCxnSpPr/>
          <p:nvPr/>
        </p:nvCxnSpPr>
        <p:spPr>
          <a:xfrm flipH="1">
            <a:off x="2135560" y="2292511"/>
            <a:ext cx="2088232" cy="108012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0" name="אליפסה 4"/>
          <p:cNvSpPr>
            <a:spLocks noChangeArrowheads="1"/>
          </p:cNvSpPr>
          <p:nvPr/>
        </p:nvSpPr>
        <p:spPr bwMode="auto">
          <a:xfrm>
            <a:off x="1828764" y="3199847"/>
            <a:ext cx="432048" cy="355346"/>
          </a:xfrm>
          <a:prstGeom prst="ellipse">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lgn="ctr">
              <a:spcBef>
                <a:spcPct val="0"/>
              </a:spcBef>
              <a:buFontTx/>
              <a:buNone/>
            </a:pPr>
            <a:endParaRPr lang="he-IL" altLang="en-US" sz="2400">
              <a:latin typeface="Varela Round" panose="00000500000000000000" pitchFamily="2" charset="-79"/>
              <a:cs typeface="Varela Round" panose="00000500000000000000" pitchFamily="2" charset="-79"/>
            </a:endParaRPr>
          </a:p>
        </p:txBody>
      </p:sp>
      <p:pic>
        <p:nvPicPr>
          <p:cNvPr id="11" name="Picture 2" descr="http://upload.wikimedia.org/wikipedia/commons/f/f2/Nitrobases.gif">
            <a:extLst>
              <a:ext uri="{FF2B5EF4-FFF2-40B4-BE49-F238E27FC236}">
                <a16:creationId xmlns:a16="http://schemas.microsoft.com/office/drawing/2014/main" id="{760B4E1F-D42D-4EF3-95FD-253B0D57A48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8951"/>
          <a:stretch/>
        </p:blipFill>
        <p:spPr bwMode="auto">
          <a:xfrm>
            <a:off x="10328560" y="1856851"/>
            <a:ext cx="1901946"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5">
            <a:extLst>
              <a:ext uri="{FF2B5EF4-FFF2-40B4-BE49-F238E27FC236}">
                <a16:creationId xmlns:a16="http://schemas.microsoft.com/office/drawing/2014/main" id="{B79F8D9A-1AA8-44F5-8BE5-E751F21D5C44}"/>
              </a:ext>
            </a:extLst>
          </p:cNvPr>
          <p:cNvSpPr txBox="1">
            <a:spLocks noChangeArrowheads="1"/>
          </p:cNvSpPr>
          <p:nvPr/>
        </p:nvSpPr>
        <p:spPr bwMode="auto">
          <a:xfrm>
            <a:off x="6393901" y="1407737"/>
            <a:ext cx="52035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har char="•"/>
              <a:defRPr sz="3200">
                <a:solidFill>
                  <a:schemeClr val="tx1"/>
                </a:solidFill>
                <a:latin typeface="Times New Roman" panose="02020603050405020304" pitchFamily="18" charset="0"/>
                <a:cs typeface="Times New Roman" panose="02020603050405020304" pitchFamily="18" charset="0"/>
              </a:defRPr>
            </a:lvl1pPr>
            <a:lvl2pPr marL="742950" indent="-285750" algn="r" rtl="1">
              <a:spcBef>
                <a:spcPct val="20000"/>
              </a:spcBef>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lgn="r" rtl="1">
              <a:spcBef>
                <a:spcPct val="20000"/>
              </a:spcBef>
              <a:buChar char="•"/>
              <a:defRPr sz="2400">
                <a:solidFill>
                  <a:schemeClr val="tx1"/>
                </a:solidFill>
                <a:latin typeface="Times New Roman" panose="02020603050405020304" pitchFamily="18" charset="0"/>
                <a:cs typeface="Times New Roman" panose="02020603050405020304" pitchFamily="18" charset="0"/>
              </a:defRPr>
            </a:lvl3pPr>
            <a:lvl4pPr marL="1600200" indent="-228600" algn="r" rtl="1">
              <a:spcBef>
                <a:spcPct val="20000"/>
              </a:spcBef>
              <a:buChar char="–"/>
              <a:defRPr sz="2000">
                <a:solidFill>
                  <a:schemeClr val="tx1"/>
                </a:solidFill>
                <a:latin typeface="Times New Roman" panose="02020603050405020304" pitchFamily="18" charset="0"/>
                <a:cs typeface="Times New Roman" panose="02020603050405020304" pitchFamily="18" charset="0"/>
              </a:defRPr>
            </a:lvl4pPr>
            <a:lvl5pPr marL="2057400" indent="-228600" algn="r" rtl="1">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algn="r" rtl="1"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r>
              <a:rPr lang="he-IL" altLang="en-US" sz="2400" dirty="0">
                <a:latin typeface="Varela Round" panose="00000500000000000000" pitchFamily="2" charset="-79"/>
                <a:cs typeface="Varela Round" panose="00000500000000000000" pitchFamily="2" charset="-79"/>
              </a:rPr>
              <a:t>אורציל (</a:t>
            </a:r>
            <a:r>
              <a:rPr lang="en-US" altLang="en-US" sz="2400" dirty="0">
                <a:latin typeface="Varela Round" panose="00000500000000000000" pitchFamily="2" charset="-79"/>
                <a:cs typeface="Varela Round" panose="00000500000000000000" pitchFamily="2" charset="-79"/>
              </a:rPr>
              <a:t>U</a:t>
            </a:r>
            <a:r>
              <a:rPr lang="he-IL" altLang="en-US" sz="2400" dirty="0">
                <a:latin typeface="Varela Round" panose="00000500000000000000" pitchFamily="2" charset="-79"/>
                <a:cs typeface="Varela Round" panose="00000500000000000000" pitchFamily="2" charset="-79"/>
              </a:rPr>
              <a:t>)   תימין (</a:t>
            </a:r>
            <a:r>
              <a:rPr lang="en-US" altLang="en-US" sz="2400" dirty="0">
                <a:latin typeface="Varela Round" panose="00000500000000000000" pitchFamily="2" charset="-79"/>
                <a:cs typeface="Varela Round" panose="00000500000000000000" pitchFamily="2" charset="-79"/>
              </a:rPr>
              <a:t>T</a:t>
            </a:r>
            <a:r>
              <a:rPr lang="he-IL" altLang="en-US" sz="2400" dirty="0">
                <a:latin typeface="Varela Round" panose="00000500000000000000" pitchFamily="2" charset="-79"/>
                <a:cs typeface="Varela Round" panose="00000500000000000000" pitchFamily="2" charset="-79"/>
              </a:rPr>
              <a:t>)</a:t>
            </a:r>
          </a:p>
        </p:txBody>
      </p:sp>
      <p:pic>
        <p:nvPicPr>
          <p:cNvPr id="13" name="Picture 2" descr="http://upload.wikimedia.org/wikipedia/commons/f/f2/Nitrobases.gif">
            <a:extLst>
              <a:ext uri="{FF2B5EF4-FFF2-40B4-BE49-F238E27FC236}">
                <a16:creationId xmlns:a16="http://schemas.microsoft.com/office/drawing/2014/main" id="{C6B3E319-73C7-4D33-BB6E-FBE0CD69C13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4728" r="36497"/>
          <a:stretch/>
        </p:blipFill>
        <p:spPr bwMode="auto">
          <a:xfrm>
            <a:off x="8436841" y="1856850"/>
            <a:ext cx="1696526"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218">
                                            <p:txEl>
                                              <p:pRg st="0" end="0"/>
                                            </p:txEl>
                                          </p:spTgt>
                                        </p:tgtEl>
                                        <p:attrNameLst>
                                          <p:attrName>style.visibility</p:attrName>
                                        </p:attrNameLst>
                                      </p:cBhvr>
                                      <p:to>
                                        <p:strVal val="visible"/>
                                      </p:to>
                                    </p:set>
                                    <p:animEffect transition="in" filter="wipe(left)">
                                      <p:cBhvr>
                                        <p:cTn id="7" dur="500"/>
                                        <p:tgtEl>
                                          <p:spTgt spid="92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wipe(left)">
                                      <p:cBhvr>
                                        <p:cTn id="12" dur="500"/>
                                        <p:tgtEl>
                                          <p:spTgt spid="92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par>
                                <p:cTn id="31" presetID="26"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80">
                                          <p:stCondLst>
                                            <p:cond delay="0"/>
                                          </p:stCondLst>
                                        </p:cTn>
                                        <p:tgtEl>
                                          <p:spTgt spid="9"/>
                                        </p:tgtEl>
                                      </p:cBhvr>
                                    </p:animEffect>
                                    <p:anim calcmode="lin" valueType="num">
                                      <p:cBhvr>
                                        <p:cTn id="3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9" dur="26">
                                          <p:stCondLst>
                                            <p:cond delay="650"/>
                                          </p:stCondLst>
                                        </p:cTn>
                                        <p:tgtEl>
                                          <p:spTgt spid="9"/>
                                        </p:tgtEl>
                                      </p:cBhvr>
                                      <p:to x="100000" y="60000"/>
                                    </p:animScale>
                                    <p:animScale>
                                      <p:cBhvr>
                                        <p:cTn id="40" dur="166" decel="50000">
                                          <p:stCondLst>
                                            <p:cond delay="676"/>
                                          </p:stCondLst>
                                        </p:cTn>
                                        <p:tgtEl>
                                          <p:spTgt spid="9"/>
                                        </p:tgtEl>
                                      </p:cBhvr>
                                      <p:to x="100000" y="100000"/>
                                    </p:animScale>
                                    <p:animScale>
                                      <p:cBhvr>
                                        <p:cTn id="41" dur="26">
                                          <p:stCondLst>
                                            <p:cond delay="1312"/>
                                          </p:stCondLst>
                                        </p:cTn>
                                        <p:tgtEl>
                                          <p:spTgt spid="9"/>
                                        </p:tgtEl>
                                      </p:cBhvr>
                                      <p:to x="100000" y="80000"/>
                                    </p:animScale>
                                    <p:animScale>
                                      <p:cBhvr>
                                        <p:cTn id="42" dur="166" decel="50000">
                                          <p:stCondLst>
                                            <p:cond delay="1338"/>
                                          </p:stCondLst>
                                        </p:cTn>
                                        <p:tgtEl>
                                          <p:spTgt spid="9"/>
                                        </p:tgtEl>
                                      </p:cBhvr>
                                      <p:to x="100000" y="100000"/>
                                    </p:animScale>
                                    <p:animScale>
                                      <p:cBhvr>
                                        <p:cTn id="43" dur="26">
                                          <p:stCondLst>
                                            <p:cond delay="1642"/>
                                          </p:stCondLst>
                                        </p:cTn>
                                        <p:tgtEl>
                                          <p:spTgt spid="9"/>
                                        </p:tgtEl>
                                      </p:cBhvr>
                                      <p:to x="100000" y="90000"/>
                                    </p:animScale>
                                    <p:animScale>
                                      <p:cBhvr>
                                        <p:cTn id="44" dur="166" decel="50000">
                                          <p:stCondLst>
                                            <p:cond delay="1668"/>
                                          </p:stCondLst>
                                        </p:cTn>
                                        <p:tgtEl>
                                          <p:spTgt spid="9"/>
                                        </p:tgtEl>
                                      </p:cBhvr>
                                      <p:to x="100000" y="100000"/>
                                    </p:animScale>
                                    <p:animScale>
                                      <p:cBhvr>
                                        <p:cTn id="45" dur="26">
                                          <p:stCondLst>
                                            <p:cond delay="1808"/>
                                          </p:stCondLst>
                                        </p:cTn>
                                        <p:tgtEl>
                                          <p:spTgt spid="9"/>
                                        </p:tgtEl>
                                      </p:cBhvr>
                                      <p:to x="100000" y="95000"/>
                                    </p:animScale>
                                    <p:animScale>
                                      <p:cBhvr>
                                        <p:cTn id="46" dur="166" decel="50000">
                                          <p:stCondLst>
                                            <p:cond delay="1834"/>
                                          </p:stCondLst>
                                        </p:cTn>
                                        <p:tgtEl>
                                          <p:spTgt spid="9"/>
                                        </p:tgtEl>
                                      </p:cBhvr>
                                      <p:to x="100000" y="100000"/>
                                    </p:animScale>
                                  </p:childTnLst>
                                </p:cTn>
                              </p:par>
                              <p:par>
                                <p:cTn id="47" presetID="26" presetClass="entr" presetSubtype="0" fill="hold" nodeType="withEffect">
                                  <p:stCondLst>
                                    <p:cond delay="0"/>
                                  </p:stCondLst>
                                  <p:childTnLst>
                                    <p:set>
                                      <p:cBhvr>
                                        <p:cTn id="48" dur="1" fill="hold">
                                          <p:stCondLst>
                                            <p:cond delay="0"/>
                                          </p:stCondLst>
                                        </p:cTn>
                                        <p:tgtEl>
                                          <p:spTgt spid="7175"/>
                                        </p:tgtEl>
                                        <p:attrNameLst>
                                          <p:attrName>style.visibility</p:attrName>
                                        </p:attrNameLst>
                                      </p:cBhvr>
                                      <p:to>
                                        <p:strVal val="visible"/>
                                      </p:to>
                                    </p:set>
                                    <p:animEffect transition="in" filter="wipe(down)">
                                      <p:cBhvr>
                                        <p:cTn id="49" dur="580">
                                          <p:stCondLst>
                                            <p:cond delay="0"/>
                                          </p:stCondLst>
                                        </p:cTn>
                                        <p:tgtEl>
                                          <p:spTgt spid="7175"/>
                                        </p:tgtEl>
                                      </p:cBhvr>
                                    </p:animEffect>
                                    <p:anim calcmode="lin" valueType="num">
                                      <p:cBhvr>
                                        <p:cTn id="50" dur="1822" tmFilter="0,0; 0.14,0.36; 0.43,0.73; 0.71,0.91; 1.0,1.0">
                                          <p:stCondLst>
                                            <p:cond delay="0"/>
                                          </p:stCondLst>
                                        </p:cTn>
                                        <p:tgtEl>
                                          <p:spTgt spid="717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717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717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717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7175"/>
                                        </p:tgtEl>
                                        <p:attrNameLst>
                                          <p:attrName>ppt_y</p:attrName>
                                        </p:attrNameLst>
                                      </p:cBhvr>
                                      <p:tavLst>
                                        <p:tav tm="0" fmla="#ppt_y-sin(pi*$)/81">
                                          <p:val>
                                            <p:fltVal val="0"/>
                                          </p:val>
                                        </p:tav>
                                        <p:tav tm="100000">
                                          <p:val>
                                            <p:fltVal val="1"/>
                                          </p:val>
                                        </p:tav>
                                      </p:tavLst>
                                    </p:anim>
                                    <p:animScale>
                                      <p:cBhvr>
                                        <p:cTn id="55" dur="26">
                                          <p:stCondLst>
                                            <p:cond delay="650"/>
                                          </p:stCondLst>
                                        </p:cTn>
                                        <p:tgtEl>
                                          <p:spTgt spid="7175"/>
                                        </p:tgtEl>
                                      </p:cBhvr>
                                      <p:to x="100000" y="60000"/>
                                    </p:animScale>
                                    <p:animScale>
                                      <p:cBhvr>
                                        <p:cTn id="56" dur="166" decel="50000">
                                          <p:stCondLst>
                                            <p:cond delay="676"/>
                                          </p:stCondLst>
                                        </p:cTn>
                                        <p:tgtEl>
                                          <p:spTgt spid="7175"/>
                                        </p:tgtEl>
                                      </p:cBhvr>
                                      <p:to x="100000" y="100000"/>
                                    </p:animScale>
                                    <p:animScale>
                                      <p:cBhvr>
                                        <p:cTn id="57" dur="26">
                                          <p:stCondLst>
                                            <p:cond delay="1312"/>
                                          </p:stCondLst>
                                        </p:cTn>
                                        <p:tgtEl>
                                          <p:spTgt spid="7175"/>
                                        </p:tgtEl>
                                      </p:cBhvr>
                                      <p:to x="100000" y="80000"/>
                                    </p:animScale>
                                    <p:animScale>
                                      <p:cBhvr>
                                        <p:cTn id="58" dur="166" decel="50000">
                                          <p:stCondLst>
                                            <p:cond delay="1338"/>
                                          </p:stCondLst>
                                        </p:cTn>
                                        <p:tgtEl>
                                          <p:spTgt spid="7175"/>
                                        </p:tgtEl>
                                      </p:cBhvr>
                                      <p:to x="100000" y="100000"/>
                                    </p:animScale>
                                    <p:animScale>
                                      <p:cBhvr>
                                        <p:cTn id="59" dur="26">
                                          <p:stCondLst>
                                            <p:cond delay="1642"/>
                                          </p:stCondLst>
                                        </p:cTn>
                                        <p:tgtEl>
                                          <p:spTgt spid="7175"/>
                                        </p:tgtEl>
                                      </p:cBhvr>
                                      <p:to x="100000" y="90000"/>
                                    </p:animScale>
                                    <p:animScale>
                                      <p:cBhvr>
                                        <p:cTn id="60" dur="166" decel="50000">
                                          <p:stCondLst>
                                            <p:cond delay="1668"/>
                                          </p:stCondLst>
                                        </p:cTn>
                                        <p:tgtEl>
                                          <p:spTgt spid="7175"/>
                                        </p:tgtEl>
                                      </p:cBhvr>
                                      <p:to x="100000" y="100000"/>
                                    </p:animScale>
                                    <p:animScale>
                                      <p:cBhvr>
                                        <p:cTn id="61" dur="26">
                                          <p:stCondLst>
                                            <p:cond delay="1808"/>
                                          </p:stCondLst>
                                        </p:cTn>
                                        <p:tgtEl>
                                          <p:spTgt spid="7175"/>
                                        </p:tgtEl>
                                      </p:cBhvr>
                                      <p:to x="100000" y="95000"/>
                                    </p:animScale>
                                    <p:animScale>
                                      <p:cBhvr>
                                        <p:cTn id="62" dur="166" decel="50000">
                                          <p:stCondLst>
                                            <p:cond delay="1834"/>
                                          </p:stCondLst>
                                        </p:cTn>
                                        <p:tgtEl>
                                          <p:spTgt spid="7175"/>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9219">
                                            <p:txEl>
                                              <p:pRg st="1" end="1"/>
                                            </p:txEl>
                                          </p:spTgt>
                                        </p:tgtEl>
                                        <p:attrNameLst>
                                          <p:attrName>style.visibility</p:attrName>
                                        </p:attrNameLst>
                                      </p:cBhvr>
                                      <p:to>
                                        <p:strVal val="visible"/>
                                      </p:to>
                                    </p:set>
                                    <p:animEffect transition="in" filter="wipe(left)">
                                      <p:cBhvr>
                                        <p:cTn id="67" dur="500"/>
                                        <p:tgtEl>
                                          <p:spTgt spid="9219">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wipe(down)">
                                      <p:cBhvr>
                                        <p:cTn id="72" dur="580">
                                          <p:stCondLst>
                                            <p:cond delay="0"/>
                                          </p:stCondLst>
                                        </p:cTn>
                                        <p:tgtEl>
                                          <p:spTgt spid="8"/>
                                        </p:tgtEl>
                                      </p:cBhvr>
                                    </p:animEffect>
                                    <p:anim calcmode="lin" valueType="num">
                                      <p:cBhvr>
                                        <p:cTn id="7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8" dur="26">
                                          <p:stCondLst>
                                            <p:cond delay="650"/>
                                          </p:stCondLst>
                                        </p:cTn>
                                        <p:tgtEl>
                                          <p:spTgt spid="8"/>
                                        </p:tgtEl>
                                      </p:cBhvr>
                                      <p:to x="100000" y="60000"/>
                                    </p:animScale>
                                    <p:animScale>
                                      <p:cBhvr>
                                        <p:cTn id="79" dur="166" decel="50000">
                                          <p:stCondLst>
                                            <p:cond delay="676"/>
                                          </p:stCondLst>
                                        </p:cTn>
                                        <p:tgtEl>
                                          <p:spTgt spid="8"/>
                                        </p:tgtEl>
                                      </p:cBhvr>
                                      <p:to x="100000" y="100000"/>
                                    </p:animScale>
                                    <p:animScale>
                                      <p:cBhvr>
                                        <p:cTn id="80" dur="26">
                                          <p:stCondLst>
                                            <p:cond delay="1312"/>
                                          </p:stCondLst>
                                        </p:cTn>
                                        <p:tgtEl>
                                          <p:spTgt spid="8"/>
                                        </p:tgtEl>
                                      </p:cBhvr>
                                      <p:to x="100000" y="80000"/>
                                    </p:animScale>
                                    <p:animScale>
                                      <p:cBhvr>
                                        <p:cTn id="81" dur="166" decel="50000">
                                          <p:stCondLst>
                                            <p:cond delay="1338"/>
                                          </p:stCondLst>
                                        </p:cTn>
                                        <p:tgtEl>
                                          <p:spTgt spid="8"/>
                                        </p:tgtEl>
                                      </p:cBhvr>
                                      <p:to x="100000" y="100000"/>
                                    </p:animScale>
                                    <p:animScale>
                                      <p:cBhvr>
                                        <p:cTn id="82" dur="26">
                                          <p:stCondLst>
                                            <p:cond delay="1642"/>
                                          </p:stCondLst>
                                        </p:cTn>
                                        <p:tgtEl>
                                          <p:spTgt spid="8"/>
                                        </p:tgtEl>
                                      </p:cBhvr>
                                      <p:to x="100000" y="90000"/>
                                    </p:animScale>
                                    <p:animScale>
                                      <p:cBhvr>
                                        <p:cTn id="83" dur="166" decel="50000">
                                          <p:stCondLst>
                                            <p:cond delay="1668"/>
                                          </p:stCondLst>
                                        </p:cTn>
                                        <p:tgtEl>
                                          <p:spTgt spid="8"/>
                                        </p:tgtEl>
                                      </p:cBhvr>
                                      <p:to x="100000" y="100000"/>
                                    </p:animScale>
                                    <p:animScale>
                                      <p:cBhvr>
                                        <p:cTn id="84" dur="26">
                                          <p:stCondLst>
                                            <p:cond delay="1808"/>
                                          </p:stCondLst>
                                        </p:cTn>
                                        <p:tgtEl>
                                          <p:spTgt spid="8"/>
                                        </p:tgtEl>
                                      </p:cBhvr>
                                      <p:to x="100000" y="95000"/>
                                    </p:animScale>
                                    <p:animScale>
                                      <p:cBhvr>
                                        <p:cTn id="85" dur="166" decel="50000">
                                          <p:stCondLst>
                                            <p:cond delay="1834"/>
                                          </p:stCondLst>
                                        </p:cTn>
                                        <p:tgtEl>
                                          <p:spTgt spid="8"/>
                                        </p:tgtEl>
                                      </p:cBhvr>
                                      <p:to x="100000" y="100000"/>
                                    </p:animScale>
                                  </p:childTnLst>
                                </p:cTn>
                              </p:par>
                              <p:par>
                                <p:cTn id="86" presetID="26" presetClass="entr" presetSubtype="0" fill="hold" nodeType="withEffect">
                                  <p:stCondLst>
                                    <p:cond delay="0"/>
                                  </p:stCondLst>
                                  <p:childTnLst>
                                    <p:set>
                                      <p:cBhvr>
                                        <p:cTn id="87" dur="1" fill="hold">
                                          <p:stCondLst>
                                            <p:cond delay="0"/>
                                          </p:stCondLst>
                                        </p:cTn>
                                        <p:tgtEl>
                                          <p:spTgt spid="7174"/>
                                        </p:tgtEl>
                                        <p:attrNameLst>
                                          <p:attrName>style.visibility</p:attrName>
                                        </p:attrNameLst>
                                      </p:cBhvr>
                                      <p:to>
                                        <p:strVal val="visible"/>
                                      </p:to>
                                    </p:set>
                                    <p:animEffect transition="in" filter="wipe(down)">
                                      <p:cBhvr>
                                        <p:cTn id="88" dur="580">
                                          <p:stCondLst>
                                            <p:cond delay="0"/>
                                          </p:stCondLst>
                                        </p:cTn>
                                        <p:tgtEl>
                                          <p:spTgt spid="7174"/>
                                        </p:tgtEl>
                                      </p:cBhvr>
                                    </p:animEffect>
                                    <p:anim calcmode="lin" valueType="num">
                                      <p:cBhvr>
                                        <p:cTn id="89" dur="1822" tmFilter="0,0; 0.14,0.36; 0.43,0.73; 0.71,0.91; 1.0,1.0">
                                          <p:stCondLst>
                                            <p:cond delay="0"/>
                                          </p:stCondLst>
                                        </p:cTn>
                                        <p:tgtEl>
                                          <p:spTgt spid="7174"/>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7174"/>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7174"/>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7174"/>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7174"/>
                                        </p:tgtEl>
                                        <p:attrNameLst>
                                          <p:attrName>ppt_y</p:attrName>
                                        </p:attrNameLst>
                                      </p:cBhvr>
                                      <p:tavLst>
                                        <p:tav tm="0" fmla="#ppt_y-sin(pi*$)/81">
                                          <p:val>
                                            <p:fltVal val="0"/>
                                          </p:val>
                                        </p:tav>
                                        <p:tav tm="100000">
                                          <p:val>
                                            <p:fltVal val="1"/>
                                          </p:val>
                                        </p:tav>
                                      </p:tavLst>
                                    </p:anim>
                                    <p:animScale>
                                      <p:cBhvr>
                                        <p:cTn id="94" dur="26">
                                          <p:stCondLst>
                                            <p:cond delay="650"/>
                                          </p:stCondLst>
                                        </p:cTn>
                                        <p:tgtEl>
                                          <p:spTgt spid="7174"/>
                                        </p:tgtEl>
                                      </p:cBhvr>
                                      <p:to x="100000" y="60000"/>
                                    </p:animScale>
                                    <p:animScale>
                                      <p:cBhvr>
                                        <p:cTn id="95" dur="166" decel="50000">
                                          <p:stCondLst>
                                            <p:cond delay="676"/>
                                          </p:stCondLst>
                                        </p:cTn>
                                        <p:tgtEl>
                                          <p:spTgt spid="7174"/>
                                        </p:tgtEl>
                                      </p:cBhvr>
                                      <p:to x="100000" y="100000"/>
                                    </p:animScale>
                                    <p:animScale>
                                      <p:cBhvr>
                                        <p:cTn id="96" dur="26">
                                          <p:stCondLst>
                                            <p:cond delay="1312"/>
                                          </p:stCondLst>
                                        </p:cTn>
                                        <p:tgtEl>
                                          <p:spTgt spid="7174"/>
                                        </p:tgtEl>
                                      </p:cBhvr>
                                      <p:to x="100000" y="80000"/>
                                    </p:animScale>
                                    <p:animScale>
                                      <p:cBhvr>
                                        <p:cTn id="97" dur="166" decel="50000">
                                          <p:stCondLst>
                                            <p:cond delay="1338"/>
                                          </p:stCondLst>
                                        </p:cTn>
                                        <p:tgtEl>
                                          <p:spTgt spid="7174"/>
                                        </p:tgtEl>
                                      </p:cBhvr>
                                      <p:to x="100000" y="100000"/>
                                    </p:animScale>
                                    <p:animScale>
                                      <p:cBhvr>
                                        <p:cTn id="98" dur="26">
                                          <p:stCondLst>
                                            <p:cond delay="1642"/>
                                          </p:stCondLst>
                                        </p:cTn>
                                        <p:tgtEl>
                                          <p:spTgt spid="7174"/>
                                        </p:tgtEl>
                                      </p:cBhvr>
                                      <p:to x="100000" y="90000"/>
                                    </p:animScale>
                                    <p:animScale>
                                      <p:cBhvr>
                                        <p:cTn id="99" dur="166" decel="50000">
                                          <p:stCondLst>
                                            <p:cond delay="1668"/>
                                          </p:stCondLst>
                                        </p:cTn>
                                        <p:tgtEl>
                                          <p:spTgt spid="7174"/>
                                        </p:tgtEl>
                                      </p:cBhvr>
                                      <p:to x="100000" y="100000"/>
                                    </p:animScale>
                                    <p:animScale>
                                      <p:cBhvr>
                                        <p:cTn id="100" dur="26">
                                          <p:stCondLst>
                                            <p:cond delay="1808"/>
                                          </p:stCondLst>
                                        </p:cTn>
                                        <p:tgtEl>
                                          <p:spTgt spid="7174"/>
                                        </p:tgtEl>
                                      </p:cBhvr>
                                      <p:to x="100000" y="95000"/>
                                    </p:animScale>
                                    <p:animScale>
                                      <p:cBhvr>
                                        <p:cTn id="101" dur="166" decel="50000">
                                          <p:stCondLst>
                                            <p:cond delay="1834"/>
                                          </p:stCondLst>
                                        </p:cTn>
                                        <p:tgtEl>
                                          <p:spTgt spid="7174"/>
                                        </p:tgtEl>
                                      </p:cBhvr>
                                      <p:to x="100000" y="100000"/>
                                    </p:animScale>
                                  </p:childTnLst>
                                </p:cTn>
                              </p:par>
                              <p:par>
                                <p:cTn id="102" presetID="26" presetClass="entr" presetSubtype="0" fill="hold" grpId="0" nodeType="withEffect">
                                  <p:stCondLst>
                                    <p:cond delay="0"/>
                                  </p:stCondLst>
                                  <p:childTnLst>
                                    <p:set>
                                      <p:cBhvr>
                                        <p:cTn id="103" dur="1" fill="hold">
                                          <p:stCondLst>
                                            <p:cond delay="0"/>
                                          </p:stCondLst>
                                        </p:cTn>
                                        <p:tgtEl>
                                          <p:spTgt spid="10"/>
                                        </p:tgtEl>
                                        <p:attrNameLst>
                                          <p:attrName>style.visibility</p:attrName>
                                        </p:attrNameLst>
                                      </p:cBhvr>
                                      <p:to>
                                        <p:strVal val="visible"/>
                                      </p:to>
                                    </p:set>
                                    <p:animEffect transition="in" filter="wipe(down)">
                                      <p:cBhvr>
                                        <p:cTn id="104" dur="580">
                                          <p:stCondLst>
                                            <p:cond delay="0"/>
                                          </p:stCondLst>
                                        </p:cTn>
                                        <p:tgtEl>
                                          <p:spTgt spid="10"/>
                                        </p:tgtEl>
                                      </p:cBhvr>
                                    </p:animEffect>
                                    <p:anim calcmode="lin" valueType="num">
                                      <p:cBhvr>
                                        <p:cTn id="10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10" dur="26">
                                          <p:stCondLst>
                                            <p:cond delay="650"/>
                                          </p:stCondLst>
                                        </p:cTn>
                                        <p:tgtEl>
                                          <p:spTgt spid="10"/>
                                        </p:tgtEl>
                                      </p:cBhvr>
                                      <p:to x="100000" y="60000"/>
                                    </p:animScale>
                                    <p:animScale>
                                      <p:cBhvr>
                                        <p:cTn id="111" dur="166" decel="50000">
                                          <p:stCondLst>
                                            <p:cond delay="676"/>
                                          </p:stCondLst>
                                        </p:cTn>
                                        <p:tgtEl>
                                          <p:spTgt spid="10"/>
                                        </p:tgtEl>
                                      </p:cBhvr>
                                      <p:to x="100000" y="100000"/>
                                    </p:animScale>
                                    <p:animScale>
                                      <p:cBhvr>
                                        <p:cTn id="112" dur="26">
                                          <p:stCondLst>
                                            <p:cond delay="1312"/>
                                          </p:stCondLst>
                                        </p:cTn>
                                        <p:tgtEl>
                                          <p:spTgt spid="10"/>
                                        </p:tgtEl>
                                      </p:cBhvr>
                                      <p:to x="100000" y="80000"/>
                                    </p:animScale>
                                    <p:animScale>
                                      <p:cBhvr>
                                        <p:cTn id="113" dur="166" decel="50000">
                                          <p:stCondLst>
                                            <p:cond delay="1338"/>
                                          </p:stCondLst>
                                        </p:cTn>
                                        <p:tgtEl>
                                          <p:spTgt spid="10"/>
                                        </p:tgtEl>
                                      </p:cBhvr>
                                      <p:to x="100000" y="100000"/>
                                    </p:animScale>
                                    <p:animScale>
                                      <p:cBhvr>
                                        <p:cTn id="114" dur="26">
                                          <p:stCondLst>
                                            <p:cond delay="1642"/>
                                          </p:stCondLst>
                                        </p:cTn>
                                        <p:tgtEl>
                                          <p:spTgt spid="10"/>
                                        </p:tgtEl>
                                      </p:cBhvr>
                                      <p:to x="100000" y="90000"/>
                                    </p:animScale>
                                    <p:animScale>
                                      <p:cBhvr>
                                        <p:cTn id="115" dur="166" decel="50000">
                                          <p:stCondLst>
                                            <p:cond delay="1668"/>
                                          </p:stCondLst>
                                        </p:cTn>
                                        <p:tgtEl>
                                          <p:spTgt spid="10"/>
                                        </p:tgtEl>
                                      </p:cBhvr>
                                      <p:to x="100000" y="100000"/>
                                    </p:animScale>
                                    <p:animScale>
                                      <p:cBhvr>
                                        <p:cTn id="116" dur="26">
                                          <p:stCondLst>
                                            <p:cond delay="1808"/>
                                          </p:stCondLst>
                                        </p:cTn>
                                        <p:tgtEl>
                                          <p:spTgt spid="10"/>
                                        </p:tgtEl>
                                      </p:cBhvr>
                                      <p:to x="100000" y="95000"/>
                                    </p:animScale>
                                    <p:animScale>
                                      <p:cBhvr>
                                        <p:cTn id="117" dur="166" decel="50000">
                                          <p:stCondLst>
                                            <p:cond delay="1834"/>
                                          </p:stCondLst>
                                        </p:cTn>
                                        <p:tgtEl>
                                          <p:spTgt spid="10"/>
                                        </p:tgtEl>
                                      </p:cBhvr>
                                      <p:to x="100000" y="100000"/>
                                    </p:animScale>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grpId="0" nodeType="clickEffect">
                                  <p:stCondLst>
                                    <p:cond delay="0"/>
                                  </p:stCondLst>
                                  <p:childTnLst>
                                    <p:set>
                                      <p:cBhvr>
                                        <p:cTn id="121" dur="1" fill="hold">
                                          <p:stCondLst>
                                            <p:cond delay="0"/>
                                          </p:stCondLst>
                                        </p:cTn>
                                        <p:tgtEl>
                                          <p:spTgt spid="9219">
                                            <p:txEl>
                                              <p:pRg st="3" end="3"/>
                                            </p:txEl>
                                          </p:spTgt>
                                        </p:tgtEl>
                                        <p:attrNameLst>
                                          <p:attrName>style.visibility</p:attrName>
                                        </p:attrNameLst>
                                      </p:cBhvr>
                                      <p:to>
                                        <p:strVal val="visible"/>
                                      </p:to>
                                    </p:set>
                                    <p:animEffect transition="in" filter="wipe(left)">
                                      <p:cBhvr>
                                        <p:cTn id="122" dur="500"/>
                                        <p:tgtEl>
                                          <p:spTgt spid="9219">
                                            <p:txEl>
                                              <p:pRg st="3" end="3"/>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9219">
                                            <p:txEl>
                                              <p:pRg st="4" end="4"/>
                                            </p:txEl>
                                          </p:spTgt>
                                        </p:tgtEl>
                                        <p:attrNameLst>
                                          <p:attrName>style.visibility</p:attrName>
                                        </p:attrNameLst>
                                      </p:cBhvr>
                                      <p:to>
                                        <p:strVal val="visible"/>
                                      </p:to>
                                    </p:set>
                                    <p:animEffect transition="in" filter="wipe(left)">
                                      <p:cBhvr>
                                        <p:cTn id="127" dur="500"/>
                                        <p:tgtEl>
                                          <p:spTgt spid="9219">
                                            <p:txEl>
                                              <p:pRg st="4" end="4"/>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9219">
                                            <p:txEl>
                                              <p:pRg st="6" end="6"/>
                                            </p:txEl>
                                          </p:spTgt>
                                        </p:tgtEl>
                                        <p:attrNameLst>
                                          <p:attrName>style.visibility</p:attrName>
                                        </p:attrNameLst>
                                      </p:cBhvr>
                                      <p:to>
                                        <p:strVal val="visible"/>
                                      </p:to>
                                    </p:set>
                                    <p:animEffect transition="in" filter="wipe(left)">
                                      <p:cBhvr>
                                        <p:cTn id="132" dur="500"/>
                                        <p:tgtEl>
                                          <p:spTgt spid="9219">
                                            <p:txEl>
                                              <p:pRg st="6" end="6"/>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9219">
                                            <p:txEl>
                                              <p:pRg st="7" end="7"/>
                                            </p:txEl>
                                          </p:spTgt>
                                        </p:tgtEl>
                                        <p:attrNameLst>
                                          <p:attrName>style.visibility</p:attrName>
                                        </p:attrNameLst>
                                      </p:cBhvr>
                                      <p:to>
                                        <p:strVal val="visible"/>
                                      </p:to>
                                    </p:set>
                                    <p:animEffect transition="in" filter="wipe(left)">
                                      <p:cBhvr>
                                        <p:cTn id="137" dur="500"/>
                                        <p:tgtEl>
                                          <p:spTgt spid="92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p:bldP spid="9219" grpId="0" uiExpand="1" build="p" autoUpdateAnimBg="0"/>
      <p:bldP spid="9" grpId="0" animBg="1"/>
      <p:bldP spid="10" grpId="0" animBg="1"/>
    </p:bldLst>
  </p:timing>
</p:sld>
</file>

<file path=ppt/theme/theme1.xml><?xml version="1.0" encoding="utf-8"?>
<a:theme xmlns:a="http://schemas.openxmlformats.org/drawingml/2006/main" name="ערכת נושא Office">
  <a:themeElements>
    <a:clrScheme name="מערכת שידורים">
      <a:dk1>
        <a:srgbClr val="002060"/>
      </a:dk1>
      <a:lt1>
        <a:sysClr val="window" lastClr="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התאמה אישית 3">
      <a:majorFont>
        <a:latin typeface="Varela Round"/>
        <a:ea typeface=""/>
        <a:cs typeface="Varela Round"/>
      </a:majorFont>
      <a:minorFont>
        <a:latin typeface="Varela Round"/>
        <a:ea typeface=""/>
        <a:cs typeface="Varela Round"/>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3497</TotalTime>
  <Words>3452</Words>
  <Application>Microsoft Office PowerPoint</Application>
  <PresentationFormat>Widescreen</PresentationFormat>
  <Paragraphs>326</Paragraphs>
  <Slides>80</Slides>
  <Notes>8</Notes>
  <HiddenSlides>0</HiddenSlides>
  <MMClips>3</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80</vt:i4>
      </vt:variant>
    </vt:vector>
  </HeadingPairs>
  <TitlesOfParts>
    <vt:vector size="89" baseType="lpstr">
      <vt:lpstr>Arial</vt:lpstr>
      <vt:lpstr>Calibri</vt:lpstr>
      <vt:lpstr>Symbol</vt:lpstr>
      <vt:lpstr>Times New Roman</vt:lpstr>
      <vt:lpstr>Varela Round</vt:lpstr>
      <vt:lpstr>Wingdings</vt:lpstr>
      <vt:lpstr>ערכת נושא Office</vt:lpstr>
      <vt:lpstr>Image</vt:lpstr>
      <vt:lpstr>Photo Editor Photo</vt:lpstr>
      <vt:lpstr>מערכת שידורים לאומית</vt:lpstr>
      <vt:lpstr>מ-DNA לחלבון  (לא כולל בקרה ומוטציות)</vt:lpstr>
      <vt:lpstr>ספר הלימוד</vt:lpstr>
      <vt:lpstr>מה נלמד בשיעור זה: </vt:lpstr>
      <vt:lpstr>שעתוק (או תעתוק)</vt:lpstr>
      <vt:lpstr>PowerPoint Presentation</vt:lpstr>
      <vt:lpstr>קצת הסטוריה מדעית:</vt:lpstr>
      <vt:lpstr>קצת הסטוריה מדעית:</vt:lpstr>
      <vt:lpstr>DNA שונה מ- RNA:</vt:lpstr>
      <vt:lpstr>PowerPoint Presentation</vt:lpstr>
      <vt:lpstr>PowerPoint Presentation</vt:lpstr>
      <vt:lpstr>PowerPoint Presentation</vt:lpstr>
      <vt:lpstr>PowerPoint Presentation</vt:lpstr>
      <vt:lpstr>ביטוי גן</vt:lpstr>
      <vt:lpstr>מהו תהליך השעתוק? (או תעתוק)</vt:lpstr>
      <vt:lpstr>שעתוק</vt:lpstr>
      <vt:lpstr>שעתוק – שלבים:</vt:lpstr>
      <vt:lpstr>שעתוק – שלבים:</vt:lpstr>
      <vt:lpstr>שעתוק - אנלוגיה</vt:lpstr>
      <vt:lpstr>שעתוק - אנלוגיה</vt:lpstr>
      <vt:lpstr>שעתוק - אנלוגיה</vt:lpstr>
      <vt:lpstr>סרטון:  שעתוק</vt:lpstr>
      <vt:lpstr>תאים שונים יבטאו גנים שונים</vt:lpstr>
      <vt:lpstr>PowerPoint Presentation</vt:lpstr>
      <vt:lpstr>הבדלים בין שכפול ושעתוק</vt:lpstr>
      <vt:lpstr>הבדלים בין שכפול ושעתוק</vt:lpstr>
      <vt:lpstr>גדיל ה-snese וגדיל ה-antisense</vt:lpstr>
      <vt:lpstr>גדיל ה-snese וגדיל ה-antisense</vt:lpstr>
      <vt:lpstr>שעתוק מגדיל ה-antisense יתן לנו RNA שהוא (כמעט) זהה ל-sense</vt:lpstr>
      <vt:lpstr>כיוון השעתוק: RNA פולימראז תמיד ירוץ על גדיל מכיוון 3’ של הגדיל לכיוון5’  של הגדיל, כשהוא יוצר RNA מקצה 5’ לקצה 3’. (הוא יכול להוסיף נוקלאוטידים חדשים רק ל-3’. </vt:lpstr>
      <vt:lpstr>מדוע לא כדאי לשעתק את שני הגדילים במקביל?</vt:lpstr>
      <vt:lpstr>תרגום</vt:lpstr>
      <vt:lpstr>שלב התרגום של מולקולת mRNA  לחלבון </vt:lpstr>
      <vt:lpstr>משימה: מהם תפקידיהם של החלבונים?  נסו לחשוב על 3 תפקידים שונים (לפחות) של חלבונים </vt:lpstr>
      <vt:lpstr>מהם תפקידיהם של החלבונים? </vt:lpstr>
      <vt:lpstr>PowerPoint Presentation</vt:lpstr>
      <vt:lpstr>תרגום mRNA לחלבון</vt:lpstr>
      <vt:lpstr>חלבון = רצף של חומצות אמינו. בתהליך התרגום נוצר חלבון על בסיס מידע ממולקולת ה-RNA  שליח   </vt:lpstr>
      <vt:lpstr>מהי חומצת אמינו?</vt:lpstr>
      <vt:lpstr>חומצות אמינו שונות זו מזו בשייר - R</vt:lpstr>
      <vt:lpstr>משימה</vt:lpstr>
      <vt:lpstr>PowerPoint Presentation</vt:lpstr>
      <vt:lpstr>tRNA  נושא חומצת אמינו</vt:lpstr>
      <vt:lpstr>בתהליך התרגום נוצר חלבון על בסיס מידע ממולקולת ה-RNA  שליח בעזרת הריבוזום ו-RNA  מעביר   </vt:lpstr>
      <vt:lpstr>תרגום</vt:lpstr>
      <vt:lpstr>tRNA  נושא חומצת אמינו</vt:lpstr>
      <vt:lpstr>שלבי התרגום</vt:lpstr>
      <vt:lpstr>שלבי התרגום</vt:lpstr>
      <vt:lpstr>PowerPoint Presentation</vt:lpstr>
      <vt:lpstr>PowerPoint Presentation</vt:lpstr>
      <vt:lpstr>PowerPoint Presentation</vt:lpstr>
      <vt:lpstr>PowerPoint Presentation</vt:lpstr>
      <vt:lpstr>PowerPoint Presentation</vt:lpstr>
      <vt:lpstr>PowerPoint Presentation</vt:lpstr>
      <vt:lpstr>מושגים בתהליך התרגום</vt:lpstr>
      <vt:lpstr>מדוע התהליך מכונה "תרגום"?</vt:lpstr>
      <vt:lpstr>PowerPoint Presentation</vt:lpstr>
      <vt:lpstr>PowerPoint Presentation</vt:lpstr>
      <vt:lpstr>הקוד הגנטי - טבלת הקודונים וחומצות אמינו</vt:lpstr>
      <vt:lpstr>משימה:</vt:lpstr>
      <vt:lpstr>תשובה לדוגמה:</vt:lpstr>
      <vt:lpstr>PowerPoint Presentation</vt:lpstr>
      <vt:lpstr>סרטון מסכם תרגום</vt:lpstr>
      <vt:lpstr>PowerPoint Presentation</vt:lpstr>
      <vt:lpstr>שינויים לאחר תרגום</vt:lpstr>
      <vt:lpstr>מבנה מרחבי של חלבון</vt:lpstr>
      <vt:lpstr>מבנה מרחבי של חלבון</vt:lpstr>
      <vt:lpstr>הקיפול המרחבי של החלבון נקבע ע"י רצף ח. האמינו שלו – וקובע את הפעילות שלו</vt:lpstr>
      <vt:lpstr>מבנה מרחבי של חלבון</vt:lpstr>
      <vt:lpstr>מבנה מרחבי של חלבון</vt:lpstr>
      <vt:lpstr>מבנה מרחבי של חלבון</vt:lpstr>
      <vt:lpstr>מ-DNA לחלבון</vt:lpstr>
      <vt:lpstr>שינויים בחלבון לאחר התרגום</vt:lpstr>
      <vt:lpstr>שינויים בחלבון לאחר התרגום</vt:lpstr>
      <vt:lpstr>שינויים בחלבון לאחר התרגום</vt:lpstr>
      <vt:lpstr>שינויים בחלבון לאחר התרגום</vt:lpstr>
      <vt:lpstr>PowerPoint Presentation</vt:lpstr>
      <vt:lpstr>PowerPoint Presentation</vt:lpstr>
      <vt:lpstr>מ-DNA לחלבון</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user</dc:creator>
  <cp:lastModifiedBy>Sivan Shimshila</cp:lastModifiedBy>
  <cp:revision>122</cp:revision>
  <dcterms:created xsi:type="dcterms:W3CDTF">2020-03-15T19:13:03Z</dcterms:created>
  <dcterms:modified xsi:type="dcterms:W3CDTF">2020-04-04T20:48:07Z</dcterms:modified>
</cp:coreProperties>
</file>