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7" r:id="rId2"/>
    <p:sldId id="258" r:id="rId3"/>
    <p:sldId id="259" r:id="rId4"/>
    <p:sldId id="260" r:id="rId5"/>
    <p:sldId id="261" r:id="rId6"/>
    <p:sldId id="273" r:id="rId7"/>
    <p:sldId id="263" r:id="rId8"/>
    <p:sldId id="274" r:id="rId9"/>
    <p:sldId id="276" r:id="rId10"/>
    <p:sldId id="277" r:id="rId11"/>
    <p:sldId id="275" r:id="rId12"/>
    <p:sldId id="264" r:id="rId13"/>
    <p:sldId id="266" r:id="rId14"/>
    <p:sldId id="278" r:id="rId15"/>
    <p:sldId id="268" r:id="rId16"/>
    <p:sldId id="269" r:id="rId17"/>
    <p:sldId id="270" r:id="rId18"/>
    <p:sldId id="291"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1510" autoAdjust="0"/>
  </p:normalViewPr>
  <p:slideViewPr>
    <p:cSldViewPr>
      <p:cViewPr varScale="1">
        <p:scale>
          <a:sx n="63" d="100"/>
          <a:sy n="63" d="100"/>
        </p:scale>
        <p:origin x="1354"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na Plutov" userId="d2fd36e007305591" providerId="LiveId" clId="{7D685C4F-AB26-469C-9879-15C327714C99}"/>
    <pc:docChg chg="modSld">
      <pc:chgData name="Inna Plutov" userId="d2fd36e007305591" providerId="LiveId" clId="{7D685C4F-AB26-469C-9879-15C327714C99}" dt="2020-05-05T21:02:29.359" v="4" actId="20577"/>
      <pc:docMkLst>
        <pc:docMk/>
      </pc:docMkLst>
      <pc:sldChg chg="modSp">
        <pc:chgData name="Inna Plutov" userId="d2fd36e007305591" providerId="LiveId" clId="{7D685C4F-AB26-469C-9879-15C327714C99}" dt="2020-05-05T21:02:29.359" v="4" actId="20577"/>
        <pc:sldMkLst>
          <pc:docMk/>
          <pc:sldMk cId="3557236375" sldId="278"/>
        </pc:sldMkLst>
        <pc:spChg chg="mod">
          <ac:chgData name="Inna Plutov" userId="d2fd36e007305591" providerId="LiveId" clId="{7D685C4F-AB26-469C-9879-15C327714C99}" dt="2020-05-05T21:02:29.359" v="4" actId="20577"/>
          <ac:spMkLst>
            <pc:docMk/>
            <pc:sldMk cId="3557236375" sldId="278"/>
            <ac:spMk id="92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B9E8F4B-461A-4B45-9EFF-74B5BD0586A3}" type="datetimeFigureOut">
              <a:rPr lang="he-IL" smtClean="0"/>
              <a:pPr/>
              <a:t>י"ב/אייר/תש"ף</a:t>
            </a:fld>
            <a:endParaRPr lang="he-I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592C004-F3D8-492E-8688-3EFE0B3E4E9C}"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51;g37bb09f989_0_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24579" name="Google Shape;52;g37bb09f989_0_0:notes"/>
          <p:cNvSpPr>
            <a:spLocks noGrp="1" noChangeArrowheads="1"/>
          </p:cNvSpPr>
          <p:nvPr>
            <p:ph type="body" idx="1"/>
          </p:nvPr>
        </p:nvSpPr>
        <p:spPr bwMode="auto">
          <a:noFill/>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1"/>
            <a:r>
              <a:rPr lang="he-IL" sz="1200" b="0" i="0" u="none" strike="noStrike" kern="1200" dirty="0">
                <a:solidFill>
                  <a:schemeClr val="tx1"/>
                </a:solidFill>
                <a:latin typeface="+mn-lt"/>
                <a:ea typeface="+mn-ea"/>
                <a:cs typeface="+mn-cs"/>
              </a:rPr>
              <a:t>הם הלכו והלכו, והגיעו עד צוק גבוה, ושם על ראש הצוק ראה עופרי את המנהיג.</a:t>
            </a:r>
            <a:br>
              <a:rPr lang="he-IL" sz="1200" b="0" i="0" u="none" strike="noStrike" kern="1200" dirty="0">
                <a:solidFill>
                  <a:schemeClr val="tx1"/>
                </a:solidFill>
                <a:latin typeface="+mn-lt"/>
                <a:ea typeface="+mn-ea"/>
                <a:cs typeface="+mn-cs"/>
              </a:rPr>
            </a:br>
            <a:r>
              <a:rPr lang="he-IL" sz="1200" b="0" i="0" u="none" strike="noStrike" kern="1200" dirty="0">
                <a:solidFill>
                  <a:schemeClr val="tx1"/>
                </a:solidFill>
                <a:latin typeface="+mn-lt"/>
                <a:ea typeface="+mn-ea"/>
                <a:cs typeface="+mn-cs"/>
              </a:rPr>
              <a:t>והוא באמת נראה גדול ונבון וגיבור ויפה וחכם וחזק!</a:t>
            </a:r>
            <a:br>
              <a:rPr lang="he-IL" sz="1200" b="0" i="0" u="none" strike="noStrike" kern="1200" dirty="0">
                <a:solidFill>
                  <a:schemeClr val="tx1"/>
                </a:solidFill>
                <a:latin typeface="+mn-lt"/>
                <a:ea typeface="+mn-ea"/>
                <a:cs typeface="+mn-cs"/>
              </a:rPr>
            </a:br>
            <a:r>
              <a:rPr lang="he-IL" sz="1200" b="0" i="0" u="none" strike="noStrike" kern="1200" dirty="0">
                <a:solidFill>
                  <a:schemeClr val="tx1"/>
                </a:solidFill>
                <a:latin typeface="+mn-lt"/>
                <a:ea typeface="+mn-ea"/>
                <a:cs typeface="+mn-cs"/>
              </a:rPr>
              <a:t>וכשפנה המנהיג ללכת, ראה עופרי שהוא צולע. </a:t>
            </a:r>
            <a:br>
              <a:rPr lang="he-IL" sz="1200" b="0" i="0" u="none" strike="noStrike" kern="1200" dirty="0">
                <a:solidFill>
                  <a:schemeClr val="tx1"/>
                </a:solidFill>
                <a:latin typeface="+mn-lt"/>
                <a:ea typeface="+mn-ea"/>
                <a:cs typeface="+mn-cs"/>
              </a:rPr>
            </a:br>
            <a:endParaRPr lang="he-IL" sz="1200" b="0" i="0" u="none" strike="noStrike" kern="1200" dirty="0">
              <a:solidFill>
                <a:schemeClr val="tx1"/>
              </a:solidFill>
              <a:latin typeface="+mn-lt"/>
              <a:ea typeface="+mn-ea"/>
              <a:cs typeface="+mn-cs"/>
            </a:endParaRPr>
          </a:p>
          <a:p>
            <a:pPr rtl="1"/>
            <a:r>
              <a:rPr lang="he-IL" sz="1200" b="0" i="0" u="none" strike="noStrike" kern="1200" dirty="0">
                <a:solidFill>
                  <a:schemeClr val="tx1"/>
                </a:solidFill>
                <a:latin typeface="+mn-lt"/>
                <a:ea typeface="+mn-ea"/>
                <a:cs typeface="+mn-cs"/>
              </a:rPr>
              <a:t>מה דעתכם?</a:t>
            </a:r>
            <a:r>
              <a:rPr lang="he-IL" sz="1200" b="0" i="0" u="none" strike="noStrike" kern="1200" baseline="0" dirty="0">
                <a:solidFill>
                  <a:schemeClr val="tx1"/>
                </a:solidFill>
                <a:latin typeface="+mn-lt"/>
                <a:ea typeface="+mn-ea"/>
                <a:cs typeface="+mn-cs"/>
              </a:rPr>
              <a:t> הייתם מאמינים? העופר שכל הזמן חשב שהוא מסכן בגלל שהוא צולע, הקשיב לחבריו והלך לפגוש את המנהיג. שהוא גדול והוא נבון והאו גיבור והוא יפה והוא חכם והוא אפילו חזק. אבל אז גילה העופר דבר חשוב מאוד מאוד על המנהיג. מה הוא גילה?... נכון! הוא גילה שגם המנהיג צולע. איך זה יכול להיות? גם מנהיג וגם חזק וגם חכם וגם צולע???</a:t>
            </a:r>
            <a:br>
              <a:rPr lang="he-IL" sz="1200" b="0" i="0" u="none" strike="noStrike" kern="1200" dirty="0">
                <a:solidFill>
                  <a:schemeClr val="tx1"/>
                </a:solidFill>
                <a:latin typeface="+mn-lt"/>
                <a:ea typeface="+mn-ea"/>
                <a:cs typeface="+mn-cs"/>
              </a:rPr>
            </a:br>
            <a:endParaRPr lang="he-IL" b="0" dirty="0"/>
          </a:p>
        </p:txBody>
      </p:sp>
      <p:sp>
        <p:nvSpPr>
          <p:cNvPr id="4" name="Slide Number Placeholder 3"/>
          <p:cNvSpPr>
            <a:spLocks noGrp="1"/>
          </p:cNvSpPr>
          <p:nvPr>
            <p:ph type="sldNum" sz="quarter" idx="10"/>
          </p:nvPr>
        </p:nvSpPr>
        <p:spPr/>
        <p:txBody>
          <a:bodyPr/>
          <a:lstStyle/>
          <a:p>
            <a:fld id="{1592C004-F3D8-492E-8688-3EFE0B3E4E9C}" type="slidenum">
              <a:rPr lang="he-IL" smtClean="0"/>
              <a:pPr/>
              <a:t>11</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9699"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altLang="he-IL" dirty="0"/>
          </a:p>
        </p:txBody>
      </p:sp>
      <p:sp>
        <p:nvSpPr>
          <p:cNvPr id="29700" name="מציין מיקום של מספר שקופית 3"/>
          <p:cNvSpPr>
            <a:spLocks noGrp="1"/>
          </p:cNvSpPr>
          <p:nvPr>
            <p:ph type="sldNum" sz="quarter" idx="5"/>
          </p:nvPr>
        </p:nvSpPr>
        <p:spPr bwMode="auto">
          <a:noFill/>
          <a:ln>
            <a:miter lim="800000"/>
            <a:headEnd/>
            <a:tailEnd/>
          </a:ln>
        </p:spPr>
        <p:txBody>
          <a:bodyPr/>
          <a:lstStyle/>
          <a:p>
            <a:fld id="{15FCB5D6-8EC4-44C7-8822-111178956681}" type="slidenum">
              <a:rPr lang="he-IL" altLang="he-IL" smtClean="0"/>
              <a:pPr/>
              <a:t>12</a:t>
            </a:fld>
            <a:endParaRPr lang="he-IL"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מציין מיקום של תמונת שקופית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174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he-IL" altLang="he-IL" dirty="0"/>
              <a:t>שמענו</a:t>
            </a:r>
            <a:r>
              <a:rPr lang="he-IL" altLang="he-IL" baseline="0" dirty="0"/>
              <a:t> על העופר המסכן שהרגיש נורא מסכן בגלל שהוא צולע ואז פגש מנהיג חכם וגיבור וחזק שגם היה צולע</a:t>
            </a:r>
          </a:p>
          <a:p>
            <a:pPr eaLnBrk="1" hangingPunct="1"/>
            <a:r>
              <a:rPr lang="he-IL" altLang="he-IL" baseline="0" dirty="0"/>
              <a:t>ושמענו שיר על עמלי שמרגישה עצובה אבל אין לה באמת סיבה ברורה שבגללה היא מסכנה, לא כואב לה משהו ולא קרה לה משהו. פשוט היא עצובה. האם העופר יכול להרגיש שהוא לא מסכן למרות שהוא צולע? האם עמלי יכולה להיות שמחה?</a:t>
            </a:r>
          </a:p>
          <a:p>
            <a:pPr eaLnBrk="1" hangingPunct="1"/>
            <a:r>
              <a:rPr lang="he-IL" altLang="he-IL" baseline="0" dirty="0"/>
              <a:t>לפעמים קורים לנו דברים שלוקח לנו זמן להחליט איך להרגיש לגביהם. אנחנו עוד לא ממש בטוחים אם הם נממש קשים או לא כל כך נוראיים. יש לנו זמן לבחור ולהחליט מה להרגיש לגבי מה שקרה לנו. מותר כמובן להרגיש עצובים. מותר להרגיש כועסים. מותר להרגיש מאוכזבים. אך אפשר גם לשנות את הבחירה.. מה שבטוח זה שכשמחליטים להרגיש טוב זה בדרך כלל מאוד עוזר. מרגישים חזקים יותר. רגועים יותר. כשאנחנו מחליטים לראות מה בכל זאת </a:t>
            </a:r>
            <a:r>
              <a:rPr lang="he-IL" altLang="he-IL" b="1" baseline="0" dirty="0"/>
              <a:t>יש</a:t>
            </a:r>
            <a:r>
              <a:rPr lang="he-IL" altLang="he-IL" baseline="0" dirty="0"/>
              <a:t> לנו ולא רק את מה שאין אנחנו מצליחים להרגיש יותר בטוחים ויותר שמחים. וזה בטוח יותר נעים!</a:t>
            </a:r>
            <a:endParaRPr lang="he-IL" altLang="he-IL" dirty="0"/>
          </a:p>
        </p:txBody>
      </p:sp>
      <p:sp>
        <p:nvSpPr>
          <p:cNvPr id="31748" name="מציין מיקום של מספר שקופית 3"/>
          <p:cNvSpPr>
            <a:spLocks noGrp="1"/>
          </p:cNvSpPr>
          <p:nvPr>
            <p:ph type="sldNum" sz="quarter" idx="5"/>
          </p:nvPr>
        </p:nvSpPr>
        <p:spPr bwMode="auto">
          <a:noFill/>
          <a:ln>
            <a:miter lim="800000"/>
            <a:headEnd/>
            <a:tailEnd/>
          </a:ln>
        </p:spPr>
        <p:txBody>
          <a:bodyPr/>
          <a:lstStyle/>
          <a:p>
            <a:fld id="{6F77C266-2593-4B71-B4FB-408C25B411D8}" type="slidenum">
              <a:rPr lang="he-IL" altLang="he-IL" smtClean="0"/>
              <a:pPr/>
              <a:t>13</a:t>
            </a:fld>
            <a:endParaRPr lang="he-IL" alt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58;g37bb09f989_0_49: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25603" name="Google Shape;59;g37bb09f989_0_49:notes"/>
          <p:cNvSpPr>
            <a:spLocks noGrp="1" noChangeArrowheads="1"/>
          </p:cNvSpPr>
          <p:nvPr>
            <p:ph type="body" idx="1"/>
          </p:nvPr>
        </p:nvSpPr>
        <p:spPr bwMode="auto">
          <a:noFill/>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extLst>
      <p:ext uri="{BB962C8B-B14F-4D97-AF65-F5344CB8AC3E}">
        <p14:creationId xmlns:p14="http://schemas.microsoft.com/office/powerpoint/2010/main" val="337256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he-IL" dirty="0"/>
              <a:t>אפשר</a:t>
            </a:r>
            <a:r>
              <a:rPr lang="he-IL" baseline="0" dirty="0"/>
              <a:t> להיזכר ביום שאמרו לנו שבקרוב נחזור לגן... מי סיפר לך? איך הרגשת? האם היו לך מספר רגשות? האם הרגשות התווכחו ביניהם? תוכל לצייר את הרגשות שלך?</a:t>
            </a:r>
          </a:p>
          <a:p>
            <a:r>
              <a:rPr lang="he-IL" baseline="0" dirty="0"/>
              <a:t>אפשר להזכר בפעם שבה רצינו מאוד לעשות משהו או ללכת לאיזשהו מקום ומאיזשהי סיבה התכנית התבטלה. איך הרגשנו? מה עזר לנו להרגע. מה עזר </a:t>
            </a:r>
            <a:r>
              <a:rPr lang="he-IL" baseline="0"/>
              <a:t>לנו לשנות את הרגש ולחזור ולהיות שמחים?..</a:t>
            </a:r>
            <a:endParaRPr lang="he-IL" baseline="0" dirty="0"/>
          </a:p>
          <a:p>
            <a:r>
              <a:rPr lang="he-IL" baseline="0" dirty="0"/>
              <a:t>ואפשר גם לראות את הסרטון על יום ההולדת של ברל'ה.. זה סיפור מקסים על הרבה אכזבה ובסוף שמחה גדולה!</a:t>
            </a:r>
            <a:endParaRPr lang="he-IL" dirty="0"/>
          </a:p>
        </p:txBody>
      </p:sp>
      <p:sp>
        <p:nvSpPr>
          <p:cNvPr id="4" name="Slide Number Placeholder 3"/>
          <p:cNvSpPr>
            <a:spLocks noGrp="1"/>
          </p:cNvSpPr>
          <p:nvPr>
            <p:ph type="sldNum" sz="quarter" idx="10"/>
          </p:nvPr>
        </p:nvSpPr>
        <p:spPr/>
        <p:txBody>
          <a:bodyPr/>
          <a:lstStyle/>
          <a:p>
            <a:fld id="{1592C004-F3D8-492E-8688-3EFE0B3E4E9C}" type="slidenum">
              <a:rPr lang="he-IL" smtClean="0"/>
              <a:pPr/>
              <a:t>15</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58;g37bb09f989_0_49: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
        <p:nvSpPr>
          <p:cNvPr id="25603" name="Google Shape;59;g37bb09f989_0_49:notes"/>
          <p:cNvSpPr>
            <a:spLocks noGrp="1" noChangeArrowheads="1"/>
          </p:cNvSpPr>
          <p:nvPr>
            <p:ph type="body" idx="1"/>
          </p:nvPr>
        </p:nvSpPr>
        <p:spPr bwMode="auto">
          <a:noFill/>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תמונת שקופית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6627"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he-IL" altLang="he-IL" dirty="0"/>
              <a:t>יש</a:t>
            </a:r>
            <a:r>
              <a:rPr lang="he-IL" altLang="he-IL" baseline="0" dirty="0"/>
              <a:t> לנו המון רגשות. לפעמים מרגישים רק רגש אחד. זה כשאנחנו מרגישים אותו מאוד חזק. יש לנו רגשות נעמים כמו שמחה, כמו גאוה, כמו התרגשות, כמו תקווה, כשאנחנו מרגישים את הרגשות הללו אנחנו מחייכים, קופצים, שרים, רוקדים, מלאים כח בגוף.</a:t>
            </a:r>
          </a:p>
          <a:p>
            <a:pPr eaLnBrk="1" hangingPunct="1"/>
            <a:r>
              <a:rPr lang="he-IL" altLang="he-IL" baseline="0" dirty="0"/>
              <a:t>יש לנו רגשות פחות נעמים כמו עצב, כעס, תסכול, אכזבה, עלבון, גועל ועוד. כשאנחנו מרגישים אותם אנחנו רוצים לפעמים להיות לבד ולפעמים אפילו לרצות להזיק או לקלקל משהו..</a:t>
            </a:r>
            <a:endParaRPr lang="he-IL" altLang="he-IL" dirty="0"/>
          </a:p>
        </p:txBody>
      </p:sp>
      <p:sp>
        <p:nvSpPr>
          <p:cNvPr id="26628" name="מציין מיקום של מספר שקופית 3"/>
          <p:cNvSpPr>
            <a:spLocks noGrp="1"/>
          </p:cNvSpPr>
          <p:nvPr>
            <p:ph type="sldNum" sz="quarter" idx="5"/>
          </p:nvPr>
        </p:nvSpPr>
        <p:spPr bwMode="auto">
          <a:noFill/>
          <a:ln>
            <a:miter lim="800000"/>
            <a:headEnd/>
            <a:tailEnd/>
          </a:ln>
        </p:spPr>
        <p:txBody>
          <a:bodyPr/>
          <a:lstStyle/>
          <a:p>
            <a:fld id="{3EA8F8DF-FDA4-4A5F-89AF-1FC94EB68CED}" type="slidenum">
              <a:rPr lang="he-IL" altLang="he-IL" smtClean="0"/>
              <a:pPr/>
              <a:t>4</a:t>
            </a:fld>
            <a:endParaRPr lang="he-IL" alt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r>
              <a:rPr lang="he-IL" altLang="he-IL" baseline="0" dirty="0"/>
              <a:t>לפעמים מרגישים רק רגש אחד. זה כשאנחנו מרגישים אותו מאוד חזק. לפעמים מרגישים מספר רגשות. </a:t>
            </a:r>
          </a:p>
          <a:p>
            <a:pPr eaLnBrk="1" hangingPunct="1"/>
            <a:r>
              <a:rPr lang="he-IL" altLang="he-IL" baseline="0" dirty="0"/>
              <a:t>זה כשמשהו שקרה לנו מאוד מרגש אותנו אבל אנחנו גם חוששים ממנו. לדוגמה אם אנחנו עולים על מתקן בגן השעשועים שאף פעם לא עלינו עליו. מצד אחד אנחנו נרגשים ושמחים ומצד שני קצת חוששים כי זו הפעם הראשונה.   </a:t>
            </a:r>
          </a:p>
          <a:p>
            <a:pPr eaLnBrk="1" hangingPunct="1"/>
            <a:r>
              <a:rPr lang="he-IL" altLang="he-IL" baseline="0" dirty="0"/>
              <a:t>לפעמים מרגישים שהרגשות שלנו מתווכחים אחד עם השני ולעולם לא יסכימו ביניהם, וזה מוזר לנו להרגיש שני רגשות הפוכים באותו זמן. זה קורה כשמשהו מאוד חשוב קורה לנו. לדוגמה כשנולד לנו אח תינוק. מצד אחד אנחנו מאוד שמחים לקראתו ומלאים בתכנונים מה נעשה איתו כשיגדל. מצד שני הוא עוד כל כך קטן ובכיין ואין מה לעשות איתו בכלל. וכולם כל הזמן שמים לב רק אליו. זה יכול להיות לא נעים בכלל... ואפילו מעצבן..</a:t>
            </a:r>
            <a:endParaRPr lang="he-IL" altLang="he-IL" dirty="0"/>
          </a:p>
          <a:p>
            <a:endParaRPr lang="he-IL" dirty="0"/>
          </a:p>
        </p:txBody>
      </p:sp>
      <p:sp>
        <p:nvSpPr>
          <p:cNvPr id="4" name="Slide Number Placeholder 3"/>
          <p:cNvSpPr>
            <a:spLocks noGrp="1"/>
          </p:cNvSpPr>
          <p:nvPr>
            <p:ph type="sldNum" sz="quarter" idx="10"/>
          </p:nvPr>
        </p:nvSpPr>
        <p:spPr/>
        <p:txBody>
          <a:bodyPr/>
          <a:lstStyle/>
          <a:p>
            <a:fld id="{1592C004-F3D8-492E-8688-3EFE0B3E4E9C}" type="slidenum">
              <a:rPr lang="he-IL" smtClean="0"/>
              <a:pPr/>
              <a:t>5</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he-IL" dirty="0"/>
              <a:t>לפעמים נדמה לנו ששום דבר לא מצליח לנו.. או שאף אחד לא</a:t>
            </a:r>
            <a:r>
              <a:rPr lang="he-IL" baseline="0" dirty="0"/>
              <a:t> מקשיב לנו.. לא שם לב אלינו.. שכולם קיבלו משהו ורק אנחנו לא.. שלכולם מרשים ורק לנו לא... זה גורם לנו להרגיש קצת כועסים, חלשים, עצובים, בודדים ואפילו קצת מסכנים.. זה רגש בכלל לא נעים.. ובכל זאת לפעמים אנחנו מרגישים כך.. אני רוצה לספר לכם על עופר חמוד שהיה בטוח שהוא מאוד מאוד מסכן. הכי מסכן. והוא הלך וצעק בכל מקום שהוא נורא נורא מסכן..</a:t>
            </a:r>
            <a:endParaRPr lang="he-IL" dirty="0"/>
          </a:p>
        </p:txBody>
      </p:sp>
      <p:sp>
        <p:nvSpPr>
          <p:cNvPr id="4" name="Slide Number Placeholder 3"/>
          <p:cNvSpPr>
            <a:spLocks noGrp="1"/>
          </p:cNvSpPr>
          <p:nvPr>
            <p:ph type="sldNum" sz="quarter" idx="10"/>
          </p:nvPr>
        </p:nvSpPr>
        <p:spPr/>
        <p:txBody>
          <a:bodyPr/>
          <a:lstStyle/>
          <a:p>
            <a:fld id="{1592C004-F3D8-492E-8688-3EFE0B3E4E9C}" type="slidenum">
              <a:rPr lang="he-IL" smtClean="0"/>
              <a:pPr/>
              <a:t>6</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מציין מיקום של תמונת שקופית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8675" name="מציין מיקום של הערות 2"/>
          <p:cNvSpPr>
            <a:spLocks noGrp="1" noChangeArrowheads="1"/>
          </p:cNvSpPr>
          <p:nvPr>
            <p:ph type="body" idx="1"/>
          </p:nvPr>
        </p:nvSpPr>
        <p:spPr bwMode="auto">
          <a:noFill/>
        </p:spPr>
        <p:txBody>
          <a:bodyPr wrap="square" numCol="1" anchor="t" anchorCtr="0" compatLnSpc="1">
            <a:prstTxWarp prst="textNoShape">
              <a:avLst/>
            </a:prstTxWarp>
          </a:bodyPr>
          <a:lstStyle/>
          <a:p>
            <a:pPr rtl="1"/>
            <a:r>
              <a:rPr lang="he-IL" sz="1200" b="1" i="0" u="sng" kern="1200" dirty="0">
                <a:solidFill>
                  <a:schemeClr val="tx1"/>
                </a:solidFill>
                <a:latin typeface="+mn-lt"/>
                <a:ea typeface="+mn-ea"/>
                <a:cs typeface="+mn-cs"/>
              </a:rPr>
              <a:t>העופר המסכן / עודד בורלא</a:t>
            </a:r>
            <a:r>
              <a:rPr lang="he-IL" sz="1200" b="0" i="0" u="sng" kern="1200" dirty="0">
                <a:solidFill>
                  <a:schemeClr val="tx1"/>
                </a:solidFill>
                <a:latin typeface="+mn-lt"/>
                <a:ea typeface="+mn-ea"/>
                <a:cs typeface="+mn-cs"/>
              </a:rPr>
              <a:t> </a:t>
            </a:r>
            <a:r>
              <a:rPr lang="he-IL" sz="1200" b="0" i="0" u="none" strike="noStrike" kern="1200" dirty="0">
                <a:solidFill>
                  <a:schemeClr val="tx1"/>
                </a:solidFill>
                <a:latin typeface="+mn-lt"/>
                <a:ea typeface="+mn-ea"/>
                <a:cs typeface="+mn-cs"/>
              </a:rPr>
              <a:t>                                </a:t>
            </a:r>
            <a:br>
              <a:rPr lang="he-IL" sz="1200" b="0" i="0" u="none" strike="noStrike" kern="1200" dirty="0">
                <a:solidFill>
                  <a:schemeClr val="tx1"/>
                </a:solidFill>
                <a:latin typeface="+mn-lt"/>
                <a:ea typeface="+mn-ea"/>
                <a:cs typeface="+mn-cs"/>
              </a:rPr>
            </a:br>
            <a:r>
              <a:rPr lang="he-IL" sz="1200" b="0" i="0" u="none" strike="noStrike" kern="1200" dirty="0">
                <a:solidFill>
                  <a:schemeClr val="tx1"/>
                </a:solidFill>
                <a:latin typeface="+mn-lt"/>
                <a:ea typeface="+mn-ea"/>
                <a:cs typeface="+mn-cs"/>
              </a:rPr>
              <a:t>פעם היה עופר קטן. הכול קראו לו "עופרי המסכן", כי הייתה לו רגל אחת עקומה. זה מפני שפעם זאב אחד רצה לטרוף אותו - אבל הוא הצליח להינצל, ורק רגלו נפצעה - הזאב נשך אותה, ומאז היה עופרי צולע, והיה אומלל. הוא היה כל כך אומלל שיום אחד ברח עופרי מארצו וממשפחתו הלך רחוק רחוק. כל הדרך הלך ובכה: "אני מסכן! אני אומלל! אני צולע! רע לי! אינני רוצה לחיות! אני חלש!" </a:t>
            </a:r>
            <a:br>
              <a:rPr lang="he-IL" sz="1200" b="0" i="0" u="none" strike="noStrike" kern="1200" dirty="0">
                <a:solidFill>
                  <a:schemeClr val="tx1"/>
                </a:solidFill>
                <a:latin typeface="+mn-lt"/>
                <a:ea typeface="+mn-ea"/>
                <a:cs typeface="+mn-cs"/>
              </a:rPr>
            </a:br>
            <a:br>
              <a:rPr lang="he-IL" sz="1200" b="0" i="0" u="none" strike="noStrike" kern="1200" dirty="0">
                <a:solidFill>
                  <a:schemeClr val="tx1"/>
                </a:solidFill>
                <a:latin typeface="+mn-lt"/>
                <a:ea typeface="+mn-ea"/>
                <a:cs typeface="+mn-cs"/>
              </a:rPr>
            </a:br>
            <a:endParaRPr lang="he-IL" b="0" dirty="0"/>
          </a:p>
          <a:p>
            <a:br>
              <a:rPr lang="he-IL" dirty="0"/>
            </a:br>
            <a:endParaRPr lang="he-IL" altLang="he-IL" dirty="0"/>
          </a:p>
        </p:txBody>
      </p:sp>
      <p:sp>
        <p:nvSpPr>
          <p:cNvPr id="28676" name="מציין מיקום של מספר שקופית 3"/>
          <p:cNvSpPr>
            <a:spLocks noGrp="1" noChangeArrowheads="1"/>
          </p:cNvSpPr>
          <p:nvPr>
            <p:ph type="sldNum" sz="quarter" idx="5"/>
          </p:nvPr>
        </p:nvSpPr>
        <p:spPr bwMode="auto">
          <a:noFill/>
          <a:ln>
            <a:miter lim="800000"/>
            <a:headEnd/>
            <a:tailEnd/>
          </a:ln>
        </p:spPr>
        <p:txBody>
          <a:bodyPr/>
          <a:lstStyle/>
          <a:p>
            <a:fld id="{E0EC5C8C-1B48-43AB-8BFD-AC08A55FCDCA}" type="slidenum">
              <a:rPr lang="he-IL" altLang="he-IL" smtClean="0"/>
              <a:pPr/>
              <a:t>7</a:t>
            </a:fld>
            <a:endParaRPr lang="he-IL"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1"/>
            <a:r>
              <a:rPr lang="he-IL" sz="1200" b="0" i="0" u="none" strike="noStrike" kern="1200" dirty="0">
                <a:solidFill>
                  <a:schemeClr val="tx1"/>
                </a:solidFill>
                <a:latin typeface="+mn-lt"/>
                <a:ea typeface="+mn-ea"/>
                <a:cs typeface="+mn-cs"/>
              </a:rPr>
              <a:t>כעבור כמה ימים פגש בעופר בן גילו. העופר אמר לו:  "שלום! אתה אינך מהשבט שלנו - כי איני מכיר אותך. נראה שברחת מהבית. למה אתה מילל כל הזמן?"</a:t>
            </a:r>
            <a:br>
              <a:rPr lang="he-IL" sz="1200" b="0" i="0" u="none" strike="noStrike" kern="1200" dirty="0">
                <a:solidFill>
                  <a:schemeClr val="tx1"/>
                </a:solidFill>
                <a:latin typeface="+mn-lt"/>
                <a:ea typeface="+mn-ea"/>
                <a:cs typeface="+mn-cs"/>
              </a:rPr>
            </a:br>
            <a:r>
              <a:rPr lang="he-IL" sz="1200" b="0" i="0" u="none" strike="noStrike" kern="1200" dirty="0">
                <a:solidFill>
                  <a:schemeClr val="tx1"/>
                </a:solidFill>
                <a:latin typeface="+mn-lt"/>
                <a:ea typeface="+mn-ea"/>
                <a:cs typeface="+mn-cs"/>
              </a:rPr>
              <a:t>אמר עופרי המסכן: "אינך רואה? אני מסכן!" אמר העופר: "גם אני הייתי פעם מסכן, כאשר התקלקלה לי העין ונשארה לי רק עין אחת. אבל המנהיג שלנו הסביר לי שאפשר לראות יפה גם בעין אחת ולהיות איל גדול וחזק ויפה וחכם וגיבור." </a:t>
            </a:r>
            <a:br>
              <a:rPr lang="he-IL" sz="1200" b="0" i="0" u="none" strike="noStrike" kern="1200" dirty="0">
                <a:solidFill>
                  <a:schemeClr val="tx1"/>
                </a:solidFill>
                <a:latin typeface="+mn-lt"/>
                <a:ea typeface="+mn-ea"/>
                <a:cs typeface="+mn-cs"/>
              </a:rPr>
            </a:br>
            <a:endParaRPr lang="he-IL" dirty="0"/>
          </a:p>
        </p:txBody>
      </p:sp>
      <p:sp>
        <p:nvSpPr>
          <p:cNvPr id="4" name="Slide Number Placeholder 3"/>
          <p:cNvSpPr>
            <a:spLocks noGrp="1"/>
          </p:cNvSpPr>
          <p:nvPr>
            <p:ph type="sldNum" sz="quarter" idx="10"/>
          </p:nvPr>
        </p:nvSpPr>
        <p:spPr/>
        <p:txBody>
          <a:bodyPr/>
          <a:lstStyle/>
          <a:p>
            <a:fld id="{1592C004-F3D8-492E-8688-3EFE0B3E4E9C}" type="slidenum">
              <a:rPr lang="he-IL" smtClean="0"/>
              <a:pPr/>
              <a:t>8</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he-IL" sz="1200" b="0" i="0" u="none" strike="noStrike" kern="1200" dirty="0">
                <a:solidFill>
                  <a:schemeClr val="tx1"/>
                </a:solidFill>
                <a:latin typeface="+mn-lt"/>
                <a:ea typeface="+mn-ea"/>
                <a:cs typeface="+mn-cs"/>
              </a:rPr>
              <a:t>עופרי המסכן המשיך ללכת ולילל ופגש בעפרה חמודה ."למה אתה צורח?" שאלה העפרה. "אינך רואה?" צווח עופרי, "אני אומלל!"  "כאשר אני הייתי אומללה - זה היה כאשר התעקמה לי הכתף ונשארה עקומה - ראה אותי המנהיג שלנו. הוא ניחם אותי ועודד אותי, ואמר שאני יכולה להיות עפרה נחמדה ואימא טובה ומסורה - גם עם כתף עקומה. כדאי לך לדבר עם המנהיג שלנו, היפה, הגיבור, החכם, החזק, הנבון!"</a:t>
            </a:r>
            <a:endParaRPr lang="he-IL" dirty="0"/>
          </a:p>
        </p:txBody>
      </p:sp>
      <p:sp>
        <p:nvSpPr>
          <p:cNvPr id="4" name="Slide Number Placeholder 3"/>
          <p:cNvSpPr>
            <a:spLocks noGrp="1"/>
          </p:cNvSpPr>
          <p:nvPr>
            <p:ph type="sldNum" sz="quarter" idx="10"/>
          </p:nvPr>
        </p:nvSpPr>
        <p:spPr/>
        <p:txBody>
          <a:bodyPr/>
          <a:lstStyle/>
          <a:p>
            <a:fld id="{1592C004-F3D8-492E-8688-3EFE0B3E4E9C}" type="slidenum">
              <a:rPr lang="he-IL" smtClean="0"/>
              <a:pPr/>
              <a:t>9</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1"/>
            <a:r>
              <a:rPr lang="he-IL" sz="1200" b="0" i="0" u="none" strike="noStrike" kern="1200" dirty="0">
                <a:solidFill>
                  <a:schemeClr val="tx1"/>
                </a:solidFill>
                <a:latin typeface="+mn-lt"/>
                <a:ea typeface="+mn-ea"/>
                <a:cs typeface="+mn-cs"/>
              </a:rPr>
              <a:t> עפרי המשיך ללכת ולהתייפח. איל צעיר עצר אותו ושאל  "סליחה, למה אתה מתייפח? מה קרה?" "אינך רואה?" התייפח עופרי, "אני צולע! רע לי!" .</a:t>
            </a:r>
            <a:endParaRPr lang="he-IL" b="0" dirty="0"/>
          </a:p>
          <a:p>
            <a:r>
              <a:rPr lang="he-IL" sz="1200" b="0" i="0" u="none" strike="noStrike" kern="1200" dirty="0">
                <a:solidFill>
                  <a:schemeClr val="tx1"/>
                </a:solidFill>
                <a:latin typeface="+mn-lt"/>
                <a:ea typeface="+mn-ea"/>
                <a:cs typeface="+mn-cs"/>
              </a:rPr>
              <a:t>אמר האיל הצעיר: "פעם גם לי היה רע - אז המנהיג שלנו ניחם אותי והבטיח לי שאני אהיה בסדר גמור - ובאמת אני בסדר גמור, לא רע לי כבר. כדאי לך לדבר עם המנהיג שלנו. הוא חכם ונבון וחזק וגיבור ויפה. כדאי לך. עופרי המסכן כבר היה סקרן. "איפה הוא המנהיג החכם והיפה והגיבור והנבון והפיקח והחזק שלכם? "</a:t>
            </a:r>
            <a:br>
              <a:rPr lang="he-IL" sz="1200" b="0" i="0" u="none" strike="noStrike" kern="1200" dirty="0">
                <a:solidFill>
                  <a:schemeClr val="tx1"/>
                </a:solidFill>
                <a:latin typeface="+mn-lt"/>
                <a:ea typeface="+mn-ea"/>
                <a:cs typeface="+mn-cs"/>
              </a:rPr>
            </a:br>
            <a:r>
              <a:rPr lang="he-IL" sz="1200" b="0" i="0" u="none" strike="noStrike" kern="1200" dirty="0">
                <a:solidFill>
                  <a:schemeClr val="tx1"/>
                </a:solidFill>
                <a:latin typeface="+mn-lt"/>
                <a:ea typeface="+mn-ea"/>
                <a:cs typeface="+mn-cs"/>
              </a:rPr>
              <a:t>"בוא אתי" אמר האייל.</a:t>
            </a:r>
            <a:endParaRPr lang="he-IL" dirty="0"/>
          </a:p>
        </p:txBody>
      </p:sp>
      <p:sp>
        <p:nvSpPr>
          <p:cNvPr id="4" name="Slide Number Placeholder 3"/>
          <p:cNvSpPr>
            <a:spLocks noGrp="1"/>
          </p:cNvSpPr>
          <p:nvPr>
            <p:ph type="sldNum" sz="quarter" idx="10"/>
          </p:nvPr>
        </p:nvSpPr>
        <p:spPr/>
        <p:txBody>
          <a:bodyPr/>
          <a:lstStyle/>
          <a:p>
            <a:fld id="{1592C004-F3D8-492E-8688-3EFE0B3E4E9C}" type="slidenum">
              <a:rPr lang="he-IL" smtClean="0"/>
              <a:pPr/>
              <a:t>10</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שער">
    <p:spTree>
      <p:nvGrpSpPr>
        <p:cNvPr id="1" name=""/>
        <p:cNvGrpSpPr/>
        <p:nvPr/>
      </p:nvGrpSpPr>
      <p:grpSpPr>
        <a:xfrm>
          <a:off x="0" y="0"/>
          <a:ext cx="0" cy="0"/>
          <a:chOff x="0" y="0"/>
          <a:chExt cx="0" cy="0"/>
        </a:xfrm>
      </p:grpSpPr>
      <p:sp>
        <p:nvSpPr>
          <p:cNvPr id="3" name="מלבן מעוגל 6"/>
          <p:cNvSpPr/>
          <p:nvPr userDrawn="1"/>
        </p:nvSpPr>
        <p:spPr>
          <a:xfrm>
            <a:off x="-670012" y="6569075"/>
            <a:ext cx="2624480" cy="4587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4" name="מלבן מעוגל 7"/>
          <p:cNvSpPr/>
          <p:nvPr userDrawn="1"/>
        </p:nvSpPr>
        <p:spPr>
          <a:xfrm>
            <a:off x="-1489267" y="6410327"/>
            <a:ext cx="3246860" cy="8731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5" name="מלבן מעוגל 8"/>
          <p:cNvSpPr/>
          <p:nvPr userDrawn="1"/>
        </p:nvSpPr>
        <p:spPr>
          <a:xfrm>
            <a:off x="9986675" y="-439738"/>
            <a:ext cx="4205836" cy="63182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6" name="מלבן מעוגל 9"/>
          <p:cNvSpPr/>
          <p:nvPr userDrawn="1"/>
        </p:nvSpPr>
        <p:spPr>
          <a:xfrm>
            <a:off x="8259252" y="6564314"/>
            <a:ext cx="4434465" cy="7969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pic>
        <p:nvPicPr>
          <p:cNvPr id="7" name="תמונה 10"/>
          <p:cNvPicPr>
            <a:picLocks noChangeAspect="1" noChangeArrowheads="1"/>
          </p:cNvPicPr>
          <p:nvPr userDrawn="1"/>
        </p:nvPicPr>
        <p:blipFill>
          <a:blip r:embed="rId2"/>
          <a:srcRect l="33058" r="33511" b="26248"/>
          <a:stretch>
            <a:fillRect/>
          </a:stretch>
        </p:blipFill>
        <p:spPr bwMode="auto">
          <a:xfrm>
            <a:off x="5445835" y="369890"/>
            <a:ext cx="1300332" cy="1597025"/>
          </a:xfrm>
          <a:prstGeom prst="rect">
            <a:avLst/>
          </a:prstGeom>
          <a:noFill/>
          <a:ln w="9525">
            <a:noFill/>
            <a:miter lim="800000"/>
            <a:headEnd/>
            <a:tailEnd/>
          </a:ln>
        </p:spPr>
      </p:pic>
      <p:sp>
        <p:nvSpPr>
          <p:cNvPr id="2" name="כותרת 1"/>
          <p:cNvSpPr>
            <a:spLocks noGrp="1"/>
          </p:cNvSpPr>
          <p:nvPr>
            <p:ph type="ctrTitle"/>
          </p:nvPr>
        </p:nvSpPr>
        <p:spPr>
          <a:xfrm>
            <a:off x="914400" y="2693990"/>
            <a:ext cx="10363200" cy="1470025"/>
          </a:xfrm>
        </p:spPr>
        <p:txBody>
          <a:bodyPr rtlCol="1">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lvl="0"/>
            <a:r>
              <a:rPr lang="he-IL" dirty="0"/>
              <a:t>לחץ כדי לערוך סגנון כותרת</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שם השיעור">
    <p:spTree>
      <p:nvGrpSpPr>
        <p:cNvPr id="1" name=""/>
        <p:cNvGrpSpPr/>
        <p:nvPr/>
      </p:nvGrpSpPr>
      <p:grpSpPr>
        <a:xfrm>
          <a:off x="0" y="0"/>
          <a:ext cx="0" cy="0"/>
          <a:chOff x="0" y="0"/>
          <a:chExt cx="0" cy="0"/>
        </a:xfrm>
      </p:grpSpPr>
      <p:sp>
        <p:nvSpPr>
          <p:cNvPr id="5" name="מלבן מעוגל 9"/>
          <p:cNvSpPr/>
          <p:nvPr userDrawn="1"/>
        </p:nvSpPr>
        <p:spPr>
          <a:xfrm>
            <a:off x="212754" y="1397000"/>
            <a:ext cx="13177965" cy="297815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1800" dirty="0"/>
              <a:t>  </a:t>
            </a:r>
          </a:p>
        </p:txBody>
      </p:sp>
      <p:sp>
        <p:nvSpPr>
          <p:cNvPr id="6" name="מלבן מעוגל 6"/>
          <p:cNvSpPr/>
          <p:nvPr userDrawn="1"/>
        </p:nvSpPr>
        <p:spPr>
          <a:xfrm>
            <a:off x="7330441" y="6578600"/>
            <a:ext cx="5333107" cy="558800"/>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7" name="מלבן מעוגל 7"/>
          <p:cNvSpPr/>
          <p:nvPr userDrawn="1"/>
        </p:nvSpPr>
        <p:spPr>
          <a:xfrm>
            <a:off x="9500837" y="6294440"/>
            <a:ext cx="3049985" cy="206375"/>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8" name="מלבן מעוגל 8"/>
          <p:cNvSpPr/>
          <p:nvPr userDrawn="1"/>
        </p:nvSpPr>
        <p:spPr>
          <a:xfrm>
            <a:off x="9996201" y="-234950"/>
            <a:ext cx="2768960" cy="45085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9" name="מלבן מעוגל 10"/>
          <p:cNvSpPr/>
          <p:nvPr userDrawn="1"/>
        </p:nvSpPr>
        <p:spPr>
          <a:xfrm>
            <a:off x="-501715" y="163513"/>
            <a:ext cx="1428936" cy="3222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p>
        </p:txBody>
      </p:sp>
      <p:sp>
        <p:nvSpPr>
          <p:cNvPr id="2" name="כותרת 1"/>
          <p:cNvSpPr>
            <a:spLocks noGrp="1"/>
          </p:cNvSpPr>
          <p:nvPr>
            <p:ph type="ctrTitle"/>
          </p:nvPr>
        </p:nvSpPr>
        <p:spPr>
          <a:xfrm>
            <a:off x="739037" y="1640910"/>
            <a:ext cx="10872592" cy="1260000"/>
          </a:xfrm>
          <a:prstGeom prst="rect">
            <a:avLst/>
          </a:prstGeom>
        </p:spPr>
        <p:txBody>
          <a:bodyPr>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738213" y="2918492"/>
            <a:ext cx="10873416" cy="720000"/>
          </a:xfrm>
          <a:prstGeom prst="rect">
            <a:avLst/>
          </a:prstGeom>
        </p:spPr>
        <p:txBody>
          <a:bodyPr spcFirstLastPara="1" lIns="36000" tIns="36000" rIns="36000" bIns="3600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738213" y="3655832"/>
            <a:ext cx="10873416"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כותרות ותוכן">
    <p:spTree>
      <p:nvGrpSpPr>
        <p:cNvPr id="1" name=""/>
        <p:cNvGrpSpPr/>
        <p:nvPr/>
      </p:nvGrpSpPr>
      <p:grpSpPr>
        <a:xfrm>
          <a:off x="0" y="0"/>
          <a:ext cx="0" cy="0"/>
          <a:chOff x="0" y="0"/>
          <a:chExt cx="0" cy="0"/>
        </a:xfrm>
      </p:grpSpPr>
      <p:sp>
        <p:nvSpPr>
          <p:cNvPr id="7" name="מלבן מעוגל 9"/>
          <p:cNvSpPr/>
          <p:nvPr userDrawn="1"/>
        </p:nvSpPr>
        <p:spPr>
          <a:xfrm>
            <a:off x="0" y="5878515"/>
            <a:ext cx="4766296" cy="35718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8" name="מלבן מעוגל 10"/>
          <p:cNvSpPr/>
          <p:nvPr userDrawn="1"/>
        </p:nvSpPr>
        <p:spPr>
          <a:xfrm>
            <a:off x="8667292" y="-111125"/>
            <a:ext cx="5299765" cy="222250"/>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9" name="מלבן מעוגל 11"/>
          <p:cNvSpPr/>
          <p:nvPr userDrawn="1"/>
        </p:nvSpPr>
        <p:spPr>
          <a:xfrm>
            <a:off x="1" y="6307140"/>
            <a:ext cx="7724193" cy="67468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2" name="כותרת 1"/>
          <p:cNvSpPr>
            <a:spLocks noGrp="1"/>
          </p:cNvSpPr>
          <p:nvPr>
            <p:ph type="title"/>
          </p:nvPr>
        </p:nvSpPr>
        <p:spPr>
          <a:xfrm>
            <a:off x="515274" y="213094"/>
            <a:ext cx="11161453" cy="720000"/>
          </a:xfrm>
          <a:noFill/>
        </p:spPr>
        <p:txBody>
          <a:bodyPr rtlCol="1">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lvl="0"/>
            <a:r>
              <a:rPr lang="he-IL" dirty="0"/>
              <a:t>לחץ כדי לערוך סגנון כותרת של תבנית</a:t>
            </a:r>
          </a:p>
        </p:txBody>
      </p:sp>
      <p:sp>
        <p:nvSpPr>
          <p:cNvPr id="5" name="מציין מיקום טקסט 4"/>
          <p:cNvSpPr>
            <a:spLocks noGrp="1"/>
          </p:cNvSpPr>
          <p:nvPr>
            <p:ph type="body" sz="quarter" idx="3"/>
          </p:nvPr>
        </p:nvSpPr>
        <p:spPr>
          <a:xfrm>
            <a:off x="515274"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4" y="1725683"/>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a:t>לחץ כדי לערוך סגנונות טקסט של תבנית בסיס</a:t>
            </a:r>
          </a:p>
          <a:p>
            <a:pPr lvl="1"/>
            <a:r>
              <a:rPr lang="he-IL" dirty="0"/>
              <a:t>רמה שנייה</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כותרת בלבד">
    <p:spTree>
      <p:nvGrpSpPr>
        <p:cNvPr id="1" name=""/>
        <p:cNvGrpSpPr/>
        <p:nvPr/>
      </p:nvGrpSpPr>
      <p:grpSpPr>
        <a:xfrm>
          <a:off x="0" y="0"/>
          <a:ext cx="0" cy="0"/>
          <a:chOff x="0" y="0"/>
          <a:chExt cx="0" cy="0"/>
        </a:xfrm>
      </p:grpSpPr>
      <p:sp>
        <p:nvSpPr>
          <p:cNvPr id="3" name="מלבן מעוגל 6"/>
          <p:cNvSpPr/>
          <p:nvPr userDrawn="1"/>
        </p:nvSpPr>
        <p:spPr>
          <a:xfrm>
            <a:off x="0" y="5878515"/>
            <a:ext cx="4766296" cy="35718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4" name="מלבן מעוגל 7"/>
          <p:cNvSpPr/>
          <p:nvPr userDrawn="1"/>
        </p:nvSpPr>
        <p:spPr>
          <a:xfrm>
            <a:off x="8667292" y="-111125"/>
            <a:ext cx="5299765" cy="222250"/>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5" name="מלבן מעוגל 8"/>
          <p:cNvSpPr/>
          <p:nvPr userDrawn="1"/>
        </p:nvSpPr>
        <p:spPr>
          <a:xfrm>
            <a:off x="1" y="6307140"/>
            <a:ext cx="7724193" cy="67468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2" name="כותרת 1"/>
          <p:cNvSpPr>
            <a:spLocks noGrp="1"/>
          </p:cNvSpPr>
          <p:nvPr>
            <p:ph type="title"/>
          </p:nvPr>
        </p:nvSpPr>
        <p:spPr>
          <a:xfrm>
            <a:off x="515274" y="213094"/>
            <a:ext cx="11161453" cy="720000"/>
          </a:xfrm>
          <a:noFill/>
        </p:spPr>
        <p:txBody>
          <a:bodyPr rtlCol="1">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lvl="0"/>
            <a:r>
              <a:rPr lang="he-IL" dirty="0"/>
              <a:t>לחץ כדי לערוך סגנון כותרת של תבנית</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A2D75-6806-4FF1-AEE5-ED15D0713DB5}" type="datetimeFigureOut">
              <a:rPr lang="he-IL" smtClean="0"/>
              <a:pPr/>
              <a:t>י"ב/אייר/תש"ף</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0190697-5CEB-47B7-BCD6-00D4F4FA19DF}"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DA2D75-6806-4FF1-AEE5-ED15D0713DB5}" type="datetimeFigureOut">
              <a:rPr lang="he-IL" smtClean="0"/>
              <a:pPr/>
              <a:t>י"ב/אייר/תש"ף</a:t>
            </a:fld>
            <a:endParaRPr lang="he-IL"/>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0190697-5CEB-47B7-BCD6-00D4F4FA19DF}"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ideo" Target="https://www.youtube.com/embed/OWzbclVgdWQ?feature=oembed"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כותרת 6"/>
          <p:cNvSpPr>
            <a:spLocks noGrp="1" noChangeArrowheads="1"/>
          </p:cNvSpPr>
          <p:nvPr>
            <p:ph type="ctrTitle"/>
          </p:nvPr>
        </p:nvSpPr>
        <p:spPr>
          <a:xfrm>
            <a:off x="2209891" y="2693990"/>
            <a:ext cx="7772221" cy="1470025"/>
          </a:xfrm>
        </p:spPr>
        <p:txBody>
          <a:bodyPr>
            <a:normAutofit fontScale="90000"/>
          </a:bodyPr>
          <a:lstStyle/>
          <a:p>
            <a:pPr eaLnBrk="1" hangingPunct="1"/>
            <a:r>
              <a:rPr altLang="he-IL" dirty="0">
                <a:latin typeface="Varela Round"/>
                <a:ea typeface="Varela Round"/>
                <a:cs typeface="Varela Round"/>
              </a:rPr>
              <a:t>מערכת שידורים לאומית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שיחים.jpg"/>
          <p:cNvPicPr>
            <a:picLocks noChangeAspect="1"/>
          </p:cNvPicPr>
          <p:nvPr/>
        </p:nvPicPr>
        <p:blipFill>
          <a:blip r:embed="rId3"/>
          <a:stretch>
            <a:fillRect/>
          </a:stretch>
        </p:blipFill>
        <p:spPr>
          <a:xfrm>
            <a:off x="1775520" y="1052737"/>
            <a:ext cx="7920880" cy="4756841"/>
          </a:xfrm>
          <a:prstGeom prst="rect">
            <a:avLst/>
          </a:prstGeom>
        </p:spPr>
      </p:pic>
      <p:pic>
        <p:nvPicPr>
          <p:cNvPr id="8" name="Picture 7" descr="אייל צעיר1.jpg"/>
          <p:cNvPicPr>
            <a:picLocks noChangeAspect="1"/>
          </p:cNvPicPr>
          <p:nvPr/>
        </p:nvPicPr>
        <p:blipFill>
          <a:blip r:embed="rId4">
            <a:extLst>
              <a:ext uri="{BEBA8EAE-BF5A-486C-A8C5-ECC9F3942E4B}">
                <a14:imgProps xmlns:a14="http://schemas.microsoft.com/office/drawing/2010/main">
                  <a14:imgLayer r:embed="rId5">
                    <a14:imgEffect>
                      <a14:backgroundRemoval t="3868" b="98854" l="9585" r="89617">
                        <a14:foregroundMark x1="68690" y1="91691" x2="68690" y2="91691"/>
                        <a14:foregroundMark x1="67732" y1="94556" x2="67732" y2="94556"/>
                        <a14:foregroundMark x1="67093" y1="95845" x2="67093" y2="95845"/>
                        <a14:foregroundMark x1="76518" y1="94556" x2="76518" y2="94556"/>
                        <a14:foregroundMark x1="42013" y1="98854" x2="42013" y2="98854"/>
                        <a14:foregroundMark x1="59744" y1="6590" x2="59744" y2="6590"/>
                        <a14:foregroundMark x1="51757" y1="3868" x2="51757" y2="3868"/>
                      </a14:backgroundRemoval>
                    </a14:imgEffect>
                  </a14:imgLayer>
                </a14:imgProps>
              </a:ext>
            </a:extLst>
          </a:blip>
          <a:stretch>
            <a:fillRect/>
          </a:stretch>
        </p:blipFill>
        <p:spPr>
          <a:xfrm>
            <a:off x="4452926" y="1214423"/>
            <a:ext cx="2789118" cy="3109911"/>
          </a:xfrm>
          <a:prstGeom prst="rect">
            <a:avLst/>
          </a:prstGeom>
        </p:spPr>
      </p:pic>
      <p:pic>
        <p:nvPicPr>
          <p:cNvPr id="9" name="Content Placeholder 4" descr="עופר.jpg">
            <a:extLst>
              <a:ext uri="{FF2B5EF4-FFF2-40B4-BE49-F238E27FC236}">
                <a16:creationId xmlns:a16="http://schemas.microsoft.com/office/drawing/2014/main" id="{6BF23B7C-6634-4276-89B4-BB6B47E382E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527" b="89627" l="1342" r="89933">
                        <a14:foregroundMark x1="31544" y1="6639" x2="31544" y2="6639"/>
                        <a14:foregroundMark x1="34899" y1="3734" x2="34899" y2="3734"/>
                        <a14:foregroundMark x1="6711" y1="11411" x2="6711" y2="11411"/>
                        <a14:foregroundMark x1="1342" y1="4564" x2="1342" y2="4564"/>
                      </a14:backgroundRemoval>
                    </a14:imgEffect>
                  </a14:imgLayer>
                </a14:imgProps>
              </a:ext>
            </a:extLst>
          </a:blip>
          <a:stretch>
            <a:fillRect/>
          </a:stretch>
        </p:blipFill>
        <p:spPr>
          <a:xfrm>
            <a:off x="2595538" y="3323403"/>
            <a:ext cx="1857388" cy="20018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העופר המנהיג.jpg"/>
          <p:cNvPicPr>
            <a:picLocks noChangeAspect="1"/>
          </p:cNvPicPr>
          <p:nvPr/>
        </p:nvPicPr>
        <p:blipFill>
          <a:blip r:embed="rId3"/>
          <a:stretch>
            <a:fillRect/>
          </a:stretch>
        </p:blipFill>
        <p:spPr>
          <a:xfrm rot="334252">
            <a:off x="3937391" y="-119201"/>
            <a:ext cx="6707697" cy="6454079"/>
          </a:xfrm>
          <a:prstGeom prst="rect">
            <a:avLst/>
          </a:prstGeom>
        </p:spPr>
      </p:pic>
      <p:pic>
        <p:nvPicPr>
          <p:cNvPr id="6" name="Content Placeholder 4" descr="עופר.jpg"/>
          <p:cNvPicPr>
            <a:picLocks noGrp="1" noChangeAspect="1"/>
          </p:cNvPicPr>
          <p:nvPr>
            <p:ph sz="quarter" idx="4"/>
          </p:nvPr>
        </p:nvPicPr>
        <p:blipFill>
          <a:blip r:embed="rId4" cstate="print"/>
          <a:stretch>
            <a:fillRect/>
          </a:stretch>
        </p:blipFill>
        <p:spPr>
          <a:xfrm>
            <a:off x="2423592" y="4071942"/>
            <a:ext cx="1457830" cy="17005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p:cNvSpPr>
            <a:spLocks noGrp="1" noChangeArrowheads="1"/>
          </p:cNvSpPr>
          <p:nvPr>
            <p:ph type="title"/>
          </p:nvPr>
        </p:nvSpPr>
        <p:spPr>
          <a:xfrm>
            <a:off x="1631504" y="692697"/>
            <a:ext cx="10047490" cy="1382166"/>
          </a:xfrm>
        </p:spPr>
        <p:txBody>
          <a:bodyPr/>
          <a:lstStyle/>
          <a:p>
            <a:r>
              <a:rPr altLang="he-IL" sz="4400" dirty="0"/>
              <a:t>איפה כואב/ רינת הופר</a:t>
            </a:r>
            <a:br>
              <a:rPr altLang="he-IL" sz="4000" dirty="0"/>
            </a:br>
            <a:br>
              <a:rPr lang="en-US" altLang="he-IL" sz="4000" dirty="0"/>
            </a:br>
            <a:endParaRPr altLang="he-IL" dirty="0">
              <a:latin typeface="Varela Round"/>
              <a:ea typeface="Varela Round"/>
              <a:cs typeface="Varela Round"/>
            </a:endParaRPr>
          </a:p>
        </p:txBody>
      </p:sp>
      <p:pic>
        <p:nvPicPr>
          <p:cNvPr id="2" name="מדיה מקוונת 1" title="ￗﾢￗﾠￗﾟ ￗﾢￗﾜ ￗﾞￗﾧￗﾜ - ￗﾐￗﾙￗﾤￗﾔ ￗﾛￗﾕￗﾐￗﾑ">
            <a:hlinkClick r:id="" action="ppaction://media"/>
            <a:extLst>
              <a:ext uri="{FF2B5EF4-FFF2-40B4-BE49-F238E27FC236}">
                <a16:creationId xmlns:a16="http://schemas.microsoft.com/office/drawing/2014/main" id="{755F27E7-A7EA-4101-8E1B-043746E3E292}"/>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כותרת 1"/>
          <p:cNvSpPr>
            <a:spLocks noGrp="1" noChangeArrowheads="1"/>
          </p:cNvSpPr>
          <p:nvPr>
            <p:ph type="title"/>
          </p:nvPr>
        </p:nvSpPr>
        <p:spPr>
          <a:xfrm>
            <a:off x="1911004" y="212727"/>
            <a:ext cx="8369992" cy="720725"/>
          </a:xfrm>
        </p:spPr>
        <p:txBody>
          <a:bodyPr/>
          <a:lstStyle/>
          <a:p>
            <a:pPr fontAlgn="base">
              <a:spcAft>
                <a:spcPct val="0"/>
              </a:spcAft>
            </a:pPr>
            <a:r>
              <a:rPr altLang="he-IL">
                <a:latin typeface="Varela Round"/>
                <a:ea typeface="Varela Round"/>
                <a:cs typeface="Varela Round"/>
              </a:rPr>
              <a:t>אז מי מחליט איך נרגיש?</a:t>
            </a:r>
          </a:p>
        </p:txBody>
      </p:sp>
      <p:pic>
        <p:nvPicPr>
          <p:cNvPr id="5" name="Content Placeholder 4" descr="עצוב ומתרגש.jpg"/>
          <p:cNvPicPr>
            <a:picLocks noGrp="1" noChangeAspect="1"/>
          </p:cNvPicPr>
          <p:nvPr>
            <p:ph sz="quarter" idx="4"/>
          </p:nvPr>
        </p:nvPicPr>
        <p:blipFill>
          <a:blip r:embed="rId3"/>
          <a:srcRect b="17698"/>
          <a:stretch>
            <a:fillRect/>
          </a:stretch>
        </p:blipFill>
        <p:spPr>
          <a:xfrm>
            <a:off x="3410345" y="1725614"/>
            <a:ext cx="5371313" cy="341789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6"/>
          <p:cNvSpPr>
            <a:spLocks noGrp="1" noChangeArrowheads="1"/>
          </p:cNvSpPr>
          <p:nvPr>
            <p:ph type="title"/>
          </p:nvPr>
        </p:nvSpPr>
        <p:spPr>
          <a:xfrm>
            <a:off x="1911004" y="212727"/>
            <a:ext cx="8369992" cy="720725"/>
          </a:xfrm>
        </p:spPr>
        <p:txBody>
          <a:bodyPr/>
          <a:lstStyle/>
          <a:p>
            <a:pPr fontAlgn="base">
              <a:spcAft>
                <a:spcPct val="0"/>
              </a:spcAft>
            </a:pPr>
            <a:r>
              <a:rPr altLang="he-IL">
                <a:latin typeface="Varela Round"/>
                <a:ea typeface="Varela Round"/>
                <a:cs typeface="Varela Round"/>
              </a:rPr>
              <a:t>מה </a:t>
            </a:r>
            <a:r>
              <a:rPr lang="he-IL" altLang="he-IL">
                <a:latin typeface="Varela Round"/>
                <a:ea typeface="Varela Round"/>
                <a:cs typeface="Varela Round"/>
              </a:rPr>
              <a:t>עשינו</a:t>
            </a:r>
            <a:r>
              <a:rPr altLang="he-IL">
                <a:latin typeface="Varela Round"/>
                <a:ea typeface="Varela Round"/>
                <a:cs typeface="Varela Round"/>
              </a:rPr>
              <a:t> </a:t>
            </a:r>
            <a:r>
              <a:rPr altLang="he-IL" dirty="0">
                <a:latin typeface="Varela Round"/>
                <a:ea typeface="Varela Round"/>
                <a:cs typeface="Varela Round"/>
              </a:rPr>
              <a:t>היום? </a:t>
            </a:r>
          </a:p>
        </p:txBody>
      </p:sp>
      <p:sp>
        <p:nvSpPr>
          <p:cNvPr id="9219" name="מציין מיקום תוכן 7"/>
          <p:cNvSpPr>
            <a:spLocks noGrp="1" noChangeArrowheads="1"/>
          </p:cNvSpPr>
          <p:nvPr>
            <p:ph sz="quarter" idx="4"/>
          </p:nvPr>
        </p:nvSpPr>
        <p:spPr>
          <a:xfrm>
            <a:off x="921129" y="1589568"/>
            <a:ext cx="10349742" cy="4151312"/>
          </a:xfrm>
        </p:spPr>
        <p:txBody>
          <a:bodyPr>
            <a:normAutofit fontScale="85000" lnSpcReduction="20000"/>
          </a:bodyPr>
          <a:lstStyle/>
          <a:p>
            <a:pPr eaLnBrk="1" hangingPunct="1">
              <a:lnSpc>
                <a:spcPct val="200000"/>
              </a:lnSpc>
              <a:spcBef>
                <a:spcPct val="0"/>
              </a:spcBef>
            </a:pPr>
            <a:r>
              <a:rPr lang="he-IL" altLang="he-IL" sz="3200" dirty="0">
                <a:latin typeface="Varela Round"/>
                <a:ea typeface="Varela Round"/>
                <a:cs typeface="Varela Round"/>
              </a:rPr>
              <a:t>דיברנו</a:t>
            </a:r>
            <a:r>
              <a:rPr altLang="he-IL" sz="3200" dirty="0">
                <a:latin typeface="Varela Round"/>
                <a:ea typeface="Varela Round"/>
                <a:cs typeface="Varela Round"/>
              </a:rPr>
              <a:t> על מצבים ורגשות</a:t>
            </a:r>
          </a:p>
          <a:p>
            <a:pPr eaLnBrk="1" hangingPunct="1">
              <a:lnSpc>
                <a:spcPct val="200000"/>
              </a:lnSpc>
              <a:spcBef>
                <a:spcPct val="0"/>
              </a:spcBef>
            </a:pPr>
            <a:r>
              <a:rPr lang="he-IL" altLang="he-IL" sz="3200" dirty="0">
                <a:latin typeface="Varela Round"/>
                <a:ea typeface="Varela Round"/>
                <a:cs typeface="Varela Round"/>
              </a:rPr>
              <a:t>שמענו</a:t>
            </a:r>
            <a:r>
              <a:rPr altLang="he-IL" sz="3200" dirty="0">
                <a:latin typeface="Varela Round"/>
                <a:ea typeface="Varela Round"/>
                <a:cs typeface="Varela Round"/>
              </a:rPr>
              <a:t> לסיפור העופר המסכן</a:t>
            </a:r>
          </a:p>
          <a:p>
            <a:pPr eaLnBrk="1" hangingPunct="1">
              <a:lnSpc>
                <a:spcPct val="200000"/>
              </a:lnSpc>
              <a:spcBef>
                <a:spcPct val="0"/>
              </a:spcBef>
            </a:pPr>
            <a:r>
              <a:rPr lang="he-IL" altLang="he-IL" sz="3200" dirty="0">
                <a:latin typeface="Varela Round"/>
                <a:ea typeface="Varela Round"/>
                <a:cs typeface="Varela Round"/>
              </a:rPr>
              <a:t>הקשבנו</a:t>
            </a:r>
            <a:r>
              <a:rPr altLang="he-IL" sz="3200" dirty="0">
                <a:latin typeface="Varela Round"/>
                <a:ea typeface="Varela Round"/>
                <a:cs typeface="Varela Round"/>
              </a:rPr>
              <a:t> לשיר </a:t>
            </a:r>
            <a:endParaRPr lang="he-IL" altLang="he-IL" sz="3200" dirty="0">
              <a:latin typeface="Varela Round"/>
              <a:ea typeface="Varela Round"/>
              <a:cs typeface="Varela Round"/>
            </a:endParaRPr>
          </a:p>
          <a:p>
            <a:pPr>
              <a:lnSpc>
                <a:spcPct val="200000"/>
              </a:lnSpc>
              <a:spcBef>
                <a:spcPct val="0"/>
              </a:spcBef>
            </a:pPr>
            <a:r>
              <a:rPr lang="he-IL" altLang="he-IL" sz="3200" dirty="0">
                <a:latin typeface="Varela Round"/>
                <a:ea typeface="Varela Round"/>
                <a:cs typeface="Varela Round"/>
              </a:rPr>
              <a:t>שוחחנו על כך שאנחנו מחליטים על הרגשות </a:t>
            </a:r>
            <a:r>
              <a:rPr lang="he-IL" altLang="he-IL" sz="3200" dirty="0" err="1">
                <a:latin typeface="Varela Round"/>
                <a:ea typeface="Varela Round"/>
                <a:cs typeface="Varela Round"/>
              </a:rPr>
              <a:t>שלנו</a:t>
            </a:r>
            <a:r>
              <a:rPr altLang="he-IL" sz="3200" dirty="0" err="1">
                <a:latin typeface="Varela Round"/>
                <a:ea typeface="Varela Round"/>
                <a:cs typeface="Varela Round"/>
              </a:rPr>
              <a:t>חשוב</a:t>
            </a:r>
            <a:r>
              <a:rPr altLang="he-IL" sz="3200" dirty="0">
                <a:latin typeface="Varela Round"/>
                <a:ea typeface="Varela Round"/>
                <a:cs typeface="Varela Round"/>
              </a:rPr>
              <a:t> יחד איך בוחרים</a:t>
            </a:r>
            <a:r>
              <a:rPr lang="he-IL" altLang="he-IL" sz="3200" dirty="0">
                <a:latin typeface="Varela Round"/>
                <a:ea typeface="Varela Round"/>
                <a:cs typeface="Varela Round"/>
              </a:rPr>
              <a:t> </a:t>
            </a:r>
            <a:r>
              <a:rPr altLang="he-IL" sz="3200" dirty="0">
                <a:latin typeface="Varela Round"/>
                <a:ea typeface="Varela Round"/>
                <a:cs typeface="Varela Round"/>
              </a:rPr>
              <a:t>מה להרגיש</a:t>
            </a:r>
          </a:p>
          <a:p>
            <a:pPr eaLnBrk="1" hangingPunct="1">
              <a:lnSpc>
                <a:spcPct val="200000"/>
              </a:lnSpc>
              <a:spcBef>
                <a:spcPct val="0"/>
              </a:spcBef>
              <a:buFont typeface="Arial" pitchFamily="34" charset="0"/>
              <a:buNone/>
            </a:pPr>
            <a:endParaRPr altLang="he-IL" sz="3200" dirty="0">
              <a:latin typeface="Varela Round"/>
              <a:ea typeface="Varela Round"/>
              <a:cs typeface="Varela Round"/>
            </a:endParaRPr>
          </a:p>
        </p:txBody>
      </p:sp>
      <p:pic>
        <p:nvPicPr>
          <p:cNvPr id="9221" name="Picture 7" descr="אייקון של דמיון.png"/>
          <p:cNvPicPr>
            <a:picLocks noChangeAspect="1"/>
          </p:cNvPicPr>
          <p:nvPr/>
        </p:nvPicPr>
        <p:blipFill>
          <a:blip r:embed="rId3"/>
          <a:srcRect/>
          <a:stretch>
            <a:fillRect/>
          </a:stretch>
        </p:blipFill>
        <p:spPr bwMode="auto">
          <a:xfrm>
            <a:off x="551384" y="4005064"/>
            <a:ext cx="1071570" cy="1008111"/>
          </a:xfrm>
          <a:prstGeom prst="rect">
            <a:avLst/>
          </a:prstGeom>
          <a:noFill/>
          <a:ln w="9525">
            <a:noFill/>
            <a:miter lim="800000"/>
            <a:headEnd/>
            <a:tailEnd/>
          </a:ln>
        </p:spPr>
      </p:pic>
      <p:pic>
        <p:nvPicPr>
          <p:cNvPr id="9222" name="Picture 8" descr="איקון של הקניה.png"/>
          <p:cNvPicPr>
            <a:picLocks noChangeAspect="1"/>
          </p:cNvPicPr>
          <p:nvPr/>
        </p:nvPicPr>
        <p:blipFill>
          <a:blip r:embed="rId4"/>
          <a:srcRect/>
          <a:stretch>
            <a:fillRect/>
          </a:stretch>
        </p:blipFill>
        <p:spPr bwMode="auto">
          <a:xfrm>
            <a:off x="5879976" y="1268760"/>
            <a:ext cx="1059794" cy="1098550"/>
          </a:xfrm>
          <a:prstGeom prst="rect">
            <a:avLst/>
          </a:prstGeom>
          <a:noFill/>
          <a:ln w="9525">
            <a:noFill/>
            <a:miter lim="800000"/>
            <a:headEnd/>
            <a:tailEnd/>
          </a:ln>
        </p:spPr>
      </p:pic>
      <p:pic>
        <p:nvPicPr>
          <p:cNvPr id="7" name="Picture 6" descr="איקון של ספר.png"/>
          <p:cNvPicPr>
            <a:picLocks noChangeAspect="1"/>
          </p:cNvPicPr>
          <p:nvPr/>
        </p:nvPicPr>
        <p:blipFill>
          <a:blip r:embed="rId5" cstate="print"/>
          <a:stretch>
            <a:fillRect/>
          </a:stretch>
        </p:blipFill>
        <p:spPr>
          <a:xfrm flipH="1">
            <a:off x="5521493" y="2380517"/>
            <a:ext cx="867291" cy="867291"/>
          </a:xfrm>
          <a:prstGeom prst="rect">
            <a:avLst/>
          </a:prstGeom>
        </p:spPr>
      </p:pic>
      <p:pic>
        <p:nvPicPr>
          <p:cNvPr id="8" name="Picture 7" descr="אייקון של שיר.png"/>
          <p:cNvPicPr>
            <a:picLocks noChangeAspect="1"/>
          </p:cNvPicPr>
          <p:nvPr/>
        </p:nvPicPr>
        <p:blipFill>
          <a:blip r:embed="rId6" cstate="print"/>
          <a:stretch>
            <a:fillRect/>
          </a:stretch>
        </p:blipFill>
        <p:spPr>
          <a:xfrm>
            <a:off x="7608168" y="3209468"/>
            <a:ext cx="714379" cy="714379"/>
          </a:xfrm>
          <a:prstGeom prst="rect">
            <a:avLst/>
          </a:prstGeom>
        </p:spPr>
      </p:pic>
    </p:spTree>
    <p:extLst>
      <p:ext uri="{BB962C8B-B14F-4D97-AF65-F5344CB8AC3E}">
        <p14:creationId xmlns:p14="http://schemas.microsoft.com/office/powerpoint/2010/main" val="355723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911004" y="212727"/>
            <a:ext cx="8369992" cy="720725"/>
          </a:xfrm>
        </p:spPr>
        <p:txBody>
          <a:bodyPr/>
          <a:lstStyle/>
          <a:p>
            <a:pPr fontAlgn="base">
              <a:spcAft>
                <a:spcPct val="0"/>
              </a:spcAft>
            </a:pPr>
            <a:r>
              <a:rPr dirty="0">
                <a:latin typeface="Varela Round"/>
                <a:ea typeface="Varela Round"/>
                <a:cs typeface="Varela Round"/>
              </a:rPr>
              <a:t>ומה עוד?</a:t>
            </a:r>
          </a:p>
        </p:txBody>
      </p:sp>
      <p:pic>
        <p:nvPicPr>
          <p:cNvPr id="5" name="Picture 4" descr="אייקון של לב.png"/>
          <p:cNvPicPr>
            <a:picLocks noChangeAspect="1"/>
          </p:cNvPicPr>
          <p:nvPr/>
        </p:nvPicPr>
        <p:blipFill>
          <a:blip r:embed="rId3" cstate="print"/>
          <a:stretch>
            <a:fillRect/>
          </a:stretch>
        </p:blipFill>
        <p:spPr>
          <a:xfrm>
            <a:off x="6050358" y="2369895"/>
            <a:ext cx="1582242" cy="1582242"/>
          </a:xfrm>
          <a:prstGeom prst="rect">
            <a:avLst/>
          </a:prstGeom>
        </p:spPr>
      </p:pic>
      <p:pic>
        <p:nvPicPr>
          <p:cNvPr id="6" name="Picture 5" descr="אייקון של סרט.png"/>
          <p:cNvPicPr>
            <a:picLocks noChangeAspect="1"/>
          </p:cNvPicPr>
          <p:nvPr/>
        </p:nvPicPr>
        <p:blipFill>
          <a:blip r:embed="rId4"/>
          <a:stretch>
            <a:fillRect/>
          </a:stretch>
        </p:blipFill>
        <p:spPr>
          <a:xfrm>
            <a:off x="1885303" y="2144500"/>
            <a:ext cx="2003684" cy="1860564"/>
          </a:xfrm>
          <a:prstGeom prst="rect">
            <a:avLst/>
          </a:prstGeom>
        </p:spPr>
      </p:pic>
      <p:pic>
        <p:nvPicPr>
          <p:cNvPr id="7" name="Picture 6" descr="אייקון ציור.png"/>
          <p:cNvPicPr>
            <a:picLocks noChangeAspect="1"/>
          </p:cNvPicPr>
          <p:nvPr/>
        </p:nvPicPr>
        <p:blipFill>
          <a:blip r:embed="rId5"/>
          <a:stretch>
            <a:fillRect/>
          </a:stretch>
        </p:blipFill>
        <p:spPr>
          <a:xfrm>
            <a:off x="9264352" y="2426021"/>
            <a:ext cx="1427960" cy="1427960"/>
          </a:xfrm>
          <a:prstGeom prst="rect">
            <a:avLst/>
          </a:prstGeom>
        </p:spPr>
      </p:pic>
      <p:sp>
        <p:nvSpPr>
          <p:cNvPr id="2" name="מלבן 1">
            <a:extLst>
              <a:ext uri="{FF2B5EF4-FFF2-40B4-BE49-F238E27FC236}">
                <a16:creationId xmlns:a16="http://schemas.microsoft.com/office/drawing/2014/main" id="{51556A09-B0E5-48E8-A475-35195F16A459}"/>
              </a:ext>
            </a:extLst>
          </p:cNvPr>
          <p:cNvSpPr/>
          <p:nvPr/>
        </p:nvSpPr>
        <p:spPr>
          <a:xfrm>
            <a:off x="9202801" y="4055874"/>
            <a:ext cx="1489511" cy="461665"/>
          </a:xfrm>
          <a:prstGeom prst="rect">
            <a:avLst/>
          </a:prstGeom>
        </p:spPr>
        <p:txBody>
          <a:bodyPr wrap="none">
            <a:spAutoFit/>
          </a:bodyPr>
          <a:lstStyle/>
          <a:p>
            <a:pPr lvl="0"/>
            <a:r>
              <a:rPr lang="he-IL" sz="2400" dirty="0">
                <a:latin typeface="Varela Round" panose="00000500000000000000" pitchFamily="2" charset="-79"/>
                <a:cs typeface="Varela Round" panose="00000500000000000000" pitchFamily="2" charset="-79"/>
              </a:rPr>
              <a:t>לצייר רגש</a:t>
            </a:r>
          </a:p>
        </p:txBody>
      </p:sp>
      <p:sp>
        <p:nvSpPr>
          <p:cNvPr id="3" name="מלבן 2">
            <a:extLst>
              <a:ext uri="{FF2B5EF4-FFF2-40B4-BE49-F238E27FC236}">
                <a16:creationId xmlns:a16="http://schemas.microsoft.com/office/drawing/2014/main" id="{7B7B2CEA-6ADC-49DE-AD30-DA1D6C80DDF9}"/>
              </a:ext>
            </a:extLst>
          </p:cNvPr>
          <p:cNvSpPr/>
          <p:nvPr/>
        </p:nvSpPr>
        <p:spPr>
          <a:xfrm>
            <a:off x="5598534" y="4122104"/>
            <a:ext cx="2518638" cy="461665"/>
          </a:xfrm>
          <a:prstGeom prst="rect">
            <a:avLst/>
          </a:prstGeom>
        </p:spPr>
        <p:txBody>
          <a:bodyPr wrap="none">
            <a:spAutoFit/>
          </a:bodyPr>
          <a:lstStyle/>
          <a:p>
            <a:pPr lvl="0"/>
            <a:r>
              <a:rPr lang="he-IL" sz="2400" dirty="0">
                <a:latin typeface="Varela Round" panose="00000500000000000000" pitchFamily="2" charset="-79"/>
                <a:cs typeface="Varela Round" panose="00000500000000000000" pitchFamily="2" charset="-79"/>
              </a:rPr>
              <a:t>לבחור לשנות רגש</a:t>
            </a:r>
          </a:p>
        </p:txBody>
      </p:sp>
      <p:sp>
        <p:nvSpPr>
          <p:cNvPr id="4" name="מלבן 3">
            <a:extLst>
              <a:ext uri="{FF2B5EF4-FFF2-40B4-BE49-F238E27FC236}">
                <a16:creationId xmlns:a16="http://schemas.microsoft.com/office/drawing/2014/main" id="{A627AF4F-D4C9-4515-ADD0-56AACCE139D6}"/>
              </a:ext>
            </a:extLst>
          </p:cNvPr>
          <p:cNvSpPr/>
          <p:nvPr/>
        </p:nvSpPr>
        <p:spPr>
          <a:xfrm>
            <a:off x="911424" y="4108838"/>
            <a:ext cx="3539752" cy="461665"/>
          </a:xfrm>
          <a:prstGeom prst="rect">
            <a:avLst/>
          </a:prstGeom>
        </p:spPr>
        <p:txBody>
          <a:bodyPr wrap="none">
            <a:spAutoFit/>
          </a:bodyPr>
          <a:lstStyle/>
          <a:p>
            <a:pPr lvl="0"/>
            <a:r>
              <a:rPr lang="he-IL" sz="2400" dirty="0">
                <a:latin typeface="Varela Round" panose="00000500000000000000" pitchFamily="2" charset="-79"/>
                <a:cs typeface="Varela Round" panose="00000500000000000000" pitchFamily="2" charset="-79"/>
              </a:rPr>
              <a:t>להקשיב או לצפות בסיפור</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כותרת 1"/>
          <p:cNvSpPr>
            <a:spLocks noGrp="1" noChangeArrowheads="1"/>
          </p:cNvSpPr>
          <p:nvPr>
            <p:ph type="title"/>
          </p:nvPr>
        </p:nvSpPr>
        <p:spPr>
          <a:xfrm>
            <a:off x="1911004" y="212727"/>
            <a:ext cx="8369992" cy="720725"/>
          </a:xfrm>
        </p:spPr>
        <p:txBody>
          <a:bodyPr>
            <a:noAutofit/>
          </a:bodyPr>
          <a:lstStyle/>
          <a:p>
            <a:pPr eaLnBrk="1" hangingPunct="1"/>
            <a:r>
              <a:rPr lang="he-IL" altLang="he-IL" sz="4800" b="1" dirty="0">
                <a:solidFill>
                  <a:srgbClr val="002060"/>
                </a:solidFill>
                <a:latin typeface="Varela Round"/>
                <a:ea typeface="Varela Round"/>
                <a:cs typeface="Varela Round"/>
              </a:rPr>
              <a:t>ערכה והכינה</a:t>
            </a:r>
          </a:p>
        </p:txBody>
      </p:sp>
      <p:sp>
        <p:nvSpPr>
          <p:cNvPr id="19459" name="מציין מיקום תוכן 2"/>
          <p:cNvSpPr>
            <a:spLocks noGrp="1" noChangeArrowheads="1"/>
          </p:cNvSpPr>
          <p:nvPr>
            <p:ph idx="1"/>
          </p:nvPr>
        </p:nvSpPr>
        <p:spPr>
          <a:xfrm>
            <a:off x="695400" y="1195388"/>
            <a:ext cx="11089232" cy="4679950"/>
          </a:xfrm>
        </p:spPr>
        <p:txBody>
          <a:bodyPr/>
          <a:lstStyle/>
          <a:p>
            <a:pPr marL="0" indent="0" eaLnBrk="1" hangingPunct="1">
              <a:spcBef>
                <a:spcPct val="0"/>
              </a:spcBef>
              <a:buNone/>
            </a:pPr>
            <a:r>
              <a:rPr lang="he-IL" altLang="he-IL" dirty="0">
                <a:solidFill>
                  <a:srgbClr val="002060"/>
                </a:solidFill>
                <a:latin typeface="Varela Round"/>
                <a:ea typeface="Varela Round"/>
                <a:cs typeface="Varela Round"/>
              </a:rPr>
              <a:t>מיכל כהן, יועצת חינוכית לגיל הרך מחוז ת</a:t>
            </a:r>
            <a:r>
              <a:rPr lang="en-US" altLang="he-IL" dirty="0">
                <a:solidFill>
                  <a:srgbClr val="002060"/>
                </a:solidFill>
                <a:latin typeface="Varela Round"/>
                <a:ea typeface="Varela Round"/>
                <a:cs typeface="Varela Round"/>
              </a:rPr>
              <a:t>"</a:t>
            </a:r>
            <a:r>
              <a:rPr lang="he-IL" altLang="he-IL" dirty="0">
                <a:solidFill>
                  <a:srgbClr val="002060"/>
                </a:solidFill>
                <a:latin typeface="Varela Round"/>
                <a:ea typeface="Varela Round"/>
                <a:cs typeface="Varela Round"/>
              </a:rPr>
              <a:t>א ומדריכת הכלה והשתלבות במחוז ת"א</a:t>
            </a:r>
          </a:p>
          <a:p>
            <a:pPr eaLnBrk="1" hangingPunct="1">
              <a:spcBef>
                <a:spcPct val="0"/>
              </a:spcBef>
              <a:buFont typeface="Arial" pitchFamily="34" charset="0"/>
              <a:buNone/>
            </a:pPr>
            <a:endParaRPr lang="he-IL" altLang="he-IL" dirty="0">
              <a:latin typeface="Varela Round"/>
              <a:ea typeface="Varela Round"/>
              <a:cs typeface="Varela Round"/>
            </a:endParaRPr>
          </a:p>
        </p:txBody>
      </p:sp>
      <p:sp>
        <p:nvSpPr>
          <p:cNvPr id="4" name="מלבן מעוגל 9">
            <a:extLst>
              <a:ext uri="{FF2B5EF4-FFF2-40B4-BE49-F238E27FC236}">
                <a16:creationId xmlns:a16="http://schemas.microsoft.com/office/drawing/2014/main" id="{4C4BAA78-C1BB-46D9-BF64-0F021B74AB19}"/>
              </a:ext>
            </a:extLst>
          </p:cNvPr>
          <p:cNvSpPr/>
          <p:nvPr/>
        </p:nvSpPr>
        <p:spPr>
          <a:xfrm>
            <a:off x="0" y="5878515"/>
            <a:ext cx="4766296" cy="35718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5" name="מלבן מעוגל 10">
            <a:extLst>
              <a:ext uri="{FF2B5EF4-FFF2-40B4-BE49-F238E27FC236}">
                <a16:creationId xmlns:a16="http://schemas.microsoft.com/office/drawing/2014/main" id="{1DBA6537-C622-4A89-B1BF-C75529590A83}"/>
              </a:ext>
            </a:extLst>
          </p:cNvPr>
          <p:cNvSpPr/>
          <p:nvPr/>
        </p:nvSpPr>
        <p:spPr>
          <a:xfrm>
            <a:off x="8667292" y="-111125"/>
            <a:ext cx="5299765" cy="222250"/>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6" name="מלבן מעוגל 11">
            <a:extLst>
              <a:ext uri="{FF2B5EF4-FFF2-40B4-BE49-F238E27FC236}">
                <a16:creationId xmlns:a16="http://schemas.microsoft.com/office/drawing/2014/main" id="{9A8F66A3-484C-4AFA-A128-F654A8CE39D0}"/>
              </a:ext>
            </a:extLst>
          </p:cNvPr>
          <p:cNvSpPr/>
          <p:nvPr/>
        </p:nvSpPr>
        <p:spPr>
          <a:xfrm>
            <a:off x="1" y="6307140"/>
            <a:ext cx="7724193" cy="67468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כותרת 1"/>
          <p:cNvSpPr>
            <a:spLocks noGrp="1" noChangeArrowheads="1"/>
          </p:cNvSpPr>
          <p:nvPr>
            <p:ph type="title"/>
          </p:nvPr>
        </p:nvSpPr>
        <p:spPr>
          <a:xfrm>
            <a:off x="1911004" y="212727"/>
            <a:ext cx="8369992" cy="720725"/>
          </a:xfrm>
        </p:spPr>
        <p:txBody>
          <a:bodyPr>
            <a:normAutofit fontScale="90000"/>
          </a:bodyPr>
          <a:lstStyle/>
          <a:p>
            <a:pPr eaLnBrk="1" hangingPunct="1"/>
            <a:r>
              <a:rPr lang="he-IL" altLang="he-IL" b="1" dirty="0">
                <a:solidFill>
                  <a:srgbClr val="002060"/>
                </a:solidFill>
                <a:latin typeface="Varela Round" panose="00000500000000000000" pitchFamily="2" charset="-79"/>
                <a:ea typeface="Varela Round"/>
                <a:cs typeface="Varela Round" panose="00000500000000000000" pitchFamily="2" charset="-79"/>
              </a:rPr>
              <a:t>קרדיטים</a:t>
            </a:r>
          </a:p>
        </p:txBody>
      </p:sp>
      <p:sp>
        <p:nvSpPr>
          <p:cNvPr id="20483" name="מציין מיקום תוכן 2"/>
          <p:cNvSpPr>
            <a:spLocks noGrp="1" noChangeArrowheads="1"/>
          </p:cNvSpPr>
          <p:nvPr>
            <p:ph idx="1"/>
          </p:nvPr>
        </p:nvSpPr>
        <p:spPr>
          <a:xfrm>
            <a:off x="623392" y="1195388"/>
            <a:ext cx="11233248" cy="4679950"/>
          </a:xfrm>
        </p:spPr>
        <p:txBody>
          <a:bodyPr>
            <a:normAutofit/>
          </a:bodyPr>
          <a:lstStyle/>
          <a:p>
            <a:pPr eaLnBrk="1" hangingPunct="1">
              <a:spcBef>
                <a:spcPct val="0"/>
              </a:spcBef>
            </a:pPr>
            <a:r>
              <a:rPr lang="he-IL" altLang="he-IL" dirty="0">
                <a:solidFill>
                  <a:srgbClr val="002060"/>
                </a:solidFill>
                <a:latin typeface="Varela Round" panose="00000500000000000000" pitchFamily="2" charset="-79"/>
                <a:ea typeface="Varela Round"/>
                <a:cs typeface="Varela Round" panose="00000500000000000000" pitchFamily="2" charset="-79"/>
              </a:rPr>
              <a:t>העופר המסכן, מאת עודד בורלא</a:t>
            </a:r>
          </a:p>
          <a:p>
            <a:r>
              <a:rPr lang="he-IL" dirty="0">
                <a:solidFill>
                  <a:srgbClr val="002060"/>
                </a:solidFill>
                <a:latin typeface="Varela Round" panose="00000500000000000000" pitchFamily="2" charset="-79"/>
                <a:cs typeface="Varela Round" panose="00000500000000000000" pitchFamily="2" charset="-79"/>
              </a:rPr>
              <a:t>איפה כואב, מתוך האלבום "ענן על מקל" מילים: רינת הופר, לחן: ענבל סמדר. ירדן בר כוכבא, עידן אלתרמן, טל בלכרוביץ' ודידי שחר מבצעים שירים מאת רינת הופר שהולחנו ע"י דידי שחר</a:t>
            </a:r>
            <a:endParaRPr lang="he-IL" altLang="he-IL" dirty="0">
              <a:solidFill>
                <a:srgbClr val="002060"/>
              </a:solidFill>
              <a:latin typeface="Varela Round" panose="00000500000000000000" pitchFamily="2" charset="-79"/>
              <a:ea typeface="Varela Round"/>
              <a:cs typeface="Varela Round" panose="00000500000000000000" pitchFamily="2" charset="-79"/>
            </a:endParaRPr>
          </a:p>
        </p:txBody>
      </p:sp>
      <p:sp>
        <p:nvSpPr>
          <p:cNvPr id="4" name="מלבן מעוגל 9">
            <a:extLst>
              <a:ext uri="{FF2B5EF4-FFF2-40B4-BE49-F238E27FC236}">
                <a16:creationId xmlns:a16="http://schemas.microsoft.com/office/drawing/2014/main" id="{B051999C-6898-48D1-A46B-0914C4DF27F7}"/>
              </a:ext>
            </a:extLst>
          </p:cNvPr>
          <p:cNvSpPr/>
          <p:nvPr/>
        </p:nvSpPr>
        <p:spPr>
          <a:xfrm>
            <a:off x="0" y="5878515"/>
            <a:ext cx="4766296" cy="35718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5" name="מלבן מעוגל 10">
            <a:extLst>
              <a:ext uri="{FF2B5EF4-FFF2-40B4-BE49-F238E27FC236}">
                <a16:creationId xmlns:a16="http://schemas.microsoft.com/office/drawing/2014/main" id="{DF722531-A5BE-4678-B93A-809D151BE765}"/>
              </a:ext>
            </a:extLst>
          </p:cNvPr>
          <p:cNvSpPr/>
          <p:nvPr/>
        </p:nvSpPr>
        <p:spPr>
          <a:xfrm>
            <a:off x="8667292" y="-111125"/>
            <a:ext cx="5299765" cy="222250"/>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
        <p:nvSpPr>
          <p:cNvPr id="6" name="מלבן מעוגל 11">
            <a:extLst>
              <a:ext uri="{FF2B5EF4-FFF2-40B4-BE49-F238E27FC236}">
                <a16:creationId xmlns:a16="http://schemas.microsoft.com/office/drawing/2014/main" id="{E05753EA-B02D-445C-964E-7FADDF96E7C1}"/>
              </a:ext>
            </a:extLst>
          </p:cNvPr>
          <p:cNvSpPr/>
          <p:nvPr/>
        </p:nvSpPr>
        <p:spPr>
          <a:xfrm>
            <a:off x="1" y="6307140"/>
            <a:ext cx="7724193" cy="67468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sz="1800">
              <a:latin typeface="Varela Round" pitchFamily="2" charset="-79"/>
              <a:cs typeface="Varela Round" pitchFamily="2" charset="-79"/>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6166" y="447"/>
            <a:ext cx="3241542" cy="1838237"/>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648050" y="3016167"/>
            <a:ext cx="11172957" cy="2618133"/>
          </a:xfrm>
          <a:prstGeom prst="rect">
            <a:avLst/>
          </a:prstGeom>
          <a:noFill/>
        </p:spPr>
        <p:txBody>
          <a:bodyPr wrap="square" rtlCol="1">
            <a:spAutoFit/>
          </a:bodyPr>
          <a:lstStyle/>
          <a:p>
            <a:pPr marL="895260">
              <a:lnSpc>
                <a:spcPct val="150000"/>
              </a:lnSpc>
            </a:pPr>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1589" y="1838684"/>
            <a:ext cx="12188825" cy="763187"/>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נוהל שימוש ביצירות מוגנות בזכויות יוצרים ואיתור בעלי זכויות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55;p13"/>
          <p:cNvSpPr txBox="1">
            <a:spLocks noChangeArrowheads="1"/>
          </p:cNvSpPr>
          <p:nvPr/>
        </p:nvSpPr>
        <p:spPr bwMode="auto">
          <a:xfrm>
            <a:off x="2745740" y="2695575"/>
            <a:ext cx="6906524" cy="1924050"/>
          </a:xfrm>
          <a:prstGeom prst="rect">
            <a:avLst/>
          </a:prstGeom>
          <a:noFill/>
          <a:ln w="9525">
            <a:noFill/>
            <a:miter lim="800000"/>
            <a:headEnd/>
            <a:tailEnd/>
          </a:ln>
        </p:spPr>
        <p:txBody>
          <a:bodyPr lIns="121888" tIns="121888" rIns="121888" bIns="121888"/>
          <a:lstStyle/>
          <a:p>
            <a:pPr marL="608013">
              <a:lnSpc>
                <a:spcPct val="150000"/>
              </a:lnSpc>
            </a:pPr>
            <a:endParaRPr lang="he-IL" altLang="he-IL"/>
          </a:p>
        </p:txBody>
      </p:sp>
      <p:sp>
        <p:nvSpPr>
          <p:cNvPr id="8195" name="כותרת 4"/>
          <p:cNvSpPr>
            <a:spLocks noGrp="1" noChangeArrowheads="1"/>
          </p:cNvSpPr>
          <p:nvPr>
            <p:ph type="ctrTitle"/>
          </p:nvPr>
        </p:nvSpPr>
        <p:spPr>
          <a:xfrm>
            <a:off x="2077714" y="1641475"/>
            <a:ext cx="8154461" cy="1258888"/>
          </a:xfrm>
        </p:spPr>
        <p:txBody>
          <a:bodyPr/>
          <a:lstStyle/>
          <a:p>
            <a:pPr eaLnBrk="1" hangingPunct="1"/>
            <a:r>
              <a:rPr lang="he-IL" altLang="he-IL" sz="5900" dirty="0">
                <a:solidFill>
                  <a:srgbClr val="192A72"/>
                </a:solidFill>
                <a:latin typeface="Varela Round"/>
                <a:ea typeface="Varela Round"/>
                <a:cs typeface="Varela Round"/>
              </a:rPr>
              <a:t>איך בוחרים להרגיש</a:t>
            </a:r>
          </a:p>
        </p:txBody>
      </p:sp>
      <p:sp>
        <p:nvSpPr>
          <p:cNvPr id="8196" name="מציין מיקום תוכן 3"/>
          <p:cNvSpPr>
            <a:spLocks noGrp="1" noChangeArrowheads="1"/>
          </p:cNvSpPr>
          <p:nvPr>
            <p:ph idx="10"/>
          </p:nvPr>
        </p:nvSpPr>
        <p:spPr>
          <a:xfrm>
            <a:off x="2018174" y="2938465"/>
            <a:ext cx="8155652" cy="719137"/>
          </a:xfrm>
        </p:spPr>
        <p:txBody>
          <a:bodyPr/>
          <a:lstStyle/>
          <a:p>
            <a:pPr>
              <a:spcBef>
                <a:spcPct val="0"/>
              </a:spcBef>
            </a:pPr>
            <a:r>
              <a:rPr altLang="he-IL" sz="3600">
                <a:latin typeface="Varela Round"/>
                <a:ea typeface="Varela Round"/>
                <a:cs typeface="Varela Round"/>
                <a:sym typeface="Varela Round"/>
              </a:rPr>
              <a:t>עם מיכל כהן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6"/>
          <p:cNvSpPr>
            <a:spLocks noGrp="1" noChangeArrowheads="1"/>
          </p:cNvSpPr>
          <p:nvPr>
            <p:ph type="title"/>
          </p:nvPr>
        </p:nvSpPr>
        <p:spPr>
          <a:xfrm>
            <a:off x="1911004" y="212727"/>
            <a:ext cx="8369992" cy="720725"/>
          </a:xfrm>
        </p:spPr>
        <p:txBody>
          <a:bodyPr/>
          <a:lstStyle/>
          <a:p>
            <a:pPr fontAlgn="base">
              <a:spcAft>
                <a:spcPct val="0"/>
              </a:spcAft>
            </a:pPr>
            <a:r>
              <a:rPr altLang="he-IL" dirty="0">
                <a:latin typeface="Varela Round"/>
                <a:ea typeface="Varela Round"/>
                <a:cs typeface="Varela Round"/>
              </a:rPr>
              <a:t>מה נעשה היום? </a:t>
            </a:r>
          </a:p>
        </p:txBody>
      </p:sp>
      <p:sp>
        <p:nvSpPr>
          <p:cNvPr id="9219" name="מציין מיקום תוכן 7"/>
          <p:cNvSpPr>
            <a:spLocks noGrp="1" noChangeArrowheads="1"/>
          </p:cNvSpPr>
          <p:nvPr>
            <p:ph sz="quarter" idx="4"/>
          </p:nvPr>
        </p:nvSpPr>
        <p:spPr>
          <a:xfrm>
            <a:off x="3647729" y="1353344"/>
            <a:ext cx="7541429" cy="4151312"/>
          </a:xfrm>
        </p:spPr>
        <p:txBody>
          <a:bodyPr>
            <a:normAutofit lnSpcReduction="10000"/>
          </a:bodyPr>
          <a:lstStyle/>
          <a:p>
            <a:pPr eaLnBrk="1" hangingPunct="1">
              <a:lnSpc>
                <a:spcPct val="200000"/>
              </a:lnSpc>
              <a:spcBef>
                <a:spcPct val="0"/>
              </a:spcBef>
            </a:pPr>
            <a:r>
              <a:rPr altLang="he-IL" sz="3200" dirty="0">
                <a:latin typeface="Varela Round"/>
                <a:ea typeface="Varela Round"/>
                <a:cs typeface="Varela Round"/>
              </a:rPr>
              <a:t>נדבר על מצבים ורגשות</a:t>
            </a:r>
          </a:p>
          <a:p>
            <a:pPr eaLnBrk="1" hangingPunct="1">
              <a:lnSpc>
                <a:spcPct val="200000"/>
              </a:lnSpc>
              <a:spcBef>
                <a:spcPct val="0"/>
              </a:spcBef>
            </a:pPr>
            <a:r>
              <a:rPr altLang="he-IL" sz="3200" dirty="0">
                <a:latin typeface="Varela Round"/>
                <a:ea typeface="Varela Round"/>
                <a:cs typeface="Varela Round"/>
              </a:rPr>
              <a:t>נקשיב לסיפור העופר המסכן</a:t>
            </a:r>
          </a:p>
          <a:p>
            <a:pPr eaLnBrk="1" hangingPunct="1">
              <a:lnSpc>
                <a:spcPct val="200000"/>
              </a:lnSpc>
              <a:spcBef>
                <a:spcPct val="0"/>
              </a:spcBef>
            </a:pPr>
            <a:r>
              <a:rPr altLang="he-IL" sz="3200" dirty="0">
                <a:latin typeface="Varela Round"/>
                <a:ea typeface="Varela Round"/>
                <a:cs typeface="Varela Round"/>
              </a:rPr>
              <a:t>נקשיב לשיר </a:t>
            </a:r>
            <a:endParaRPr lang="he-IL" altLang="he-IL" sz="3200" dirty="0">
              <a:latin typeface="Varela Round"/>
              <a:ea typeface="Varela Round"/>
              <a:cs typeface="Varela Round"/>
            </a:endParaRPr>
          </a:p>
          <a:p>
            <a:pPr eaLnBrk="1" hangingPunct="1">
              <a:lnSpc>
                <a:spcPct val="200000"/>
              </a:lnSpc>
              <a:spcBef>
                <a:spcPct val="0"/>
              </a:spcBef>
            </a:pPr>
            <a:r>
              <a:rPr altLang="he-IL" sz="3200" dirty="0">
                <a:latin typeface="Varela Round"/>
                <a:ea typeface="Varela Round"/>
                <a:cs typeface="Varela Round"/>
              </a:rPr>
              <a:t>נחשוב יחד איך בוחרים</a:t>
            </a:r>
            <a:r>
              <a:rPr lang="he-IL" altLang="he-IL" sz="3200" dirty="0">
                <a:latin typeface="Varela Round"/>
                <a:ea typeface="Varela Round"/>
                <a:cs typeface="Varela Round"/>
              </a:rPr>
              <a:t> </a:t>
            </a:r>
            <a:r>
              <a:rPr altLang="he-IL" sz="3200" dirty="0">
                <a:latin typeface="Varela Round"/>
                <a:ea typeface="Varela Round"/>
                <a:cs typeface="Varela Round"/>
              </a:rPr>
              <a:t>מה להרגיש</a:t>
            </a:r>
          </a:p>
          <a:p>
            <a:pPr eaLnBrk="1" hangingPunct="1">
              <a:lnSpc>
                <a:spcPct val="200000"/>
              </a:lnSpc>
              <a:spcBef>
                <a:spcPct val="0"/>
              </a:spcBef>
              <a:buFont typeface="Arial" pitchFamily="34" charset="0"/>
              <a:buNone/>
            </a:pPr>
            <a:endParaRPr altLang="he-IL" sz="3200" dirty="0">
              <a:latin typeface="Varela Round"/>
              <a:ea typeface="Varela Round"/>
              <a:cs typeface="Varela Round"/>
            </a:endParaRPr>
          </a:p>
        </p:txBody>
      </p:sp>
      <p:pic>
        <p:nvPicPr>
          <p:cNvPr id="9221" name="Picture 7" descr="אייקון של דמיון.png"/>
          <p:cNvPicPr>
            <a:picLocks noChangeAspect="1"/>
          </p:cNvPicPr>
          <p:nvPr/>
        </p:nvPicPr>
        <p:blipFill>
          <a:blip r:embed="rId3"/>
          <a:srcRect/>
          <a:stretch>
            <a:fillRect/>
          </a:stretch>
        </p:blipFill>
        <p:spPr bwMode="auto">
          <a:xfrm>
            <a:off x="3615999" y="4365104"/>
            <a:ext cx="1071570" cy="1008111"/>
          </a:xfrm>
          <a:prstGeom prst="rect">
            <a:avLst/>
          </a:prstGeom>
          <a:noFill/>
          <a:ln w="9525">
            <a:noFill/>
            <a:miter lim="800000"/>
            <a:headEnd/>
            <a:tailEnd/>
          </a:ln>
        </p:spPr>
      </p:pic>
      <p:pic>
        <p:nvPicPr>
          <p:cNvPr id="9222" name="Picture 8" descr="איקון של הקניה.png"/>
          <p:cNvPicPr>
            <a:picLocks noChangeAspect="1"/>
          </p:cNvPicPr>
          <p:nvPr/>
        </p:nvPicPr>
        <p:blipFill>
          <a:blip r:embed="rId4"/>
          <a:srcRect/>
          <a:stretch>
            <a:fillRect/>
          </a:stretch>
        </p:blipFill>
        <p:spPr bwMode="auto">
          <a:xfrm>
            <a:off x="4799856" y="1124744"/>
            <a:ext cx="1059794" cy="1098550"/>
          </a:xfrm>
          <a:prstGeom prst="rect">
            <a:avLst/>
          </a:prstGeom>
          <a:noFill/>
          <a:ln w="9525">
            <a:noFill/>
            <a:miter lim="800000"/>
            <a:headEnd/>
            <a:tailEnd/>
          </a:ln>
        </p:spPr>
      </p:pic>
      <p:pic>
        <p:nvPicPr>
          <p:cNvPr id="7" name="Picture 6" descr="איקון של ספר.png"/>
          <p:cNvPicPr>
            <a:picLocks noChangeAspect="1"/>
          </p:cNvPicPr>
          <p:nvPr/>
        </p:nvPicPr>
        <p:blipFill>
          <a:blip r:embed="rId5" cstate="print"/>
          <a:stretch>
            <a:fillRect/>
          </a:stretch>
        </p:blipFill>
        <p:spPr>
          <a:xfrm flipH="1">
            <a:off x="4151784" y="2513112"/>
            <a:ext cx="867291" cy="867291"/>
          </a:xfrm>
          <a:prstGeom prst="rect">
            <a:avLst/>
          </a:prstGeom>
        </p:spPr>
      </p:pic>
      <p:pic>
        <p:nvPicPr>
          <p:cNvPr id="8" name="Picture 7" descr="אייקון של שיר.png"/>
          <p:cNvPicPr>
            <a:picLocks noChangeAspect="1"/>
          </p:cNvPicPr>
          <p:nvPr/>
        </p:nvPicPr>
        <p:blipFill>
          <a:blip r:embed="rId6" cstate="print"/>
          <a:stretch>
            <a:fillRect/>
          </a:stretch>
        </p:blipFill>
        <p:spPr>
          <a:xfrm>
            <a:off x="7248128" y="3526991"/>
            <a:ext cx="714379" cy="714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noChangeArrowheads="1"/>
          </p:cNvSpPr>
          <p:nvPr>
            <p:ph type="title"/>
          </p:nvPr>
        </p:nvSpPr>
        <p:spPr>
          <a:xfrm>
            <a:off x="1911004" y="212727"/>
            <a:ext cx="8369992" cy="720725"/>
          </a:xfrm>
        </p:spPr>
        <p:txBody>
          <a:bodyPr/>
          <a:lstStyle/>
          <a:p>
            <a:pPr fontAlgn="base">
              <a:spcAft>
                <a:spcPct val="0"/>
              </a:spcAft>
            </a:pPr>
            <a:r>
              <a:rPr altLang="he-IL">
                <a:latin typeface="Varela Round"/>
                <a:ea typeface="Varela Round"/>
                <a:cs typeface="Varela Round"/>
              </a:rPr>
              <a:t>אילו רגשות אתם מכירים?</a:t>
            </a:r>
          </a:p>
        </p:txBody>
      </p:sp>
      <p:sp>
        <p:nvSpPr>
          <p:cNvPr id="10243" name="מציין מיקום טקסט 2"/>
          <p:cNvSpPr>
            <a:spLocks noGrp="1" noChangeArrowheads="1"/>
          </p:cNvSpPr>
          <p:nvPr>
            <p:ph type="body" sz="quarter" idx="3"/>
          </p:nvPr>
        </p:nvSpPr>
        <p:spPr>
          <a:xfrm>
            <a:off x="1911004" y="933450"/>
            <a:ext cx="8369992" cy="539750"/>
          </a:xfrm>
        </p:spPr>
        <p:txBody>
          <a:bodyPr/>
          <a:lstStyle/>
          <a:p>
            <a:pPr algn="ctr" eaLnBrk="1" hangingPunct="1"/>
            <a:r>
              <a:rPr lang="he-IL" altLang="he-IL" dirty="0">
                <a:latin typeface="Varela Round"/>
                <a:ea typeface="Varela Round"/>
                <a:cs typeface="Varela Round"/>
              </a:rPr>
              <a:t>יש לנו הרבה רגשות,  חלקם נעימים חלקם פחות</a:t>
            </a:r>
          </a:p>
        </p:txBody>
      </p:sp>
      <p:pic>
        <p:nvPicPr>
          <p:cNvPr id="8" name="Content Placeholder 7" descr="רגשות בעננים.jpg"/>
          <p:cNvPicPr>
            <a:picLocks noGrp="1" noChangeAspect="1"/>
          </p:cNvPicPr>
          <p:nvPr>
            <p:ph sz="quarter" idx="4"/>
          </p:nvPr>
        </p:nvPicPr>
        <p:blipFill>
          <a:blip r:embed="rId3"/>
          <a:stretch>
            <a:fillRect/>
          </a:stretch>
        </p:blipFill>
        <p:spPr>
          <a:xfrm>
            <a:off x="4019550" y="1725613"/>
            <a:ext cx="4152900" cy="41529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11004" y="212727"/>
            <a:ext cx="8369992" cy="720725"/>
          </a:xfrm>
        </p:spPr>
        <p:txBody>
          <a:bodyPr/>
          <a:lstStyle/>
          <a:p>
            <a:pPr fontAlgn="base">
              <a:spcAft>
                <a:spcPct val="0"/>
              </a:spcAft>
            </a:pPr>
            <a:r>
              <a:rPr>
                <a:latin typeface="Varela Round"/>
                <a:ea typeface="Varela Round"/>
                <a:cs typeface="Varela Round"/>
              </a:rPr>
              <a:t>מתי אתם מרגישים אותם?</a:t>
            </a:r>
          </a:p>
        </p:txBody>
      </p:sp>
      <p:pic>
        <p:nvPicPr>
          <p:cNvPr id="5" name="Content Placeholder 4" descr="מגלשה.jpg"/>
          <p:cNvPicPr>
            <a:picLocks noGrp="1" noChangeAspect="1"/>
          </p:cNvPicPr>
          <p:nvPr>
            <p:ph sz="quarter" idx="4"/>
          </p:nvPr>
        </p:nvPicPr>
        <p:blipFill>
          <a:blip r:embed="rId3"/>
          <a:srcRect r="48783"/>
          <a:stretch>
            <a:fillRect/>
          </a:stretch>
        </p:blipFill>
        <p:spPr>
          <a:xfrm>
            <a:off x="6381752" y="1142984"/>
            <a:ext cx="4077224" cy="4938718"/>
          </a:xfrm>
        </p:spPr>
      </p:pic>
      <p:pic>
        <p:nvPicPr>
          <p:cNvPr id="7" name="Picture 6" descr="אח קטן.jpg"/>
          <p:cNvPicPr>
            <a:picLocks noChangeAspect="1"/>
          </p:cNvPicPr>
          <p:nvPr/>
        </p:nvPicPr>
        <p:blipFill>
          <a:blip r:embed="rId4"/>
          <a:stretch>
            <a:fillRect/>
          </a:stretch>
        </p:blipFill>
        <p:spPr>
          <a:xfrm>
            <a:off x="1559496" y="1919659"/>
            <a:ext cx="3571900" cy="3767143"/>
          </a:xfrm>
          <a:prstGeom prst="rect">
            <a:avLst/>
          </a:prstGeom>
        </p:spPr>
      </p:pic>
      <p:pic>
        <p:nvPicPr>
          <p:cNvPr id="6" name="Picture 5" descr="תינוק בוכה2.jpg"/>
          <p:cNvPicPr>
            <a:picLocks noChangeAspect="1"/>
          </p:cNvPicPr>
          <p:nvPr/>
        </p:nvPicPr>
        <p:blipFill>
          <a:blip r:embed="rId5"/>
          <a:stretch>
            <a:fillRect/>
          </a:stretch>
        </p:blipFill>
        <p:spPr>
          <a:xfrm>
            <a:off x="4274141" y="1133840"/>
            <a:ext cx="1395789" cy="18573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הרגשתם פעם מסכנים?</a:t>
            </a:r>
            <a:endParaRPr lang="he-IL" dirty="0"/>
          </a:p>
        </p:txBody>
      </p:sp>
      <p:pic>
        <p:nvPicPr>
          <p:cNvPr id="7" name="Content Placeholder 6" descr="מסכן.jpg"/>
          <p:cNvPicPr>
            <a:picLocks noGrp="1" noChangeAspect="1"/>
          </p:cNvPicPr>
          <p:nvPr>
            <p:ph sz="quarter" idx="4"/>
          </p:nvPr>
        </p:nvPicPr>
        <p:blipFill rotWithShape="1">
          <a:blip r:embed="rId3"/>
          <a:srcRect t="21705" r="38019"/>
          <a:stretch/>
        </p:blipFill>
        <p:spPr>
          <a:xfrm>
            <a:off x="2855640" y="1052736"/>
            <a:ext cx="6840760" cy="535611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כותרת 1"/>
          <p:cNvSpPr>
            <a:spLocks noGrp="1" noChangeArrowheads="1"/>
          </p:cNvSpPr>
          <p:nvPr>
            <p:ph type="title"/>
          </p:nvPr>
        </p:nvSpPr>
        <p:spPr>
          <a:xfrm>
            <a:off x="1911004" y="212727"/>
            <a:ext cx="8369992" cy="720725"/>
          </a:xfrm>
        </p:spPr>
        <p:txBody>
          <a:bodyPr/>
          <a:lstStyle/>
          <a:p>
            <a:pPr fontAlgn="base">
              <a:spcAft>
                <a:spcPct val="0"/>
              </a:spcAft>
            </a:pPr>
            <a:r>
              <a:rPr altLang="he-IL" sz="4400">
                <a:latin typeface="Varela Round"/>
                <a:ea typeface="Varela Round"/>
                <a:cs typeface="Varela Round"/>
              </a:rPr>
              <a:t>העופר המסכן/ עודד בורלא</a:t>
            </a:r>
          </a:p>
        </p:txBody>
      </p:sp>
      <p:pic>
        <p:nvPicPr>
          <p:cNvPr id="2" name="תמונה 1"/>
          <p:cNvPicPr>
            <a:picLocks noChangeAspect="1"/>
          </p:cNvPicPr>
          <p:nvPr/>
        </p:nvPicPr>
        <p:blipFill>
          <a:blip r:embed="rId3"/>
          <a:stretch>
            <a:fillRect/>
          </a:stretch>
        </p:blipFill>
        <p:spPr>
          <a:xfrm>
            <a:off x="5087889" y="1556792"/>
            <a:ext cx="3017953" cy="32455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5400000">
            <a:off x="8131983" y="5607859"/>
            <a:ext cx="285752" cy="21431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שיחים.jpg"/>
          <p:cNvPicPr>
            <a:picLocks noChangeAspect="1"/>
          </p:cNvPicPr>
          <p:nvPr/>
        </p:nvPicPr>
        <p:blipFill>
          <a:blip r:embed="rId3"/>
          <a:stretch>
            <a:fillRect/>
          </a:stretch>
        </p:blipFill>
        <p:spPr>
          <a:xfrm>
            <a:off x="1199456" y="1052736"/>
            <a:ext cx="9326270" cy="4865692"/>
          </a:xfrm>
          <a:prstGeom prst="rect">
            <a:avLst/>
          </a:prstGeom>
        </p:spPr>
      </p:pic>
      <p:pic>
        <p:nvPicPr>
          <p:cNvPr id="10" name="Content Placeholder 4" descr="עופר.jpg">
            <a:extLst>
              <a:ext uri="{FF2B5EF4-FFF2-40B4-BE49-F238E27FC236}">
                <a16:creationId xmlns:a16="http://schemas.microsoft.com/office/drawing/2014/main" id="{FF31AB41-1924-416A-A5A5-83E6F15EAA5D}"/>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527" b="89627" l="1342" r="89933">
                        <a14:foregroundMark x1="31544" y1="6639" x2="31544" y2="6639"/>
                        <a14:foregroundMark x1="34899" y1="3734" x2="34899" y2="3734"/>
                        <a14:foregroundMark x1="6711" y1="11411" x2="6711" y2="11411"/>
                        <a14:foregroundMark x1="1342" y1="4564" x2="1342" y2="4564"/>
                      </a14:backgroundRemoval>
                    </a14:imgEffect>
                  </a14:imgLayer>
                </a14:imgProps>
              </a:ext>
            </a:extLst>
          </a:blip>
          <a:stretch>
            <a:fillRect/>
          </a:stretch>
        </p:blipFill>
        <p:spPr>
          <a:xfrm>
            <a:off x="3791744" y="4005064"/>
            <a:ext cx="1857388" cy="2001862"/>
          </a:xfrm>
          <a:prstGeom prst="rect">
            <a:avLst/>
          </a:prstGeom>
        </p:spPr>
      </p:pic>
      <p:pic>
        <p:nvPicPr>
          <p:cNvPr id="11" name="Content Placeholder 4" descr="עופר.jpg">
            <a:extLst>
              <a:ext uri="{FF2B5EF4-FFF2-40B4-BE49-F238E27FC236}">
                <a16:creationId xmlns:a16="http://schemas.microsoft.com/office/drawing/2014/main" id="{24E8C524-7F99-4B6A-9A12-C43449FDE35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527" b="89627" l="1342" r="89933">
                        <a14:foregroundMark x1="31544" y1="6639" x2="31544" y2="6639"/>
                        <a14:foregroundMark x1="34899" y1="3734" x2="34899" y2="3734"/>
                        <a14:foregroundMark x1="6711" y1="11411" x2="6711" y2="11411"/>
                        <a14:foregroundMark x1="1342" y1="4564" x2="1342" y2="4564"/>
                      </a14:backgroundRemoval>
                    </a14:imgEffect>
                  </a14:imgLayer>
                </a14:imgProps>
              </a:ext>
            </a:extLst>
          </a:blip>
          <a:stretch>
            <a:fillRect/>
          </a:stretch>
        </p:blipFill>
        <p:spPr>
          <a:xfrm>
            <a:off x="1906245" y="3986132"/>
            <a:ext cx="1857388" cy="20018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שיחים.jpg"/>
          <p:cNvPicPr>
            <a:picLocks noChangeAspect="1"/>
          </p:cNvPicPr>
          <p:nvPr/>
        </p:nvPicPr>
        <p:blipFill>
          <a:blip r:embed="rId3"/>
          <a:stretch>
            <a:fillRect/>
          </a:stretch>
        </p:blipFill>
        <p:spPr>
          <a:xfrm>
            <a:off x="1595406" y="476673"/>
            <a:ext cx="8715436" cy="5234007"/>
          </a:xfrm>
          <a:prstGeom prst="rect">
            <a:avLst/>
          </a:prstGeom>
        </p:spPr>
      </p:pic>
      <p:pic>
        <p:nvPicPr>
          <p:cNvPr id="11" name="Content Placeholder 10" descr="עופרה.jpg"/>
          <p:cNvPicPr>
            <a:picLocks noGrp="1" noChangeAspect="1"/>
          </p:cNvPicPr>
          <p:nvPr>
            <p:ph sz="quarter" idx="4"/>
          </p:nvPr>
        </p:nvPicPr>
        <p:blipFill>
          <a:blip r:embed="rId4" cstate="print">
            <a:extLst>
              <a:ext uri="{BEBA8EAE-BF5A-486C-A8C5-ECC9F3942E4B}">
                <a14:imgProps xmlns:a14="http://schemas.microsoft.com/office/drawing/2010/main">
                  <a14:imgLayer r:embed="rId5">
                    <a14:imgEffect>
                      <a14:backgroundRemoval t="8134" b="73207" l="10000" r="90000"/>
                    </a14:imgEffect>
                  </a14:imgLayer>
                </a14:imgProps>
              </a:ext>
            </a:extLst>
          </a:blip>
          <a:srcRect b="18659"/>
          <a:stretch>
            <a:fillRect/>
          </a:stretch>
        </p:blipFill>
        <p:spPr>
          <a:xfrm>
            <a:off x="4655840" y="2236419"/>
            <a:ext cx="2000264" cy="1714512"/>
          </a:xfrm>
          <a:prstGeom prst="rect">
            <a:avLst/>
          </a:prstGeom>
        </p:spPr>
      </p:pic>
      <p:pic>
        <p:nvPicPr>
          <p:cNvPr id="6" name="Content Placeholder 4" descr="עופר.jpg">
            <a:extLst>
              <a:ext uri="{FF2B5EF4-FFF2-40B4-BE49-F238E27FC236}">
                <a16:creationId xmlns:a16="http://schemas.microsoft.com/office/drawing/2014/main" id="{3DA270D2-2956-4AA5-ABF5-60F510D5F04F}"/>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527" b="89627" l="1342" r="89933">
                        <a14:foregroundMark x1="31544" y1="6639" x2="31544" y2="6639"/>
                        <a14:foregroundMark x1="34899" y1="3734" x2="34899" y2="3734"/>
                        <a14:foregroundMark x1="6711" y1="11411" x2="6711" y2="11411"/>
                        <a14:foregroundMark x1="1342" y1="4564" x2="1342" y2="4564"/>
                      </a14:backgroundRemoval>
                    </a14:imgEffect>
                  </a14:imgLayer>
                </a14:imgProps>
              </a:ext>
            </a:extLst>
          </a:blip>
          <a:stretch>
            <a:fillRect/>
          </a:stretch>
        </p:blipFill>
        <p:spPr>
          <a:xfrm>
            <a:off x="8453454" y="3861048"/>
            <a:ext cx="1857388" cy="20018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1310</Words>
  <Application>Microsoft Office PowerPoint</Application>
  <PresentationFormat>Widescreen</PresentationFormat>
  <Paragraphs>62</Paragraphs>
  <Slides>18</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Varela Round</vt:lpstr>
      <vt:lpstr>Office Theme</vt:lpstr>
      <vt:lpstr>מערכת שידורים לאומית</vt:lpstr>
      <vt:lpstr>איך בוחרים להרגיש</vt:lpstr>
      <vt:lpstr>מה נעשה היום? </vt:lpstr>
      <vt:lpstr>אילו רגשות אתם מכירים?</vt:lpstr>
      <vt:lpstr>מתי אתם מרגישים אותם?</vt:lpstr>
      <vt:lpstr>הרגשתם פעם מסכנים?</vt:lpstr>
      <vt:lpstr>העופר המסכן/ עודד בורלא</vt:lpstr>
      <vt:lpstr>PowerPoint Presentation</vt:lpstr>
      <vt:lpstr>PowerPoint Presentation</vt:lpstr>
      <vt:lpstr>PowerPoint Presentation</vt:lpstr>
      <vt:lpstr>PowerPoint Presentation</vt:lpstr>
      <vt:lpstr>איפה כואב/ רינת הופר  </vt:lpstr>
      <vt:lpstr>אז מי מחליט איך נרגיש?</vt:lpstr>
      <vt:lpstr>מה עשינו היום? </vt:lpstr>
      <vt:lpstr>ומה עוד?</vt:lpstr>
      <vt:lpstr>ערכה והכינה</vt:lpstr>
      <vt:lpstr>קרדיטים</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מיכל</dc:creator>
  <cp:lastModifiedBy>Sivan Shimshila</cp:lastModifiedBy>
  <cp:revision>19</cp:revision>
  <dcterms:created xsi:type="dcterms:W3CDTF">2020-05-03T22:12:45Z</dcterms:created>
  <dcterms:modified xsi:type="dcterms:W3CDTF">2020-05-05T21:36:48Z</dcterms:modified>
</cp:coreProperties>
</file>