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3" r:id="rId2"/>
  </p:sldMasterIdLst>
  <p:notesMasterIdLst>
    <p:notesMasterId r:id="rId27"/>
  </p:notesMasterIdLst>
  <p:sldIdLst>
    <p:sldId id="267" r:id="rId3"/>
    <p:sldId id="286" r:id="rId4"/>
    <p:sldId id="287" r:id="rId5"/>
    <p:sldId id="288" r:id="rId6"/>
    <p:sldId id="291" r:id="rId7"/>
    <p:sldId id="309" r:id="rId8"/>
    <p:sldId id="292" r:id="rId9"/>
    <p:sldId id="294" r:id="rId10"/>
    <p:sldId id="295" r:id="rId11"/>
    <p:sldId id="296" r:id="rId12"/>
    <p:sldId id="297" r:id="rId13"/>
    <p:sldId id="298" r:id="rId14"/>
    <p:sldId id="299" r:id="rId15"/>
    <p:sldId id="312" r:id="rId16"/>
    <p:sldId id="311" r:id="rId17"/>
    <p:sldId id="310" r:id="rId18"/>
    <p:sldId id="301" r:id="rId19"/>
    <p:sldId id="302" r:id="rId20"/>
    <p:sldId id="303" r:id="rId21"/>
    <p:sldId id="304" r:id="rId22"/>
    <p:sldId id="305" r:id="rId23"/>
    <p:sldId id="306" r:id="rId24"/>
    <p:sldId id="313" r:id="rId25"/>
    <p:sldId id="308" r:id="rId2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034E78-7F5D-4C2E-B375-FC64B27BC917}" styleName="סגנון כה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75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B3D5CF-20EB-471C-A8CF-1AE979D4CEE4}" type="datetimeFigureOut">
              <a:rPr lang="he-IL" smtClean="0"/>
              <a:t>י'/ניסן/תש"ף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56554E-6776-4237-9E93-FF8234285B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664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2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9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4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90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8" y="6569428"/>
            <a:ext cx="2623960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1" y="-439221"/>
            <a:ext cx="4205648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5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9004" y="6304088"/>
            <a:ext cx="3246823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732975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90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8" y="6569428"/>
            <a:ext cx="2623960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1" y="-439221"/>
            <a:ext cx="4205648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5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9004" y="6304088"/>
            <a:ext cx="3246823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88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1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prstClr val="white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7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2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4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09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44" y="3655832"/>
            <a:ext cx="11979057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75764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" y="213094"/>
            <a:ext cx="12191999" cy="720000"/>
          </a:xfrm>
        </p:spPr>
        <p:txBody>
          <a:bodyPr lIns="36000" tIns="0" rIns="36000" bIns="0">
            <a:noAutofit/>
          </a:bodyPr>
          <a:lstStyle>
            <a:lvl1pPr>
              <a:defRPr sz="44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152441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200"/>
            <a:ext cx="4766192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4432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99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71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25076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32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4" y="1725685"/>
            <a:ext cx="8031964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5" y="5699025"/>
            <a:ext cx="4766812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7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4" y="468418"/>
            <a:ext cx="296930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3" y="6104090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90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8" y="1312990"/>
            <a:ext cx="791051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5" y="6189198"/>
            <a:ext cx="30685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4" y="81725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7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solidFill>
                <a:prstClr val="white"/>
              </a:solidFill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52848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2"/>
            <a:ext cx="4766192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7" y="6685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2"/>
            <a:ext cx="7724432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20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7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421888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200"/>
            <a:ext cx="4766192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4432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0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84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61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4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6772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3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68" y="964353"/>
            <a:ext cx="8484280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779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61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4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3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5535" y="978203"/>
            <a:ext cx="5396024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384" y="978203"/>
            <a:ext cx="5396024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8285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61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4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3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757" y="1030564"/>
            <a:ext cx="5396024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605" y="1030562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605" y="3932962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3053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61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4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61"/>
            <a:ext cx="2190883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3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solidFill>
                <a:prstClr val="white"/>
              </a:solidFill>
            </a:endParaRP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40" y="1073695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40" y="3976095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5438" y="1073695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5438" y="3976095"/>
            <a:ext cx="4115185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08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7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70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28972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12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5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5"/>
            <a:ext cx="5388864" cy="3913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0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8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4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9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4" y="273057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9" y="2438407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07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6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0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7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218FF1-865D-44B0-9A03-A07F37F401F8}" type="datetimeFigureOut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7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9" y="6356357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33DD679-1531-494D-8E4F-429432F86C8B}" type="slidenum">
              <a:rPr lang="he-IL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127701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8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9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י'/ניסן/תש"ף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1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9.xml"/><Relationship Id="rId1" Type="http://schemas.openxmlformats.org/officeDocument/2006/relationships/video" Target="https://www.youtube.com/embed/ZnjJpa1LBOY?feature=oembed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imQlpmS0Rs" TargetMode="External"/><Relationship Id="rId2" Type="http://schemas.openxmlformats.org/officeDocument/2006/relationships/slideLayout" Target="../slideLayouts/slideLayout19.xml"/><Relationship Id="rId1" Type="http://schemas.openxmlformats.org/officeDocument/2006/relationships/video" Target="https://www.youtube.com/embed/nimQlpmS0Rs?feature=oembed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7243084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09656"/>
              </p:ext>
            </p:extLst>
          </p:nvPr>
        </p:nvGraphicFramePr>
        <p:xfrm>
          <a:off x="1127448" y="764704"/>
          <a:ext cx="10081120" cy="3203448"/>
        </p:xfrm>
        <a:graphic>
          <a:graphicData uri="http://schemas.openxmlformats.org/drawingml/2006/table">
            <a:tbl>
              <a:tblPr rtl="1" firstRow="1" firstCol="1" bandRow="1">
                <a:tableStyleId>{5FD0F851-EC5A-4D38-B0AD-8093EC10F338}</a:tableStyleId>
              </a:tblPr>
              <a:tblGrid>
                <a:gridCol w="5206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4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ايجابيات الاسلوب الاوتوقراطي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rgbClr val="002060"/>
                          </a:solidFill>
                          <a:effectLst/>
                        </a:rPr>
                        <a:t>سلبيات الاسلوب الاوتوقراطي</a:t>
                      </a:r>
                      <a:endParaRPr lang="en-US" sz="2400" b="1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solidFill>
                            <a:srgbClr val="002060"/>
                          </a:solidFill>
                          <a:effectLst/>
                        </a:rPr>
                        <a:t>1. تحديد أهداف واضحة </a:t>
                      </a:r>
                      <a:endParaRPr lang="en-US" sz="2400" b="1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1.شعور بالإحباط عند العمال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2. اتخاذ قرارات سريعة لعدم مشاركة العمال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2.انعدام المبادرة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3. تحديد مجال الوظيفة والصلاحيات بشكل واضح وهذا يمنع ظاهرة الازدواجية او النقص.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3. انعدام الرؤية التنظيمية لدى العمال لأنهم لا يساهمون في اتخاذ القرارات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820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15" y="3464882"/>
            <a:ext cx="3816424" cy="2132522"/>
          </a:xfrm>
          <a:prstGeom prst="rect">
            <a:avLst/>
          </a:prstGeom>
        </p:spPr>
      </p:pic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2145727" y="260648"/>
            <a:ext cx="7772400" cy="977274"/>
          </a:xfrm>
        </p:spPr>
        <p:txBody>
          <a:bodyPr/>
          <a:lstStyle/>
          <a:p>
            <a:r>
              <a:rPr lang="ar-JO" dirty="0">
                <a:latin typeface="Arial" pitchFamily="34" charset="0"/>
                <a:cs typeface="Arial" pitchFamily="34" charset="0"/>
              </a:rPr>
              <a:t>قيادة دعه يعمل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ציין מיקום טקסט 2"/>
          <p:cNvSpPr txBox="1">
            <a:spLocks/>
          </p:cNvSpPr>
          <p:nvPr/>
        </p:nvSpPr>
        <p:spPr>
          <a:xfrm>
            <a:off x="1127448" y="1260596"/>
            <a:ext cx="9937104" cy="3139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ar-JO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قيادة غير فعالة  او غياب القيادة , حيث ان القائد يتنازل عن التأثير في التنظيم , يبقى القائد، شخص كسول، غير مبالي لما يحدث في التنظيم. العمال لا ينصاعون لأوامره، حتى حضوره بينهم غير لافت للانتباه. لكنه قد يتدخل في حالات الطوارئ فقط. </a:t>
            </a:r>
            <a:endParaRPr lang="he-IL" sz="3200" dirty="0">
              <a:solidFill>
                <a:srgbClr val="002060"/>
              </a:solidFill>
              <a:latin typeface="Century Gothic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622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26703"/>
              </p:ext>
            </p:extLst>
          </p:nvPr>
        </p:nvGraphicFramePr>
        <p:xfrm>
          <a:off x="263352" y="476672"/>
          <a:ext cx="11665296" cy="4464495"/>
        </p:xfrm>
        <a:graphic>
          <a:graphicData uri="http://schemas.openxmlformats.org/drawingml/2006/table">
            <a:tbl>
              <a:tblPr rtl="1" firstRow="1" firstCol="1" bandRow="1">
                <a:tableStyleId>{5FD0F851-EC5A-4D38-B0AD-8093EC10F338}</a:tableStyleId>
              </a:tblPr>
              <a:tblGrid>
                <a:gridCol w="5776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8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658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ايجابيات الاسلوب القيادة دعه يعمل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سلبيات الاسلوب القيادة دعه يعمل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5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1. </a:t>
                      </a: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زيادة المبادرة لدى العمال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1.العلاقة بين العمال ليست قوية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821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2. زيادة الشعور بالاستقلالية والمسؤولية لدى العمال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2. </a:t>
                      </a: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لا يوجد سيطرة للمدير على العمل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31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3. </a:t>
                      </a: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العامل يتعلم من خبرته في العمل لتطوير اهداف التنظيم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lvl="0" indent="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2400" dirty="0">
                          <a:solidFill>
                            <a:srgbClr val="002060"/>
                          </a:solidFill>
                          <a:effectLst/>
                        </a:rPr>
                        <a:t>3. </a:t>
                      </a: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التنظيم قد يفتقد لرؤية مستقبلية موحدة، لأن القائد لا يهتم في ذلك.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46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720552" y="332656"/>
            <a:ext cx="8229600" cy="1195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1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ar-SA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اجب عن الاسئلة </a:t>
            </a:r>
            <a:r>
              <a:rPr lang="ar-JO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التالية</a:t>
            </a:r>
            <a:r>
              <a:rPr lang="ar-SA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br>
              <a:rPr lang="en-US" sz="36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he-IL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881042" y="769929"/>
            <a:ext cx="105904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. «عيّنت احلام كمسؤولة عن شبكة حوانيت لملابس البحر النّسائيّة، احلام تعطي كامل الصّلاحيّات للعاملات لاتخاذ القرارات بصورة مستقلة، هي تنسق وتمثّل التّنظيم ولا تتدخل كثيرًا في شؤونهم.»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260651" y="1739857"/>
            <a:ext cx="7812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أسلوب قيادة احلام هو --------------------------</a:t>
            </a:r>
            <a:endParaRPr lang="en-US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343472" y="2498120"/>
            <a:ext cx="10081120" cy="1755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2. </a:t>
            </a:r>
            <a:r>
              <a:rPr lang="ar-LB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واجهت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شركة </a:t>
            </a:r>
            <a:r>
              <a:rPr lang="ar-JO" sz="2400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توينتي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, شركة تعمل على استيراد دراجات كهربائية، صعوبات مالية . مدير عام الشركة الذي تتركز بيده كل الصلاحيات , قدم خطة اشفاء للإدارة يشمل فصل عمال وتقليص في ساعات العمل . لكن إدارة الشركة رفضت الخطة وعرضت علية اشراك العمال في اتخاذ القرارات لكونهم ذوي اقدمية وتجربة كبيرة في مجال العمل .</a:t>
            </a:r>
            <a:endParaRPr lang="en-US" sz="2400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882863" y="4298320"/>
            <a:ext cx="82374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ا. أسلوب قيادة المدير العام هو-----------------------</a:t>
            </a:r>
          </a:p>
          <a:p>
            <a:endParaRPr lang="ar-JO" sz="24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ب. أسلوب القيادة الذي تعرضه إدارة التنظيم هو --------------------------</a:t>
            </a: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ar-JO" sz="24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16260" y="5445224"/>
            <a:ext cx="30238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srgbClr val="0070C0"/>
                </a:solidFill>
              </a:rPr>
              <a:t>ثلاث </a:t>
            </a:r>
            <a:r>
              <a:rPr lang="ar-JO" sz="2400" b="1" dirty="0">
                <a:solidFill>
                  <a:srgbClr val="0070C0"/>
                </a:solidFill>
                <a:latin typeface="Arial" pitchFamily="34" charset="0"/>
              </a:rPr>
              <a:t>دقائق</a:t>
            </a:r>
            <a:r>
              <a:rPr lang="ar-JO" sz="2400" b="1" dirty="0">
                <a:solidFill>
                  <a:srgbClr val="0070C0"/>
                </a:solidFill>
              </a:rPr>
              <a:t> للاجابة</a:t>
            </a:r>
            <a:endParaRPr lang="he-IL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3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720552" y="332656"/>
            <a:ext cx="8229600" cy="1195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1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ar-SA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اجب عن الاسئلة </a:t>
            </a:r>
            <a:r>
              <a:rPr lang="ar-JO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التالية</a:t>
            </a:r>
            <a:r>
              <a:rPr lang="ar-SA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br>
              <a:rPr lang="en-US" sz="360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he-IL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881042" y="769929"/>
            <a:ext cx="105904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. «عيّنت احلام كمسؤولة عن شبكة حوانيت لملابس البحر النّسائيّة، احلام تعطي كامل الصّلاحيّات للعاملات لاتخاذ القرارات بصورة مستقلة، هي تنسق وتمثّل التّنظيم ولا تتدخل كثيرًا في شؤونهم.»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343472" y="2498120"/>
            <a:ext cx="10081120" cy="1755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2. </a:t>
            </a:r>
            <a:r>
              <a:rPr lang="ar-LB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واجهت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شركة </a:t>
            </a:r>
            <a:r>
              <a:rPr lang="ar-JO" sz="2400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توينتي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, شركة تعمل على استيراد دراجات كهربائية، صعوبات مالية . مدير عام الشركة الذي تتركز بيده كل الصلاحيات , قدم خطة اشفاء للإدارة يشمل فصل عمال وتقليص في ساعات العمل . لكن إدارة الشركة رفضت الخطة وعرضت علية اشراك العمال في اتخاذ القرارات لكونهم ذوي اقدمية وتجربة كبيرة في مجال العمل .</a:t>
            </a:r>
            <a:endParaRPr lang="en-US" sz="2400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30872" y="221234"/>
            <a:ext cx="30238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0070C0"/>
                </a:solidFill>
                <a:latin typeface="Arial" pitchFamily="34" charset="0"/>
              </a:rPr>
              <a:t>الاجابة</a:t>
            </a:r>
            <a:endParaRPr lang="he-IL" sz="2800" b="1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8" name="מלבן 4">
            <a:extLst>
              <a:ext uri="{FF2B5EF4-FFF2-40B4-BE49-F238E27FC236}">
                <a16:creationId xmlns:a16="http://schemas.microsoft.com/office/drawing/2014/main" id="{C754224E-70D2-456C-A356-5F3770A01DF8}"/>
              </a:ext>
            </a:extLst>
          </p:cNvPr>
          <p:cNvSpPr/>
          <p:nvPr/>
        </p:nvSpPr>
        <p:spPr>
          <a:xfrm>
            <a:off x="983432" y="1862395"/>
            <a:ext cx="7812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أسلوب قيادة احلام هو   </a:t>
            </a:r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دعه يعمل </a:t>
            </a:r>
          </a:p>
          <a:p>
            <a:pPr lvl="0"/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6">
            <a:extLst>
              <a:ext uri="{FF2B5EF4-FFF2-40B4-BE49-F238E27FC236}">
                <a16:creationId xmlns:a16="http://schemas.microsoft.com/office/drawing/2014/main" id="{FA4271D2-974D-4D3A-81B0-E54BBE831D60}"/>
              </a:ext>
            </a:extLst>
          </p:cNvPr>
          <p:cNvSpPr/>
          <p:nvPr/>
        </p:nvSpPr>
        <p:spPr>
          <a:xfrm>
            <a:off x="770875" y="4293096"/>
            <a:ext cx="8237473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ا. أسلوب قيادة المدير العام هو-</a:t>
            </a:r>
            <a:r>
              <a:rPr lang="ar-JO" sz="2400" b="1" dirty="0">
                <a:solidFill>
                  <a:srgbClr val="002060"/>
                </a:solidFill>
                <a:ea typeface="Calibri"/>
                <a:cs typeface="Arial"/>
              </a:rPr>
              <a:t> </a:t>
            </a:r>
            <a:r>
              <a:rPr lang="ar-JO" sz="2400" b="1" u="sng" dirty="0">
                <a:solidFill>
                  <a:srgbClr val="002060"/>
                </a:solidFill>
                <a:ea typeface="Calibri"/>
                <a:cs typeface="Arial"/>
              </a:rPr>
              <a:t>قيادة أوتوقراطية(سلطوية)</a:t>
            </a:r>
            <a:endParaRPr lang="ar-JO" sz="2400" b="1" u="sng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ب. أسلوب القيادة الذي تعرضه إدارة التنظيم هو </a:t>
            </a:r>
            <a:r>
              <a:rPr lang="ar-JO" sz="2400" b="1" u="sng" dirty="0">
                <a:solidFill>
                  <a:srgbClr val="002060"/>
                </a:solidFill>
                <a:ea typeface="Calibri"/>
                <a:cs typeface="Arial"/>
              </a:rPr>
              <a:t>القيادة الديمقراطية </a:t>
            </a:r>
            <a:endParaRPr lang="ar-JO" sz="2400" b="1" u="sng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7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" y="44624"/>
            <a:ext cx="12191999" cy="720000"/>
          </a:xfrm>
        </p:spPr>
        <p:txBody>
          <a:bodyPr/>
          <a:lstStyle/>
          <a:p>
            <a:r>
              <a:rPr lang="ar-JO" dirty="0"/>
              <a:t>فن القيادة</a:t>
            </a:r>
            <a:endParaRPr lang="he-IL" dirty="0"/>
          </a:p>
        </p:txBody>
      </p:sp>
      <p:pic>
        <p:nvPicPr>
          <p:cNvPr id="4" name="Online Media 3" title="Leadership and effective collaboration.">
            <a:hlinkClick r:id="" action="ppaction://media"/>
            <a:extLst>
              <a:ext uri="{FF2B5EF4-FFF2-40B4-BE49-F238E27FC236}">
                <a16:creationId xmlns:a16="http://schemas.microsoft.com/office/drawing/2014/main" id="{48091BEA-FC58-4CEA-87D3-AC6419233FA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3392" y="764624"/>
            <a:ext cx="1036915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18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990149" y="1988840"/>
            <a:ext cx="6023973" cy="4152517"/>
          </a:xfrm>
        </p:spPr>
        <p:txBody>
          <a:bodyPr>
            <a:normAutofit/>
          </a:bodyPr>
          <a:lstStyle/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36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القيادة المكافئة(</a:t>
            </a:r>
            <a:r>
              <a:rPr lang="he-IL" sz="36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מנהיגות מתגמלת)</a:t>
            </a: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36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القيادة المصممة </a:t>
            </a:r>
            <a:r>
              <a:rPr lang="he-IL" sz="36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(מנהיגות מעצבת)</a:t>
            </a:r>
            <a:endParaRPr lang="en-US" sz="36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36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endParaRPr lang="he-IL" sz="3600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4153783"/>
            <a:ext cx="5184576" cy="22803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4079776" y="423907"/>
            <a:ext cx="4615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he-IL" sz="2800" b="1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ar-LB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اساليب القيادة المتقدمة</a:t>
            </a:r>
            <a:r>
              <a:rPr lang="ar-JO" sz="2800" b="1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76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2423592" y="260648"/>
            <a:ext cx="7772400" cy="119329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ar-JO" dirty="0">
                <a:ea typeface="+mn-ea"/>
              </a:rPr>
              <a:t>القيادة المكافئة</a:t>
            </a:r>
            <a:r>
              <a:rPr lang="he-IL" dirty="0">
                <a:ea typeface="+mn-ea"/>
              </a:rPr>
              <a:t> </a:t>
            </a:r>
            <a:r>
              <a:rPr lang="ar-JO" dirty="0">
                <a:ea typeface="+mn-ea"/>
              </a:rPr>
              <a:t>(</a:t>
            </a:r>
            <a:r>
              <a:rPr lang="he-IL" dirty="0">
                <a:ea typeface="+mn-ea"/>
              </a:rPr>
              <a:t>מנהיגות מתגמלת)</a:t>
            </a:r>
            <a:br>
              <a:rPr lang="he-IL" dirty="0">
                <a:ea typeface="+mn-ea"/>
              </a:rPr>
            </a:br>
            <a:endParaRPr lang="he-IL" b="1" dirty="0"/>
          </a:p>
        </p:txBody>
      </p:sp>
      <p:sp>
        <p:nvSpPr>
          <p:cNvPr id="4" name="מציין מיקום טקסט 2"/>
          <p:cNvSpPr txBox="1">
            <a:spLocks/>
          </p:cNvSpPr>
          <p:nvPr/>
        </p:nvSpPr>
        <p:spPr>
          <a:xfrm>
            <a:off x="839416" y="980729"/>
            <a:ext cx="8712967" cy="45365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rtl="0"/>
            <a:r>
              <a:rPr lang="ar-SA" sz="2400" dirty="0">
                <a:solidFill>
                  <a:srgbClr val="002060"/>
                </a:solidFill>
              </a:rPr>
              <a:t>هو اسلوب قيادي يستعمل به المدير المكافآت والعقوبات للحصول على انتاج اكبر. تعتمد هذه القيادة على الاخذ والعطاء . </a:t>
            </a:r>
            <a:endParaRPr lang="en-US" sz="2400" dirty="0">
              <a:solidFill>
                <a:srgbClr val="002060"/>
              </a:solidFill>
            </a:endParaRPr>
          </a:p>
          <a:p>
            <a:pPr algn="r" rtl="0"/>
            <a:r>
              <a:rPr lang="ar-SA" sz="2400" b="1" u="sng" dirty="0">
                <a:solidFill>
                  <a:srgbClr val="002060"/>
                </a:solidFill>
              </a:rPr>
              <a:t>المدير يكافئ العامل </a:t>
            </a:r>
            <a:r>
              <a:rPr lang="ar-JO" sz="2400" b="1" u="sng" dirty="0">
                <a:solidFill>
                  <a:srgbClr val="002060"/>
                </a:solidFill>
              </a:rPr>
              <a:t>المجتهد </a:t>
            </a:r>
            <a:r>
              <a:rPr lang="ar-SA" sz="2400" b="1" u="sng" dirty="0">
                <a:solidFill>
                  <a:srgbClr val="002060"/>
                </a:solidFill>
              </a:rPr>
              <a:t>ويعاقب العامل الكسول.</a:t>
            </a:r>
            <a:r>
              <a:rPr lang="ar-SA" sz="2400" b="1" dirty="0">
                <a:solidFill>
                  <a:srgbClr val="00206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pPr algn="r"/>
            <a:endParaRPr lang="en-US" sz="2400" dirty="0">
              <a:solidFill>
                <a:srgbClr val="002060"/>
              </a:solidFill>
            </a:endParaRPr>
          </a:p>
          <a:p>
            <a:pPr algn="r"/>
            <a:r>
              <a:rPr lang="ar-SA" sz="2400" dirty="0">
                <a:solidFill>
                  <a:srgbClr val="002060"/>
                </a:solidFill>
              </a:rPr>
              <a:t>تفترض هذه القيادة ان الانسان كائن اقتصادي واناني، هدفه الأساسي الحصول على مكافئات مادية واشباع مصلحته الشخصية.</a:t>
            </a:r>
            <a:endParaRPr lang="en-US" sz="2400" dirty="0">
              <a:solidFill>
                <a:srgbClr val="002060"/>
              </a:solidFill>
            </a:endParaRPr>
          </a:p>
          <a:p>
            <a:pPr algn="r"/>
            <a:endParaRPr lang="en-US" sz="2400" dirty="0">
              <a:solidFill>
                <a:srgbClr val="002060"/>
              </a:solidFill>
            </a:endParaRPr>
          </a:p>
          <a:p>
            <a:pPr algn="r"/>
            <a:r>
              <a:rPr lang="ar-SA" sz="2400" dirty="0">
                <a:solidFill>
                  <a:srgbClr val="002060"/>
                </a:solidFill>
              </a:rPr>
              <a:t> هذا النوع من القيادة، لا يعتبر العامل عنصرًا مبادرًا، انما كآلة يُنفذ للمطلوب منه فقط. لذا ف</a:t>
            </a:r>
            <a:r>
              <a:rPr lang="ar-JO" sz="2400" dirty="0">
                <a:solidFill>
                  <a:srgbClr val="002060"/>
                </a:solidFill>
              </a:rPr>
              <a:t>تطبيق هذا النوع من القيادة يتطلب تحديد واضح للوظائف، لمجال الصلاحية ومكافئة العامل حسب انتاجه.</a:t>
            </a:r>
            <a:r>
              <a:rPr lang="ar-LB" sz="2400" dirty="0">
                <a:solidFill>
                  <a:srgbClr val="002060"/>
                </a:solidFill>
              </a:rPr>
              <a:t> </a:t>
            </a:r>
            <a:endParaRPr lang="he-IL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0478"/>
            <a:ext cx="2743200" cy="130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96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7912317" y="1623283"/>
            <a:ext cx="25224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التعزيز الشرطي (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المكافأة البناءة</a:t>
            </a:r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يتم التركيز على عملية التبادل بين القائد واتباعه ، حيث يتم مكافأة الاتباع على جهودهم بطرق مختلفة من قبل القائد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4" name="מלבן 3"/>
          <p:cNvSpPr/>
          <p:nvPr/>
        </p:nvSpPr>
        <p:spPr>
          <a:xfrm>
            <a:off x="3066729" y="260649"/>
            <a:ext cx="63113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تعتمد القيادة المكافئة  على ثلاث مكونات</a:t>
            </a:r>
            <a:r>
              <a:rPr lang="he-IL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618205" y="1623283"/>
            <a:ext cx="31339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الإدارة وفقا للاستثناءات </a:t>
            </a:r>
            <a:r>
              <a:rPr lang="he-IL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–(</a:t>
            </a:r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فعالة)</a:t>
            </a:r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ar-JO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يتم اجراء فعال من قبل القائد المصمم للكشف عن الأخطاء واتخاذ إجراءات وقائية لمنع حدوثها أو تكرارها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6" name="מלבן 5"/>
          <p:cNvSpPr/>
          <p:nvPr/>
        </p:nvSpPr>
        <p:spPr>
          <a:xfrm>
            <a:off x="1343472" y="1626444"/>
            <a:ext cx="311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الإدارة وفقا للاستثناءات </a:t>
            </a:r>
            <a:r>
              <a:rPr lang="he-IL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السلبية </a:t>
            </a:r>
          </a:p>
          <a:p>
            <a:pPr lvl="0"/>
            <a:endParaRPr lang="ar-JO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يتدخل القائد فقط إذا كانت هناك مشكلة أو اضطراب يتطلب تدخله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10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600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ar-JO" sz="3600" dirty="0">
                <a:ea typeface="+mn-ea"/>
              </a:rPr>
              <a:t>القيادة المصممة </a:t>
            </a:r>
            <a:r>
              <a:rPr lang="he-IL" sz="3600" dirty="0">
                <a:ea typeface="+mn-ea"/>
              </a:rPr>
              <a:t>(מנהיגות מעצבת)</a:t>
            </a:r>
            <a:br>
              <a:rPr lang="en-US" sz="3600" dirty="0">
                <a:ea typeface="+mn-ea"/>
              </a:rPr>
            </a:b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2279576" y="1412777"/>
            <a:ext cx="77978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هذه القيادة تعرف بالعملية التي يتصل بها الشخص مع الآخرين بطريقة ترفعهم إلى درجة أعلى من الأخلاق والدافع الذي يدفعهم إلى تحقيق إمكاناتهم.</a:t>
            </a:r>
          </a:p>
          <a:p>
            <a:r>
              <a:rPr lang="ar-JO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يشجع القائد  اتباعه على أداء ما هو أبعد مما حددوه لأنفسهم</a:t>
            </a:r>
            <a:r>
              <a:rPr lang="he-IL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276" y="3949850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5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2566512" y="4395835"/>
            <a:ext cx="6906300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662811" y="2646192"/>
            <a:ext cx="9144000" cy="1260000"/>
          </a:xfrm>
        </p:spPr>
        <p:txBody>
          <a:bodyPr/>
          <a:lstStyle/>
          <a:p>
            <a:r>
              <a:rPr lang="ar-AE" sz="5400" dirty="0"/>
              <a:t>المنهاج التعليمي في موضوع</a:t>
            </a:r>
            <a:br>
              <a:rPr lang="ar-AE" sz="5400" dirty="0"/>
            </a:br>
            <a:r>
              <a:rPr lang="ar-AE" sz="5400" dirty="0"/>
              <a:t>الادارة والاقتصاد 70%</a:t>
            </a:r>
            <a:br>
              <a:rPr lang="ar-AE" sz="5400" dirty="0"/>
            </a:br>
            <a:r>
              <a:rPr lang="ar-AE" sz="5400" dirty="0"/>
              <a:t>رمز الاستمارة: 839381</a:t>
            </a:r>
            <a:br>
              <a:rPr lang="ar-AE" sz="5400" dirty="0"/>
            </a:br>
            <a:endParaRPr lang="he-IL" sz="5400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344362" y="4510968"/>
            <a:ext cx="9144000" cy="1457698"/>
          </a:xfrm>
        </p:spPr>
        <p:txBody>
          <a:bodyPr/>
          <a:lstStyle/>
          <a:p>
            <a:r>
              <a:rPr lang="ar-AE" dirty="0">
                <a:sym typeface="Varela Round"/>
              </a:rPr>
              <a:t>تقديم واعداد المعلمة:</a:t>
            </a:r>
          </a:p>
          <a:p>
            <a:r>
              <a:rPr lang="ar-AE" dirty="0">
                <a:sym typeface="Varela Round"/>
              </a:rPr>
              <a:t>انعام عزايزه- دراوشه</a:t>
            </a:r>
          </a:p>
        </p:txBody>
      </p:sp>
    </p:spTree>
    <p:extLst>
      <p:ext uri="{BB962C8B-B14F-4D97-AF65-F5344CB8AC3E}">
        <p14:creationId xmlns:p14="http://schemas.microsoft.com/office/powerpoint/2010/main" val="2149061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871415" y="194750"/>
            <a:ext cx="6667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القيادة المصممة </a:t>
            </a:r>
            <a:r>
              <a:rPr lang="he-IL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تتكون من أربع مكونات</a:t>
            </a:r>
            <a:r>
              <a:rPr lang="he-IL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8931309" y="1035550"/>
            <a:ext cx="216879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التحفيز الفكري</a:t>
            </a:r>
          </a:p>
          <a:p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يشجع القائد اتباعه على التفكير بطرق جديدة وخلاقة ويتحدى طرق التفكير الحالية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מלבן 4"/>
          <p:cNvSpPr/>
          <p:nvPr/>
        </p:nvSpPr>
        <p:spPr>
          <a:xfrm>
            <a:off x="6059546" y="1035550"/>
            <a:ext cx="2712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الدافع الملهم </a:t>
            </a:r>
          </a:p>
          <a:p>
            <a:endParaRPr lang="ar-JO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للقائد توقعات كبيرة من اتباعه ؛ إنه يلهمهم على الاستثمار والالتزام ويشجع العمل الجماعي ويستخدم الرموز والعواطف لتحفيز موظفيه على تحقيق أهداف تتجاوز اهتماماتهم الشخصية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6" name="מלבן 5"/>
          <p:cNvSpPr/>
          <p:nvPr/>
        </p:nvSpPr>
        <p:spPr>
          <a:xfrm>
            <a:off x="3395155" y="1035550"/>
            <a:ext cx="22576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الاعتبار الفردي</a:t>
            </a:r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ar-JO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يوفر القائد مناخات داعمة للاتباع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إنه يهتم باحتياجاتهم ويقوم بدوره كمعلم ومستشار عند الحاجة.</a:t>
            </a:r>
            <a:endParaRPr lang="he-IL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623392" y="1035550"/>
            <a:ext cx="22575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التأثير الكاريزما </a:t>
            </a:r>
            <a:endParaRPr lang="he-IL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ar-JO" sz="2400" b="1" dirty="0">
              <a:solidFill>
                <a:srgbClr val="002060"/>
              </a:solidFill>
            </a:endParaRPr>
          </a:p>
          <a:p>
            <a:pPr lvl="0"/>
            <a:r>
              <a:rPr lang="ar-JO" sz="2400" dirty="0">
                <a:solidFill>
                  <a:srgbClr val="002060"/>
                </a:solidFill>
              </a:rPr>
              <a:t>قيادة تحدد نموذجًا أخلاقيًا وسلوكيًا يتسبب في ارتباط الاتباع بالقائد وتقليد أفعاله</a:t>
            </a:r>
            <a:r>
              <a:rPr lang="he-IL" sz="2400" dirty="0">
                <a:solidFill>
                  <a:srgbClr val="002060"/>
                </a:solidFill>
              </a:rPr>
              <a:t>. </a:t>
            </a:r>
            <a:endParaRPr lang="en-US" sz="2400" dirty="0">
              <a:solidFill>
                <a:srgbClr val="002060"/>
              </a:solidFill>
            </a:endParaRPr>
          </a:p>
          <a:p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903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32856"/>
              </p:ext>
            </p:extLst>
          </p:nvPr>
        </p:nvGraphicFramePr>
        <p:xfrm>
          <a:off x="1025364" y="476672"/>
          <a:ext cx="10141272" cy="4598670"/>
        </p:xfrm>
        <a:graphic>
          <a:graphicData uri="http://schemas.openxmlformats.org/drawingml/2006/table">
            <a:tbl>
              <a:tblPr rtl="1" firstRow="1" firstCol="1" bandRow="1">
                <a:tableStyleId>{5FD0F851-EC5A-4D38-B0AD-8093EC10F338}</a:tableStyleId>
              </a:tblPr>
              <a:tblGrid>
                <a:gridCol w="4492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9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القيادة التجارية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القيادة المصممة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تعتبر العامل كائن اقتصادي، وتستعمل المحفزات المادية فقط لتشجيعه. 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تعتبر العامل مخلوق اجتماعي وتستعمل المحفزات المادية والمعنوية لتشجيع العمال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توجد علاقة واضحة بين انجاز العمل والاجرة المتوقعة لكل عامل.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العامل لا يتطلع فقط على الأجرة، انما على تحقيق ذاته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>
                          <a:solidFill>
                            <a:srgbClr val="002060"/>
                          </a:solidFill>
                          <a:effectLst/>
                        </a:rPr>
                        <a:t>قيادة تهتم بتوقعات العامل المادية فقط ولا تهتم به من ناحية نفسية.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قيادة تهتم بالعامل بصورة شخصية وتساعده في حل مشاكله الشخصية.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قيادة  تعمل حسب انظمة عمل ثابتة.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JO" sz="2400" dirty="0">
                          <a:solidFill>
                            <a:srgbClr val="002060"/>
                          </a:solidFill>
                          <a:effectLst/>
                        </a:rPr>
                        <a:t>قيادة تنظر دائمًا الى الامام، تستعمل طرق جديدة من اجل تطوير التنظيم.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40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ABCBEF-1BA5-45E5-B37D-7DC605B091A7}"/>
              </a:ext>
            </a:extLst>
          </p:cNvPr>
          <p:cNvSpPr/>
          <p:nvPr/>
        </p:nvSpPr>
        <p:spPr>
          <a:xfrm>
            <a:off x="0" y="5277426"/>
            <a:ext cx="5663952" cy="10318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751687" y="217240"/>
            <a:ext cx="8229600" cy="1195536"/>
          </a:xfrm>
        </p:spPr>
        <p:txBody>
          <a:bodyPr/>
          <a:lstStyle/>
          <a:p>
            <a:pPr algn="r"/>
            <a:r>
              <a:rPr lang="ar-SA" sz="3600" dirty="0"/>
              <a:t>اجب عن الاسئلة </a:t>
            </a:r>
            <a:r>
              <a:rPr lang="ar-JO" sz="3600" dirty="0"/>
              <a:t>التالية</a:t>
            </a:r>
            <a:r>
              <a:rPr lang="ar-SA" sz="3600" dirty="0"/>
              <a:t>:</a:t>
            </a:r>
            <a:br>
              <a:rPr lang="en-US" sz="3600" dirty="0"/>
            </a:b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1282788" y="1688743"/>
            <a:ext cx="7812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779240" y="1076543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اكمل الناقص: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في هذا الاسلوب القيادي، يدمج القائد عماله في رؤية مستقبلية واضحة، ويصمم مجموعة من القيم التي  ترفع من روح المبادرة و المعنويات عند العمال لتحقيق الأهداف المنشودة. القيادة _________________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11300" y="2605887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"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امير وعبير هما مدراء اقسام في شركه النور للسياحة والسّفر ولكل واحد منهما اسلوبه الخاص به, امير يشارك عمّاله في اتخاذ القرارات  ويكافئ عماله على اعمالهم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ويستطيع التّأثير عليهم بصوره غير مباشره لتنفيذ ما يطلب منهم 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، اما المديرة عبير فتتخذ القرارات بنفسها وتعتمد على صلاحياتها لإجبار وانصياع العمّال.</a:t>
            </a:r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98712" y="4725144"/>
            <a:ext cx="8334164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ا.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اسلوب امير في القيادة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هو ________________</a:t>
            </a:r>
          </a:p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ب.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اسلوب 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عبير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في القيادة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هو ________________</a:t>
            </a: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028" y="5654094"/>
            <a:ext cx="203453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2400" b="1" dirty="0">
                <a:solidFill>
                  <a:srgbClr val="0070C0"/>
                </a:solidFill>
              </a:rPr>
              <a:t>ثلاث دقائق </a:t>
            </a:r>
            <a:r>
              <a:rPr lang="ar-JO" sz="2400" b="1" dirty="0" err="1">
                <a:solidFill>
                  <a:srgbClr val="0070C0"/>
                </a:solidFill>
              </a:rPr>
              <a:t>للاجابة</a:t>
            </a:r>
            <a:endParaRPr lang="he-IL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ABCBEF-1BA5-45E5-B37D-7DC605B091A7}"/>
              </a:ext>
            </a:extLst>
          </p:cNvPr>
          <p:cNvSpPr/>
          <p:nvPr/>
        </p:nvSpPr>
        <p:spPr>
          <a:xfrm>
            <a:off x="0" y="5277426"/>
            <a:ext cx="5663952" cy="10318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751687" y="217240"/>
            <a:ext cx="8229600" cy="1195536"/>
          </a:xfrm>
        </p:spPr>
        <p:txBody>
          <a:bodyPr/>
          <a:lstStyle/>
          <a:p>
            <a:pPr algn="r"/>
            <a:r>
              <a:rPr lang="ar-SA" sz="3600" dirty="0"/>
              <a:t>اجب عن الاسئلة </a:t>
            </a:r>
            <a:r>
              <a:rPr lang="ar-JO" sz="3600" dirty="0"/>
              <a:t>التالية</a:t>
            </a:r>
            <a:r>
              <a:rPr lang="ar-SA" sz="3600" dirty="0"/>
              <a:t>:</a:t>
            </a:r>
            <a:br>
              <a:rPr lang="en-US" sz="3600" dirty="0"/>
            </a:b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1282788" y="1688743"/>
            <a:ext cx="7812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11300" y="2605887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"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امير وعبير هما مدراء اقسام في شركه النور للسياحة والسّفر ولكل واحد منهما اسلوبه الخاص به, امير يشارك عمّاله في اتخاذ القرارات  ويكافئ عماله على اعمالهم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ويستطيع التّأثير عليهم بصوره غير مباشره لتنفيذ ما يطلب منهم 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، اما المديرة عبير فتتخذ القرارات بنفسها وتعتمد على صلاحياتها لإجبار وانصياع العمّال.</a:t>
            </a:r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43264" y="260648"/>
            <a:ext cx="78098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3200" b="1" dirty="0">
                <a:solidFill>
                  <a:srgbClr val="0070C0"/>
                </a:solidFill>
              </a:rPr>
              <a:t>الحل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9" name="מלבן 5">
            <a:extLst>
              <a:ext uri="{FF2B5EF4-FFF2-40B4-BE49-F238E27FC236}">
                <a16:creationId xmlns:a16="http://schemas.microsoft.com/office/drawing/2014/main" id="{E44E5F9B-C73E-4A2E-B7B0-D1D5A8793824}"/>
              </a:ext>
            </a:extLst>
          </p:cNvPr>
          <p:cNvSpPr/>
          <p:nvPr/>
        </p:nvSpPr>
        <p:spPr>
          <a:xfrm>
            <a:off x="1118294" y="4576568"/>
            <a:ext cx="7812360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ا.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اسلوب امير في القيادة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هو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القيادة المكافئة</a:t>
            </a:r>
            <a:endParaRPr lang="en-US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ب. 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اسلوب 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عبير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في القيادة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هو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الأسلوب الأوتوقراطي </a:t>
            </a: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מלבן 3">
            <a:extLst>
              <a:ext uri="{FF2B5EF4-FFF2-40B4-BE49-F238E27FC236}">
                <a16:creationId xmlns:a16="http://schemas.microsoft.com/office/drawing/2014/main" id="{2C58AE12-2740-4AE1-BE9E-1A9F56A66FCC}"/>
              </a:ext>
            </a:extLst>
          </p:cNvPr>
          <p:cNvSpPr/>
          <p:nvPr/>
        </p:nvSpPr>
        <p:spPr>
          <a:xfrm>
            <a:off x="731912" y="1052736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اكمل الناقص: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في هذا الاسلوب القيادي، يدمج القائد عماله في رؤية مستقبلية واضحة، ويصمم مجموعة من القيم التي  ترفع من روح المبادرة و المعنويات عند العمال لتحقيق الأهداف المنشودة.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القيادة </a:t>
            </a:r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المصممة</a:t>
            </a:r>
            <a:endParaRPr lang="en-US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70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5105866" y="0"/>
            <a:ext cx="2431790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56275" y="2549222"/>
            <a:ext cx="9479449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+mj-cs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+mj-cs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+mj-cs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911424" y="1700808"/>
            <a:ext cx="9756577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340247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latin typeface="Arial" pitchFamily="34" charset="0"/>
                <a:cs typeface="Arial" pitchFamily="34" charset="0"/>
              </a:rPr>
              <a:t>القيادة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55440" y="1652747"/>
            <a:ext cx="7752165" cy="4296533"/>
          </a:xfrm>
        </p:spPr>
        <p:txBody>
          <a:bodyPr>
            <a:normAutofit lnSpcReduction="10000"/>
          </a:bodyPr>
          <a:lstStyle/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he-IL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2.2.1</a:t>
            </a:r>
            <a:r>
              <a:rPr lang="ar-LB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أساليب القيادة القديمة</a:t>
            </a:r>
            <a:r>
              <a:rPr lang="ar-JO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</a:t>
            </a:r>
            <a:endParaRPr lang="he-IL" sz="2800" b="1" u="sng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       2.2.1.1</a:t>
            </a:r>
            <a:r>
              <a:rPr lang="ar-LB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الديموقراطية </a:t>
            </a:r>
            <a:endParaRPr lang="ar-JO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           2.2.1.2</a:t>
            </a:r>
            <a:r>
              <a:rPr lang="ar-LB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الاوتوقراطية </a:t>
            </a:r>
            <a:endParaRPr lang="ar-JO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           2.2.1.3</a:t>
            </a:r>
            <a:r>
              <a:rPr lang="ar-LB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دعه يعمل</a:t>
            </a:r>
            <a:endParaRPr lang="ar-JO" sz="2800" b="1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endParaRPr lang="en-US" sz="2800" b="1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           </a:t>
            </a:r>
            <a:r>
              <a:rPr lang="he-IL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2.2.2   </a:t>
            </a:r>
            <a:r>
              <a:rPr lang="ar-LB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اساليب القيادة المتقدمة </a:t>
            </a:r>
            <a:r>
              <a:rPr lang="ar-JO" sz="2800" b="1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JO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           1. 2.2.2 القيادة المكافئة(</a:t>
            </a:r>
            <a:r>
              <a:rPr lang="he-IL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מנהיגות מתגמלת)</a:t>
            </a: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               2.2.2.2 </a:t>
            </a:r>
            <a:r>
              <a:rPr lang="ar-JO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القيادة المصممة </a:t>
            </a:r>
            <a:r>
              <a:rPr lang="he-IL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(מנהיגות מעצבת)</a:t>
            </a:r>
            <a:endParaRPr lang="en-US" sz="2800" b="1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28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endParaRPr lang="he-I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673442" y="1052736"/>
            <a:ext cx="2951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ar-JO" sz="2800" b="1" u="sng" dirty="0">
                <a:solidFill>
                  <a:srgbClr val="00206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2.2 </a:t>
            </a:r>
            <a:r>
              <a:rPr lang="ar-LB" sz="2800" b="1" u="sng" dirty="0">
                <a:solidFill>
                  <a:srgbClr val="00206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أساليب القيادة </a:t>
            </a:r>
            <a:endParaRPr lang="ar-JO" sz="2800" b="1" u="sng" dirty="0">
              <a:solidFill>
                <a:srgbClr val="00206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18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חץ למטה 2"/>
          <p:cNvSpPr/>
          <p:nvPr/>
        </p:nvSpPr>
        <p:spPr>
          <a:xfrm>
            <a:off x="4367808" y="2348880"/>
            <a:ext cx="3888432" cy="3576409"/>
          </a:xfrm>
          <a:prstGeom prst="downArrow">
            <a:avLst>
              <a:gd name="adj1" fmla="val 62643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endParaRPr lang="he-IL" kern="0">
              <a:solidFill>
                <a:sysClr val="window" lastClr="FFFFFF"/>
              </a:solidFill>
              <a:latin typeface="Palatino Linotype"/>
              <a:cs typeface="Times New Roman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423592" y="476673"/>
            <a:ext cx="7772400" cy="1656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ar-JO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اساليب القيادة</a:t>
            </a:r>
            <a:endParaRPr lang="he-IL" b="1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ציין מיקום טקסט 2"/>
          <p:cNvSpPr txBox="1">
            <a:spLocks/>
          </p:cNvSpPr>
          <p:nvPr/>
        </p:nvSpPr>
        <p:spPr>
          <a:xfrm>
            <a:off x="2279576" y="5085185"/>
            <a:ext cx="7772400" cy="11318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he-IL" dirty="0">
              <a:solidFill>
                <a:sysClr val="windowText" lastClr="000000">
                  <a:tint val="75000"/>
                </a:sysClr>
              </a:solidFill>
              <a:latin typeface="Century Gothic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9896" y="2420888"/>
            <a:ext cx="226825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من خلال </a:t>
            </a:r>
          </a:p>
          <a:p>
            <a:pPr algn="ctr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مشاهدة الفلم سنتعرف لماذا </a:t>
            </a:r>
          </a:p>
          <a:p>
            <a:pPr algn="ctr"/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هنالك عدة اساليب في القيادة!</a:t>
            </a:r>
            <a:endParaRPr lang="he-IL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0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84720" y="24388"/>
            <a:ext cx="5328592" cy="430726"/>
          </a:xfr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en-US" sz="1400" b="0" dirty="0">
                <a:solidFill>
                  <a:sysClr val="windowText" lastClr="000000">
                    <a:tint val="75000"/>
                  </a:sysClr>
                </a:solidFill>
                <a:latin typeface="Century Gothic"/>
                <a:ea typeface="+mn-ea"/>
                <a:cs typeface="+mn-cs"/>
                <a:hlinkClick r:id="rId3"/>
              </a:rPr>
              <a:t>https://www.youtube.com/watch?v=nimQlpmS0Rs</a:t>
            </a:r>
            <a:br>
              <a:rPr lang="ar-JO" sz="1400" b="0" dirty="0">
                <a:solidFill>
                  <a:sysClr val="windowText" lastClr="000000">
                    <a:tint val="75000"/>
                  </a:sysClr>
                </a:solidFill>
                <a:latin typeface="Century Gothic"/>
                <a:ea typeface="+mn-ea"/>
                <a:cs typeface="Arial"/>
              </a:rPr>
            </a:br>
            <a:r>
              <a:rPr lang="ar-JO" sz="1200" b="0" dirty="0">
                <a:solidFill>
                  <a:sysClr val="windowText" lastClr="000000">
                    <a:tint val="75000"/>
                  </a:sysClr>
                </a:solidFill>
                <a:latin typeface="Century Gothic"/>
                <a:ea typeface="+mn-ea"/>
                <a:cs typeface="Arial"/>
              </a:rPr>
              <a:t>(1:38)</a:t>
            </a:r>
            <a:endParaRPr lang="he-IL" sz="1400" b="0" dirty="0">
              <a:solidFill>
                <a:sysClr val="windowText" lastClr="000000">
                  <a:tint val="75000"/>
                </a:sysClr>
              </a:solidFill>
              <a:latin typeface="Century Gothic"/>
              <a:ea typeface="+mn-ea"/>
              <a:cs typeface="Times New Roman"/>
            </a:endParaRPr>
          </a:p>
        </p:txBody>
      </p:sp>
      <p:pic>
        <p:nvPicPr>
          <p:cNvPr id="3" name="Online Media 2" title="￙ﾂ￘ﾵ￘ﾩ ￘ﾷ￘ﾱ￙ﾊ￙ﾁ￘ﾩ ￘ﾹ￙ﾆ ￘ﾧ￙ﾄ￘ﾪ￘ﾷ￙ﾈ￙ﾊ￘ﾱ ￘ﾧ￙ﾄ￘ﾧ￘ﾯ￘ﾧ￘ﾱ￙ﾊ">
            <a:hlinkClick r:id="" action="ppaction://media"/>
            <a:extLst>
              <a:ext uri="{FF2B5EF4-FFF2-40B4-BE49-F238E27FC236}">
                <a16:creationId xmlns:a16="http://schemas.microsoft.com/office/drawing/2014/main" id="{B493EC3F-6865-4BB0-B2AC-6B06270471A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9416" y="764704"/>
            <a:ext cx="10700349" cy="601894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D82B16-874C-428D-8DEC-68BCCD558F32}"/>
              </a:ext>
            </a:extLst>
          </p:cNvPr>
          <p:cNvSpPr/>
          <p:nvPr/>
        </p:nvSpPr>
        <p:spPr>
          <a:xfrm>
            <a:off x="4151784" y="116632"/>
            <a:ext cx="482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AE" sz="3200" b="1" dirty="0">
                <a:solidFill>
                  <a:srgbClr val="002060"/>
                </a:solidFill>
                <a:latin typeface="Roboto" panose="02000000000000000000" pitchFamily="2" charset="0"/>
              </a:rPr>
              <a:t>قصة طريفة عن التطوير الاداري</a:t>
            </a:r>
            <a:endParaRPr lang="ar-AE" sz="3200" b="1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1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078245" y="2109197"/>
            <a:ext cx="6023973" cy="4152517"/>
          </a:xfrm>
        </p:spPr>
        <p:txBody>
          <a:bodyPr>
            <a:normAutofit/>
          </a:bodyPr>
          <a:lstStyle/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LB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الديموقراطية </a:t>
            </a:r>
            <a:endParaRPr lang="ar-JO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LB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الاوتوقراطية </a:t>
            </a:r>
            <a:endParaRPr lang="ar-JO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ar-LB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دعه يعمل</a:t>
            </a:r>
            <a:endParaRPr lang="ar-JO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457200" lvl="1" indent="0">
              <a:spcBef>
                <a:spcPct val="20000"/>
              </a:spcBef>
              <a:spcAft>
                <a:spcPts val="0"/>
              </a:spcAft>
              <a:buNone/>
            </a:pPr>
            <a:endParaRPr lang="en-US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indent="0">
              <a:spcBef>
                <a:spcPct val="20000"/>
              </a:spcBef>
              <a:spcAft>
                <a:spcPts val="0"/>
              </a:spcAft>
              <a:buNone/>
            </a:pPr>
            <a:r>
              <a:rPr lang="he-IL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               </a:t>
            </a:r>
            <a:r>
              <a:rPr lang="he-IL" sz="2800" b="1" u="sng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he-IL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endParaRPr lang="he-IL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031" y="692696"/>
            <a:ext cx="7772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4365104"/>
            <a:ext cx="569595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5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2"/>
          <p:cNvSpPr txBox="1">
            <a:spLocks/>
          </p:cNvSpPr>
          <p:nvPr/>
        </p:nvSpPr>
        <p:spPr>
          <a:xfrm>
            <a:off x="2137792" y="1102096"/>
            <a:ext cx="8132440" cy="34278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/>
            <a:r>
              <a:rPr lang="ar-LB" sz="3600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يمتاز </a:t>
            </a:r>
            <a:r>
              <a:rPr lang="ar-SA" sz="3600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هذا الأسلوب بمشاركة العمال في اتخاذ القرارات . القائد منفتح على الأفكار والمبادرات الجديدة، تنفذ المجموعة أوامر المدير لأنهم قد اشتركوا في صنع القرارات ويشعرون بالانتماء الى عملهم.</a:t>
            </a:r>
            <a:endParaRPr lang="en-US" sz="3600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r"/>
            <a:endParaRPr lang="he-IL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2" y="3404416"/>
            <a:ext cx="3346140" cy="22510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מלבן 1"/>
          <p:cNvSpPr/>
          <p:nvPr/>
        </p:nvSpPr>
        <p:spPr>
          <a:xfrm>
            <a:off x="4027777" y="332656"/>
            <a:ext cx="38411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4400" b="1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الأسلوب </a:t>
            </a:r>
            <a:r>
              <a:rPr lang="ar-LB" sz="4400" b="1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الديمقراطي</a:t>
            </a:r>
            <a:endParaRPr lang="ar-JO" sz="44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4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02755"/>
              </p:ext>
            </p:extLst>
          </p:nvPr>
        </p:nvGraphicFramePr>
        <p:xfrm>
          <a:off x="1352600" y="548680"/>
          <a:ext cx="9486800" cy="3306509"/>
        </p:xfrm>
        <a:graphic>
          <a:graphicData uri="http://schemas.openxmlformats.org/drawingml/2006/table">
            <a:tbl>
              <a:tblPr rtl="1" firstRow="1" firstCol="1" bandRow="1">
                <a:tableStyleId>{5FD0F851-EC5A-4D38-B0AD-8093EC10F338}</a:tableStyleId>
              </a:tblPr>
              <a:tblGrid>
                <a:gridCol w="469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8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ايجابيات الاسلوب الديموقراطي</a:t>
                      </a:r>
                      <a:endParaRPr lang="en-US" sz="28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8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سلبيات الاسلوب الديموقراطي</a:t>
                      </a:r>
                      <a:endParaRPr lang="en-US" sz="28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1.زيادة المبادرة 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1.تحتاج الى وقت اطول للمناقشة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2.قرارات يشترك بها العمال تكون اكثر نجاعة 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2.غير مفيدة في حالات الطوارئ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3.عندما يكون العامل شريك في اتخاذ القرارات ذلك يعطيه صورة عن عمل التنظيم 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24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b="1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99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4036305" y="946"/>
            <a:ext cx="6548264" cy="1195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ar-SA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الأسلوب الأوتوقراطي </a:t>
            </a:r>
            <a:r>
              <a:rPr lang="ar-JO" sz="36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(السلطوي-الابوي)</a:t>
            </a:r>
            <a:endParaRPr lang="he-IL" sz="36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ציין מיקום טקסט 2"/>
          <p:cNvSpPr txBox="1">
            <a:spLocks/>
          </p:cNvSpPr>
          <p:nvPr/>
        </p:nvSpPr>
        <p:spPr>
          <a:xfrm>
            <a:off x="1919537" y="910828"/>
            <a:ext cx="8420472" cy="3600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يتميز </a:t>
            </a:r>
            <a:r>
              <a:rPr lang="ar-JO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</a:t>
            </a:r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ذا الأسلوب، بتركيز جميع الصلاحيات بيد القائد دون مشاورة العمال. يقف القائد في درجة العليا على السلم الطبقي، يعطي الأوامر وعلى العمال التنفيذ. يستعمل القائد العقاب والمكافئة لتشغيل العمال.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ar-SA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هذا النوع من القيادة يلائم التنظيمات العسكرية، الشرطة والسجون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e-I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3429000"/>
            <a:ext cx="2880320" cy="222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761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הולי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ניהולי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הול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1363</Words>
  <Application>Microsoft Office PowerPoint</Application>
  <PresentationFormat>Widescreen</PresentationFormat>
  <Paragraphs>137</Paragraphs>
  <Slides>24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Gothic</vt:lpstr>
      <vt:lpstr>Courier New</vt:lpstr>
      <vt:lpstr>Palatino Linotype</vt:lpstr>
      <vt:lpstr>Roboto</vt:lpstr>
      <vt:lpstr>Varela Round</vt:lpstr>
      <vt:lpstr>ניהולי</vt:lpstr>
      <vt:lpstr>ערכת נושא Office</vt:lpstr>
      <vt:lpstr>מערכת שידורים לאומית</vt:lpstr>
      <vt:lpstr>المنهاج التعليمي في موضوع الادارة والاقتصاد 70% رمز الاستمارة: 839381 </vt:lpstr>
      <vt:lpstr>القيادة</vt:lpstr>
      <vt:lpstr>PowerPoint Presentation</vt:lpstr>
      <vt:lpstr>https://www.youtube.com/watch?v=nimQlpmS0Rs (1:38)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قيادة دعه يعمل</vt:lpstr>
      <vt:lpstr>PowerPoint Presentation</vt:lpstr>
      <vt:lpstr>PowerPoint Presentation</vt:lpstr>
      <vt:lpstr>PowerPoint Presentation</vt:lpstr>
      <vt:lpstr>فن القيادة</vt:lpstr>
      <vt:lpstr>PowerPoint Presentation</vt:lpstr>
      <vt:lpstr>القيادة المكافئة (מנהיגות מתגמלת) </vt:lpstr>
      <vt:lpstr>PowerPoint Presentation</vt:lpstr>
      <vt:lpstr>القيادة المصممة (מנהיגות מעצבת) </vt:lpstr>
      <vt:lpstr>PowerPoint Presentation</vt:lpstr>
      <vt:lpstr>PowerPoint Presentation</vt:lpstr>
      <vt:lpstr>اجب عن الاسئلة التالية: </vt:lpstr>
      <vt:lpstr>اجب عن الاسئلة التالية: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المنهاج التعليمي في موضوع الادارة والاقتصاد 70% رمز الاستمارة: 839381</dc:title>
  <dc:creator>DODO</dc:creator>
  <cp:lastModifiedBy>Sivan Shimshila</cp:lastModifiedBy>
  <cp:revision>33</cp:revision>
  <dcterms:created xsi:type="dcterms:W3CDTF">2020-03-27T17:38:07Z</dcterms:created>
  <dcterms:modified xsi:type="dcterms:W3CDTF">2020-04-04T12:32:21Z</dcterms:modified>
</cp:coreProperties>
</file>