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340" r:id="rId3"/>
    <p:sldId id="292" r:id="rId4"/>
    <p:sldId id="341" r:id="rId5"/>
    <p:sldId id="303" r:id="rId6"/>
    <p:sldId id="304" r:id="rId7"/>
    <p:sldId id="305" r:id="rId8"/>
    <p:sldId id="306" r:id="rId9"/>
    <p:sldId id="307" r:id="rId10"/>
    <p:sldId id="308" r:id="rId11"/>
    <p:sldId id="309" r:id="rId12"/>
    <p:sldId id="310" r:id="rId13"/>
    <p:sldId id="311" r:id="rId14"/>
    <p:sldId id="312" r:id="rId15"/>
    <p:sldId id="342" r:id="rId16"/>
    <p:sldId id="291" r:id="rId17"/>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027" autoAdjust="0"/>
    <p:restoredTop sz="94975" autoAdjust="0"/>
  </p:normalViewPr>
  <p:slideViewPr>
    <p:cSldViewPr snapToGrid="0" snapToObjects="1">
      <p:cViewPr varScale="1">
        <p:scale>
          <a:sx n="68" d="100"/>
          <a:sy n="68" d="100"/>
        </p:scale>
        <p:origin x="390" y="4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anose="020B0604020202020204" pitchFamily="34" charset="0"/>
              </a:defRPr>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anose="020B0604020202020204" pitchFamily="34" charset="0"/>
              </a:defRPr>
            </a:lvl1pPr>
          </a:lstStyle>
          <a:p>
            <a:fld id="{5EC061A6-0796-4DA4-BCCF-C39215C865B3}" type="datetimeFigureOut">
              <a:rPr lang="he-IL" smtClean="0"/>
              <a:pPr/>
              <a:t>ז'/אב/תש"ף</a:t>
            </a:fld>
            <a:endParaRPr lang="he-IL" dirty="0"/>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anose="020B0604020202020204" pitchFamily="34" charset="0"/>
              </a:defRPr>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anose="020B0604020202020204" pitchFamily="34" charset="0"/>
              </a:defRPr>
            </a:lvl1pPr>
          </a:lstStyle>
          <a:p>
            <a:fld id="{E6DF83E7-A828-4E18-9E21-DA925548D1ED}" type="slidenum">
              <a:rPr lang="he-IL" smtClean="0"/>
              <a:pPr/>
              <a:t>‹#›</a:t>
            </a:fld>
            <a:endParaRPr lang="he-IL" dirty="0"/>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Arial" panose="020B0604020202020204" pitchFamily="34" charset="0"/>
        <a:ea typeface="+mn-ea"/>
        <a:cs typeface="+mn-cs"/>
      </a:defRPr>
    </a:lvl1pPr>
    <a:lvl2pPr marL="457200" algn="r" defTabSz="914400" rtl="1" eaLnBrk="1" latinLnBrk="0" hangingPunct="1">
      <a:defRPr sz="1200" kern="1200">
        <a:solidFill>
          <a:schemeClr val="tx1"/>
        </a:solidFill>
        <a:latin typeface="Arial" panose="020B0604020202020204" pitchFamily="34" charset="0"/>
        <a:ea typeface="+mn-ea"/>
        <a:cs typeface="+mn-cs"/>
      </a:defRPr>
    </a:lvl2pPr>
    <a:lvl3pPr marL="914400" algn="r" defTabSz="914400" rtl="1" eaLnBrk="1" latinLnBrk="0" hangingPunct="1">
      <a:defRPr sz="1200" kern="1200">
        <a:solidFill>
          <a:schemeClr val="tx1"/>
        </a:solidFill>
        <a:latin typeface="Arial" panose="020B0604020202020204" pitchFamily="34" charset="0"/>
        <a:ea typeface="+mn-ea"/>
        <a:cs typeface="+mn-cs"/>
      </a:defRPr>
    </a:lvl3pPr>
    <a:lvl4pPr marL="1371600" algn="r" defTabSz="914400" rtl="1" eaLnBrk="1" latinLnBrk="0" hangingPunct="1">
      <a:defRPr sz="1200" kern="1200">
        <a:solidFill>
          <a:schemeClr val="tx1"/>
        </a:solidFill>
        <a:latin typeface="Arial" panose="020B0604020202020204" pitchFamily="34" charset="0"/>
        <a:ea typeface="+mn-ea"/>
        <a:cs typeface="+mn-cs"/>
      </a:defRPr>
    </a:lvl4pPr>
    <a:lvl5pPr marL="1828800" algn="r" defTabSz="914400" rtl="1" eaLnBrk="1" latinLnBrk="0" hangingPunct="1">
      <a:defRPr sz="1200" kern="1200">
        <a:solidFill>
          <a:schemeClr val="tx1"/>
        </a:solidFill>
        <a:latin typeface="Arial" panose="020B0604020202020204" pitchFamily="34" charset="0"/>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5345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12</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2253140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13</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731337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14</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608384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15</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336095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5156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5</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707759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6</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2568200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7</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720920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8</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842518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9</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2998998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10</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583353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E6DF83E7-A828-4E18-9E21-DA925548D1ED}" type="slidenum">
              <a:rPr kumimoji="0" lang="he-IL" sz="1200" b="0" i="0" u="none" strike="noStrike" kern="1200" cap="none" spc="0" normalizeH="0" baseline="0" noProof="0" smtClean="0">
                <a:ln>
                  <a:noFill/>
                </a:ln>
                <a:solidFill>
                  <a:prstClr val="black"/>
                </a:solidFill>
                <a:effectLst/>
                <a:uLnTx/>
                <a:uFillTx/>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he-IL" sz="12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15861790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0" y="2693988"/>
            <a:ext cx="12190413"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Arial" panose="020B0604020202020204" pitchFamily="34" charset="0"/>
                <a:ea typeface="+mj-ea"/>
                <a:cs typeface="Arial" panose="020B0604020202020204"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rial" panose="020B0604020202020204" pitchFamily="34" charset="0"/>
            </a:endParaRPr>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rial" panose="020B0604020202020204" pitchFamily="34" charset="0"/>
            </a:endParaRPr>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Arial" panose="020B0604020202020204" pitchFamily="34" charset="0"/>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
        <p:nvSpPr>
          <p:cNvPr id="11" name="מלבן מעוגל 7">
            <a:extLst>
              <a:ext uri="{FF2B5EF4-FFF2-40B4-BE49-F238E27FC236}">
                <a16:creationId xmlns:a16="http://schemas.microsoft.com/office/drawing/2014/main" id="{B4AFF296-E435-456B-88A7-FD44FC635162}"/>
              </a:ext>
            </a:extLst>
          </p:cNvPr>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000">
                <a:solidFill>
                  <a:srgbClr val="192A72"/>
                </a:solidFill>
                <a:latin typeface="Arial" panose="020B0604020202020204" pitchFamily="34" charset="0"/>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0" name="מלבן מעוגל 9"/>
          <p:cNvSpPr/>
          <p:nvPr userDrawn="1"/>
        </p:nvSpPr>
        <p:spPr>
          <a:xfrm>
            <a:off x="11065331" y="950191"/>
            <a:ext cx="1158948"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anose="020B0604020202020204" pitchFamily="34" charset="0"/>
              </a:rPr>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3" name="מציין מיקום של תמונה 2">
            <a:extLst>
              <a:ext uri="{FF2B5EF4-FFF2-40B4-BE49-F238E27FC236}">
                <a16:creationId xmlns:a16="http://schemas.microsoft.com/office/drawing/2014/main" id="{37DA72A4-4AB9-460E-88AD-A2F17BC90408}"/>
              </a:ext>
            </a:extLst>
          </p:cNvPr>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19564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תי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t">
            <a:noAutofit/>
          </a:bodyPr>
          <a:lstStyle>
            <a:lvl1pPr algn="ctr">
              <a:defRPr sz="4000">
                <a:solidFill>
                  <a:srgbClr val="192A72"/>
                </a:solidFill>
                <a:latin typeface="Arial" panose="020B0604020202020204" pitchFamily="34" charset="0"/>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anose="020B0604020202020204" pitchFamily="34" charset="0"/>
              </a:rPr>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4" name="מציין מיקום של תמונה 2">
            <a:extLst>
              <a:ext uri="{FF2B5EF4-FFF2-40B4-BE49-F238E27FC236}">
                <a16:creationId xmlns:a16="http://schemas.microsoft.com/office/drawing/2014/main" id="{E092FF7F-99D2-4D69-9F9B-DFCC0018EF01}"/>
              </a:ext>
            </a:extLst>
          </p:cNvPr>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EE11C667-5839-4E65-A8EE-E7690021913A}"/>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4032686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000">
                <a:solidFill>
                  <a:srgbClr val="192A72"/>
                </a:solidFill>
                <a:latin typeface="Arial" panose="020B0604020202020204" pitchFamily="34" charset="0"/>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0" name="מלבן מעוגל 9"/>
          <p:cNvSpPr/>
          <p:nvPr userDrawn="1"/>
        </p:nvSpPr>
        <p:spPr>
          <a:xfrm>
            <a:off x="-412958" y="764744"/>
            <a:ext cx="1158948"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anose="020B0604020202020204" pitchFamily="34" charset="0"/>
              </a:rPr>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3" name="מציין מיקום של תמונה 2">
            <a:extLst>
              <a:ext uri="{FF2B5EF4-FFF2-40B4-BE49-F238E27FC236}">
                <a16:creationId xmlns:a16="http://schemas.microsoft.com/office/drawing/2014/main" id="{64B146C4-EED2-4B57-8484-D619778B9E14}"/>
              </a:ext>
            </a:extLst>
          </p:cNvPr>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7C073636-A9CC-46CC-A5B5-C80D3112BC4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5" name="מציין מיקום של תמונה 2">
            <a:extLst>
              <a:ext uri="{FF2B5EF4-FFF2-40B4-BE49-F238E27FC236}">
                <a16:creationId xmlns:a16="http://schemas.microsoft.com/office/drawing/2014/main" id="{4CEC450C-D597-4EB4-A4B8-7D7FF6277A97}"/>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1418441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684" y="186259"/>
            <a:ext cx="10246355" cy="637353"/>
          </a:xfrm>
          <a:prstGeom prst="rect">
            <a:avLst/>
          </a:prstGeom>
        </p:spPr>
        <p:txBody>
          <a:bodyPr anchor="ctr">
            <a:noAutofit/>
          </a:bodyPr>
          <a:lstStyle>
            <a:lvl1pPr algn="ctr">
              <a:defRPr sz="4000">
                <a:solidFill>
                  <a:srgbClr val="192A72"/>
                </a:solidFill>
                <a:latin typeface="Arial" panose="020B0604020202020204" pitchFamily="34" charset="0"/>
                <a:cs typeface="+mn-cs"/>
              </a:defRPr>
            </a:lvl1pPr>
          </a:lstStyle>
          <a:p>
            <a:r>
              <a:rPr lang="he-IL" dirty="0"/>
              <a:t>לחץ כדי לערוך סגנון כותרת</a:t>
            </a:r>
          </a:p>
        </p:txBody>
      </p:sp>
      <p:sp>
        <p:nvSpPr>
          <p:cNvPr id="9" name="מלבן מעוגל 8"/>
          <p:cNvSpPr/>
          <p:nvPr userDrawn="1"/>
        </p:nvSpPr>
        <p:spPr>
          <a:xfrm>
            <a:off x="11184617" y="5980332"/>
            <a:ext cx="1590845"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0" name="מלבן מעוגל 9"/>
          <p:cNvSpPr/>
          <p:nvPr userDrawn="1"/>
        </p:nvSpPr>
        <p:spPr>
          <a:xfrm>
            <a:off x="10170220" y="938559"/>
            <a:ext cx="2190597"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Arial" panose="020B0604020202020204" pitchFamily="34" charset="0"/>
              </a:rPr>
              <a:t> </a:t>
            </a:r>
          </a:p>
        </p:txBody>
      </p:sp>
      <p:sp>
        <p:nvSpPr>
          <p:cNvPr id="11" name="מלבן מעוגל 10"/>
          <p:cNvSpPr/>
          <p:nvPr userDrawn="1"/>
        </p:nvSpPr>
        <p:spPr>
          <a:xfrm>
            <a:off x="-484931" y="320177"/>
            <a:ext cx="2095371"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2" name="מלבן מעוגל 11"/>
          <p:cNvSpPr/>
          <p:nvPr userDrawn="1"/>
        </p:nvSpPr>
        <p:spPr>
          <a:xfrm>
            <a:off x="10584863" y="6268720"/>
            <a:ext cx="2190598"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5" name="מציין מיקום של תמונה 2">
            <a:extLst>
              <a:ext uri="{FF2B5EF4-FFF2-40B4-BE49-F238E27FC236}">
                <a16:creationId xmlns:a16="http://schemas.microsoft.com/office/drawing/2014/main" id="{2B4BA0B6-69B0-4331-828B-18DEBDC76E10}"/>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8" name="מציין מיקום של תמונה 2">
            <a:extLst>
              <a:ext uri="{FF2B5EF4-FFF2-40B4-BE49-F238E27FC236}">
                <a16:creationId xmlns:a16="http://schemas.microsoft.com/office/drawing/2014/main" id="{FBCD6E16-20B0-475E-9CDF-01523C3F3E1C}"/>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9" name="מציין מיקום של תמונה 2">
            <a:extLst>
              <a:ext uri="{FF2B5EF4-FFF2-40B4-BE49-F238E27FC236}">
                <a16:creationId xmlns:a16="http://schemas.microsoft.com/office/drawing/2014/main" id="{CF464C56-4BFD-45D5-9DFE-6D1C9EA45370}"/>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20" name="מציין מיקום של תמונה 2">
            <a:extLst>
              <a:ext uri="{FF2B5EF4-FFF2-40B4-BE49-F238E27FC236}">
                <a16:creationId xmlns:a16="http://schemas.microsoft.com/office/drawing/2014/main" id="{129AE4A9-D411-4409-B29E-8B4A85FA65F5}"/>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364205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A33AC34-7FAD-42A1-86D2-81028F68697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94E8BE9C-22C6-4EF2-A841-BE9DE2D6252B}"/>
              </a:ext>
            </a:extLst>
          </p:cNvPr>
          <p:cNvSpPr>
            <a:spLocks noGrp="1"/>
          </p:cNvSpPr>
          <p:nvPr>
            <p:ph type="dt" sz="half" idx="10"/>
          </p:nvPr>
        </p:nvSpPr>
        <p:spPr/>
        <p:txBody>
          <a:bodyPr/>
          <a:lstStyle/>
          <a:p>
            <a:fld id="{BB6F552B-607E-4869-A917-C44959BDCB12}" type="datetimeFigureOut">
              <a:rPr lang="he-IL" smtClean="0"/>
              <a:pPr/>
              <a:t>ז'/אב/תש"ף</a:t>
            </a:fld>
            <a:endParaRPr lang="he-IL"/>
          </a:p>
        </p:txBody>
      </p:sp>
      <p:sp>
        <p:nvSpPr>
          <p:cNvPr id="5" name="מציין מיקום של מספר שקופית 4">
            <a:extLst>
              <a:ext uri="{FF2B5EF4-FFF2-40B4-BE49-F238E27FC236}">
                <a16:creationId xmlns:a16="http://schemas.microsoft.com/office/drawing/2014/main" id="{2D976444-6618-4955-84D3-EBA350AEB238}"/>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4019390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0" y="1640910"/>
            <a:ext cx="12190413"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0" y="2918492"/>
            <a:ext cx="12190413"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212915" y="3655832"/>
            <a:ext cx="11977498"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0"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0" y="1640910"/>
            <a:ext cx="12190413" cy="1260000"/>
          </a:xfrm>
          <a:prstGeom prst="rect">
            <a:avLst/>
          </a:prstGeom>
        </p:spPr>
        <p:txBody>
          <a:bodyPr anchor="ctr" anchorCtr="0">
            <a:noAutofit/>
          </a:bodyPr>
          <a:lstStyle>
            <a:lvl1pPr algn="ctr">
              <a:defRPr sz="6600" b="1">
                <a:solidFill>
                  <a:srgbClr val="192A72"/>
                </a:solidFill>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0" y="2918493"/>
            <a:ext cx="12190413" cy="64209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200" b="0">
                <a:solidFill>
                  <a:srgbClr val="192A72"/>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p:spPr>
        <p:txBody>
          <a:bodyPr lIns="36000" tIns="0" rIns="36000" bIns="0">
            <a:noAutofit/>
          </a:bodyPr>
          <a:lstStyle>
            <a:lvl1pPr>
              <a:defRPr sz="4800" b="1">
                <a:solidFill>
                  <a:srgbClr val="192A72"/>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8151380"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438" y="213094"/>
            <a:ext cx="9640976"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Arial" panose="020B0604020202020204" pitchFamily="34" charset="0"/>
                <a:ea typeface="+mj-ea"/>
                <a:cs typeface="+mn-cs"/>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8" y="1185681"/>
            <a:ext cx="8323992" cy="540000"/>
          </a:xfrm>
        </p:spPr>
        <p:txBody>
          <a:bodyPr anchor="ctr">
            <a:noAutofit/>
          </a:bodyPr>
          <a:lstStyle>
            <a:lvl1pPr marL="185738" indent="0">
              <a:buNone/>
              <a:defRPr sz="2800" b="1">
                <a:solidFill>
                  <a:srgbClr val="12B4BC"/>
                </a:solidFill>
                <a:latin typeface="Arial" panose="020B0604020202020204" pitchFamily="34" charset="0"/>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3"/>
            <a:ext cx="8030918" cy="4152517"/>
          </a:xfrm>
        </p:spPr>
        <p:txBody>
          <a:bodyPr>
            <a:normAutofit/>
          </a:bodyPr>
          <a:lstStyle>
            <a:lvl1pPr marL="439738" indent="-342900">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mn-cs"/>
              </a:defRPr>
            </a:lvl1pPr>
            <a:lvl2pPr>
              <a:lnSpc>
                <a:spcPct val="100000"/>
              </a:lnSpc>
              <a:spcBef>
                <a:spcPts val="0"/>
              </a:spcBef>
              <a:spcAft>
                <a:spcPts val="600"/>
              </a:spcAft>
              <a:defRPr lang="he-IL" sz="2400" kern="1200" dirty="0" smtClean="0">
                <a:solidFill>
                  <a:srgbClr val="002060"/>
                </a:solidFill>
                <a:latin typeface="Arial" panose="020B0604020202020204" pitchFamily="34" charset="0"/>
                <a:ea typeface="+mn-ea"/>
                <a:cs typeface="+mn-cs"/>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3546" y="5699023"/>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28" y="181685"/>
            <a:ext cx="259848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761" y="468418"/>
            <a:ext cx="2968915"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08919" y="6104088"/>
            <a:ext cx="3755104"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Tree>
    <p:extLst>
      <p:ext uri="{BB962C8B-B14F-4D97-AF65-F5344CB8AC3E}">
        <p14:creationId xmlns:p14="http://schemas.microsoft.com/office/powerpoint/2010/main" val="3097341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386" y="1312990"/>
            <a:ext cx="7909488" cy="5224442"/>
          </a:xfrm>
          <a:prstGeom prst="rect">
            <a:avLst/>
          </a:prstGeom>
        </p:spPr>
        <p:txBody>
          <a:bodyPr anchor="ctr">
            <a:noAutofit/>
          </a:bodyPr>
          <a:lstStyle>
            <a:lvl1pPr algn="r">
              <a:defRPr sz="3200">
                <a:solidFill>
                  <a:srgbClr val="192A72"/>
                </a:solidFill>
                <a:latin typeface="Arial" panose="020B0604020202020204" pitchFamily="34" charset="0"/>
                <a:cs typeface="+mn-cs"/>
              </a:defRPr>
            </a:lvl1pPr>
          </a:lstStyle>
          <a:p>
            <a:r>
              <a:rPr lang="he-IL" dirty="0"/>
              <a:t>לחץ כדי לערוך פסקת טקסט קצרה של תבנית בסיס</a:t>
            </a:r>
          </a:p>
        </p:txBody>
      </p:sp>
      <p:sp>
        <p:nvSpPr>
          <p:cNvPr id="7" name="מלבן מעוגל 6"/>
          <p:cNvSpPr/>
          <p:nvPr userDrawn="1"/>
        </p:nvSpPr>
        <p:spPr>
          <a:xfrm>
            <a:off x="-910297"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8" name="מלבן מעוגל 7"/>
          <p:cNvSpPr/>
          <p:nvPr userDrawn="1"/>
        </p:nvSpPr>
        <p:spPr>
          <a:xfrm>
            <a:off x="10081040" y="81723"/>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11" name="מלבן מעוגל 10"/>
          <p:cNvSpPr/>
          <p:nvPr userDrawn="1"/>
        </p:nvSpPr>
        <p:spPr>
          <a:xfrm>
            <a:off x="-2155406" y="6347805"/>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endParaRPr>
          </a:p>
        </p:txBody>
      </p:sp>
      <p:sp>
        <p:nvSpPr>
          <p:cNvPr id="9" name="מציין מיקום טקסט 3"/>
          <p:cNvSpPr>
            <a:spLocks noGrp="1"/>
          </p:cNvSpPr>
          <p:nvPr>
            <p:ph type="body" sz="quarter" idx="10" hasCustomPrompt="1"/>
          </p:nvPr>
        </p:nvSpPr>
        <p:spPr>
          <a:xfrm>
            <a:off x="0" y="192531"/>
            <a:ext cx="12190413" cy="1009650"/>
          </a:xfrm>
          <a:prstGeom prst="rect">
            <a:avLst/>
          </a:prstGeom>
        </p:spPr>
        <p:txBody>
          <a:bodyPr anchor="ctr">
            <a:normAutofit/>
          </a:bodyPr>
          <a:lstStyle>
            <a:lvl1pPr marL="0" indent="0" algn="ctr">
              <a:buNone/>
              <a:defRPr sz="4800" b="1">
                <a:solidFill>
                  <a:srgbClr val="192A72"/>
                </a:solidFill>
                <a:latin typeface="Arial" panose="020B0604020202020204" pitchFamily="34" charset="0"/>
                <a:cs typeface="+mn-cs"/>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21287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200"/>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8" name="מלבן מעוגל 7"/>
          <p:cNvSpPr/>
          <p:nvPr userDrawn="1"/>
        </p:nvSpPr>
        <p:spPr>
          <a:xfrm>
            <a:off x="8666587" y="66850"/>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9" name="מלבן מעוגל 8"/>
          <p:cNvSpPr/>
          <p:nvPr userDrawn="1"/>
        </p:nvSpPr>
        <p:spPr>
          <a:xfrm>
            <a:off x="0" y="6306750"/>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Arial" panose="020B0604020202020204" pitchFamily="34" charset="0"/>
              <a:cs typeface="Arial" panose="020B0604020202020204" pitchFamily="34" charset="0"/>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369" y="639718"/>
            <a:ext cx="11463676" cy="6122933"/>
          </a:xfrm>
        </p:spPr>
        <p:txBody>
          <a:bodyPr/>
          <a:lstStyle>
            <a:lvl1pPr marL="0" indent="0">
              <a:buFontTx/>
              <a:buNone/>
              <a:defRPr>
                <a:solidFill>
                  <a:srgbClr val="192A72"/>
                </a:solidFill>
                <a:latin typeface="Arial" panose="020B0604020202020204" pitchFamily="34" charset="0"/>
                <a:cs typeface="+mn-cs"/>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369" y="95349"/>
            <a:ext cx="8073828" cy="400050"/>
          </a:xfrm>
        </p:spPr>
        <p:txBody>
          <a:bodyPr anchor="ctr">
            <a:noAutofit/>
          </a:bodyPr>
          <a:lstStyle>
            <a:lvl1pPr marL="0" indent="0" algn="r">
              <a:buFontTx/>
              <a:buNone/>
              <a:defRPr sz="2400">
                <a:solidFill>
                  <a:srgbClr val="192A72"/>
                </a:solidFill>
                <a:latin typeface="Arial" panose="020B0604020202020204" pitchFamily="34" charset="0"/>
                <a:cs typeface="+mn-cs"/>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139085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0412"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pPr/>
              <a:t>ז'/אב/תש"ף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76" r:id="rId2"/>
    <p:sldLayoutId id="2147483664" r:id="rId3"/>
    <p:sldLayoutId id="2147483661" r:id="rId4"/>
    <p:sldLayoutId id="2147483650" r:id="rId5"/>
    <p:sldLayoutId id="2147483669" r:id="rId6"/>
    <p:sldLayoutId id="2147483670" r:id="rId7"/>
    <p:sldLayoutId id="2147483671" r:id="rId8"/>
    <p:sldLayoutId id="2147483663" r:id="rId9"/>
    <p:sldLayoutId id="2147483675" r:id="rId10"/>
    <p:sldLayoutId id="2147483672" r:id="rId11"/>
    <p:sldLayoutId id="2147483673" r:id="rId12"/>
    <p:sldLayoutId id="2147483674" r:id="rId13"/>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a:lnSpc>
                <a:spcPct val="107000"/>
              </a:lnSpc>
              <a:tabLst>
                <a:tab pos="917575" algn="ctr"/>
                <a:tab pos="1374775" algn="ctr"/>
                <a:tab pos="1831975" algn="ctr"/>
                <a:tab pos="2289175" algn="ctr"/>
                <a:tab pos="2746375" algn="ctr"/>
                <a:tab pos="3203575" algn="ctr"/>
                <a:tab pos="3660775" algn="ctr"/>
                <a:tab pos="4187190" algn="ctr"/>
              </a:tabLst>
            </a:pPr>
            <a:r>
              <a:rPr lang="ar-SA" sz="4000" dirty="0">
                <a:solidFill>
                  <a:srgbClr val="FF0000"/>
                </a:solidFill>
                <a:latin typeface="Arial" panose="020B0604020202020204" pitchFamily="34" charset="0"/>
                <a:ea typeface="Calibri" panose="020F0502020204030204" pitchFamily="34" charset="0"/>
                <a:cs typeface="Arial" panose="020B0604020202020204" pitchFamily="34" charset="0"/>
              </a:rPr>
              <a:t>اللائحة التي أمامكم من شأنها تنظيم المواضيع والفوارق بين المجالين</a:t>
            </a:r>
            <a:r>
              <a:rPr lang="he-IL" sz="4000" dirty="0">
                <a:solidFill>
                  <a:srgbClr val="FF0000"/>
                </a:solidFill>
                <a:latin typeface="Arial" panose="020B0604020202020204" pitchFamily="34" charset="0"/>
                <a:ea typeface="Calibri" panose="020F0502020204030204" pitchFamily="34" charset="0"/>
                <a:cs typeface="Arial" panose="020B0604020202020204" pitchFamily="34" charset="0"/>
              </a:rPr>
              <a:t>:</a:t>
            </a:r>
            <a:endParaRPr lang="he-IL" sz="4000" dirty="0">
              <a:solidFill>
                <a:srgbClr val="FF0000"/>
              </a:solidFill>
              <a:latin typeface="Arial" panose="020B0604020202020204" pitchFamily="34" charset="0"/>
            </a:endParaRPr>
          </a:p>
        </p:txBody>
      </p:sp>
      <p:graphicFrame>
        <p:nvGraphicFramePr>
          <p:cNvPr id="3" name="מציין מיקום תוכן 2"/>
          <p:cNvGraphicFramePr>
            <a:graphicFrameLocks noGrp="1"/>
          </p:cNvGraphicFramePr>
          <p:nvPr>
            <p:ph sz="quarter" idx="4"/>
            <p:extLst>
              <p:ext uri="{D42A27DB-BD31-4B8C-83A1-F6EECF244321}">
                <p14:modId xmlns:p14="http://schemas.microsoft.com/office/powerpoint/2010/main" val="141335931"/>
              </p:ext>
            </p:extLst>
          </p:nvPr>
        </p:nvGraphicFramePr>
        <p:xfrm>
          <a:off x="1485962" y="1293780"/>
          <a:ext cx="7103318" cy="4658557"/>
        </p:xfrm>
        <a:graphic>
          <a:graphicData uri="http://schemas.openxmlformats.org/drawingml/2006/table">
            <a:tbl>
              <a:tblPr rtl="1" firstRow="1" bandRow="1"/>
              <a:tblGrid>
                <a:gridCol w="3717584">
                  <a:extLst>
                    <a:ext uri="{9D8B030D-6E8A-4147-A177-3AD203B41FA5}">
                      <a16:colId xmlns:a16="http://schemas.microsoft.com/office/drawing/2014/main" val="1990832499"/>
                    </a:ext>
                  </a:extLst>
                </a:gridCol>
                <a:gridCol w="3385734">
                  <a:extLst>
                    <a:ext uri="{9D8B030D-6E8A-4147-A177-3AD203B41FA5}">
                      <a16:colId xmlns:a16="http://schemas.microsoft.com/office/drawing/2014/main" val="895325341"/>
                    </a:ext>
                  </a:extLst>
                </a:gridCol>
              </a:tblGrid>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he-IL" sz="2800" b="1" dirty="0">
                          <a:solidFill>
                            <a:srgbClr val="002060"/>
                          </a:solidFill>
                          <a:effectLst/>
                          <a:latin typeface="Arial" panose="020B0604020202020204" pitchFamily="34" charset="0"/>
                          <a:ea typeface="David" panose="020E0502060401010101" pitchFamily="34" charset="-79"/>
                          <a:cs typeface="Arial" panose="020B0604020202020204" pitchFamily="34" charset="0"/>
                        </a:rPr>
                        <a:t>  </a:t>
                      </a:r>
                      <a:r>
                        <a:rPr lang="ar-SA" sz="2800" b="1" dirty="0">
                          <a:solidFill>
                            <a:srgbClr val="002060"/>
                          </a:solidFill>
                          <a:effectLst/>
                          <a:latin typeface="Arial" panose="020B0604020202020204" pitchFamily="34" charset="0"/>
                          <a:ea typeface="David" panose="020E0502060401010101" pitchFamily="34" charset="-79"/>
                          <a:cs typeface="Arial" panose="020B0604020202020204" pitchFamily="34" charset="0"/>
                        </a:rPr>
                        <a:t>الاقتصاد الجزئي</a:t>
                      </a:r>
                      <a:r>
                        <a:rPr lang="ar-SA" sz="2800" b="1" dirty="0">
                          <a:solidFill>
                            <a:srgbClr val="002060"/>
                          </a:solidFill>
                          <a:effectLst/>
                          <a:latin typeface="Arial" panose="020B0604020202020204" pitchFamily="34" charset="0"/>
                          <a:ea typeface="David" panose="020E0502060401010101" pitchFamily="34" charset="-79"/>
                          <a:cs typeface="Times New Roman" panose="02020603050405020304" pitchFamily="18" charset="0"/>
                        </a:rPr>
                        <a:t> </a:t>
                      </a:r>
                      <a:r>
                        <a:rPr lang="he-IL" sz="2400" b="1" dirty="0">
                          <a:solidFill>
                            <a:srgbClr val="002060"/>
                          </a:solidFill>
                          <a:effectLst/>
                          <a:latin typeface="Arial" panose="020B0604020202020204" pitchFamily="34" charset="0"/>
                          <a:ea typeface="David" panose="020E0502060401010101" pitchFamily="34" charset="-79"/>
                          <a:cs typeface="David" panose="020E0502060401010101" pitchFamily="34" charset="-79"/>
                        </a:rPr>
                        <a:t>מיקרו כלכלה</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00"/>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2060"/>
                          </a:solidFill>
                          <a:effectLst/>
                          <a:latin typeface="Arial" panose="020B0604020202020204" pitchFamily="34" charset="0"/>
                          <a:ea typeface="David" panose="020E0502060401010101" pitchFamily="34" charset="-79"/>
                          <a:cs typeface="Arial" panose="020B0604020202020204" pitchFamily="34" charset="0"/>
                        </a:rPr>
                        <a:t>الاقتصاد الكلي</a:t>
                      </a:r>
                      <a:r>
                        <a:rPr lang="ar-SA" sz="2800" b="1" dirty="0">
                          <a:solidFill>
                            <a:srgbClr val="002060"/>
                          </a:solidFill>
                          <a:effectLst/>
                          <a:latin typeface="Arial" panose="020B0604020202020204" pitchFamily="34" charset="0"/>
                          <a:ea typeface="David" panose="020E0502060401010101" pitchFamily="34" charset="-79"/>
                          <a:cs typeface="Times New Roman" panose="02020603050405020304" pitchFamily="18" charset="0"/>
                        </a:rPr>
                        <a:t> </a:t>
                      </a:r>
                      <a:r>
                        <a:rPr lang="he-IL" sz="2400" b="1" dirty="0">
                          <a:solidFill>
                            <a:srgbClr val="002060"/>
                          </a:solidFill>
                          <a:effectLst/>
                          <a:latin typeface="Arial" panose="020B0604020202020204" pitchFamily="34" charset="0"/>
                          <a:ea typeface="David" panose="020E0502060401010101" pitchFamily="34" charset="-79"/>
                          <a:cs typeface="David" panose="020E0502060401010101" pitchFamily="34" charset="-79"/>
                        </a:rPr>
                        <a:t>מאקרו כלכלה</a:t>
                      </a:r>
                      <a:r>
                        <a:rPr lang="he-IL" sz="2400" b="1" dirty="0">
                          <a:solidFill>
                            <a:srgbClr val="002060"/>
                          </a:solidFill>
                          <a:effectLst/>
                          <a:latin typeface="Arial" panose="020B0604020202020204" pitchFamily="34" charset="0"/>
                          <a:ea typeface="David" panose="020E0502060401010101" pitchFamily="34" charset="-79"/>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FFFF00"/>
                    </a:solidFill>
                  </a:tcPr>
                </a:tc>
                <a:extLst>
                  <a:ext uri="{0D108BD9-81ED-4DB2-BD59-A6C34878D82A}">
                    <a16:rowId xmlns:a16="http://schemas.microsoft.com/office/drawing/2014/main" val="2820110488"/>
                  </a:ext>
                </a:extLst>
              </a:tr>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طلب المستهلك</a:t>
                      </a:r>
                      <a:r>
                        <a:rPr lang="he-IL" sz="2400" b="1" dirty="0">
                          <a:solidFill>
                            <a:srgbClr val="000000"/>
                          </a:solidFill>
                          <a:effectLst/>
                          <a:latin typeface="Arial" panose="020B0604020202020204" pitchFamily="34" charset="0"/>
                          <a:ea typeface="David" panose="020E0502060401010101" pitchFamily="34" charset="-79"/>
                          <a:cs typeface="David" panose="020E0502060401010101" pitchFamily="34" charset="-79"/>
                        </a:rPr>
                        <a:t> ביקוש</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المرافق الاقتصادية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extLst>
                  <a:ext uri="{0D108BD9-81ED-4DB2-BD59-A6C34878D82A}">
                    <a16:rowId xmlns:a16="http://schemas.microsoft.com/office/drawing/2014/main" val="1392764025"/>
                  </a:ext>
                </a:extLst>
              </a:tr>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عرض الشركة  </a:t>
                      </a:r>
                      <a:r>
                        <a:rPr lang="he-IL" sz="2400" b="1" dirty="0">
                          <a:solidFill>
                            <a:srgbClr val="000000"/>
                          </a:solidFill>
                          <a:effectLst/>
                          <a:latin typeface="Arial" panose="020B0604020202020204" pitchFamily="34" charset="0"/>
                          <a:ea typeface="David" panose="020E0502060401010101" pitchFamily="34" charset="-79"/>
                          <a:cs typeface="David" panose="020E0502060401010101" pitchFamily="34" charset="-79"/>
                        </a:rPr>
                        <a:t>היצע הפירמה</a:t>
                      </a:r>
                      <a:r>
                        <a:rPr lang="he-IL" sz="24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الدخل القومي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extLst>
                  <a:ext uri="{0D108BD9-81ED-4DB2-BD59-A6C34878D82A}">
                    <a16:rowId xmlns:a16="http://schemas.microsoft.com/office/drawing/2014/main" val="3781243089"/>
                  </a:ext>
                </a:extLst>
              </a:tr>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احتكار</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التضخم المالي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extLst>
                  <a:ext uri="{0D108BD9-81ED-4DB2-BD59-A6C34878D82A}">
                    <a16:rowId xmlns:a16="http://schemas.microsoft.com/office/drawing/2014/main" val="1461790685"/>
                  </a:ext>
                </a:extLst>
              </a:tr>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سعر أدنى وسعر أقصى</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ميزانية الحكومة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extLst>
                  <a:ext uri="{0D108BD9-81ED-4DB2-BD59-A6C34878D82A}">
                    <a16:rowId xmlns:a16="http://schemas.microsoft.com/office/drawing/2014/main" val="1474087787"/>
                  </a:ext>
                </a:extLst>
              </a:tr>
              <a:tr h="55170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سعر التوازن في السوق</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ميزان المدفوعات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DEDE"/>
                    </a:solidFill>
                  </a:tcPr>
                </a:tc>
                <a:extLst>
                  <a:ext uri="{0D108BD9-81ED-4DB2-BD59-A6C34878D82A}">
                    <a16:rowId xmlns:a16="http://schemas.microsoft.com/office/drawing/2014/main" val="3540260704"/>
                  </a:ext>
                </a:extLst>
              </a:tr>
              <a:tr h="960232">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الإنتاج في المصنع</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tc>
                  <a:txBody>
                    <a:bodyPr/>
                    <a:lstStyle/>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مقبوضات ومدفوعات الدولة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gn="r" rtl="1">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2800" b="1" dirty="0">
                          <a:solidFill>
                            <a:srgbClr val="000000"/>
                          </a:solidFill>
                          <a:effectLst/>
                          <a:latin typeface="Arial" panose="020B0604020202020204" pitchFamily="34" charset="0"/>
                          <a:ea typeface="David" panose="020E0502060401010101" pitchFamily="34" charset="-79"/>
                          <a:cs typeface="Arial" panose="020B0604020202020204" pitchFamily="34" charset="0"/>
                        </a:rPr>
                        <a:t>من العملة الصعبة</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FEF"/>
                    </a:solidFill>
                  </a:tcPr>
                </a:tc>
                <a:extLst>
                  <a:ext uri="{0D108BD9-81ED-4DB2-BD59-A6C34878D82A}">
                    <a16:rowId xmlns:a16="http://schemas.microsoft.com/office/drawing/2014/main" val="2421307959"/>
                  </a:ext>
                </a:extLst>
              </a:tr>
            </a:tbl>
          </a:graphicData>
        </a:graphic>
      </p:graphicFrame>
      <p:sp>
        <p:nvSpPr>
          <p:cNvPr id="4" name="מציין מיקום של כותרת תחתונה 3">
            <a:extLst>
              <a:ext uri="{FF2B5EF4-FFF2-40B4-BE49-F238E27FC236}">
                <a16:creationId xmlns:a16="http://schemas.microsoft.com/office/drawing/2014/main" id="{597AE074-8DEE-4B90-8ED4-984DAB9DC8B7}"/>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296202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marL="439738" lvl="0" indent="-342900">
              <a:lnSpc>
                <a:spcPct val="107000"/>
              </a:lnSpc>
              <a:spcBef>
                <a:spcPts val="0"/>
              </a:spcBef>
            </a:pPr>
            <a:r>
              <a:rPr lang="ar-JO" sz="3600" u="sng" dirty="0">
                <a:latin typeface="Arial" panose="020B0604020202020204" pitchFamily="34" charset="0"/>
                <a:ea typeface="Times New Roman" panose="02020603050405020304" pitchFamily="18" charset="0"/>
                <a:cs typeface="Arial" panose="020B0604020202020204" pitchFamily="34" charset="0"/>
              </a:rPr>
              <a:t>سؤال للبحث</a:t>
            </a:r>
            <a:r>
              <a:rPr lang="ar-JO" sz="3600" dirty="0">
                <a:latin typeface="Arial" panose="020B0604020202020204" pitchFamily="34" charset="0"/>
                <a:ea typeface="Times New Roman" panose="02020603050405020304" pitchFamily="18" charset="0"/>
                <a:cs typeface="Arial" panose="020B0604020202020204" pitchFamily="34" charset="0"/>
              </a:rPr>
              <a:t>: هل يمكن تعميم قوانين الميكرو اقتصاد على الماكرو اقتصاد؟</a:t>
            </a:r>
            <a:endParaRPr lang="he-IL" sz="3200" dirty="0">
              <a:solidFill>
                <a:srgbClr val="FF0000"/>
              </a:solidFill>
              <a:latin typeface="Arial" panose="020B0604020202020204" pitchFamily="34" charset="0"/>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a:lnSpc>
                <a:spcPct val="107000"/>
              </a:lnSpc>
              <a:spcAft>
                <a:spcPts val="0"/>
              </a:spcAft>
            </a:pPr>
            <a:r>
              <a:rPr lang="ar-JO" sz="4400" b="1" dirty="0">
                <a:latin typeface="Arial" panose="020B0604020202020204" pitchFamily="34" charset="0"/>
                <a:ea typeface="Times New Roman" panose="02020603050405020304" pitchFamily="18" charset="0"/>
                <a:cs typeface="Arial" panose="020B0604020202020204" pitchFamily="34" charset="0"/>
              </a:rPr>
              <a:t>الإجابة</a:t>
            </a:r>
            <a:r>
              <a:rPr lang="ar-JO" sz="4400" dirty="0">
                <a:latin typeface="Arial" panose="020B0604020202020204" pitchFamily="34" charset="0"/>
                <a:ea typeface="Times New Roman" panose="02020603050405020304" pitchFamily="18" charset="0"/>
                <a:cs typeface="Arial" panose="020B0604020202020204" pitchFamily="34" charset="0"/>
              </a:rPr>
              <a:t>: </a:t>
            </a:r>
            <a:r>
              <a:rPr lang="ar-JO" sz="4400" dirty="0">
                <a:latin typeface="Arial" panose="020B0604020202020204" pitchFamily="34" charset="0"/>
                <a:ea typeface="Calibri" panose="020F0502020204030204" pitchFamily="34" charset="0"/>
                <a:cs typeface="Arial" panose="020B0604020202020204" pitchFamily="34" charset="0"/>
              </a:rPr>
              <a:t>من الخطأ تعميم قوانين الاقتصاد الجزئي على الاقتصاد الكلي. قوانين الميكرو اقتصاد لا تكون دائماً صالحة على مستوى الماكرو اقتصاد.</a:t>
            </a:r>
            <a:endParaRPr lang="en-US" sz="32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מציין מיקום של כותרת תחתונה 3">
            <a:extLst>
              <a:ext uri="{FF2B5EF4-FFF2-40B4-BE49-F238E27FC236}">
                <a16:creationId xmlns:a16="http://schemas.microsoft.com/office/drawing/2014/main" id="{1CD96E26-A176-48EC-A2B3-F7245D9032EC}"/>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233994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algn="r"/>
            <a:r>
              <a:rPr lang="ar-JO" sz="4000" dirty="0">
                <a:latin typeface="Arial" panose="020B0604020202020204" pitchFamily="34" charset="0"/>
                <a:ea typeface="Calibri" panose="020F0502020204030204" pitchFamily="34" charset="0"/>
                <a:cs typeface="Arial" panose="020B0604020202020204" pitchFamily="34" charset="0"/>
              </a:rPr>
              <a:t>مثال للتوضيح: </a:t>
            </a:r>
            <a:endParaRPr lang="he-IL" sz="4000" dirty="0">
              <a:solidFill>
                <a:srgbClr val="FF0000"/>
              </a:solidFill>
              <a:latin typeface="Arial" panose="020B0604020202020204" pitchFamily="34" charset="0"/>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lvl="0">
              <a:lnSpc>
                <a:spcPct val="107000"/>
              </a:lnSpc>
              <a:spcAft>
                <a:spcPts val="0"/>
              </a:spcAft>
            </a:pPr>
            <a:r>
              <a:rPr lang="ar-JO" sz="4400" dirty="0">
                <a:latin typeface="Arial" panose="020B0604020202020204" pitchFamily="34" charset="0"/>
                <a:ea typeface="Calibri" panose="020F0502020204030204" pitchFamily="34" charset="0"/>
                <a:cs typeface="Arial" panose="020B0604020202020204" pitchFamily="34" charset="0"/>
              </a:rPr>
              <a:t>لنفرض ان أحد الشركات قامت بتوسيع مجال انتاج سلعة معينة، فسوف تزداد أرباحها. هذا لا يعني ان الجهاز الاقتصادي برمته أصبح متطورا أكثر وأرباحه ازدادت أكثر. </a:t>
            </a:r>
            <a:endParaRPr lang="en-US" sz="3200" dirty="0">
              <a:latin typeface="Arial" panose="020B0604020202020204" pitchFamily="34" charset="0"/>
              <a:ea typeface="Calibri" panose="020F0502020204030204" pitchFamily="34" charset="0"/>
              <a:cs typeface="Arial" panose="020B0604020202020204" pitchFamily="34" charset="0"/>
            </a:endParaRPr>
          </a:p>
          <a:p>
            <a:pPr lvl="0">
              <a:lnSpc>
                <a:spcPct val="107000"/>
              </a:lnSpc>
              <a:spcAft>
                <a:spcPts val="0"/>
              </a:spcAft>
            </a:pPr>
            <a:r>
              <a:rPr lang="ar-JO" sz="4400" dirty="0">
                <a:latin typeface="Arial" panose="020B0604020202020204" pitchFamily="34" charset="0"/>
                <a:ea typeface="Calibri" panose="020F0502020204030204" pitchFamily="34" charset="0"/>
                <a:cs typeface="Arial" panose="020B0604020202020204" pitchFamily="34" charset="0"/>
              </a:rPr>
              <a:t>والسبب هو ان عوامل الإنتاج في الجهاز الاقتصادي محدودة، فاذا زادت شركة معينة انتاجها، هذا سيقلل من انتاج شركات أخرى.</a:t>
            </a:r>
            <a:endParaRPr lang="en-US" sz="32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מציין מיקום של כותרת תחתונה 3">
            <a:extLst>
              <a:ext uri="{FF2B5EF4-FFF2-40B4-BE49-F238E27FC236}">
                <a16:creationId xmlns:a16="http://schemas.microsoft.com/office/drawing/2014/main" id="{EC4D2405-334F-46A3-8BEB-7F24810300F8}"/>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69258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a:lnSpc>
                <a:spcPct val="107000"/>
              </a:lnSpc>
              <a:tabLst>
                <a:tab pos="917575" algn="ctr"/>
                <a:tab pos="1374775" algn="ctr"/>
                <a:tab pos="1831975" algn="ctr"/>
                <a:tab pos="2289175" algn="ctr"/>
                <a:tab pos="2746375" algn="ctr"/>
                <a:tab pos="3203575" algn="ctr"/>
                <a:tab pos="3660775" algn="ctr"/>
                <a:tab pos="4187190" algn="ctr"/>
              </a:tabLst>
            </a:pPr>
            <a:r>
              <a:rPr lang="ar-SA" sz="4000" dirty="0">
                <a:solidFill>
                  <a:srgbClr val="C45911"/>
                </a:solidFill>
                <a:latin typeface="Arial" panose="020B0604020202020204" pitchFamily="34" charset="0"/>
                <a:ea typeface="David" panose="020E0502060401010101" pitchFamily="34" charset="-79"/>
                <a:cs typeface="Arial" panose="020B0604020202020204" pitchFamily="34" charset="0"/>
              </a:rPr>
              <a:t>ورقة عمل</a:t>
            </a:r>
            <a:endParaRPr lang="en-US" sz="2800" dirty="0">
              <a:latin typeface="Arial" panose="020B0604020202020204" pitchFamily="34" charset="0"/>
              <a:ea typeface="Calibri" panose="020F0502020204030204" pitchFamily="34" charset="0"/>
              <a:cs typeface="Arial" panose="020B0604020202020204" pitchFamily="34" charset="0"/>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marL="342900" lvl="0" algn="just">
              <a:lnSpc>
                <a:spcPct val="107000"/>
              </a:lnSpc>
              <a:spcAft>
                <a:spcPts val="0"/>
              </a:spcAft>
              <a:buFont typeface="+mj-lt"/>
              <a:buAutoNum type="arabicPeriod"/>
            </a:pPr>
            <a:r>
              <a:rPr lang="ar-JO" sz="4400" b="1" dirty="0">
                <a:latin typeface="Arial" panose="020B0604020202020204" pitchFamily="34" charset="0"/>
                <a:ea typeface="Calibri" panose="020F0502020204030204" pitchFamily="34" charset="0"/>
                <a:cs typeface="Arial" panose="020B0604020202020204" pitchFamily="34" charset="0"/>
              </a:rPr>
              <a:t>اكتب </a:t>
            </a:r>
            <a:r>
              <a:rPr lang="ar-JO" sz="4400" b="1" dirty="0">
                <a:solidFill>
                  <a:srgbClr val="FF0000"/>
                </a:solidFill>
                <a:latin typeface="Arial" panose="020B0604020202020204" pitchFamily="34" charset="0"/>
                <a:ea typeface="Calibri" panose="020F0502020204030204" pitchFamily="34" charset="0"/>
                <a:cs typeface="Arial" panose="020B0604020202020204" pitchFamily="34" charset="0"/>
              </a:rPr>
              <a:t>اقتصاد جزئي </a:t>
            </a:r>
            <a:r>
              <a:rPr lang="ar-JO" sz="4400" b="1" dirty="0">
                <a:latin typeface="Arial" panose="020B0604020202020204" pitchFamily="34" charset="0"/>
                <a:ea typeface="Calibri" panose="020F0502020204030204" pitchFamily="34" charset="0"/>
                <a:cs typeface="Arial" panose="020B0604020202020204" pitchFamily="34" charset="0"/>
              </a:rPr>
              <a:t>"ميكرو اقتصاد" او </a:t>
            </a:r>
            <a:r>
              <a:rPr lang="ar-JO" sz="4400" b="1" dirty="0">
                <a:solidFill>
                  <a:srgbClr val="FF0000"/>
                </a:solidFill>
                <a:latin typeface="Arial" panose="020B0604020202020204" pitchFamily="34" charset="0"/>
                <a:ea typeface="Calibri" panose="020F0502020204030204" pitchFamily="34" charset="0"/>
                <a:cs typeface="Arial" panose="020B0604020202020204" pitchFamily="34" charset="0"/>
              </a:rPr>
              <a:t>اقتصاد كلي </a:t>
            </a:r>
            <a:r>
              <a:rPr lang="ar-JO" sz="4400" b="1" dirty="0">
                <a:latin typeface="Arial" panose="020B0604020202020204" pitchFamily="34" charset="0"/>
                <a:ea typeface="Calibri" panose="020F0502020204030204" pitchFamily="34" charset="0"/>
                <a:cs typeface="Arial" panose="020B0604020202020204" pitchFamily="34" charset="0"/>
              </a:rPr>
              <a:t>"ماكرو اقتصاد" بجانب الجمل التالية:</a:t>
            </a:r>
            <a:endParaRPr lang="en-US" sz="32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3" name="טבלה 2"/>
          <p:cNvGraphicFramePr>
            <a:graphicFrameLocks noGrp="1"/>
          </p:cNvGraphicFramePr>
          <p:nvPr>
            <p:extLst>
              <p:ext uri="{D42A27DB-BD31-4B8C-83A1-F6EECF244321}">
                <p14:modId xmlns:p14="http://schemas.microsoft.com/office/powerpoint/2010/main" val="765740578"/>
              </p:ext>
            </p:extLst>
          </p:nvPr>
        </p:nvGraphicFramePr>
        <p:xfrm>
          <a:off x="1291085" y="2691183"/>
          <a:ext cx="10350229" cy="1675829"/>
        </p:xfrm>
        <a:graphic>
          <a:graphicData uri="http://schemas.openxmlformats.org/drawingml/2006/table">
            <a:tbl>
              <a:tblPr rtl="1" firstRow="1" firstCol="1" bandRow="1"/>
              <a:tblGrid>
                <a:gridCol w="7696549">
                  <a:extLst>
                    <a:ext uri="{9D8B030D-6E8A-4147-A177-3AD203B41FA5}">
                      <a16:colId xmlns:a16="http://schemas.microsoft.com/office/drawing/2014/main" val="2962951402"/>
                    </a:ext>
                  </a:extLst>
                </a:gridCol>
                <a:gridCol w="2653680">
                  <a:extLst>
                    <a:ext uri="{9D8B030D-6E8A-4147-A177-3AD203B41FA5}">
                      <a16:colId xmlns:a16="http://schemas.microsoft.com/office/drawing/2014/main" val="3682542560"/>
                    </a:ext>
                  </a:extLst>
                </a:gridCol>
              </a:tblGrid>
              <a:tr h="106506">
                <a:tc>
                  <a:txBody>
                    <a:bodyPr/>
                    <a:lstStyle/>
                    <a:p>
                      <a:pPr algn="just" rtl="1">
                        <a:lnSpc>
                          <a:spcPct val="107000"/>
                        </a:lnSpc>
                        <a:spcAft>
                          <a:spcPts val="0"/>
                        </a:spcAft>
                      </a:pPr>
                      <a:r>
                        <a:rPr lang="ar-JO" sz="3600" dirty="0">
                          <a:effectLst/>
                          <a:latin typeface="Arial" panose="020B0604020202020204" pitchFamily="34" charset="0"/>
                          <a:ea typeface="Calibri" panose="020F0502020204030204" pitchFamily="34" charset="0"/>
                          <a:cs typeface="Arial" panose="020B0604020202020204" pitchFamily="34" charset="0"/>
                        </a:rPr>
                        <a:t>مجال اقتصادي يبحث في جزء معين من الجهاز الاقتصادي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JO" sz="36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3887920"/>
                  </a:ext>
                </a:extLst>
              </a:tr>
              <a:tr h="0">
                <a:tc>
                  <a:txBody>
                    <a:bodyPr/>
                    <a:lstStyle/>
                    <a:p>
                      <a:pPr algn="just" rtl="1">
                        <a:lnSpc>
                          <a:spcPct val="107000"/>
                        </a:lnSpc>
                        <a:spcAft>
                          <a:spcPts val="0"/>
                        </a:spcAft>
                      </a:pPr>
                      <a:r>
                        <a:rPr lang="ar-JO" sz="3600" dirty="0">
                          <a:effectLst/>
                          <a:latin typeface="Arial" panose="020B0604020202020204" pitchFamily="34" charset="0"/>
                          <a:ea typeface="Calibri" panose="020F0502020204030204" pitchFamily="34" charset="0"/>
                          <a:cs typeface="Arial" panose="020B0604020202020204" pitchFamily="34" charset="0"/>
                        </a:rPr>
                        <a:t>مجال اقتصادي يبحث في الجهاز الاقتصادي ككل</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07000"/>
                        </a:lnSpc>
                        <a:spcAft>
                          <a:spcPts val="0"/>
                        </a:spcAft>
                      </a:pPr>
                      <a:r>
                        <a:rPr lang="ar-JO" sz="36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6472161"/>
                  </a:ext>
                </a:extLst>
              </a:tr>
            </a:tbl>
          </a:graphicData>
        </a:graphic>
      </p:graphicFrame>
      <p:sp>
        <p:nvSpPr>
          <p:cNvPr id="5" name="מציין מיקום של כותרת תחתונה 3">
            <a:extLst>
              <a:ext uri="{FF2B5EF4-FFF2-40B4-BE49-F238E27FC236}">
                <a16:creationId xmlns:a16="http://schemas.microsoft.com/office/drawing/2014/main" id="{D5CD2D90-9F38-4748-A66E-AB340CB0D753}"/>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206764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11034"/>
          </a:xfrm>
        </p:spPr>
        <p:txBody>
          <a:bodyPr/>
          <a:lstStyle/>
          <a:p>
            <a:pPr marL="342900" lvl="0" indent="-342900">
              <a:lnSpc>
                <a:spcPct val="107000"/>
              </a:lnSpc>
            </a:pPr>
            <a:r>
              <a:rPr lang="ar-JO" sz="2800" dirty="0">
                <a:latin typeface="Arial" panose="020B0604020202020204" pitchFamily="34" charset="0"/>
                <a:ea typeface="Calibri" panose="020F0502020204030204" pitchFamily="34" charset="0"/>
                <a:cs typeface="Arial" panose="020B0604020202020204" pitchFamily="34" charset="0"/>
              </a:rPr>
              <a:t>امامكم النشاطات الاقتصادية، اكتب بجانب كل واحدة منها </a:t>
            </a:r>
            <a:r>
              <a:rPr lang="ar-JO" sz="2800" dirty="0">
                <a:solidFill>
                  <a:srgbClr val="FF0000"/>
                </a:solidFill>
                <a:latin typeface="Arial" panose="020B0604020202020204" pitchFamily="34" charset="0"/>
                <a:ea typeface="Calibri" panose="020F0502020204030204" pitchFamily="34" charset="0"/>
                <a:cs typeface="Arial" panose="020B0604020202020204" pitchFamily="34" charset="0"/>
              </a:rPr>
              <a:t>اقتصاد جزئي</a:t>
            </a:r>
            <a:r>
              <a:rPr lang="ar-JO" sz="2800" dirty="0">
                <a:latin typeface="Arial" panose="020B0604020202020204" pitchFamily="34" charset="0"/>
                <a:ea typeface="Calibri" panose="020F0502020204030204" pitchFamily="34" charset="0"/>
                <a:cs typeface="Arial" panose="020B0604020202020204" pitchFamily="34" charset="0"/>
              </a:rPr>
              <a:t> او </a:t>
            </a:r>
            <a:r>
              <a:rPr lang="ar-JO" sz="2800" dirty="0">
                <a:solidFill>
                  <a:srgbClr val="FF0000"/>
                </a:solidFill>
                <a:latin typeface="Arial" panose="020B0604020202020204" pitchFamily="34" charset="0"/>
                <a:ea typeface="Calibri" panose="020F0502020204030204" pitchFamily="34" charset="0"/>
                <a:cs typeface="Arial" panose="020B0604020202020204" pitchFamily="34" charset="0"/>
              </a:rPr>
              <a:t>اقتصاد كلي</a:t>
            </a:r>
            <a:r>
              <a:rPr lang="ar-JO" sz="2800" dirty="0">
                <a:latin typeface="Arial" panose="020B0604020202020204" pitchFamily="34" charset="0"/>
                <a:ea typeface="Calibri" panose="020F0502020204030204" pitchFamily="34" charset="0"/>
                <a:cs typeface="Arial" panose="020B0604020202020204" pitchFamily="34" charset="0"/>
              </a:rPr>
              <a:t>.</a:t>
            </a:r>
            <a:endParaRPr lang="he-IL" sz="2800" dirty="0">
              <a:solidFill>
                <a:srgbClr val="FF0000"/>
              </a:solidFill>
              <a:latin typeface="Arial" panose="020B0604020202020204" pitchFamily="34" charset="0"/>
            </a:endParaRPr>
          </a:p>
        </p:txBody>
      </p:sp>
      <p:pic>
        <p:nvPicPr>
          <p:cNvPr id="6" name="מציין מיקום תוכן 5"/>
          <p:cNvPicPr>
            <a:picLocks noGrp="1" noChangeAspect="1"/>
          </p:cNvPicPr>
          <p:nvPr>
            <p:ph sz="quarter" idx="4"/>
          </p:nvPr>
        </p:nvPicPr>
        <p:blipFill>
          <a:blip r:embed="rId3"/>
          <a:stretch>
            <a:fillRect/>
          </a:stretch>
        </p:blipFill>
        <p:spPr>
          <a:xfrm>
            <a:off x="781871" y="1089498"/>
            <a:ext cx="8838784" cy="4951379"/>
          </a:xfrm>
          <a:prstGeom prst="rect">
            <a:avLst/>
          </a:prstGeom>
        </p:spPr>
      </p:pic>
      <p:sp>
        <p:nvSpPr>
          <p:cNvPr id="4" name="מציין מיקום של כותרת תחתונה 3">
            <a:extLst>
              <a:ext uri="{FF2B5EF4-FFF2-40B4-BE49-F238E27FC236}">
                <a16:creationId xmlns:a16="http://schemas.microsoft.com/office/drawing/2014/main" id="{A47A782C-28BF-457C-8893-E58628708D28}"/>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12137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marL="0" indent="0" algn="ctr">
              <a:lnSpc>
                <a:spcPct val="115000"/>
              </a:lnSpc>
              <a:spcAft>
                <a:spcPts val="0"/>
              </a:spcAft>
              <a:buNone/>
            </a:pPr>
            <a:r>
              <a:rPr lang="ar-SA" sz="28600" dirty="0">
                <a:solidFill>
                  <a:srgbClr val="92D050"/>
                </a:solidFill>
                <a:latin typeface="Arial" panose="020B0604020202020204" pitchFamily="34" charset="0"/>
                <a:ea typeface="Calibri" panose="020F0502020204030204" pitchFamily="34" charset="0"/>
              </a:rPr>
              <a:t>بالنجاح</a:t>
            </a:r>
            <a:endParaRPr lang="ar-SA" sz="8600" dirty="0">
              <a:latin typeface="Arial" panose="020B0604020202020204" pitchFamily="34" charset="0"/>
              <a:ea typeface="Calibri" panose="020F0502020204030204" pitchFamily="34" charset="0"/>
            </a:endParaRPr>
          </a:p>
          <a:p>
            <a:pPr marL="0" indent="0" algn="just">
              <a:lnSpc>
                <a:spcPct val="115000"/>
              </a:lnSpc>
              <a:spcAft>
                <a:spcPts val="0"/>
              </a:spcAft>
              <a:buNone/>
            </a:pPr>
            <a:endParaRPr lang="ar-SA" sz="4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298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200"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6546" y="3016112"/>
            <a:ext cx="11174412" cy="2618474"/>
          </a:xfrm>
          <a:prstGeom prst="rect">
            <a:avLst/>
          </a:prstGeom>
          <a:noFill/>
        </p:spPr>
        <p:txBody>
          <a:bodyPr wrap="square" rtlCol="1">
            <a:spAutoFit/>
          </a:bodyPr>
          <a:lstStyle/>
          <a:p>
            <a:pPr marL="895350">
              <a:lnSpc>
                <a:spcPct val="150000"/>
              </a:lnSpc>
            </a:pPr>
            <a:r>
              <a:rPr lang="he-IL" sz="2800" dirty="0">
                <a:solidFill>
                  <a:srgbClr val="192A72"/>
                </a:solidFill>
                <a:latin typeface="Arial" panose="020B0604020202020204" pitchFamily="34" charset="0"/>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Arial" panose="020B0604020202020204" pitchFamily="34" charset="0"/>
              </a:rPr>
              <a:t>rights@education.gov.il</a:t>
            </a:r>
            <a:endParaRPr lang="he-IL" sz="2800" dirty="0">
              <a:solidFill>
                <a:srgbClr val="192A72"/>
              </a:solidFill>
              <a:latin typeface="Arial" panose="020B0604020202020204" pitchFamily="34" charset="0"/>
            </a:endParaRPr>
          </a:p>
        </p:txBody>
      </p:sp>
      <p:sp>
        <p:nvSpPr>
          <p:cNvPr id="5" name="מלבן 4">
            <a:extLst>
              <a:ext uri="{FF2B5EF4-FFF2-40B4-BE49-F238E27FC236}">
                <a16:creationId xmlns:a16="http://schemas.microsoft.com/office/drawing/2014/main" id="{0276247E-F89D-4BE1-B3D6-7FE06BEB5A42}"/>
              </a:ext>
            </a:extLst>
          </p:cNvPr>
          <p:cNvSpPr/>
          <p:nvPr/>
        </p:nvSpPr>
        <p:spPr>
          <a:xfrm>
            <a:off x="1"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Arial" panose="020B0604020202020204" pitchFamily="34" charset="0"/>
              </a:rPr>
              <a:t>נוהל שימוש ביצירות מוגנות בזכויות יוצרים ואיתור בעלי זכויות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95309" y="2545666"/>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solidFill>
                <a:srgbClr val="192A72"/>
              </a:solidFill>
              <a:latin typeface="Arial" panose="020B0604020202020204" pitchFamily="34" charset="0"/>
            </a:endParaRPr>
          </a:p>
        </p:txBody>
      </p:sp>
      <p:sp>
        <p:nvSpPr>
          <p:cNvPr id="5" name="כותרת 4"/>
          <p:cNvSpPr>
            <a:spLocks noGrp="1"/>
          </p:cNvSpPr>
          <p:nvPr>
            <p:ph type="ctrTitle"/>
          </p:nvPr>
        </p:nvSpPr>
        <p:spPr>
          <a:xfrm>
            <a:off x="0" y="1510284"/>
            <a:ext cx="12190413" cy="1260000"/>
          </a:xfrm>
        </p:spPr>
        <p:txBody>
          <a:bodyPr/>
          <a:lstStyle/>
          <a:p>
            <a:r>
              <a:rPr lang="ar-AE" dirty="0"/>
              <a:t>اسم الدرس</a:t>
            </a:r>
            <a:r>
              <a:rPr lang="he-IL" dirty="0"/>
              <a:t>:</a:t>
            </a:r>
          </a:p>
        </p:txBody>
      </p:sp>
      <p:sp>
        <p:nvSpPr>
          <p:cNvPr id="7" name="כותרת משנה 6"/>
          <p:cNvSpPr>
            <a:spLocks noGrp="1"/>
          </p:cNvSpPr>
          <p:nvPr>
            <p:ph type="subTitle" idx="1"/>
          </p:nvPr>
        </p:nvSpPr>
        <p:spPr>
          <a:xfrm>
            <a:off x="0" y="2787866"/>
            <a:ext cx="12190413" cy="720000"/>
          </a:xfrm>
        </p:spPr>
        <p:txBody>
          <a:bodyPr/>
          <a:lstStyle/>
          <a:p>
            <a:r>
              <a:rPr lang="ar-AE" dirty="0">
                <a:solidFill>
                  <a:srgbClr val="192A72"/>
                </a:solidFill>
                <a:sym typeface="Varela Round"/>
              </a:rPr>
              <a:t>إدارة واقتصاد لطلاب تخصص الادارة</a:t>
            </a:r>
            <a:endParaRPr lang="he-IL" dirty="0">
              <a:solidFill>
                <a:srgbClr val="192A72"/>
              </a:solidFill>
              <a:sym typeface="Varela Round"/>
            </a:endParaRPr>
          </a:p>
        </p:txBody>
      </p:sp>
      <p:sp>
        <p:nvSpPr>
          <p:cNvPr id="4" name="מציין מיקום תוכן 3"/>
          <p:cNvSpPr>
            <a:spLocks noGrp="1"/>
          </p:cNvSpPr>
          <p:nvPr>
            <p:ph idx="10"/>
          </p:nvPr>
        </p:nvSpPr>
        <p:spPr>
          <a:xfrm>
            <a:off x="212915" y="3525206"/>
            <a:ext cx="11977498" cy="720000"/>
          </a:xfrm>
        </p:spPr>
        <p:txBody>
          <a:bodyPr/>
          <a:lstStyle/>
          <a:p>
            <a:r>
              <a:rPr lang="ar-AE" sz="5400" b="1" dirty="0">
                <a:solidFill>
                  <a:srgbClr val="192A72"/>
                </a:solidFill>
                <a:sym typeface="Varela Round"/>
              </a:rPr>
              <a:t>مع المعلم/ة :</a:t>
            </a:r>
            <a:r>
              <a:rPr lang="he-IL" sz="5400" b="1" dirty="0">
                <a:solidFill>
                  <a:srgbClr val="192A72"/>
                </a:solidFill>
                <a:sym typeface="Varela Round"/>
              </a:rPr>
              <a:t> </a:t>
            </a:r>
            <a:r>
              <a:rPr lang="ar-SA" sz="5400" b="1" dirty="0">
                <a:solidFill>
                  <a:srgbClr val="192A72"/>
                </a:solidFill>
                <a:sym typeface="Varela Round"/>
              </a:rPr>
              <a:t>سيف عباس</a:t>
            </a:r>
            <a:endParaRPr lang="he-IL" sz="5400" b="1" dirty="0">
              <a:solidFill>
                <a:srgbClr val="192A72"/>
              </a:solidFill>
              <a:sym typeface="Varela Round"/>
            </a:endParaRPr>
          </a:p>
        </p:txBody>
      </p:sp>
      <p:sp>
        <p:nvSpPr>
          <p:cNvPr id="6" name="מציין מיקום של כותרת תחתונה 3">
            <a:extLst>
              <a:ext uri="{FF2B5EF4-FFF2-40B4-BE49-F238E27FC236}">
                <a16:creationId xmlns:a16="http://schemas.microsoft.com/office/drawing/2014/main" id="{5324EAE7-F084-4D64-92CC-78975EE5D697}"/>
              </a:ext>
            </a:extLst>
          </p:cNvPr>
          <p:cNvSpPr txBox="1">
            <a:spLocks/>
          </p:cNvSpPr>
          <p:nvPr/>
        </p:nvSpPr>
        <p:spPr>
          <a:xfrm>
            <a:off x="2728144" y="6477455"/>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a:t>سيف عباس</a:t>
            </a:r>
            <a:endParaRPr lang="he-IL" dirty="0"/>
          </a:p>
        </p:txBody>
      </p:sp>
    </p:spTree>
    <p:extLst>
      <p:ext uri="{BB962C8B-B14F-4D97-AF65-F5344CB8AC3E}">
        <p14:creationId xmlns:p14="http://schemas.microsoft.com/office/powerpoint/2010/main" val="4228820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3161B5-52B3-4A08-A531-A8EDDD7BFC57}"/>
              </a:ext>
            </a:extLst>
          </p:cNvPr>
          <p:cNvSpPr>
            <a:spLocks noGrp="1"/>
          </p:cNvSpPr>
          <p:nvPr>
            <p:ph type="title"/>
          </p:nvPr>
        </p:nvSpPr>
        <p:spPr/>
        <p:txBody>
          <a:bodyPr/>
          <a:lstStyle/>
          <a:p>
            <a:r>
              <a:rPr lang="ar-AE" dirty="0"/>
              <a:t>ماذا سنتعلم اليوم ؟</a:t>
            </a:r>
            <a:endParaRPr lang="he-IL" dirty="0"/>
          </a:p>
        </p:txBody>
      </p:sp>
      <p:sp>
        <p:nvSpPr>
          <p:cNvPr id="3" name="מציין מיקום טקסט 2">
            <a:extLst>
              <a:ext uri="{FF2B5EF4-FFF2-40B4-BE49-F238E27FC236}">
                <a16:creationId xmlns:a16="http://schemas.microsoft.com/office/drawing/2014/main" id="{E12EB2A4-84EB-4C36-AA32-C059AD31B35B}"/>
              </a:ext>
            </a:extLst>
          </p:cNvPr>
          <p:cNvSpPr>
            <a:spLocks noGrp="1"/>
          </p:cNvSpPr>
          <p:nvPr>
            <p:ph type="body" sz="quarter" idx="3"/>
          </p:nvPr>
        </p:nvSpPr>
        <p:spPr/>
        <p:txBody>
          <a:bodyPr/>
          <a:lstStyle/>
          <a:p>
            <a:r>
              <a:rPr lang="he-IL" dirty="0"/>
              <a:t>6.6.1 </a:t>
            </a:r>
            <a:r>
              <a:rPr lang="ar-SA" dirty="0"/>
              <a:t>العلاقة بين الاقتصاد الجزئي وبين الاقتصاد الكلي</a:t>
            </a:r>
            <a:r>
              <a:rPr lang="he-IL" dirty="0"/>
              <a:t>	  </a:t>
            </a:r>
            <a:endParaRPr lang="en-US" dirty="0"/>
          </a:p>
        </p:txBody>
      </p:sp>
      <p:sp>
        <p:nvSpPr>
          <p:cNvPr id="4" name="מציין מיקום תוכן 3">
            <a:extLst>
              <a:ext uri="{FF2B5EF4-FFF2-40B4-BE49-F238E27FC236}">
                <a16:creationId xmlns:a16="http://schemas.microsoft.com/office/drawing/2014/main" id="{E6D92A64-284C-447F-B2C9-606D38C404DE}"/>
              </a:ext>
            </a:extLst>
          </p:cNvPr>
          <p:cNvSpPr>
            <a:spLocks noGrp="1"/>
          </p:cNvSpPr>
          <p:nvPr>
            <p:ph sz="quarter" idx="4"/>
          </p:nvPr>
        </p:nvSpPr>
        <p:spPr/>
        <p:txBody>
          <a:bodyPr/>
          <a:lstStyle/>
          <a:p>
            <a:pPr marL="96838" indent="0">
              <a:buNone/>
            </a:pPr>
            <a:endParaRPr lang="he-IL" dirty="0"/>
          </a:p>
        </p:txBody>
      </p:sp>
      <p:sp>
        <p:nvSpPr>
          <p:cNvPr id="5" name="מציין מיקום של כותרת תחתונה 3">
            <a:extLst>
              <a:ext uri="{FF2B5EF4-FFF2-40B4-BE49-F238E27FC236}">
                <a16:creationId xmlns:a16="http://schemas.microsoft.com/office/drawing/2014/main" id="{369C2E7A-F43B-40EC-B421-1D602606C27C}"/>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a:t>سيف عباس</a:t>
            </a:r>
            <a:endParaRPr lang="he-IL" dirty="0"/>
          </a:p>
        </p:txBody>
      </p:sp>
    </p:spTree>
    <p:extLst>
      <p:ext uri="{BB962C8B-B14F-4D97-AF65-F5344CB8AC3E}">
        <p14:creationId xmlns:p14="http://schemas.microsoft.com/office/powerpoint/2010/main" val="4021188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latin typeface="Arial" panose="020B0604020202020204" pitchFamily="34" charset="0"/>
            </a:endParaRPr>
          </a:p>
        </p:txBody>
      </p:sp>
      <p:sp>
        <p:nvSpPr>
          <p:cNvPr id="5" name="כותרת 4"/>
          <p:cNvSpPr>
            <a:spLocks noGrp="1"/>
          </p:cNvSpPr>
          <p:nvPr>
            <p:ph type="ctrTitle"/>
          </p:nvPr>
        </p:nvSpPr>
        <p:spPr>
          <a:xfrm>
            <a:off x="740228" y="1685249"/>
            <a:ext cx="12190413" cy="1260000"/>
          </a:xfrm>
        </p:spPr>
        <p:txBody>
          <a:bodyPr/>
          <a:lstStyle/>
          <a:p>
            <a:r>
              <a:rPr lang="ar-AE" dirty="0">
                <a:solidFill>
                  <a:srgbClr val="192A72"/>
                </a:solidFill>
              </a:rPr>
              <a:t>اسم الفصل الدراسي</a:t>
            </a:r>
            <a:endParaRPr lang="he-IL" dirty="0">
              <a:solidFill>
                <a:srgbClr val="192A72"/>
              </a:solidFill>
            </a:endParaRPr>
          </a:p>
        </p:txBody>
      </p:sp>
      <p:sp>
        <p:nvSpPr>
          <p:cNvPr id="8" name="כותרת משנה 7"/>
          <p:cNvSpPr>
            <a:spLocks noGrp="1"/>
          </p:cNvSpPr>
          <p:nvPr>
            <p:ph type="subTitle" idx="1"/>
          </p:nvPr>
        </p:nvSpPr>
        <p:spPr>
          <a:xfrm>
            <a:off x="-497548" y="2695767"/>
            <a:ext cx="12190413" cy="1730336"/>
          </a:xfrm>
        </p:spPr>
        <p:txBody>
          <a:bodyPr/>
          <a:lstStyle/>
          <a:p>
            <a:pPr algn="r">
              <a:lnSpc>
                <a:spcPct val="107000"/>
              </a:lnSpc>
              <a:spcAft>
                <a:spcPts val="595"/>
              </a:spcAft>
              <a:tabLst>
                <a:tab pos="2778760" algn="ctr"/>
                <a:tab pos="3203575" algn="ctr"/>
                <a:tab pos="3660775" algn="ctr"/>
                <a:tab pos="4187190" algn="ctr"/>
              </a:tabLst>
            </a:pPr>
            <a:r>
              <a:rPr lang="he-IL" sz="4800" b="1" dirty="0">
                <a:solidFill>
                  <a:srgbClr val="FF0000"/>
                </a:solidFill>
                <a:ea typeface="David" panose="020E0502060401010101" pitchFamily="34" charset="-79"/>
              </a:rPr>
              <a:t>6.6.1 </a:t>
            </a:r>
            <a:r>
              <a:rPr lang="ar-SA" sz="4800" b="1" dirty="0">
                <a:solidFill>
                  <a:srgbClr val="FF0000"/>
                </a:solidFill>
                <a:ea typeface="David" panose="020E0502060401010101" pitchFamily="34" charset="-79"/>
              </a:rPr>
              <a:t>العلاقة بين الاقتصاد الجزئي وبين الاقتصاد الكلي</a:t>
            </a:r>
            <a:r>
              <a:rPr lang="he-IL" sz="4800" b="1" dirty="0">
                <a:solidFill>
                  <a:srgbClr val="FF0000"/>
                </a:solidFill>
                <a:ea typeface="David" panose="020E0502060401010101" pitchFamily="34" charset="-79"/>
              </a:rPr>
              <a:t>	  	 	</a:t>
            </a:r>
            <a:endParaRPr lang="en-US" dirty="0">
              <a:ea typeface="Calibri" panose="020F0502020204030204" pitchFamily="34" charset="0"/>
            </a:endParaRPr>
          </a:p>
        </p:txBody>
      </p:sp>
      <p:sp>
        <p:nvSpPr>
          <p:cNvPr id="6" name="מציין מיקום של כותרת תחתונה 3">
            <a:extLst>
              <a:ext uri="{FF2B5EF4-FFF2-40B4-BE49-F238E27FC236}">
                <a16:creationId xmlns:a16="http://schemas.microsoft.com/office/drawing/2014/main" id="{8896A8EC-36A3-4E58-96AA-7F3C2E8F1ED1}"/>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157933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algn="r"/>
            <a:r>
              <a:rPr lang="he-IL" sz="4000" dirty="0">
                <a:solidFill>
                  <a:srgbClr val="0070C0"/>
                </a:solidFill>
                <a:latin typeface="Arial" panose="020B0604020202020204" pitchFamily="34" charset="0"/>
                <a:ea typeface="David" panose="020E0502060401010101" pitchFamily="34" charset="-79"/>
                <a:cs typeface="Arial" panose="020B0604020202020204" pitchFamily="34" charset="0"/>
              </a:rPr>
              <a:t>6.6.1 </a:t>
            </a:r>
            <a:r>
              <a:rPr lang="ar-SA" sz="4000" dirty="0">
                <a:solidFill>
                  <a:srgbClr val="0070C0"/>
                </a:solidFill>
                <a:latin typeface="Arial" panose="020B0604020202020204" pitchFamily="34" charset="0"/>
                <a:ea typeface="David" panose="020E0502060401010101" pitchFamily="34" charset="-79"/>
                <a:cs typeface="Arial" panose="020B0604020202020204" pitchFamily="34" charset="0"/>
              </a:rPr>
              <a:t>الاقتصاد الجزئي والاقتصاد الكلي</a:t>
            </a:r>
            <a:r>
              <a:rPr lang="he-IL" sz="4000" dirty="0">
                <a:solidFill>
                  <a:srgbClr val="0070C0"/>
                </a:solidFill>
                <a:latin typeface="Arial" panose="020B0604020202020204" pitchFamily="34" charset="0"/>
                <a:ea typeface="David" panose="020E0502060401010101" pitchFamily="34" charset="-79"/>
                <a:cs typeface="Arial" panose="020B0604020202020204" pitchFamily="34" charset="0"/>
              </a:rPr>
              <a:t>	</a:t>
            </a:r>
            <a:endParaRPr lang="he-IL" sz="4000" dirty="0">
              <a:solidFill>
                <a:srgbClr val="0070C0"/>
              </a:solidFill>
              <a:latin typeface="Arial" panose="020B0604020202020204" pitchFamily="34" charset="0"/>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4237195"/>
          </a:xfrm>
        </p:spPr>
        <p:txBody>
          <a:bodyPr>
            <a:normAutofit/>
          </a:bodyPr>
          <a:lstStyle/>
          <a:p>
            <a:pPr marL="96838" indent="0">
              <a:lnSpc>
                <a:spcPct val="107000"/>
              </a:lnSpc>
              <a:spcAft>
                <a:spcPts val="595"/>
              </a:spcAft>
              <a:buNone/>
              <a:tabLst>
                <a:tab pos="2778760" algn="ctr"/>
                <a:tab pos="3203575" algn="ctr"/>
                <a:tab pos="3660775" algn="ctr"/>
                <a:tab pos="4187190" algn="ctr"/>
              </a:tabLst>
            </a:pPr>
            <a:r>
              <a:rPr lang="ar-SA" sz="4400" u="sng" dirty="0">
                <a:solidFill>
                  <a:srgbClr val="FF0000"/>
                </a:solidFill>
                <a:latin typeface="Arial" panose="020B0604020202020204" pitchFamily="34" charset="0"/>
                <a:ea typeface="David" panose="020E0502060401010101" pitchFamily="34" charset="-79"/>
                <a:cs typeface="Arial" panose="020B0604020202020204" pitchFamily="34" charset="0"/>
              </a:rPr>
              <a:t>ا</a:t>
            </a:r>
            <a:r>
              <a:rPr lang="ar-SA" sz="4400" b="1" u="sng" dirty="0">
                <a:solidFill>
                  <a:srgbClr val="FF0000"/>
                </a:solidFill>
                <a:latin typeface="Arial" panose="020B0604020202020204" pitchFamily="34" charset="0"/>
                <a:ea typeface="David" panose="020E0502060401010101" pitchFamily="34" charset="-79"/>
                <a:cs typeface="Arial" panose="020B0604020202020204" pitchFamily="34" charset="0"/>
              </a:rPr>
              <a:t>لاقتصاد الجزئي</a:t>
            </a:r>
            <a:r>
              <a:rPr lang="ar-SA" sz="4400" b="1" dirty="0">
                <a:solidFill>
                  <a:srgbClr val="FF0000"/>
                </a:solidFill>
                <a:latin typeface="Arial" panose="020B0604020202020204" pitchFamily="34" charset="0"/>
                <a:ea typeface="David" panose="020E0502060401010101" pitchFamily="34" charset="-79"/>
                <a:cs typeface="Arial" panose="020B0604020202020204" pitchFamily="34" charset="0"/>
              </a:rPr>
              <a:t> </a:t>
            </a:r>
            <a:r>
              <a:rPr lang="he-IL" sz="3200" b="1" dirty="0">
                <a:solidFill>
                  <a:srgbClr val="FF0000"/>
                </a:solidFill>
                <a:latin typeface="Arial" panose="020B0604020202020204" pitchFamily="34" charset="0"/>
                <a:ea typeface="David" panose="020E0502060401010101" pitchFamily="34" charset="-79"/>
                <a:cs typeface="Times New Roman" panose="02020603050405020304" pitchFamily="18" charset="0"/>
              </a:rPr>
              <a:t>מיקרו</a:t>
            </a:r>
            <a:r>
              <a:rPr lang="he-IL" sz="3200" b="1" dirty="0">
                <a:solidFill>
                  <a:srgbClr val="FF0000"/>
                </a:solidFill>
                <a:latin typeface="Arial" panose="020B0604020202020204" pitchFamily="34" charset="0"/>
                <a:ea typeface="David" panose="020E0502060401010101" pitchFamily="34" charset="-79"/>
                <a:cs typeface="Arial" panose="020B0604020202020204" pitchFamily="34" charset="0"/>
              </a:rPr>
              <a:t> </a:t>
            </a:r>
            <a:r>
              <a:rPr lang="he-IL" sz="3200" b="1" dirty="0">
                <a:solidFill>
                  <a:srgbClr val="FF0000"/>
                </a:solidFill>
                <a:latin typeface="Arial" panose="020B0604020202020204" pitchFamily="34" charset="0"/>
                <a:ea typeface="David" panose="020E0502060401010101" pitchFamily="34" charset="-79"/>
                <a:cs typeface="Times New Roman" panose="02020603050405020304" pitchFamily="18" charset="0"/>
              </a:rPr>
              <a:t>כלכלה</a:t>
            </a:r>
            <a:r>
              <a:rPr lang="he-IL" sz="4400" dirty="0">
                <a:solidFill>
                  <a:srgbClr val="FF0000"/>
                </a:solidFill>
                <a:latin typeface="Arial" panose="020B0604020202020204" pitchFamily="34" charset="0"/>
                <a:ea typeface="David" panose="020E0502060401010101" pitchFamily="34" charset="-79"/>
                <a:cs typeface="Times New Roman" panose="02020603050405020304" pitchFamily="18" charset="0"/>
              </a:rPr>
              <a:t>:</a:t>
            </a:r>
            <a:r>
              <a:rPr lang="he-IL" sz="4800" b="1" dirty="0">
                <a:solidFill>
                  <a:srgbClr val="FF0000"/>
                </a:solidFill>
                <a:latin typeface="Arial" panose="020B0604020202020204" pitchFamily="34" charset="0"/>
                <a:ea typeface="David" panose="020E0502060401010101" pitchFamily="34" charset="-79"/>
                <a:cs typeface="Arial" panose="020B0604020202020204" pitchFamily="34" charset="0"/>
              </a:rPr>
              <a:t>	 	 	  </a:t>
            </a:r>
            <a:endParaRPr lang="en-US" sz="32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حتى الآن تعلمنا في فصول الاقتصاد السابقة البحث في مجال </a:t>
            </a:r>
            <a:r>
              <a:rPr lang="ar-SA" sz="4400" u="sng" dirty="0">
                <a:latin typeface="Arial" panose="020B0604020202020204" pitchFamily="34" charset="0"/>
                <a:ea typeface="David" panose="020E0502060401010101" pitchFamily="34" charset="-79"/>
                <a:cs typeface="Arial" panose="020B0604020202020204" pitchFamily="34" charset="0"/>
              </a:rPr>
              <a:t>ا</a:t>
            </a:r>
            <a:r>
              <a:rPr lang="ar-SA" sz="4400" b="1" u="sng" dirty="0">
                <a:latin typeface="Arial" panose="020B0604020202020204" pitchFamily="34" charset="0"/>
                <a:ea typeface="David" panose="020E0502060401010101" pitchFamily="34" charset="-79"/>
                <a:cs typeface="Arial" panose="020B0604020202020204" pitchFamily="34" charset="0"/>
              </a:rPr>
              <a:t>لاقتصاد الجزئي</a:t>
            </a: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 أي كنا نهتم في مركبات الجهاز الاقتصادي الأساسية </a:t>
            </a:r>
            <a:r>
              <a:rPr lang="ar-SA" sz="4400" b="1" dirty="0">
                <a:solidFill>
                  <a:srgbClr val="00B050"/>
                </a:solidFill>
                <a:latin typeface="Arial" panose="020B0604020202020204" pitchFamily="34" charset="0"/>
                <a:ea typeface="David" panose="020E0502060401010101" pitchFamily="34" charset="-79"/>
                <a:cs typeface="Arial" panose="020B0604020202020204" pitchFamily="34" charset="0"/>
              </a:rPr>
              <a:t>مثل</a:t>
            </a: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 عرض الشركة، طلب المستهلك، سوق السلعة.... </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מציין מיקום של כותרת תחתונה 3">
            <a:extLst>
              <a:ext uri="{FF2B5EF4-FFF2-40B4-BE49-F238E27FC236}">
                <a16:creationId xmlns:a16="http://schemas.microsoft.com/office/drawing/2014/main" id="{6B9ECFB5-823F-4FDF-AF89-304497380729}"/>
              </a:ext>
            </a:extLst>
          </p:cNvPr>
          <p:cNvSpPr txBox="1">
            <a:spLocks/>
          </p:cNvSpPr>
          <p:nvPr/>
        </p:nvSpPr>
        <p:spPr>
          <a:xfrm>
            <a:off x="4165058" y="6370419"/>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3379924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marL="96838" indent="0">
              <a:spcAft>
                <a:spcPts val="0"/>
              </a:spcAft>
              <a:buNone/>
            </a:pPr>
            <a:r>
              <a:rPr lang="ar-SA" sz="4100" dirty="0">
                <a:solidFill>
                  <a:srgbClr val="000000"/>
                </a:solidFill>
                <a:latin typeface="Arial" panose="020B0604020202020204" pitchFamily="34" charset="0"/>
                <a:ea typeface="David" panose="020E0502060401010101" pitchFamily="34" charset="-79"/>
                <a:cs typeface="Arial" panose="020B0604020202020204" pitchFamily="34" charset="0"/>
              </a:rPr>
              <a:t>ولكن هذا البحث غير وافٍ لأنه من خلال معلومات جزئية عن وضع شركة واحدة </a:t>
            </a:r>
            <a:r>
              <a:rPr lang="ar-SA" sz="4100" b="1" dirty="0">
                <a:solidFill>
                  <a:srgbClr val="000000"/>
                </a:solidFill>
                <a:latin typeface="Arial" panose="020B0604020202020204" pitchFamily="34" charset="0"/>
                <a:ea typeface="David" panose="020E0502060401010101" pitchFamily="34" charset="-79"/>
                <a:cs typeface="Arial" panose="020B0604020202020204" pitchFamily="34" charset="0"/>
              </a:rPr>
              <a:t>لا يمكن</a:t>
            </a:r>
            <a:r>
              <a:rPr lang="ar-SA" sz="4100" dirty="0">
                <a:solidFill>
                  <a:srgbClr val="000000"/>
                </a:solidFill>
                <a:latin typeface="Arial" panose="020B0604020202020204" pitchFamily="34" charset="0"/>
                <a:ea typeface="David" panose="020E0502060401010101" pitchFamily="34" charset="-79"/>
                <a:cs typeface="Arial" panose="020B0604020202020204" pitchFamily="34" charset="0"/>
              </a:rPr>
              <a:t> إن نستخلص العبر الصحيحة عن وضع كل الاقتصاد بشكل عام ولهذا علينا ان نبحث في اقتصاد بنظرة واسعة عن المرافق الاقتصادية العامة وهو ما يسمى </a:t>
            </a:r>
            <a:r>
              <a:rPr lang="ar-SA" sz="4100" b="1" dirty="0">
                <a:solidFill>
                  <a:srgbClr val="000000"/>
                </a:solidFill>
                <a:latin typeface="Arial" panose="020B0604020202020204" pitchFamily="34" charset="0"/>
                <a:ea typeface="David" panose="020E0502060401010101" pitchFamily="34" charset="-79"/>
                <a:cs typeface="Arial" panose="020B0604020202020204" pitchFamily="34" charset="0"/>
              </a:rPr>
              <a:t>بالاقتصاد الكلي </a:t>
            </a:r>
            <a:r>
              <a:rPr lang="ar-SA" sz="4100" dirty="0">
                <a:solidFill>
                  <a:srgbClr val="000000"/>
                </a:solidFill>
                <a:latin typeface="Arial" panose="020B0604020202020204" pitchFamily="34" charset="0"/>
                <a:ea typeface="David" panose="020E0502060401010101" pitchFamily="34" charset="-79"/>
                <a:cs typeface="Arial" panose="020B0604020202020204" pitchFamily="34" charset="0"/>
              </a:rPr>
              <a:t>اي الاقتصاد الذي يبحث ويتركز بالجهاز الاقتصادي كوحدة واحدة.</a:t>
            </a: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מציין מיקום של כותרת תחתונה 3">
            <a:extLst>
              <a:ext uri="{FF2B5EF4-FFF2-40B4-BE49-F238E27FC236}">
                <a16:creationId xmlns:a16="http://schemas.microsoft.com/office/drawing/2014/main" id="{52B038E2-7E73-4593-8096-9360FD735DF0}"/>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294368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113325A-FA2F-488D-AAEC-22960E7DBC3F}"/>
              </a:ext>
            </a:extLst>
          </p:cNvPr>
          <p:cNvSpPr>
            <a:spLocks noGrp="1"/>
          </p:cNvSpPr>
          <p:nvPr>
            <p:ph type="title"/>
          </p:nvPr>
        </p:nvSpPr>
        <p:spPr>
          <a:xfrm>
            <a:off x="2572588" y="213094"/>
            <a:ext cx="9450884" cy="720000"/>
          </a:xfrm>
        </p:spPr>
        <p:txBody>
          <a:bodyPr/>
          <a:lstStyle/>
          <a:p>
            <a:pPr algn="r"/>
            <a:r>
              <a:rPr lang="ar-SA" sz="3700" u="sng" dirty="0">
                <a:solidFill>
                  <a:srgbClr val="FF0000"/>
                </a:solidFill>
                <a:latin typeface="Arial" panose="020B0604020202020204" pitchFamily="34" charset="0"/>
                <a:ea typeface="David" panose="020E0502060401010101" pitchFamily="34" charset="-79"/>
                <a:cs typeface="Arial" panose="020B0604020202020204" pitchFamily="34" charset="0"/>
              </a:rPr>
              <a:t>الاقتصاد الكلي</a:t>
            </a:r>
            <a:r>
              <a:rPr lang="ar-SA" sz="3700" b="0" dirty="0">
                <a:solidFill>
                  <a:srgbClr val="FF0000"/>
                </a:solidFill>
                <a:latin typeface="Arial" panose="020B0604020202020204" pitchFamily="34" charset="0"/>
                <a:ea typeface="David" panose="020E0502060401010101" pitchFamily="34" charset="-79"/>
                <a:cs typeface="Arial" panose="020B0604020202020204" pitchFamily="34" charset="0"/>
              </a:rPr>
              <a:t> </a:t>
            </a:r>
            <a:r>
              <a:rPr lang="he-IL" sz="3200" dirty="0">
                <a:solidFill>
                  <a:srgbClr val="FF0000"/>
                </a:solidFill>
                <a:latin typeface="Arial" panose="020B0604020202020204" pitchFamily="34" charset="0"/>
                <a:ea typeface="David" panose="020E0502060401010101" pitchFamily="34" charset="-79"/>
                <a:cs typeface="Times New Roman" panose="02020603050405020304" pitchFamily="18" charset="0"/>
              </a:rPr>
              <a:t>מאקרו</a:t>
            </a:r>
            <a:r>
              <a:rPr lang="he-IL" sz="3200" dirty="0">
                <a:solidFill>
                  <a:srgbClr val="FF0000"/>
                </a:solidFill>
                <a:latin typeface="Arial" panose="020B0604020202020204" pitchFamily="34" charset="0"/>
                <a:ea typeface="David" panose="020E0502060401010101" pitchFamily="34" charset="-79"/>
                <a:cs typeface="Arial" panose="020B0604020202020204" pitchFamily="34" charset="0"/>
              </a:rPr>
              <a:t> </a:t>
            </a:r>
            <a:r>
              <a:rPr lang="he-IL" sz="3200" dirty="0">
                <a:solidFill>
                  <a:srgbClr val="FF0000"/>
                </a:solidFill>
                <a:latin typeface="Arial" panose="020B0604020202020204" pitchFamily="34" charset="0"/>
                <a:ea typeface="David" panose="020E0502060401010101" pitchFamily="34" charset="-79"/>
                <a:cs typeface="Times New Roman" panose="02020603050405020304" pitchFamily="18" charset="0"/>
              </a:rPr>
              <a:t>כלכלה</a:t>
            </a:r>
            <a:r>
              <a:rPr lang="he-IL" sz="3400" dirty="0">
                <a:solidFill>
                  <a:srgbClr val="FF0000"/>
                </a:solidFill>
                <a:latin typeface="Arial" panose="020B0604020202020204" pitchFamily="34" charset="0"/>
                <a:ea typeface="David" panose="020E0502060401010101" pitchFamily="34" charset="-79"/>
                <a:cs typeface="Times New Roman" panose="02020603050405020304" pitchFamily="18" charset="0"/>
              </a:rPr>
              <a:t>:</a:t>
            </a:r>
            <a:endParaRPr lang="he-IL" sz="4000" dirty="0">
              <a:solidFill>
                <a:srgbClr val="FF0000"/>
              </a:solidFill>
              <a:latin typeface="Arial" panose="020B0604020202020204" pitchFamily="34" charset="0"/>
            </a:endParaRPr>
          </a:p>
        </p:txBody>
      </p:sp>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1"/>
            <a:ext cx="12028601" cy="4431748"/>
          </a:xfrm>
        </p:spPr>
        <p:txBody>
          <a:bodyPr>
            <a:normAutofit/>
          </a:bodyPr>
          <a:lstStyle/>
          <a:p>
            <a:pPr algn="just">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من خلال </a:t>
            </a:r>
            <a:r>
              <a:rPr lang="ar-SA" sz="4400" b="1" u="sng" dirty="0">
                <a:latin typeface="Arial" panose="020B0604020202020204" pitchFamily="34" charset="0"/>
                <a:ea typeface="David" panose="020E0502060401010101" pitchFamily="34" charset="-79"/>
                <a:cs typeface="Arial" panose="020B0604020202020204" pitchFamily="34" charset="0"/>
              </a:rPr>
              <a:t>الاقتصاد الكلي</a:t>
            </a:r>
            <a:r>
              <a:rPr lang="ar-SA" sz="4400" dirty="0">
                <a:latin typeface="Arial" panose="020B0604020202020204" pitchFamily="34" charset="0"/>
                <a:ea typeface="David" panose="020E0502060401010101" pitchFamily="34" charset="-79"/>
                <a:cs typeface="Arial" panose="020B0604020202020204" pitchFamily="34" charset="0"/>
              </a:rPr>
              <a:t> </a:t>
            </a:r>
            <a:r>
              <a:rPr lang="he-IL" sz="4000" b="1" dirty="0">
                <a:latin typeface="Arial" panose="020B0604020202020204" pitchFamily="34" charset="0"/>
                <a:ea typeface="David" panose="020E0502060401010101" pitchFamily="34" charset="-79"/>
                <a:cs typeface="Times New Roman" panose="02020603050405020304" pitchFamily="18" charset="0"/>
              </a:rPr>
              <a:t>מאקרו</a:t>
            </a:r>
            <a:r>
              <a:rPr lang="he-IL" sz="4000" b="1" dirty="0">
                <a:latin typeface="Arial" panose="020B0604020202020204" pitchFamily="34" charset="0"/>
                <a:ea typeface="David" panose="020E0502060401010101" pitchFamily="34" charset="-79"/>
                <a:cs typeface="Arial" panose="020B0604020202020204" pitchFamily="34" charset="0"/>
              </a:rPr>
              <a:t> </a:t>
            </a:r>
            <a:r>
              <a:rPr lang="he-IL" sz="4000" b="1" dirty="0">
                <a:latin typeface="Arial" panose="020B0604020202020204" pitchFamily="34" charset="0"/>
                <a:ea typeface="David" panose="020E0502060401010101" pitchFamily="34" charset="-79"/>
                <a:cs typeface="Times New Roman" panose="02020603050405020304" pitchFamily="18" charset="0"/>
              </a:rPr>
              <a:t>כלכלה</a:t>
            </a:r>
            <a:r>
              <a:rPr lang="he-IL" sz="4000" dirty="0">
                <a:latin typeface="Arial" panose="020B0604020202020204" pitchFamily="34" charset="0"/>
                <a:ea typeface="David" panose="020E0502060401010101" pitchFamily="34" charset="-79"/>
                <a:cs typeface="Arial" panose="020B0604020202020204" pitchFamily="34" charset="0"/>
              </a:rPr>
              <a:t> </a:t>
            </a: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يمكن ان نستوضح ونبين حالة الجهاز الاقتصادي وأن نتخذ قرارات صحيحة تساعد على تطور الجهاز الاقتصادي لان من يعرف الاقتصاد يستطيع ان يتخذ قراراً صائباً أما من لا يعرف حالة الاقتصاد يصبح كالأعمى يتخبط في الظلمات ولا يعرف أين الصواب.   </a:t>
            </a:r>
            <a:endParaRPr lang="en-US" sz="32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מציין מיקום של כותרת תחתונה 3">
            <a:extLst>
              <a:ext uri="{FF2B5EF4-FFF2-40B4-BE49-F238E27FC236}">
                <a16:creationId xmlns:a16="http://schemas.microsoft.com/office/drawing/2014/main" id="{136C2994-772A-4955-84E2-C7C34AED9AF3}"/>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44642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lvl="0" algn="just">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3700" dirty="0">
                <a:solidFill>
                  <a:srgbClr val="000000"/>
                </a:solidFill>
                <a:latin typeface="Arial" panose="020B0604020202020204" pitchFamily="34" charset="0"/>
                <a:ea typeface="David" panose="020E0502060401010101" pitchFamily="34" charset="-79"/>
                <a:cs typeface="Arial" panose="020B0604020202020204" pitchFamily="34" charset="0"/>
              </a:rPr>
              <a:t>أما إذا تعرفنا على حالة الجهاز الاقتصادي فمن الممكن لنا أن نتخذ قرارات سليمة ونستغل كل قدرات الدولة بشكل علمي فبدون هذا يصبح أصحاب الرأي والقرار شبيهين بالأعمى ولا يتخذون القرار السليم وقد يسببون الخسائر والمشاكل للجهاز الاقتصادي.</a:t>
            </a:r>
            <a:endParaRPr lang="en-US" sz="27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מציין מיקום של כותרת תחתונה 3">
            <a:extLst>
              <a:ext uri="{FF2B5EF4-FFF2-40B4-BE49-F238E27FC236}">
                <a16:creationId xmlns:a16="http://schemas.microsoft.com/office/drawing/2014/main" id="{A36F38AA-D66D-42CF-ACA7-5D909F84E3BA}"/>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26627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a:extLst>
              <a:ext uri="{FF2B5EF4-FFF2-40B4-BE49-F238E27FC236}">
                <a16:creationId xmlns:a16="http://schemas.microsoft.com/office/drawing/2014/main" id="{280C90FB-B5E8-45F9-A99F-1681BCA7E918}"/>
              </a:ext>
            </a:extLst>
          </p:cNvPr>
          <p:cNvSpPr>
            <a:spLocks noGrp="1"/>
          </p:cNvSpPr>
          <p:nvPr>
            <p:ph sz="quarter" idx="4"/>
          </p:nvPr>
        </p:nvSpPr>
        <p:spPr>
          <a:xfrm>
            <a:off x="94269" y="1103290"/>
            <a:ext cx="12028601" cy="5505253"/>
          </a:xfrm>
        </p:spPr>
        <p:txBody>
          <a:bodyPr>
            <a:normAutofit/>
          </a:bodyPr>
          <a:lstStyle/>
          <a:p>
            <a:pPr lvl="0" algn="just">
              <a:lnSpc>
                <a:spcPct val="107000"/>
              </a:lnSpc>
              <a:spcAft>
                <a:spcPts val="0"/>
              </a:spcAft>
              <a:tabLst>
                <a:tab pos="917575" algn="ctr"/>
                <a:tab pos="1374775" algn="ctr"/>
                <a:tab pos="1831975" algn="ctr"/>
                <a:tab pos="2289175" algn="ctr"/>
                <a:tab pos="2746375" algn="ctr"/>
                <a:tab pos="3203575" algn="ctr"/>
                <a:tab pos="3660775" algn="ctr"/>
                <a:tab pos="4187190" algn="ctr"/>
              </a:tabLst>
            </a:pPr>
            <a:r>
              <a:rPr lang="ar-SA" sz="4400" dirty="0">
                <a:solidFill>
                  <a:srgbClr val="000000"/>
                </a:solidFill>
                <a:latin typeface="Arial" panose="020B0604020202020204" pitchFamily="34" charset="0"/>
                <a:ea typeface="David" panose="020E0502060401010101" pitchFamily="34" charset="-79"/>
                <a:cs typeface="Arial" panose="020B0604020202020204" pitchFamily="34" charset="0"/>
              </a:rPr>
              <a:t>إن أهم مقياس يوضح وضع الجهاز الاقتصادي هو الدخل القومي، إذ يعطي صورة واضحة لقدرات الجهاز الاقتصادي، وكذلك يبين التغيرات في حالة الجهاز الاقتصادي (تتطور أو تأخر).</a:t>
            </a:r>
            <a:endParaRPr lang="en-US" sz="3200" dirty="0">
              <a:latin typeface="Arial" panose="020B0604020202020204" pitchFamily="34" charset="0"/>
              <a:ea typeface="Calibri" panose="020F0502020204030204" pitchFamily="34" charset="0"/>
              <a:cs typeface="Arial" panose="020B0604020202020204" pitchFamily="34" charset="0"/>
            </a:endParaRPr>
          </a:p>
          <a:p>
            <a:pPr marL="96838" indent="0">
              <a:spcAft>
                <a:spcPts val="0"/>
              </a:spcAft>
              <a:buNone/>
            </a:pPr>
            <a:endParaRPr lang="ar-SA" sz="44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מציין מיקום של כותרת תחתונה 3">
            <a:extLst>
              <a:ext uri="{FF2B5EF4-FFF2-40B4-BE49-F238E27FC236}">
                <a16:creationId xmlns:a16="http://schemas.microsoft.com/office/drawing/2014/main" id="{6B8E0E99-F5FE-4995-B696-D5EB1DD4DB55}"/>
              </a:ext>
            </a:extLst>
          </p:cNvPr>
          <p:cNvSpPr txBox="1">
            <a:spLocks/>
          </p:cNvSpPr>
          <p:nvPr/>
        </p:nvSpPr>
        <p:spPr>
          <a:xfrm>
            <a:off x="4165058" y="6356351"/>
            <a:ext cx="3860297" cy="365125"/>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AE" dirty="0"/>
              <a:t>سيف عباس</a:t>
            </a:r>
            <a:endParaRPr lang="he-IL" dirty="0"/>
          </a:p>
        </p:txBody>
      </p:sp>
    </p:spTree>
    <p:extLst>
      <p:ext uri="{BB962C8B-B14F-4D97-AF65-F5344CB8AC3E}">
        <p14:creationId xmlns:p14="http://schemas.microsoft.com/office/powerpoint/2010/main" val="325564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TotalTime>
  <Words>559</Words>
  <Application>Microsoft Office PowerPoint</Application>
  <PresentationFormat>מותאם אישית</PresentationFormat>
  <Paragraphs>71</Paragraphs>
  <Slides>16</Slides>
  <Notes>13</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16</vt:i4>
      </vt:variant>
    </vt:vector>
  </HeadingPairs>
  <TitlesOfParts>
    <vt:vector size="20" baseType="lpstr">
      <vt:lpstr>Arial</vt:lpstr>
      <vt:lpstr>Calibri</vt:lpstr>
      <vt:lpstr>Varela Round</vt:lpstr>
      <vt:lpstr>ערכת נושא Office</vt:lpstr>
      <vt:lpstr>מערכת שידורים לאומית</vt:lpstr>
      <vt:lpstr>اسم الدرس:</vt:lpstr>
      <vt:lpstr>ماذا سنتعلم اليوم ؟</vt:lpstr>
      <vt:lpstr>اسم الفصل الدراسي</vt:lpstr>
      <vt:lpstr>6.6.1 الاقتصاد الجزئي والاقتصاد الكلي </vt:lpstr>
      <vt:lpstr>מצגת של PowerPoint‏</vt:lpstr>
      <vt:lpstr>الاقتصاد الكلي מאקרו כלכלה:</vt:lpstr>
      <vt:lpstr>מצגת של PowerPoint‏</vt:lpstr>
      <vt:lpstr>מצגת של PowerPoint‏</vt:lpstr>
      <vt:lpstr>اللائحة التي أمامكم من شأنها تنظيم المواضيع والفوارق بين المجالين:</vt:lpstr>
      <vt:lpstr>سؤال للبحث: هل يمكن تعميم قوانين الميكرو اقتصاد على الماكرو اقتصاد؟</vt:lpstr>
      <vt:lpstr>مثال للتوضيح: </vt:lpstr>
      <vt:lpstr>ورقة عمل</vt:lpstr>
      <vt:lpstr>امامكم النشاطات الاقتصادية، اكتب بجانب كل واحدة منها اقتصاد جزئي او اقتصاد كلي.</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בן שושן חגי</cp:lastModifiedBy>
  <cp:revision>68</cp:revision>
  <dcterms:created xsi:type="dcterms:W3CDTF">2020-03-15T19:13:03Z</dcterms:created>
  <dcterms:modified xsi:type="dcterms:W3CDTF">2020-07-28T14:42:55Z</dcterms:modified>
</cp:coreProperties>
</file>