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5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avid" panose="020E0502060401010101" pitchFamily="34" charset="-79"/>
      <p:regular r:id="rId29"/>
      <p:bold r:id="rId30"/>
    </p:embeddedFont>
    <p:embeddedFont>
      <p:font typeface="Varela Round" panose="00000500000000000000" pitchFamily="2" charset="-79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RsriWm+v1N0L6pINf/lqKep1Y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52760A-97FC-4056-8FAF-E0A357E125CE}">
  <a:tblStyle styleId="{6F52760A-97FC-4056-8FAF-E0A357E125CE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23b253401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23b253401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723b253401_2_2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23b253401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23b253401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723b253401_2_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23b253401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23b253401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723b253401_2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23b253401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23b253401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723b253401_2_3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23b253401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23b253401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723b253401_2_4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3b253401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3b253401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723b253401_2_5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23b253401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23b253401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23b253401_2_6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23b253401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23b253401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23b253401_2_7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23b253401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23b253401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723b253401_2_7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23b253401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23b253401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723b253401_2_8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2bbefcc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2bbefcc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82bbefcc8d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2bbefcc8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2bbefcc8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82bbefcc8d_0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23b25340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23b25340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723b253401_0_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23b25340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23b25340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723b253401_0_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23b25340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23b25340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723b253401_0_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3b253401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23b253401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723b253401_2_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23b253401_2_20"/>
          <p:cNvSpPr txBox="1">
            <a:spLocks noGrp="1"/>
          </p:cNvSpPr>
          <p:nvPr>
            <p:ph type="title"/>
          </p:nvPr>
        </p:nvSpPr>
        <p:spPr>
          <a:xfrm>
            <a:off x="2549774" y="213100"/>
            <a:ext cx="81375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קואליציה פנימית</a:t>
            </a:r>
            <a:endParaRPr dirty="0"/>
          </a:p>
        </p:txBody>
      </p:sp>
      <p:sp>
        <p:nvSpPr>
          <p:cNvPr id="176" name="Google Shape;176;g723b253401_2_20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</a:rPr>
              <a:t>קואליציה פוליטית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7" name="Google Shape;177;g723b253401_2_20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</a:rPr>
              <a:t>•</a:t>
            </a:r>
            <a:r>
              <a:rPr lang="iw-IL" sz="3200" b="1">
                <a:solidFill>
                  <a:schemeClr val="dk1"/>
                </a:solidFill>
              </a:rPr>
              <a:t>קואליציה אשר קוראת תיגר על ההנהגה הלגיטימית.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</a:rPr>
              <a:t>•</a:t>
            </a:r>
            <a:r>
              <a:rPr lang="iw-IL" sz="3200" b="1">
                <a:solidFill>
                  <a:schemeClr val="dk1"/>
                </a:solidFill>
              </a:rPr>
              <a:t>המון משחקי כוח.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</a:rPr>
              <a:t>•</a:t>
            </a:r>
            <a:r>
              <a:rPr lang="iw-IL" sz="3200" b="1">
                <a:solidFill>
                  <a:schemeClr val="dk1"/>
                </a:solidFill>
              </a:rPr>
              <a:t>רוצה לתפוס את השלטון או להצטרף לקבוצה השלטת.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23b253401_2_1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קואליציה פנימית</a:t>
            </a:r>
            <a:endParaRPr dirty="0"/>
          </a:p>
        </p:txBody>
      </p:sp>
      <p:sp>
        <p:nvSpPr>
          <p:cNvPr id="184" name="Google Shape;184;g723b253401_2_11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</a:rPr>
              <a:t>קואליציה מקצועית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5" name="Google Shape;185;g723b253401_2_11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בריתות בין בעלי עוצמה של מומחיות בארגון.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הארגון לא יכול להתקיים ללא מומחים אלה.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קואליציה זאת נוצרת נגד קבוצות של בירוקרטים או של אידיאולוגים.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3b253401_2_2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מובילי דעה</a:t>
            </a:r>
            <a:endParaRPr/>
          </a:p>
        </p:txBody>
      </p:sp>
      <p:sp>
        <p:nvSpPr>
          <p:cNvPr id="192" name="Google Shape;192;g723b253401_2_2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iw-IL" sz="2600" b="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iw-IL" sz="2600" dirty="0">
                <a:solidFill>
                  <a:schemeClr val="accent1">
                    <a:lumMod val="75000"/>
                  </a:schemeClr>
                </a:solidFill>
              </a:rPr>
              <a:t>דמויות מובילות חברתית הנותנות את הטון</a:t>
            </a:r>
            <a:r>
              <a:rPr lang="he-IL" sz="26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w-IL" sz="2600" dirty="0">
                <a:solidFill>
                  <a:schemeClr val="accent1">
                    <a:lumMod val="75000"/>
                  </a:schemeClr>
                </a:solidFill>
              </a:rPr>
              <a:t>כריזמה, אמון</a:t>
            </a:r>
            <a:r>
              <a:rPr lang="he-IL" sz="2600" dirty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g723b253401_2_2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4290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600" b="1" dirty="0">
                <a:solidFill>
                  <a:schemeClr val="dk1"/>
                </a:solidFill>
              </a:rPr>
              <a:t>שלוש תכונות להיות מוביל דעה</a:t>
            </a:r>
            <a:endParaRPr sz="26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chemeClr val="dk1"/>
                </a:solidFill>
              </a:rPr>
              <a:t>.1 </a:t>
            </a:r>
            <a:r>
              <a:rPr lang="iw-IL" sz="2600" b="1" dirty="0">
                <a:solidFill>
                  <a:schemeClr val="dk1"/>
                </a:solidFill>
              </a:rPr>
              <a:t>לא נתפס על אינטרס מסוים.</a:t>
            </a:r>
            <a:endParaRPr sz="26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chemeClr val="dk1"/>
                </a:solidFill>
              </a:rPr>
              <a:t>.2 </a:t>
            </a:r>
            <a:r>
              <a:rPr lang="iw-IL" sz="2600" b="1" dirty="0">
                <a:solidFill>
                  <a:schemeClr val="dk1"/>
                </a:solidFill>
              </a:rPr>
              <a:t>הכרות אישית – נגישות שאין לאמצעי תקשורת אחרים.</a:t>
            </a:r>
            <a:endParaRPr sz="26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chemeClr val="dk1"/>
                </a:solidFill>
              </a:rPr>
              <a:t>.3 </a:t>
            </a:r>
            <a:r>
              <a:rPr lang="iw-IL" sz="2600" b="1" dirty="0">
                <a:solidFill>
                  <a:schemeClr val="dk1"/>
                </a:solidFill>
              </a:rPr>
              <a:t>הכרות אישית - גורמת לתגמל כל אדם לפי אופיו ורצונותיו.</a:t>
            </a:r>
            <a:endParaRPr sz="2600" b="1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23b253401_2_37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משפיעי רשת</a:t>
            </a:r>
            <a:endParaRPr/>
          </a:p>
        </p:txBody>
      </p:sp>
      <p:sp>
        <p:nvSpPr>
          <p:cNvPr id="200" name="Google Shape;200;g723b253401_2_37"/>
          <p:cNvSpPr txBox="1">
            <a:spLocks noGrp="1"/>
          </p:cNvSpPr>
          <p:nvPr>
            <p:ph type="body" idx="1"/>
          </p:nvPr>
        </p:nvSpPr>
        <p:spPr>
          <a:xfrm>
            <a:off x="515275" y="1185675"/>
            <a:ext cx="68304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</a:rPr>
              <a:t>אינטרנט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1" name="Google Shape;201;g723b253401_2_37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עידן האינטרנט - כל אחד יכול להעלות את דעותיו.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עדכון- און ליין  - תמיד יישארו בתמונה.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מובילי דעה- מקצוע.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23b253401_2_45"/>
          <p:cNvSpPr txBox="1">
            <a:spLocks noGrp="1"/>
          </p:cNvSpPr>
          <p:nvPr>
            <p:ph type="title"/>
          </p:nvPr>
        </p:nvSpPr>
        <p:spPr>
          <a:xfrm>
            <a:off x="2549774" y="213100"/>
            <a:ext cx="77547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dirty="0"/>
              <a:t>חניכה</a:t>
            </a:r>
            <a:endParaRPr sz="4800" dirty="0"/>
          </a:p>
        </p:txBody>
      </p:sp>
      <p:sp>
        <p:nvSpPr>
          <p:cNvPr id="208" name="Google Shape;208;g723b253401_2_45"/>
          <p:cNvSpPr txBox="1">
            <a:spLocks noGrp="1"/>
          </p:cNvSpPr>
          <p:nvPr>
            <p:ph type="body" idx="1"/>
          </p:nvPr>
        </p:nvSpPr>
        <p:spPr>
          <a:xfrm>
            <a:off x="515275" y="933100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</a:rPr>
              <a:t>חניכה ניהולית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9" name="Google Shape;209;g723b253401_2_45"/>
          <p:cNvSpPr txBox="1">
            <a:spLocks noGrp="1"/>
          </p:cNvSpPr>
          <p:nvPr>
            <p:ph type="body" idx="2"/>
          </p:nvPr>
        </p:nvSpPr>
        <p:spPr>
          <a:xfrm>
            <a:off x="124691" y="1561806"/>
            <a:ext cx="8422484" cy="55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iw-IL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he-IL" sz="2500" b="1" dirty="0">
                <a:solidFill>
                  <a:schemeClr val="dk1"/>
                </a:solidFill>
              </a:rPr>
              <a:t>מנהל (עובד) מנוסה מלווה בקשר ישיר מנהל ( עובד) צעיר</a:t>
            </a:r>
            <a:r>
              <a:rPr lang="iw-IL" sz="2500" b="1" dirty="0">
                <a:solidFill>
                  <a:schemeClr val="dk1"/>
                </a:solidFill>
              </a:rPr>
              <a:t>.</a:t>
            </a:r>
            <a:endParaRPr sz="25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500" dirty="0">
                <a:solidFill>
                  <a:schemeClr val="dk1"/>
                </a:solidFill>
              </a:rPr>
              <a:t>•</a:t>
            </a:r>
            <a:r>
              <a:rPr lang="iw-IL" sz="2500" b="1" dirty="0">
                <a:solidFill>
                  <a:schemeClr val="dk1"/>
                </a:solidFill>
              </a:rPr>
              <a:t>מטרות</a:t>
            </a:r>
            <a:endParaRPr sz="25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</a:rPr>
              <a:t>– </a:t>
            </a:r>
            <a:r>
              <a:rPr lang="iw-IL" sz="2200" b="1" dirty="0">
                <a:solidFill>
                  <a:schemeClr val="dk1"/>
                </a:solidFill>
              </a:rPr>
              <a:t>העצמת חשיבה ניהולית.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</a:rPr>
              <a:t>– </a:t>
            </a:r>
            <a:r>
              <a:rPr lang="iw-IL" sz="2200" b="1" dirty="0">
                <a:solidFill>
                  <a:schemeClr val="dk1"/>
                </a:solidFill>
              </a:rPr>
              <a:t>להקנות נורמות וערכים ניהוליים.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</a:rPr>
              <a:t>– </a:t>
            </a:r>
            <a:r>
              <a:rPr lang="iw-IL" sz="2200" b="1" dirty="0">
                <a:solidFill>
                  <a:schemeClr val="dk1"/>
                </a:solidFill>
              </a:rPr>
              <a:t>שיפור ביצועי החניך.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chemeClr val="dk1"/>
                </a:solidFill>
              </a:rPr>
              <a:t>– </a:t>
            </a:r>
            <a:r>
              <a:rPr lang="iw-IL" sz="2200" b="1" dirty="0">
                <a:solidFill>
                  <a:schemeClr val="dk1"/>
                </a:solidFill>
              </a:rPr>
              <a:t>העצמת תחושת מסוגלות.</a:t>
            </a:r>
            <a:endParaRPr sz="2200" b="1" dirty="0">
              <a:solidFill>
                <a:schemeClr val="dk1"/>
              </a:solidFill>
            </a:endParaRPr>
          </a:p>
          <a:p>
            <a:pPr marL="0" marR="736600" lvl="0" indent="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w-IL" sz="2200" b="1" dirty="0">
                <a:solidFill>
                  <a:schemeClr val="dk1"/>
                </a:solidFill>
              </a:rPr>
              <a:t>מאפשר פיתוח וניסוח ידע ניהולי ויצירת תרבות ארגונית משותפת</a:t>
            </a:r>
            <a:r>
              <a:rPr lang="iw-IL" sz="2200" b="1" dirty="0">
                <a:solidFill>
                  <a:srgbClr val="FFFFFF"/>
                </a:solidFill>
              </a:rPr>
              <a:t>.</a:t>
            </a:r>
            <a:endParaRPr sz="2200" b="1" dirty="0">
              <a:solidFill>
                <a:srgbClr val="FFFFFF"/>
              </a:solidFill>
            </a:endParaRPr>
          </a:p>
          <a:p>
            <a:pPr marL="0" marR="736600" lvl="0" indent="0" algn="l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w-IL" sz="2200" b="1" u="sng" dirty="0">
                <a:solidFill>
                  <a:schemeClr val="dk1"/>
                </a:solidFill>
              </a:rPr>
              <a:t>להשתמש בידע העצום שיש למנהל שלא נמצא בספרים.</a:t>
            </a:r>
            <a:endParaRPr sz="2200" b="1" u="sng" dirty="0">
              <a:solidFill>
                <a:schemeClr val="dk1"/>
              </a:solidFill>
            </a:endParaRPr>
          </a:p>
          <a:p>
            <a:pPr marL="0" lvl="0" indent="0" algn="l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23b253401_2_53"/>
          <p:cNvSpPr txBox="1">
            <a:spLocks noGrp="1"/>
          </p:cNvSpPr>
          <p:nvPr>
            <p:ph type="title"/>
          </p:nvPr>
        </p:nvSpPr>
        <p:spPr>
          <a:xfrm>
            <a:off x="2996125" y="238625"/>
            <a:ext cx="70152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dirty="0"/>
              <a:t>חניכה</a:t>
            </a:r>
            <a:endParaRPr sz="4800" dirty="0"/>
          </a:p>
        </p:txBody>
      </p:sp>
      <p:sp>
        <p:nvSpPr>
          <p:cNvPr id="216" name="Google Shape;216;g723b253401_2_53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</a:rPr>
              <a:t>חניכה קלאסית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7" name="Google Shape;217;g723b253401_2_53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4290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dk1"/>
                </a:solidFill>
              </a:rPr>
              <a:t>חניכה הנעשית על ידי האחראי.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</a:rPr>
              <a:t>•</a:t>
            </a:r>
            <a:r>
              <a:rPr lang="iw-IL" sz="3200" b="1">
                <a:solidFill>
                  <a:schemeClr val="dk1"/>
                </a:solidFill>
              </a:rPr>
              <a:t>הסבר.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</a:rPr>
              <a:t>•</a:t>
            </a:r>
            <a:r>
              <a:rPr lang="iw-IL" sz="3200" b="1">
                <a:solidFill>
                  <a:schemeClr val="dk1"/>
                </a:solidFill>
              </a:rPr>
              <a:t>הדגמה.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</a:rPr>
              <a:t>•</a:t>
            </a:r>
            <a:r>
              <a:rPr lang="iw-IL" sz="3200" b="1">
                <a:solidFill>
                  <a:schemeClr val="dk1"/>
                </a:solidFill>
              </a:rPr>
              <a:t>תצפית – תוך כדי עבודה.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</a:rPr>
              <a:t>•</a:t>
            </a:r>
            <a:r>
              <a:rPr lang="iw-IL" sz="3200" b="1">
                <a:solidFill>
                  <a:schemeClr val="dk1"/>
                </a:solidFill>
              </a:rPr>
              <a:t>משוב.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23b253401_2_6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העובדים</a:t>
            </a:r>
            <a:endParaRPr dirty="0"/>
          </a:p>
        </p:txBody>
      </p:sp>
      <p:sp>
        <p:nvSpPr>
          <p:cNvPr id="224" name="Google Shape;224;g723b253401_2_61"/>
          <p:cNvSpPr txBox="1">
            <a:spLocks noGrp="1"/>
          </p:cNvSpPr>
          <p:nvPr>
            <p:ph type="body" idx="1"/>
          </p:nvPr>
        </p:nvSpPr>
        <p:spPr>
          <a:xfrm>
            <a:off x="515274" y="933094"/>
            <a:ext cx="9332110" cy="5400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/>
            <a:r>
              <a:rPr lang="he-IL" sz="3200" dirty="0">
                <a:solidFill>
                  <a:schemeClr val="accent1">
                    <a:lumMod val="75000"/>
                  </a:schemeClr>
                </a:solidFill>
              </a:rPr>
              <a:t>חקר עמדות העובדים מוינו לפי 4 מרכיבים</a:t>
            </a:r>
            <a:endParaRPr sz="3200" dirty="0"/>
          </a:p>
        </p:txBody>
      </p:sp>
      <p:sp>
        <p:nvSpPr>
          <p:cNvPr id="225" name="Google Shape;225;g723b253401_2_61"/>
          <p:cNvSpPr txBox="1">
            <a:spLocks noGrp="1"/>
          </p:cNvSpPr>
          <p:nvPr>
            <p:ph type="body" idx="2"/>
          </p:nvPr>
        </p:nvSpPr>
        <p:spPr>
          <a:xfrm>
            <a:off x="515274" y="1519719"/>
            <a:ext cx="8178559" cy="48248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w-IL" sz="2800" dirty="0">
                <a:solidFill>
                  <a:schemeClr val="dk1"/>
                </a:solidFill>
              </a:rPr>
              <a:t>.1 </a:t>
            </a:r>
            <a:r>
              <a:rPr lang="iw-IL" sz="2800" b="1" dirty="0">
                <a:solidFill>
                  <a:schemeClr val="dk1"/>
                </a:solidFill>
              </a:rPr>
              <a:t>מחויבות לשינוי- אמון בהנהגה, שיתוף , תחושת מסוגלות. ושביעות רצון.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w-IL" sz="2800" dirty="0">
                <a:solidFill>
                  <a:schemeClr val="dk1"/>
                </a:solidFill>
              </a:rPr>
              <a:t>.2 </a:t>
            </a:r>
            <a:r>
              <a:rPr lang="iw-IL" sz="2800" b="1" dirty="0">
                <a:solidFill>
                  <a:schemeClr val="dk1"/>
                </a:solidFill>
              </a:rPr>
              <a:t>מוכנות לשינוי- מידת עוצמת השינוי לחזון, שיתוף העובדים. מחויבות עובדים לארגון.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23b253401_2_7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העובדים</a:t>
            </a:r>
            <a:r>
              <a:rPr lang="he-IL" dirty="0"/>
              <a:t>-המשך</a:t>
            </a:r>
            <a:endParaRPr dirty="0"/>
          </a:p>
        </p:txBody>
      </p:sp>
      <p:sp>
        <p:nvSpPr>
          <p:cNvPr id="233" name="Google Shape;233;g723b253401_2_70"/>
          <p:cNvSpPr txBox="1">
            <a:spLocks noGrp="1"/>
          </p:cNvSpPr>
          <p:nvPr>
            <p:ph type="body" idx="2"/>
          </p:nvPr>
        </p:nvSpPr>
        <p:spPr>
          <a:xfrm>
            <a:off x="726288" y="1191109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914400" lvl="0" indent="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he-IL" sz="2800" b="1" dirty="0">
                <a:solidFill>
                  <a:schemeClr val="dk1"/>
                </a:solidFill>
              </a:rPr>
              <a:t>3.</a:t>
            </a:r>
            <a:r>
              <a:rPr lang="iw-IL" sz="2800" b="1" dirty="0">
                <a:solidFill>
                  <a:schemeClr val="dk1"/>
                </a:solidFill>
              </a:rPr>
              <a:t> פתיחות לשינוי – גמישות, סבלנות, יצירתיות.</a:t>
            </a:r>
            <a:r>
              <a:rPr lang="he-IL" sz="2800" b="1" dirty="0">
                <a:solidFill>
                  <a:schemeClr val="dk1"/>
                </a:solidFill>
              </a:rPr>
              <a:t> </a:t>
            </a:r>
            <a:r>
              <a:rPr lang="iw-IL" sz="2800" b="1" dirty="0">
                <a:solidFill>
                  <a:schemeClr val="dk1"/>
                </a:solidFill>
              </a:rPr>
              <a:t>שיתוף בתהליך ובקבלת החלטות.</a:t>
            </a:r>
            <a:endParaRPr sz="2800" b="1" dirty="0">
              <a:solidFill>
                <a:schemeClr val="dk1"/>
              </a:solidFill>
            </a:endParaRPr>
          </a:p>
          <a:p>
            <a:pPr marL="0" marR="914400" lvl="0" indent="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he-IL" sz="2800" b="1" dirty="0">
                <a:solidFill>
                  <a:schemeClr val="dk1"/>
                </a:solidFill>
              </a:rPr>
              <a:t>4.</a:t>
            </a:r>
            <a:r>
              <a:rPr lang="iw-IL" sz="2800" b="1" dirty="0">
                <a:solidFill>
                  <a:schemeClr val="dk1"/>
                </a:solidFill>
              </a:rPr>
              <a:t>ציניות לשינוי – עמדה שיפוטית הגורסת שלארגון חסרה יושרה</a:t>
            </a:r>
            <a:r>
              <a:rPr lang="he-IL" sz="2800" b="1" dirty="0">
                <a:solidFill>
                  <a:schemeClr val="dk1"/>
                </a:solidFill>
              </a:rPr>
              <a:t>.</a:t>
            </a:r>
            <a:r>
              <a:rPr lang="iw-IL" sz="2800" b="1" dirty="0">
                <a:solidFill>
                  <a:schemeClr val="dk1"/>
                </a:solidFill>
              </a:rPr>
              <a:t> רגשות שלילים וזלזול כלפי הארגון,</a:t>
            </a:r>
            <a:r>
              <a:rPr lang="he-IL" sz="2800" b="1" dirty="0">
                <a:solidFill>
                  <a:schemeClr val="dk1"/>
                </a:solidFill>
              </a:rPr>
              <a:t> </a:t>
            </a:r>
            <a:r>
              <a:rPr lang="iw-IL" sz="2800" b="1" dirty="0">
                <a:solidFill>
                  <a:schemeClr val="dk1"/>
                </a:solidFill>
              </a:rPr>
              <a:t>וכן חוסר אמון כלפי הארגון.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23b253401_2_7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יצירת שינוי בארגון</a:t>
            </a:r>
            <a:endParaRPr dirty="0"/>
          </a:p>
        </p:txBody>
      </p:sp>
      <p:sp>
        <p:nvSpPr>
          <p:cNvPr id="240" name="Google Shape;240;g723b253401_2_78"/>
          <p:cNvSpPr txBox="1">
            <a:spLocks noGrp="1"/>
          </p:cNvSpPr>
          <p:nvPr>
            <p:ph type="body" idx="1"/>
          </p:nvPr>
        </p:nvSpPr>
        <p:spPr>
          <a:xfrm>
            <a:off x="2048654" y="1059388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</a:rPr>
              <a:t>חמישה כישורים ליצירת שינוי מוצלח בארגון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1" name="Google Shape;241;g723b253401_2_78"/>
          <p:cNvSpPr txBox="1">
            <a:spLocks noGrp="1"/>
          </p:cNvSpPr>
          <p:nvPr>
            <p:ph type="body" idx="2"/>
          </p:nvPr>
        </p:nvSpPr>
        <p:spPr>
          <a:xfrm>
            <a:off x="515272" y="1725682"/>
            <a:ext cx="9122929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.1  </a:t>
            </a:r>
            <a:r>
              <a:rPr lang="iw-IL" sz="3000" b="1" dirty="0">
                <a:solidFill>
                  <a:schemeClr val="dk1"/>
                </a:solidFill>
              </a:rPr>
              <a:t>יצירת עילה לשינוי.</a:t>
            </a:r>
            <a:endParaRPr sz="30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.2  </a:t>
            </a:r>
            <a:r>
              <a:rPr lang="iw-IL" sz="3000" b="1" dirty="0">
                <a:solidFill>
                  <a:schemeClr val="dk1"/>
                </a:solidFill>
              </a:rPr>
              <a:t>שינוי תפיסתי</a:t>
            </a:r>
            <a:endParaRPr sz="30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.3  </a:t>
            </a:r>
            <a:r>
              <a:rPr lang="iw-IL" sz="3000" b="1" dirty="0">
                <a:solidFill>
                  <a:schemeClr val="dk1"/>
                </a:solidFill>
              </a:rPr>
              <a:t>שיתוף אחרים בתהליך תוך כדי יצירת מחויבות.</a:t>
            </a:r>
            <a:endParaRPr sz="30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.4  </a:t>
            </a:r>
            <a:r>
              <a:rPr lang="iw-IL" sz="3000" b="1" dirty="0">
                <a:solidFill>
                  <a:schemeClr val="dk1"/>
                </a:solidFill>
              </a:rPr>
              <a:t>יישום השינויים ומיסודם.</a:t>
            </a:r>
            <a:endParaRPr sz="30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.5  </a:t>
            </a:r>
            <a:r>
              <a:rPr lang="iw-IL" sz="3000" b="1" dirty="0">
                <a:solidFill>
                  <a:schemeClr val="dk1"/>
                </a:solidFill>
              </a:rPr>
              <a:t>פיתוח ועידוד היכולות של האנשים המעורבים.</a:t>
            </a:r>
            <a:endParaRPr sz="3000" b="1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23b253401_2_87"/>
          <p:cNvSpPr txBox="1">
            <a:spLocks noGrp="1"/>
          </p:cNvSpPr>
          <p:nvPr>
            <p:ph type="title"/>
          </p:nvPr>
        </p:nvSpPr>
        <p:spPr>
          <a:xfrm>
            <a:off x="2549775" y="213100"/>
            <a:ext cx="75636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מ</a:t>
            </a:r>
            <a:r>
              <a:rPr lang="iw-IL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w-IL" dirty="0">
                <a:sym typeface="Calibri"/>
              </a:rPr>
              <a:t>מובילי השינוי ומנהלי הארגון</a:t>
            </a:r>
            <a:endParaRPr dirty="0"/>
          </a:p>
        </p:txBody>
      </p:sp>
      <p:sp>
        <p:nvSpPr>
          <p:cNvPr id="248" name="Google Shape;248;g723b253401_2_87"/>
          <p:cNvSpPr txBox="1">
            <a:spLocks noGrp="1"/>
          </p:cNvSpPr>
          <p:nvPr>
            <p:ph type="body" idx="1"/>
          </p:nvPr>
        </p:nvSpPr>
        <p:spPr>
          <a:xfrm>
            <a:off x="1457810" y="979718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</a:rPr>
              <a:t>יכולות בסיסיות לביצוע שינויים 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9" name="Google Shape;249;g723b253401_2_87"/>
          <p:cNvSpPr txBox="1">
            <a:spLocks noGrp="1"/>
          </p:cNvSpPr>
          <p:nvPr>
            <p:ph type="body" idx="2"/>
          </p:nvPr>
        </p:nvSpPr>
        <p:spPr>
          <a:xfrm>
            <a:off x="585612" y="1566336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chemeClr val="dk1"/>
                </a:solidFill>
              </a:rPr>
              <a:t>•</a:t>
            </a:r>
            <a:r>
              <a:rPr lang="iw-IL" sz="2600" b="1" dirty="0">
                <a:solidFill>
                  <a:schemeClr val="dk1"/>
                </a:solidFill>
              </a:rPr>
              <a:t>קבלת החלטות – ראייה לרחוק הבנה בפוליטיקה , השגת תומכים לשינוי.</a:t>
            </a:r>
            <a:endParaRPr sz="26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chemeClr val="dk1"/>
                </a:solidFill>
              </a:rPr>
              <a:t>•</a:t>
            </a:r>
            <a:r>
              <a:rPr lang="iw-IL" sz="2600" b="1" dirty="0">
                <a:solidFill>
                  <a:schemeClr val="dk1"/>
                </a:solidFill>
              </a:rPr>
              <a:t>הקמת קואליציה – יכולת להקים שותפות של אנשים התומכים ברעיון, יכולת לתקשר ולהיות ברור.</a:t>
            </a:r>
            <a:endParaRPr sz="26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chemeClr val="dk1"/>
                </a:solidFill>
              </a:rPr>
              <a:t>•</a:t>
            </a:r>
            <a:r>
              <a:rPr lang="iw-IL" sz="2600" b="1" dirty="0">
                <a:solidFill>
                  <a:schemeClr val="dk1"/>
                </a:solidFill>
              </a:rPr>
              <a:t>השגת יעדים – לטפל בהתנגדויות, להניע עובדים.</a:t>
            </a:r>
            <a:endParaRPr sz="26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chemeClr val="dk1"/>
                </a:solidFill>
              </a:rPr>
              <a:t>•</a:t>
            </a:r>
            <a:r>
              <a:rPr lang="iw-IL" sz="2600" b="1" dirty="0">
                <a:solidFill>
                  <a:schemeClr val="dk1"/>
                </a:solidFill>
              </a:rPr>
              <a:t>תנופה ומאמץ ממושכים – הקמת צוות הובלה, להיות קשוב לשינויים, להיות גמיש.</a:t>
            </a:r>
            <a:r>
              <a:rPr lang="iw-IL" sz="2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63776" y="1678952"/>
            <a:ext cx="12192000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5400" b="0" dirty="0">
                <a:solidFill>
                  <a:srgbClr val="00206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גורמי תמיכה ומאיצי שינוי</a:t>
            </a:r>
            <a:endParaRPr sz="80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dirty="0"/>
              <a:t>ניהול עסקי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-153025" y="2742128"/>
            <a:ext cx="121920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dirty="0"/>
              <a:t>מורה :</a:t>
            </a:r>
            <a:r>
              <a:rPr lang="iw-IL" dirty="0"/>
              <a:t>מוטי אברהם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2bbefcc8d_0_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מטלה</a:t>
            </a:r>
            <a:endParaRPr/>
          </a:p>
        </p:txBody>
      </p:sp>
      <p:sp>
        <p:nvSpPr>
          <p:cNvPr id="256" name="Google Shape;256;g82bbefcc8d_0_0"/>
          <p:cNvSpPr txBox="1">
            <a:spLocks noGrp="1"/>
          </p:cNvSpPr>
          <p:nvPr>
            <p:ph type="body" idx="2"/>
          </p:nvPr>
        </p:nvSpPr>
        <p:spPr>
          <a:xfrm>
            <a:off x="543408" y="1352700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י</a:t>
            </a:r>
            <a:r>
              <a:rPr lang="iw-IL" sz="2200" dirty="0"/>
              <a:t>רון יצחקי בעל חנות טלפונים שכונתית עם חמישה עובדים ויועצים . בתקופה האחרונה מספר הלקוחות ירד וירון החליט   שהוא משנה אסטרטגיה ומבצע את המכירות דרך הטלפון ואתר האינטרנט שהוא פותח.</a:t>
            </a:r>
            <a:endParaRPr sz="2200" dirty="0"/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200" dirty="0"/>
              <a:t>הדבר כרוך בהדרכת היועצים והעובדים למכירות דרך הטלפון.</a:t>
            </a:r>
            <a:endParaRPr sz="2200" dirty="0"/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200" dirty="0"/>
              <a:t>היה חשש מוצדק של העובדים </a:t>
            </a:r>
            <a:endParaRPr sz="2200" dirty="0"/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200" dirty="0"/>
              <a:t>אך משה, עובד שהוא דמות דומיננטית הרגיע את כולם ושכנע אותם לתמוך בשינוי</a:t>
            </a:r>
            <a:endParaRPr sz="2200" dirty="0"/>
          </a:p>
          <a:p>
            <a:pPr marL="91440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he-IL" sz="2200" dirty="0"/>
          </a:p>
          <a:p>
            <a:pPr marL="91440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200" dirty="0"/>
              <a:t>מהו מנהיג דעה ? הסבירו 2</a:t>
            </a:r>
            <a:r>
              <a:rPr lang="he-IL" sz="2200" dirty="0"/>
              <a:t> </a:t>
            </a:r>
            <a:r>
              <a:rPr lang="iw-IL" sz="2200" dirty="0"/>
              <a:t> יתרונות שלו, ואיך שכנע את העובדים לדעתכם </a:t>
            </a:r>
            <a:endParaRPr sz="22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2bbefcc8d_0_7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תשובה למטלה</a:t>
            </a:r>
            <a:endParaRPr/>
          </a:p>
        </p:txBody>
      </p:sp>
      <p:sp>
        <p:nvSpPr>
          <p:cNvPr id="264" name="Google Shape;264;g82bbefcc8d_0_7"/>
          <p:cNvSpPr txBox="1">
            <a:spLocks noGrp="1"/>
          </p:cNvSpPr>
          <p:nvPr>
            <p:ph type="body" idx="2"/>
          </p:nvPr>
        </p:nvSpPr>
        <p:spPr>
          <a:xfrm>
            <a:off x="515273" y="1352700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מנהיג דעה היא דמות שנותנת את הטון במקום העבודה ומקובלת על העובדים נתפס מאימן ובעל כריזמה סוג של מנהיג.</a:t>
            </a:r>
          </a:p>
          <a:p>
            <a:pPr marL="457200" lvl="0" indent="-3810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מצטייר כמקור אמין ואובייקטיבי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e-IL" dirty="0"/>
              <a:t>יכול להתאים את המסר לתגובותיו של הנמען</a:t>
            </a:r>
          </a:p>
          <a:p>
            <a:pPr marL="457200" lv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dirty="0"/>
              <a:t>יתרונו של המנהיג זה שהוא מגבש דעתו בתחום והעובדים באים אליו להתיעצותולכן יותר קל לו לשכנע אותם.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515275" y="1185407"/>
            <a:ext cx="8537400" cy="4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b="0" dirty="0">
                <a:solidFill>
                  <a:schemeClr val="dk1"/>
                </a:solidFill>
              </a:rPr>
              <a:t>סוגי קואליציות</a:t>
            </a:r>
            <a:endParaRPr b="0" dirty="0">
              <a:solidFill>
                <a:schemeClr val="dk1"/>
              </a:solidFill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b="0" dirty="0">
                <a:solidFill>
                  <a:schemeClr val="dk1"/>
                </a:solidFill>
              </a:rPr>
              <a:t>חיצונית</a:t>
            </a:r>
            <a:endParaRPr b="0" dirty="0">
              <a:solidFill>
                <a:schemeClr val="dk1"/>
              </a:solidFill>
            </a:endParaRPr>
          </a:p>
          <a:p>
            <a:pPr lvl="0" indent="-3810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Char char="•"/>
            </a:pPr>
            <a:r>
              <a:rPr lang="iw-IL" b="0" dirty="0">
                <a:solidFill>
                  <a:schemeClr val="dk1"/>
                </a:solidFill>
              </a:rPr>
              <a:t>פנימית </a:t>
            </a:r>
            <a:r>
              <a:rPr lang="he-IL" b="0" dirty="0">
                <a:solidFill>
                  <a:schemeClr val="dk1"/>
                </a:solidFill>
              </a:rPr>
              <a:t>(</a:t>
            </a:r>
            <a:r>
              <a:rPr lang="iw-IL" b="0" dirty="0">
                <a:solidFill>
                  <a:schemeClr val="dk1"/>
                </a:solidFill>
              </a:rPr>
              <a:t>חמשה סוגים</a:t>
            </a:r>
            <a:r>
              <a:rPr lang="he-IL" b="0" dirty="0">
                <a:solidFill>
                  <a:schemeClr val="dk1"/>
                </a:solidFill>
              </a:rPr>
              <a:t>)</a:t>
            </a:r>
          </a:p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he-IL" b="0" dirty="0">
                <a:solidFill>
                  <a:schemeClr val="dk1"/>
                </a:solidFill>
              </a:rPr>
              <a:t>מנהיגי דעה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0" dirty="0">
                <a:solidFill>
                  <a:schemeClr val="dk1"/>
                </a:solidFill>
              </a:rPr>
              <a:t>משפיעי רשת</a:t>
            </a:r>
            <a:endParaRPr b="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0" dirty="0">
                <a:solidFill>
                  <a:schemeClr val="dk1"/>
                </a:solidFill>
              </a:rPr>
              <a:t>חניכות </a:t>
            </a:r>
            <a:endParaRPr b="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0" dirty="0">
                <a:solidFill>
                  <a:schemeClr val="dk1"/>
                </a:solidFill>
              </a:rPr>
              <a:t>עובדים</a:t>
            </a:r>
            <a:endParaRPr b="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b="0" dirty="0">
                <a:solidFill>
                  <a:schemeClr val="dk1"/>
                </a:solidFill>
              </a:rPr>
              <a:t>מובילי השינוי ומנהלי הארגון</a:t>
            </a:r>
            <a:endParaRPr b="0" dirty="0">
              <a:solidFill>
                <a:schemeClr val="dk1"/>
              </a:solidFill>
            </a:endParaRP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/>
          </a:p>
        </p:txBody>
      </p:sp>
      <p:pic>
        <p:nvPicPr>
          <p:cNvPr id="5" name="Google Shape;117;p2">
            <a:extLst>
              <a:ext uri="{FF2B5EF4-FFF2-40B4-BE49-F238E27FC236}">
                <a16:creationId xmlns:a16="http://schemas.microsoft.com/office/drawing/2014/main" id="{FE281971-0736-4C94-A97B-1893EF9BF3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56" y="2124223"/>
            <a:ext cx="3738945" cy="321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קואליציות</a:t>
            </a:r>
            <a:endParaRPr dirty="0"/>
          </a:p>
        </p:txBody>
      </p:sp>
      <p:sp>
        <p:nvSpPr>
          <p:cNvPr id="130" name="Google Shape;130;p4"/>
          <p:cNvSpPr txBox="1">
            <a:spLocks noGrp="1"/>
          </p:cNvSpPr>
          <p:nvPr>
            <p:ph type="subTitle" idx="1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 dirty="0"/>
              <a:t>פנימית  וחיצונית</a:t>
            </a:r>
            <a:endParaRPr dirty="0">
              <a:solidFill>
                <a:srgbClr val="192A7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3b253401_0_1"/>
          <p:cNvSpPr txBox="1">
            <a:spLocks noGrp="1"/>
          </p:cNvSpPr>
          <p:nvPr>
            <p:ph type="title"/>
          </p:nvPr>
        </p:nvSpPr>
        <p:spPr>
          <a:xfrm>
            <a:off x="1345269" y="229909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קואליציה </a:t>
            </a:r>
            <a:r>
              <a:rPr lang="iw-IL" sz="4800" dirty="0"/>
              <a:t>חיצונית</a:t>
            </a:r>
            <a:endParaRPr dirty="0"/>
          </a:p>
        </p:txBody>
      </p:sp>
      <p:sp>
        <p:nvSpPr>
          <p:cNvPr id="137" name="Google Shape;137;g723b253401_0_1"/>
          <p:cNvSpPr txBox="1">
            <a:spLocks noGrp="1"/>
          </p:cNvSpPr>
          <p:nvPr>
            <p:ph type="body" idx="1"/>
          </p:nvPr>
        </p:nvSpPr>
        <p:spPr>
          <a:xfrm>
            <a:off x="1345269" y="1062549"/>
            <a:ext cx="8307000" cy="415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קבוצות או ארגונים בעלי השפעה על הארגון שלנו שאינם חברים בו ואין להם תפקיד בארגון</a:t>
            </a:r>
            <a:endParaRPr lang="he-IL" sz="32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dk1"/>
                </a:solidFill>
              </a:rPr>
              <a:t>לדוגמא: איגודים מקצועיים ,לקוחות ,ספקים וכו'</a:t>
            </a:r>
            <a:r>
              <a:rPr lang="iw-IL" sz="3200" dirty="0">
                <a:solidFill>
                  <a:schemeClr val="dk1"/>
                </a:solidFill>
              </a:rPr>
              <a:t> 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38" name="Google Shape;138;g723b253401_0_1"/>
          <p:cNvSpPr txBox="1">
            <a:spLocks noGrp="1"/>
          </p:cNvSpPr>
          <p:nvPr>
            <p:ph type="body" idx="2"/>
          </p:nvPr>
        </p:nvSpPr>
        <p:spPr>
          <a:xfrm rot="10800000" flipH="1">
            <a:off x="580450" y="1062550"/>
            <a:ext cx="8415900" cy="62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 sz="3200" b="1">
                <a:solidFill>
                  <a:srgbClr val="FFFFFF"/>
                </a:solidFill>
                <a:latin typeface="David"/>
                <a:ea typeface="David"/>
                <a:cs typeface="David"/>
                <a:sym typeface="David"/>
              </a:rPr>
              <a:t>.).</a:t>
            </a:r>
            <a:endParaRPr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3b253401_0_8"/>
          <p:cNvSpPr txBox="1">
            <a:spLocks noGrp="1"/>
          </p:cNvSpPr>
          <p:nvPr>
            <p:ph type="title"/>
          </p:nvPr>
        </p:nvSpPr>
        <p:spPr>
          <a:xfrm>
            <a:off x="2739290" y="202537"/>
            <a:ext cx="77028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קואליציה פנימית</a:t>
            </a:r>
            <a:r>
              <a:rPr lang="he-IL" dirty="0"/>
              <a:t>-</a:t>
            </a:r>
            <a:endParaRPr dirty="0"/>
          </a:p>
        </p:txBody>
      </p:sp>
      <p:sp>
        <p:nvSpPr>
          <p:cNvPr id="146" name="Google Shape;146;g723b253401_0_8"/>
          <p:cNvSpPr txBox="1">
            <a:spLocks noGrp="1"/>
          </p:cNvSpPr>
          <p:nvPr>
            <p:ph type="body" idx="2"/>
          </p:nvPr>
        </p:nvSpPr>
        <p:spPr>
          <a:xfrm>
            <a:off x="430869" y="922537"/>
            <a:ext cx="8031900" cy="530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קואליציה הכוללת את חברי הארגון וקבוצות בתוך הארגון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חמישה סוגי קואליציה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בירוקרטית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אישית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אידיאולוגית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פוליטית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</a:rPr>
              <a:t>מקצועית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23b253401_0_1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קואליציה פנימית</a:t>
            </a:r>
            <a:endParaRPr dirty="0"/>
          </a:p>
        </p:txBody>
      </p:sp>
      <p:sp>
        <p:nvSpPr>
          <p:cNvPr id="153" name="Google Shape;153;g723b253401_0_15"/>
          <p:cNvSpPr txBox="1">
            <a:spLocks noGrp="1"/>
          </p:cNvSpPr>
          <p:nvPr>
            <p:ph type="body" idx="1"/>
          </p:nvPr>
        </p:nvSpPr>
        <p:spPr>
          <a:xfrm>
            <a:off x="515275" y="1249801"/>
            <a:ext cx="83070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קואליציה בירוקרטית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723b253401_0_15"/>
          <p:cNvSpPr txBox="1">
            <a:spLocks noGrp="1"/>
          </p:cNvSpPr>
          <p:nvPr>
            <p:ph type="body" idx="2"/>
          </p:nvPr>
        </p:nvSpPr>
        <p:spPr>
          <a:xfrm>
            <a:off x="515273" y="1751207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מבוססת על סמכות פורמאלית.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מקור הכוח בתקנונים ובחוקי הארגון- שנקבעים על ידי בעלי תפקידים בארגון.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קואליציה כזאת מאפשרת משחקי כוח  בין      תפקידי מטה להנהלת הארגון.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515273" y="259482"/>
            <a:ext cx="10827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קואליציה פנימית</a:t>
            </a:r>
            <a:endParaRPr dirty="0"/>
          </a:p>
        </p:txBody>
      </p:sp>
      <p:sp>
        <p:nvSpPr>
          <p:cNvPr id="160" name="Google Shape;160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</a:rPr>
              <a:t>קואליציה אישית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2"/>
          </p:nvPr>
        </p:nvSpPr>
        <p:spPr>
          <a:xfrm>
            <a:off x="515273" y="1725460"/>
            <a:ext cx="776146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iw-IL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קואליציה המבוססת על אדם אחד בארגון בדרך כלל דמות מרכזית </a:t>
            </a:r>
            <a:r>
              <a:rPr lang="he-IL" sz="3200" b="1" dirty="0">
                <a:solidFill>
                  <a:schemeClr val="dk1"/>
                </a:solidFill>
              </a:rPr>
              <a:t>(</a:t>
            </a:r>
            <a:r>
              <a:rPr lang="iw-IL" sz="3200" b="1" dirty="0">
                <a:solidFill>
                  <a:schemeClr val="dk1"/>
                </a:solidFill>
              </a:rPr>
              <a:t>מנכ"ל – לדוגמא</a:t>
            </a:r>
            <a:r>
              <a:rPr lang="he-IL" sz="3200" b="1" dirty="0">
                <a:solidFill>
                  <a:schemeClr val="dk1"/>
                </a:solidFill>
              </a:rPr>
              <a:t>).</a:t>
            </a:r>
          </a:p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מנטרלת פוליטיקה פנימית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ממזערת משחקי כוח בארגון.</a:t>
            </a:r>
            <a:endParaRPr sz="3200" b="1" dirty="0">
              <a:solidFill>
                <a:schemeClr val="dk1"/>
              </a:solidFill>
            </a:endParaRP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3b253401_2_3"/>
          <p:cNvSpPr txBox="1">
            <a:spLocks noGrp="1"/>
          </p:cNvSpPr>
          <p:nvPr>
            <p:ph type="title"/>
          </p:nvPr>
        </p:nvSpPr>
        <p:spPr>
          <a:xfrm>
            <a:off x="2549774" y="213100"/>
            <a:ext cx="78822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קואליציה פנימית</a:t>
            </a:r>
            <a:endParaRPr dirty="0"/>
          </a:p>
        </p:txBody>
      </p:sp>
      <p:sp>
        <p:nvSpPr>
          <p:cNvPr id="168" name="Google Shape;168;g723b253401_2_3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accent1">
                    <a:lumMod val="75000"/>
                  </a:schemeClr>
                </a:solidFill>
              </a:rPr>
              <a:t>קואליציה אידיאולוגית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9" name="Google Shape;169;g723b253401_2_3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קואליציה פנימית מבוזרת.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כל עובד בארגון יכול להיות חבר בקואליציה.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יש משחקי כוח מתחת לפני השטח.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w-IL" sz="2800" dirty="0">
                <a:solidFill>
                  <a:schemeClr val="dk1"/>
                </a:solidFill>
              </a:rPr>
              <a:t>–</a:t>
            </a:r>
            <a:r>
              <a:rPr lang="iw-IL" sz="2800" b="1" dirty="0">
                <a:solidFill>
                  <a:schemeClr val="dk1"/>
                </a:solidFill>
              </a:rPr>
              <a:t>קידום אנשים המייצגים אינטרסים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chemeClr val="dk1"/>
                </a:solidFill>
              </a:rPr>
              <a:t>•</a:t>
            </a:r>
            <a:r>
              <a:rPr lang="iw-IL" sz="3200" b="1" dirty="0">
                <a:solidFill>
                  <a:schemeClr val="dk1"/>
                </a:solidFill>
              </a:rPr>
              <a:t>קואליציה שכיחה באיגודים מקצועיים או </a:t>
            </a:r>
            <a:r>
              <a:rPr lang="iw-IL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פוליטיים</a:t>
            </a:r>
            <a:endParaRPr sz="32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794</Words>
  <Application>Microsoft Office PowerPoint</Application>
  <PresentationFormat>Widescreen</PresentationFormat>
  <Paragraphs>135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Varela Round</vt:lpstr>
      <vt:lpstr>David</vt:lpstr>
      <vt:lpstr>Arial</vt:lpstr>
      <vt:lpstr>Calibri</vt:lpstr>
      <vt:lpstr>ערכת נושא Office</vt:lpstr>
      <vt:lpstr>מערכת שידורים לאומית</vt:lpstr>
      <vt:lpstr>גורמי תמיכה ומאיצי שינוי</vt:lpstr>
      <vt:lpstr>מה נלמד היום </vt:lpstr>
      <vt:lpstr>קואליציות</vt:lpstr>
      <vt:lpstr>קואליציה חיצונית</vt:lpstr>
      <vt:lpstr>קואליציה פנימית-</vt:lpstr>
      <vt:lpstr>קואליציה פנימית</vt:lpstr>
      <vt:lpstr>קואליציה פנימית</vt:lpstr>
      <vt:lpstr>קואליציה פנימית</vt:lpstr>
      <vt:lpstr>קואליציה פנימית</vt:lpstr>
      <vt:lpstr>קואליציה פנימית</vt:lpstr>
      <vt:lpstr>מובילי דעה</vt:lpstr>
      <vt:lpstr>משפיעי רשת</vt:lpstr>
      <vt:lpstr>חניכה</vt:lpstr>
      <vt:lpstr>חניכה</vt:lpstr>
      <vt:lpstr>העובדים</vt:lpstr>
      <vt:lpstr>העובדים-המשך</vt:lpstr>
      <vt:lpstr>יצירת שינוי בארגון</vt:lpstr>
      <vt:lpstr>מ  מובילי השינוי ומנהלי הארגון</vt:lpstr>
      <vt:lpstr>מטלה</vt:lpstr>
      <vt:lpstr>תשובה למטלה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Sivan Shimshila</cp:lastModifiedBy>
  <cp:revision>7</cp:revision>
  <dcterms:created xsi:type="dcterms:W3CDTF">2020-03-15T19:13:03Z</dcterms:created>
  <dcterms:modified xsi:type="dcterms:W3CDTF">2020-04-22T22:58:43Z</dcterms:modified>
</cp:coreProperties>
</file>