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36"/>
  </p:notesMasterIdLst>
  <p:sldIdLst>
    <p:sldId id="256" r:id="rId2"/>
    <p:sldId id="257" r:id="rId3"/>
    <p:sldId id="258" r:id="rId4"/>
    <p:sldId id="259" r:id="rId5"/>
    <p:sldId id="274" r:id="rId6"/>
    <p:sldId id="269" r:id="rId7"/>
    <p:sldId id="271" r:id="rId8"/>
    <p:sldId id="273" r:id="rId9"/>
    <p:sldId id="272" r:id="rId10"/>
    <p:sldId id="268" r:id="rId11"/>
    <p:sldId id="276" r:id="rId12"/>
    <p:sldId id="277" r:id="rId13"/>
    <p:sldId id="278" r:id="rId14"/>
    <p:sldId id="279" r:id="rId15"/>
    <p:sldId id="289" r:id="rId16"/>
    <p:sldId id="288" r:id="rId17"/>
    <p:sldId id="290" r:id="rId18"/>
    <p:sldId id="291" r:id="rId19"/>
    <p:sldId id="265" r:id="rId20"/>
    <p:sldId id="303" r:id="rId21"/>
    <p:sldId id="286" r:id="rId22"/>
    <p:sldId id="287" r:id="rId23"/>
    <p:sldId id="283" r:id="rId24"/>
    <p:sldId id="304" r:id="rId25"/>
    <p:sldId id="305" r:id="rId26"/>
    <p:sldId id="306" r:id="rId27"/>
    <p:sldId id="293" r:id="rId28"/>
    <p:sldId id="294" r:id="rId29"/>
    <p:sldId id="307" r:id="rId30"/>
    <p:sldId id="308" r:id="rId31"/>
    <p:sldId id="309" r:id="rId32"/>
    <p:sldId id="301" r:id="rId33"/>
    <p:sldId id="285" r:id="rId34"/>
    <p:sldId id="310" r:id="rId35"/>
  </p:sldIdLst>
  <p:sldSz cx="12190413" cy="6858000"/>
  <p:notesSz cx="6858000" cy="9144000"/>
  <p:embeddedFontLst>
    <p:embeddedFont>
      <p:font typeface="Calibri" panose="020F0502020204030204" pitchFamily="34" charset="0"/>
      <p:regular r:id="rId37"/>
      <p:bold r:id="rId38"/>
      <p:italic r:id="rId39"/>
      <p:boldItalic r:id="rId40"/>
    </p:embeddedFont>
    <p:embeddedFont>
      <p:font typeface="Varela Round" panose="00000500000000000000" pitchFamily="2" charset="-79"/>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91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7200"/>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x-non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78725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8120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681911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425804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932644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217941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788506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460604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263027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082420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375860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64201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1237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206701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222608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686367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ער">
  <p:cSld name="שער">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281" y="2693988"/>
            <a:ext cx="10361851" cy="14700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0"/>
              <a:buFont typeface="Varela Round"/>
              <a:buNone/>
              <a:defRPr sz="6600" b="1" i="0" u="none" strike="noStrike" cap="none">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p:nvPr/>
        </p:nvSpPr>
        <p:spPr>
          <a:xfrm>
            <a:off x="-669982" y="6569428"/>
            <a:ext cx="2623619"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
          <p:cNvSpPr/>
          <p:nvPr/>
        </p:nvSpPr>
        <p:spPr>
          <a:xfrm>
            <a:off x="-1488616" y="6410587"/>
            <a:ext cx="3245977" cy="86423"/>
          </a:xfrm>
          <a:prstGeom prst="roundRect">
            <a:avLst>
              <a:gd name="adj" fmla="val 49359"/>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
          <p:cNvSpPr/>
          <p:nvPr/>
        </p:nvSpPr>
        <p:spPr>
          <a:xfrm>
            <a:off x="9985182" y="-439221"/>
            <a:ext cx="4205100"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2"/>
          <p:cNvSpPr/>
          <p:nvPr/>
        </p:nvSpPr>
        <p:spPr>
          <a:xfrm>
            <a:off x="8258395" y="6565100"/>
            <a:ext cx="4433637"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 name="Google Shape;21;p2"/>
          <p:cNvPicPr preferRelativeResize="0"/>
          <p:nvPr/>
        </p:nvPicPr>
        <p:blipFill rotWithShape="1">
          <a:blip r:embed="rId2">
            <a:alphaModFix/>
          </a:blip>
          <a:srcRect l="33058" r="33511" b="26248"/>
          <a:stretch/>
        </p:blipFill>
        <p:spPr>
          <a:xfrm>
            <a:off x="5444576" y="369916"/>
            <a:ext cx="1301261" cy="15974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שם השיעור">
  <p:cSld name="שם השיעור">
    <p:spTree>
      <p:nvGrpSpPr>
        <p:cNvPr id="1" name="Shape 22"/>
        <p:cNvGrpSpPr/>
        <p:nvPr/>
      </p:nvGrpSpPr>
      <p:grpSpPr>
        <a:xfrm>
          <a:off x="0" y="0"/>
          <a:ext cx="0" cy="0"/>
          <a:chOff x="0" y="0"/>
          <a:chExt cx="0" cy="0"/>
        </a:xfrm>
      </p:grpSpPr>
      <p:sp>
        <p:nvSpPr>
          <p:cNvPr id="23" name="Google Shape;23;p3"/>
          <p:cNvSpPr/>
          <p:nvPr/>
        </p:nvSpPr>
        <p:spPr>
          <a:xfrm>
            <a:off x="212915" y="1396869"/>
            <a:ext cx="13175666"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0" i="0" u="none" strike="noStrike" cap="none">
                <a:solidFill>
                  <a:schemeClr val="lt1"/>
                </a:solidFill>
                <a:latin typeface="Calibri"/>
                <a:ea typeface="Calibri"/>
                <a:cs typeface="Calibri"/>
                <a:sym typeface="Calibri"/>
              </a:rPr>
              <a:t>  </a:t>
            </a:r>
            <a:endParaRPr/>
          </a:p>
        </p:txBody>
      </p:sp>
      <p:sp>
        <p:nvSpPr>
          <p:cNvPr id="24" name="Google Shape;24;p3"/>
          <p:cNvSpPr txBox="1">
            <a:spLocks noGrp="1"/>
          </p:cNvSpPr>
          <p:nvPr>
            <p:ph type="ctrTitle"/>
          </p:nvPr>
        </p:nvSpPr>
        <p:spPr>
          <a:xfrm>
            <a:off x="738940" y="1640910"/>
            <a:ext cx="10871177"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6600"/>
              <a:buFont typeface="Varela Round"/>
              <a:buNone/>
              <a:defRPr sz="6600" b="1">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p:nvPr/>
        </p:nvSpPr>
        <p:spPr>
          <a:xfrm>
            <a:off x="7328995" y="6579191"/>
            <a:ext cx="5333172"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3"/>
          <p:cNvSpPr/>
          <p:nvPr/>
        </p:nvSpPr>
        <p:spPr>
          <a:xfrm>
            <a:off x="9499907" y="6294300"/>
            <a:ext cx="3049259" cy="205899"/>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3"/>
          <p:cNvSpPr/>
          <p:nvPr/>
        </p:nvSpPr>
        <p:spPr>
          <a:xfrm>
            <a:off x="9995581" y="-235260"/>
            <a:ext cx="276813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3"/>
          <p:cNvSpPr/>
          <p:nvPr/>
        </p:nvSpPr>
        <p:spPr>
          <a:xfrm>
            <a:off x="-501048" y="163632"/>
            <a:ext cx="1427924"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3"/>
          <p:cNvSpPr txBox="1">
            <a:spLocks noGrp="1"/>
          </p:cNvSpPr>
          <p:nvPr>
            <p:ph type="subTitle" idx="1"/>
          </p:nvPr>
        </p:nvSpPr>
        <p:spPr>
          <a:xfrm>
            <a:off x="738117" y="2918492"/>
            <a:ext cx="10872000" cy="720000"/>
          </a:xfrm>
          <a:prstGeom prst="rect">
            <a:avLst/>
          </a:prstGeom>
          <a:noFill/>
          <a:ln>
            <a:noFill/>
          </a:ln>
        </p:spPr>
        <p:txBody>
          <a:bodyPr spcFirstLastPara="1" wrap="square" lIns="36000" tIns="36000" rIns="36000" bIns="36000" anchor="t" anchorCtr="0">
            <a:noAutofit/>
          </a:bodyPr>
          <a:lstStyle>
            <a:lvl1pPr lvl="0" algn="ctr" rtl="1">
              <a:lnSpc>
                <a:spcPct val="100000"/>
              </a:lnSpc>
              <a:spcBef>
                <a:spcPts val="0"/>
              </a:spcBef>
              <a:spcAft>
                <a:spcPts val="0"/>
              </a:spcAft>
              <a:buClr>
                <a:srgbClr val="002060"/>
              </a:buClr>
              <a:buSzPts val="2800"/>
              <a:buNone/>
              <a:defRPr sz="3600" b="1">
                <a:solidFill>
                  <a:srgbClr val="002060"/>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30" name="Google Shape;30;p3"/>
          <p:cNvSpPr txBox="1">
            <a:spLocks noGrp="1"/>
          </p:cNvSpPr>
          <p:nvPr>
            <p:ph type="body" idx="2"/>
          </p:nvPr>
        </p:nvSpPr>
        <p:spPr>
          <a:xfrm>
            <a:off x="738117" y="3655832"/>
            <a:ext cx="10872000" cy="720000"/>
          </a:xfrm>
          <a:prstGeom prst="rect">
            <a:avLst/>
          </a:prstGeom>
          <a:noFill/>
          <a:ln>
            <a:noFill/>
          </a:ln>
        </p:spPr>
        <p:txBody>
          <a:bodyPr spcFirstLastPara="1" wrap="square" lIns="91425" tIns="45700" rIns="91425" bIns="45700" anchor="t" anchorCtr="0">
            <a:noAutofit/>
          </a:bodyPr>
          <a:lstStyle>
            <a:lvl1pPr marL="457200" lvl="0" indent="-228600" algn="ctr" rtl="1">
              <a:lnSpc>
                <a:spcPct val="100000"/>
              </a:lnSpc>
              <a:spcBef>
                <a:spcPts val="0"/>
              </a:spcBef>
              <a:spcAft>
                <a:spcPts val="0"/>
              </a:spcAft>
              <a:buClr>
                <a:srgbClr val="002060"/>
              </a:buClr>
              <a:buSzPts val="2800"/>
              <a:buFont typeface="Arial"/>
              <a:buNone/>
              <a:defRPr sz="2800" b="1">
                <a:solidFill>
                  <a:srgbClr val="002060"/>
                </a:solidFill>
                <a:latin typeface="Varela Round"/>
                <a:ea typeface="Varela Round"/>
                <a:cs typeface="Varela Round"/>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כותרות ותוכן">
  <p:cSld name="2 כותרות ותוכן">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515206" y="213094"/>
            <a:ext cx="11160000"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800"/>
              <a:buFont typeface="Varela Round"/>
              <a:buNone/>
              <a:defRPr sz="48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515206" y="1185681"/>
            <a:ext cx="11159999" cy="540000"/>
          </a:xfrm>
          <a:prstGeom prst="rect">
            <a:avLst/>
          </a:prstGeom>
          <a:noFill/>
          <a:ln>
            <a:noFill/>
          </a:ln>
        </p:spPr>
        <p:txBody>
          <a:bodyPr spcFirstLastPara="1" wrap="square" lIns="91425" tIns="45700" rIns="91425" bIns="45700" anchor="b" anchorCtr="0">
            <a:noAutofit/>
          </a:bodyPr>
          <a:lstStyle>
            <a:lvl1pPr marL="457200" lvl="0" indent="-228600" algn="r" rtl="1">
              <a:spcBef>
                <a:spcPts val="640"/>
              </a:spcBef>
              <a:spcAft>
                <a:spcPts val="0"/>
              </a:spcAft>
              <a:buClr>
                <a:srgbClr val="0070C0"/>
              </a:buClr>
              <a:buSzPts val="3200"/>
              <a:buNone/>
              <a:defRPr sz="3200" b="1">
                <a:solidFill>
                  <a:srgbClr val="0070C0"/>
                </a:solidFill>
                <a:latin typeface="Varela Round"/>
                <a:ea typeface="Varela Round"/>
                <a:cs typeface="Varela Round"/>
                <a:sym typeface="Varela Round"/>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34" name="Google Shape;34;p4"/>
          <p:cNvSpPr txBox="1">
            <a:spLocks noGrp="1"/>
          </p:cNvSpPr>
          <p:nvPr>
            <p:ph type="body" idx="2"/>
          </p:nvPr>
        </p:nvSpPr>
        <p:spPr>
          <a:xfrm>
            <a:off x="515206" y="1725681"/>
            <a:ext cx="11160000" cy="4152517"/>
          </a:xfrm>
          <a:prstGeom prst="rect">
            <a:avLst/>
          </a:prstGeom>
          <a:noFill/>
          <a:ln>
            <a:noFill/>
          </a:ln>
        </p:spPr>
        <p:txBody>
          <a:bodyPr spcFirstLastPara="1" wrap="square" lIns="91425" tIns="45700" rIns="91425" bIns="45700" anchor="t" anchorCtr="0">
            <a:no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35" name="Google Shape;35;p4"/>
          <p:cNvSpPr/>
          <p:nvPr/>
        </p:nvSpPr>
        <p:spPr>
          <a:xfrm>
            <a:off x="0" y="5878198"/>
            <a:ext cx="476557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6" name="Google Shape;36;p4"/>
          <p:cNvSpPr/>
          <p:nvPr/>
        </p:nvSpPr>
        <p:spPr>
          <a:xfrm>
            <a:off x="8666586" y="-110812"/>
            <a:ext cx="5299429" cy="221623"/>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7" name="Google Shape;37;p4"/>
          <p:cNvSpPr/>
          <p:nvPr/>
        </p:nvSpPr>
        <p:spPr>
          <a:xfrm>
            <a:off x="0" y="6306748"/>
            <a:ext cx="7723426"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פרק חדש">
  <p:cSld name="פרק חדש">
    <p:spTree>
      <p:nvGrpSpPr>
        <p:cNvPr id="1" name="Shape 38"/>
        <p:cNvGrpSpPr/>
        <p:nvPr/>
      </p:nvGrpSpPr>
      <p:grpSpPr>
        <a:xfrm>
          <a:off x="0" y="0"/>
          <a:ext cx="0" cy="0"/>
          <a:chOff x="0" y="0"/>
          <a:chExt cx="0" cy="0"/>
        </a:xfrm>
      </p:grpSpPr>
      <p:sp>
        <p:nvSpPr>
          <p:cNvPr id="39" name="Google Shape;39;p5"/>
          <p:cNvSpPr/>
          <p:nvPr/>
        </p:nvSpPr>
        <p:spPr>
          <a:xfrm>
            <a:off x="212915" y="1396869"/>
            <a:ext cx="13175666"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0" i="0" u="none" strike="noStrike" cap="none">
                <a:solidFill>
                  <a:schemeClr val="lt1"/>
                </a:solidFill>
                <a:latin typeface="Calibri"/>
                <a:ea typeface="Calibri"/>
                <a:cs typeface="Calibri"/>
                <a:sym typeface="Calibri"/>
              </a:rPr>
              <a:t>  </a:t>
            </a:r>
            <a:endParaRPr/>
          </a:p>
        </p:txBody>
      </p:sp>
      <p:sp>
        <p:nvSpPr>
          <p:cNvPr id="40" name="Google Shape;40;p5"/>
          <p:cNvSpPr txBox="1">
            <a:spLocks noGrp="1"/>
          </p:cNvSpPr>
          <p:nvPr>
            <p:ph type="ctrTitle"/>
          </p:nvPr>
        </p:nvSpPr>
        <p:spPr>
          <a:xfrm>
            <a:off x="738940" y="1640910"/>
            <a:ext cx="10871177"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6600"/>
              <a:buFont typeface="Varela Round"/>
              <a:buNone/>
              <a:defRPr sz="6600" b="1">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5"/>
          <p:cNvSpPr/>
          <p:nvPr/>
        </p:nvSpPr>
        <p:spPr>
          <a:xfrm>
            <a:off x="7328995" y="6579191"/>
            <a:ext cx="5333172"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5"/>
          <p:cNvSpPr/>
          <p:nvPr/>
        </p:nvSpPr>
        <p:spPr>
          <a:xfrm>
            <a:off x="9499907" y="6294300"/>
            <a:ext cx="3049259" cy="205899"/>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43;p5"/>
          <p:cNvSpPr/>
          <p:nvPr/>
        </p:nvSpPr>
        <p:spPr>
          <a:xfrm>
            <a:off x="9995581" y="-235260"/>
            <a:ext cx="276813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 name="Google Shape;44;p5"/>
          <p:cNvSpPr/>
          <p:nvPr/>
        </p:nvSpPr>
        <p:spPr>
          <a:xfrm>
            <a:off x="-501048" y="163632"/>
            <a:ext cx="1427924"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5"/>
          <p:cNvSpPr txBox="1">
            <a:spLocks noGrp="1"/>
          </p:cNvSpPr>
          <p:nvPr>
            <p:ph type="subTitle" idx="1"/>
          </p:nvPr>
        </p:nvSpPr>
        <p:spPr>
          <a:xfrm>
            <a:off x="738117" y="2918493"/>
            <a:ext cx="10872000" cy="642090"/>
          </a:xfrm>
          <a:prstGeom prst="rect">
            <a:avLst/>
          </a:prstGeom>
          <a:noFill/>
          <a:ln>
            <a:noFill/>
          </a:ln>
        </p:spPr>
        <p:txBody>
          <a:bodyPr spcFirstLastPara="1" wrap="square" lIns="36000" tIns="36000" rIns="36000" bIns="36000" anchor="t" anchorCtr="0">
            <a:noAutofit/>
          </a:bodyPr>
          <a:lstStyle>
            <a:lvl1pPr lvl="0" algn="ctr" rtl="1">
              <a:lnSpc>
                <a:spcPct val="100000"/>
              </a:lnSpc>
              <a:spcBef>
                <a:spcPts val="0"/>
              </a:spcBef>
              <a:spcAft>
                <a:spcPts val="0"/>
              </a:spcAft>
              <a:buClr>
                <a:schemeClr val="dk1"/>
              </a:buClr>
              <a:buSzPts val="2800"/>
              <a:buNone/>
              <a:defRPr sz="3200" b="1">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515206" y="213094"/>
            <a:ext cx="11160000" cy="720000"/>
          </a:xfrm>
          <a:prstGeom prst="rect">
            <a:avLst/>
          </a:prstGeom>
          <a:noFill/>
          <a:ln>
            <a:noFill/>
          </a:ln>
        </p:spPr>
        <p:txBody>
          <a:bodyPr spcFirstLastPara="1" wrap="square" lIns="36000" tIns="0" rIns="36000" bIns="0" anchor="ctr" anchorCtr="0">
            <a:noAutofit/>
          </a:bodyPr>
          <a:lstStyle>
            <a:lvl1pPr lvl="0" algn="ctr" rtl="1">
              <a:spcBef>
                <a:spcPts val="0"/>
              </a:spcBef>
              <a:spcAft>
                <a:spcPts val="0"/>
              </a:spcAft>
              <a:buClr>
                <a:srgbClr val="002060"/>
              </a:buClr>
              <a:buSzPts val="4800"/>
              <a:buFont typeface="Varela Round"/>
              <a:buNone/>
              <a:defRPr sz="4800" b="1">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515206" y="1195757"/>
            <a:ext cx="11160000" cy="4680000"/>
          </a:xfrm>
          <a:prstGeom prst="rect">
            <a:avLst/>
          </a:prstGeom>
          <a:noFill/>
          <a:ln>
            <a:noFill/>
          </a:ln>
        </p:spPr>
        <p:txBody>
          <a:bodyPr spcFirstLastPara="1" wrap="square" lIns="91425" tIns="45700" rIns="91425" bIns="45700" anchor="t" anchorCtr="0">
            <a:noAutofit/>
          </a:bodyPr>
          <a:lstStyle>
            <a:lvl1pPr marL="457200" lvl="0" indent="-381000" algn="r" rtl="1">
              <a:lnSpc>
                <a:spcPct val="15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49" name="Google Shape;49;p6"/>
          <p:cNvSpPr/>
          <p:nvPr/>
        </p:nvSpPr>
        <p:spPr>
          <a:xfrm>
            <a:off x="0" y="5878198"/>
            <a:ext cx="476557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0" name="Google Shape;50;p6"/>
          <p:cNvSpPr/>
          <p:nvPr/>
        </p:nvSpPr>
        <p:spPr>
          <a:xfrm>
            <a:off x="8666586" y="-110812"/>
            <a:ext cx="5299429" cy="221623"/>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1" name="Google Shape;51;p6"/>
          <p:cNvSpPr/>
          <p:nvPr/>
        </p:nvSpPr>
        <p:spPr>
          <a:xfrm>
            <a:off x="0" y="6306748"/>
            <a:ext cx="7723426"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כותרת בלבד">
  <p:cSld name="כותרת בלבד">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515206" y="213094"/>
            <a:ext cx="11160000" cy="72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002060"/>
              </a:buClr>
              <a:buSzPts val="4800"/>
              <a:buFont typeface="Varela Round"/>
              <a:buNone/>
              <a:defRPr sz="48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p:nvPr/>
        </p:nvSpPr>
        <p:spPr>
          <a:xfrm>
            <a:off x="0" y="5878198"/>
            <a:ext cx="476557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5" name="Google Shape;55;p7"/>
          <p:cNvSpPr/>
          <p:nvPr/>
        </p:nvSpPr>
        <p:spPr>
          <a:xfrm>
            <a:off x="8666586" y="-110812"/>
            <a:ext cx="5299429" cy="221623"/>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6" name="Google Shape;56;p7"/>
          <p:cNvSpPr/>
          <p:nvPr/>
        </p:nvSpPr>
        <p:spPr>
          <a:xfrm>
            <a:off x="0" y="6306748"/>
            <a:ext cx="7723426"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כותרת בלבד פריסה 4">
    <p:spTree>
      <p:nvGrpSpPr>
        <p:cNvPr id="1" name=""/>
        <p:cNvGrpSpPr/>
        <p:nvPr/>
      </p:nvGrpSpPr>
      <p:grpSpPr>
        <a:xfrm>
          <a:off x="0" y="0"/>
          <a:ext cx="0" cy="0"/>
          <a:chOff x="0" y="0"/>
          <a:chExt cx="0" cy="0"/>
        </a:xfrm>
      </p:grpSpPr>
      <p:sp>
        <p:nvSpPr>
          <p:cNvPr id="2" name="כותרת 1"/>
          <p:cNvSpPr>
            <a:spLocks noGrp="1"/>
          </p:cNvSpPr>
          <p:nvPr>
            <p:ph type="title"/>
          </p:nvPr>
        </p:nvSpPr>
        <p:spPr>
          <a:xfrm>
            <a:off x="1023995" y="155448"/>
            <a:ext cx="9801092" cy="720000"/>
          </a:xfrm>
          <a:noFill/>
        </p:spPr>
        <p:txBody>
          <a:bodyPr vert="horz" lIns="0" tIns="0" rIns="0" bIns="0" rtlCol="1" anchor="ctr">
            <a:noAutofit/>
          </a:bodyPr>
          <a:lstStyle>
            <a:lvl1pPr marL="0" marR="0" indent="0" algn="ctr" defTabSz="914309"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309"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1495984" y="487100"/>
            <a:ext cx="1576467" cy="289443"/>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11149087" y="127100"/>
            <a:ext cx="1879417" cy="28944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7" name="מלבן מעוגל 6">
            <a:extLst>
              <a:ext uri="{FF2B5EF4-FFF2-40B4-BE49-F238E27FC236}">
                <a16:creationId xmlns:a16="http://schemas.microsoft.com/office/drawing/2014/main" id="{469E9F25-935E-4A65-8AF2-C1B8F105C612}"/>
              </a:ext>
            </a:extLst>
          </p:cNvPr>
          <p:cNvSpPr/>
          <p:nvPr userDrawn="1"/>
        </p:nvSpPr>
        <p:spPr>
          <a:xfrm>
            <a:off x="-487616" y="5923582"/>
            <a:ext cx="3132610"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10">
            <a:extLst>
              <a:ext uri="{FF2B5EF4-FFF2-40B4-BE49-F238E27FC236}">
                <a16:creationId xmlns:a16="http://schemas.microsoft.com/office/drawing/2014/main" id="{DD33049F-8FB3-46DC-B84B-8E763BCBCAC1}"/>
              </a:ext>
            </a:extLst>
          </p:cNvPr>
          <p:cNvSpPr/>
          <p:nvPr userDrawn="1"/>
        </p:nvSpPr>
        <p:spPr>
          <a:xfrm>
            <a:off x="-976311" y="6359813"/>
            <a:ext cx="7300088" cy="65808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Rectangle 11">
            <a:extLst>
              <a:ext uri="{FF2B5EF4-FFF2-40B4-BE49-F238E27FC236}">
                <a16:creationId xmlns:a16="http://schemas.microsoft.com/office/drawing/2014/main" id="{761EC8D2-662F-4FBE-BF29-06100D51DE7E}"/>
              </a:ext>
            </a:extLst>
          </p:cNvPr>
          <p:cNvSpPr/>
          <p:nvPr userDrawn="1"/>
        </p:nvSpPr>
        <p:spPr>
          <a:xfrm rot="5400000">
            <a:off x="9358610" y="2733707"/>
            <a:ext cx="6987520" cy="1297025"/>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מציין מיקום של מספר שקופית 22">
            <a:extLst>
              <a:ext uri="{FF2B5EF4-FFF2-40B4-BE49-F238E27FC236}">
                <a16:creationId xmlns:a16="http://schemas.microsoft.com/office/drawing/2014/main" id="{23075256-456E-41D8-BDFD-8C3A8EA654D2}"/>
              </a:ext>
            </a:extLst>
          </p:cNvPr>
          <p:cNvSpPr txBox="1">
            <a:spLocks/>
          </p:cNvSpPr>
          <p:nvPr userDrawn="1"/>
        </p:nvSpPr>
        <p:spPr>
          <a:xfrm>
            <a:off x="-131713" y="6361368"/>
            <a:ext cx="812694"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85000"/>
                  </a:schemeClr>
                </a:solidFill>
                <a:latin typeface="Varela Round" panose="00000500000000000000" pitchFamily="2" charset="-79"/>
                <a:cs typeface="Varela Round" panose="00000500000000000000" pitchFamily="2" charset="-79"/>
              </a:rPr>
              <a:pPr/>
              <a:t>‹#›</a:t>
            </a:fld>
            <a:endParaRPr lang="he-IL" sz="1800" b="0" dirty="0">
              <a:solidFill>
                <a:schemeClr val="bg1">
                  <a:lumMod val="85000"/>
                </a:schemeClr>
              </a:solidFill>
              <a:latin typeface="Varela Round" panose="00000500000000000000" pitchFamily="2" charset="-79"/>
              <a:cs typeface="Varela Round" panose="00000500000000000000" pitchFamily="2" charset="-79"/>
            </a:endParaRPr>
          </a:p>
        </p:txBody>
      </p:sp>
      <p:sp>
        <p:nvSpPr>
          <p:cNvPr id="15" name="Rectangle 14">
            <a:extLst>
              <a:ext uri="{FF2B5EF4-FFF2-40B4-BE49-F238E27FC236}">
                <a16:creationId xmlns:a16="http://schemas.microsoft.com/office/drawing/2014/main" id="{4FB42163-9C8B-4AEB-9C50-F5529BD5C36B}"/>
              </a:ext>
            </a:extLst>
          </p:cNvPr>
          <p:cNvSpPr/>
          <p:nvPr userDrawn="1"/>
        </p:nvSpPr>
        <p:spPr>
          <a:xfrm rot="16200000">
            <a:off x="5821158" y="1027929"/>
            <a:ext cx="521207" cy="1221730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Rectangle 15">
            <a:extLst>
              <a:ext uri="{FF2B5EF4-FFF2-40B4-BE49-F238E27FC236}">
                <a16:creationId xmlns:a16="http://schemas.microsoft.com/office/drawing/2014/main" id="{9A26CB3A-BCA5-4171-BE99-1D6F46911786}"/>
              </a:ext>
            </a:extLst>
          </p:cNvPr>
          <p:cNvSpPr/>
          <p:nvPr userDrawn="1"/>
        </p:nvSpPr>
        <p:spPr>
          <a:xfrm rot="5400000">
            <a:off x="5683037" y="-6804426"/>
            <a:ext cx="947627" cy="1263807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Rectangle 13">
            <a:extLst>
              <a:ext uri="{FF2B5EF4-FFF2-40B4-BE49-F238E27FC236}">
                <a16:creationId xmlns:a16="http://schemas.microsoft.com/office/drawing/2014/main" id="{54964ABF-EE59-4E45-BC5F-A3665732FD21}"/>
              </a:ext>
            </a:extLst>
          </p:cNvPr>
          <p:cNvSpPr/>
          <p:nvPr userDrawn="1"/>
        </p:nvSpPr>
        <p:spPr>
          <a:xfrm>
            <a:off x="-2001306" y="-416688"/>
            <a:ext cx="1974415" cy="806853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ext Placeholder 3">
            <a:extLst>
              <a:ext uri="{FF2B5EF4-FFF2-40B4-BE49-F238E27FC236}">
                <a16:creationId xmlns:a16="http://schemas.microsoft.com/office/drawing/2014/main" id="{E4596A93-68B7-48E8-8354-9EAE3F8183B0}"/>
              </a:ext>
            </a:extLst>
          </p:cNvPr>
          <p:cNvSpPr>
            <a:spLocks noGrp="1"/>
          </p:cNvSpPr>
          <p:nvPr>
            <p:ph type="body" sz="quarter" idx="10"/>
          </p:nvPr>
        </p:nvSpPr>
        <p:spPr>
          <a:xfrm>
            <a:off x="2951194" y="1212161"/>
            <a:ext cx="7884086" cy="4090988"/>
          </a:xfrm>
        </p:spPr>
        <p:txBody>
          <a:bodyPr>
            <a:normAutofit/>
          </a:bodyPr>
          <a:lstStyle>
            <a:lvl1pPr>
              <a:defRPr sz="2800"/>
            </a:lvl1pPr>
          </a:lstStyle>
          <a:p>
            <a:pPr lvl="0"/>
            <a:r>
              <a:rPr lang="en-US" dirty="0"/>
              <a:t>Click to edit Master text styles</a:t>
            </a:r>
          </a:p>
        </p:txBody>
      </p:sp>
    </p:spTree>
    <p:extLst>
      <p:ext uri="{BB962C8B-B14F-4D97-AF65-F5344CB8AC3E}">
        <p14:creationId xmlns:p14="http://schemas.microsoft.com/office/powerpoint/2010/main" val="3148379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521" y="274638"/>
            <a:ext cx="10971372" cy="1143000"/>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521" y="1600201"/>
            <a:ext cx="10971372" cy="4525963"/>
          </a:xfrm>
          <a:prstGeom prst="rect">
            <a:avLst/>
          </a:prstGeom>
          <a:noFill/>
          <a:ln>
            <a:noFill/>
          </a:ln>
        </p:spPr>
        <p:txBody>
          <a:bodyPr spcFirstLastPara="1" wrap="square" lIns="91425" tIns="45700" rIns="91425" bIns="45700" anchor="t" anchorCtr="0">
            <a:no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736463" y="6356351"/>
            <a:ext cx="284443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165058" y="6356351"/>
            <a:ext cx="3860297"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09521" y="6356351"/>
            <a:ext cx="284443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he.wikipedia.org/wiki/%D7%98%D7%90%D7%91%D7%95%D7%9C%D7%94_%D7%A8%D7%90%D7%A1%D7%94"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he.wikipedia.org/wiki/%D7%91%D7%92%D7%A8%D7%95%D7%AA" TargetMode="External"/><Relationship Id="rId2" Type="http://schemas.openxmlformats.org/officeDocument/2006/relationships/hyperlink" Target="https://he.wikipedia.org/wiki/%D7%9E%D7%99%D7%9F_(%D7%98%D7%A7%D7%A1%D7%95%D7%A0%D7%95%D7%9E%D7%99%D7%94)" TargetMode="External"/><Relationship Id="rId1" Type="http://schemas.openxmlformats.org/officeDocument/2006/relationships/slideLayout" Target="../slideLayouts/slideLayout3.xml"/><Relationship Id="rId4" Type="http://schemas.openxmlformats.org/officeDocument/2006/relationships/hyperlink" Target="https://he.wikipedia.org/wiki/%D7%91%D7%92%D7%A8%D7%95%D7%AA_%D7%9E%D7%99%D7%A0%D7%99%D7%A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8"/>
          <p:cNvSpPr txBox="1">
            <a:spLocks noGrp="1"/>
          </p:cNvSpPr>
          <p:nvPr>
            <p:ph type="ctrTitle"/>
          </p:nvPr>
        </p:nvSpPr>
        <p:spPr>
          <a:xfrm>
            <a:off x="914281" y="2693988"/>
            <a:ext cx="10361851" cy="14700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6600"/>
              <a:buFont typeface="Varela Round"/>
              <a:buNone/>
            </a:pPr>
            <a:r>
              <a:rPr lang="x-none"/>
              <a:t>מערכת שידורים לאומית</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515206" y="213094"/>
            <a:ext cx="11160000"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800"/>
              <a:buFont typeface="Varela Round"/>
              <a:buNone/>
            </a:pPr>
            <a:r>
              <a:rPr lang="he-IL" dirty="0"/>
              <a:t>מושגי יסוד – מה משפיע על התפתחות?</a:t>
            </a:r>
            <a:endParaRPr dirty="0"/>
          </a:p>
        </p:txBody>
      </p:sp>
      <p:sp>
        <p:nvSpPr>
          <p:cNvPr id="89" name="Google Shape;89;p12"/>
          <p:cNvSpPr txBox="1">
            <a:spLocks noGrp="1"/>
          </p:cNvSpPr>
          <p:nvPr>
            <p:ph type="body" idx="1"/>
          </p:nvPr>
        </p:nvSpPr>
        <p:spPr>
          <a:xfrm>
            <a:off x="7255239" y="1185681"/>
            <a:ext cx="3743993" cy="540000"/>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b" anchorCtr="0">
            <a:noAutofit/>
          </a:bodyPr>
          <a:lstStyle/>
          <a:p>
            <a:pPr marL="0" lvl="0" indent="0" algn="r" rtl="1">
              <a:spcBef>
                <a:spcPts val="0"/>
              </a:spcBef>
              <a:spcAft>
                <a:spcPts val="0"/>
              </a:spcAft>
              <a:buClr>
                <a:srgbClr val="0070C0"/>
              </a:buClr>
              <a:buSzPts val="3200"/>
              <a:buNone/>
            </a:pPr>
            <a:r>
              <a:rPr lang="he-IL" dirty="0"/>
              <a:t>מולד או נרכש?</a:t>
            </a:r>
            <a:endParaRPr dirty="0"/>
          </a:p>
        </p:txBody>
      </p:sp>
      <p:sp>
        <p:nvSpPr>
          <p:cNvPr id="90" name="Google Shape;90;p12"/>
          <p:cNvSpPr txBox="1">
            <a:spLocks noGrp="1"/>
          </p:cNvSpPr>
          <p:nvPr>
            <p:ph type="body" idx="2"/>
          </p:nvPr>
        </p:nvSpPr>
        <p:spPr>
          <a:xfrm>
            <a:off x="515206" y="1978268"/>
            <a:ext cx="10484026" cy="369405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342900" lvl="0" indent="-190500">
              <a:lnSpc>
                <a:spcPct val="150000"/>
              </a:lnSpc>
              <a:buNone/>
            </a:pPr>
            <a:r>
              <a:rPr lang="he-IL" u="sng" dirty="0"/>
              <a:t>מולד (תורשה)</a:t>
            </a:r>
            <a:r>
              <a:rPr lang="he-IL" dirty="0"/>
              <a:t> - כל מידע שקיים בפרט מלידה ולא נרכש באופן מכוון.</a:t>
            </a:r>
          </a:p>
          <a:p>
            <a:pPr marL="342900" lvl="0" indent="-190500">
              <a:lnSpc>
                <a:spcPct val="150000"/>
              </a:lnSpc>
              <a:buNone/>
            </a:pPr>
            <a:r>
              <a:rPr lang="he-IL" u="sng" dirty="0"/>
              <a:t>נלמד/נרכש (סביבה) </a:t>
            </a:r>
            <a:r>
              <a:rPr lang="he-IL" dirty="0"/>
              <a:t>- כל מידע שהפרט רוכש לעצמו בתהליך מכוון, </a:t>
            </a:r>
            <a:br>
              <a:rPr lang="en-US" dirty="0"/>
            </a:br>
            <a:r>
              <a:rPr lang="he-IL" dirty="0"/>
              <a:t>                                  מרצונו החופשי ו/או מוכתב/מונחה</a:t>
            </a:r>
          </a:p>
          <a:p>
            <a:pPr marL="342900" indent="-190500">
              <a:lnSpc>
                <a:spcPct val="150000"/>
              </a:lnSpc>
              <a:buNone/>
            </a:pPr>
            <a:r>
              <a:rPr lang="he-IL" dirty="0">
                <a:ln w="0"/>
                <a:solidFill>
                  <a:schemeClr val="tx1"/>
                </a:solidFill>
                <a:effectLst>
                  <a:outerShdw blurRad="38100" dist="19050" dir="2700000" algn="tl" rotWithShape="0">
                    <a:schemeClr val="dk1">
                      <a:alpha val="40000"/>
                    </a:schemeClr>
                  </a:outerShdw>
                </a:effectLst>
              </a:rPr>
              <a:t>התפתחות נורמטיבית: השינויים הכלליים ושינויי התנהגות, אשר</a:t>
            </a:r>
            <a:br>
              <a:rPr lang="en-US" dirty="0">
                <a:ln w="0"/>
                <a:solidFill>
                  <a:schemeClr val="tx1"/>
                </a:solidFill>
                <a:effectLst>
                  <a:outerShdw blurRad="38100" dist="19050" dir="2700000" algn="tl" rotWithShape="0">
                    <a:schemeClr val="dk1">
                      <a:alpha val="40000"/>
                    </a:schemeClr>
                  </a:outerShdw>
                </a:effectLst>
              </a:rPr>
            </a:br>
            <a:r>
              <a:rPr lang="he-IL" dirty="0">
                <a:ln w="0"/>
                <a:solidFill>
                  <a:schemeClr val="tx1"/>
                </a:solidFill>
                <a:effectLst>
                  <a:outerShdw blurRad="38100" dist="19050" dir="2700000" algn="tl" rotWithShape="0">
                    <a:schemeClr val="dk1">
                      <a:alpha val="40000"/>
                    </a:schemeClr>
                  </a:outerShdw>
                </a:effectLst>
              </a:rPr>
              <a:t>                                  חלים על מרבית הילדים במהלך גדילתם.</a:t>
            </a:r>
          </a:p>
          <a:p>
            <a:pPr marL="342900" lvl="0" indent="-190500">
              <a:lnSpc>
                <a:spcPct val="150000"/>
              </a:lnSpc>
              <a:buNone/>
            </a:pPr>
            <a:endParaRPr lang="he-IL" dirty="0"/>
          </a:p>
        </p:txBody>
      </p:sp>
    </p:spTree>
    <p:extLst>
      <p:ext uri="{BB962C8B-B14F-4D97-AF65-F5344CB8AC3E}">
        <p14:creationId xmlns:p14="http://schemas.microsoft.com/office/powerpoint/2010/main" val="1283611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515206" y="375681"/>
            <a:ext cx="11160000" cy="720000"/>
          </a:xfrm>
          <a:prstGeom prst="rect">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800"/>
              <a:buFont typeface="Varela Round"/>
              <a:buNone/>
            </a:pPr>
            <a:r>
              <a:rPr lang="he-IL" dirty="0"/>
              <a:t>המחקר של גזל ותומפסון (1929)</a:t>
            </a:r>
            <a:endParaRPr dirty="0"/>
          </a:p>
        </p:txBody>
      </p:sp>
      <p:sp>
        <p:nvSpPr>
          <p:cNvPr id="89" name="Google Shape;89;p12"/>
          <p:cNvSpPr txBox="1">
            <a:spLocks noGrp="1"/>
          </p:cNvSpPr>
          <p:nvPr>
            <p:ph type="body" idx="1"/>
          </p:nvPr>
        </p:nvSpPr>
        <p:spPr>
          <a:xfrm>
            <a:off x="2289478" y="1350573"/>
            <a:ext cx="7611455" cy="540000"/>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b" anchorCtr="0">
            <a:noAutofit/>
          </a:bodyPr>
          <a:lstStyle/>
          <a:p>
            <a:pPr marL="0" lvl="0" indent="0" algn="r" rtl="1">
              <a:spcBef>
                <a:spcPts val="0"/>
              </a:spcBef>
              <a:spcAft>
                <a:spcPts val="0"/>
              </a:spcAft>
              <a:buClr>
                <a:srgbClr val="0070C0"/>
              </a:buClr>
              <a:buSzPts val="3200"/>
              <a:buNone/>
            </a:pPr>
            <a:r>
              <a:rPr lang="he-IL" dirty="0"/>
              <a:t>תורשה מול סביבה ; גדילה, בשילה ולמידה.</a:t>
            </a:r>
            <a:endParaRPr dirty="0"/>
          </a:p>
        </p:txBody>
      </p:sp>
      <p:sp>
        <p:nvSpPr>
          <p:cNvPr id="90" name="Google Shape;90;p12"/>
          <p:cNvSpPr txBox="1">
            <a:spLocks noGrp="1"/>
          </p:cNvSpPr>
          <p:nvPr>
            <p:ph type="body" idx="2"/>
          </p:nvPr>
        </p:nvSpPr>
        <p:spPr>
          <a:xfrm>
            <a:off x="1204753" y="2145465"/>
            <a:ext cx="9000000" cy="3685709"/>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t" anchorCtr="0">
            <a:noAutofit/>
          </a:bodyPr>
          <a:lstStyle/>
          <a:p>
            <a:pPr marL="495300" indent="-342900">
              <a:lnSpc>
                <a:spcPct val="150000"/>
              </a:lnSpc>
              <a:buFont typeface="Wingdings" panose="05000000000000000000" pitchFamily="2" charset="2"/>
              <a:buChar char="ü"/>
            </a:pPr>
            <a:r>
              <a:rPr lang="he-IL" sz="2000" b="1" dirty="0"/>
              <a:t>בניסוי זה נבדקה מיומנות טיפוס במדרגות אצל שתי תאומות זהו</a:t>
            </a:r>
            <a:br>
              <a:rPr lang="en-US" sz="2000" b="1" dirty="0"/>
            </a:br>
            <a:r>
              <a:rPr lang="he-IL" sz="2000" b="1" dirty="0"/>
              <a:t> (מטען גנטי זהה) אחת בשם ט' והאחרת בשם ק'.</a:t>
            </a:r>
            <a:br>
              <a:rPr lang="en-US" sz="2000" b="1" dirty="0"/>
            </a:br>
            <a:r>
              <a:rPr lang="he-IL" sz="2000" b="1" dirty="0"/>
              <a:t> עם הגיען גיל 46 שבועות לא נראו כל הבדלים בהתפתחותן המוטורית של התאומות. שתיהן לא ידעו לטפס במדרגות. </a:t>
            </a:r>
          </a:p>
          <a:p>
            <a:pPr marL="495300" indent="-342900">
              <a:lnSpc>
                <a:spcPct val="150000"/>
              </a:lnSpc>
              <a:buFont typeface="Wingdings" panose="05000000000000000000" pitchFamily="2" charset="2"/>
              <a:buChar char="ü"/>
            </a:pPr>
            <a:r>
              <a:rPr lang="he-IL" sz="2800" u="sng" dirty="0">
                <a:ln w="0"/>
                <a:solidFill>
                  <a:schemeClr val="accent2"/>
                </a:solidFill>
                <a:effectLst>
                  <a:outerShdw blurRad="38100" dist="25400" dir="5400000" algn="ctr" rotWithShape="0">
                    <a:srgbClr val="6E747A">
                      <a:alpha val="43000"/>
                    </a:srgbClr>
                  </a:outerShdw>
                </a:effectLst>
              </a:rPr>
              <a:t>השערת מחקר: </a:t>
            </a:r>
            <a:br>
              <a:rPr lang="en-US" sz="2800" u="sng" dirty="0">
                <a:ln w="0"/>
                <a:solidFill>
                  <a:schemeClr val="accent2"/>
                </a:solidFill>
                <a:effectLst>
                  <a:outerShdw blurRad="38100" dist="25400" dir="5400000" algn="ctr" rotWithShape="0">
                    <a:srgbClr val="6E747A">
                      <a:alpha val="43000"/>
                    </a:srgbClr>
                  </a:outerShdw>
                </a:effectLst>
              </a:rPr>
            </a:br>
            <a:r>
              <a:rPr lang="he-IL" b="1" dirty="0"/>
              <a:t>תורשה וגם סביבה משפיעות על התפתחות מוטורית.</a:t>
            </a:r>
          </a:p>
          <a:p>
            <a:pPr marL="495300" indent="-342900">
              <a:lnSpc>
                <a:spcPct val="150000"/>
              </a:lnSpc>
              <a:buFont typeface="Wingdings" panose="05000000000000000000" pitchFamily="2" charset="2"/>
              <a:buChar char="ü"/>
            </a:pPr>
            <a:endParaRPr lang="he-IL" sz="2000" b="1" u="sng" dirty="0"/>
          </a:p>
        </p:txBody>
      </p:sp>
    </p:spTree>
    <p:extLst>
      <p:ext uri="{BB962C8B-B14F-4D97-AF65-F5344CB8AC3E}">
        <p14:creationId xmlns:p14="http://schemas.microsoft.com/office/powerpoint/2010/main" val="3499595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515206" y="259802"/>
            <a:ext cx="11160000" cy="720000"/>
          </a:xfrm>
          <a:prstGeom prst="rect">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800"/>
              <a:buFont typeface="Varela Round"/>
              <a:buNone/>
            </a:pPr>
            <a:r>
              <a:rPr lang="he-IL" dirty="0"/>
              <a:t>המחקר של גזל ותומפסון (1929)</a:t>
            </a:r>
            <a:endParaRPr dirty="0"/>
          </a:p>
        </p:txBody>
      </p:sp>
      <p:sp>
        <p:nvSpPr>
          <p:cNvPr id="90" name="Google Shape;90;p12"/>
          <p:cNvSpPr txBox="1">
            <a:spLocks noGrp="1"/>
          </p:cNvSpPr>
          <p:nvPr>
            <p:ph type="body" idx="2"/>
          </p:nvPr>
        </p:nvSpPr>
        <p:spPr>
          <a:xfrm>
            <a:off x="1279705" y="1334126"/>
            <a:ext cx="9000000" cy="4485924"/>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t" anchorCtr="0">
            <a:noAutofit/>
          </a:bodyPr>
          <a:lstStyle/>
          <a:p>
            <a:pPr marL="152400" indent="0">
              <a:lnSpc>
                <a:spcPct val="150000"/>
              </a:lnSpc>
              <a:buNone/>
            </a:pPr>
            <a:r>
              <a:rPr lang="he-IL" sz="2800" u="sng" dirty="0">
                <a:ln w="22225">
                  <a:solidFill>
                    <a:schemeClr val="accent2"/>
                  </a:solidFill>
                  <a:prstDash val="solid"/>
                </a:ln>
                <a:solidFill>
                  <a:schemeClr val="accent2">
                    <a:lumMod val="40000"/>
                    <a:lumOff val="60000"/>
                  </a:schemeClr>
                </a:solidFill>
              </a:rPr>
              <a:t>מהלך המחקר</a:t>
            </a:r>
            <a:endParaRPr lang="he-IL" sz="2000" b="1" u="sng" dirty="0"/>
          </a:p>
          <a:p>
            <a:pPr marL="495300" indent="-342900">
              <a:lnSpc>
                <a:spcPct val="150000"/>
              </a:lnSpc>
              <a:buFont typeface="Wingdings" panose="05000000000000000000" pitchFamily="2" charset="2"/>
              <a:buChar char="ü"/>
            </a:pPr>
            <a:r>
              <a:rPr lang="he-IL" sz="2000" b="1" u="sng" dirty="0"/>
              <a:t>שלב 1: </a:t>
            </a:r>
            <a:r>
              <a:rPr lang="he-IL" sz="2000" b="1" dirty="0"/>
              <a:t>הנסיין אימן רק את ט' בטיפוס במדרגות יום-יום במשך 10 דקות, בעוד שק' לא קיבלה כל אימון. בתום 6 שבועות של אימונים (כלומר, בשבוע ה-52) ידעה ט' לטפס ללא קושי בגרם מדרגות קטן, ואילו ק' יכלה רק להרים את הברך שלה ולהניח אותה על המדרגה הראשונה. </a:t>
            </a:r>
          </a:p>
          <a:p>
            <a:pPr marL="495300" indent="-342900">
              <a:lnSpc>
                <a:spcPct val="150000"/>
              </a:lnSpc>
              <a:buFont typeface="Wingdings" panose="05000000000000000000" pitchFamily="2" charset="2"/>
              <a:buChar char="ü"/>
            </a:pPr>
            <a:r>
              <a:rPr lang="he-IL" sz="2000" b="1" u="sng" dirty="0"/>
              <a:t>שלב 2: </a:t>
            </a:r>
            <a:r>
              <a:rPr lang="he-IL" sz="2000" b="1" dirty="0"/>
              <a:t>בשלב זה הפסיק הנסיין את אימוניו עם ט' ועבר לאמן את ק'. לאחר שבועיים של אימון טיפסה ק' מהר יותר מט'. שבוע לאחר-מכן ידעו שתי האחיות לטפס באותה הזריזות במדרגות. </a:t>
            </a:r>
            <a:endParaRPr lang="he-IL" sz="2000" dirty="0"/>
          </a:p>
          <a:p>
            <a:pPr marL="342900" lvl="0" indent="-190500" algn="r" rtl="1">
              <a:lnSpc>
                <a:spcPct val="150000"/>
              </a:lnSpc>
              <a:spcBef>
                <a:spcPts val="0"/>
              </a:spcBef>
              <a:spcAft>
                <a:spcPts val="0"/>
              </a:spcAft>
              <a:buClr>
                <a:srgbClr val="002060"/>
              </a:buClr>
              <a:buSzPts val="2400"/>
              <a:buNone/>
            </a:pPr>
            <a:endParaRPr lang="he-IL" dirty="0"/>
          </a:p>
        </p:txBody>
      </p:sp>
    </p:spTree>
    <p:extLst>
      <p:ext uri="{BB962C8B-B14F-4D97-AF65-F5344CB8AC3E}">
        <p14:creationId xmlns:p14="http://schemas.microsoft.com/office/powerpoint/2010/main" val="3895287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515206" y="259802"/>
            <a:ext cx="11160000" cy="720000"/>
          </a:xfrm>
          <a:prstGeom prst="rect">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800"/>
              <a:buFont typeface="Varela Round"/>
              <a:buNone/>
            </a:pPr>
            <a:r>
              <a:rPr lang="he-IL" dirty="0"/>
              <a:t>המחקר של גזל ותומפסון (1929)</a:t>
            </a:r>
            <a:endParaRPr dirty="0"/>
          </a:p>
        </p:txBody>
      </p:sp>
      <p:sp>
        <p:nvSpPr>
          <p:cNvPr id="90" name="Google Shape;90;p12"/>
          <p:cNvSpPr txBox="1">
            <a:spLocks noGrp="1"/>
          </p:cNvSpPr>
          <p:nvPr>
            <p:ph type="body" idx="2"/>
          </p:nvPr>
        </p:nvSpPr>
        <p:spPr>
          <a:xfrm>
            <a:off x="1199213" y="1515818"/>
            <a:ext cx="9575167" cy="4152517"/>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t" anchorCtr="0">
            <a:noAutofit/>
          </a:bodyPr>
          <a:lstStyle/>
          <a:p>
            <a:pPr marL="76200" indent="0">
              <a:buNone/>
            </a:pPr>
            <a:r>
              <a:rPr lang="he-IL" u="sng" dirty="0">
                <a:ln w="22225">
                  <a:solidFill>
                    <a:schemeClr val="accent2"/>
                  </a:solidFill>
                  <a:prstDash val="solid"/>
                </a:ln>
                <a:solidFill>
                  <a:schemeClr val="accent2">
                    <a:lumMod val="40000"/>
                    <a:lumOff val="60000"/>
                  </a:schemeClr>
                </a:solidFill>
              </a:rPr>
              <a:t>מסקנות המחקר:</a:t>
            </a:r>
            <a:endParaRPr lang="he-IL" dirty="0"/>
          </a:p>
          <a:p>
            <a:pPr>
              <a:buFont typeface="Wingdings" panose="05000000000000000000" pitchFamily="2" charset="2"/>
              <a:buChar char="ü"/>
            </a:pPr>
            <a:endParaRPr lang="he-IL" b="1" dirty="0"/>
          </a:p>
          <a:p>
            <a:pPr>
              <a:buFont typeface="Wingdings" panose="05000000000000000000" pitchFamily="2" charset="2"/>
              <a:buChar char="ü"/>
            </a:pPr>
            <a:r>
              <a:rPr lang="he-IL" b="1" dirty="0"/>
              <a:t>בניסוי זה ראינו השפעה של גדילה (התפתחות השרירים), </a:t>
            </a:r>
          </a:p>
          <a:p>
            <a:pPr marL="76200" indent="0">
              <a:buNone/>
            </a:pPr>
            <a:r>
              <a:rPr lang="he-IL" b="1" dirty="0"/>
              <a:t>     בשילה (מוכנות לפי גיל) ולמידה (באמצעות הניסיון).</a:t>
            </a:r>
          </a:p>
          <a:p>
            <a:pPr marL="76200" indent="0">
              <a:buNone/>
            </a:pPr>
            <a:r>
              <a:rPr lang="he-IL" b="1" dirty="0"/>
              <a:t> </a:t>
            </a:r>
          </a:p>
          <a:p>
            <a:pPr>
              <a:buFont typeface="Wingdings" panose="05000000000000000000" pitchFamily="2" charset="2"/>
              <a:buChar char="ü"/>
            </a:pPr>
            <a:r>
              <a:rPr lang="he-IL" b="1" dirty="0"/>
              <a:t>כל שינוי בהתנהגות היא תוצר הן של בשילה (גורם תורשתי) והן של למידה (גורם סביבתי) המשפיעים זה על זה, ושניהם - על ההתנהגות (למידה).</a:t>
            </a:r>
          </a:p>
          <a:p>
            <a:pPr>
              <a:buFont typeface="Wingdings" panose="05000000000000000000" pitchFamily="2" charset="2"/>
              <a:buChar char="ü"/>
            </a:pPr>
            <a:endParaRPr lang="he-IL" b="1" dirty="0"/>
          </a:p>
          <a:p>
            <a:pPr>
              <a:buFont typeface="Wingdings" panose="05000000000000000000" pitchFamily="2" charset="2"/>
              <a:buChar char="ü"/>
            </a:pPr>
            <a:r>
              <a:rPr lang="he-IL" b="1" dirty="0"/>
              <a:t>הן התורשה (מטען גנטי) והן הסביבה (גירויים) משפיעים על ההתנהגות.</a:t>
            </a:r>
            <a:endParaRPr lang="en-US" dirty="0"/>
          </a:p>
          <a:p>
            <a:pPr marL="495300" indent="-342900">
              <a:lnSpc>
                <a:spcPct val="150000"/>
              </a:lnSpc>
              <a:buFont typeface="Wingdings" panose="05000000000000000000" pitchFamily="2" charset="2"/>
              <a:buChar char="ü"/>
            </a:pPr>
            <a:endParaRPr lang="he-IL" dirty="0"/>
          </a:p>
          <a:p>
            <a:pPr marL="342900" lvl="0" indent="-190500" algn="r" rtl="1">
              <a:lnSpc>
                <a:spcPct val="150000"/>
              </a:lnSpc>
              <a:spcBef>
                <a:spcPts val="0"/>
              </a:spcBef>
              <a:spcAft>
                <a:spcPts val="0"/>
              </a:spcAft>
              <a:buClr>
                <a:srgbClr val="002060"/>
              </a:buClr>
              <a:buSzPts val="2400"/>
              <a:buNone/>
            </a:pPr>
            <a:endParaRPr lang="he-IL" dirty="0"/>
          </a:p>
        </p:txBody>
      </p:sp>
    </p:spTree>
    <p:extLst>
      <p:ext uri="{BB962C8B-B14F-4D97-AF65-F5344CB8AC3E}">
        <p14:creationId xmlns:p14="http://schemas.microsoft.com/office/powerpoint/2010/main" val="1390255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4E8D4AA-A1FE-4327-8460-3FDB4A772790}"/>
              </a:ext>
            </a:extLst>
          </p:cNvPr>
          <p:cNvSpPr>
            <a:spLocks noGrp="1"/>
          </p:cNvSpPr>
          <p:nvPr>
            <p:ph type="title"/>
          </p:nvPr>
        </p:nvSpPr>
        <p:spPr>
          <a:xfrm>
            <a:off x="515206" y="164583"/>
            <a:ext cx="11160000" cy="720000"/>
          </a:xfrm>
        </p:spPr>
        <p:txBody>
          <a:bodyPr/>
          <a:lstStyle/>
          <a:p>
            <a:r>
              <a:rPr lang="he-IL" dirty="0"/>
              <a:t>מושגי יסוד -  מה משפיע על התפתחות?</a:t>
            </a:r>
          </a:p>
        </p:txBody>
      </p:sp>
      <p:sp>
        <p:nvSpPr>
          <p:cNvPr id="4" name="מציין מיקום טקסט 3">
            <a:extLst>
              <a:ext uri="{FF2B5EF4-FFF2-40B4-BE49-F238E27FC236}">
                <a16:creationId xmlns:a16="http://schemas.microsoft.com/office/drawing/2014/main" id="{0A319AE9-0B4B-42E2-BF46-B99D48A57C56}"/>
              </a:ext>
            </a:extLst>
          </p:cNvPr>
          <p:cNvSpPr>
            <a:spLocks noGrp="1"/>
          </p:cNvSpPr>
          <p:nvPr>
            <p:ph type="body" idx="2"/>
          </p:nvPr>
        </p:nvSpPr>
        <p:spPr>
          <a:xfrm>
            <a:off x="515206" y="1843791"/>
            <a:ext cx="10732455" cy="3987383"/>
          </a:xfrm>
        </p:spPr>
        <p:style>
          <a:lnRef idx="2">
            <a:schemeClr val="accent1"/>
          </a:lnRef>
          <a:fillRef idx="1">
            <a:schemeClr val="lt1"/>
          </a:fillRef>
          <a:effectRef idx="0">
            <a:schemeClr val="accent1"/>
          </a:effectRef>
          <a:fontRef idx="minor">
            <a:schemeClr val="dk1"/>
          </a:fontRef>
        </p:style>
        <p:txBody>
          <a:bodyPr/>
          <a:lstStyle/>
          <a:p>
            <a:pPr marL="76200" indent="0">
              <a:lnSpc>
                <a:spcPct val="150000"/>
              </a:lnSpc>
              <a:buNone/>
            </a:pPr>
            <a:r>
              <a:rPr lang="he-IL" b="1" dirty="0">
                <a:ln w="22225">
                  <a:solidFill>
                    <a:schemeClr val="accent2"/>
                  </a:solidFill>
                  <a:prstDash val="solid"/>
                </a:ln>
                <a:solidFill>
                  <a:schemeClr val="accent2">
                    <a:lumMod val="40000"/>
                    <a:lumOff val="60000"/>
                  </a:schemeClr>
                </a:solidFill>
              </a:rPr>
              <a:t>רצף -  </a:t>
            </a:r>
            <a:r>
              <a:rPr lang="he-IL" sz="1800" b="1" dirty="0"/>
              <a:t>ישנן תיאוריות שעוסקות בהתפתחות באופן רצוף.  לפי גישה זו השינויים ההתפתחותיים</a:t>
            </a:r>
            <a:br>
              <a:rPr lang="en-US" sz="1800" b="1" dirty="0"/>
            </a:br>
            <a:r>
              <a:rPr lang="he-IL" sz="1800" b="1" dirty="0"/>
              <a:t>               מתרחשים בצורה רציפה ובהדרגה, ולא על-ידי תפנית פתאומית בנקודת זמן מסוימת.</a:t>
            </a:r>
          </a:p>
          <a:p>
            <a:pPr marL="76200" indent="0">
              <a:lnSpc>
                <a:spcPct val="150000"/>
              </a:lnSpc>
              <a:buNone/>
            </a:pPr>
            <a:r>
              <a:rPr lang="he-IL" b="1" dirty="0">
                <a:ln w="22225">
                  <a:solidFill>
                    <a:schemeClr val="accent2"/>
                  </a:solidFill>
                  <a:prstDash val="solid"/>
                </a:ln>
                <a:solidFill>
                  <a:schemeClr val="accent2">
                    <a:lumMod val="40000"/>
                    <a:lumOff val="60000"/>
                  </a:schemeClr>
                </a:solidFill>
              </a:rPr>
              <a:t>שלבים - </a:t>
            </a:r>
            <a:r>
              <a:rPr lang="he-IL" sz="1800" b="1" dirty="0"/>
              <a:t>ישנן תיאוריות (כמו: פרויד ואריקסון שנלמד בהמשך), שמדברות על התפתחות </a:t>
            </a:r>
            <a:br>
              <a:rPr lang="en-US" sz="1800" b="1" dirty="0"/>
            </a:br>
            <a:r>
              <a:rPr lang="he-IL" sz="1800" b="1" dirty="0"/>
              <a:t>                    באמצעות  שלבים (קפיצות). במונח </a:t>
            </a:r>
            <a:r>
              <a:rPr lang="he-IL" sz="1800" b="1" u="sng" dirty="0"/>
              <a:t>"שלב" הכוונה לתקופת חיים</a:t>
            </a:r>
            <a:r>
              <a:rPr lang="he-IL" sz="1800" b="1" dirty="0"/>
              <a:t> המאופיינת </a:t>
            </a:r>
            <a:br>
              <a:rPr lang="en-US" sz="1800" b="1" dirty="0"/>
            </a:br>
            <a:r>
              <a:rPr lang="he-IL" sz="1800" b="1" dirty="0"/>
              <a:t>                    בדפוסי התנהגות חדשים שלא היו קיימים בגיל צעיר יותר (תקופה קריטית).</a:t>
            </a:r>
          </a:p>
          <a:p>
            <a:pPr marL="76200" indent="0">
              <a:lnSpc>
                <a:spcPct val="150000"/>
              </a:lnSpc>
              <a:buNone/>
            </a:pPr>
            <a:r>
              <a:rPr lang="he-IL" b="1" dirty="0">
                <a:ln w="22225">
                  <a:solidFill>
                    <a:schemeClr val="accent2"/>
                  </a:solidFill>
                  <a:prstDash val="solid"/>
                </a:ln>
                <a:solidFill>
                  <a:schemeClr val="accent2">
                    <a:lumMod val="40000"/>
                    <a:lumOff val="60000"/>
                  </a:schemeClr>
                </a:solidFill>
              </a:rPr>
              <a:t>                 הנחות יסוד של תיאוריות השלבים:</a:t>
            </a:r>
            <a:br>
              <a:rPr lang="en-US" b="1" dirty="0">
                <a:ln w="22225">
                  <a:solidFill>
                    <a:schemeClr val="accent2"/>
                  </a:solidFill>
                  <a:prstDash val="solid"/>
                </a:ln>
                <a:solidFill>
                  <a:schemeClr val="accent2">
                    <a:lumMod val="40000"/>
                    <a:lumOff val="60000"/>
                  </a:schemeClr>
                </a:solidFill>
              </a:rPr>
            </a:br>
            <a:r>
              <a:rPr lang="he-IL" b="1" dirty="0">
                <a:ln w="22225">
                  <a:solidFill>
                    <a:schemeClr val="accent2"/>
                  </a:solidFill>
                  <a:prstDash val="solid"/>
                </a:ln>
                <a:solidFill>
                  <a:schemeClr val="accent2">
                    <a:lumMod val="40000"/>
                    <a:lumOff val="60000"/>
                  </a:schemeClr>
                </a:solidFill>
              </a:rPr>
              <a:t>                 </a:t>
            </a:r>
            <a:r>
              <a:rPr lang="he-IL" b="1" dirty="0"/>
              <a:t> 1. בכל שלב ושלב האדם לומד דברים חדשים על בסיס בשילה מתאימה.</a:t>
            </a:r>
            <a:endParaRPr lang="he-IL" dirty="0"/>
          </a:p>
          <a:p>
            <a:pPr marL="76200" indent="0">
              <a:lnSpc>
                <a:spcPct val="150000"/>
              </a:lnSpc>
              <a:buNone/>
            </a:pPr>
            <a:r>
              <a:rPr lang="he-IL" b="1" dirty="0"/>
              <a:t>                  2. רצף השלבים הוא קבוע ואי-אפשר לדלג על שלב מסוים</a:t>
            </a:r>
            <a:endParaRPr lang="he-IL" dirty="0"/>
          </a:p>
          <a:p>
            <a:pPr marL="76200" indent="0">
              <a:lnSpc>
                <a:spcPct val="150000"/>
              </a:lnSpc>
              <a:buNone/>
            </a:pPr>
            <a:endParaRPr lang="en-US" b="1" dirty="0"/>
          </a:p>
          <a:p>
            <a:pPr marL="76200" indent="0">
              <a:lnSpc>
                <a:spcPct val="150000"/>
              </a:lnSpc>
              <a:buNone/>
            </a:pPr>
            <a:endParaRPr lang="he-IL" dirty="0"/>
          </a:p>
          <a:p>
            <a:pPr>
              <a:lnSpc>
                <a:spcPct val="150000"/>
              </a:lnSpc>
            </a:pPr>
            <a:endParaRPr lang="he-IL" dirty="0"/>
          </a:p>
        </p:txBody>
      </p:sp>
      <p:sp>
        <p:nvSpPr>
          <p:cNvPr id="5" name="Google Shape;89;p12">
            <a:extLst>
              <a:ext uri="{FF2B5EF4-FFF2-40B4-BE49-F238E27FC236}">
                <a16:creationId xmlns:a16="http://schemas.microsoft.com/office/drawing/2014/main" id="{B8E77AC3-E514-4E86-A21F-77D4E0B2E8AF}"/>
              </a:ext>
            </a:extLst>
          </p:cNvPr>
          <p:cNvSpPr txBox="1">
            <a:spLocks noGrp="1"/>
          </p:cNvSpPr>
          <p:nvPr>
            <p:ph type="body" idx="1"/>
          </p:nvPr>
        </p:nvSpPr>
        <p:spPr>
          <a:xfrm>
            <a:off x="7255239" y="1185681"/>
            <a:ext cx="3743993" cy="540000"/>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b" anchorCtr="0">
            <a:noAutofit/>
          </a:bodyPr>
          <a:lstStyle/>
          <a:p>
            <a:pPr marL="0" lvl="0" indent="0" algn="r" rtl="1">
              <a:spcBef>
                <a:spcPts val="0"/>
              </a:spcBef>
              <a:spcAft>
                <a:spcPts val="0"/>
              </a:spcAft>
              <a:buClr>
                <a:srgbClr val="0070C0"/>
              </a:buClr>
              <a:buSzPts val="3200"/>
              <a:buNone/>
            </a:pPr>
            <a:r>
              <a:rPr lang="he-IL" dirty="0"/>
              <a:t>שלבים או רצף?</a:t>
            </a:r>
            <a:endParaRPr dirty="0"/>
          </a:p>
        </p:txBody>
      </p:sp>
    </p:spTree>
    <p:extLst>
      <p:ext uri="{BB962C8B-B14F-4D97-AF65-F5344CB8AC3E}">
        <p14:creationId xmlns:p14="http://schemas.microsoft.com/office/powerpoint/2010/main" val="3871786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1BAABE4-C30C-41F3-AE86-C5A25DBFEBC4}"/>
              </a:ext>
            </a:extLst>
          </p:cNvPr>
          <p:cNvSpPr>
            <a:spLocks noGrp="1"/>
          </p:cNvSpPr>
          <p:nvPr>
            <p:ph type="title"/>
          </p:nvPr>
        </p:nvSpPr>
        <p:spPr>
          <a:xfrm>
            <a:off x="1858780" y="619802"/>
            <a:ext cx="8784236" cy="720000"/>
          </a:xfrm>
        </p:spPr>
        <p:style>
          <a:lnRef idx="2">
            <a:schemeClr val="accent2"/>
          </a:lnRef>
          <a:fillRef idx="1">
            <a:schemeClr val="lt1"/>
          </a:fillRef>
          <a:effectRef idx="0">
            <a:schemeClr val="accent2"/>
          </a:effectRef>
          <a:fontRef idx="minor">
            <a:schemeClr val="dk1"/>
          </a:fontRef>
        </p:style>
        <p:txBody>
          <a:bodyPr/>
          <a:lstStyle/>
          <a:p>
            <a:br>
              <a:rPr lang="he-IL" dirty="0"/>
            </a:br>
            <a:r>
              <a:rPr lang="he-IL" dirty="0"/>
              <a:t>מושגי יסוד: החתמה / הטבעה</a:t>
            </a:r>
            <a:br>
              <a:rPr lang="he-IL" dirty="0"/>
            </a:br>
            <a:endParaRPr lang="he-IL" dirty="0"/>
          </a:p>
        </p:txBody>
      </p:sp>
      <p:sp>
        <p:nvSpPr>
          <p:cNvPr id="4" name="מציין מיקום טקסט 3">
            <a:extLst>
              <a:ext uri="{FF2B5EF4-FFF2-40B4-BE49-F238E27FC236}">
                <a16:creationId xmlns:a16="http://schemas.microsoft.com/office/drawing/2014/main" id="{6369F5CC-265B-473B-AF8F-83DF1540A94A}"/>
              </a:ext>
            </a:extLst>
          </p:cNvPr>
          <p:cNvSpPr>
            <a:spLocks noGrp="1"/>
          </p:cNvSpPr>
          <p:nvPr>
            <p:ph type="body" idx="2"/>
          </p:nvPr>
        </p:nvSpPr>
        <p:spPr>
          <a:xfrm>
            <a:off x="515206" y="1605759"/>
            <a:ext cx="11160000" cy="4152517"/>
          </a:xfrm>
        </p:spPr>
        <p:style>
          <a:lnRef idx="2">
            <a:schemeClr val="accent1"/>
          </a:lnRef>
          <a:fillRef idx="1">
            <a:schemeClr val="lt1"/>
          </a:fillRef>
          <a:effectRef idx="0">
            <a:schemeClr val="accent1"/>
          </a:effectRef>
          <a:fontRef idx="minor">
            <a:schemeClr val="dk1"/>
          </a:fontRef>
        </p:style>
        <p:txBody>
          <a:bodyPr/>
          <a:lstStyle/>
          <a:p>
            <a:pPr marL="76200" indent="0">
              <a:buNone/>
            </a:pPr>
            <a:r>
              <a:rPr lang="he-IL" sz="3200" dirty="0">
                <a:ln w="9525">
                  <a:solidFill>
                    <a:schemeClr val="bg1"/>
                  </a:solidFill>
                  <a:prstDash val="solid"/>
                </a:ln>
                <a:solidFill>
                  <a:srgbClr val="0070C0"/>
                </a:solidFill>
                <a:latin typeface="Varela Round" panose="00000500000000000000" pitchFamily="2" charset="-79"/>
                <a:cs typeface="Varela Round" panose="00000500000000000000" pitchFamily="2" charset="-79"/>
              </a:rPr>
              <a:t>    החתמה או הטבעה היא תהליך למידה </a:t>
            </a:r>
            <a:r>
              <a:rPr lang="he-IL" sz="3200" dirty="0">
                <a:ln w="9525">
                  <a:solidFill>
                    <a:schemeClr val="bg1"/>
                  </a:solidFill>
                  <a:prstDash val="solid"/>
                </a:ln>
                <a:solidFill>
                  <a:srgbClr val="0070C0"/>
                </a:solidFill>
                <a:latin typeface="Varela Round" panose="00000500000000000000" pitchFamily="2" charset="-79"/>
                <a:ea typeface="Arial"/>
                <a:cs typeface="Varela Round" panose="00000500000000000000" pitchFamily="2" charset="-79"/>
                <a:sym typeface="Arial"/>
              </a:rPr>
              <a:t>ייחודי למספר מינים</a:t>
            </a:r>
          </a:p>
          <a:p>
            <a:pPr marL="76200" indent="0">
              <a:buNone/>
            </a:pPr>
            <a:endParaRPr lang="he-IL" dirty="0"/>
          </a:p>
          <a:p>
            <a:pPr>
              <a:buFont typeface="Wingdings" panose="05000000000000000000" pitchFamily="2" charset="2"/>
              <a:buChar char="ü"/>
            </a:pPr>
            <a:r>
              <a:rPr lang="he-IL" dirty="0"/>
              <a:t>תקופה קריטית – התהליך קורה בתקופה מסוימת בחייו של בעל החיים</a:t>
            </a:r>
            <a:br>
              <a:rPr lang="en-US" dirty="0"/>
            </a:br>
            <a:r>
              <a:rPr lang="he-IL" dirty="0"/>
              <a:t>                             (לרוב – מייד עם לידה או בקיעה).</a:t>
            </a:r>
          </a:p>
          <a:p>
            <a:pPr marL="76200" indent="0">
              <a:buNone/>
            </a:pPr>
            <a:r>
              <a:rPr lang="he-IL" dirty="0"/>
              <a:t> </a:t>
            </a:r>
          </a:p>
          <a:p>
            <a:pPr>
              <a:buFont typeface="Wingdings" panose="05000000000000000000" pitchFamily="2" charset="2"/>
              <a:buChar char="ü"/>
            </a:pPr>
            <a:r>
              <a:rPr lang="he-IL" dirty="0"/>
              <a:t>בעל החיים (הורה, למשל) מחתים או מטביע את התכונות שלו על הצאצא שלו (למשל, על ילד; גוזלים, אפרוחים).  במקביל, הצאצאים מתקשרים לדמות מסוימת (למשל, ההורה) ומחקים את מעשיה  </a:t>
            </a:r>
          </a:p>
          <a:p>
            <a:pPr marL="76200" indent="0">
              <a:buNone/>
            </a:pPr>
            <a:endParaRPr lang="he-IL" dirty="0"/>
          </a:p>
          <a:p>
            <a:pPr>
              <a:buFont typeface="Wingdings" panose="05000000000000000000" pitchFamily="2" charset="2"/>
              <a:buChar char="ü"/>
            </a:pPr>
            <a:r>
              <a:rPr lang="he-IL" b="1" dirty="0">
                <a:ln w="22225">
                  <a:solidFill>
                    <a:schemeClr val="accent2"/>
                  </a:solidFill>
                  <a:prstDash val="solid"/>
                </a:ln>
                <a:solidFill>
                  <a:schemeClr val="accent2"/>
                </a:solidFill>
              </a:rPr>
              <a:t>תהליך זה קשור גם לתורשה.</a:t>
            </a:r>
          </a:p>
        </p:txBody>
      </p:sp>
    </p:spTree>
    <p:extLst>
      <p:ext uri="{BB962C8B-B14F-4D97-AF65-F5344CB8AC3E}">
        <p14:creationId xmlns:p14="http://schemas.microsoft.com/office/powerpoint/2010/main" val="1585224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1BAABE4-C30C-41F3-AE86-C5A25DBFEBC4}"/>
              </a:ext>
            </a:extLst>
          </p:cNvPr>
          <p:cNvSpPr>
            <a:spLocks noGrp="1"/>
          </p:cNvSpPr>
          <p:nvPr>
            <p:ph type="title"/>
          </p:nvPr>
        </p:nvSpPr>
        <p:spPr>
          <a:xfrm>
            <a:off x="1602438" y="526166"/>
            <a:ext cx="8985536" cy="827052"/>
          </a:xfrm>
        </p:spPr>
        <p:style>
          <a:lnRef idx="1">
            <a:schemeClr val="accent5"/>
          </a:lnRef>
          <a:fillRef idx="2">
            <a:schemeClr val="accent5"/>
          </a:fillRef>
          <a:effectRef idx="1">
            <a:schemeClr val="accent5"/>
          </a:effectRef>
          <a:fontRef idx="minor">
            <a:schemeClr val="dk1"/>
          </a:fontRef>
        </p:style>
        <p:txBody>
          <a:bodyPr/>
          <a:lstStyle/>
          <a:p>
            <a:br>
              <a:rPr lang="en-US" dirty="0"/>
            </a:br>
            <a:r>
              <a:rPr lang="he-IL" sz="4000" dirty="0"/>
              <a:t>ניסוי של קונרד לורנץ </a:t>
            </a:r>
            <a:r>
              <a:rPr lang="en-US" sz="4000" dirty="0"/>
              <a:t>- </a:t>
            </a:r>
            <a:r>
              <a:rPr lang="he-IL" sz="4000" dirty="0"/>
              <a:t> חתמה / הטבעה</a:t>
            </a:r>
            <a:br>
              <a:rPr lang="he-IL" dirty="0"/>
            </a:br>
            <a:endParaRPr lang="he-IL" dirty="0"/>
          </a:p>
        </p:txBody>
      </p:sp>
      <p:sp>
        <p:nvSpPr>
          <p:cNvPr id="4" name="מציין מיקום טקסט 3">
            <a:extLst>
              <a:ext uri="{FF2B5EF4-FFF2-40B4-BE49-F238E27FC236}">
                <a16:creationId xmlns:a16="http://schemas.microsoft.com/office/drawing/2014/main" id="{6369F5CC-265B-473B-AF8F-83DF1540A94A}"/>
              </a:ext>
            </a:extLst>
          </p:cNvPr>
          <p:cNvSpPr>
            <a:spLocks noGrp="1"/>
          </p:cNvSpPr>
          <p:nvPr>
            <p:ph type="body" idx="2"/>
          </p:nvPr>
        </p:nvSpPr>
        <p:spPr>
          <a:xfrm>
            <a:off x="929389" y="1838505"/>
            <a:ext cx="10655875" cy="3995661"/>
          </a:xfrm>
          <a:ln>
            <a:solidFill>
              <a:srgbClr val="002060"/>
            </a:solidFill>
          </a:ln>
        </p:spPr>
        <p:txBody>
          <a:bodyPr/>
          <a:lstStyle/>
          <a:p>
            <a:pPr marL="76200" indent="0">
              <a:buNone/>
            </a:pPr>
            <a:r>
              <a:rPr lang="he-IL" sz="2800" b="1" dirty="0">
                <a:ln w="22225">
                  <a:solidFill>
                    <a:schemeClr val="accent2"/>
                  </a:solidFill>
                  <a:prstDash val="solid"/>
                </a:ln>
                <a:solidFill>
                  <a:schemeClr val="accent2">
                    <a:lumMod val="40000"/>
                    <a:lumOff val="60000"/>
                  </a:schemeClr>
                </a:solidFill>
                <a:latin typeface="Varela Round" panose="00000500000000000000" pitchFamily="2" charset="-79"/>
                <a:ea typeface="Arial"/>
                <a:cs typeface="Varela Round" panose="00000500000000000000" pitchFamily="2" charset="-79"/>
                <a:sym typeface="Arial"/>
              </a:rPr>
              <a:t>מהלך המחקר : </a:t>
            </a:r>
            <a:br>
              <a:rPr lang="en-US" b="1" dirty="0">
                <a:solidFill>
                  <a:schemeClr val="tx1"/>
                </a:solidFill>
                <a:latin typeface="Varela Round" panose="00000500000000000000" pitchFamily="2" charset="-79"/>
                <a:ea typeface="Arial"/>
                <a:cs typeface="Varela Round" panose="00000500000000000000" pitchFamily="2" charset="-79"/>
                <a:sym typeface="Arial"/>
              </a:rPr>
            </a:br>
            <a:r>
              <a:rPr lang="he-IL" b="1" dirty="0">
                <a:solidFill>
                  <a:schemeClr val="tx1"/>
                </a:solidFill>
                <a:latin typeface="Varela Round" panose="00000500000000000000" pitchFamily="2" charset="-79"/>
                <a:ea typeface="Arial"/>
                <a:cs typeface="Varela Round" panose="00000500000000000000" pitchFamily="2" charset="-79"/>
                <a:sym typeface="Arial"/>
              </a:rPr>
              <a:t>לורנץ גידל ביצי אווז במדגרה ובחן מה קורה לאפרוחים כשהם בוקעים מהביצה.</a:t>
            </a:r>
            <a:br>
              <a:rPr lang="en-US" b="1" dirty="0">
                <a:solidFill>
                  <a:schemeClr val="tx1"/>
                </a:solidFill>
                <a:latin typeface="Varela Round" panose="00000500000000000000" pitchFamily="2" charset="-79"/>
                <a:ea typeface="Arial"/>
                <a:cs typeface="Varela Round" panose="00000500000000000000" pitchFamily="2" charset="-79"/>
                <a:sym typeface="Arial"/>
              </a:rPr>
            </a:br>
            <a:r>
              <a:rPr lang="he-IL" b="1" dirty="0">
                <a:solidFill>
                  <a:schemeClr val="tx1"/>
                </a:solidFill>
                <a:latin typeface="Varela Round" panose="00000500000000000000" pitchFamily="2" charset="-79"/>
                <a:ea typeface="Arial"/>
                <a:cs typeface="Varela Round" panose="00000500000000000000" pitchFamily="2" charset="-79"/>
                <a:sym typeface="Arial"/>
              </a:rPr>
              <a:t>הוא גילה שהאפרוחים נצמדים אינסטינקטיבית לדמות הנעה הראשונה שהם רואים. </a:t>
            </a:r>
            <a:br>
              <a:rPr lang="en-US" b="1" dirty="0">
                <a:solidFill>
                  <a:schemeClr val="tx1"/>
                </a:solidFill>
                <a:latin typeface="Varela Round" panose="00000500000000000000" pitchFamily="2" charset="-79"/>
                <a:ea typeface="Arial"/>
                <a:cs typeface="Varela Round" panose="00000500000000000000" pitchFamily="2" charset="-79"/>
                <a:sym typeface="Arial"/>
              </a:rPr>
            </a:br>
            <a:r>
              <a:rPr lang="he-IL" b="1" dirty="0">
                <a:solidFill>
                  <a:schemeClr val="tx1"/>
                </a:solidFill>
                <a:latin typeface="Varela Round" panose="00000500000000000000" pitchFamily="2" charset="-79"/>
                <a:ea typeface="Arial"/>
                <a:cs typeface="Varela Round" panose="00000500000000000000" pitchFamily="2" charset="-79"/>
                <a:sym typeface="Arial"/>
              </a:rPr>
              <a:t>לכן, כשהיה נוכח בבקיעתם - הם הוחתמו על-ידו והיו הולכים אחריו לכל מקום -</a:t>
            </a:r>
          </a:p>
          <a:p>
            <a:pPr marL="76200" indent="0">
              <a:buNone/>
            </a:pPr>
            <a:r>
              <a:rPr lang="he-IL" b="1" dirty="0">
                <a:solidFill>
                  <a:schemeClr val="tx1"/>
                </a:solidFill>
                <a:latin typeface="Varela Round" panose="00000500000000000000" pitchFamily="2" charset="-79"/>
                <a:ea typeface="Arial"/>
                <a:cs typeface="Varela Round" panose="00000500000000000000" pitchFamily="2" charset="-79"/>
                <a:sym typeface="Arial"/>
              </a:rPr>
              <a:t>כדי ללמדם לשחות - היה עליו להיכנס לפניהם למים. </a:t>
            </a:r>
          </a:p>
          <a:p>
            <a:pPr marL="76200" indent="0">
              <a:buNone/>
            </a:pPr>
            <a:endParaRPr lang="he-IL" b="1" dirty="0">
              <a:solidFill>
                <a:schemeClr val="tx1"/>
              </a:solidFill>
              <a:latin typeface="Varela Round" panose="00000500000000000000" pitchFamily="2" charset="-79"/>
              <a:ea typeface="Arial"/>
              <a:cs typeface="Varela Round" panose="00000500000000000000" pitchFamily="2" charset="-79"/>
              <a:sym typeface="Arial"/>
            </a:endParaRPr>
          </a:p>
          <a:p>
            <a:pPr marL="76200" indent="0">
              <a:buNone/>
            </a:pPr>
            <a:endParaRPr lang="he-IL" dirty="0">
              <a:solidFill>
                <a:schemeClr val="tx1"/>
              </a:solidFill>
              <a:latin typeface="Varela Round" panose="00000500000000000000" pitchFamily="2" charset="-79"/>
              <a:cs typeface="Varela Round" panose="00000500000000000000" pitchFamily="2" charset="-79"/>
            </a:endParaRPr>
          </a:p>
        </p:txBody>
      </p:sp>
      <p:pic>
        <p:nvPicPr>
          <p:cNvPr id="8" name="תמונה 7">
            <a:extLst>
              <a:ext uri="{FF2B5EF4-FFF2-40B4-BE49-F238E27FC236}">
                <a16:creationId xmlns:a16="http://schemas.microsoft.com/office/drawing/2014/main" id="{2426D8D4-0E0C-4500-8961-FAC8BAE1FE0B}"/>
              </a:ext>
            </a:extLst>
          </p:cNvPr>
          <p:cNvPicPr>
            <a:picLocks noChangeAspect="1"/>
          </p:cNvPicPr>
          <p:nvPr/>
        </p:nvPicPr>
        <p:blipFill>
          <a:blip r:embed="rId2"/>
          <a:stretch>
            <a:fillRect/>
          </a:stretch>
        </p:blipFill>
        <p:spPr>
          <a:xfrm>
            <a:off x="3391629" y="3836335"/>
            <a:ext cx="1779978" cy="1779978"/>
          </a:xfrm>
          <a:prstGeom prst="rect">
            <a:avLst/>
          </a:prstGeom>
          <a:ln>
            <a:noFill/>
          </a:ln>
          <a:effectLst>
            <a:outerShdw blurRad="292100" dist="139700" dir="2700000" algn="tl" rotWithShape="0">
              <a:srgbClr val="333333">
                <a:alpha val="65000"/>
              </a:srgbClr>
            </a:outerShdw>
          </a:effectLst>
        </p:spPr>
      </p:pic>
      <p:sp>
        <p:nvSpPr>
          <p:cNvPr id="3" name="חץ: שמאלה 2">
            <a:extLst>
              <a:ext uri="{FF2B5EF4-FFF2-40B4-BE49-F238E27FC236}">
                <a16:creationId xmlns:a16="http://schemas.microsoft.com/office/drawing/2014/main" id="{9D7CBF23-B7AB-4AD7-9704-48A9126146CD}"/>
              </a:ext>
            </a:extLst>
          </p:cNvPr>
          <p:cNvSpPr/>
          <p:nvPr/>
        </p:nvSpPr>
        <p:spPr>
          <a:xfrm>
            <a:off x="5516380" y="3975983"/>
            <a:ext cx="3597640" cy="9593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b="1" dirty="0"/>
              <a:t>צפו בניסוי  דומה </a:t>
            </a:r>
          </a:p>
        </p:txBody>
      </p:sp>
    </p:spTree>
    <p:extLst>
      <p:ext uri="{BB962C8B-B14F-4D97-AF65-F5344CB8AC3E}">
        <p14:creationId xmlns:p14="http://schemas.microsoft.com/office/powerpoint/2010/main" val="394082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a:extLst>
              <a:ext uri="{FF2B5EF4-FFF2-40B4-BE49-F238E27FC236}">
                <a16:creationId xmlns:a16="http://schemas.microsoft.com/office/drawing/2014/main" id="{6369F5CC-265B-473B-AF8F-83DF1540A94A}"/>
              </a:ext>
            </a:extLst>
          </p:cNvPr>
          <p:cNvSpPr>
            <a:spLocks noGrp="1"/>
          </p:cNvSpPr>
          <p:nvPr>
            <p:ph type="body" idx="2"/>
          </p:nvPr>
        </p:nvSpPr>
        <p:spPr>
          <a:xfrm>
            <a:off x="351305" y="1504054"/>
            <a:ext cx="11160000" cy="4152517"/>
          </a:xfrm>
          <a:ln>
            <a:solidFill>
              <a:srgbClr val="002060"/>
            </a:solidFill>
          </a:ln>
        </p:spPr>
        <p:txBody>
          <a:bodyPr/>
          <a:lstStyle/>
          <a:p>
            <a:pPr marL="76200" indent="0">
              <a:buNone/>
            </a:pPr>
            <a:r>
              <a:rPr lang="he-IL" sz="2800" b="1" u="sng" dirty="0">
                <a:ln w="22225">
                  <a:solidFill>
                    <a:schemeClr val="accent2"/>
                  </a:solidFill>
                  <a:prstDash val="solid"/>
                </a:ln>
                <a:solidFill>
                  <a:schemeClr val="accent2">
                    <a:lumMod val="40000"/>
                    <a:lumOff val="60000"/>
                  </a:schemeClr>
                </a:solidFill>
                <a:latin typeface="Varela Round" panose="00000500000000000000" pitchFamily="2" charset="-79"/>
                <a:ea typeface="Arial"/>
                <a:cs typeface="Varela Round" panose="00000500000000000000" pitchFamily="2" charset="-79"/>
                <a:sym typeface="Arial"/>
              </a:rPr>
              <a:t>מסקנות הניסוי :</a:t>
            </a:r>
          </a:p>
          <a:p>
            <a:pPr marL="76200" indent="0">
              <a:buNone/>
            </a:pPr>
            <a:r>
              <a:rPr lang="he-IL" sz="2000" b="1" dirty="0">
                <a:solidFill>
                  <a:schemeClr val="tx1"/>
                </a:solidFill>
                <a:latin typeface="Varela Round" panose="00000500000000000000" pitchFamily="2" charset="-79"/>
                <a:ea typeface="Arial"/>
                <a:cs typeface="Varela Round" panose="00000500000000000000" pitchFamily="2" charset="-79"/>
                <a:sym typeface="Arial"/>
              </a:rPr>
              <a:t>                                                                         </a:t>
            </a:r>
          </a:p>
          <a:p>
            <a:pPr>
              <a:buFont typeface="Wingdings" panose="05000000000000000000" pitchFamily="2" charset="2"/>
              <a:buChar char="ü"/>
            </a:pPr>
            <a:r>
              <a:rPr lang="he-IL" sz="2000" b="1" dirty="0">
                <a:solidFill>
                  <a:schemeClr val="tx1"/>
                </a:solidFill>
                <a:latin typeface="Varela Round" panose="00000500000000000000" pitchFamily="2" charset="-79"/>
                <a:ea typeface="Arial"/>
                <a:cs typeface="Varela Round" panose="00000500000000000000" pitchFamily="2" charset="-79"/>
                <a:sym typeface="Arial"/>
              </a:rPr>
              <a:t>לורנץ הוכיח שקיימים </a:t>
            </a:r>
            <a:r>
              <a:rPr lang="he-IL" sz="2000" b="1" u="sng" dirty="0">
                <a:solidFill>
                  <a:schemeClr val="tx1"/>
                </a:solidFill>
                <a:latin typeface="Varela Round" panose="00000500000000000000" pitchFamily="2" charset="-79"/>
                <a:ea typeface="Arial"/>
                <a:cs typeface="Varela Round" panose="00000500000000000000" pitchFamily="2" charset="-79"/>
                <a:sym typeface="Arial"/>
              </a:rPr>
              <a:t>מנגנוני התקשרות </a:t>
            </a:r>
            <a:r>
              <a:rPr lang="he-IL" sz="2000" b="1" dirty="0">
                <a:solidFill>
                  <a:schemeClr val="tx1"/>
                </a:solidFill>
                <a:latin typeface="Varela Round" panose="00000500000000000000" pitchFamily="2" charset="-79"/>
                <a:ea typeface="Arial"/>
                <a:cs typeface="Varela Round" panose="00000500000000000000" pitchFamily="2" charset="-79"/>
                <a:sym typeface="Arial"/>
              </a:rPr>
              <a:t>מולדים </a:t>
            </a:r>
            <a:br>
              <a:rPr lang="en-US" sz="2000" b="1" dirty="0">
                <a:solidFill>
                  <a:schemeClr val="tx1"/>
                </a:solidFill>
                <a:latin typeface="Varela Round" panose="00000500000000000000" pitchFamily="2" charset="-79"/>
                <a:ea typeface="Arial"/>
                <a:cs typeface="Varela Round" panose="00000500000000000000" pitchFamily="2" charset="-79"/>
                <a:sym typeface="Arial"/>
              </a:rPr>
            </a:br>
            <a:r>
              <a:rPr lang="he-IL" sz="2000" b="1" dirty="0">
                <a:solidFill>
                  <a:schemeClr val="tx1"/>
                </a:solidFill>
                <a:latin typeface="Varela Round" panose="00000500000000000000" pitchFamily="2" charset="-79"/>
                <a:ea typeface="Arial"/>
                <a:cs typeface="Varela Round" panose="00000500000000000000" pitchFamily="2" charset="-79"/>
                <a:sym typeface="Arial"/>
              </a:rPr>
              <a:t>שלפרט אין יכולת לשלוט בהם. </a:t>
            </a:r>
          </a:p>
          <a:p>
            <a:pPr>
              <a:buFont typeface="Wingdings" panose="05000000000000000000" pitchFamily="2" charset="2"/>
              <a:buChar char="ü"/>
            </a:pPr>
            <a:endParaRPr lang="he-IL" sz="2000" b="1" dirty="0">
              <a:solidFill>
                <a:schemeClr val="tx1"/>
              </a:solidFill>
              <a:highlight>
                <a:srgbClr val="FFFFFF"/>
              </a:highlight>
              <a:latin typeface="Varela Round" panose="00000500000000000000" pitchFamily="2" charset="-79"/>
              <a:ea typeface="Arial"/>
              <a:cs typeface="Varela Round" panose="00000500000000000000" pitchFamily="2" charset="-79"/>
              <a:sym typeface="Arial"/>
            </a:endParaRPr>
          </a:p>
          <a:p>
            <a:pPr>
              <a:buFont typeface="Wingdings" panose="05000000000000000000" pitchFamily="2" charset="2"/>
              <a:buChar char="ü"/>
            </a:pPr>
            <a:r>
              <a:rPr lang="he-IL" sz="2000" b="1" dirty="0">
                <a:solidFill>
                  <a:schemeClr val="tx1"/>
                </a:solidFill>
                <a:highlight>
                  <a:srgbClr val="FFFFFF"/>
                </a:highlight>
                <a:latin typeface="Varela Round" panose="00000500000000000000" pitchFamily="2" charset="-79"/>
                <a:ea typeface="Arial"/>
                <a:cs typeface="Varela Round" panose="00000500000000000000" pitchFamily="2" charset="-79"/>
                <a:sym typeface="Arial"/>
              </a:rPr>
              <a:t>הצאצא נולד "דף חלק" (</a:t>
            </a:r>
            <a:r>
              <a:rPr lang="he-IL" sz="2000" b="1" dirty="0" err="1">
                <a:solidFill>
                  <a:schemeClr val="tx1"/>
                </a:solidFill>
                <a:highlight>
                  <a:srgbClr val="FFFFFF"/>
                </a:highlight>
                <a:latin typeface="Varela Round" panose="00000500000000000000" pitchFamily="2" charset="-79"/>
                <a:ea typeface="Arial"/>
                <a:cs typeface="Varela Round" panose="00000500000000000000" pitchFamily="2" charset="-79"/>
                <a:sym typeface="Arial"/>
              </a:rPr>
              <a:t>טאבולה</a:t>
            </a:r>
            <a:r>
              <a:rPr lang="he-IL" sz="2000" b="1" dirty="0">
                <a:solidFill>
                  <a:schemeClr val="tx1"/>
                </a:solidFill>
                <a:highlight>
                  <a:srgbClr val="FFFFFF"/>
                </a:highlight>
                <a:latin typeface="Varela Round" panose="00000500000000000000" pitchFamily="2" charset="-79"/>
                <a:ea typeface="Arial"/>
                <a:cs typeface="Varela Round" panose="00000500000000000000" pitchFamily="2" charset="-79"/>
                <a:sym typeface="Arial"/>
              </a:rPr>
              <a:t> </a:t>
            </a:r>
            <a:r>
              <a:rPr lang="he-IL" sz="2000" b="1" dirty="0" err="1">
                <a:solidFill>
                  <a:schemeClr val="tx1"/>
                </a:solidFill>
                <a:highlight>
                  <a:srgbClr val="FFFFFF"/>
                </a:highlight>
                <a:latin typeface="Varela Round" panose="00000500000000000000" pitchFamily="2" charset="-79"/>
                <a:ea typeface="Arial"/>
                <a:cs typeface="Varela Round" panose="00000500000000000000" pitchFamily="2" charset="-79"/>
                <a:sym typeface="Arial"/>
              </a:rPr>
              <a:t>רסה</a:t>
            </a:r>
            <a:r>
              <a:rPr lang="he-IL" sz="2000" b="1" dirty="0">
                <a:solidFill>
                  <a:schemeClr val="tx1"/>
                </a:solidFill>
                <a:highlight>
                  <a:srgbClr val="FFFFFF"/>
                </a:highlight>
                <a:latin typeface="Varela Round" panose="00000500000000000000" pitchFamily="2" charset="-79"/>
                <a:ea typeface="Arial"/>
                <a:cs typeface="Varela Round" panose="00000500000000000000" pitchFamily="2" charset="-79"/>
                <a:sym typeface="Arial"/>
              </a:rPr>
              <a:t>) ולכן</a:t>
            </a:r>
            <a:r>
              <a:rPr lang="he-IL" sz="2000" b="1" dirty="0">
                <a:solidFill>
                  <a:schemeClr val="tx1"/>
                </a:solidFill>
                <a:highlight>
                  <a:srgbClr val="FFFFFF"/>
                </a:highlight>
                <a:uFill>
                  <a:noFill/>
                </a:uFill>
                <a:latin typeface="Varela Round" panose="00000500000000000000" pitchFamily="2" charset="-79"/>
                <a:ea typeface="Arial"/>
                <a:cs typeface="Varela Round" panose="00000500000000000000" pitchFamily="2" charset="-79"/>
                <a:sym typeface="Arial"/>
                <a:hlinkClick r:id="rId2">
                  <a:extLst>
                    <a:ext uri="{A12FA001-AC4F-418D-AE19-62706E023703}">
                      <ahyp:hlinkClr xmlns:ahyp="http://schemas.microsoft.com/office/drawing/2018/hyperlinkcolor" val="tx"/>
                    </a:ext>
                  </a:extLst>
                </a:hlinkClick>
              </a:rPr>
              <a:t> </a:t>
            </a:r>
            <a:r>
              <a:rPr lang="he-IL" sz="2000" b="1" dirty="0">
                <a:solidFill>
                  <a:schemeClr val="tx1"/>
                </a:solidFill>
                <a:highlight>
                  <a:srgbClr val="FFFFFF"/>
                </a:highlight>
                <a:latin typeface="Varela Round" panose="00000500000000000000" pitchFamily="2" charset="-79"/>
                <a:ea typeface="Arial"/>
                <a:cs typeface="Varela Round" panose="00000500000000000000" pitchFamily="2" charset="-79"/>
                <a:sym typeface="Arial"/>
              </a:rPr>
              <a:t>ההחתמה יכולה להתבצע </a:t>
            </a:r>
            <a:br>
              <a:rPr lang="en-US" sz="2000" b="1" dirty="0">
                <a:solidFill>
                  <a:schemeClr val="tx1"/>
                </a:solidFill>
                <a:highlight>
                  <a:srgbClr val="FFFFFF"/>
                </a:highlight>
                <a:latin typeface="Varela Round" panose="00000500000000000000" pitchFamily="2" charset="-79"/>
                <a:ea typeface="Arial"/>
                <a:cs typeface="Varela Round" panose="00000500000000000000" pitchFamily="2" charset="-79"/>
                <a:sym typeface="Arial"/>
              </a:rPr>
            </a:br>
            <a:r>
              <a:rPr lang="he-IL" sz="2000" b="1" dirty="0">
                <a:solidFill>
                  <a:schemeClr val="tx1"/>
                </a:solidFill>
                <a:highlight>
                  <a:srgbClr val="FFFFFF"/>
                </a:highlight>
                <a:latin typeface="Varela Round" panose="00000500000000000000" pitchFamily="2" charset="-79"/>
                <a:ea typeface="Arial"/>
                <a:cs typeface="Varela Round" panose="00000500000000000000" pitchFamily="2" charset="-79"/>
                <a:sym typeface="Arial"/>
              </a:rPr>
              <a:t>על ידי כל מי שעונה לקריטריונים הנדרשים על ידי הצאצא. </a:t>
            </a:r>
          </a:p>
          <a:p>
            <a:pPr>
              <a:buFont typeface="Wingdings" panose="05000000000000000000" pitchFamily="2" charset="2"/>
              <a:buChar char="ü"/>
            </a:pPr>
            <a:endParaRPr lang="he-IL" sz="2000" b="1" dirty="0">
              <a:solidFill>
                <a:schemeClr val="tx1"/>
              </a:solidFill>
              <a:highlight>
                <a:srgbClr val="FFFFFF"/>
              </a:highlight>
              <a:latin typeface="Varela Round" panose="00000500000000000000" pitchFamily="2" charset="-79"/>
              <a:ea typeface="Arial"/>
              <a:cs typeface="Varela Round" panose="00000500000000000000" pitchFamily="2" charset="-79"/>
              <a:sym typeface="Arial"/>
            </a:endParaRPr>
          </a:p>
          <a:p>
            <a:pPr>
              <a:buFont typeface="Wingdings" panose="05000000000000000000" pitchFamily="2" charset="2"/>
              <a:buChar char="ü"/>
            </a:pPr>
            <a:r>
              <a:rPr lang="he-IL" sz="2000" b="1" dirty="0">
                <a:solidFill>
                  <a:schemeClr val="tx1"/>
                </a:solidFill>
                <a:highlight>
                  <a:srgbClr val="FFFFFF"/>
                </a:highlight>
                <a:latin typeface="Varela Round" panose="00000500000000000000" pitchFamily="2" charset="-79"/>
                <a:ea typeface="Arial"/>
                <a:cs typeface="Varela Round" panose="00000500000000000000" pitchFamily="2" charset="-79"/>
                <a:sym typeface="Arial"/>
              </a:rPr>
              <a:t>בעלי חיים שנולדו אצל בני האדם רואים לעיתים במטפלים שלהם כהוריהם האמיתיים. </a:t>
            </a:r>
          </a:p>
          <a:p>
            <a:pPr>
              <a:buFont typeface="Wingdings" panose="05000000000000000000" pitchFamily="2" charset="2"/>
              <a:buChar char="ü"/>
            </a:pPr>
            <a:endParaRPr lang="he-IL" sz="2000" b="1" dirty="0">
              <a:solidFill>
                <a:schemeClr val="tx1"/>
              </a:solidFill>
              <a:highlight>
                <a:srgbClr val="FFFFFF"/>
              </a:highlight>
              <a:latin typeface="Varela Round" panose="00000500000000000000" pitchFamily="2" charset="-79"/>
              <a:ea typeface="Arial"/>
              <a:cs typeface="Varela Round" panose="00000500000000000000" pitchFamily="2" charset="-79"/>
              <a:sym typeface="Arial"/>
            </a:endParaRPr>
          </a:p>
          <a:p>
            <a:pPr>
              <a:buFont typeface="Wingdings" panose="05000000000000000000" pitchFamily="2" charset="2"/>
              <a:buChar char="ü"/>
            </a:pPr>
            <a:r>
              <a:rPr lang="he-IL" sz="2000" b="1" dirty="0">
                <a:solidFill>
                  <a:schemeClr val="tx1"/>
                </a:solidFill>
                <a:highlight>
                  <a:srgbClr val="FFFFFF"/>
                </a:highlight>
                <a:latin typeface="Varela Round" panose="00000500000000000000" pitchFamily="2" charset="-79"/>
                <a:ea typeface="Arial"/>
                <a:cs typeface="Varela Round" panose="00000500000000000000" pitchFamily="2" charset="-79"/>
                <a:sym typeface="Arial"/>
              </a:rPr>
              <a:t>מטרת ההחתמה היא ליצור קשר בלתי ניתק בין הצאצא להוריו, על מנת שיאתר את הוריו כדי שיגוננו עליו בתנאי סכנה, וכדי שיזינו אותו עד אשר יהיה לבוגר ויוכל לדאוג לכל מחסורו בתנאים רגילים. </a:t>
            </a:r>
          </a:p>
          <a:p>
            <a:pPr>
              <a:buFont typeface="Wingdings" panose="05000000000000000000" pitchFamily="2" charset="2"/>
              <a:buChar char="ü"/>
            </a:pPr>
            <a:endParaRPr lang="he-IL" sz="2000" b="1" dirty="0">
              <a:solidFill>
                <a:schemeClr val="tx1"/>
              </a:solidFill>
              <a:highlight>
                <a:srgbClr val="FFFFFF"/>
              </a:highlight>
              <a:latin typeface="Varela Round" panose="00000500000000000000" pitchFamily="2" charset="-79"/>
              <a:ea typeface="Arial"/>
              <a:cs typeface="Varela Round" panose="00000500000000000000" pitchFamily="2" charset="-79"/>
              <a:sym typeface="Arial"/>
            </a:endParaRPr>
          </a:p>
          <a:p>
            <a:pPr>
              <a:buFont typeface="Wingdings" panose="05000000000000000000" pitchFamily="2" charset="2"/>
              <a:buChar char="ü"/>
            </a:pPr>
            <a:endParaRPr lang="he-IL" sz="2000" b="1" dirty="0">
              <a:solidFill>
                <a:schemeClr val="tx1"/>
              </a:solidFill>
              <a:latin typeface="Varela Round" panose="00000500000000000000" pitchFamily="2" charset="-79"/>
              <a:cs typeface="Varela Round" panose="00000500000000000000" pitchFamily="2" charset="-79"/>
            </a:endParaRPr>
          </a:p>
        </p:txBody>
      </p:sp>
      <p:pic>
        <p:nvPicPr>
          <p:cNvPr id="5" name="תמונה 4">
            <a:extLst>
              <a:ext uri="{FF2B5EF4-FFF2-40B4-BE49-F238E27FC236}">
                <a16:creationId xmlns:a16="http://schemas.microsoft.com/office/drawing/2014/main" id="{75D957B9-7731-4938-8CB9-B9D2F5C15307}"/>
              </a:ext>
            </a:extLst>
          </p:cNvPr>
          <p:cNvPicPr>
            <a:picLocks noChangeAspect="1"/>
          </p:cNvPicPr>
          <p:nvPr/>
        </p:nvPicPr>
        <p:blipFill>
          <a:blip r:embed="rId3"/>
          <a:stretch>
            <a:fillRect/>
          </a:stretch>
        </p:blipFill>
        <p:spPr>
          <a:xfrm>
            <a:off x="1038872" y="1830023"/>
            <a:ext cx="1905000" cy="1905000"/>
          </a:xfrm>
          <a:prstGeom prst="rect">
            <a:avLst/>
          </a:prstGeom>
          <a:ln>
            <a:noFill/>
          </a:ln>
          <a:effectLst>
            <a:outerShdw blurRad="292100" dist="139700" dir="2700000" algn="tl" rotWithShape="0">
              <a:srgbClr val="333333">
                <a:alpha val="65000"/>
              </a:srgbClr>
            </a:outerShdw>
          </a:effectLst>
        </p:spPr>
      </p:pic>
      <p:sp>
        <p:nvSpPr>
          <p:cNvPr id="6" name="כותרת 1">
            <a:extLst>
              <a:ext uri="{FF2B5EF4-FFF2-40B4-BE49-F238E27FC236}">
                <a16:creationId xmlns:a16="http://schemas.microsoft.com/office/drawing/2014/main" id="{0C49CF85-F513-4DB4-9AB1-B820FF419461}"/>
              </a:ext>
            </a:extLst>
          </p:cNvPr>
          <p:cNvSpPr txBox="1">
            <a:spLocks/>
          </p:cNvSpPr>
          <p:nvPr/>
        </p:nvSpPr>
        <p:spPr>
          <a:xfrm>
            <a:off x="1602438" y="397776"/>
            <a:ext cx="8985536" cy="827052"/>
          </a:xfrm>
          <a:prstGeom prst="rect">
            <a:avLst/>
          </a:prstGeom>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2060"/>
              </a:buClr>
              <a:buSzPts val="4800"/>
              <a:buFont typeface="Varela Round"/>
              <a:buNone/>
              <a:defRPr sz="4800" b="1" i="0" u="none" strike="noStrike" cap="none">
                <a:solidFill>
                  <a:srgbClr val="002060"/>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9pPr>
          </a:lstStyle>
          <a:p>
            <a:br>
              <a:rPr lang="en-US" dirty="0"/>
            </a:br>
            <a:r>
              <a:rPr lang="he-IL" sz="4000" dirty="0"/>
              <a:t>ניסוי של קונרד לורנץ </a:t>
            </a:r>
            <a:r>
              <a:rPr lang="en-US" sz="4000" dirty="0"/>
              <a:t>- </a:t>
            </a:r>
            <a:r>
              <a:rPr lang="he-IL" sz="4000" dirty="0"/>
              <a:t> החתמה / הטבעה</a:t>
            </a:r>
            <a:br>
              <a:rPr lang="he-IL" dirty="0"/>
            </a:br>
            <a:endParaRPr lang="he-IL" dirty="0"/>
          </a:p>
        </p:txBody>
      </p:sp>
    </p:spTree>
    <p:extLst>
      <p:ext uri="{BB962C8B-B14F-4D97-AF65-F5344CB8AC3E}">
        <p14:creationId xmlns:p14="http://schemas.microsoft.com/office/powerpoint/2010/main" val="3737549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a:extLst>
              <a:ext uri="{FF2B5EF4-FFF2-40B4-BE49-F238E27FC236}">
                <a16:creationId xmlns:a16="http://schemas.microsoft.com/office/drawing/2014/main" id="{6369F5CC-265B-473B-AF8F-83DF1540A94A}"/>
              </a:ext>
            </a:extLst>
          </p:cNvPr>
          <p:cNvSpPr>
            <a:spLocks noGrp="1"/>
          </p:cNvSpPr>
          <p:nvPr>
            <p:ph type="body" idx="2"/>
          </p:nvPr>
        </p:nvSpPr>
        <p:spPr>
          <a:xfrm>
            <a:off x="610097" y="1439056"/>
            <a:ext cx="11064377" cy="4257206"/>
          </a:xfrm>
          <a:ln>
            <a:solidFill>
              <a:srgbClr val="002060"/>
            </a:solidFill>
          </a:ln>
        </p:spPr>
        <p:txBody>
          <a:bodyPr/>
          <a:lstStyle/>
          <a:p>
            <a:pPr marL="0" indent="0" algn="just">
              <a:lnSpc>
                <a:spcPct val="150000"/>
              </a:lnSpc>
              <a:buNone/>
            </a:pPr>
            <a:r>
              <a:rPr lang="he-IL" sz="2800" b="1" u="sng" dirty="0">
                <a:ln w="22225">
                  <a:solidFill>
                    <a:schemeClr val="accent2"/>
                  </a:solidFill>
                  <a:prstDash val="solid"/>
                </a:ln>
                <a:solidFill>
                  <a:schemeClr val="accent2">
                    <a:lumMod val="40000"/>
                    <a:lumOff val="60000"/>
                  </a:schemeClr>
                </a:solidFill>
                <a:latin typeface="Varela Round" panose="00000500000000000000" pitchFamily="2" charset="-79"/>
                <a:ea typeface="Arial"/>
                <a:cs typeface="Varela Round" panose="00000500000000000000" pitchFamily="2" charset="-79"/>
                <a:sym typeface="Arial"/>
              </a:rPr>
              <a:t>מסקנות הניסוי : </a:t>
            </a:r>
            <a:r>
              <a:rPr lang="he-IL" sz="1600" b="1" dirty="0">
                <a:ln w="22225">
                  <a:solidFill>
                    <a:schemeClr val="accent2"/>
                  </a:solidFill>
                  <a:prstDash val="solid"/>
                </a:ln>
                <a:solidFill>
                  <a:schemeClr val="accent2">
                    <a:lumMod val="40000"/>
                    <a:lumOff val="60000"/>
                  </a:schemeClr>
                </a:solidFill>
                <a:latin typeface="Varela Round" panose="00000500000000000000" pitchFamily="2" charset="-79"/>
                <a:ea typeface="Arial"/>
                <a:cs typeface="Varela Round" panose="00000500000000000000" pitchFamily="2" charset="-79"/>
                <a:sym typeface="Arial"/>
              </a:rPr>
              <a:t>(המשך)</a:t>
            </a:r>
          </a:p>
          <a:p>
            <a:pPr marL="342900" indent="-342900">
              <a:lnSpc>
                <a:spcPct val="150000"/>
              </a:lnSpc>
              <a:buFont typeface="Wingdings" panose="05000000000000000000" pitchFamily="2" charset="2"/>
              <a:buChar char="ü"/>
            </a:pPr>
            <a:r>
              <a:rPr lang="he-IL" sz="2000" b="1" dirty="0">
                <a:solidFill>
                  <a:srgbClr val="222222"/>
                </a:solidFill>
                <a:highlight>
                  <a:srgbClr val="FFFFFF"/>
                </a:highlight>
                <a:latin typeface="Varela Round" panose="00000500000000000000" pitchFamily="2" charset="-79"/>
                <a:ea typeface="Arial"/>
                <a:cs typeface="Varela Round" panose="00000500000000000000" pitchFamily="2" charset="-79"/>
                <a:sym typeface="Arial"/>
              </a:rPr>
              <a:t>ההחתמה יוצרת גם מחויבות של ההורה כלפי הצאצא. </a:t>
            </a:r>
            <a:endParaRPr lang="he-IL" sz="2000" b="1" dirty="0">
              <a:solidFill>
                <a:schemeClr val="tx1"/>
              </a:solidFill>
              <a:highlight>
                <a:srgbClr val="FFFFFF"/>
              </a:highlight>
              <a:latin typeface="Varela Round" panose="00000500000000000000" pitchFamily="2" charset="-79"/>
              <a:ea typeface="Arial"/>
              <a:cs typeface="Varela Round" panose="00000500000000000000" pitchFamily="2" charset="-79"/>
            </a:endParaRPr>
          </a:p>
          <a:p>
            <a:pPr marL="342900" indent="-342900">
              <a:lnSpc>
                <a:spcPct val="150000"/>
              </a:lnSpc>
              <a:buFont typeface="Wingdings" panose="05000000000000000000" pitchFamily="2" charset="2"/>
              <a:buChar char="ü"/>
            </a:pPr>
            <a:r>
              <a:rPr lang="he-IL" sz="2000" b="1" dirty="0">
                <a:solidFill>
                  <a:schemeClr val="tx1"/>
                </a:solidFill>
                <a:highlight>
                  <a:srgbClr val="FFFFFF"/>
                </a:highlight>
                <a:latin typeface="Varela Round" panose="00000500000000000000" pitchFamily="2" charset="-79"/>
                <a:ea typeface="Arial"/>
                <a:cs typeface="Varela Round" panose="00000500000000000000" pitchFamily="2" charset="-79"/>
                <a:sym typeface="Arial"/>
              </a:rPr>
              <a:t>חוזק ההחתמה שונה בין </a:t>
            </a:r>
            <a:r>
              <a:rPr lang="he-IL" sz="2000" b="1" dirty="0">
                <a:solidFill>
                  <a:schemeClr val="tx1"/>
                </a:solidFill>
                <a:highlight>
                  <a:srgbClr val="FFFFFF"/>
                </a:highlight>
                <a:uFill>
                  <a:noFill/>
                </a:uFill>
                <a:latin typeface="Varela Round" panose="00000500000000000000" pitchFamily="2" charset="-79"/>
                <a:ea typeface="Arial"/>
                <a:cs typeface="Varela Round" panose="00000500000000000000" pitchFamily="2" charset="-79"/>
                <a:sym typeface="Arial"/>
                <a:hlinkClick r:id="rId2">
                  <a:extLst>
                    <a:ext uri="{A12FA001-AC4F-418D-AE19-62706E023703}">
                      <ahyp:hlinkClr xmlns:ahyp="http://schemas.microsoft.com/office/drawing/2018/hyperlinkcolor" val="tx"/>
                    </a:ext>
                  </a:extLst>
                </a:hlinkClick>
              </a:rPr>
              <a:t>מין</a:t>
            </a:r>
            <a:r>
              <a:rPr lang="he-IL" sz="2000" b="1" dirty="0">
                <a:solidFill>
                  <a:schemeClr val="tx1"/>
                </a:solidFill>
                <a:highlight>
                  <a:srgbClr val="FFFFFF"/>
                </a:highlight>
                <a:latin typeface="Varela Round" panose="00000500000000000000" pitchFamily="2" charset="-79"/>
                <a:ea typeface="Arial"/>
                <a:cs typeface="Varela Round" panose="00000500000000000000" pitchFamily="2" charset="-79"/>
                <a:sym typeface="Arial"/>
              </a:rPr>
              <a:t> למין; בחלק מהמינים, כאשר הפרט מגיע ל</a:t>
            </a:r>
            <a:r>
              <a:rPr lang="he-IL" sz="2000" b="1" dirty="0">
                <a:solidFill>
                  <a:schemeClr val="tx1"/>
                </a:solidFill>
                <a:highlight>
                  <a:srgbClr val="FFFFFF"/>
                </a:highlight>
                <a:uFill>
                  <a:noFill/>
                </a:uFill>
                <a:latin typeface="Varela Round" panose="00000500000000000000" pitchFamily="2" charset="-79"/>
                <a:ea typeface="Arial"/>
                <a:cs typeface="Varela Round" panose="00000500000000000000" pitchFamily="2" charset="-79"/>
                <a:sym typeface="Arial"/>
                <a:hlinkClick r:id="rId3">
                  <a:extLst>
                    <a:ext uri="{A12FA001-AC4F-418D-AE19-62706E023703}">
                      <ahyp:hlinkClr xmlns:ahyp="http://schemas.microsoft.com/office/drawing/2018/hyperlinkcolor" val="tx"/>
                    </a:ext>
                  </a:extLst>
                </a:hlinkClick>
              </a:rPr>
              <a:t>בגרות</a:t>
            </a:r>
            <a:r>
              <a:rPr lang="he-IL" sz="2000" b="1" dirty="0">
                <a:solidFill>
                  <a:schemeClr val="tx1"/>
                </a:solidFill>
                <a:highlight>
                  <a:srgbClr val="FFFFFF"/>
                </a:highlight>
                <a:latin typeface="Varela Round" panose="00000500000000000000" pitchFamily="2" charset="-79"/>
                <a:ea typeface="Arial"/>
                <a:cs typeface="Varela Round" panose="00000500000000000000" pitchFamily="2" charset="-79"/>
                <a:sym typeface="Arial"/>
              </a:rPr>
              <a:t> </a:t>
            </a:r>
            <a:br>
              <a:rPr lang="en-US" sz="2000" b="1" dirty="0">
                <a:solidFill>
                  <a:schemeClr val="tx1"/>
                </a:solidFill>
                <a:highlight>
                  <a:srgbClr val="FFFFFF"/>
                </a:highlight>
                <a:latin typeface="Varela Round" panose="00000500000000000000" pitchFamily="2" charset="-79"/>
                <a:ea typeface="Arial"/>
                <a:cs typeface="Varela Round" panose="00000500000000000000" pitchFamily="2" charset="-79"/>
                <a:sym typeface="Arial"/>
              </a:rPr>
            </a:br>
            <a:r>
              <a:rPr lang="he-IL" sz="2000" b="1" dirty="0">
                <a:solidFill>
                  <a:schemeClr val="tx1"/>
                </a:solidFill>
                <a:highlight>
                  <a:srgbClr val="FFFFFF"/>
                </a:highlight>
                <a:latin typeface="Varela Round" panose="00000500000000000000" pitchFamily="2" charset="-79"/>
                <a:ea typeface="Arial"/>
                <a:cs typeface="Varela Round" panose="00000500000000000000" pitchFamily="2" charset="-79"/>
                <a:sym typeface="Arial"/>
              </a:rPr>
              <a:t>ההחתמה מוחלפת בהתנהגות הנורמטיבית למין. </a:t>
            </a:r>
          </a:p>
          <a:p>
            <a:pPr marL="342900" indent="-342900">
              <a:lnSpc>
                <a:spcPct val="150000"/>
              </a:lnSpc>
              <a:buFont typeface="Wingdings" panose="05000000000000000000" pitchFamily="2" charset="2"/>
              <a:buChar char="ü"/>
            </a:pPr>
            <a:r>
              <a:rPr lang="he-IL" sz="2000" b="1" dirty="0">
                <a:solidFill>
                  <a:schemeClr val="tx1"/>
                </a:solidFill>
                <a:highlight>
                  <a:srgbClr val="FFFFFF"/>
                </a:highlight>
                <a:latin typeface="Varela Round" panose="00000500000000000000" pitchFamily="2" charset="-79"/>
                <a:ea typeface="Arial"/>
                <a:cs typeface="Varela Round" panose="00000500000000000000" pitchFamily="2" charset="-79"/>
                <a:sym typeface="Arial"/>
              </a:rPr>
              <a:t>אצל מינים רבים ההחתמה נדרשת ל</a:t>
            </a:r>
            <a:r>
              <a:rPr lang="he-IL" sz="2000" b="1" dirty="0">
                <a:solidFill>
                  <a:schemeClr val="tx1"/>
                </a:solidFill>
                <a:highlight>
                  <a:srgbClr val="FFFFFF"/>
                </a:highlight>
                <a:uFill>
                  <a:noFill/>
                </a:uFill>
                <a:latin typeface="Varela Round" panose="00000500000000000000" pitchFamily="2" charset="-79"/>
                <a:ea typeface="Arial"/>
                <a:cs typeface="Varela Round" panose="00000500000000000000" pitchFamily="2" charset="-79"/>
                <a:sym typeface="Arial"/>
                <a:hlinkClick r:id="rId4">
                  <a:extLst>
                    <a:ext uri="{A12FA001-AC4F-418D-AE19-62706E023703}">
                      <ahyp:hlinkClr xmlns:ahyp="http://schemas.microsoft.com/office/drawing/2018/hyperlinkcolor" val="tx"/>
                    </a:ext>
                  </a:extLst>
                </a:hlinkClick>
              </a:rPr>
              <a:t>בגרות המינית</a:t>
            </a:r>
            <a:r>
              <a:rPr lang="he-IL" sz="2000" b="1" dirty="0">
                <a:solidFill>
                  <a:schemeClr val="tx1"/>
                </a:solidFill>
                <a:highlight>
                  <a:srgbClr val="FFFFFF"/>
                </a:highlight>
                <a:latin typeface="Varela Round" panose="00000500000000000000" pitchFamily="2" charset="-79"/>
                <a:ea typeface="Arial"/>
                <a:cs typeface="Varela Round" panose="00000500000000000000" pitchFamily="2" charset="-79"/>
                <a:sym typeface="Arial"/>
              </a:rPr>
              <a:t>, וכאשר הפרט מחפש בן זוג, </a:t>
            </a:r>
            <a:br>
              <a:rPr lang="en-US" sz="2000" b="1" dirty="0">
                <a:solidFill>
                  <a:schemeClr val="tx1"/>
                </a:solidFill>
                <a:highlight>
                  <a:srgbClr val="FFFFFF"/>
                </a:highlight>
                <a:latin typeface="Varela Round" panose="00000500000000000000" pitchFamily="2" charset="-79"/>
                <a:ea typeface="Arial"/>
                <a:cs typeface="Varela Round" panose="00000500000000000000" pitchFamily="2" charset="-79"/>
                <a:sym typeface="Arial"/>
              </a:rPr>
            </a:br>
            <a:r>
              <a:rPr lang="he-IL" sz="2000" b="1" dirty="0">
                <a:solidFill>
                  <a:schemeClr val="tx1"/>
                </a:solidFill>
                <a:highlight>
                  <a:srgbClr val="FFFFFF"/>
                </a:highlight>
                <a:latin typeface="Varela Round" panose="00000500000000000000" pitchFamily="2" charset="-79"/>
                <a:ea typeface="Arial"/>
                <a:cs typeface="Varela Round" panose="00000500000000000000" pitchFamily="2" charset="-79"/>
                <a:sym typeface="Arial"/>
              </a:rPr>
              <a:t>הוא מחפש בן זוג מאותו מין אליו הוחתם. </a:t>
            </a:r>
          </a:p>
          <a:p>
            <a:pPr marL="342900" indent="-342900" algn="just">
              <a:lnSpc>
                <a:spcPct val="150000"/>
              </a:lnSpc>
              <a:buFont typeface="Wingdings" panose="05000000000000000000" pitchFamily="2" charset="2"/>
              <a:buChar char="ü"/>
            </a:pPr>
            <a:r>
              <a:rPr lang="he-IL" sz="2000" b="1" dirty="0">
                <a:solidFill>
                  <a:schemeClr val="tx1"/>
                </a:solidFill>
                <a:highlight>
                  <a:srgbClr val="FFFFFF"/>
                </a:highlight>
                <a:latin typeface="Varela Round" panose="00000500000000000000" pitchFamily="2" charset="-79"/>
                <a:ea typeface="Arial"/>
                <a:cs typeface="Varela Round" panose="00000500000000000000" pitchFamily="2" charset="-79"/>
                <a:sym typeface="Arial"/>
              </a:rPr>
              <a:t>מאפייני ההחתמה "צרובים" באופן גנטי בכל מין. </a:t>
            </a:r>
          </a:p>
          <a:p>
            <a:pPr marL="342900" indent="-342900" algn="just">
              <a:lnSpc>
                <a:spcPct val="150000"/>
              </a:lnSpc>
              <a:buFont typeface="Wingdings" panose="05000000000000000000" pitchFamily="2" charset="2"/>
              <a:buChar char="ü"/>
            </a:pPr>
            <a:r>
              <a:rPr lang="he-IL" sz="2000" b="1" dirty="0">
                <a:solidFill>
                  <a:schemeClr val="tx1"/>
                </a:solidFill>
                <a:highlight>
                  <a:srgbClr val="FFFFFF"/>
                </a:highlight>
                <a:latin typeface="Varela Round" panose="00000500000000000000" pitchFamily="2" charset="-79"/>
                <a:ea typeface="Arial"/>
                <a:cs typeface="Varela Round" panose="00000500000000000000" pitchFamily="2" charset="-79"/>
                <a:sym typeface="Arial"/>
              </a:rPr>
              <a:t>לאופי החברתי של כל מין יש השפעה על חוזק ההחתמה. </a:t>
            </a:r>
          </a:p>
          <a:p>
            <a:pPr marL="0" indent="0" algn="just">
              <a:lnSpc>
                <a:spcPct val="150000"/>
              </a:lnSpc>
              <a:buNone/>
            </a:pPr>
            <a:endParaRPr lang="he-IL" sz="2000" b="1" dirty="0">
              <a:solidFill>
                <a:schemeClr val="tx1"/>
              </a:solidFill>
              <a:highlight>
                <a:srgbClr val="FFFFFF"/>
              </a:highlight>
              <a:latin typeface="Varela Round" panose="00000500000000000000" pitchFamily="2" charset="-79"/>
              <a:ea typeface="Arial"/>
              <a:cs typeface="Varela Round" panose="00000500000000000000" pitchFamily="2" charset="-79"/>
              <a:sym typeface="Arial"/>
            </a:endParaRPr>
          </a:p>
          <a:p>
            <a:pPr marL="342900" indent="-342900">
              <a:lnSpc>
                <a:spcPct val="150000"/>
              </a:lnSpc>
              <a:buFont typeface="Wingdings" panose="05000000000000000000" pitchFamily="2" charset="2"/>
              <a:buChar char="ü"/>
            </a:pPr>
            <a:endParaRPr lang="he-IL" sz="2000" b="1" dirty="0">
              <a:solidFill>
                <a:schemeClr val="tx1"/>
              </a:solidFill>
              <a:highlight>
                <a:srgbClr val="FFFFFF"/>
              </a:highlight>
              <a:latin typeface="Varela Round" panose="00000500000000000000" pitchFamily="2" charset="-79"/>
              <a:ea typeface="Arial"/>
              <a:cs typeface="Varela Round" panose="00000500000000000000" pitchFamily="2" charset="-79"/>
              <a:sym typeface="Arial"/>
            </a:endParaRPr>
          </a:p>
          <a:p>
            <a:pPr marL="342900" indent="-342900" algn="just">
              <a:lnSpc>
                <a:spcPct val="150000"/>
              </a:lnSpc>
              <a:buFont typeface="Wingdings" panose="05000000000000000000" pitchFamily="2" charset="2"/>
              <a:buChar char="ü"/>
            </a:pPr>
            <a:endParaRPr lang="he-IL" sz="2000" dirty="0">
              <a:solidFill>
                <a:schemeClr val="tx1"/>
              </a:solidFill>
              <a:latin typeface="Varela Round" panose="00000500000000000000" pitchFamily="2" charset="-79"/>
              <a:cs typeface="Varela Round" panose="00000500000000000000" pitchFamily="2" charset="-79"/>
            </a:endParaRPr>
          </a:p>
        </p:txBody>
      </p:sp>
      <p:sp>
        <p:nvSpPr>
          <p:cNvPr id="6" name="כותרת 1">
            <a:extLst>
              <a:ext uri="{FF2B5EF4-FFF2-40B4-BE49-F238E27FC236}">
                <a16:creationId xmlns:a16="http://schemas.microsoft.com/office/drawing/2014/main" id="{604A5955-D5F7-4DF5-B522-BA2AB886C6EE}"/>
              </a:ext>
            </a:extLst>
          </p:cNvPr>
          <p:cNvSpPr>
            <a:spLocks noGrp="1"/>
          </p:cNvSpPr>
          <p:nvPr>
            <p:ph type="title"/>
          </p:nvPr>
        </p:nvSpPr>
        <p:spPr>
          <a:xfrm>
            <a:off x="515937" y="340722"/>
            <a:ext cx="11158537" cy="720725"/>
          </a:xfrm>
        </p:spPr>
        <p:style>
          <a:lnRef idx="1">
            <a:schemeClr val="accent5"/>
          </a:lnRef>
          <a:fillRef idx="2">
            <a:schemeClr val="accent5"/>
          </a:fillRef>
          <a:effectRef idx="1">
            <a:schemeClr val="accent5"/>
          </a:effectRef>
          <a:fontRef idx="minor">
            <a:schemeClr val="dk1"/>
          </a:fontRef>
        </p:style>
        <p:txBody>
          <a:bodyPr/>
          <a:lstStyle/>
          <a:p>
            <a:br>
              <a:rPr lang="en-US" dirty="0"/>
            </a:br>
            <a:r>
              <a:rPr lang="he-IL" sz="4000" dirty="0"/>
              <a:t>ניסוי של קונרד לורנץ </a:t>
            </a:r>
            <a:r>
              <a:rPr lang="en-US" sz="4000" dirty="0"/>
              <a:t>- </a:t>
            </a:r>
            <a:r>
              <a:rPr lang="he-IL" sz="4000" dirty="0"/>
              <a:t> החתמה / הטבעה</a:t>
            </a:r>
            <a:br>
              <a:rPr lang="he-IL" dirty="0"/>
            </a:br>
            <a:endParaRPr lang="he-IL" dirty="0"/>
          </a:p>
        </p:txBody>
      </p:sp>
    </p:spTree>
    <p:extLst>
      <p:ext uri="{BB962C8B-B14F-4D97-AF65-F5344CB8AC3E}">
        <p14:creationId xmlns:p14="http://schemas.microsoft.com/office/powerpoint/2010/main" val="1954102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p:txBody>
          <a:bodyPr/>
          <a:lstStyle/>
          <a:p>
            <a:pPr lvl="0"/>
            <a:r>
              <a:rPr lang="he-IL" dirty="0"/>
              <a:t>תרגול קצר</a:t>
            </a:r>
          </a:p>
        </p:txBody>
      </p:sp>
      <p:sp>
        <p:nvSpPr>
          <p:cNvPr id="89" name="Google Shape;89;p12"/>
          <p:cNvSpPr txBox="1">
            <a:spLocks noGrp="1"/>
          </p:cNvSpPr>
          <p:nvPr>
            <p:ph type="body" idx="1"/>
          </p:nvPr>
        </p:nvSpPr>
        <p:spPr>
          <a:xfrm>
            <a:off x="1148452" y="1054797"/>
            <a:ext cx="9893508" cy="540000"/>
          </a:xfrm>
        </p:spPr>
        <p:txBody>
          <a:bodyPr/>
          <a:lstStyle/>
          <a:p>
            <a:pPr lvl="0"/>
            <a:r>
              <a:rPr lang="he-IL" sz="2000" dirty="0"/>
              <a:t>צפו בשני הסרטונים המצורפים וכתבו: מה הם מאפייני ההחתמה של האווזים המופיעים בו?</a:t>
            </a:r>
          </a:p>
        </p:txBody>
      </p:sp>
      <p:sp>
        <p:nvSpPr>
          <p:cNvPr id="9" name="מציין מיקום טקסט 8">
            <a:extLst>
              <a:ext uri="{FF2B5EF4-FFF2-40B4-BE49-F238E27FC236}">
                <a16:creationId xmlns:a16="http://schemas.microsoft.com/office/drawing/2014/main" id="{045DCBE2-2AC0-4FDE-9702-458A51591693}"/>
              </a:ext>
            </a:extLst>
          </p:cNvPr>
          <p:cNvSpPr>
            <a:spLocks noGrp="1"/>
          </p:cNvSpPr>
          <p:nvPr>
            <p:ph type="body" idx="2"/>
          </p:nvPr>
        </p:nvSpPr>
        <p:spPr>
          <a:xfrm>
            <a:off x="1148452" y="1721027"/>
            <a:ext cx="9893508" cy="3415945"/>
          </a:xfrm>
        </p:spPr>
        <p:txBody>
          <a:bodyPr/>
          <a:lstStyle/>
          <a:p>
            <a:pPr marL="76200" indent="0">
              <a:buNone/>
            </a:pPr>
            <a:r>
              <a:rPr lang="he-IL" dirty="0"/>
              <a:t>                    חלק א                                                            חלק ב</a:t>
            </a:r>
          </a:p>
        </p:txBody>
      </p:sp>
      <p:pic>
        <p:nvPicPr>
          <p:cNvPr id="6" name="תמונה 5">
            <a:extLst>
              <a:ext uri="{FF2B5EF4-FFF2-40B4-BE49-F238E27FC236}">
                <a16:creationId xmlns:a16="http://schemas.microsoft.com/office/drawing/2014/main" id="{D75C817F-3479-42D5-AA32-2AE3EECC18D4}"/>
              </a:ext>
            </a:extLst>
          </p:cNvPr>
          <p:cNvPicPr>
            <a:picLocks noChangeAspect="1"/>
          </p:cNvPicPr>
          <p:nvPr/>
        </p:nvPicPr>
        <p:blipFill>
          <a:blip r:embed="rId3"/>
          <a:stretch>
            <a:fillRect/>
          </a:stretch>
        </p:blipFill>
        <p:spPr>
          <a:xfrm>
            <a:off x="7740959" y="2231182"/>
            <a:ext cx="2164430" cy="2164430"/>
          </a:xfrm>
          <a:prstGeom prst="rect">
            <a:avLst/>
          </a:prstGeom>
          <a:ln>
            <a:noFill/>
          </a:ln>
          <a:effectLst>
            <a:outerShdw blurRad="292100" dist="139700" dir="2700000" algn="tl" rotWithShape="0">
              <a:srgbClr val="333333">
                <a:alpha val="65000"/>
              </a:srgbClr>
            </a:outerShdw>
          </a:effectLst>
        </p:spPr>
      </p:pic>
      <p:pic>
        <p:nvPicPr>
          <p:cNvPr id="7" name="תמונה 6">
            <a:extLst>
              <a:ext uri="{FF2B5EF4-FFF2-40B4-BE49-F238E27FC236}">
                <a16:creationId xmlns:a16="http://schemas.microsoft.com/office/drawing/2014/main" id="{4D1D0D1B-4674-470F-99D8-A0EA8F325286}"/>
              </a:ext>
            </a:extLst>
          </p:cNvPr>
          <p:cNvPicPr>
            <a:picLocks noChangeAspect="1"/>
          </p:cNvPicPr>
          <p:nvPr/>
        </p:nvPicPr>
        <p:blipFill>
          <a:blip r:embed="rId4"/>
          <a:stretch>
            <a:fillRect/>
          </a:stretch>
        </p:blipFill>
        <p:spPr>
          <a:xfrm>
            <a:off x="2138645" y="2189135"/>
            <a:ext cx="2164430" cy="21644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12078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9"/>
          <p:cNvSpPr txBox="1"/>
          <p:nvPr/>
        </p:nvSpPr>
        <p:spPr>
          <a:xfrm>
            <a:off x="1629321" y="2695767"/>
            <a:ext cx="9207201" cy="925143"/>
          </a:xfrm>
          <a:prstGeom prst="rect">
            <a:avLst/>
          </a:prstGeom>
          <a:noFill/>
          <a:ln>
            <a:noFill/>
          </a:ln>
        </p:spPr>
        <p:txBody>
          <a:bodyPr spcFirstLastPara="1" wrap="square" lIns="121875" tIns="121875" rIns="121875" bIns="121875" anchor="t" anchorCtr="0">
            <a:noAutofit/>
          </a:bodyPr>
          <a:lstStyle/>
          <a:p>
            <a:pPr marL="609539" marR="0" lvl="0" indent="0" algn="r" rtl="1">
              <a:lnSpc>
                <a:spcPct val="150000"/>
              </a:lnSpc>
              <a:spcBef>
                <a:spcPts val="0"/>
              </a:spcBef>
              <a:spcAft>
                <a:spcPts val="0"/>
              </a:spcAft>
              <a:buNone/>
            </a:pPr>
            <a:r>
              <a:rPr lang="he-IL" sz="2800" b="1" i="0" u="none" strike="noStrike" cap="none" dirty="0">
                <a:solidFill>
                  <a:schemeClr val="dk1"/>
                </a:solidFill>
                <a:latin typeface="Varela Round" panose="00000500000000000000" charset="-79"/>
                <a:ea typeface="Calibri"/>
                <a:cs typeface="Varela Round" panose="00000500000000000000" charset="-79"/>
                <a:sym typeface="Calibri"/>
              </a:rPr>
              <a:t>התיאוריה הפסיכו – סקסואלית של פרויד – חלק א.</a:t>
            </a:r>
            <a:endParaRPr sz="2800" b="1" i="0" u="none" strike="noStrike" cap="none" dirty="0">
              <a:solidFill>
                <a:schemeClr val="dk1"/>
              </a:solidFill>
              <a:latin typeface="Varela Round" panose="00000500000000000000" charset="-79"/>
              <a:ea typeface="Calibri"/>
              <a:cs typeface="Varela Round" panose="00000500000000000000" charset="-79"/>
              <a:sym typeface="Calibri"/>
            </a:endParaRPr>
          </a:p>
        </p:txBody>
      </p:sp>
      <p:sp>
        <p:nvSpPr>
          <p:cNvPr id="68" name="Google Shape;68;p9"/>
          <p:cNvSpPr txBox="1">
            <a:spLocks noGrp="1"/>
          </p:cNvSpPr>
          <p:nvPr>
            <p:ph type="subTitle" idx="1"/>
          </p:nvPr>
        </p:nvSpPr>
        <p:spPr>
          <a:xfrm>
            <a:off x="1319134" y="4701411"/>
            <a:ext cx="5876145" cy="720000"/>
          </a:xfrm>
          <a:prstGeom prst="rect">
            <a:avLst/>
          </a:prstGeom>
          <a:noFill/>
          <a:ln>
            <a:noFill/>
          </a:ln>
        </p:spPr>
        <p:txBody>
          <a:bodyPr spcFirstLastPara="1" wrap="square" lIns="36000" tIns="36000" rIns="36000" bIns="36000" anchor="t" anchorCtr="0">
            <a:noAutofit/>
          </a:bodyPr>
          <a:lstStyle/>
          <a:p>
            <a:pPr marL="342900" lvl="0" indent="-342900" algn="ctr" rtl="1">
              <a:lnSpc>
                <a:spcPct val="100000"/>
              </a:lnSpc>
              <a:spcBef>
                <a:spcPts val="0"/>
              </a:spcBef>
              <a:spcAft>
                <a:spcPts val="600"/>
              </a:spcAft>
              <a:buClr>
                <a:srgbClr val="002060"/>
              </a:buClr>
              <a:buSzPts val="2800"/>
              <a:buNone/>
            </a:pPr>
            <a:r>
              <a:rPr lang="he-IL" dirty="0"/>
              <a:t>פסיכולוגיה כיתות י"א-י"ב</a:t>
            </a:r>
            <a:br>
              <a:rPr lang="en-US" dirty="0"/>
            </a:br>
            <a:br>
              <a:rPr lang="en-US" dirty="0"/>
            </a:br>
            <a:endParaRPr dirty="0"/>
          </a:p>
        </p:txBody>
      </p:sp>
      <p:sp>
        <p:nvSpPr>
          <p:cNvPr id="69" name="Google Shape;69;p9"/>
          <p:cNvSpPr txBox="1">
            <a:spLocks noGrp="1"/>
          </p:cNvSpPr>
          <p:nvPr>
            <p:ph type="body" idx="2"/>
          </p:nvPr>
        </p:nvSpPr>
        <p:spPr>
          <a:xfrm>
            <a:off x="-1210605" y="5421411"/>
            <a:ext cx="10872000" cy="720000"/>
          </a:xfrm>
          <a:prstGeom prst="rect">
            <a:avLst/>
          </a:prstGeom>
          <a:noFill/>
          <a:ln>
            <a:noFill/>
          </a:ln>
        </p:spPr>
        <p:txBody>
          <a:bodyPr spcFirstLastPara="1" wrap="square" lIns="91425" tIns="45700" rIns="91425" bIns="45700" anchor="t" anchorCtr="0">
            <a:noAutofit/>
          </a:bodyPr>
          <a:lstStyle/>
          <a:p>
            <a:pPr marL="342900" lvl="0" indent="-342900" algn="ctr" rtl="1">
              <a:lnSpc>
                <a:spcPct val="100000"/>
              </a:lnSpc>
              <a:spcBef>
                <a:spcPts val="0"/>
              </a:spcBef>
              <a:spcAft>
                <a:spcPts val="0"/>
              </a:spcAft>
              <a:buClr>
                <a:srgbClr val="002060"/>
              </a:buClr>
              <a:buSzPts val="2800"/>
              <a:buFont typeface="Arial"/>
              <a:buNone/>
            </a:pPr>
            <a:r>
              <a:rPr lang="x-none" dirty="0"/>
              <a:t>שם המורה:</a:t>
            </a:r>
            <a:r>
              <a:rPr lang="he-IL" dirty="0"/>
              <a:t> פז כרמל</a:t>
            </a:r>
            <a:endParaRPr dirty="0"/>
          </a:p>
        </p:txBody>
      </p:sp>
      <p:sp>
        <p:nvSpPr>
          <p:cNvPr id="3" name="כותרת 2">
            <a:extLst>
              <a:ext uri="{FF2B5EF4-FFF2-40B4-BE49-F238E27FC236}">
                <a16:creationId xmlns:a16="http://schemas.microsoft.com/office/drawing/2014/main" id="{EDA929D6-7459-481D-B17D-31F6883B9644}"/>
              </a:ext>
            </a:extLst>
          </p:cNvPr>
          <p:cNvSpPr>
            <a:spLocks noGrp="1"/>
          </p:cNvSpPr>
          <p:nvPr>
            <p:ph type="ctrTitle"/>
          </p:nvPr>
        </p:nvSpPr>
        <p:spPr/>
        <p:txBody>
          <a:bodyPr/>
          <a:lstStyle/>
          <a:p>
            <a:r>
              <a:rPr lang="he-IL" sz="5400" dirty="0"/>
              <a:t>הקדמה לפסיכולוגיה התפתחותית</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81141" y="819381"/>
            <a:ext cx="11160000"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800"/>
              <a:buFont typeface="Varela Round"/>
              <a:buNone/>
            </a:pPr>
            <a:r>
              <a:rPr lang="he-IL" dirty="0"/>
              <a:t>תרגול שאלת בגרות</a:t>
            </a:r>
            <a:br>
              <a:rPr lang="he-IL" dirty="0"/>
            </a:br>
            <a:r>
              <a:rPr lang="he-IL" dirty="0"/>
              <a:t>קיץ 2004</a:t>
            </a:r>
            <a:endParaRPr dirty="0"/>
          </a:p>
        </p:txBody>
      </p:sp>
      <p:sp>
        <p:nvSpPr>
          <p:cNvPr id="90" name="Google Shape;90;p12"/>
          <p:cNvSpPr txBox="1">
            <a:spLocks noGrp="1"/>
          </p:cNvSpPr>
          <p:nvPr>
            <p:ph type="body" idx="2"/>
          </p:nvPr>
        </p:nvSpPr>
        <p:spPr>
          <a:xfrm>
            <a:off x="998859" y="2170916"/>
            <a:ext cx="9000000" cy="3225543"/>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76200" indent="0">
              <a:buNone/>
            </a:pPr>
            <a:r>
              <a:rPr lang="he-IL" sz="3200" dirty="0"/>
              <a:t>ילד יכול לרכוב על אופניים רק לאחר שעבר</a:t>
            </a:r>
            <a:br>
              <a:rPr lang="en-US" sz="3200" dirty="0"/>
            </a:br>
            <a:r>
              <a:rPr lang="he-IL" sz="3200" dirty="0"/>
              <a:t>תהליכי בשילה.</a:t>
            </a:r>
            <a:br>
              <a:rPr lang="en-US" sz="3200" dirty="0"/>
            </a:br>
            <a:endParaRPr lang="he-IL" sz="3200" dirty="0"/>
          </a:p>
          <a:p>
            <a:pPr marL="76200" indent="0">
              <a:buNone/>
            </a:pPr>
            <a:r>
              <a:rPr lang="he-IL" sz="3200" dirty="0"/>
              <a:t>הסבר מהם תהליכי בשילה, ואילו תוצאות של תהליכי בשילה דרושות כדי שהילד יוכל לרכוב </a:t>
            </a:r>
            <a:br>
              <a:rPr lang="en-US" sz="3200" dirty="0"/>
            </a:br>
            <a:r>
              <a:rPr lang="he-IL" sz="3200" dirty="0"/>
              <a:t>על אופניים?</a:t>
            </a:r>
          </a:p>
        </p:txBody>
      </p:sp>
    </p:spTree>
    <p:extLst>
      <p:ext uri="{BB962C8B-B14F-4D97-AF65-F5344CB8AC3E}">
        <p14:creationId xmlns:p14="http://schemas.microsoft.com/office/powerpoint/2010/main" val="209050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236C11D-6EA5-4637-9B77-036FCB63FC0D}"/>
              </a:ext>
            </a:extLst>
          </p:cNvPr>
          <p:cNvSpPr>
            <a:spLocks noGrp="1"/>
          </p:cNvSpPr>
          <p:nvPr>
            <p:ph type="title"/>
          </p:nvPr>
        </p:nvSpPr>
        <p:spPr>
          <a:xfrm>
            <a:off x="634476" y="2280433"/>
            <a:ext cx="11160000" cy="720000"/>
          </a:xfrm>
        </p:spPr>
        <p:txBody>
          <a:bodyPr/>
          <a:lstStyle/>
          <a:p>
            <a:r>
              <a:rPr lang="he-IL" dirty="0"/>
              <a:t>תודה שהשתתפתם!</a:t>
            </a:r>
          </a:p>
        </p:txBody>
      </p:sp>
    </p:spTree>
    <p:extLst>
      <p:ext uri="{BB962C8B-B14F-4D97-AF65-F5344CB8AC3E}">
        <p14:creationId xmlns:p14="http://schemas.microsoft.com/office/powerpoint/2010/main" val="846354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3" name="Google Shape;83;p11"/>
          <p:cNvSpPr txBox="1">
            <a:spLocks noGrp="1"/>
          </p:cNvSpPr>
          <p:nvPr>
            <p:ph type="subTitle" idx="1"/>
          </p:nvPr>
        </p:nvSpPr>
        <p:spPr>
          <a:xfrm>
            <a:off x="659617" y="4620166"/>
            <a:ext cx="8033361" cy="162351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36000" tIns="36000" rIns="36000" bIns="36000" anchor="t" anchorCtr="0">
            <a:noAutofit/>
          </a:bodyPr>
          <a:lstStyle/>
          <a:p>
            <a:pPr marL="342900" lvl="0" indent="-342900" algn="ctr" rtl="1">
              <a:lnSpc>
                <a:spcPct val="100000"/>
              </a:lnSpc>
              <a:spcBef>
                <a:spcPts val="0"/>
              </a:spcBef>
              <a:spcAft>
                <a:spcPts val="600"/>
              </a:spcAft>
              <a:buClr>
                <a:schemeClr val="dk1"/>
              </a:buClr>
              <a:buSzPts val="2800"/>
              <a:buNone/>
            </a:pPr>
            <a:r>
              <a:rPr lang="he-IL" dirty="0"/>
              <a:t>עקרונות התיאוריה </a:t>
            </a:r>
            <a:br>
              <a:rPr lang="en-US" dirty="0"/>
            </a:br>
            <a:r>
              <a:rPr lang="he-IL" dirty="0"/>
              <a:t> ושני שלבי ההתפתחות הראשונים. </a:t>
            </a:r>
            <a:endParaRPr dirty="0"/>
          </a:p>
        </p:txBody>
      </p:sp>
      <p:sp>
        <p:nvSpPr>
          <p:cNvPr id="3" name="כותרת 2">
            <a:extLst>
              <a:ext uri="{FF2B5EF4-FFF2-40B4-BE49-F238E27FC236}">
                <a16:creationId xmlns:a16="http://schemas.microsoft.com/office/drawing/2014/main" id="{5979C217-5022-42A1-B6AF-4CBDD47EA6C9}"/>
              </a:ext>
            </a:extLst>
          </p:cNvPr>
          <p:cNvSpPr>
            <a:spLocks noGrp="1"/>
          </p:cNvSpPr>
          <p:nvPr>
            <p:ph type="ctrTitle"/>
          </p:nvPr>
        </p:nvSpPr>
        <p:spPr>
          <a:xfrm>
            <a:off x="1364105" y="2237833"/>
            <a:ext cx="9836905" cy="1623511"/>
          </a:xfrm>
        </p:spPr>
        <p:style>
          <a:lnRef idx="1">
            <a:schemeClr val="accent5"/>
          </a:lnRef>
          <a:fillRef idx="2">
            <a:schemeClr val="accent5"/>
          </a:fillRef>
          <a:effectRef idx="1">
            <a:schemeClr val="accent5"/>
          </a:effectRef>
          <a:fontRef idx="minor">
            <a:schemeClr val="dk1"/>
          </a:fontRef>
        </p:style>
        <p:txBody>
          <a:bodyPr/>
          <a:lstStyle/>
          <a:p>
            <a:r>
              <a:rPr lang="he-IL" sz="5400" dirty="0"/>
              <a:t>התיאוריה ההתפתחותית </a:t>
            </a:r>
            <a:br>
              <a:rPr lang="en-US" sz="5400" dirty="0"/>
            </a:br>
            <a:r>
              <a:rPr lang="he-IL" sz="5400" dirty="0"/>
              <a:t>של פרויד – חלק א'</a:t>
            </a:r>
          </a:p>
        </p:txBody>
      </p:sp>
    </p:spTree>
    <p:extLst>
      <p:ext uri="{BB962C8B-B14F-4D97-AF65-F5344CB8AC3E}">
        <p14:creationId xmlns:p14="http://schemas.microsoft.com/office/powerpoint/2010/main" val="3663387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92D7BE-E981-4CDA-B126-4F4BAB38157E}"/>
              </a:ext>
            </a:extLst>
          </p:cNvPr>
          <p:cNvSpPr>
            <a:spLocks noGrp="1"/>
          </p:cNvSpPr>
          <p:nvPr>
            <p:ph type="title"/>
          </p:nvPr>
        </p:nvSpPr>
        <p:spPr/>
        <p:txBody>
          <a:bodyPr/>
          <a:lstStyle/>
          <a:p>
            <a:r>
              <a:rPr lang="he-IL" dirty="0"/>
              <a:t>התיאוריה ההתפתחותית של פרויד</a:t>
            </a:r>
          </a:p>
        </p:txBody>
      </p:sp>
      <p:sp>
        <p:nvSpPr>
          <p:cNvPr id="4" name="מציין מיקום טקסט 3">
            <a:extLst>
              <a:ext uri="{FF2B5EF4-FFF2-40B4-BE49-F238E27FC236}">
                <a16:creationId xmlns:a16="http://schemas.microsoft.com/office/drawing/2014/main" id="{AF7D42AD-200E-484E-B815-C2E12C17BA5F}"/>
              </a:ext>
            </a:extLst>
          </p:cNvPr>
          <p:cNvSpPr>
            <a:spLocks noGrp="1"/>
          </p:cNvSpPr>
          <p:nvPr>
            <p:ph type="body" idx="2"/>
          </p:nvPr>
        </p:nvSpPr>
        <p:spPr>
          <a:xfrm>
            <a:off x="1079292" y="1781700"/>
            <a:ext cx="9231808" cy="3949476"/>
          </a:xfrm>
        </p:spPr>
        <p:style>
          <a:lnRef idx="2">
            <a:schemeClr val="accent5"/>
          </a:lnRef>
          <a:fillRef idx="1">
            <a:schemeClr val="lt1"/>
          </a:fillRef>
          <a:effectRef idx="0">
            <a:schemeClr val="accent5"/>
          </a:effectRef>
          <a:fontRef idx="minor">
            <a:schemeClr val="dk1"/>
          </a:fontRef>
        </p:style>
        <p:txBody>
          <a:bodyPr/>
          <a:lstStyle/>
          <a:p>
            <a:pPr marL="76200" indent="0">
              <a:lnSpc>
                <a:spcPct val="150000"/>
              </a:lnSpc>
              <a:buNone/>
            </a:pPr>
            <a:r>
              <a:rPr lang="he-IL" b="1" dirty="0">
                <a:solidFill>
                  <a:schemeClr val="bg2">
                    <a:lumMod val="75000"/>
                  </a:schemeClr>
                </a:solidFill>
              </a:rPr>
              <a:t>התיאוריה הפסיכו-סקסואלית היא תיאוריית שלבים.</a:t>
            </a:r>
            <a:br>
              <a:rPr lang="en-US" b="1" dirty="0">
                <a:solidFill>
                  <a:schemeClr val="bg2">
                    <a:lumMod val="75000"/>
                  </a:schemeClr>
                </a:solidFill>
              </a:rPr>
            </a:br>
            <a:r>
              <a:rPr lang="he-IL" b="1" dirty="0">
                <a:solidFill>
                  <a:schemeClr val="bg2">
                    <a:lumMod val="75000"/>
                  </a:schemeClr>
                </a:solidFill>
              </a:rPr>
              <a:t>נחזור על 2 </a:t>
            </a:r>
            <a:r>
              <a:rPr lang="he-IL" b="1" dirty="0">
                <a:ln w="22225">
                  <a:solidFill>
                    <a:schemeClr val="accent2"/>
                  </a:solidFill>
                  <a:prstDash val="solid"/>
                </a:ln>
                <a:solidFill>
                  <a:schemeClr val="accent2">
                    <a:lumMod val="40000"/>
                    <a:lumOff val="60000"/>
                  </a:schemeClr>
                </a:solidFill>
              </a:rPr>
              <a:t>הנחות יסוד של תיאוריות השלבים:</a:t>
            </a:r>
            <a:br>
              <a:rPr lang="en-US" b="1" dirty="0">
                <a:ln w="22225">
                  <a:solidFill>
                    <a:schemeClr val="accent2"/>
                  </a:solidFill>
                  <a:prstDash val="solid"/>
                </a:ln>
                <a:solidFill>
                  <a:schemeClr val="accent2">
                    <a:lumMod val="40000"/>
                    <a:lumOff val="60000"/>
                  </a:schemeClr>
                </a:solidFill>
              </a:rPr>
            </a:br>
            <a:r>
              <a:rPr lang="he-IL" b="1" dirty="0">
                <a:ln w="22225">
                  <a:solidFill>
                    <a:schemeClr val="accent2"/>
                  </a:solidFill>
                  <a:prstDash val="solid"/>
                </a:ln>
                <a:solidFill>
                  <a:schemeClr val="accent2">
                    <a:lumMod val="40000"/>
                    <a:lumOff val="60000"/>
                  </a:schemeClr>
                </a:solidFill>
              </a:rPr>
              <a:t>	1. </a:t>
            </a:r>
            <a:r>
              <a:rPr lang="he-IL" b="1" dirty="0"/>
              <a:t>בכל שלב ושלב האדם לומד דברים חדשים על בסיס </a:t>
            </a:r>
            <a:br>
              <a:rPr lang="en-US" b="1" dirty="0"/>
            </a:br>
            <a:r>
              <a:rPr lang="he-IL" b="1" dirty="0"/>
              <a:t>                בשילה מתאימה.</a:t>
            </a:r>
            <a:endParaRPr lang="he-IL" dirty="0"/>
          </a:p>
          <a:p>
            <a:pPr marL="76200" indent="0">
              <a:lnSpc>
                <a:spcPct val="150000"/>
              </a:lnSpc>
              <a:buNone/>
            </a:pPr>
            <a:r>
              <a:rPr lang="he-IL" b="1" dirty="0"/>
              <a:t>          </a:t>
            </a:r>
            <a:r>
              <a:rPr lang="he-IL" b="1" dirty="0">
                <a:ln w="22225">
                  <a:solidFill>
                    <a:schemeClr val="accent2"/>
                  </a:solidFill>
                  <a:prstDash val="solid"/>
                </a:ln>
                <a:solidFill>
                  <a:schemeClr val="accent2">
                    <a:lumMod val="40000"/>
                    <a:lumOff val="60000"/>
                  </a:schemeClr>
                </a:solidFill>
              </a:rPr>
              <a:t>2. </a:t>
            </a:r>
            <a:r>
              <a:rPr lang="he-IL" b="1" dirty="0"/>
              <a:t>רצף השלבים הוא קבוע ואי-אפשר לדלג על שלב מסוים.</a:t>
            </a:r>
            <a:br>
              <a:rPr lang="en-US" b="1" dirty="0"/>
            </a:br>
            <a:br>
              <a:rPr lang="en-US" b="1" dirty="0"/>
            </a:br>
            <a:r>
              <a:rPr lang="he-IL" b="1" dirty="0">
                <a:solidFill>
                  <a:schemeClr val="bg2">
                    <a:lumMod val="75000"/>
                  </a:schemeClr>
                </a:solidFill>
              </a:rPr>
              <a:t>בתיאוריה של פרויד 5 שלבים.</a:t>
            </a:r>
            <a:endParaRPr lang="he-IL" sz="2000" b="1" dirty="0">
              <a:solidFill>
                <a:schemeClr val="bg2">
                  <a:lumMod val="75000"/>
                </a:schemeClr>
              </a:solidFill>
            </a:endParaRPr>
          </a:p>
        </p:txBody>
      </p:sp>
      <p:sp>
        <p:nvSpPr>
          <p:cNvPr id="6" name="מציין מיקום טקסט 5">
            <a:extLst>
              <a:ext uri="{FF2B5EF4-FFF2-40B4-BE49-F238E27FC236}">
                <a16:creationId xmlns:a16="http://schemas.microsoft.com/office/drawing/2014/main" id="{1B93AC86-2191-4B49-A770-FB8860614BFB}"/>
              </a:ext>
            </a:extLst>
          </p:cNvPr>
          <p:cNvSpPr>
            <a:spLocks noGrp="1"/>
          </p:cNvSpPr>
          <p:nvPr>
            <p:ph type="body" idx="1"/>
          </p:nvPr>
        </p:nvSpPr>
        <p:spPr>
          <a:xfrm>
            <a:off x="5969479" y="1057949"/>
            <a:ext cx="4341621" cy="540000"/>
          </a:xfrm>
        </p:spPr>
        <p:style>
          <a:lnRef idx="2">
            <a:schemeClr val="accent2"/>
          </a:lnRef>
          <a:fillRef idx="1">
            <a:schemeClr val="lt1"/>
          </a:fillRef>
          <a:effectRef idx="0">
            <a:schemeClr val="accent2"/>
          </a:effectRef>
          <a:fontRef idx="minor">
            <a:schemeClr val="dk1"/>
          </a:fontRef>
        </p:style>
        <p:txBody>
          <a:bodyPr/>
          <a:lstStyle/>
          <a:p>
            <a:r>
              <a:rPr lang="he-IL" dirty="0"/>
              <a:t>הקדמה ועקרונות יסוד</a:t>
            </a:r>
          </a:p>
        </p:txBody>
      </p:sp>
    </p:spTree>
    <p:extLst>
      <p:ext uri="{BB962C8B-B14F-4D97-AF65-F5344CB8AC3E}">
        <p14:creationId xmlns:p14="http://schemas.microsoft.com/office/powerpoint/2010/main" val="2885424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92D7BE-E981-4CDA-B126-4F4BAB38157E}"/>
              </a:ext>
            </a:extLst>
          </p:cNvPr>
          <p:cNvSpPr>
            <a:spLocks noGrp="1"/>
          </p:cNvSpPr>
          <p:nvPr>
            <p:ph type="title"/>
          </p:nvPr>
        </p:nvSpPr>
        <p:spPr/>
        <p:txBody>
          <a:bodyPr/>
          <a:lstStyle/>
          <a:p>
            <a:r>
              <a:rPr lang="he-IL" dirty="0"/>
              <a:t>התיאוריה ההתפתחותית של פרויד</a:t>
            </a:r>
          </a:p>
        </p:txBody>
      </p:sp>
      <p:sp>
        <p:nvSpPr>
          <p:cNvPr id="4" name="מציין מיקום טקסט 3">
            <a:extLst>
              <a:ext uri="{FF2B5EF4-FFF2-40B4-BE49-F238E27FC236}">
                <a16:creationId xmlns:a16="http://schemas.microsoft.com/office/drawing/2014/main" id="{AF7D42AD-200E-484E-B815-C2E12C17BA5F}"/>
              </a:ext>
            </a:extLst>
          </p:cNvPr>
          <p:cNvSpPr>
            <a:spLocks noGrp="1"/>
          </p:cNvSpPr>
          <p:nvPr>
            <p:ph type="body" idx="2"/>
          </p:nvPr>
        </p:nvSpPr>
        <p:spPr>
          <a:xfrm>
            <a:off x="1079292" y="1781700"/>
            <a:ext cx="9231808" cy="3949476"/>
          </a:xfrm>
        </p:spPr>
        <p:style>
          <a:lnRef idx="2">
            <a:schemeClr val="accent5"/>
          </a:lnRef>
          <a:fillRef idx="1">
            <a:schemeClr val="lt1"/>
          </a:fillRef>
          <a:effectRef idx="0">
            <a:schemeClr val="accent5"/>
          </a:effectRef>
          <a:fontRef idx="minor">
            <a:schemeClr val="dk1"/>
          </a:fontRef>
        </p:style>
        <p:txBody>
          <a:bodyPr/>
          <a:lstStyle/>
          <a:p>
            <a:pPr>
              <a:lnSpc>
                <a:spcPct val="150000"/>
              </a:lnSpc>
              <a:buFont typeface="Wingdings" panose="05000000000000000000" pitchFamily="2" charset="2"/>
              <a:buChar char="v"/>
            </a:pPr>
            <a:r>
              <a:rPr lang="he-IL" sz="2000" b="1" dirty="0">
                <a:solidFill>
                  <a:schemeClr val="bg2">
                    <a:lumMod val="75000"/>
                  </a:schemeClr>
                </a:solidFill>
              </a:rPr>
              <a:t>בכל שלב ישנו </a:t>
            </a:r>
            <a:r>
              <a:rPr lang="he-IL" sz="2000" b="1" dirty="0">
                <a:ln w="22225">
                  <a:solidFill>
                    <a:schemeClr val="accent2"/>
                  </a:solidFill>
                  <a:prstDash val="solid"/>
                </a:ln>
                <a:solidFill>
                  <a:schemeClr val="accent2"/>
                </a:solidFill>
              </a:rPr>
              <a:t>קונפליקט</a:t>
            </a:r>
            <a:r>
              <a:rPr lang="he-IL" sz="2000" b="1" dirty="0">
                <a:solidFill>
                  <a:schemeClr val="bg2">
                    <a:lumMod val="75000"/>
                  </a:schemeClr>
                </a:solidFill>
              </a:rPr>
              <a:t> שהפרט צריך לפתור בכל שלב </a:t>
            </a:r>
            <a:br>
              <a:rPr lang="en-US" sz="2000" b="1" dirty="0">
                <a:solidFill>
                  <a:schemeClr val="bg2">
                    <a:lumMod val="75000"/>
                  </a:schemeClr>
                </a:solidFill>
              </a:rPr>
            </a:br>
            <a:r>
              <a:rPr lang="he-IL" sz="2000" b="1" dirty="0">
                <a:solidFill>
                  <a:schemeClr val="bg2">
                    <a:lumMod val="75000"/>
                  </a:schemeClr>
                </a:solidFill>
              </a:rPr>
              <a:t>אל מול </a:t>
            </a:r>
            <a:r>
              <a:rPr lang="he-IL" sz="2000" b="1" dirty="0">
                <a:ln w="22225">
                  <a:solidFill>
                    <a:schemeClr val="accent2"/>
                  </a:solidFill>
                  <a:prstDash val="solid"/>
                </a:ln>
                <a:solidFill>
                  <a:schemeClr val="accent2"/>
                </a:solidFill>
              </a:rPr>
              <a:t>דמות משמעותית. </a:t>
            </a:r>
            <a:endParaRPr lang="he-IL" sz="2000" b="1" dirty="0">
              <a:solidFill>
                <a:schemeClr val="accent2"/>
              </a:solidFill>
            </a:endParaRPr>
          </a:p>
          <a:p>
            <a:pPr>
              <a:lnSpc>
                <a:spcPct val="150000"/>
              </a:lnSpc>
              <a:buFont typeface="Wingdings" panose="05000000000000000000" pitchFamily="2" charset="2"/>
              <a:buChar char="v"/>
            </a:pPr>
            <a:r>
              <a:rPr lang="he-IL" sz="2000" b="1" dirty="0">
                <a:solidFill>
                  <a:schemeClr val="bg2">
                    <a:lumMod val="75000"/>
                  </a:schemeClr>
                </a:solidFill>
                <a:latin typeface="Varela Round" panose="00000500000000000000" pitchFamily="2" charset="-79"/>
                <a:cs typeface="Varela Round" panose="00000500000000000000" pitchFamily="2" charset="-79"/>
              </a:rPr>
              <a:t>בכל שלב האדם לומד על עצמו משהו חיוני שלא יוכל ללמוד בתקופת חיים אחרת, </a:t>
            </a:r>
            <a:br>
              <a:rPr lang="en-US" sz="2000" b="1" dirty="0">
                <a:solidFill>
                  <a:schemeClr val="bg2">
                    <a:lumMod val="75000"/>
                  </a:schemeClr>
                </a:solidFill>
                <a:latin typeface="Varela Round" panose="00000500000000000000" pitchFamily="2" charset="-79"/>
                <a:cs typeface="Varela Round" panose="00000500000000000000" pitchFamily="2" charset="-79"/>
              </a:rPr>
            </a:br>
            <a:r>
              <a:rPr lang="he-IL" sz="2000" b="1" dirty="0">
                <a:solidFill>
                  <a:schemeClr val="bg2">
                    <a:lumMod val="75000"/>
                  </a:schemeClr>
                </a:solidFill>
                <a:latin typeface="Varela Round" panose="00000500000000000000" pitchFamily="2" charset="-79"/>
                <a:cs typeface="Varela Round" panose="00000500000000000000" pitchFamily="2" charset="-79"/>
              </a:rPr>
              <a:t>ושיהיה קשה להשלים בתקופת חיים אחרת.</a:t>
            </a:r>
            <a:r>
              <a:rPr lang="he-IL" sz="2000" b="1" dirty="0">
                <a:solidFill>
                  <a:schemeClr val="bg2">
                    <a:lumMod val="75000"/>
                  </a:schemeClr>
                </a:solidFill>
              </a:rPr>
              <a:t> לכן, כל תקופה כזו היא </a:t>
            </a:r>
            <a:br>
              <a:rPr lang="en-US" sz="2000" b="1" dirty="0">
                <a:solidFill>
                  <a:schemeClr val="bg2">
                    <a:lumMod val="75000"/>
                  </a:schemeClr>
                </a:solidFill>
              </a:rPr>
            </a:br>
            <a:r>
              <a:rPr lang="he-IL" sz="2000" b="1" dirty="0">
                <a:ln w="22225">
                  <a:solidFill>
                    <a:schemeClr val="accent2"/>
                  </a:solidFill>
                  <a:prstDash val="solid"/>
                </a:ln>
                <a:solidFill>
                  <a:schemeClr val="accent2"/>
                </a:solidFill>
              </a:rPr>
              <a:t>תקופה מכריעה.</a:t>
            </a:r>
          </a:p>
          <a:p>
            <a:pPr>
              <a:lnSpc>
                <a:spcPct val="150000"/>
              </a:lnSpc>
              <a:buFont typeface="Wingdings" panose="05000000000000000000" pitchFamily="2" charset="2"/>
              <a:buChar char="v"/>
            </a:pPr>
            <a:r>
              <a:rPr lang="he-IL" sz="2000" b="1" dirty="0">
                <a:solidFill>
                  <a:schemeClr val="bg2">
                    <a:lumMod val="75000"/>
                  </a:schemeClr>
                </a:solidFill>
              </a:rPr>
              <a:t>התפתחות הנפש תלויה בסיפוק </a:t>
            </a:r>
            <a:r>
              <a:rPr lang="he-IL" sz="2000" b="1" dirty="0">
                <a:ln w="22225">
                  <a:solidFill>
                    <a:schemeClr val="accent2"/>
                  </a:solidFill>
                  <a:prstDash val="solid"/>
                </a:ln>
                <a:solidFill>
                  <a:schemeClr val="accent2"/>
                </a:solidFill>
              </a:rPr>
              <a:t>אזור ארוגני </a:t>
            </a:r>
            <a:r>
              <a:rPr lang="he-IL" sz="2000" b="1" dirty="0">
                <a:solidFill>
                  <a:schemeClr val="bg2">
                    <a:lumMod val="75000"/>
                  </a:schemeClr>
                </a:solidFill>
              </a:rPr>
              <a:t>בגוף.</a:t>
            </a:r>
            <a:br>
              <a:rPr lang="en-US" sz="2000" b="1" dirty="0">
                <a:solidFill>
                  <a:schemeClr val="bg2">
                    <a:lumMod val="75000"/>
                  </a:schemeClr>
                </a:solidFill>
              </a:rPr>
            </a:br>
            <a:r>
              <a:rPr lang="he-IL" sz="2000" b="1" dirty="0">
                <a:solidFill>
                  <a:schemeClr val="bg2">
                    <a:lumMod val="75000"/>
                  </a:schemeClr>
                </a:solidFill>
              </a:rPr>
              <a:t>התפתחות ההנאה הגופנית-מינית (היצירתית) מאיבר זה בגוף היא הבסיס </a:t>
            </a:r>
            <a:br>
              <a:rPr lang="en-US" sz="2000" b="1" dirty="0">
                <a:solidFill>
                  <a:schemeClr val="bg2">
                    <a:lumMod val="75000"/>
                  </a:schemeClr>
                </a:solidFill>
              </a:rPr>
            </a:br>
            <a:r>
              <a:rPr lang="he-IL" sz="2000" b="1" dirty="0">
                <a:solidFill>
                  <a:schemeClr val="bg2">
                    <a:lumMod val="75000"/>
                  </a:schemeClr>
                </a:solidFill>
              </a:rPr>
              <a:t>להתפתחות הנפש.</a:t>
            </a:r>
          </a:p>
          <a:p>
            <a:pPr marL="76200" indent="0">
              <a:lnSpc>
                <a:spcPct val="150000"/>
              </a:lnSpc>
              <a:buNone/>
            </a:pPr>
            <a:endParaRPr lang="he-IL" sz="2000" dirty="0">
              <a:solidFill>
                <a:schemeClr val="bg2">
                  <a:lumMod val="75000"/>
                </a:schemeClr>
              </a:solidFill>
            </a:endParaRPr>
          </a:p>
          <a:p>
            <a:pPr>
              <a:lnSpc>
                <a:spcPct val="150000"/>
              </a:lnSpc>
              <a:buFont typeface="Wingdings" panose="05000000000000000000" pitchFamily="2" charset="2"/>
              <a:buChar char="v"/>
            </a:pPr>
            <a:endParaRPr lang="he-IL" sz="2000" dirty="0">
              <a:solidFill>
                <a:schemeClr val="bg2">
                  <a:lumMod val="75000"/>
                </a:schemeClr>
              </a:solidFill>
            </a:endParaRPr>
          </a:p>
        </p:txBody>
      </p:sp>
      <p:sp>
        <p:nvSpPr>
          <p:cNvPr id="6" name="מציין מיקום טקסט 5">
            <a:extLst>
              <a:ext uri="{FF2B5EF4-FFF2-40B4-BE49-F238E27FC236}">
                <a16:creationId xmlns:a16="http://schemas.microsoft.com/office/drawing/2014/main" id="{1B93AC86-2191-4B49-A770-FB8860614BFB}"/>
              </a:ext>
            </a:extLst>
          </p:cNvPr>
          <p:cNvSpPr>
            <a:spLocks noGrp="1"/>
          </p:cNvSpPr>
          <p:nvPr>
            <p:ph type="body" idx="1"/>
          </p:nvPr>
        </p:nvSpPr>
        <p:spPr>
          <a:xfrm>
            <a:off x="6095206" y="1057949"/>
            <a:ext cx="4215894" cy="540000"/>
          </a:xfrm>
        </p:spPr>
        <p:style>
          <a:lnRef idx="2">
            <a:schemeClr val="accent2"/>
          </a:lnRef>
          <a:fillRef idx="1">
            <a:schemeClr val="lt1"/>
          </a:fillRef>
          <a:effectRef idx="0">
            <a:schemeClr val="accent2"/>
          </a:effectRef>
          <a:fontRef idx="minor">
            <a:schemeClr val="dk1"/>
          </a:fontRef>
        </p:style>
        <p:txBody>
          <a:bodyPr/>
          <a:lstStyle/>
          <a:p>
            <a:r>
              <a:rPr lang="he-IL" dirty="0"/>
              <a:t>הקדמה ועקרונות יסוד</a:t>
            </a:r>
          </a:p>
        </p:txBody>
      </p:sp>
    </p:spTree>
    <p:extLst>
      <p:ext uri="{BB962C8B-B14F-4D97-AF65-F5344CB8AC3E}">
        <p14:creationId xmlns:p14="http://schemas.microsoft.com/office/powerpoint/2010/main" val="2184409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92D7BE-E981-4CDA-B126-4F4BAB38157E}"/>
              </a:ext>
            </a:extLst>
          </p:cNvPr>
          <p:cNvSpPr>
            <a:spLocks noGrp="1"/>
          </p:cNvSpPr>
          <p:nvPr>
            <p:ph type="title"/>
          </p:nvPr>
        </p:nvSpPr>
        <p:spPr/>
        <p:txBody>
          <a:bodyPr/>
          <a:lstStyle/>
          <a:p>
            <a:r>
              <a:rPr lang="he-IL" dirty="0"/>
              <a:t>התיאוריה ההתפתחותית של פרויד</a:t>
            </a:r>
          </a:p>
        </p:txBody>
      </p:sp>
      <p:sp>
        <p:nvSpPr>
          <p:cNvPr id="4" name="מציין מיקום טקסט 3">
            <a:extLst>
              <a:ext uri="{FF2B5EF4-FFF2-40B4-BE49-F238E27FC236}">
                <a16:creationId xmlns:a16="http://schemas.microsoft.com/office/drawing/2014/main" id="{AF7D42AD-200E-484E-B815-C2E12C17BA5F}"/>
              </a:ext>
            </a:extLst>
          </p:cNvPr>
          <p:cNvSpPr>
            <a:spLocks noGrp="1"/>
          </p:cNvSpPr>
          <p:nvPr>
            <p:ph type="body" idx="2"/>
          </p:nvPr>
        </p:nvSpPr>
        <p:spPr>
          <a:xfrm>
            <a:off x="1079292" y="1781700"/>
            <a:ext cx="9231808" cy="3949476"/>
          </a:xfrm>
        </p:spPr>
        <p:style>
          <a:lnRef idx="2">
            <a:schemeClr val="accent5"/>
          </a:lnRef>
          <a:fillRef idx="1">
            <a:schemeClr val="lt1"/>
          </a:fillRef>
          <a:effectRef idx="0">
            <a:schemeClr val="accent5"/>
          </a:effectRef>
          <a:fontRef idx="minor">
            <a:schemeClr val="dk1"/>
          </a:fontRef>
        </p:style>
        <p:txBody>
          <a:bodyPr/>
          <a:lstStyle/>
          <a:p>
            <a:pPr>
              <a:lnSpc>
                <a:spcPct val="150000"/>
              </a:lnSpc>
              <a:buFont typeface="Wingdings" panose="05000000000000000000" pitchFamily="2" charset="2"/>
              <a:buChar char="v"/>
            </a:pPr>
            <a:r>
              <a:rPr lang="he-IL" b="1" dirty="0"/>
              <a:t>עד גיל 3 הפרט רוכש את תכונותיו הבסיסיות (</a:t>
            </a:r>
            <a:r>
              <a:rPr lang="he-IL" b="1" dirty="0">
                <a:ln w="22225">
                  <a:solidFill>
                    <a:schemeClr val="accent2"/>
                  </a:solidFill>
                  <a:prstDash val="solid"/>
                </a:ln>
                <a:solidFill>
                  <a:schemeClr val="accent2"/>
                </a:solidFill>
              </a:rPr>
              <a:t>דטרמיניזם</a:t>
            </a:r>
            <a:r>
              <a:rPr lang="he-IL" b="1" dirty="0"/>
              <a:t>).</a:t>
            </a:r>
          </a:p>
          <a:p>
            <a:pPr>
              <a:lnSpc>
                <a:spcPct val="150000"/>
              </a:lnSpc>
              <a:buFont typeface="Wingdings" panose="05000000000000000000" pitchFamily="2" charset="2"/>
              <a:buChar char="v"/>
            </a:pPr>
            <a:r>
              <a:rPr lang="he-IL" b="1" dirty="0"/>
              <a:t>לאדם יש דחפים שמניעים אותו:</a:t>
            </a:r>
            <a:r>
              <a:rPr lang="en-US" b="1" dirty="0"/>
              <a:t> </a:t>
            </a:r>
            <a:r>
              <a:rPr lang="he-IL" b="1" dirty="0">
                <a:ln w="22225">
                  <a:solidFill>
                    <a:schemeClr val="accent2"/>
                  </a:solidFill>
                  <a:prstDash val="solid"/>
                </a:ln>
                <a:solidFill>
                  <a:schemeClr val="accent2"/>
                </a:solidFill>
              </a:rPr>
              <a:t>דחף לחיים</a:t>
            </a:r>
            <a:r>
              <a:rPr lang="he-IL" b="1" dirty="0"/>
              <a:t> (ארוס) ו</a:t>
            </a:r>
            <a:r>
              <a:rPr lang="he-IL" b="1" dirty="0">
                <a:ln w="22225">
                  <a:solidFill>
                    <a:schemeClr val="accent2"/>
                  </a:solidFill>
                  <a:prstDash val="solid"/>
                </a:ln>
                <a:solidFill>
                  <a:schemeClr val="accent2"/>
                </a:solidFill>
              </a:rPr>
              <a:t>דחף למוות </a:t>
            </a:r>
            <a:r>
              <a:rPr lang="he-IL" b="1" dirty="0"/>
              <a:t>(טנטוס). </a:t>
            </a:r>
          </a:p>
          <a:p>
            <a:pPr>
              <a:lnSpc>
                <a:spcPct val="150000"/>
              </a:lnSpc>
              <a:buFont typeface="Wingdings" panose="05000000000000000000" pitchFamily="2" charset="2"/>
              <a:buChar char="v"/>
            </a:pPr>
            <a:r>
              <a:rPr lang="he-IL" b="1" dirty="0"/>
              <a:t>האנרגיה שמניעה דחפים אלו היא ה</a:t>
            </a:r>
            <a:r>
              <a:rPr lang="he-IL" b="1" dirty="0">
                <a:ln w="22225">
                  <a:solidFill>
                    <a:schemeClr val="accent2"/>
                  </a:solidFill>
                  <a:prstDash val="solid"/>
                </a:ln>
                <a:solidFill>
                  <a:schemeClr val="accent2"/>
                </a:solidFill>
              </a:rPr>
              <a:t>ליבידו.</a:t>
            </a:r>
            <a:endParaRPr lang="he-IL" b="1" dirty="0"/>
          </a:p>
          <a:p>
            <a:pPr>
              <a:lnSpc>
                <a:spcPct val="150000"/>
              </a:lnSpc>
              <a:buFont typeface="Wingdings" panose="05000000000000000000" pitchFamily="2" charset="2"/>
              <a:buChar char="v"/>
            </a:pPr>
            <a:r>
              <a:rPr lang="he-IL" b="1" dirty="0"/>
              <a:t>לאדם רצון להגיע ל</a:t>
            </a:r>
            <a:r>
              <a:rPr lang="he-IL" b="1" dirty="0">
                <a:ln w="22225">
                  <a:solidFill>
                    <a:schemeClr val="accent2"/>
                  </a:solidFill>
                  <a:prstDash val="solid"/>
                </a:ln>
                <a:solidFill>
                  <a:schemeClr val="accent2"/>
                </a:solidFill>
              </a:rPr>
              <a:t>הומאוסטזיס</a:t>
            </a:r>
            <a:r>
              <a:rPr lang="he-IL" b="1" dirty="0"/>
              <a:t>  - שיווי משקל פנימי </a:t>
            </a:r>
            <a:br>
              <a:rPr lang="en-US" b="1" dirty="0"/>
            </a:br>
            <a:r>
              <a:rPr lang="he-IL" b="1" dirty="0"/>
              <a:t>(מצב בו כל הדחפים שלו מסופקים)</a:t>
            </a:r>
          </a:p>
          <a:p>
            <a:pPr marL="76200" indent="0">
              <a:lnSpc>
                <a:spcPct val="150000"/>
              </a:lnSpc>
              <a:buNone/>
            </a:pPr>
            <a:endParaRPr lang="he-IL" sz="2000" dirty="0">
              <a:solidFill>
                <a:schemeClr val="bg2">
                  <a:lumMod val="75000"/>
                </a:schemeClr>
              </a:solidFill>
            </a:endParaRPr>
          </a:p>
          <a:p>
            <a:pPr>
              <a:lnSpc>
                <a:spcPct val="150000"/>
              </a:lnSpc>
              <a:buFont typeface="Wingdings" panose="05000000000000000000" pitchFamily="2" charset="2"/>
              <a:buChar char="v"/>
            </a:pPr>
            <a:endParaRPr lang="he-IL" sz="2000" dirty="0">
              <a:solidFill>
                <a:schemeClr val="bg2">
                  <a:lumMod val="75000"/>
                </a:schemeClr>
              </a:solidFill>
            </a:endParaRPr>
          </a:p>
        </p:txBody>
      </p:sp>
      <p:sp>
        <p:nvSpPr>
          <p:cNvPr id="6" name="מציין מיקום טקסט 5">
            <a:extLst>
              <a:ext uri="{FF2B5EF4-FFF2-40B4-BE49-F238E27FC236}">
                <a16:creationId xmlns:a16="http://schemas.microsoft.com/office/drawing/2014/main" id="{1B93AC86-2191-4B49-A770-FB8860614BFB}"/>
              </a:ext>
            </a:extLst>
          </p:cNvPr>
          <p:cNvSpPr>
            <a:spLocks noGrp="1"/>
          </p:cNvSpPr>
          <p:nvPr>
            <p:ph type="body" idx="1"/>
          </p:nvPr>
        </p:nvSpPr>
        <p:spPr>
          <a:xfrm>
            <a:off x="5756223" y="1057949"/>
            <a:ext cx="4554877" cy="540000"/>
          </a:xfrm>
        </p:spPr>
        <p:style>
          <a:lnRef idx="2">
            <a:schemeClr val="accent2"/>
          </a:lnRef>
          <a:fillRef idx="1">
            <a:schemeClr val="lt1"/>
          </a:fillRef>
          <a:effectRef idx="0">
            <a:schemeClr val="accent2"/>
          </a:effectRef>
          <a:fontRef idx="minor">
            <a:schemeClr val="dk1"/>
          </a:fontRef>
        </p:style>
        <p:txBody>
          <a:bodyPr/>
          <a:lstStyle/>
          <a:p>
            <a:r>
              <a:rPr lang="he-IL" dirty="0"/>
              <a:t>הקדמה ועקרונות יסוד</a:t>
            </a:r>
          </a:p>
        </p:txBody>
      </p:sp>
    </p:spTree>
    <p:extLst>
      <p:ext uri="{BB962C8B-B14F-4D97-AF65-F5344CB8AC3E}">
        <p14:creationId xmlns:p14="http://schemas.microsoft.com/office/powerpoint/2010/main" val="513281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92D7BE-E981-4CDA-B126-4F4BAB38157E}"/>
              </a:ext>
            </a:extLst>
          </p:cNvPr>
          <p:cNvSpPr>
            <a:spLocks noGrp="1"/>
          </p:cNvSpPr>
          <p:nvPr>
            <p:ph type="title"/>
          </p:nvPr>
        </p:nvSpPr>
        <p:spPr/>
        <p:txBody>
          <a:bodyPr/>
          <a:lstStyle/>
          <a:p>
            <a:r>
              <a:rPr lang="he-IL" dirty="0"/>
              <a:t>התיאוריה ההתפתחותית של פרויד</a:t>
            </a:r>
          </a:p>
        </p:txBody>
      </p:sp>
      <p:sp>
        <p:nvSpPr>
          <p:cNvPr id="4" name="מציין מיקום טקסט 3">
            <a:extLst>
              <a:ext uri="{FF2B5EF4-FFF2-40B4-BE49-F238E27FC236}">
                <a16:creationId xmlns:a16="http://schemas.microsoft.com/office/drawing/2014/main" id="{AF7D42AD-200E-484E-B815-C2E12C17BA5F}"/>
              </a:ext>
            </a:extLst>
          </p:cNvPr>
          <p:cNvSpPr>
            <a:spLocks noGrp="1"/>
          </p:cNvSpPr>
          <p:nvPr>
            <p:ph type="body" idx="2"/>
          </p:nvPr>
        </p:nvSpPr>
        <p:spPr>
          <a:xfrm>
            <a:off x="1079292" y="1781700"/>
            <a:ext cx="9231808" cy="3949476"/>
          </a:xfrm>
        </p:spPr>
        <p:style>
          <a:lnRef idx="2">
            <a:schemeClr val="accent5"/>
          </a:lnRef>
          <a:fillRef idx="1">
            <a:schemeClr val="lt1"/>
          </a:fillRef>
          <a:effectRef idx="0">
            <a:schemeClr val="accent5"/>
          </a:effectRef>
          <a:fontRef idx="minor">
            <a:schemeClr val="dk1"/>
          </a:fontRef>
        </p:style>
        <p:txBody>
          <a:bodyPr/>
          <a:lstStyle/>
          <a:p>
            <a:pPr>
              <a:lnSpc>
                <a:spcPct val="150000"/>
              </a:lnSpc>
              <a:buFont typeface="Wingdings" panose="05000000000000000000" pitchFamily="2" charset="2"/>
              <a:buChar char="v"/>
            </a:pPr>
            <a:r>
              <a:rPr lang="he-IL" sz="2000" b="1" dirty="0"/>
              <a:t>כאשר נוצר כשל באחד משלושת השלבים הראשונים (אזור ארוגני לא מסופק או מסופק יתר על המידה) יתפתח אצל הילד</a:t>
            </a:r>
            <a:r>
              <a:rPr lang="he-IL" sz="2000" b="1" dirty="0">
                <a:ln w="22225">
                  <a:solidFill>
                    <a:schemeClr val="accent2"/>
                  </a:solidFill>
                  <a:prstDash val="solid"/>
                </a:ln>
                <a:solidFill>
                  <a:schemeClr val="accent2"/>
                </a:solidFill>
              </a:rPr>
              <a:t> קיבעון (פיקסציה)</a:t>
            </a:r>
            <a:r>
              <a:rPr lang="he-IL" sz="2000" b="1" dirty="0"/>
              <a:t>: דרכי התנהגות ו/או תכונות אופי המאפיינים את השלב ילוו אותו בהמשך חייו.</a:t>
            </a:r>
            <a:br>
              <a:rPr lang="en-US" sz="2000" b="1" dirty="0"/>
            </a:br>
            <a:endParaRPr lang="he-IL" sz="2000" b="1" dirty="0"/>
          </a:p>
          <a:p>
            <a:pPr>
              <a:lnSpc>
                <a:spcPct val="150000"/>
              </a:lnSpc>
              <a:buFont typeface="Wingdings" panose="05000000000000000000" pitchFamily="2" charset="2"/>
              <a:buChar char="v"/>
            </a:pPr>
            <a:r>
              <a:rPr lang="he-IL" sz="2000" b="1" dirty="0"/>
              <a:t>כאשר הפרט חש חרדה בשלב כלשהו הוא עלול לפתח </a:t>
            </a:r>
            <a:r>
              <a:rPr lang="he-IL" sz="2000" b="1" dirty="0">
                <a:ln w="22225">
                  <a:solidFill>
                    <a:schemeClr val="accent2"/>
                  </a:solidFill>
                  <a:prstDash val="solid"/>
                </a:ln>
                <a:solidFill>
                  <a:schemeClr val="accent2"/>
                </a:solidFill>
              </a:rPr>
              <a:t>נסיגה (רגרסיה) </a:t>
            </a:r>
            <a:r>
              <a:rPr lang="he-IL" sz="2000" b="1" dirty="0"/>
              <a:t>לשלב מוקדם יותר בחייו בו חש בטחון ומוגנות: חזרה לדפוסי התנהגות המאפיינים שלב מוקדם יותר אליו נסוג. </a:t>
            </a:r>
            <a:br>
              <a:rPr lang="en-US" sz="2000" b="1" dirty="0"/>
            </a:br>
            <a:r>
              <a:rPr lang="he-IL" sz="1800" b="1" dirty="0"/>
              <a:t>(למשל – ילד בן 5 שחוזר למצוץ אצבע כיוון שנולד לו אח קטן).</a:t>
            </a:r>
          </a:p>
          <a:p>
            <a:pPr marL="76200" indent="0">
              <a:lnSpc>
                <a:spcPct val="150000"/>
              </a:lnSpc>
              <a:buNone/>
            </a:pPr>
            <a:endParaRPr lang="he-IL" sz="2000" dirty="0">
              <a:solidFill>
                <a:schemeClr val="bg2">
                  <a:lumMod val="75000"/>
                </a:schemeClr>
              </a:solidFill>
            </a:endParaRPr>
          </a:p>
          <a:p>
            <a:pPr>
              <a:lnSpc>
                <a:spcPct val="150000"/>
              </a:lnSpc>
              <a:buFont typeface="Wingdings" panose="05000000000000000000" pitchFamily="2" charset="2"/>
              <a:buChar char="v"/>
            </a:pPr>
            <a:endParaRPr lang="he-IL" sz="2000" dirty="0">
              <a:solidFill>
                <a:schemeClr val="bg2">
                  <a:lumMod val="75000"/>
                </a:schemeClr>
              </a:solidFill>
            </a:endParaRPr>
          </a:p>
        </p:txBody>
      </p:sp>
      <p:sp>
        <p:nvSpPr>
          <p:cNvPr id="6" name="מציין מיקום טקסט 5">
            <a:extLst>
              <a:ext uri="{FF2B5EF4-FFF2-40B4-BE49-F238E27FC236}">
                <a16:creationId xmlns:a16="http://schemas.microsoft.com/office/drawing/2014/main" id="{1B93AC86-2191-4B49-A770-FB8860614BFB}"/>
              </a:ext>
            </a:extLst>
          </p:cNvPr>
          <p:cNvSpPr>
            <a:spLocks noGrp="1"/>
          </p:cNvSpPr>
          <p:nvPr>
            <p:ph type="body" idx="1"/>
          </p:nvPr>
        </p:nvSpPr>
        <p:spPr>
          <a:xfrm>
            <a:off x="5756223" y="1057949"/>
            <a:ext cx="4554877" cy="540000"/>
          </a:xfrm>
        </p:spPr>
        <p:style>
          <a:lnRef idx="2">
            <a:schemeClr val="accent2"/>
          </a:lnRef>
          <a:fillRef idx="1">
            <a:schemeClr val="lt1"/>
          </a:fillRef>
          <a:effectRef idx="0">
            <a:schemeClr val="accent2"/>
          </a:effectRef>
          <a:fontRef idx="minor">
            <a:schemeClr val="dk1"/>
          </a:fontRef>
        </p:style>
        <p:txBody>
          <a:bodyPr/>
          <a:lstStyle/>
          <a:p>
            <a:r>
              <a:rPr lang="he-IL" dirty="0"/>
              <a:t>הקדמה ועקרונות יסוד</a:t>
            </a:r>
          </a:p>
        </p:txBody>
      </p:sp>
    </p:spTree>
    <p:extLst>
      <p:ext uri="{BB962C8B-B14F-4D97-AF65-F5344CB8AC3E}">
        <p14:creationId xmlns:p14="http://schemas.microsoft.com/office/powerpoint/2010/main" val="359599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92D7BE-E981-4CDA-B126-4F4BAB38157E}"/>
              </a:ext>
            </a:extLst>
          </p:cNvPr>
          <p:cNvSpPr>
            <a:spLocks noGrp="1"/>
          </p:cNvSpPr>
          <p:nvPr>
            <p:ph type="title"/>
          </p:nvPr>
        </p:nvSpPr>
        <p:spPr/>
        <p:txBody>
          <a:bodyPr/>
          <a:lstStyle/>
          <a:p>
            <a:r>
              <a:rPr lang="he-IL" dirty="0"/>
              <a:t>שלבי התיאוריה ההתפתחותית של פרויד</a:t>
            </a:r>
          </a:p>
        </p:txBody>
      </p:sp>
      <p:sp>
        <p:nvSpPr>
          <p:cNvPr id="5" name="Google Shape;321;p43">
            <a:extLst>
              <a:ext uri="{FF2B5EF4-FFF2-40B4-BE49-F238E27FC236}">
                <a16:creationId xmlns:a16="http://schemas.microsoft.com/office/drawing/2014/main" id="{9DADC700-6B1F-4C86-8167-C8E9853925FB}"/>
              </a:ext>
            </a:extLst>
          </p:cNvPr>
          <p:cNvSpPr txBox="1">
            <a:spLocks noGrp="1"/>
          </p:cNvSpPr>
          <p:nvPr>
            <p:ph type="body" idx="2"/>
          </p:nvPr>
        </p:nvSpPr>
        <p:spPr>
          <a:xfrm>
            <a:off x="1738859" y="1169231"/>
            <a:ext cx="9156125" cy="4077325"/>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342900" indent="-342900">
              <a:buClr>
                <a:schemeClr val="accent1"/>
              </a:buClr>
              <a:buSzPts val="2850"/>
              <a:buFont typeface="Wingdings" panose="05000000000000000000" pitchFamily="2" charset="2"/>
              <a:buChar char="ü"/>
            </a:pPr>
            <a:r>
              <a:rPr lang="he-IL" sz="2800" dirty="0">
                <a:ln w="0"/>
                <a:solidFill>
                  <a:schemeClr val="accent1"/>
                </a:solidFill>
                <a:effectLst>
                  <a:outerShdw blurRad="38100" dist="25400" dir="5400000" algn="ctr" rotWithShape="0">
                    <a:srgbClr val="6E747A">
                      <a:alpha val="43000"/>
                    </a:srgbClr>
                  </a:outerShdw>
                </a:effectLst>
                <a:latin typeface="Varela Round" panose="00000500000000000000" pitchFamily="2" charset="-79"/>
                <a:cs typeface="Varela Round" panose="00000500000000000000" pitchFamily="2" charset="-79"/>
              </a:rPr>
              <a:t>שלב 1: השלב האוראלי – אזור ארוגני: פה.</a:t>
            </a:r>
          </a:p>
          <a:p>
            <a:pPr marL="342900" indent="-342900">
              <a:buClr>
                <a:schemeClr val="accent1"/>
              </a:buClr>
              <a:buSzPts val="2850"/>
              <a:buFont typeface="Wingdings" panose="05000000000000000000" pitchFamily="2" charset="2"/>
              <a:buChar char="ü"/>
            </a:pPr>
            <a:endParaRPr lang="he-IL" sz="2800" dirty="0">
              <a:ln w="0"/>
              <a:solidFill>
                <a:schemeClr val="accent1"/>
              </a:solidFill>
              <a:effectLst>
                <a:outerShdw blurRad="38100" dist="25400" dir="5400000" algn="ctr" rotWithShape="0">
                  <a:srgbClr val="6E747A">
                    <a:alpha val="43000"/>
                  </a:srgbClr>
                </a:outerShdw>
              </a:effectLst>
              <a:latin typeface="Varela Round" panose="00000500000000000000" pitchFamily="2" charset="-79"/>
              <a:cs typeface="Varela Round" panose="00000500000000000000" pitchFamily="2" charset="-79"/>
            </a:endParaRPr>
          </a:p>
          <a:p>
            <a:pPr marL="342900" indent="-342900">
              <a:buClr>
                <a:schemeClr val="accent1"/>
              </a:buClr>
              <a:buSzPts val="2850"/>
              <a:buFont typeface="Wingdings" panose="05000000000000000000" pitchFamily="2" charset="2"/>
              <a:buChar char="ü"/>
            </a:pPr>
            <a:r>
              <a:rPr lang="he-IL" sz="2800" dirty="0">
                <a:ln w="0"/>
                <a:solidFill>
                  <a:schemeClr val="accent1"/>
                </a:solidFill>
                <a:effectLst>
                  <a:outerShdw blurRad="38100" dist="25400" dir="5400000" algn="ctr" rotWithShape="0">
                    <a:srgbClr val="6E747A">
                      <a:alpha val="43000"/>
                    </a:srgbClr>
                  </a:outerShdw>
                </a:effectLst>
                <a:latin typeface="Varela Round" panose="00000500000000000000" pitchFamily="2" charset="-79"/>
                <a:cs typeface="Varela Round" panose="00000500000000000000" pitchFamily="2" charset="-79"/>
              </a:rPr>
              <a:t>שלב 2: השלב האנאלי – אזור ארוגני: פי הטבעת</a:t>
            </a:r>
          </a:p>
          <a:p>
            <a:pPr marL="342900" indent="-342900">
              <a:buClr>
                <a:schemeClr val="accent1"/>
              </a:buClr>
              <a:buSzPts val="2850"/>
              <a:buFont typeface="Wingdings" panose="05000000000000000000" pitchFamily="2" charset="2"/>
              <a:buChar char="ü"/>
            </a:pPr>
            <a:endParaRPr lang="he-IL" sz="2800" dirty="0">
              <a:ln w="0"/>
              <a:solidFill>
                <a:schemeClr val="accent1"/>
              </a:solidFill>
              <a:effectLst>
                <a:outerShdw blurRad="38100" dist="25400" dir="5400000" algn="ctr" rotWithShape="0">
                  <a:srgbClr val="6E747A">
                    <a:alpha val="43000"/>
                  </a:srgbClr>
                </a:outerShdw>
              </a:effectLst>
              <a:latin typeface="Varela Round" panose="00000500000000000000" pitchFamily="2" charset="-79"/>
              <a:cs typeface="Varela Round" panose="00000500000000000000" pitchFamily="2" charset="-79"/>
            </a:endParaRPr>
          </a:p>
          <a:p>
            <a:pPr marL="342900" indent="-342900">
              <a:buClr>
                <a:schemeClr val="accent1"/>
              </a:buClr>
              <a:buSzPts val="2850"/>
              <a:buFont typeface="Wingdings" panose="05000000000000000000" pitchFamily="2" charset="2"/>
              <a:buChar char="ü"/>
            </a:pPr>
            <a:r>
              <a:rPr lang="he-IL" sz="2800" dirty="0">
                <a:ln w="0"/>
                <a:solidFill>
                  <a:schemeClr val="accent1"/>
                </a:solidFill>
                <a:effectLst>
                  <a:outerShdw blurRad="38100" dist="25400" dir="5400000" algn="ctr" rotWithShape="0">
                    <a:srgbClr val="6E747A">
                      <a:alpha val="43000"/>
                    </a:srgbClr>
                  </a:outerShdw>
                </a:effectLst>
                <a:latin typeface="Varela Round" panose="00000500000000000000" pitchFamily="2" charset="-79"/>
                <a:cs typeface="Varela Round" panose="00000500000000000000" pitchFamily="2" charset="-79"/>
              </a:rPr>
              <a:t>שלב 3: השלב הפאלי – אזור ארוגני: איברי הרבייה (המין)</a:t>
            </a:r>
          </a:p>
          <a:p>
            <a:pPr marL="342900" indent="-342900">
              <a:buClr>
                <a:schemeClr val="accent1"/>
              </a:buClr>
              <a:buSzPts val="2850"/>
              <a:buFont typeface="Wingdings" panose="05000000000000000000" pitchFamily="2" charset="2"/>
              <a:buChar char="ü"/>
            </a:pPr>
            <a:endParaRPr lang="he-IL" sz="2800" dirty="0">
              <a:ln w="0"/>
              <a:solidFill>
                <a:schemeClr val="accent1"/>
              </a:solidFill>
              <a:effectLst>
                <a:outerShdw blurRad="38100" dist="25400" dir="5400000" algn="ctr" rotWithShape="0">
                  <a:srgbClr val="6E747A">
                    <a:alpha val="43000"/>
                  </a:srgbClr>
                </a:outerShdw>
              </a:effectLst>
              <a:latin typeface="Varela Round" panose="00000500000000000000" pitchFamily="2" charset="-79"/>
              <a:cs typeface="Varela Round" panose="00000500000000000000" pitchFamily="2" charset="-79"/>
            </a:endParaRPr>
          </a:p>
          <a:p>
            <a:pPr marL="342900" indent="-342900">
              <a:buClr>
                <a:schemeClr val="accent1"/>
              </a:buClr>
              <a:buSzPts val="2850"/>
              <a:buFont typeface="Wingdings" panose="05000000000000000000" pitchFamily="2" charset="2"/>
              <a:buChar char="ü"/>
            </a:pPr>
            <a:r>
              <a:rPr lang="he-IL" sz="2800" dirty="0">
                <a:ln w="0"/>
                <a:solidFill>
                  <a:schemeClr val="accent1"/>
                </a:solidFill>
                <a:effectLst>
                  <a:outerShdw blurRad="38100" dist="25400" dir="5400000" algn="ctr" rotWithShape="0">
                    <a:srgbClr val="6E747A">
                      <a:alpha val="43000"/>
                    </a:srgbClr>
                  </a:outerShdw>
                </a:effectLst>
                <a:latin typeface="Varela Round" panose="00000500000000000000" pitchFamily="2" charset="-79"/>
                <a:cs typeface="Varela Round" panose="00000500000000000000" pitchFamily="2" charset="-79"/>
              </a:rPr>
              <a:t>שלב 4: שלב החביון – אין אזור ארוגני</a:t>
            </a:r>
          </a:p>
          <a:p>
            <a:pPr marL="342900" indent="-342900">
              <a:buClr>
                <a:schemeClr val="accent1"/>
              </a:buClr>
              <a:buSzPts val="2850"/>
              <a:buFont typeface="Wingdings" panose="05000000000000000000" pitchFamily="2" charset="2"/>
              <a:buChar char="ü"/>
            </a:pPr>
            <a:endParaRPr lang="he-IL" sz="2800" dirty="0">
              <a:ln w="0"/>
              <a:solidFill>
                <a:schemeClr val="accent1"/>
              </a:solidFill>
              <a:effectLst>
                <a:outerShdw blurRad="38100" dist="25400" dir="5400000" algn="ctr" rotWithShape="0">
                  <a:srgbClr val="6E747A">
                    <a:alpha val="43000"/>
                  </a:srgbClr>
                </a:outerShdw>
              </a:effectLst>
              <a:latin typeface="Varela Round" panose="00000500000000000000" pitchFamily="2" charset="-79"/>
              <a:cs typeface="Varela Round" panose="00000500000000000000" pitchFamily="2" charset="-79"/>
            </a:endParaRPr>
          </a:p>
          <a:p>
            <a:pPr marL="342900" indent="-342900">
              <a:buClr>
                <a:schemeClr val="accent1"/>
              </a:buClr>
              <a:buSzPts val="2850"/>
              <a:buFont typeface="Wingdings" panose="05000000000000000000" pitchFamily="2" charset="2"/>
              <a:buChar char="ü"/>
            </a:pPr>
            <a:r>
              <a:rPr lang="he-IL" sz="2800" dirty="0">
                <a:ln w="0"/>
                <a:solidFill>
                  <a:schemeClr val="accent1"/>
                </a:solidFill>
                <a:effectLst>
                  <a:outerShdw blurRad="38100" dist="25400" dir="5400000" algn="ctr" rotWithShape="0">
                    <a:srgbClr val="6E747A">
                      <a:alpha val="43000"/>
                    </a:srgbClr>
                  </a:outerShdw>
                </a:effectLst>
                <a:latin typeface="Varela Round" panose="00000500000000000000" pitchFamily="2" charset="-79"/>
                <a:cs typeface="Varela Round" panose="00000500000000000000" pitchFamily="2" charset="-79"/>
              </a:rPr>
              <a:t>שלב 5: השלב הגניטאלי - איברי הרבייה (המין)</a:t>
            </a:r>
          </a:p>
          <a:p>
            <a:pPr marL="342900" indent="-342900">
              <a:buClr>
                <a:schemeClr val="accent1"/>
              </a:buClr>
              <a:buSzPts val="2850"/>
              <a:buFont typeface="Wingdings" panose="05000000000000000000" pitchFamily="2" charset="2"/>
              <a:buChar char="ü"/>
            </a:pPr>
            <a:endParaRPr lang="he-IL" sz="2000" dirty="0">
              <a:solidFill>
                <a:schemeClr val="tx1"/>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625698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92D7BE-E981-4CDA-B126-4F4BAB38157E}"/>
              </a:ext>
            </a:extLst>
          </p:cNvPr>
          <p:cNvSpPr>
            <a:spLocks noGrp="1"/>
          </p:cNvSpPr>
          <p:nvPr>
            <p:ph type="title"/>
          </p:nvPr>
        </p:nvSpPr>
        <p:spPr>
          <a:xfrm>
            <a:off x="710078" y="375681"/>
            <a:ext cx="11160000" cy="720000"/>
          </a:xfrm>
        </p:spPr>
        <p:style>
          <a:lnRef idx="1">
            <a:schemeClr val="accent1"/>
          </a:lnRef>
          <a:fillRef idx="2">
            <a:schemeClr val="accent1"/>
          </a:fillRef>
          <a:effectRef idx="1">
            <a:schemeClr val="accent1"/>
          </a:effectRef>
          <a:fontRef idx="minor">
            <a:schemeClr val="dk1"/>
          </a:fontRef>
        </p:style>
        <p:txBody>
          <a:bodyPr/>
          <a:lstStyle/>
          <a:p>
            <a:r>
              <a:rPr lang="he-IL" dirty="0"/>
              <a:t>פרויד: השלב האוראלי</a:t>
            </a:r>
          </a:p>
        </p:txBody>
      </p:sp>
      <p:sp>
        <p:nvSpPr>
          <p:cNvPr id="3" name="מציין מיקום טקסט 2">
            <a:extLst>
              <a:ext uri="{FF2B5EF4-FFF2-40B4-BE49-F238E27FC236}">
                <a16:creationId xmlns:a16="http://schemas.microsoft.com/office/drawing/2014/main" id="{5B10F6A0-7258-4FFD-852C-852682E51A00}"/>
              </a:ext>
            </a:extLst>
          </p:cNvPr>
          <p:cNvSpPr>
            <a:spLocks noGrp="1"/>
          </p:cNvSpPr>
          <p:nvPr>
            <p:ph type="body" idx="1"/>
          </p:nvPr>
        </p:nvSpPr>
        <p:spPr>
          <a:xfrm>
            <a:off x="2641039" y="1305602"/>
            <a:ext cx="6908333" cy="540000"/>
          </a:xfrm>
        </p:spPr>
        <p:style>
          <a:lnRef idx="1">
            <a:schemeClr val="accent2"/>
          </a:lnRef>
          <a:fillRef idx="2">
            <a:schemeClr val="accent2"/>
          </a:fillRef>
          <a:effectRef idx="1">
            <a:schemeClr val="accent2"/>
          </a:effectRef>
          <a:fontRef idx="minor">
            <a:schemeClr val="dk1"/>
          </a:fontRef>
        </p:style>
        <p:txBody>
          <a:bodyPr/>
          <a:lstStyle/>
          <a:p>
            <a:r>
              <a:rPr lang="he-IL" dirty="0"/>
              <a:t>איבר ארוגני:  פה                גיל: 0-1.5</a:t>
            </a:r>
          </a:p>
        </p:txBody>
      </p:sp>
      <p:sp>
        <p:nvSpPr>
          <p:cNvPr id="4" name="מציין מיקום טקסט 3">
            <a:extLst>
              <a:ext uri="{FF2B5EF4-FFF2-40B4-BE49-F238E27FC236}">
                <a16:creationId xmlns:a16="http://schemas.microsoft.com/office/drawing/2014/main" id="{AF7D42AD-200E-484E-B815-C2E12C17BA5F}"/>
              </a:ext>
            </a:extLst>
          </p:cNvPr>
          <p:cNvSpPr>
            <a:spLocks noGrp="1"/>
          </p:cNvSpPr>
          <p:nvPr>
            <p:ph type="body" idx="2"/>
          </p:nvPr>
        </p:nvSpPr>
        <p:spPr>
          <a:xfrm>
            <a:off x="1089557" y="2055523"/>
            <a:ext cx="10011297" cy="3790641"/>
          </a:xfrm>
        </p:spPr>
        <p:style>
          <a:lnRef idx="2">
            <a:schemeClr val="accent2"/>
          </a:lnRef>
          <a:fillRef idx="1">
            <a:schemeClr val="lt1"/>
          </a:fillRef>
          <a:effectRef idx="0">
            <a:schemeClr val="accent2"/>
          </a:effectRef>
          <a:fontRef idx="minor">
            <a:schemeClr val="dk1"/>
          </a:fontRef>
        </p:style>
        <p:txBody>
          <a:bodyPr/>
          <a:lstStyle/>
          <a:p>
            <a:pPr>
              <a:lnSpc>
                <a:spcPct val="150000"/>
              </a:lnSpc>
              <a:buFont typeface="Wingdings" panose="05000000000000000000" pitchFamily="2" charset="2"/>
              <a:buChar char="v"/>
            </a:pPr>
            <a:r>
              <a:rPr lang="he-IL" dirty="0"/>
              <a:t>התינוק נולד עם חלק אישיות נוכח: </a:t>
            </a:r>
            <a:r>
              <a:rPr lang="he-IL" b="1" dirty="0">
                <a:ln w="22225">
                  <a:solidFill>
                    <a:schemeClr val="accent2"/>
                  </a:solidFill>
                  <a:prstDash val="solid"/>
                </a:ln>
                <a:solidFill>
                  <a:schemeClr val="accent2"/>
                </a:solidFill>
              </a:rPr>
              <a:t>הסתמי – </a:t>
            </a:r>
            <a:r>
              <a:rPr lang="en-US" b="1" dirty="0">
                <a:ln w="22225">
                  <a:solidFill>
                    <a:schemeClr val="accent2"/>
                  </a:solidFill>
                  <a:prstDash val="solid"/>
                </a:ln>
                <a:solidFill>
                  <a:schemeClr val="accent2"/>
                </a:solidFill>
              </a:rPr>
              <a:t>ID</a:t>
            </a:r>
            <a:r>
              <a:rPr lang="he-IL" b="1" dirty="0">
                <a:ln w="22225">
                  <a:solidFill>
                    <a:schemeClr val="accent2"/>
                  </a:solidFill>
                  <a:prstDash val="solid"/>
                </a:ln>
                <a:solidFill>
                  <a:schemeClr val="accent2"/>
                </a:solidFill>
              </a:rPr>
              <a:t> איד </a:t>
            </a:r>
            <a:endParaRPr lang="he-IL" dirty="0">
              <a:solidFill>
                <a:schemeClr val="accent2"/>
              </a:solidFill>
            </a:endParaRPr>
          </a:p>
          <a:p>
            <a:pPr>
              <a:lnSpc>
                <a:spcPct val="150000"/>
              </a:lnSpc>
              <a:buFont typeface="Wingdings" panose="05000000000000000000" pitchFamily="2" charset="2"/>
              <a:buChar char="v"/>
            </a:pPr>
            <a:r>
              <a:rPr lang="he-IL" dirty="0"/>
              <a:t>העקרון המנחה את הסתמי: </a:t>
            </a:r>
            <a:r>
              <a:rPr lang="he-IL" b="1" dirty="0">
                <a:ln w="22225">
                  <a:solidFill>
                    <a:schemeClr val="accent2"/>
                  </a:solidFill>
                  <a:prstDash val="solid"/>
                </a:ln>
                <a:solidFill>
                  <a:schemeClr val="accent2"/>
                </a:solidFill>
              </a:rPr>
              <a:t>עקרון ההנאה והכאב.</a:t>
            </a:r>
          </a:p>
          <a:p>
            <a:pPr>
              <a:lnSpc>
                <a:spcPct val="150000"/>
              </a:lnSpc>
              <a:buFont typeface="Wingdings" panose="05000000000000000000" pitchFamily="2" charset="2"/>
              <a:buChar char="v"/>
            </a:pPr>
            <a:r>
              <a:rPr lang="he-IL" dirty="0"/>
              <a:t>השלב מחולק לשניים: </a:t>
            </a:r>
          </a:p>
          <a:p>
            <a:pPr marL="76200" indent="0">
              <a:lnSpc>
                <a:spcPct val="150000"/>
              </a:lnSpc>
              <a:buNone/>
            </a:pPr>
            <a:r>
              <a:rPr lang="he-IL" dirty="0"/>
              <a:t>		</a:t>
            </a:r>
            <a:r>
              <a:rPr lang="he-IL" sz="2000" dirty="0"/>
              <a:t>- השלב הפסיבי (יניקה/מציצה)</a:t>
            </a:r>
            <a:br>
              <a:rPr lang="en-US" sz="2000" dirty="0"/>
            </a:br>
            <a:r>
              <a:rPr lang="he-IL" sz="2000" dirty="0"/>
              <a:t>		- השלב האקטיבי (נשיכה) – לקראת סוף השלב</a:t>
            </a:r>
            <a:endParaRPr lang="he-IL" dirty="0"/>
          </a:p>
          <a:p>
            <a:pPr>
              <a:lnSpc>
                <a:spcPct val="150000"/>
              </a:lnSpc>
              <a:buFont typeface="Wingdings" panose="05000000000000000000" pitchFamily="2" charset="2"/>
              <a:buChar char="v"/>
            </a:pPr>
            <a:r>
              <a:rPr lang="he-IL" dirty="0"/>
              <a:t>פתרון ראוי של השלב יוביל את הילד לאופטימיות וקבלת עצמו והעולם.</a:t>
            </a:r>
          </a:p>
          <a:p>
            <a:pPr>
              <a:lnSpc>
                <a:spcPct val="150000"/>
              </a:lnSpc>
              <a:buFont typeface="Wingdings" panose="05000000000000000000" pitchFamily="2" charset="2"/>
              <a:buChar char="v"/>
            </a:pPr>
            <a:r>
              <a:rPr lang="he-IL" dirty="0"/>
              <a:t>קבעון יכול לפתח תכונות פסיביות (תלותיות)</a:t>
            </a:r>
            <a:r>
              <a:rPr lang="en-US" dirty="0"/>
              <a:t> </a:t>
            </a:r>
            <a:r>
              <a:rPr lang="he-IL" dirty="0"/>
              <a:t>או אקטיביות (תוקפנות)</a:t>
            </a:r>
          </a:p>
          <a:p>
            <a:pPr>
              <a:lnSpc>
                <a:spcPct val="150000"/>
              </a:lnSpc>
              <a:buFont typeface="Wingdings" panose="05000000000000000000" pitchFamily="2" charset="2"/>
              <a:buChar char="Ø"/>
            </a:pPr>
            <a:endParaRPr lang="he-IL" dirty="0"/>
          </a:p>
        </p:txBody>
      </p:sp>
    </p:spTree>
    <p:extLst>
      <p:ext uri="{BB962C8B-B14F-4D97-AF65-F5344CB8AC3E}">
        <p14:creationId xmlns:p14="http://schemas.microsoft.com/office/powerpoint/2010/main" val="1392418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92D7BE-E981-4CDA-B126-4F4BAB38157E}"/>
              </a:ext>
            </a:extLst>
          </p:cNvPr>
          <p:cNvSpPr>
            <a:spLocks noGrp="1"/>
          </p:cNvSpPr>
          <p:nvPr>
            <p:ph type="title"/>
          </p:nvPr>
        </p:nvSpPr>
        <p:spPr>
          <a:xfrm>
            <a:off x="710078" y="375681"/>
            <a:ext cx="11160000" cy="720000"/>
          </a:xfrm>
        </p:spPr>
        <p:style>
          <a:lnRef idx="1">
            <a:schemeClr val="accent1"/>
          </a:lnRef>
          <a:fillRef idx="2">
            <a:schemeClr val="accent1"/>
          </a:fillRef>
          <a:effectRef idx="1">
            <a:schemeClr val="accent1"/>
          </a:effectRef>
          <a:fontRef idx="minor">
            <a:schemeClr val="dk1"/>
          </a:fontRef>
        </p:style>
        <p:txBody>
          <a:bodyPr/>
          <a:lstStyle/>
          <a:p>
            <a:r>
              <a:rPr lang="he-IL" dirty="0"/>
              <a:t>פרויד: השלב האוראלי</a:t>
            </a:r>
          </a:p>
        </p:txBody>
      </p:sp>
      <p:sp>
        <p:nvSpPr>
          <p:cNvPr id="3" name="מציין מיקום טקסט 2">
            <a:extLst>
              <a:ext uri="{FF2B5EF4-FFF2-40B4-BE49-F238E27FC236}">
                <a16:creationId xmlns:a16="http://schemas.microsoft.com/office/drawing/2014/main" id="{5B10F6A0-7258-4FFD-852C-852682E51A00}"/>
              </a:ext>
            </a:extLst>
          </p:cNvPr>
          <p:cNvSpPr>
            <a:spLocks noGrp="1"/>
          </p:cNvSpPr>
          <p:nvPr>
            <p:ph type="body" idx="1"/>
          </p:nvPr>
        </p:nvSpPr>
        <p:spPr>
          <a:xfrm>
            <a:off x="2641039" y="1305602"/>
            <a:ext cx="6908333" cy="540000"/>
          </a:xfrm>
        </p:spPr>
        <p:style>
          <a:lnRef idx="1">
            <a:schemeClr val="accent2"/>
          </a:lnRef>
          <a:fillRef idx="2">
            <a:schemeClr val="accent2"/>
          </a:fillRef>
          <a:effectRef idx="1">
            <a:schemeClr val="accent2"/>
          </a:effectRef>
          <a:fontRef idx="minor">
            <a:schemeClr val="dk1"/>
          </a:fontRef>
        </p:style>
        <p:txBody>
          <a:bodyPr/>
          <a:lstStyle/>
          <a:p>
            <a:r>
              <a:rPr lang="he-IL" dirty="0"/>
              <a:t>איבר ארוגני:  פה                גיל: 0-1.5</a:t>
            </a:r>
          </a:p>
        </p:txBody>
      </p:sp>
      <p:sp>
        <p:nvSpPr>
          <p:cNvPr id="4" name="מציין מיקום טקסט 3">
            <a:extLst>
              <a:ext uri="{FF2B5EF4-FFF2-40B4-BE49-F238E27FC236}">
                <a16:creationId xmlns:a16="http://schemas.microsoft.com/office/drawing/2014/main" id="{AF7D42AD-200E-484E-B815-C2E12C17BA5F}"/>
              </a:ext>
            </a:extLst>
          </p:cNvPr>
          <p:cNvSpPr>
            <a:spLocks noGrp="1"/>
          </p:cNvSpPr>
          <p:nvPr>
            <p:ph type="body" idx="2"/>
          </p:nvPr>
        </p:nvSpPr>
        <p:spPr>
          <a:xfrm>
            <a:off x="710079" y="2055523"/>
            <a:ext cx="10390776" cy="3790641"/>
          </a:xfrm>
        </p:spPr>
        <p:style>
          <a:lnRef idx="2">
            <a:schemeClr val="accent2"/>
          </a:lnRef>
          <a:fillRef idx="1">
            <a:schemeClr val="lt1"/>
          </a:fillRef>
          <a:effectRef idx="0">
            <a:schemeClr val="accent2"/>
          </a:effectRef>
          <a:fontRef idx="minor">
            <a:schemeClr val="dk1"/>
          </a:fontRef>
        </p:style>
        <p:txBody>
          <a:bodyPr/>
          <a:lstStyle/>
          <a:p>
            <a:pPr>
              <a:lnSpc>
                <a:spcPct val="150000"/>
              </a:lnSpc>
              <a:buFont typeface="Wingdings" panose="05000000000000000000" pitchFamily="2" charset="2"/>
              <a:buChar char="v"/>
            </a:pPr>
            <a:r>
              <a:rPr lang="he-IL" b="1" dirty="0">
                <a:ln w="22225">
                  <a:solidFill>
                    <a:schemeClr val="accent2"/>
                  </a:solidFill>
                  <a:prstDash val="solid"/>
                </a:ln>
                <a:solidFill>
                  <a:schemeClr val="accent2"/>
                </a:solidFill>
              </a:rPr>
              <a:t>קבעון </a:t>
            </a:r>
            <a:r>
              <a:rPr lang="he-IL" dirty="0"/>
              <a:t>יתרחש אם האזור הארוגני סופק ייתר על המידה או </a:t>
            </a:r>
            <a:br>
              <a:rPr lang="en-US" dirty="0"/>
            </a:br>
            <a:r>
              <a:rPr lang="he-IL" dirty="0"/>
              <a:t>          לא סופק במידה הראויה. </a:t>
            </a:r>
          </a:p>
          <a:p>
            <a:pPr>
              <a:lnSpc>
                <a:spcPct val="150000"/>
              </a:lnSpc>
              <a:buFont typeface="Wingdings" panose="05000000000000000000" pitchFamily="2" charset="2"/>
              <a:buChar char="v"/>
            </a:pPr>
            <a:r>
              <a:rPr lang="he-IL" b="1" dirty="0">
                <a:ln w="22225">
                  <a:solidFill>
                    <a:schemeClr val="accent2"/>
                  </a:solidFill>
                  <a:prstDash val="solid"/>
                </a:ln>
                <a:solidFill>
                  <a:schemeClr val="accent2"/>
                </a:solidFill>
              </a:rPr>
              <a:t>טיפוס אוראלי </a:t>
            </a:r>
            <a:r>
              <a:rPr lang="he-IL" dirty="0"/>
              <a:t>הוא אדם שחווה קבעון בשלב זה.</a:t>
            </a:r>
          </a:p>
          <a:p>
            <a:pPr marL="76200" indent="0">
              <a:lnSpc>
                <a:spcPct val="150000"/>
              </a:lnSpc>
              <a:buNone/>
            </a:pPr>
            <a:r>
              <a:rPr lang="he-IL" b="1" dirty="0"/>
              <a:t>		בעת קבעון עשויים להתפתח:  </a:t>
            </a:r>
          </a:p>
          <a:p>
            <a:pPr marL="76200" indent="0">
              <a:lnSpc>
                <a:spcPct val="150000"/>
              </a:lnSpc>
              <a:buNone/>
            </a:pPr>
            <a:r>
              <a:rPr lang="he-IL" sz="2000" dirty="0"/>
              <a:t>		- תכונות אופי: פסיביות (תלותיות, פסיביות וילדותיות) </a:t>
            </a:r>
            <a:br>
              <a:rPr lang="en-US" sz="2000" dirty="0"/>
            </a:br>
            <a:r>
              <a:rPr lang="he-IL" sz="2000" dirty="0"/>
              <a:t>                            ו/או אקטיביות (תוקפנות, וכחנות, ציניות, שתלטנות)</a:t>
            </a:r>
          </a:p>
          <a:p>
            <a:pPr marL="76200" indent="0">
              <a:lnSpc>
                <a:spcPct val="150000"/>
              </a:lnSpc>
              <a:buNone/>
            </a:pPr>
            <a:r>
              <a:rPr lang="he-IL" sz="2000" dirty="0"/>
              <a:t>		- התנהגויות שקשורות לעיסוק יתר בפה: </a:t>
            </a:r>
            <a:r>
              <a:rPr lang="he-IL" sz="1400" dirty="0"/>
              <a:t>מציצה, סוכריות, עישון, אכילת יתר, כסיסת ציפורניים.</a:t>
            </a:r>
          </a:p>
          <a:p>
            <a:pPr>
              <a:lnSpc>
                <a:spcPct val="150000"/>
              </a:lnSpc>
              <a:buFont typeface="Wingdings" panose="05000000000000000000" pitchFamily="2" charset="2"/>
              <a:buChar char="Ø"/>
            </a:pPr>
            <a:endParaRPr lang="he-IL" dirty="0"/>
          </a:p>
        </p:txBody>
      </p:sp>
    </p:spTree>
    <p:extLst>
      <p:ext uri="{BB962C8B-B14F-4D97-AF65-F5344CB8AC3E}">
        <p14:creationId xmlns:p14="http://schemas.microsoft.com/office/powerpoint/2010/main" val="351212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515206" y="213094"/>
            <a:ext cx="11160000"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800"/>
              <a:buFont typeface="Varela Round"/>
              <a:buNone/>
            </a:pPr>
            <a:r>
              <a:rPr lang="x-none"/>
              <a:t>מה נלמד היום </a:t>
            </a:r>
            <a:endParaRPr/>
          </a:p>
        </p:txBody>
      </p:sp>
      <p:sp>
        <p:nvSpPr>
          <p:cNvPr id="76" name="Google Shape;76;p10"/>
          <p:cNvSpPr txBox="1">
            <a:spLocks noGrp="1"/>
          </p:cNvSpPr>
          <p:nvPr>
            <p:ph type="body" idx="2"/>
          </p:nvPr>
        </p:nvSpPr>
        <p:spPr>
          <a:xfrm>
            <a:off x="1264714" y="933093"/>
            <a:ext cx="9000000" cy="5212873"/>
          </a:xfrm>
          <a:prstGeom prst="rect">
            <a:avLst/>
          </a:prstGeom>
          <a:noFill/>
          <a:ln>
            <a:noFill/>
          </a:ln>
        </p:spPr>
        <p:txBody>
          <a:bodyPr spcFirstLastPara="1" wrap="square" lIns="91425" tIns="45700" rIns="91425" bIns="45700" anchor="t" anchorCtr="0">
            <a:noAutofit/>
          </a:bodyPr>
          <a:lstStyle/>
          <a:p>
            <a:pPr marL="495300" lvl="0" indent="-342900" algn="r" rtl="1">
              <a:lnSpc>
                <a:spcPct val="200000"/>
              </a:lnSpc>
              <a:spcBef>
                <a:spcPts val="0"/>
              </a:spcBef>
              <a:spcAft>
                <a:spcPts val="0"/>
              </a:spcAft>
              <a:buClr>
                <a:srgbClr val="002060"/>
              </a:buClr>
              <a:buSzPts val="2400"/>
              <a:buFontTx/>
              <a:buChar char="-"/>
            </a:pPr>
            <a:r>
              <a:rPr lang="he-IL" sz="2000" b="1" dirty="0"/>
              <a:t>פסיכולוגיה התפתחותית – מהי? </a:t>
            </a:r>
          </a:p>
          <a:p>
            <a:pPr marL="495300" lvl="0" indent="-342900" algn="r" rtl="1">
              <a:lnSpc>
                <a:spcPct val="200000"/>
              </a:lnSpc>
              <a:spcBef>
                <a:spcPts val="0"/>
              </a:spcBef>
              <a:spcAft>
                <a:spcPts val="0"/>
              </a:spcAft>
              <a:buClr>
                <a:srgbClr val="002060"/>
              </a:buClr>
              <a:buSzPts val="2400"/>
              <a:buFontTx/>
              <a:buChar char="-"/>
            </a:pPr>
            <a:r>
              <a:rPr lang="he-IL" sz="2000" b="1" dirty="0"/>
              <a:t>תחומי עיסוק ושאלות מרכזיות</a:t>
            </a:r>
          </a:p>
          <a:p>
            <a:pPr marL="495300" lvl="0" indent="-342900" algn="r" rtl="1">
              <a:lnSpc>
                <a:spcPct val="200000"/>
              </a:lnSpc>
              <a:spcBef>
                <a:spcPts val="0"/>
              </a:spcBef>
              <a:spcAft>
                <a:spcPts val="0"/>
              </a:spcAft>
              <a:buClr>
                <a:srgbClr val="002060"/>
              </a:buClr>
              <a:buSzPts val="2400"/>
              <a:buFontTx/>
              <a:buChar char="-"/>
            </a:pPr>
            <a:r>
              <a:rPr lang="he-IL" sz="2000" b="1" dirty="0"/>
              <a:t>גדילה ובשילה, תורשה מול סביבה, טבע מולד או נרכש.</a:t>
            </a:r>
          </a:p>
          <a:p>
            <a:pPr marL="495300" lvl="0" indent="-342900">
              <a:lnSpc>
                <a:spcPct val="200000"/>
              </a:lnSpc>
              <a:buFontTx/>
              <a:buChar char="-"/>
            </a:pPr>
            <a:r>
              <a:rPr lang="he-IL" sz="2000" b="1" dirty="0"/>
              <a:t>הניסוי של גזל ותומפסון (מחקר התאומות) </a:t>
            </a:r>
          </a:p>
          <a:p>
            <a:pPr marL="495300" lvl="0" indent="-342900">
              <a:lnSpc>
                <a:spcPct val="200000"/>
              </a:lnSpc>
              <a:buFontTx/>
              <a:buChar char="-"/>
            </a:pPr>
            <a:r>
              <a:rPr lang="he-IL" sz="2000" b="1" dirty="0"/>
              <a:t>החתמה והניסוי של לורנץ</a:t>
            </a:r>
          </a:p>
          <a:p>
            <a:pPr marL="495300" lvl="0" indent="-342900">
              <a:lnSpc>
                <a:spcPct val="200000"/>
              </a:lnSpc>
              <a:buFontTx/>
              <a:buChar char="-"/>
            </a:pPr>
            <a:r>
              <a:rPr lang="he-IL" sz="2000" b="1" dirty="0"/>
              <a:t>תיאוריות שלבים מול רצף</a:t>
            </a:r>
          </a:p>
          <a:p>
            <a:pPr marL="495300" lvl="0" indent="-342900" algn="r" rtl="1">
              <a:lnSpc>
                <a:spcPct val="200000"/>
              </a:lnSpc>
              <a:spcBef>
                <a:spcPts val="0"/>
              </a:spcBef>
              <a:spcAft>
                <a:spcPts val="0"/>
              </a:spcAft>
              <a:buClr>
                <a:srgbClr val="002060"/>
              </a:buClr>
              <a:buSzPts val="2400"/>
              <a:buFontTx/>
              <a:buChar char="-"/>
            </a:pPr>
            <a:r>
              <a:rPr lang="he-IL" sz="2000" b="1" dirty="0"/>
              <a:t>התיאוריה הפסיכו סוציאלית של פרויד : עקרונות יסוד</a:t>
            </a:r>
          </a:p>
          <a:p>
            <a:pPr marL="495300" lvl="0" indent="-342900" algn="r" rtl="1">
              <a:lnSpc>
                <a:spcPct val="200000"/>
              </a:lnSpc>
              <a:spcBef>
                <a:spcPts val="0"/>
              </a:spcBef>
              <a:spcAft>
                <a:spcPts val="0"/>
              </a:spcAft>
              <a:buClr>
                <a:srgbClr val="002060"/>
              </a:buClr>
              <a:buSzPts val="2400"/>
              <a:buFontTx/>
              <a:buChar char="-"/>
            </a:pPr>
            <a:r>
              <a:rPr lang="he-IL" sz="2000" b="1" dirty="0"/>
              <a:t>שלבים 1 ו-2 בתיאוריה של פרויד</a:t>
            </a:r>
          </a:p>
          <a:p>
            <a:pPr marL="152400" lvl="0" indent="0" algn="r" rtl="1">
              <a:lnSpc>
                <a:spcPct val="200000"/>
              </a:lnSpc>
              <a:spcBef>
                <a:spcPts val="0"/>
              </a:spcBef>
              <a:spcAft>
                <a:spcPts val="0"/>
              </a:spcAft>
              <a:buClr>
                <a:srgbClr val="002060"/>
              </a:buClr>
              <a:buSzPts val="2400"/>
              <a:buNone/>
            </a:pPr>
            <a:endParaRPr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92D7BE-E981-4CDA-B126-4F4BAB38157E}"/>
              </a:ext>
            </a:extLst>
          </p:cNvPr>
          <p:cNvSpPr>
            <a:spLocks noGrp="1"/>
          </p:cNvSpPr>
          <p:nvPr>
            <p:ph type="title"/>
          </p:nvPr>
        </p:nvSpPr>
        <p:spPr>
          <a:xfrm>
            <a:off x="710078" y="375681"/>
            <a:ext cx="11160000" cy="720000"/>
          </a:xfrm>
        </p:spPr>
        <p:style>
          <a:lnRef idx="1">
            <a:schemeClr val="accent1"/>
          </a:lnRef>
          <a:fillRef idx="2">
            <a:schemeClr val="accent1"/>
          </a:fillRef>
          <a:effectRef idx="1">
            <a:schemeClr val="accent1"/>
          </a:effectRef>
          <a:fontRef idx="minor">
            <a:schemeClr val="dk1"/>
          </a:fontRef>
        </p:style>
        <p:txBody>
          <a:bodyPr/>
          <a:lstStyle/>
          <a:p>
            <a:r>
              <a:rPr lang="he-IL" dirty="0"/>
              <a:t>פרויד: השלב האנאלי</a:t>
            </a:r>
          </a:p>
        </p:txBody>
      </p:sp>
      <p:sp>
        <p:nvSpPr>
          <p:cNvPr id="3" name="מציין מיקום טקסט 2">
            <a:extLst>
              <a:ext uri="{FF2B5EF4-FFF2-40B4-BE49-F238E27FC236}">
                <a16:creationId xmlns:a16="http://schemas.microsoft.com/office/drawing/2014/main" id="{5B10F6A0-7258-4FFD-852C-852682E51A00}"/>
              </a:ext>
            </a:extLst>
          </p:cNvPr>
          <p:cNvSpPr>
            <a:spLocks noGrp="1"/>
          </p:cNvSpPr>
          <p:nvPr>
            <p:ph type="body" idx="1"/>
          </p:nvPr>
        </p:nvSpPr>
        <p:spPr>
          <a:xfrm>
            <a:off x="1813810" y="1305602"/>
            <a:ext cx="8184629" cy="540000"/>
          </a:xfrm>
        </p:spPr>
        <p:style>
          <a:lnRef idx="1">
            <a:schemeClr val="accent2"/>
          </a:lnRef>
          <a:fillRef idx="2">
            <a:schemeClr val="accent2"/>
          </a:fillRef>
          <a:effectRef idx="1">
            <a:schemeClr val="accent2"/>
          </a:effectRef>
          <a:fontRef idx="minor">
            <a:schemeClr val="dk1"/>
          </a:fontRef>
        </p:style>
        <p:txBody>
          <a:bodyPr/>
          <a:lstStyle/>
          <a:p>
            <a:r>
              <a:rPr lang="he-IL" dirty="0"/>
              <a:t>איבר ארוגני:  פי הטבעת                גיל: 1.5-3.5</a:t>
            </a:r>
          </a:p>
        </p:txBody>
      </p:sp>
      <p:sp>
        <p:nvSpPr>
          <p:cNvPr id="4" name="מציין מיקום טקסט 3">
            <a:extLst>
              <a:ext uri="{FF2B5EF4-FFF2-40B4-BE49-F238E27FC236}">
                <a16:creationId xmlns:a16="http://schemas.microsoft.com/office/drawing/2014/main" id="{AF7D42AD-200E-484E-B815-C2E12C17BA5F}"/>
              </a:ext>
            </a:extLst>
          </p:cNvPr>
          <p:cNvSpPr>
            <a:spLocks noGrp="1"/>
          </p:cNvSpPr>
          <p:nvPr>
            <p:ph type="body" idx="2"/>
          </p:nvPr>
        </p:nvSpPr>
        <p:spPr>
          <a:xfrm>
            <a:off x="710079" y="2055523"/>
            <a:ext cx="10390776" cy="3790641"/>
          </a:xfrm>
        </p:spPr>
        <p:style>
          <a:lnRef idx="2">
            <a:schemeClr val="accent2"/>
          </a:lnRef>
          <a:fillRef idx="1">
            <a:schemeClr val="lt1"/>
          </a:fillRef>
          <a:effectRef idx="0">
            <a:schemeClr val="accent2"/>
          </a:effectRef>
          <a:fontRef idx="minor">
            <a:schemeClr val="dk1"/>
          </a:fontRef>
        </p:style>
        <p:txBody>
          <a:bodyPr/>
          <a:lstStyle/>
          <a:p>
            <a:pPr>
              <a:lnSpc>
                <a:spcPct val="150000"/>
              </a:lnSpc>
              <a:buFont typeface="Wingdings" panose="05000000000000000000" pitchFamily="2" charset="2"/>
              <a:buChar char="v"/>
            </a:pPr>
            <a:r>
              <a:rPr lang="he-IL" dirty="0"/>
              <a:t>חלק אישיות שמתפתח: </a:t>
            </a:r>
            <a:r>
              <a:rPr lang="he-IL" b="1" dirty="0">
                <a:ln w="22225">
                  <a:solidFill>
                    <a:schemeClr val="accent2"/>
                  </a:solidFill>
                  <a:prstDash val="solid"/>
                </a:ln>
                <a:solidFill>
                  <a:schemeClr val="accent2"/>
                </a:solidFill>
              </a:rPr>
              <a:t>האני – אגו </a:t>
            </a:r>
            <a:r>
              <a:rPr lang="en-US" b="1" dirty="0">
                <a:ln w="22225">
                  <a:solidFill>
                    <a:schemeClr val="accent2"/>
                  </a:solidFill>
                  <a:prstDash val="solid"/>
                </a:ln>
                <a:solidFill>
                  <a:schemeClr val="accent2"/>
                </a:solidFill>
              </a:rPr>
              <a:t>EGO</a:t>
            </a:r>
            <a:endParaRPr lang="he-IL" b="1" dirty="0">
              <a:ln w="22225">
                <a:solidFill>
                  <a:schemeClr val="accent2"/>
                </a:solidFill>
                <a:prstDash val="solid"/>
              </a:ln>
              <a:solidFill>
                <a:schemeClr val="accent2"/>
              </a:solidFill>
            </a:endParaRPr>
          </a:p>
          <a:p>
            <a:pPr>
              <a:lnSpc>
                <a:spcPct val="150000"/>
              </a:lnSpc>
              <a:buFont typeface="Wingdings" panose="05000000000000000000" pitchFamily="2" charset="2"/>
              <a:buChar char="v"/>
            </a:pPr>
            <a:r>
              <a:rPr lang="he-IL" dirty="0"/>
              <a:t>העקרון המנחה את האגו: </a:t>
            </a:r>
            <a:r>
              <a:rPr lang="he-IL" b="1" dirty="0">
                <a:ln w="22225">
                  <a:solidFill>
                    <a:schemeClr val="accent2"/>
                  </a:solidFill>
                  <a:prstDash val="solid"/>
                </a:ln>
                <a:solidFill>
                  <a:schemeClr val="accent2"/>
                </a:solidFill>
              </a:rPr>
              <a:t>עקרון המציאות – </a:t>
            </a:r>
            <a:r>
              <a:rPr lang="he-IL" sz="2000" dirty="0"/>
              <a:t>איזון בין דחפי האיד לבין דרישות המציאות.</a:t>
            </a:r>
          </a:p>
          <a:p>
            <a:pPr>
              <a:lnSpc>
                <a:spcPct val="150000"/>
              </a:lnSpc>
              <a:buFont typeface="Wingdings" panose="05000000000000000000" pitchFamily="2" charset="2"/>
              <a:buChar char="v"/>
            </a:pPr>
            <a:r>
              <a:rPr lang="he-IL" b="1" dirty="0">
                <a:ln w="22225">
                  <a:solidFill>
                    <a:schemeClr val="accent2"/>
                  </a:solidFill>
                  <a:prstDash val="solid"/>
                </a:ln>
                <a:solidFill>
                  <a:schemeClr val="accent2"/>
                </a:solidFill>
              </a:rPr>
              <a:t>אזור ארוגני: פי הטבעת: </a:t>
            </a:r>
            <a:r>
              <a:rPr lang="he-IL" dirty="0"/>
              <a:t>הילד נהנה משחרור ועצירה של צרכיו </a:t>
            </a:r>
            <a:br>
              <a:rPr lang="en-US" dirty="0"/>
            </a:br>
            <a:r>
              <a:rPr lang="he-IL" sz="2000" dirty="0"/>
              <a:t>לא תמיד בזמן המתאים...</a:t>
            </a:r>
          </a:p>
          <a:p>
            <a:pPr>
              <a:lnSpc>
                <a:spcPct val="150000"/>
              </a:lnSpc>
              <a:buFont typeface="Wingdings" panose="05000000000000000000" pitchFamily="2" charset="2"/>
              <a:buChar char="v"/>
            </a:pPr>
            <a:r>
              <a:rPr lang="he-IL" dirty="0"/>
              <a:t>ההורים מחנכים את הילד לשלוט בצרכיו (חינוך לניקיון)</a:t>
            </a:r>
          </a:p>
          <a:p>
            <a:pPr>
              <a:lnSpc>
                <a:spcPct val="150000"/>
              </a:lnSpc>
              <a:buFont typeface="Wingdings" panose="05000000000000000000" pitchFamily="2" charset="2"/>
              <a:buChar char="v"/>
            </a:pPr>
            <a:r>
              <a:rPr lang="he-IL" dirty="0"/>
              <a:t>פתרון ראוי של השלב יוביל את הילד להבנת דרישות המציאות.</a:t>
            </a:r>
          </a:p>
          <a:p>
            <a:pPr>
              <a:lnSpc>
                <a:spcPct val="150000"/>
              </a:lnSpc>
              <a:buFont typeface="Wingdings" panose="05000000000000000000" pitchFamily="2" charset="2"/>
              <a:buChar char="Ø"/>
            </a:pPr>
            <a:endParaRPr lang="he-IL" dirty="0"/>
          </a:p>
        </p:txBody>
      </p:sp>
    </p:spTree>
    <p:extLst>
      <p:ext uri="{BB962C8B-B14F-4D97-AF65-F5344CB8AC3E}">
        <p14:creationId xmlns:p14="http://schemas.microsoft.com/office/powerpoint/2010/main" val="2375575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92D7BE-E981-4CDA-B126-4F4BAB38157E}"/>
              </a:ext>
            </a:extLst>
          </p:cNvPr>
          <p:cNvSpPr>
            <a:spLocks noGrp="1"/>
          </p:cNvSpPr>
          <p:nvPr>
            <p:ph type="title"/>
          </p:nvPr>
        </p:nvSpPr>
        <p:spPr>
          <a:xfrm>
            <a:off x="710078" y="375681"/>
            <a:ext cx="11160000" cy="720000"/>
          </a:xfrm>
        </p:spPr>
        <p:style>
          <a:lnRef idx="1">
            <a:schemeClr val="accent1"/>
          </a:lnRef>
          <a:fillRef idx="2">
            <a:schemeClr val="accent1"/>
          </a:fillRef>
          <a:effectRef idx="1">
            <a:schemeClr val="accent1"/>
          </a:effectRef>
          <a:fontRef idx="minor">
            <a:schemeClr val="dk1"/>
          </a:fontRef>
        </p:style>
        <p:txBody>
          <a:bodyPr/>
          <a:lstStyle/>
          <a:p>
            <a:r>
              <a:rPr lang="he-IL" dirty="0"/>
              <a:t>פרויד: השלב האנאלי</a:t>
            </a:r>
          </a:p>
        </p:txBody>
      </p:sp>
      <p:sp>
        <p:nvSpPr>
          <p:cNvPr id="3" name="מציין מיקום טקסט 2">
            <a:extLst>
              <a:ext uri="{FF2B5EF4-FFF2-40B4-BE49-F238E27FC236}">
                <a16:creationId xmlns:a16="http://schemas.microsoft.com/office/drawing/2014/main" id="{5B10F6A0-7258-4FFD-852C-852682E51A00}"/>
              </a:ext>
            </a:extLst>
          </p:cNvPr>
          <p:cNvSpPr>
            <a:spLocks noGrp="1"/>
          </p:cNvSpPr>
          <p:nvPr>
            <p:ph type="body" idx="1"/>
          </p:nvPr>
        </p:nvSpPr>
        <p:spPr>
          <a:xfrm>
            <a:off x="1813810" y="1305602"/>
            <a:ext cx="8184629" cy="540000"/>
          </a:xfrm>
        </p:spPr>
        <p:style>
          <a:lnRef idx="1">
            <a:schemeClr val="accent2"/>
          </a:lnRef>
          <a:fillRef idx="2">
            <a:schemeClr val="accent2"/>
          </a:fillRef>
          <a:effectRef idx="1">
            <a:schemeClr val="accent2"/>
          </a:effectRef>
          <a:fontRef idx="minor">
            <a:schemeClr val="dk1"/>
          </a:fontRef>
        </p:style>
        <p:txBody>
          <a:bodyPr/>
          <a:lstStyle/>
          <a:p>
            <a:r>
              <a:rPr lang="he-IL" dirty="0"/>
              <a:t>איבר ארוגני:  פי הטבעת                גיל: 1.5-3.5</a:t>
            </a:r>
          </a:p>
        </p:txBody>
      </p:sp>
      <p:sp>
        <p:nvSpPr>
          <p:cNvPr id="4" name="מציין מיקום טקסט 3">
            <a:extLst>
              <a:ext uri="{FF2B5EF4-FFF2-40B4-BE49-F238E27FC236}">
                <a16:creationId xmlns:a16="http://schemas.microsoft.com/office/drawing/2014/main" id="{AF7D42AD-200E-484E-B815-C2E12C17BA5F}"/>
              </a:ext>
            </a:extLst>
          </p:cNvPr>
          <p:cNvSpPr>
            <a:spLocks noGrp="1"/>
          </p:cNvSpPr>
          <p:nvPr>
            <p:ph type="body" idx="2"/>
          </p:nvPr>
        </p:nvSpPr>
        <p:spPr>
          <a:xfrm>
            <a:off x="710079" y="2055523"/>
            <a:ext cx="10390776" cy="3790641"/>
          </a:xfrm>
        </p:spPr>
        <p:style>
          <a:lnRef idx="2">
            <a:schemeClr val="accent2"/>
          </a:lnRef>
          <a:fillRef idx="1">
            <a:schemeClr val="lt1"/>
          </a:fillRef>
          <a:effectRef idx="0">
            <a:schemeClr val="accent2"/>
          </a:effectRef>
          <a:fontRef idx="minor">
            <a:schemeClr val="dk1"/>
          </a:fontRef>
        </p:style>
        <p:txBody>
          <a:bodyPr/>
          <a:lstStyle/>
          <a:p>
            <a:pPr>
              <a:lnSpc>
                <a:spcPct val="150000"/>
              </a:lnSpc>
              <a:buFont typeface="Wingdings" panose="05000000000000000000" pitchFamily="2" charset="2"/>
              <a:buChar char="v"/>
            </a:pPr>
            <a:r>
              <a:rPr lang="he-IL" dirty="0"/>
              <a:t>פתרון לא יעיל של השלב עלול ליצור קבעון או נסיגה לשלב קודם.</a:t>
            </a:r>
          </a:p>
          <a:p>
            <a:pPr>
              <a:lnSpc>
                <a:spcPct val="150000"/>
              </a:lnSpc>
              <a:buFont typeface="Wingdings" panose="05000000000000000000" pitchFamily="2" charset="2"/>
              <a:buChar char="v"/>
            </a:pPr>
            <a:r>
              <a:rPr lang="he-IL" b="1" dirty="0">
                <a:ln w="22225">
                  <a:solidFill>
                    <a:schemeClr val="accent2"/>
                  </a:solidFill>
                  <a:prstDash val="solid"/>
                </a:ln>
                <a:solidFill>
                  <a:schemeClr val="accent2"/>
                </a:solidFill>
              </a:rPr>
              <a:t>קבעון</a:t>
            </a:r>
            <a:r>
              <a:rPr lang="he-IL" dirty="0"/>
              <a:t> בשלב זה </a:t>
            </a:r>
            <a:r>
              <a:rPr lang="he-IL" sz="2000" dirty="0"/>
              <a:t>יתרחש אם הילד יחוש שההורים לוחצים עליו מדי (מקפידים יתר על המידה),  או להיפך, לא מציבים לו גבולות.  (אי סיפוק או סיפוק יתר של האזור הארוגני)</a:t>
            </a:r>
            <a:endParaRPr lang="he-IL" dirty="0"/>
          </a:p>
          <a:p>
            <a:pPr lvl="0">
              <a:lnSpc>
                <a:spcPct val="150000"/>
              </a:lnSpc>
              <a:buFont typeface="Wingdings" panose="05000000000000000000" pitchFamily="2" charset="2"/>
              <a:buChar char="Ø"/>
            </a:pPr>
            <a:r>
              <a:rPr lang="he-IL" b="1" dirty="0">
                <a:ln w="22225">
                  <a:solidFill>
                    <a:schemeClr val="accent2"/>
                  </a:solidFill>
                  <a:prstDash val="solid"/>
                </a:ln>
                <a:solidFill>
                  <a:schemeClr val="accent2"/>
                </a:solidFill>
              </a:rPr>
              <a:t>טיפוס אוראלי </a:t>
            </a:r>
            <a:r>
              <a:rPr lang="he-IL" dirty="0"/>
              <a:t>הוא אדם שחווה קבעון בשלב זה. </a:t>
            </a:r>
            <a:br>
              <a:rPr lang="en-US" dirty="0"/>
            </a:br>
            <a:r>
              <a:rPr lang="he-IL" dirty="0"/>
              <a:t>	</a:t>
            </a:r>
            <a:r>
              <a:rPr lang="he-IL" b="1" dirty="0"/>
              <a:t>בעת קבעון עשויים להתפתח:  </a:t>
            </a:r>
          </a:p>
          <a:p>
            <a:pPr marL="76200" lvl="0" indent="0">
              <a:lnSpc>
                <a:spcPct val="150000"/>
              </a:lnSpc>
              <a:buNone/>
            </a:pPr>
            <a:r>
              <a:rPr lang="he-IL" sz="1400" dirty="0"/>
              <a:t>	</a:t>
            </a:r>
            <a:r>
              <a:rPr lang="he-IL" sz="1800" b="1" dirty="0"/>
              <a:t>תכונות אופי והתנהגויות פסיביות: </a:t>
            </a:r>
            <a:r>
              <a:rPr lang="he-IL" sz="1800" dirty="0"/>
              <a:t>נטייה לסדר וניקיון, עקשנות, דייקנות, קמצנות, כפייתיות.</a:t>
            </a:r>
          </a:p>
          <a:p>
            <a:pPr marL="76200" lvl="0" indent="0">
              <a:lnSpc>
                <a:spcPct val="150000"/>
              </a:lnSpc>
              <a:buNone/>
            </a:pPr>
            <a:r>
              <a:rPr lang="he-IL" sz="1800" dirty="0"/>
              <a:t>              </a:t>
            </a:r>
            <a:r>
              <a:rPr lang="he-IL" sz="1800" b="1" dirty="0"/>
              <a:t>תכונות אופי והתנהגויות אקטיביות: </a:t>
            </a:r>
            <a:r>
              <a:rPr lang="he-IL" sz="1800" dirty="0"/>
              <a:t>הרסנות, אכזריות, סדיזם, עוינות, אי סדר קיצוני.</a:t>
            </a:r>
          </a:p>
          <a:p>
            <a:pPr>
              <a:lnSpc>
                <a:spcPct val="150000"/>
              </a:lnSpc>
              <a:buFont typeface="Wingdings" panose="05000000000000000000" pitchFamily="2" charset="2"/>
              <a:buChar char="Ø"/>
            </a:pPr>
            <a:endParaRPr lang="he-IL" dirty="0"/>
          </a:p>
        </p:txBody>
      </p:sp>
    </p:spTree>
    <p:extLst>
      <p:ext uri="{BB962C8B-B14F-4D97-AF65-F5344CB8AC3E}">
        <p14:creationId xmlns:p14="http://schemas.microsoft.com/office/powerpoint/2010/main" val="643897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9B0E321-0567-413B-AD66-E1865ACD7E30}"/>
              </a:ext>
            </a:extLst>
          </p:cNvPr>
          <p:cNvSpPr>
            <a:spLocks noGrp="1"/>
          </p:cNvSpPr>
          <p:nvPr>
            <p:ph type="title"/>
          </p:nvPr>
        </p:nvSpPr>
        <p:spPr/>
        <p:txBody>
          <a:bodyPr/>
          <a:lstStyle/>
          <a:p>
            <a:r>
              <a:rPr lang="he-IL" dirty="0"/>
              <a:t>תרגול לסיום</a:t>
            </a:r>
          </a:p>
        </p:txBody>
      </p:sp>
      <p:sp>
        <p:nvSpPr>
          <p:cNvPr id="3" name="מציין מיקום טקסט 2">
            <a:extLst>
              <a:ext uri="{FF2B5EF4-FFF2-40B4-BE49-F238E27FC236}">
                <a16:creationId xmlns:a16="http://schemas.microsoft.com/office/drawing/2014/main" id="{BE77A032-9E11-40C0-8A26-69E9CC41FBB3}"/>
              </a:ext>
            </a:extLst>
          </p:cNvPr>
          <p:cNvSpPr>
            <a:spLocks noGrp="1"/>
          </p:cNvSpPr>
          <p:nvPr>
            <p:ph type="body" idx="1"/>
          </p:nvPr>
        </p:nvSpPr>
        <p:spPr>
          <a:xfrm>
            <a:off x="4094019" y="970253"/>
            <a:ext cx="4002373" cy="540000"/>
          </a:xfrm>
        </p:spPr>
        <p:txBody>
          <a:bodyPr/>
          <a:lstStyle/>
          <a:p>
            <a:r>
              <a:rPr lang="he-IL" dirty="0"/>
              <a:t>שאלות בסגנון בגרותי</a:t>
            </a:r>
          </a:p>
        </p:txBody>
      </p:sp>
      <p:sp>
        <p:nvSpPr>
          <p:cNvPr id="4" name="מציין מיקום טקסט 3">
            <a:extLst>
              <a:ext uri="{FF2B5EF4-FFF2-40B4-BE49-F238E27FC236}">
                <a16:creationId xmlns:a16="http://schemas.microsoft.com/office/drawing/2014/main" id="{396E2F2A-FF97-47C2-977E-B5B12E2AA707}"/>
              </a:ext>
            </a:extLst>
          </p:cNvPr>
          <p:cNvSpPr>
            <a:spLocks noGrp="1"/>
          </p:cNvSpPr>
          <p:nvPr>
            <p:ph type="body" idx="2"/>
          </p:nvPr>
        </p:nvSpPr>
        <p:spPr>
          <a:xfrm>
            <a:off x="515206" y="1558661"/>
            <a:ext cx="11160000" cy="4152517"/>
          </a:xfrm>
        </p:spPr>
        <p:txBody>
          <a:bodyPr/>
          <a:lstStyle/>
          <a:p>
            <a:pPr marL="76200" indent="0">
              <a:buNone/>
            </a:pPr>
            <a:r>
              <a:rPr lang="he-IL" sz="2000" dirty="0"/>
              <a:t>שאלת השוואה:</a:t>
            </a:r>
            <a:br>
              <a:rPr lang="en-US" sz="2000" dirty="0"/>
            </a:br>
            <a:endParaRPr lang="he-IL" sz="2000" dirty="0"/>
          </a:p>
          <a:p>
            <a:pPr marL="76200" indent="0">
              <a:buNone/>
            </a:pPr>
            <a:r>
              <a:rPr lang="he-IL" sz="2000" dirty="0"/>
              <a:t>	  השווה בין השלב הראשון לשלב השני בתיאוריה של פרויד </a:t>
            </a:r>
            <a:br>
              <a:rPr lang="en-US" sz="2000" dirty="0"/>
            </a:br>
            <a:r>
              <a:rPr lang="he-IL" sz="2000" dirty="0"/>
              <a:t>               באמצעות שני קריטריונים, האחד מדגיש נקודת שוני והשני נקודת דימיון.</a:t>
            </a:r>
            <a:br>
              <a:rPr lang="en-US" sz="2000" dirty="0"/>
            </a:br>
            <a:br>
              <a:rPr lang="en-US" sz="2000" dirty="0"/>
            </a:br>
            <a:r>
              <a:rPr lang="he-IL" sz="2000" dirty="0"/>
              <a:t>שאלת ידע + יישום: (בגרות, תשס"ז)</a:t>
            </a:r>
          </a:p>
          <a:p>
            <a:pPr marL="76200" indent="0">
              <a:buNone/>
            </a:pPr>
            <a:r>
              <a:rPr lang="he-IL" sz="2000" dirty="0"/>
              <a:t>              עדי ידועה בקרב חברותיה כבעלת נטייה מוגזמת לניקיון.</a:t>
            </a:r>
          </a:p>
          <a:p>
            <a:pPr marL="76200" indent="0">
              <a:buNone/>
            </a:pPr>
            <a:r>
              <a:rPr lang="he-IL" sz="2000" dirty="0"/>
              <a:t>              על פי פרויד, ציין את השלב ההתפתחותי שבו נוצר הקבעון המתואר,</a:t>
            </a:r>
            <a:br>
              <a:rPr lang="en-US" sz="2000" dirty="0"/>
            </a:br>
            <a:r>
              <a:rPr lang="he-IL" sz="2000" dirty="0"/>
              <a:t>              והסבר את הסיבה להתפתחותו אצל עדי.</a:t>
            </a:r>
            <a:br>
              <a:rPr lang="en-US" sz="2000" dirty="0"/>
            </a:br>
            <a:br>
              <a:rPr lang="en-US" sz="2000" dirty="0"/>
            </a:br>
            <a:r>
              <a:rPr lang="he-IL" sz="2000" dirty="0"/>
              <a:t>שאלת ידע + יישום:</a:t>
            </a:r>
            <a:br>
              <a:rPr lang="en-US" sz="2000" dirty="0"/>
            </a:br>
            <a:r>
              <a:rPr lang="he-IL" sz="2000" dirty="0"/>
              <a:t>            ציין מהם שני האינסטינקטים המניעים את התנהגות האדם. איזה מבין השניים מניע </a:t>
            </a:r>
            <a:br>
              <a:rPr lang="en-US" sz="2000" dirty="0"/>
            </a:br>
            <a:r>
              <a:rPr lang="he-IL" sz="2000" dirty="0"/>
              <a:t>            את האדם ללמידה והתפתחות אישית. נמק תשובתך.</a:t>
            </a:r>
          </a:p>
          <a:p>
            <a:pPr marL="76200" indent="0">
              <a:buNone/>
            </a:pPr>
            <a:endParaRPr lang="he-IL" dirty="0"/>
          </a:p>
          <a:p>
            <a:pPr marL="76200" indent="0">
              <a:buNone/>
            </a:pPr>
            <a:endParaRPr lang="he-IL" dirty="0"/>
          </a:p>
          <a:p>
            <a:pPr marL="76200" indent="0">
              <a:buNone/>
            </a:pPr>
            <a:endParaRPr lang="he-IL" dirty="0"/>
          </a:p>
        </p:txBody>
      </p:sp>
    </p:spTree>
    <p:extLst>
      <p:ext uri="{BB962C8B-B14F-4D97-AF65-F5344CB8AC3E}">
        <p14:creationId xmlns:p14="http://schemas.microsoft.com/office/powerpoint/2010/main" val="3851091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236C11D-6EA5-4637-9B77-036FCB63FC0D}"/>
              </a:ext>
            </a:extLst>
          </p:cNvPr>
          <p:cNvSpPr>
            <a:spLocks noGrp="1"/>
          </p:cNvSpPr>
          <p:nvPr>
            <p:ph type="title"/>
          </p:nvPr>
        </p:nvSpPr>
        <p:spPr>
          <a:xfrm>
            <a:off x="634476" y="2280433"/>
            <a:ext cx="11160000" cy="720000"/>
          </a:xfrm>
        </p:spPr>
        <p:txBody>
          <a:bodyPr/>
          <a:lstStyle/>
          <a:p>
            <a:r>
              <a:rPr lang="he-IL" dirty="0"/>
              <a:t>תודה שהשתתפתם!</a:t>
            </a:r>
          </a:p>
        </p:txBody>
      </p:sp>
    </p:spTree>
    <p:extLst>
      <p:ext uri="{BB962C8B-B14F-4D97-AF65-F5344CB8AC3E}">
        <p14:creationId xmlns:p14="http://schemas.microsoft.com/office/powerpoint/2010/main" val="2437577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372" y="446"/>
            <a:ext cx="3241542" cy="1838237"/>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85274" y="3016166"/>
            <a:ext cx="10434938" cy="1815646"/>
          </a:xfrm>
          <a:prstGeom prst="rect">
            <a:avLst/>
          </a:prstGeom>
          <a:noFill/>
        </p:spPr>
        <p:txBody>
          <a:bodyPr wrap="square" rtlCol="1">
            <a:spAutoFit/>
          </a:bodyPr>
          <a:lstStyle/>
          <a:p>
            <a:pPr marL="89526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4" y="1838683"/>
            <a:ext cx="12188825" cy="763187"/>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
        <p:nvSpPr>
          <p:cNvPr id="6" name="Rectangle 2">
            <a:extLst>
              <a:ext uri="{FF2B5EF4-FFF2-40B4-BE49-F238E27FC236}">
                <a16:creationId xmlns:a16="http://schemas.microsoft.com/office/drawing/2014/main" id="{E5ECEB5F-1AF1-455B-9707-912205C838FF}"/>
              </a:ext>
            </a:extLst>
          </p:cNvPr>
          <p:cNvSpPr/>
          <p:nvPr/>
        </p:nvSpPr>
        <p:spPr>
          <a:xfrm>
            <a:off x="12277800" y="302894"/>
            <a:ext cx="2277448" cy="663781"/>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rPr>
              <a:t>שקופית זו היא חובה</a:t>
            </a:r>
            <a:endParaRPr lang="en-US"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1"/>
          <p:cNvSpPr txBox="1"/>
          <p:nvPr/>
        </p:nvSpPr>
        <p:spPr>
          <a:xfrm>
            <a:off x="1629321" y="2695767"/>
            <a:ext cx="9207201" cy="1924400"/>
          </a:xfrm>
          <a:prstGeom prst="rect">
            <a:avLst/>
          </a:prstGeom>
          <a:noFill/>
          <a:ln>
            <a:noFill/>
          </a:ln>
        </p:spPr>
        <p:txBody>
          <a:bodyPr spcFirstLastPara="1" wrap="square" lIns="121875" tIns="121875" rIns="121875" bIns="121875" anchor="t" anchorCtr="0">
            <a:noAutofit/>
          </a:bodyPr>
          <a:lstStyle/>
          <a:p>
            <a:pPr marL="609539" marR="0" lvl="0" indent="0" algn="r" rtl="1">
              <a:lnSpc>
                <a:spcPct val="150000"/>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82" name="Google Shape;82;p11"/>
          <p:cNvSpPr txBox="1">
            <a:spLocks noGrp="1"/>
          </p:cNvSpPr>
          <p:nvPr>
            <p:ph type="ctrTitle"/>
          </p:nvPr>
        </p:nvSpPr>
        <p:spPr>
          <a:xfrm>
            <a:off x="797332" y="1825257"/>
            <a:ext cx="10871177" cy="1260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chemeClr val="dk1"/>
              </a:buClr>
              <a:buSzPts val="6600"/>
              <a:buFont typeface="Varela Round"/>
              <a:buNone/>
            </a:pPr>
            <a:r>
              <a:rPr lang="he-IL" sz="6000" dirty="0"/>
              <a:t>הקדמה  לפסיכולוגיה התפתחותית</a:t>
            </a:r>
            <a:endParaRPr sz="6000" dirty="0"/>
          </a:p>
        </p:txBody>
      </p:sp>
      <p:sp>
        <p:nvSpPr>
          <p:cNvPr id="83" name="Google Shape;83;p11"/>
          <p:cNvSpPr txBox="1">
            <a:spLocks noGrp="1"/>
          </p:cNvSpPr>
          <p:nvPr>
            <p:ph type="subTitle" idx="1"/>
          </p:nvPr>
        </p:nvSpPr>
        <p:spPr>
          <a:xfrm>
            <a:off x="3552308" y="3210622"/>
            <a:ext cx="4857174" cy="642090"/>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36000" tIns="36000" rIns="36000" bIns="36000" anchor="t" anchorCtr="0">
            <a:noAutofit/>
          </a:bodyPr>
          <a:lstStyle/>
          <a:p>
            <a:pPr marL="342900" lvl="0" indent="-342900" algn="ctr" rtl="1">
              <a:lnSpc>
                <a:spcPct val="100000"/>
              </a:lnSpc>
              <a:spcBef>
                <a:spcPts val="0"/>
              </a:spcBef>
              <a:spcAft>
                <a:spcPts val="600"/>
              </a:spcAft>
              <a:buClr>
                <a:schemeClr val="dk1"/>
              </a:buClr>
              <a:buSzPts val="2800"/>
              <a:buNone/>
            </a:pPr>
            <a:r>
              <a:rPr lang="he-IL" dirty="0"/>
              <a:t>עקרונות יסוד</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2E4FD0D-672A-49F2-AAFC-008CAAAD0C9B}"/>
              </a:ext>
            </a:extLst>
          </p:cNvPr>
          <p:cNvSpPr>
            <a:spLocks noGrp="1"/>
          </p:cNvSpPr>
          <p:nvPr>
            <p:ph type="title"/>
          </p:nvPr>
        </p:nvSpPr>
        <p:spPr/>
        <p:txBody>
          <a:bodyPr/>
          <a:lstStyle/>
          <a:p>
            <a:r>
              <a:rPr lang="he-IL" dirty="0"/>
              <a:t>מהי פסיכולוגיה התפתחותית?</a:t>
            </a:r>
          </a:p>
        </p:txBody>
      </p:sp>
      <p:sp>
        <p:nvSpPr>
          <p:cNvPr id="3" name="מציין מיקום טקסט 2">
            <a:extLst>
              <a:ext uri="{FF2B5EF4-FFF2-40B4-BE49-F238E27FC236}">
                <a16:creationId xmlns:a16="http://schemas.microsoft.com/office/drawing/2014/main" id="{CD37EF0A-C91D-4D83-A586-11F06B6FD3FB}"/>
              </a:ext>
            </a:extLst>
          </p:cNvPr>
          <p:cNvSpPr>
            <a:spLocks noGrp="1"/>
          </p:cNvSpPr>
          <p:nvPr>
            <p:ph type="body" idx="1"/>
          </p:nvPr>
        </p:nvSpPr>
        <p:spPr>
          <a:xfrm>
            <a:off x="9054059" y="1185681"/>
            <a:ext cx="2291362" cy="540000"/>
          </a:xfrm>
        </p:spPr>
        <p:style>
          <a:lnRef idx="2">
            <a:schemeClr val="accent2"/>
          </a:lnRef>
          <a:fillRef idx="1">
            <a:schemeClr val="lt1"/>
          </a:fillRef>
          <a:effectRef idx="0">
            <a:schemeClr val="accent2"/>
          </a:effectRef>
          <a:fontRef idx="minor">
            <a:schemeClr val="dk1"/>
          </a:fontRef>
        </p:style>
        <p:txBody>
          <a:bodyPr/>
          <a:lstStyle/>
          <a:p>
            <a:r>
              <a:rPr lang="he-IL" dirty="0"/>
              <a:t>הגדרה</a:t>
            </a:r>
          </a:p>
        </p:txBody>
      </p:sp>
      <p:sp>
        <p:nvSpPr>
          <p:cNvPr id="4" name="מציין מיקום טקסט 3">
            <a:extLst>
              <a:ext uri="{FF2B5EF4-FFF2-40B4-BE49-F238E27FC236}">
                <a16:creationId xmlns:a16="http://schemas.microsoft.com/office/drawing/2014/main" id="{8DA8A0A5-21B4-428A-8B57-0B3480E942E7}"/>
              </a:ext>
            </a:extLst>
          </p:cNvPr>
          <p:cNvSpPr>
            <a:spLocks noGrp="1"/>
          </p:cNvSpPr>
          <p:nvPr>
            <p:ph type="body" idx="2"/>
          </p:nvPr>
        </p:nvSpPr>
        <p:spPr>
          <a:xfrm>
            <a:off x="410275" y="1978268"/>
            <a:ext cx="11160000" cy="1964145"/>
          </a:xfrm>
        </p:spPr>
        <p:style>
          <a:lnRef idx="2">
            <a:schemeClr val="accent1"/>
          </a:lnRef>
          <a:fillRef idx="1">
            <a:schemeClr val="lt1"/>
          </a:fillRef>
          <a:effectRef idx="0">
            <a:schemeClr val="accent1"/>
          </a:effectRef>
          <a:fontRef idx="minor">
            <a:schemeClr val="dk1"/>
          </a:fontRef>
        </p:style>
        <p:txBody>
          <a:bodyPr/>
          <a:lstStyle/>
          <a:p>
            <a:pPr marL="76200" indent="0">
              <a:lnSpc>
                <a:spcPct val="150000"/>
              </a:lnSpc>
              <a:buNone/>
            </a:pPr>
            <a:r>
              <a:rPr lang="he-IL" b="1" dirty="0"/>
              <a:t>פסיכולוגיה התפתחותית חוקרת את ההתנהגויות האופייניות (המתאימות) לכל גיל,  ואת השינויים שמתרחשים בהתנהגויות האלו החל מהיום בו האדם נוצר (כלומר, עוד לפני שהוא נולד – כבר בתהליך ההפריה) ועד ליום מותו.</a:t>
            </a:r>
            <a:endParaRPr lang="en-US" dirty="0"/>
          </a:p>
          <a:p>
            <a:endParaRPr lang="he-IL" dirty="0"/>
          </a:p>
        </p:txBody>
      </p:sp>
      <p:sp>
        <p:nvSpPr>
          <p:cNvPr id="5" name="מציין מיקום טקסט 2">
            <a:extLst>
              <a:ext uri="{FF2B5EF4-FFF2-40B4-BE49-F238E27FC236}">
                <a16:creationId xmlns:a16="http://schemas.microsoft.com/office/drawing/2014/main" id="{548A5A2B-F053-4FB6-B90C-CB813CDA2FC2}"/>
              </a:ext>
            </a:extLst>
          </p:cNvPr>
          <p:cNvSpPr txBox="1">
            <a:spLocks/>
          </p:cNvSpPr>
          <p:nvPr/>
        </p:nvSpPr>
        <p:spPr>
          <a:xfrm>
            <a:off x="8469443" y="4228937"/>
            <a:ext cx="2875978" cy="540000"/>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228600" algn="r" rtl="1">
              <a:lnSpc>
                <a:spcPct val="100000"/>
              </a:lnSpc>
              <a:spcBef>
                <a:spcPts val="640"/>
              </a:spcBef>
              <a:spcAft>
                <a:spcPts val="0"/>
              </a:spcAft>
              <a:buClr>
                <a:srgbClr val="0070C0"/>
              </a:buClr>
              <a:buSzPts val="3200"/>
              <a:buFont typeface="Arial"/>
              <a:buNone/>
              <a:defRPr sz="3200" b="1" i="0" u="none" strike="noStrike" cap="none">
                <a:solidFill>
                  <a:srgbClr val="0070C0"/>
                </a:solidFill>
                <a:latin typeface="Varela Round"/>
                <a:ea typeface="Varela Round"/>
                <a:cs typeface="Varela Round"/>
                <a:sym typeface="Varela Round"/>
              </a:defRPr>
            </a:lvl1pPr>
            <a:lvl2pPr marL="914400" marR="0" lvl="1" indent="-228600" algn="r" rtl="1">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r" rtl="1">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r>
              <a:rPr lang="he-IL" dirty="0"/>
              <a:t>תחומי עיסוק</a:t>
            </a:r>
          </a:p>
        </p:txBody>
      </p:sp>
      <p:sp>
        <p:nvSpPr>
          <p:cNvPr id="6" name="מלבן 5">
            <a:extLst>
              <a:ext uri="{FF2B5EF4-FFF2-40B4-BE49-F238E27FC236}">
                <a16:creationId xmlns:a16="http://schemas.microsoft.com/office/drawing/2014/main" id="{3BB2D386-E822-4FFC-8C15-D6A1777EE897}"/>
              </a:ext>
            </a:extLst>
          </p:cNvPr>
          <p:cNvSpPr/>
          <p:nvPr/>
        </p:nvSpPr>
        <p:spPr>
          <a:xfrm>
            <a:off x="5810198" y="4121989"/>
            <a:ext cx="1459054" cy="830997"/>
          </a:xfrm>
          <a:prstGeom prst="rect">
            <a:avLst/>
          </a:prstGeom>
        </p:spPr>
        <p:style>
          <a:lnRef idx="1">
            <a:schemeClr val="accent3"/>
          </a:lnRef>
          <a:fillRef idx="2">
            <a:schemeClr val="accent3"/>
          </a:fillRef>
          <a:effectRef idx="1">
            <a:schemeClr val="accent3"/>
          </a:effectRef>
          <a:fontRef idx="minor">
            <a:schemeClr val="dk1"/>
          </a:fontRef>
        </p:style>
        <p:txBody>
          <a:bodyPr wrap="none" lIns="91440" tIns="45720" rIns="91440" bIns="45720">
            <a:spAutoFit/>
          </a:bodyPr>
          <a:lstStyle/>
          <a:p>
            <a:pPr algn="ctr"/>
            <a:r>
              <a:rPr lang="he-IL" sz="4800" dirty="0">
                <a:ln w="0"/>
                <a:solidFill>
                  <a:schemeClr val="accent1"/>
                </a:solidFill>
                <a:effectLst>
                  <a:outerShdw blurRad="38100" dist="25400" dir="5400000" algn="ctr" rotWithShape="0">
                    <a:srgbClr val="6E747A">
                      <a:alpha val="43000"/>
                    </a:srgbClr>
                  </a:outerShdw>
                </a:effectLst>
              </a:rPr>
              <a:t>גופני </a:t>
            </a:r>
          </a:p>
        </p:txBody>
      </p:sp>
      <p:sp>
        <p:nvSpPr>
          <p:cNvPr id="7" name="מלבן 6">
            <a:extLst>
              <a:ext uri="{FF2B5EF4-FFF2-40B4-BE49-F238E27FC236}">
                <a16:creationId xmlns:a16="http://schemas.microsoft.com/office/drawing/2014/main" id="{01B842DB-C684-458A-A972-E1DB14B725A4}"/>
              </a:ext>
            </a:extLst>
          </p:cNvPr>
          <p:cNvSpPr/>
          <p:nvPr/>
        </p:nvSpPr>
        <p:spPr>
          <a:xfrm>
            <a:off x="2757544" y="4096160"/>
            <a:ext cx="2483372" cy="923330"/>
          </a:xfrm>
          <a:prstGeom prst="rect">
            <a:avLst/>
          </a:prstGeom>
        </p:spPr>
        <p:style>
          <a:lnRef idx="1">
            <a:schemeClr val="accent3"/>
          </a:lnRef>
          <a:fillRef idx="2">
            <a:schemeClr val="accent3"/>
          </a:fillRef>
          <a:effectRef idx="1">
            <a:schemeClr val="accent3"/>
          </a:effectRef>
          <a:fontRef idx="minor">
            <a:schemeClr val="dk1"/>
          </a:fontRef>
        </p:style>
        <p:txBody>
          <a:bodyPr wrap="none" lIns="91440" tIns="45720" rIns="91440" bIns="45720">
            <a:spAutoFit/>
          </a:bodyPr>
          <a:lstStyle/>
          <a:p>
            <a:pPr algn="ctr"/>
            <a:r>
              <a:rPr lang="he-IL" sz="4800" dirty="0">
                <a:ln w="0"/>
                <a:solidFill>
                  <a:schemeClr val="accent1"/>
                </a:solidFill>
                <a:effectLst>
                  <a:outerShdw blurRad="38100" dist="25400" dir="5400000" algn="ctr" rotWithShape="0">
                    <a:srgbClr val="6E747A">
                      <a:alpha val="43000"/>
                    </a:srgbClr>
                  </a:outerShdw>
                </a:effectLst>
              </a:rPr>
              <a:t>קוגניטיבי</a:t>
            </a:r>
            <a:r>
              <a:rPr lang="he-IL" sz="5400" dirty="0">
                <a:ln w="0"/>
                <a:solidFill>
                  <a:schemeClr val="accent1"/>
                </a:solidFill>
                <a:effectLst>
                  <a:outerShdw blurRad="38100" dist="25400" dir="5400000" algn="ctr" rotWithShape="0">
                    <a:srgbClr val="6E747A">
                      <a:alpha val="43000"/>
                    </a:srgbClr>
                  </a:outerShdw>
                </a:effectLst>
              </a:rPr>
              <a:t> </a:t>
            </a:r>
          </a:p>
        </p:txBody>
      </p:sp>
      <p:sp>
        <p:nvSpPr>
          <p:cNvPr id="8" name="מלבן 7">
            <a:extLst>
              <a:ext uri="{FF2B5EF4-FFF2-40B4-BE49-F238E27FC236}">
                <a16:creationId xmlns:a16="http://schemas.microsoft.com/office/drawing/2014/main" id="{FEEAB0B8-3877-4CD5-8DF3-AC7CC4F3173E}"/>
              </a:ext>
            </a:extLst>
          </p:cNvPr>
          <p:cNvSpPr/>
          <p:nvPr/>
        </p:nvSpPr>
        <p:spPr>
          <a:xfrm>
            <a:off x="410275" y="4307272"/>
            <a:ext cx="1941557" cy="923330"/>
          </a:xfrm>
          <a:prstGeom prst="rect">
            <a:avLst/>
          </a:prstGeom>
        </p:spPr>
        <p:style>
          <a:lnRef idx="1">
            <a:schemeClr val="accent3"/>
          </a:lnRef>
          <a:fillRef idx="2">
            <a:schemeClr val="accent3"/>
          </a:fillRef>
          <a:effectRef idx="1">
            <a:schemeClr val="accent3"/>
          </a:effectRef>
          <a:fontRef idx="minor">
            <a:schemeClr val="dk1"/>
          </a:fontRef>
        </p:style>
        <p:txBody>
          <a:bodyPr wrap="none" lIns="91440" tIns="45720" rIns="91440" bIns="45720">
            <a:spAutoFit/>
          </a:bodyPr>
          <a:lstStyle/>
          <a:p>
            <a:pPr algn="ctr"/>
            <a:r>
              <a:rPr lang="he-IL" sz="4800" dirty="0">
                <a:ln w="0"/>
                <a:solidFill>
                  <a:schemeClr val="accent1"/>
                </a:solidFill>
                <a:effectLst>
                  <a:outerShdw blurRad="38100" dist="25400" dir="5400000" algn="ctr" rotWithShape="0">
                    <a:srgbClr val="6E747A">
                      <a:alpha val="43000"/>
                    </a:srgbClr>
                  </a:outerShdw>
                </a:effectLst>
              </a:rPr>
              <a:t>חברתי</a:t>
            </a:r>
            <a:r>
              <a:rPr lang="he-IL" sz="5400" dirty="0">
                <a:ln w="0"/>
                <a:solidFill>
                  <a:schemeClr val="accent1"/>
                </a:solidFill>
                <a:effectLst>
                  <a:outerShdw blurRad="38100" dist="25400" dir="5400000" algn="ctr" rotWithShape="0">
                    <a:srgbClr val="6E747A">
                      <a:alpha val="43000"/>
                    </a:srgbClr>
                  </a:outerShdw>
                </a:effectLst>
              </a:rPr>
              <a:t> </a:t>
            </a:r>
          </a:p>
        </p:txBody>
      </p:sp>
      <p:sp>
        <p:nvSpPr>
          <p:cNvPr id="9" name="מלבן 8">
            <a:extLst>
              <a:ext uri="{FF2B5EF4-FFF2-40B4-BE49-F238E27FC236}">
                <a16:creationId xmlns:a16="http://schemas.microsoft.com/office/drawing/2014/main" id="{1F7A3F66-FCA5-4A28-8DA2-2CBBF6C89274}"/>
              </a:ext>
            </a:extLst>
          </p:cNvPr>
          <p:cNvSpPr/>
          <p:nvPr/>
        </p:nvSpPr>
        <p:spPr>
          <a:xfrm>
            <a:off x="4840221" y="5125515"/>
            <a:ext cx="1699504" cy="830997"/>
          </a:xfrm>
          <a:prstGeom prst="rect">
            <a:avLst/>
          </a:prstGeom>
        </p:spPr>
        <p:style>
          <a:lnRef idx="1">
            <a:schemeClr val="accent3"/>
          </a:lnRef>
          <a:fillRef idx="2">
            <a:schemeClr val="accent3"/>
          </a:fillRef>
          <a:effectRef idx="1">
            <a:schemeClr val="accent3"/>
          </a:effectRef>
          <a:fontRef idx="minor">
            <a:schemeClr val="dk1"/>
          </a:fontRef>
        </p:style>
        <p:txBody>
          <a:bodyPr wrap="none" lIns="91440" tIns="45720" rIns="91440" bIns="45720">
            <a:spAutoFit/>
          </a:bodyPr>
          <a:lstStyle/>
          <a:p>
            <a:pPr algn="ctr"/>
            <a:r>
              <a:rPr lang="he-IL" sz="4800" dirty="0">
                <a:ln w="0"/>
                <a:solidFill>
                  <a:schemeClr val="accent1"/>
                </a:solidFill>
                <a:effectLst>
                  <a:outerShdw blurRad="38100" dist="25400" dir="5400000" algn="ctr" rotWithShape="0">
                    <a:srgbClr val="6E747A">
                      <a:alpha val="43000"/>
                    </a:srgbClr>
                  </a:outerShdw>
                </a:effectLst>
              </a:rPr>
              <a:t>מוסרי </a:t>
            </a:r>
          </a:p>
        </p:txBody>
      </p:sp>
      <p:sp>
        <p:nvSpPr>
          <p:cNvPr id="10" name="מלבן 9">
            <a:extLst>
              <a:ext uri="{FF2B5EF4-FFF2-40B4-BE49-F238E27FC236}">
                <a16:creationId xmlns:a16="http://schemas.microsoft.com/office/drawing/2014/main" id="{3001D17B-AE41-40AD-85A4-64936CE0250F}"/>
              </a:ext>
            </a:extLst>
          </p:cNvPr>
          <p:cNvSpPr/>
          <p:nvPr/>
        </p:nvSpPr>
        <p:spPr>
          <a:xfrm>
            <a:off x="6821235" y="5055461"/>
            <a:ext cx="1648208" cy="830997"/>
          </a:xfrm>
          <a:prstGeom prst="rect">
            <a:avLst/>
          </a:prstGeom>
        </p:spPr>
        <p:style>
          <a:lnRef idx="1">
            <a:schemeClr val="accent3"/>
          </a:lnRef>
          <a:fillRef idx="2">
            <a:schemeClr val="accent3"/>
          </a:fillRef>
          <a:effectRef idx="1">
            <a:schemeClr val="accent3"/>
          </a:effectRef>
          <a:fontRef idx="minor">
            <a:schemeClr val="dk1"/>
          </a:fontRef>
        </p:style>
        <p:txBody>
          <a:bodyPr wrap="none" lIns="91440" tIns="45720" rIns="91440" bIns="45720">
            <a:spAutoFit/>
          </a:bodyPr>
          <a:lstStyle/>
          <a:p>
            <a:pPr algn="ctr"/>
            <a:r>
              <a:rPr lang="he-IL" sz="4800" dirty="0">
                <a:ln w="0"/>
                <a:solidFill>
                  <a:schemeClr val="accent1"/>
                </a:solidFill>
                <a:effectLst>
                  <a:outerShdw blurRad="38100" dist="25400" dir="5400000" algn="ctr" rotWithShape="0">
                    <a:srgbClr val="6E747A">
                      <a:alpha val="43000"/>
                    </a:srgbClr>
                  </a:outerShdw>
                </a:effectLst>
              </a:rPr>
              <a:t>ריגשי </a:t>
            </a:r>
          </a:p>
        </p:txBody>
      </p:sp>
    </p:spTree>
    <p:extLst>
      <p:ext uri="{BB962C8B-B14F-4D97-AF65-F5344CB8AC3E}">
        <p14:creationId xmlns:p14="http://schemas.microsoft.com/office/powerpoint/2010/main" val="2772043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1319134" y="213094"/>
            <a:ext cx="8754456" cy="720000"/>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800"/>
              <a:buFont typeface="Varela Round"/>
              <a:buNone/>
            </a:pPr>
            <a:r>
              <a:rPr lang="he-IL" dirty="0"/>
              <a:t>הנחות בסיסיות על טבע האדם</a:t>
            </a:r>
            <a:endParaRPr dirty="0"/>
          </a:p>
        </p:txBody>
      </p:sp>
      <p:sp>
        <p:nvSpPr>
          <p:cNvPr id="89" name="Google Shape;89;p12"/>
          <p:cNvSpPr txBox="1">
            <a:spLocks noGrp="1"/>
          </p:cNvSpPr>
          <p:nvPr>
            <p:ph type="body" idx="1"/>
          </p:nvPr>
        </p:nvSpPr>
        <p:spPr>
          <a:xfrm>
            <a:off x="2809679" y="1185681"/>
            <a:ext cx="5527822" cy="5400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Clr>
                <a:srgbClr val="0070C0"/>
              </a:buClr>
              <a:buSzPts val="3200"/>
              <a:buNone/>
            </a:pPr>
            <a:r>
              <a:rPr lang="he-IL" dirty="0"/>
              <a:t>סוגיות בתיאוריות התפתחותיות</a:t>
            </a:r>
            <a:endParaRPr dirty="0"/>
          </a:p>
        </p:txBody>
      </p:sp>
      <p:sp>
        <p:nvSpPr>
          <p:cNvPr id="90" name="Google Shape;90;p12"/>
          <p:cNvSpPr txBox="1">
            <a:spLocks noGrp="1"/>
          </p:cNvSpPr>
          <p:nvPr>
            <p:ph type="body" idx="2"/>
          </p:nvPr>
        </p:nvSpPr>
        <p:spPr>
          <a:xfrm>
            <a:off x="1073590" y="1978268"/>
            <a:ext cx="9000000" cy="3694051"/>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noAutofit/>
          </a:bodyPr>
          <a:lstStyle/>
          <a:p>
            <a:pPr marL="495300" lvl="0" indent="-342900">
              <a:lnSpc>
                <a:spcPct val="150000"/>
              </a:lnSpc>
              <a:buFont typeface="Wingdings" panose="05000000000000000000" pitchFamily="2" charset="2"/>
              <a:buChar char="v"/>
            </a:pPr>
            <a:r>
              <a:rPr lang="he-IL" dirty="0"/>
              <a:t>חופש הפרט לעומת דטרמיניזם</a:t>
            </a:r>
          </a:p>
          <a:p>
            <a:pPr marL="495300" lvl="0" indent="-342900">
              <a:lnSpc>
                <a:spcPct val="150000"/>
              </a:lnSpc>
              <a:buFont typeface="Wingdings" panose="05000000000000000000" pitchFamily="2" charset="2"/>
              <a:buChar char="v"/>
            </a:pPr>
            <a:r>
              <a:rPr lang="he-IL" dirty="0"/>
              <a:t>היגיון לעומת חוסר היגיון בהתנהגות הפרט</a:t>
            </a:r>
          </a:p>
          <a:p>
            <a:pPr marL="495300" lvl="0" indent="-342900">
              <a:lnSpc>
                <a:spcPct val="150000"/>
              </a:lnSpc>
              <a:buFont typeface="Wingdings" panose="05000000000000000000" pitchFamily="2" charset="2"/>
              <a:buChar char="v"/>
            </a:pPr>
            <a:r>
              <a:rPr lang="he-IL" dirty="0"/>
              <a:t>התפתחות כשלמות או בחלקים</a:t>
            </a:r>
          </a:p>
          <a:p>
            <a:pPr marL="495300" lvl="0" indent="-342900">
              <a:lnSpc>
                <a:spcPct val="150000"/>
              </a:lnSpc>
              <a:buFont typeface="Wingdings" panose="05000000000000000000" pitchFamily="2" charset="2"/>
              <a:buChar char="v"/>
            </a:pPr>
            <a:r>
              <a:rPr lang="he-IL" dirty="0"/>
              <a:t>תורשה לעומת סביבה</a:t>
            </a:r>
          </a:p>
          <a:p>
            <a:pPr marL="495300" lvl="0" indent="-342900">
              <a:lnSpc>
                <a:spcPct val="150000"/>
              </a:lnSpc>
              <a:buFont typeface="Wingdings" panose="05000000000000000000" pitchFamily="2" charset="2"/>
              <a:buChar char="v"/>
            </a:pPr>
            <a:r>
              <a:rPr lang="he-IL" dirty="0"/>
              <a:t>טבע האדם בר-שינוי או שאינו בר-שינוי</a:t>
            </a:r>
          </a:p>
        </p:txBody>
      </p:sp>
    </p:spTree>
    <p:extLst>
      <p:ext uri="{BB962C8B-B14F-4D97-AF65-F5344CB8AC3E}">
        <p14:creationId xmlns:p14="http://schemas.microsoft.com/office/powerpoint/2010/main" val="1902874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2083632" y="213094"/>
            <a:ext cx="7974767" cy="720000"/>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800"/>
              <a:buFont typeface="Varela Round"/>
              <a:buNone/>
            </a:pPr>
            <a:r>
              <a:rPr lang="he-IL" dirty="0"/>
              <a:t>הנחות בסיסיות על טבע האדם</a:t>
            </a:r>
            <a:endParaRPr dirty="0"/>
          </a:p>
        </p:txBody>
      </p:sp>
      <p:sp>
        <p:nvSpPr>
          <p:cNvPr id="89" name="Google Shape;89;p12"/>
          <p:cNvSpPr txBox="1">
            <a:spLocks noGrp="1"/>
          </p:cNvSpPr>
          <p:nvPr>
            <p:ph type="body" idx="1"/>
          </p:nvPr>
        </p:nvSpPr>
        <p:spPr>
          <a:xfrm>
            <a:off x="3087973" y="1185681"/>
            <a:ext cx="5587783" cy="5400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Clr>
                <a:srgbClr val="0070C0"/>
              </a:buClr>
              <a:buSzPts val="3200"/>
              <a:buNone/>
            </a:pPr>
            <a:r>
              <a:rPr lang="he-IL" dirty="0"/>
              <a:t>סוגיות בתיאוריות התפתחותיות</a:t>
            </a:r>
            <a:endParaRPr dirty="0"/>
          </a:p>
        </p:txBody>
      </p:sp>
      <p:sp>
        <p:nvSpPr>
          <p:cNvPr id="90" name="Google Shape;90;p12"/>
          <p:cNvSpPr txBox="1">
            <a:spLocks noGrp="1"/>
          </p:cNvSpPr>
          <p:nvPr>
            <p:ph type="body" idx="2"/>
          </p:nvPr>
        </p:nvSpPr>
        <p:spPr>
          <a:xfrm>
            <a:off x="1571015" y="1978268"/>
            <a:ext cx="9000000" cy="3460916"/>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noAutofit/>
          </a:bodyPr>
          <a:lstStyle/>
          <a:p>
            <a:pPr marL="495300" lvl="0" indent="-342900">
              <a:lnSpc>
                <a:spcPct val="150000"/>
              </a:lnSpc>
              <a:buFont typeface="Wingdings" panose="05000000000000000000" pitchFamily="2" charset="2"/>
              <a:buChar char="v"/>
            </a:pPr>
            <a:r>
              <a:rPr lang="he-IL" dirty="0"/>
              <a:t>תפיסת חיי האדם: סובייקטיביות לעומת אובייקטיביות </a:t>
            </a:r>
          </a:p>
          <a:p>
            <a:pPr marL="495300" lvl="0" indent="-342900">
              <a:lnSpc>
                <a:spcPct val="150000"/>
              </a:lnSpc>
              <a:buFont typeface="Wingdings" panose="05000000000000000000" pitchFamily="2" charset="2"/>
              <a:buChar char="v"/>
            </a:pPr>
            <a:r>
              <a:rPr lang="he-IL" dirty="0"/>
              <a:t>אדם אקטיבי או פסיבי </a:t>
            </a:r>
          </a:p>
          <a:p>
            <a:pPr marL="495300" lvl="0" indent="-342900">
              <a:lnSpc>
                <a:spcPct val="150000"/>
              </a:lnSpc>
              <a:buFont typeface="Wingdings" panose="05000000000000000000" pitchFamily="2" charset="2"/>
              <a:buChar char="v"/>
            </a:pPr>
            <a:r>
              <a:rPr lang="he-IL" dirty="0"/>
              <a:t>הומאוסטזיס לעומת הטרואסטזיס </a:t>
            </a:r>
          </a:p>
          <a:p>
            <a:pPr marL="495300" lvl="0" indent="-342900">
              <a:lnSpc>
                <a:spcPct val="150000"/>
              </a:lnSpc>
              <a:buFont typeface="Wingdings" panose="05000000000000000000" pitchFamily="2" charset="2"/>
              <a:buChar char="v"/>
            </a:pPr>
            <a:r>
              <a:rPr lang="he-IL" dirty="0"/>
              <a:t>טבע האדם: ידוע או בלתי ידוע?</a:t>
            </a:r>
            <a:endParaRPr dirty="0"/>
          </a:p>
        </p:txBody>
      </p:sp>
    </p:spTree>
    <p:extLst>
      <p:ext uri="{BB962C8B-B14F-4D97-AF65-F5344CB8AC3E}">
        <p14:creationId xmlns:p14="http://schemas.microsoft.com/office/powerpoint/2010/main" val="645991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6490741" y="933094"/>
            <a:ext cx="4539888" cy="595903"/>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800"/>
              <a:buFont typeface="Varela Round"/>
              <a:buNone/>
            </a:pPr>
            <a:r>
              <a:rPr lang="he-IL" sz="3200" dirty="0">
                <a:solidFill>
                  <a:srgbClr val="0070C0"/>
                </a:solidFill>
              </a:rPr>
              <a:t>גדילה ובשילה</a:t>
            </a:r>
            <a:endParaRPr sz="3200" dirty="0">
              <a:solidFill>
                <a:srgbClr val="0070C0"/>
              </a:solidFill>
            </a:endParaRPr>
          </a:p>
        </p:txBody>
      </p:sp>
      <p:sp>
        <p:nvSpPr>
          <p:cNvPr id="90" name="Google Shape;90;p12"/>
          <p:cNvSpPr txBox="1">
            <a:spLocks noGrp="1"/>
          </p:cNvSpPr>
          <p:nvPr>
            <p:ph type="body" idx="2"/>
          </p:nvPr>
        </p:nvSpPr>
        <p:spPr>
          <a:xfrm>
            <a:off x="1139251" y="1657271"/>
            <a:ext cx="9891377" cy="4032353"/>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342900" lvl="0" indent="-190500">
              <a:lnSpc>
                <a:spcPct val="150000"/>
              </a:lnSpc>
              <a:buNone/>
            </a:pPr>
            <a:r>
              <a:rPr lang="he-IL" u="sng" dirty="0"/>
              <a:t>גדילה</a:t>
            </a:r>
            <a:r>
              <a:rPr lang="he-IL" dirty="0"/>
              <a:t> – </a:t>
            </a:r>
            <a:r>
              <a:rPr lang="he-IL" b="1" dirty="0"/>
              <a:t>עלייה במספר התאים של איבר מסוים או של </a:t>
            </a:r>
            <a:br>
              <a:rPr lang="en-US" b="1" dirty="0"/>
            </a:br>
            <a:r>
              <a:rPr lang="he-IL" b="1" dirty="0"/>
              <a:t>            איברים מסוימים –  צמיחה ביולוגית. </a:t>
            </a:r>
            <a:r>
              <a:rPr lang="he-IL" dirty="0"/>
              <a:t>(שינוי כמותי)</a:t>
            </a:r>
          </a:p>
          <a:p>
            <a:pPr marL="342900" lvl="0" indent="-190500">
              <a:lnSpc>
                <a:spcPct val="150000"/>
              </a:lnSpc>
              <a:buNone/>
            </a:pPr>
            <a:endParaRPr lang="he-IL" dirty="0"/>
          </a:p>
          <a:p>
            <a:pPr marL="342900" lvl="0" indent="-190500">
              <a:lnSpc>
                <a:spcPct val="150000"/>
              </a:lnSpc>
              <a:buNone/>
            </a:pPr>
            <a:r>
              <a:rPr lang="he-IL" u="sng" dirty="0"/>
              <a:t>בשילה</a:t>
            </a:r>
            <a:r>
              <a:rPr lang="he-IL" dirty="0"/>
              <a:t> – </a:t>
            </a:r>
            <a:r>
              <a:rPr lang="he-IL" b="1" dirty="0"/>
              <a:t>שלב בהתפתחות התאים (שינוי פיזיולוגי) </a:t>
            </a:r>
            <a:br>
              <a:rPr lang="en-US" b="1" dirty="0"/>
            </a:br>
            <a:r>
              <a:rPr lang="he-IL" b="1" dirty="0"/>
              <a:t>              שבו מתאפשרים תפקודים חדשים שלא היו אפשריים </a:t>
            </a:r>
            <a:br>
              <a:rPr lang="en-US" b="1" dirty="0"/>
            </a:br>
            <a:r>
              <a:rPr lang="he-IL" b="1" dirty="0"/>
              <a:t>              בשלב הקודם </a:t>
            </a:r>
            <a:r>
              <a:rPr lang="he-IL" dirty="0"/>
              <a:t>(שינוי איכותי)   </a:t>
            </a:r>
          </a:p>
          <a:p>
            <a:pPr marL="342900" lvl="0" indent="-190500" algn="l" rtl="0">
              <a:lnSpc>
                <a:spcPct val="150000"/>
              </a:lnSpc>
              <a:buNone/>
            </a:pPr>
            <a:r>
              <a:rPr lang="en-US" sz="1600" dirty="0"/>
              <a:t>photo from pixabay</a:t>
            </a:r>
            <a:endParaRPr lang="he-IL" sz="1600" dirty="0"/>
          </a:p>
        </p:txBody>
      </p:sp>
      <p:pic>
        <p:nvPicPr>
          <p:cNvPr id="4" name="תמונה 3">
            <a:extLst>
              <a:ext uri="{FF2B5EF4-FFF2-40B4-BE49-F238E27FC236}">
                <a16:creationId xmlns:a16="http://schemas.microsoft.com/office/drawing/2014/main" id="{D39A0DEA-1DBF-4701-B52C-82D97824D619}"/>
              </a:ext>
            </a:extLst>
          </p:cNvPr>
          <p:cNvPicPr>
            <a:picLocks noChangeAspect="1"/>
          </p:cNvPicPr>
          <p:nvPr/>
        </p:nvPicPr>
        <p:blipFill>
          <a:blip r:embed="rId3"/>
          <a:stretch>
            <a:fillRect/>
          </a:stretch>
        </p:blipFill>
        <p:spPr>
          <a:xfrm rot="20378179">
            <a:off x="1111519" y="2244890"/>
            <a:ext cx="2277487" cy="1768611"/>
          </a:xfrm>
          <a:prstGeom prst="rect">
            <a:avLst/>
          </a:prstGeom>
          <a:ln>
            <a:noFill/>
          </a:ln>
          <a:effectLst>
            <a:outerShdw blurRad="292100" dist="139700" dir="2700000" algn="tl" rotWithShape="0">
              <a:srgbClr val="333333">
                <a:alpha val="65000"/>
              </a:srgbClr>
            </a:outerShdw>
          </a:effectLst>
        </p:spPr>
      </p:pic>
      <p:sp>
        <p:nvSpPr>
          <p:cNvPr id="5" name="Google Shape;88;p12">
            <a:extLst>
              <a:ext uri="{FF2B5EF4-FFF2-40B4-BE49-F238E27FC236}">
                <a16:creationId xmlns:a16="http://schemas.microsoft.com/office/drawing/2014/main" id="{5CC072D7-CF09-4DDF-BF91-A4CF9727C9C4}"/>
              </a:ext>
            </a:extLst>
          </p:cNvPr>
          <p:cNvSpPr txBox="1">
            <a:spLocks/>
          </p:cNvSpPr>
          <p:nvPr/>
        </p:nvSpPr>
        <p:spPr>
          <a:xfrm>
            <a:off x="515206" y="213094"/>
            <a:ext cx="11160000" cy="720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2060"/>
              </a:buClr>
              <a:buSzPts val="4800"/>
              <a:buFont typeface="Varela Round"/>
              <a:buNone/>
              <a:defRPr sz="4800" b="1" i="0" u="none" strike="noStrike" cap="none">
                <a:solidFill>
                  <a:srgbClr val="002060"/>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e-IL" dirty="0"/>
              <a:t>מושגי יסוד -  מה משפיע על התפתחות?</a:t>
            </a:r>
          </a:p>
        </p:txBody>
      </p:sp>
    </p:spTree>
    <p:extLst>
      <p:ext uri="{BB962C8B-B14F-4D97-AF65-F5344CB8AC3E}">
        <p14:creationId xmlns:p14="http://schemas.microsoft.com/office/powerpoint/2010/main" val="2860534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515206" y="213094"/>
            <a:ext cx="11160000"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800"/>
              <a:buFont typeface="Varela Round"/>
              <a:buNone/>
            </a:pPr>
            <a:r>
              <a:rPr lang="he-IL" dirty="0"/>
              <a:t>מושגי יסוד -  מה משפיע על התפתחות?</a:t>
            </a:r>
            <a:endParaRPr dirty="0"/>
          </a:p>
        </p:txBody>
      </p:sp>
      <p:sp>
        <p:nvSpPr>
          <p:cNvPr id="89" name="Google Shape;89;p12"/>
          <p:cNvSpPr txBox="1">
            <a:spLocks noGrp="1"/>
          </p:cNvSpPr>
          <p:nvPr>
            <p:ph type="body" idx="1"/>
          </p:nvPr>
        </p:nvSpPr>
        <p:spPr>
          <a:xfrm>
            <a:off x="7495081" y="1180664"/>
            <a:ext cx="3549121" cy="540000"/>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b" anchorCtr="0">
            <a:noAutofit/>
          </a:bodyPr>
          <a:lstStyle/>
          <a:p>
            <a:pPr marL="0" lvl="0" indent="0" algn="r" rtl="1">
              <a:spcBef>
                <a:spcPts val="0"/>
              </a:spcBef>
              <a:spcAft>
                <a:spcPts val="0"/>
              </a:spcAft>
              <a:buClr>
                <a:srgbClr val="0070C0"/>
              </a:buClr>
              <a:buSzPts val="3200"/>
              <a:buNone/>
            </a:pPr>
            <a:r>
              <a:rPr lang="he-IL" dirty="0"/>
              <a:t>תורשה מול סביבה</a:t>
            </a:r>
            <a:endParaRPr dirty="0"/>
          </a:p>
        </p:txBody>
      </p:sp>
      <p:sp>
        <p:nvSpPr>
          <p:cNvPr id="90" name="Google Shape;90;p12"/>
          <p:cNvSpPr txBox="1">
            <a:spLocks noGrp="1"/>
          </p:cNvSpPr>
          <p:nvPr>
            <p:ph type="body" idx="2"/>
          </p:nvPr>
        </p:nvSpPr>
        <p:spPr>
          <a:xfrm>
            <a:off x="515206" y="1968234"/>
            <a:ext cx="10528996" cy="3428225"/>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342900" lvl="0" indent="-190500">
              <a:lnSpc>
                <a:spcPct val="150000"/>
              </a:lnSpc>
              <a:buNone/>
            </a:pPr>
            <a:r>
              <a:rPr lang="he-IL" u="sng" dirty="0"/>
              <a:t>תורשה</a:t>
            </a:r>
            <a:r>
              <a:rPr lang="he-IL" dirty="0"/>
              <a:t> - כל הגורמים המועברים לאורגניזם </a:t>
            </a:r>
            <a:br>
              <a:rPr lang="en-US" dirty="0"/>
            </a:br>
            <a:r>
              <a:rPr lang="he-IL" dirty="0"/>
              <a:t>באופן גנטי ואינם נלמדים</a:t>
            </a:r>
          </a:p>
          <a:p>
            <a:pPr marL="342900" lvl="0" indent="-190500">
              <a:lnSpc>
                <a:spcPct val="150000"/>
              </a:lnSpc>
              <a:buNone/>
            </a:pPr>
            <a:endParaRPr lang="he-IL" dirty="0"/>
          </a:p>
          <a:p>
            <a:pPr marL="342900" lvl="0" indent="-190500">
              <a:lnSpc>
                <a:spcPct val="150000"/>
              </a:lnSpc>
              <a:buNone/>
            </a:pPr>
            <a:r>
              <a:rPr lang="he-IL" u="sng" dirty="0"/>
              <a:t>סביבה</a:t>
            </a:r>
            <a:r>
              <a:rPr lang="he-IL" dirty="0"/>
              <a:t> - כל הגורמים (חיצוניים) הנמצאים </a:t>
            </a:r>
            <a:br>
              <a:rPr lang="en-US" dirty="0"/>
            </a:br>
            <a:r>
              <a:rPr lang="he-IL" dirty="0"/>
              <a:t>בחיי הפרט משפיעים עליו ו/או מושפעים ממנו.</a:t>
            </a:r>
          </a:p>
          <a:p>
            <a:pPr marL="342900" indent="-190500">
              <a:lnSpc>
                <a:spcPct val="150000"/>
              </a:lnSpc>
              <a:buNone/>
            </a:pPr>
            <a:endParaRPr lang="en-US" sz="1400" dirty="0"/>
          </a:p>
          <a:p>
            <a:pPr marL="342900" indent="-190500">
              <a:lnSpc>
                <a:spcPct val="150000"/>
              </a:lnSpc>
              <a:buNone/>
            </a:pPr>
            <a:endParaRPr lang="en-US" sz="1400" dirty="0"/>
          </a:p>
          <a:p>
            <a:pPr marL="342900" indent="-190500">
              <a:lnSpc>
                <a:spcPct val="150000"/>
              </a:lnSpc>
              <a:buNone/>
            </a:pPr>
            <a:endParaRPr lang="en-US" sz="1400" dirty="0"/>
          </a:p>
          <a:p>
            <a:pPr marL="342900" indent="-190500">
              <a:lnSpc>
                <a:spcPct val="150000"/>
              </a:lnSpc>
              <a:buNone/>
            </a:pPr>
            <a:endParaRPr lang="en-US" sz="1400" dirty="0"/>
          </a:p>
          <a:p>
            <a:pPr marL="342900" indent="-190500" algn="l" rtl="0">
              <a:lnSpc>
                <a:spcPct val="150000"/>
              </a:lnSpc>
              <a:buNone/>
            </a:pPr>
            <a:r>
              <a:rPr lang="en-US" sz="1400" dirty="0"/>
              <a:t>                                                                                                     photo from pixabay</a:t>
            </a:r>
            <a:endParaRPr lang="he-IL" sz="1400" dirty="0"/>
          </a:p>
          <a:p>
            <a:pPr marL="342900" lvl="0" indent="-190500">
              <a:lnSpc>
                <a:spcPct val="150000"/>
              </a:lnSpc>
              <a:buNone/>
            </a:pPr>
            <a:endParaRPr lang="he-IL" dirty="0"/>
          </a:p>
        </p:txBody>
      </p:sp>
      <p:pic>
        <p:nvPicPr>
          <p:cNvPr id="2" name="תמונה 1">
            <a:extLst>
              <a:ext uri="{FF2B5EF4-FFF2-40B4-BE49-F238E27FC236}">
                <a16:creationId xmlns:a16="http://schemas.microsoft.com/office/drawing/2014/main" id="{5C4BD67D-4871-473C-A726-3A2010440E10}"/>
              </a:ext>
            </a:extLst>
          </p:cNvPr>
          <p:cNvPicPr>
            <a:picLocks noChangeAspect="1"/>
          </p:cNvPicPr>
          <p:nvPr/>
        </p:nvPicPr>
        <p:blipFill>
          <a:blip r:embed="rId3"/>
          <a:stretch>
            <a:fillRect/>
          </a:stretch>
        </p:blipFill>
        <p:spPr>
          <a:xfrm rot="20580620">
            <a:off x="974462" y="2639330"/>
            <a:ext cx="3130269" cy="20860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3057048"/>
      </p:ext>
    </p:extLst>
  </p:cSld>
  <p:clrMapOvr>
    <a:masterClrMapping/>
  </p:clrMapOvr>
</p:sld>
</file>

<file path=ppt/theme/theme1.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1822</TotalTime>
  <Words>2069</Words>
  <Application>Microsoft Office PowerPoint</Application>
  <PresentationFormat>מותאם אישית</PresentationFormat>
  <Paragraphs>191</Paragraphs>
  <Slides>34</Slides>
  <Notes>15</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34</vt:i4>
      </vt:variant>
    </vt:vector>
  </HeadingPairs>
  <TitlesOfParts>
    <vt:vector size="39" baseType="lpstr">
      <vt:lpstr>Arial</vt:lpstr>
      <vt:lpstr>Calibri</vt:lpstr>
      <vt:lpstr>Wingdings</vt:lpstr>
      <vt:lpstr>Varela Round</vt:lpstr>
      <vt:lpstr>ערכת נושא Office</vt:lpstr>
      <vt:lpstr>מערכת שידורים לאומית</vt:lpstr>
      <vt:lpstr>הקדמה לפסיכולוגיה התפתחותית</vt:lpstr>
      <vt:lpstr>מה נלמד היום </vt:lpstr>
      <vt:lpstr>הקדמה  לפסיכולוגיה התפתחותית</vt:lpstr>
      <vt:lpstr>מהי פסיכולוגיה התפתחותית?</vt:lpstr>
      <vt:lpstr>הנחות בסיסיות על טבע האדם</vt:lpstr>
      <vt:lpstr>הנחות בסיסיות על טבע האדם</vt:lpstr>
      <vt:lpstr>גדילה ובשילה</vt:lpstr>
      <vt:lpstr>מושגי יסוד -  מה משפיע על התפתחות?</vt:lpstr>
      <vt:lpstr>מושגי יסוד – מה משפיע על התפתחות?</vt:lpstr>
      <vt:lpstr>המחקר של גזל ותומפסון (1929)</vt:lpstr>
      <vt:lpstr>המחקר של גזל ותומפסון (1929)</vt:lpstr>
      <vt:lpstr>המחקר של גזל ותומפסון (1929)</vt:lpstr>
      <vt:lpstr>מושגי יסוד -  מה משפיע על התפתחות?</vt:lpstr>
      <vt:lpstr> מושגי יסוד: החתמה / הטבעה </vt:lpstr>
      <vt:lpstr> ניסוי של קונרד לורנץ -  חתמה / הטבעה </vt:lpstr>
      <vt:lpstr>מצגת של PowerPoint‏</vt:lpstr>
      <vt:lpstr> ניסוי של קונרד לורנץ -  החתמה / הטבעה </vt:lpstr>
      <vt:lpstr>תרגול קצר</vt:lpstr>
      <vt:lpstr>תרגול שאלת בגרות קיץ 2004</vt:lpstr>
      <vt:lpstr>תודה שהשתתפתם!</vt:lpstr>
      <vt:lpstr>התיאוריה ההתפתחותית  של פרויד – חלק א'</vt:lpstr>
      <vt:lpstr>התיאוריה ההתפתחותית של פרויד</vt:lpstr>
      <vt:lpstr>התיאוריה ההתפתחותית של פרויד</vt:lpstr>
      <vt:lpstr>התיאוריה ההתפתחותית של פרויד</vt:lpstr>
      <vt:lpstr>התיאוריה ההתפתחותית של פרויד</vt:lpstr>
      <vt:lpstr>שלבי התיאוריה ההתפתחותית של פרויד</vt:lpstr>
      <vt:lpstr>פרויד: השלב האוראלי</vt:lpstr>
      <vt:lpstr>פרויד: השלב האוראלי</vt:lpstr>
      <vt:lpstr>פרויד: השלב האנאלי</vt:lpstr>
      <vt:lpstr>פרויד: השלב האנאלי</vt:lpstr>
      <vt:lpstr>תרגול לסיום</vt:lpstr>
      <vt:lpstr>תודה שהשתתפתם!</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דור קלנר</dc:creator>
  <cp:lastModifiedBy>Anat Kaldaron</cp:lastModifiedBy>
  <cp:revision>41</cp:revision>
  <dcterms:modified xsi:type="dcterms:W3CDTF">2020-05-07T08:41:41Z</dcterms:modified>
</cp:coreProperties>
</file>